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2"/>
  </p:notesMasterIdLst>
  <p:sldIdLst>
    <p:sldId id="256" r:id="rId2"/>
    <p:sldId id="257" r:id="rId3"/>
    <p:sldId id="281" r:id="rId4"/>
    <p:sldId id="439" r:id="rId5"/>
    <p:sldId id="384" r:id="rId6"/>
    <p:sldId id="310" r:id="rId7"/>
    <p:sldId id="382" r:id="rId8"/>
    <p:sldId id="385" r:id="rId9"/>
    <p:sldId id="304" r:id="rId10"/>
    <p:sldId id="305" r:id="rId11"/>
    <p:sldId id="306" r:id="rId12"/>
    <p:sldId id="307" r:id="rId13"/>
    <p:sldId id="315" r:id="rId14"/>
    <p:sldId id="476" r:id="rId15"/>
    <p:sldId id="308" r:id="rId16"/>
    <p:sldId id="312" r:id="rId17"/>
    <p:sldId id="386" r:id="rId18"/>
    <p:sldId id="346" r:id="rId19"/>
    <p:sldId id="350" r:id="rId20"/>
    <p:sldId id="349" r:id="rId21"/>
    <p:sldId id="313" r:id="rId22"/>
    <p:sldId id="478" r:id="rId23"/>
    <p:sldId id="412" r:id="rId24"/>
    <p:sldId id="360" r:id="rId25"/>
    <p:sldId id="448" r:id="rId26"/>
    <p:sldId id="461" r:id="rId27"/>
    <p:sldId id="462" r:id="rId28"/>
    <p:sldId id="406" r:id="rId29"/>
    <p:sldId id="419" r:id="rId30"/>
    <p:sldId id="420" r:id="rId31"/>
    <p:sldId id="463" r:id="rId32"/>
    <p:sldId id="421" r:id="rId33"/>
    <p:sldId id="477" r:id="rId34"/>
    <p:sldId id="474" r:id="rId35"/>
    <p:sldId id="471" r:id="rId36"/>
    <p:sldId id="280" r:id="rId37"/>
    <p:sldId id="318" r:id="rId38"/>
    <p:sldId id="353" r:id="rId39"/>
    <p:sldId id="333" r:id="rId40"/>
    <p:sldId id="334" r:id="rId41"/>
    <p:sldId id="337" r:id="rId42"/>
    <p:sldId id="325" r:id="rId43"/>
    <p:sldId id="364" r:id="rId44"/>
    <p:sldId id="423" r:id="rId45"/>
    <p:sldId id="381" r:id="rId46"/>
    <p:sldId id="389" r:id="rId47"/>
    <p:sldId id="413" r:id="rId48"/>
    <p:sldId id="414" r:id="rId49"/>
    <p:sldId id="415" r:id="rId50"/>
    <p:sldId id="344" r:id="rId51"/>
    <p:sldId id="299" r:id="rId52"/>
    <p:sldId id="338" r:id="rId53"/>
    <p:sldId id="339" r:id="rId54"/>
    <p:sldId id="365" r:id="rId55"/>
    <p:sldId id="341" r:id="rId56"/>
    <p:sldId id="372" r:id="rId57"/>
    <p:sldId id="391" r:id="rId58"/>
    <p:sldId id="422" r:id="rId59"/>
    <p:sldId id="392" r:id="rId60"/>
    <p:sldId id="343" r:id="rId61"/>
    <p:sldId id="428" r:id="rId62"/>
    <p:sldId id="427" r:id="rId63"/>
    <p:sldId id="351" r:id="rId64"/>
    <p:sldId id="347" r:id="rId65"/>
    <p:sldId id="432" r:id="rId66"/>
    <p:sldId id="433" r:id="rId67"/>
    <p:sldId id="366" r:id="rId68"/>
    <p:sldId id="375" r:id="rId69"/>
    <p:sldId id="376" r:id="rId70"/>
    <p:sldId id="377" r:id="rId71"/>
    <p:sldId id="378" r:id="rId72"/>
    <p:sldId id="379" r:id="rId73"/>
    <p:sldId id="342" r:id="rId74"/>
    <p:sldId id="455" r:id="rId75"/>
    <p:sldId id="317" r:id="rId76"/>
    <p:sldId id="327" r:id="rId77"/>
    <p:sldId id="367" r:id="rId78"/>
    <p:sldId id="450" r:id="rId79"/>
    <p:sldId id="451" r:id="rId80"/>
    <p:sldId id="368" r:id="rId81"/>
    <p:sldId id="369" r:id="rId82"/>
    <p:sldId id="454" r:id="rId83"/>
    <p:sldId id="373" r:id="rId84"/>
    <p:sldId id="374" r:id="rId85"/>
    <p:sldId id="424" r:id="rId86"/>
    <p:sldId id="434" r:id="rId87"/>
    <p:sldId id="410" r:id="rId88"/>
    <p:sldId id="323" r:id="rId89"/>
    <p:sldId id="330" r:id="rId90"/>
    <p:sldId id="408" r:id="rId91"/>
    <p:sldId id="370" r:id="rId92"/>
    <p:sldId id="371" r:id="rId93"/>
    <p:sldId id="393" r:id="rId94"/>
    <p:sldId id="407" r:id="rId95"/>
    <p:sldId id="411" r:id="rId96"/>
    <p:sldId id="452" r:id="rId97"/>
    <p:sldId id="453" r:id="rId98"/>
    <p:sldId id="457" r:id="rId99"/>
    <p:sldId id="458" r:id="rId100"/>
    <p:sldId id="459" r:id="rId101"/>
    <p:sldId id="460" r:id="rId102"/>
    <p:sldId id="331" r:id="rId103"/>
    <p:sldId id="475" r:id="rId104"/>
    <p:sldId id="276" r:id="rId105"/>
    <p:sldId id="416" r:id="rId106"/>
    <p:sldId id="417" r:id="rId107"/>
    <p:sldId id="418" r:id="rId108"/>
    <p:sldId id="437" r:id="rId109"/>
    <p:sldId id="277" r:id="rId110"/>
    <p:sldId id="319" r:id="rId111"/>
    <p:sldId id="320" r:id="rId112"/>
    <p:sldId id="464" r:id="rId113"/>
    <p:sldId id="322" r:id="rId114"/>
    <p:sldId id="383" r:id="rId115"/>
    <p:sldId id="472" r:id="rId116"/>
    <p:sldId id="473" r:id="rId117"/>
    <p:sldId id="388" r:id="rId118"/>
    <p:sldId id="390" r:id="rId119"/>
    <p:sldId id="436" r:id="rId120"/>
    <p:sldId id="445" r:id="rId121"/>
    <p:sldId id="438" r:id="rId122"/>
    <p:sldId id="440" r:id="rId123"/>
    <p:sldId id="442" r:id="rId124"/>
    <p:sldId id="443" r:id="rId125"/>
    <p:sldId id="441" r:id="rId126"/>
    <p:sldId id="446" r:id="rId127"/>
    <p:sldId id="359" r:id="rId128"/>
    <p:sldId id="357" r:id="rId129"/>
    <p:sldId id="358" r:id="rId130"/>
    <p:sldId id="466" r:id="rId131"/>
    <p:sldId id="467" r:id="rId132"/>
    <p:sldId id="278" r:id="rId133"/>
    <p:sldId id="282" r:id="rId134"/>
    <p:sldId id="286" r:id="rId135"/>
    <p:sldId id="283" r:id="rId136"/>
    <p:sldId id="456" r:id="rId137"/>
    <p:sldId id="284" r:id="rId138"/>
    <p:sldId id="285" r:id="rId139"/>
    <p:sldId id="296" r:id="rId140"/>
    <p:sldId id="425" r:id="rId141"/>
    <p:sldId id="426" r:id="rId142"/>
    <p:sldId id="352" r:id="rId143"/>
    <p:sldId id="362" r:id="rId144"/>
    <p:sldId id="465" r:id="rId145"/>
    <p:sldId id="356" r:id="rId146"/>
    <p:sldId id="354" r:id="rId147"/>
    <p:sldId id="355" r:id="rId148"/>
    <p:sldId id="444" r:id="rId149"/>
    <p:sldId id="447" r:id="rId150"/>
    <p:sldId id="449" r:id="rId151"/>
    <p:sldId id="468" r:id="rId152"/>
    <p:sldId id="469" r:id="rId153"/>
    <p:sldId id="470" r:id="rId154"/>
    <p:sldId id="361" r:id="rId155"/>
    <p:sldId id="363" r:id="rId156"/>
    <p:sldId id="403" r:id="rId157"/>
    <p:sldId id="404" r:id="rId158"/>
    <p:sldId id="405" r:id="rId159"/>
    <p:sldId id="394" r:id="rId160"/>
    <p:sldId id="395" r:id="rId161"/>
    <p:sldId id="396" r:id="rId162"/>
    <p:sldId id="397" r:id="rId163"/>
    <p:sldId id="398" r:id="rId164"/>
    <p:sldId id="399" r:id="rId165"/>
    <p:sldId id="400" r:id="rId166"/>
    <p:sldId id="401" r:id="rId167"/>
    <p:sldId id="402" r:id="rId168"/>
    <p:sldId id="409" r:id="rId169"/>
    <p:sldId id="429" r:id="rId170"/>
    <p:sldId id="431" r:id="rId1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00FF"/>
    <a:srgbClr val="CCCCFF"/>
    <a:srgbClr val="99FF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46" autoAdjust="0"/>
    <p:restoredTop sz="94955" autoAdjust="0"/>
  </p:normalViewPr>
  <p:slideViewPr>
    <p:cSldViewPr snapToGrid="0">
      <p:cViewPr varScale="1">
        <p:scale>
          <a:sx n="86" d="100"/>
          <a:sy n="86" d="100"/>
        </p:scale>
        <p:origin x="246"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3C4AAE-7D51-4AF0-AE4E-9D61C78153D1}" type="datetimeFigureOut">
              <a:rPr lang="en-US" smtClean="0"/>
              <a:t>8/7/2016</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6BB63-982B-4B64-9214-651178937117}" type="slidenum">
              <a:rPr lang="en-US" smtClean="0"/>
              <a:t>‹N°›</a:t>
            </a:fld>
            <a:endParaRPr lang="en-US"/>
          </a:p>
        </p:txBody>
      </p:sp>
    </p:spTree>
    <p:extLst>
      <p:ext uri="{BB962C8B-B14F-4D97-AF65-F5344CB8AC3E}">
        <p14:creationId xmlns:p14="http://schemas.microsoft.com/office/powerpoint/2010/main" val="1379531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A36BB63-982B-4B64-9214-651178937117}" type="slidenum">
              <a:rPr lang="en-US" smtClean="0"/>
              <a:t>86</a:t>
            </a:fld>
            <a:endParaRPr lang="en-US"/>
          </a:p>
        </p:txBody>
      </p:sp>
    </p:spTree>
    <p:extLst>
      <p:ext uri="{BB962C8B-B14F-4D97-AF65-F5344CB8AC3E}">
        <p14:creationId xmlns:p14="http://schemas.microsoft.com/office/powerpoint/2010/main" val="157191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A36BB63-982B-4B64-9214-651178937117}" type="slidenum">
              <a:rPr lang="en-US" smtClean="0"/>
              <a:t>100</a:t>
            </a:fld>
            <a:endParaRPr lang="en-US"/>
          </a:p>
        </p:txBody>
      </p:sp>
    </p:spTree>
    <p:extLst>
      <p:ext uri="{BB962C8B-B14F-4D97-AF65-F5344CB8AC3E}">
        <p14:creationId xmlns:p14="http://schemas.microsoft.com/office/powerpoint/2010/main" val="178239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A36BB63-982B-4B64-9214-651178937117}" type="slidenum">
              <a:rPr lang="en-US" smtClean="0"/>
              <a:t>117</a:t>
            </a:fld>
            <a:endParaRPr lang="en-US"/>
          </a:p>
        </p:txBody>
      </p:sp>
    </p:spTree>
    <p:extLst>
      <p:ext uri="{BB962C8B-B14F-4D97-AF65-F5344CB8AC3E}">
        <p14:creationId xmlns:p14="http://schemas.microsoft.com/office/powerpoint/2010/main" val="12072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
        <p:nvSpPr>
          <p:cNvPr id="4" name="Espace réservé de la date 3"/>
          <p:cNvSpPr>
            <a:spLocks noGrp="1"/>
          </p:cNvSpPr>
          <p:nvPr>
            <p:ph type="dt" sz="half" idx="10"/>
          </p:nvPr>
        </p:nvSpPr>
        <p:spPr/>
        <p:txBody>
          <a:bodyPr/>
          <a:lstStyle/>
          <a:p>
            <a:fld id="{2E3210B2-4C7B-49CF-9CAF-852087B004C7}" type="datetime1">
              <a:rPr lang="en-US" smtClean="0"/>
              <a:t>8/7/2016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3274797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32ECE4C6-D22F-41BB-ADCB-61E22DC2101D}" type="datetime1">
              <a:rPr lang="en-US" smtClean="0"/>
              <a:t>8/7/2016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184660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733C29D6-632E-47BA-8B0B-2847601CD98D}" type="datetime1">
              <a:rPr lang="en-US" smtClean="0"/>
              <a:t>8/7/2016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196953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C726D148-AA80-4271-AEE8-6E4CA1F461FB}" type="datetime1">
              <a:rPr lang="en-US" smtClean="0"/>
              <a:t>8/7/2016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305713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35B968A8-6966-4617-BF39-1A54578806EE}" type="datetime1">
              <a:rPr lang="en-US" smtClean="0"/>
              <a:t>8/7/2016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341466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28A46669-0DA2-4090-9AE5-FA2A8FEE356D}" type="datetime1">
              <a:rPr lang="en-US" smtClean="0"/>
              <a:t>8/7/2016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2506469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E8AEE33F-7C4E-4B28-A62B-907AD103A1AD}" type="datetime1">
              <a:rPr lang="en-US" smtClean="0"/>
              <a:t>8/7/2016</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2139944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fld id="{D5A66E75-7436-45F5-91F4-D0A8E55DFE07}" type="datetime1">
              <a:rPr lang="en-US" smtClean="0"/>
              <a:t>8/7/2016</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167777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5605578-5616-4CB8-87F5-E1873100397A}" type="datetime1">
              <a:rPr lang="en-US" smtClean="0"/>
              <a:t>8/7/2016</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403200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D1021A8-1410-41FC-9371-BE2E8B68D7E4}" type="datetime1">
              <a:rPr lang="en-US" smtClean="0"/>
              <a:t>8/7/2016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2727301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ACFFA0D7-D3B6-42ED-9BE1-D82F310F9C54}" type="datetime1">
              <a:rPr lang="en-US" smtClean="0"/>
              <a:t>8/7/2016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A3855CD8-F650-4656-8804-7E552F308368}" type="slidenum">
              <a:rPr lang="en-US" smtClean="0"/>
              <a:t>‹N°›</a:t>
            </a:fld>
            <a:endParaRPr lang="en-US"/>
          </a:p>
        </p:txBody>
      </p:sp>
    </p:spTree>
    <p:extLst>
      <p:ext uri="{BB962C8B-B14F-4D97-AF65-F5344CB8AC3E}">
        <p14:creationId xmlns:p14="http://schemas.microsoft.com/office/powerpoint/2010/main" val="3824244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8C9F9-D31A-4197-93E3-579B88D0BF72}" type="datetime1">
              <a:rPr lang="en-US" smtClean="0"/>
              <a:t>8/7/2016</a:t>
            </a:fld>
            <a:endParaRPr lang="en-US"/>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55CD8-F650-4656-8804-7E552F308368}" type="slidenum">
              <a:rPr lang="en-US" smtClean="0"/>
              <a:t>‹N°›</a:t>
            </a:fld>
            <a:endParaRPr lang="en-US"/>
          </a:p>
        </p:txBody>
      </p:sp>
    </p:spTree>
    <p:extLst>
      <p:ext uri="{BB962C8B-B14F-4D97-AF65-F5344CB8AC3E}">
        <p14:creationId xmlns:p14="http://schemas.microsoft.com/office/powerpoint/2010/main" val="3535064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fr.wikipedia.org/wiki/Conchita_Wurst" TargetMode="External"/><Relationship Id="rId3" Type="http://schemas.openxmlformats.org/officeDocument/2006/relationships/hyperlink" Target="http://www.javatpoint.com/transgender-vs-transsexual" TargetMode="External"/><Relationship Id="rId7" Type="http://schemas.openxmlformats.org/officeDocument/2006/relationships/hyperlink" Target="https://fr.wikipedia.org/wiki/Autriche"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fr.wikipedia.org/wiki/Drag_queen" TargetMode="External"/><Relationship Id="rId5" Type="http://schemas.openxmlformats.org/officeDocument/2006/relationships/hyperlink" Target="https://fr.wikipedia.org/wiki/Chanteur" TargetMode="External"/><Relationship Id="rId10" Type="http://schemas.openxmlformats.org/officeDocument/2006/relationships/hyperlink" Target="https://m.facebook.com/story.php?story_fbid=1482948295342949&amp;id=100008833771357" TargetMode="External"/><Relationship Id="rId4" Type="http://schemas.openxmlformats.org/officeDocument/2006/relationships/image" Target="../media/image2.jpg"/><Relationship Id="rId9"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306.jpg"/><Relationship Id="rId3" Type="http://schemas.openxmlformats.org/officeDocument/2006/relationships/hyperlink" Target="http://archive.bu.univ-nantes.fr/pollux/fichiers/download/dc55a1bf-9c91-490b-a9d5-75a4c1acd8d6" TargetMode="External"/><Relationship Id="rId7" Type="http://schemas.openxmlformats.org/officeDocument/2006/relationships/image" Target="../media/image305.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4.jpg"/><Relationship Id="rId5" Type="http://schemas.openxmlformats.org/officeDocument/2006/relationships/image" Target="../media/image303.jpg"/><Relationship Id="rId4" Type="http://schemas.openxmlformats.org/officeDocument/2006/relationships/image" Target="../media/image302.jpg"/></Relationships>
</file>

<file path=ppt/slides/_rels/slide101.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image" Target="../media/image307.jpg"/><Relationship Id="rId1" Type="http://schemas.openxmlformats.org/officeDocument/2006/relationships/slideLayout" Target="../slideLayouts/slideLayout7.xml"/><Relationship Id="rId5" Type="http://schemas.openxmlformats.org/officeDocument/2006/relationships/image" Target="../media/image310.jpg"/><Relationship Id="rId4" Type="http://schemas.openxmlformats.org/officeDocument/2006/relationships/image" Target="../media/image309.jpg"/></Relationships>
</file>

<file path=ppt/slides/_rels/slide102.xml.rels><?xml version="1.0" encoding="UTF-8" standalone="yes"?>
<Relationships xmlns="http://schemas.openxmlformats.org/package/2006/relationships"><Relationship Id="rId8" Type="http://schemas.openxmlformats.org/officeDocument/2006/relationships/image" Target="../media/image316.jpg"/><Relationship Id="rId3" Type="http://schemas.openxmlformats.org/officeDocument/2006/relationships/image" Target="../media/image311.jpg"/><Relationship Id="rId7" Type="http://schemas.openxmlformats.org/officeDocument/2006/relationships/image" Target="../media/image315.jpg"/><Relationship Id="rId2" Type="http://schemas.openxmlformats.org/officeDocument/2006/relationships/hyperlink" Target="http://www.cartels-constituants.fr/medias/documents/6532.pdf" TargetMode="External"/><Relationship Id="rId1" Type="http://schemas.openxmlformats.org/officeDocument/2006/relationships/slideLayout" Target="../slideLayouts/slideLayout7.xml"/><Relationship Id="rId6" Type="http://schemas.openxmlformats.org/officeDocument/2006/relationships/image" Target="../media/image314.jpg"/><Relationship Id="rId5" Type="http://schemas.openxmlformats.org/officeDocument/2006/relationships/image" Target="../media/image313.jpg"/><Relationship Id="rId10" Type="http://schemas.openxmlformats.org/officeDocument/2006/relationships/image" Target="../media/image318.jpg"/><Relationship Id="rId4" Type="http://schemas.openxmlformats.org/officeDocument/2006/relationships/image" Target="../media/image312.jpg"/><Relationship Id="rId9" Type="http://schemas.openxmlformats.org/officeDocument/2006/relationships/image" Target="../media/image317.jpg"/></Relationships>
</file>

<file path=ppt/slides/_rels/slide103.xml.rels><?xml version="1.0" encoding="UTF-8" standalone="yes"?>
<Relationships xmlns="http://schemas.openxmlformats.org/package/2006/relationships"><Relationship Id="rId8" Type="http://schemas.openxmlformats.org/officeDocument/2006/relationships/hyperlink" Target="http://www.france5.fr/et-vous/France-5-et-vous/Les-programmes/LE-MAG-N-11-2013/articles/p-17742-Folies-sur-ordonnance.htm" TargetMode="External"/><Relationship Id="rId3" Type="http://schemas.openxmlformats.org/officeDocument/2006/relationships/hyperlink" Target="http://eurekasante.vidal.fr/lexique-medical/D.html#dopaminergique" TargetMode="External"/><Relationship Id="rId7" Type="http://schemas.openxmlformats.org/officeDocument/2006/relationships/hyperlink" Target="http://eurekasante.vidal.fr/medicaments/vidal-famille/medicament-gf590005-REQUIP.html" TargetMode="External"/><Relationship Id="rId2" Type="http://schemas.openxmlformats.org/officeDocument/2006/relationships/hyperlink" Target="http://eurekasante.vidal.fr/lexique-medical/A.html#addiction" TargetMode="External"/><Relationship Id="rId1" Type="http://schemas.openxmlformats.org/officeDocument/2006/relationships/slideLayout" Target="../slideLayouts/slideLayout7.xml"/><Relationship Id="rId6" Type="http://schemas.openxmlformats.org/officeDocument/2006/relationships/hyperlink" Target="http://www.lepoint.fr/sante/effets-secondaires-du-requip-la-condamnation-du-laboratoire-gsk-confirmee-28-11-2012-1534717_40.php" TargetMode="External"/><Relationship Id="rId5" Type="http://schemas.openxmlformats.org/officeDocument/2006/relationships/hyperlink" Target="https://www.drugs.com/sfx/requip-side-effects.html" TargetMode="External"/><Relationship Id="rId4" Type="http://schemas.openxmlformats.org/officeDocument/2006/relationships/hyperlink" Target="http://www.lepoint.fr/tags/glaxosmithkline" TargetMode="External"/><Relationship Id="rId9" Type="http://schemas.openxmlformats.org/officeDocument/2006/relationships/image" Target="../media/image319.jpg"/></Relationships>
</file>

<file path=ppt/slides/_rels/slide104.xml.rels><?xml version="1.0" encoding="UTF-8" standalone="yes"?>
<Relationships xmlns="http://schemas.openxmlformats.org/package/2006/relationships"><Relationship Id="rId8" Type="http://schemas.openxmlformats.org/officeDocument/2006/relationships/hyperlink" Target="https://fr.wikipedia.org/wiki/Mai_2004" TargetMode="External"/><Relationship Id="rId13" Type="http://schemas.openxmlformats.org/officeDocument/2006/relationships/hyperlink" Target="https://fr.wikipedia.org/wiki/Phimosis" TargetMode="External"/><Relationship Id="rId18" Type="http://schemas.openxmlformats.org/officeDocument/2006/relationships/hyperlink" Target="https://fr.wikipedia.org/wiki/Suicide" TargetMode="External"/><Relationship Id="rId3" Type="http://schemas.openxmlformats.org/officeDocument/2006/relationships/hyperlink" Target="https://fr.wikipedia.org/wiki/Ao%C3%BBt_1965" TargetMode="External"/><Relationship Id="rId7" Type="http://schemas.openxmlformats.org/officeDocument/2006/relationships/hyperlink" Target="https://fr.wikipedia.org/wiki/5_mai" TargetMode="External"/><Relationship Id="rId12" Type="http://schemas.openxmlformats.org/officeDocument/2006/relationships/hyperlink" Target="https://fr.wikipedia.org/wiki/Circoncision" TargetMode="External"/><Relationship Id="rId17" Type="http://schemas.openxmlformats.org/officeDocument/2006/relationships/hyperlink" Target="https://fr.wikipedia.org/wiki/Identit%C3%A9_sexuelle" TargetMode="External"/><Relationship Id="rId2" Type="http://schemas.openxmlformats.org/officeDocument/2006/relationships/hyperlink" Target="https://fr.wikipedia.org/wiki/22_ao%C3%BBt" TargetMode="External"/><Relationship Id="rId16" Type="http://schemas.openxmlformats.org/officeDocument/2006/relationships/hyperlink" Target="https://fr.wikipedia.org/wiki/John_Money" TargetMode="External"/><Relationship Id="rId20" Type="http://schemas.openxmlformats.org/officeDocument/2006/relationships/image" Target="../media/image321.jpg"/><Relationship Id="rId1" Type="http://schemas.openxmlformats.org/officeDocument/2006/relationships/slideLayout" Target="../slideLayouts/slideLayout7.xml"/><Relationship Id="rId6" Type="http://schemas.openxmlformats.org/officeDocument/2006/relationships/hyperlink" Target="https://fr.wikipedia.org/wiki/Manitoba" TargetMode="External"/><Relationship Id="rId11" Type="http://schemas.openxmlformats.org/officeDocument/2006/relationships/hyperlink" Target="https://fr.wikipedia.org/wiki/Chirurgie_de_r%C3%A9attribution_sexuelle" TargetMode="External"/><Relationship Id="rId5" Type="http://schemas.openxmlformats.org/officeDocument/2006/relationships/hyperlink" Target="https://fr.wikipedia.org/wiki/Winnipeg" TargetMode="External"/><Relationship Id="rId15" Type="http://schemas.openxmlformats.org/officeDocument/2006/relationships/hyperlink" Target="https://fr.wikipedia.org/wiki/David_Reimer#cite_note-DOC-1" TargetMode="External"/><Relationship Id="rId10" Type="http://schemas.openxmlformats.org/officeDocument/2006/relationships/hyperlink" Target="https://fr.wikipedia.org/wiki/Canada" TargetMode="External"/><Relationship Id="rId19" Type="http://schemas.openxmlformats.org/officeDocument/2006/relationships/image" Target="../media/image320.jpg"/><Relationship Id="rId4" Type="http://schemas.openxmlformats.org/officeDocument/2006/relationships/hyperlink" Target="https://fr.wikipedia.org/wiki/1965" TargetMode="External"/><Relationship Id="rId9" Type="http://schemas.openxmlformats.org/officeDocument/2006/relationships/hyperlink" Target="https://fr.wikipedia.org/wiki/2004" TargetMode="External"/><Relationship Id="rId14" Type="http://schemas.openxmlformats.org/officeDocument/2006/relationships/hyperlink" Target="https://fr.wikipedia.org/wiki/P%C3%A9nectomie"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en.wikipedia.org/wiki/David_Reimer" TargetMode="External"/><Relationship Id="rId3" Type="http://schemas.openxmlformats.org/officeDocument/2006/relationships/hyperlink" Target="https://fr.wikipedia.org/wiki/Rolling_Stone_Magazine" TargetMode="External"/><Relationship Id="rId7" Type="http://schemas.openxmlformats.org/officeDocument/2006/relationships/hyperlink" Target="https://fr.wikipedia.org/wiki/David_Reimer" TargetMode="External"/><Relationship Id="rId2" Type="http://schemas.openxmlformats.org/officeDocument/2006/relationships/hyperlink" Target="https://fr.wikipedia.org/wiki/Sexologie" TargetMode="External"/><Relationship Id="rId1" Type="http://schemas.openxmlformats.org/officeDocument/2006/relationships/slideLayout" Target="../slideLayouts/slideLayout7.xml"/><Relationship Id="rId6" Type="http://schemas.openxmlformats.org/officeDocument/2006/relationships/hyperlink" Target="https://fr.wikipedia.org/wiki/Syndrome_des_faux_souvenirs" TargetMode="External"/><Relationship Id="rId5" Type="http://schemas.openxmlformats.org/officeDocument/2006/relationships/hyperlink" Target="https://fr.wikipedia.org/wiki/John_Money" TargetMode="External"/><Relationship Id="rId4" Type="http://schemas.openxmlformats.org/officeDocument/2006/relationships/hyperlink" Target="https://fr.wikipedia.org/wiki/Boisson_alcoolis%C3%A9e"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www.findagrave.com/cgi-bin/fg.cgi?page=gr&amp;GRid=20309661" TargetMode="External"/><Relationship Id="rId2" Type="http://schemas.openxmlformats.org/officeDocument/2006/relationships/image" Target="../media/image322.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hyperlink" Target="http://uneheuredepeine.blogspot.fr/2013/07/a-propos-de-david-reimer.html" TargetMode="External"/><Relationship Id="rId2" Type="http://schemas.openxmlformats.org/officeDocument/2006/relationships/hyperlink" Target="http://www.amazon.fr/Cerveau-rose-cerveau-bleu-neurones/dp/2221115597/ref=sr_1_1?ie=UTF8&amp;qid=1373657211&amp;sr=8-1&amp;keywords=lise+eliot"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image" Target="../media/image324.jpg"/><Relationship Id="rId7" Type="http://schemas.openxmlformats.org/officeDocument/2006/relationships/image" Target="../media/image328.jpg"/><Relationship Id="rId2" Type="http://schemas.openxmlformats.org/officeDocument/2006/relationships/image" Target="../media/image323.jpg"/><Relationship Id="rId1" Type="http://schemas.openxmlformats.org/officeDocument/2006/relationships/slideLayout" Target="../slideLayouts/slideLayout7.xml"/><Relationship Id="rId6" Type="http://schemas.openxmlformats.org/officeDocument/2006/relationships/image" Target="../media/image327.png"/><Relationship Id="rId5" Type="http://schemas.openxmlformats.org/officeDocument/2006/relationships/image" Target="../media/image326.jpg"/><Relationship Id="rId10" Type="http://schemas.openxmlformats.org/officeDocument/2006/relationships/image" Target="../media/image331.png"/><Relationship Id="rId4" Type="http://schemas.openxmlformats.org/officeDocument/2006/relationships/image" Target="../media/image325.jpg"/><Relationship Id="rId9" Type="http://schemas.openxmlformats.org/officeDocument/2006/relationships/image" Target="../media/image330.png"/></Relationships>
</file>

<file path=ppt/slides/_rels/slide109.xml.rels><?xml version="1.0" encoding="UTF-8" standalone="yes"?>
<Relationships xmlns="http://schemas.openxmlformats.org/package/2006/relationships"><Relationship Id="rId8" Type="http://schemas.openxmlformats.org/officeDocument/2006/relationships/hyperlink" Target="https://en.wikipedia.org/wiki/Estradiol" TargetMode="External"/><Relationship Id="rId3" Type="http://schemas.openxmlformats.org/officeDocument/2006/relationships/hyperlink" Target="https://www.jstor.org/stable/3980720" TargetMode="External"/><Relationship Id="rId7" Type="http://schemas.openxmlformats.org/officeDocument/2006/relationships/hyperlink" Target="https://en.wikipedia.org/wiki/Testosterone" TargetMode="External"/><Relationship Id="rId2" Type="http://schemas.openxmlformats.org/officeDocument/2006/relationships/hyperlink" Target="https://en.wikipedia.org/wiki/JSTOR" TargetMode="External"/><Relationship Id="rId1" Type="http://schemas.openxmlformats.org/officeDocument/2006/relationships/slideLayout" Target="../slideLayouts/slideLayout7.xml"/><Relationship Id="rId6" Type="http://schemas.openxmlformats.org/officeDocument/2006/relationships/hyperlink" Target="https://en.wikipedia.org/wiki/Sex_hormones" TargetMode="External"/><Relationship Id="rId5" Type="http://schemas.openxmlformats.org/officeDocument/2006/relationships/hyperlink" Target="https://en.wikipedia.org/wiki/Bruce_Bagemihl" TargetMode="External"/><Relationship Id="rId4" Type="http://schemas.openxmlformats.org/officeDocument/2006/relationships/hyperlink" Target="https://www.newscientist.com/article/dn3008-homosexuality-is-biological-suggests-gay-sheep-study/" TargetMode="External"/><Relationship Id="rId9" Type="http://schemas.openxmlformats.org/officeDocument/2006/relationships/hyperlink" Target="https://en.wikipedia.org/wiki/Homosexual_behavior_in_animals"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www.marianne.net/christine-boutin-les-femmes-ont-besoin-vrais-hommes-pas-guimauves-feminisees-100240675.html"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hyperlink" Target="http://www.dw-world.de/dw/article/0,1564,1484083,00.html" TargetMode="External"/><Relationship Id="rId13" Type="http://schemas.openxmlformats.org/officeDocument/2006/relationships/hyperlink" Target="https://en.wikipedia.org/wiki/Endocrinological" TargetMode="External"/><Relationship Id="rId3" Type="http://schemas.openxmlformats.org/officeDocument/2006/relationships/hyperlink" Target="https://en.wikipedia.org/wiki/Against_Nature?" TargetMode="External"/><Relationship Id="rId7" Type="http://schemas.openxmlformats.org/officeDocument/2006/relationships/hyperlink" Target="https://en.wikipedia.org/wiki/Thierry_Lod%C3%A9" TargetMode="External"/><Relationship Id="rId12" Type="http://schemas.openxmlformats.org/officeDocument/2006/relationships/hyperlink" Target="https://en.wikipedia.org/wiki/Sex_hormones" TargetMode="External"/><Relationship Id="rId17" Type="http://schemas.openxmlformats.org/officeDocument/2006/relationships/hyperlink" Target="https://en.wikipedia.org/wiki/Estradiol" TargetMode="External"/><Relationship Id="rId2" Type="http://schemas.openxmlformats.org/officeDocument/2006/relationships/hyperlink" Target="https://en.wikipedia.org/wiki/Observer-expectancy_effect" TargetMode="External"/><Relationship Id="rId16" Type="http://schemas.openxmlformats.org/officeDocument/2006/relationships/hyperlink" Target="https://en.wikipedia.org/wiki/Testosterone" TargetMode="External"/><Relationship Id="rId1" Type="http://schemas.openxmlformats.org/officeDocument/2006/relationships/slideLayout" Target="../slideLayouts/slideLayout7.xml"/><Relationship Id="rId6" Type="http://schemas.openxmlformats.org/officeDocument/2006/relationships/hyperlink" Target="https://en.wikipedia.org/wiki/Joan_Roughgarden" TargetMode="External"/><Relationship Id="rId11" Type="http://schemas.openxmlformats.org/officeDocument/2006/relationships/hyperlink" Target="https://en.wikipedia.org/wiki/Endocrinology" TargetMode="External"/><Relationship Id="rId5" Type="http://schemas.openxmlformats.org/officeDocument/2006/relationships/hyperlink" Target="https://en.wikipedia.org/wiki/Prison_sexuality" TargetMode="External"/><Relationship Id="rId15" Type="http://schemas.openxmlformats.org/officeDocument/2006/relationships/hyperlink" Target="https://en.wikipedia.org/wiki/Ring-billed_gulls" TargetMode="External"/><Relationship Id="rId10" Type="http://schemas.openxmlformats.org/officeDocument/2006/relationships/hyperlink" Target="http://endo.endojournals.org/cgi/reprint/145/2/478" TargetMode="External"/><Relationship Id="rId4" Type="http://schemas.openxmlformats.org/officeDocument/2006/relationships/hyperlink" Target="https://en.wikipedia.org/wiki/Hermaphrodite" TargetMode="External"/><Relationship Id="rId9" Type="http://schemas.openxmlformats.org/officeDocument/2006/relationships/hyperlink" Target="http://www.cbc.ca/world/story/2009/06/05/gay-penguins-adopt005.html" TargetMode="External"/><Relationship Id="rId14" Type="http://schemas.openxmlformats.org/officeDocument/2006/relationships/hyperlink" Target="https://en.wikipedia.org/wiki/Western_gulls"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s://en.wikipedia.org/wiki/Drosophila" TargetMode="External"/><Relationship Id="rId13" Type="http://schemas.openxmlformats.org/officeDocument/2006/relationships/hyperlink" Target="http://www.nature.com/nature/journal/vaop/ncurrent/full/nature09822.html" TargetMode="External"/><Relationship Id="rId3" Type="http://schemas.openxmlformats.org/officeDocument/2006/relationships/hyperlink" Target="https://en.wikipedia.org/wiki/Estrogen" TargetMode="External"/><Relationship Id="rId7" Type="http://schemas.openxmlformats.org/officeDocument/2006/relationships/hyperlink" Target="https://en.wikipedia.org/wiki/Homosexual_behavior_in_animals" TargetMode="External"/><Relationship Id="rId12" Type="http://schemas.openxmlformats.org/officeDocument/2006/relationships/hyperlink" Target="http://www.bbc.co.uk/news/health-12825688" TargetMode="External"/><Relationship Id="rId2" Type="http://schemas.openxmlformats.org/officeDocument/2006/relationships/hyperlink" Target="http://www.wikigenes.org/e/gene/e/945842.html" TargetMode="External"/><Relationship Id="rId1" Type="http://schemas.openxmlformats.org/officeDocument/2006/relationships/slideLayout" Target="../slideLayouts/slideLayout7.xml"/><Relationship Id="rId6" Type="http://schemas.openxmlformats.org/officeDocument/2006/relationships/hyperlink" Target="https://en.wikipedia.org/wiki/BioMed_Central" TargetMode="External"/><Relationship Id="rId11" Type="http://schemas.openxmlformats.org/officeDocument/2006/relationships/hyperlink" Target="https://en.wikipedia.org/wiki/Serotonin" TargetMode="External"/><Relationship Id="rId5" Type="http://schemas.openxmlformats.org/officeDocument/2006/relationships/hyperlink" Target="https://en.wikipedia.org/wiki/Korea_Advanced_Institute_of_Science_and_Technology" TargetMode="External"/><Relationship Id="rId10" Type="http://schemas.openxmlformats.org/officeDocument/2006/relationships/hyperlink" Target="http://www.biomedcentral.com/1471-2156/11/62" TargetMode="External"/><Relationship Id="rId4" Type="http://schemas.openxmlformats.org/officeDocument/2006/relationships/hyperlink" Target="https://en.wikipedia.org/wiki/Knockout_mouse" TargetMode="External"/><Relationship Id="rId9" Type="http://schemas.openxmlformats.org/officeDocument/2006/relationships/hyperlink" Target="http://www.telegraph.co.uk/science/science-news/7877774/Female-mice-can-be-turned-lesbian-by-deleting-gene.html" TargetMode="External"/><Relationship Id="rId14" Type="http://schemas.openxmlformats.org/officeDocument/2006/relationships/hyperlink" Target="http://go.galegroup.com/ps/i.do?id=GALE|A275489098&amp;v=2.1&amp;u=scha51546&amp;it=r&amp;p=AONE&amp;sw=w"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www.futura-sciences.com/magazines/sante/infos/dico/d/medecine-hormone-751/" TargetMode="External"/><Relationship Id="rId13" Type="http://schemas.openxmlformats.org/officeDocument/2006/relationships/hyperlink" Target="http://www.futura-sciences.com/fr/doc/t/genetique/d/adn-gene-proteine_1130/c3/221/p1/" TargetMode="External"/><Relationship Id="rId18" Type="http://schemas.openxmlformats.org/officeDocument/2006/relationships/image" Target="../media/image333.jpg"/><Relationship Id="rId3" Type="http://schemas.openxmlformats.org/officeDocument/2006/relationships/hyperlink" Target="http://www.futura-sciences.com/fr/doc/t/zoologie-1/r/la-reunion/d/le-crocodile-du-nil_450/c3/221/p1/" TargetMode="External"/><Relationship Id="rId7" Type="http://schemas.openxmlformats.org/officeDocument/2006/relationships/hyperlink" Target="http://www.futura-sciences.com/magazines/sante/infos/dico/d/medecine-testosterone-2855/" TargetMode="External"/><Relationship Id="rId12" Type="http://schemas.openxmlformats.org/officeDocument/2006/relationships/hyperlink" Target="http://www.futura-sciences.com/magazines/sante/infos/dico/d/medecine-adolescence-2937/" TargetMode="External"/><Relationship Id="rId17" Type="http://schemas.openxmlformats.org/officeDocument/2006/relationships/image" Target="../media/image332.jpg"/><Relationship Id="rId2" Type="http://schemas.openxmlformats.org/officeDocument/2006/relationships/hyperlink" Target="http://www.futura-sciences.com/magazines/sante/infos/dico/d/genetique-gene-151/" TargetMode="External"/><Relationship Id="rId16" Type="http://schemas.openxmlformats.org/officeDocument/2006/relationships/hyperlink" Target="http://www.futura-sciences.com/magazines/sante/infos/actu/d/biologie-homosexualite-transgenre-pratiques-courantes-nature-44029/#xtor=EPR-17-[QUOTIDIENNE]-20130319-[ACTU-homosexualite__transgenre_:_des_pratiques_courantes_dans_la_nature" TargetMode="External"/><Relationship Id="rId20" Type="http://schemas.openxmlformats.org/officeDocument/2006/relationships/image" Target="../media/image335.jpg"/><Relationship Id="rId1" Type="http://schemas.openxmlformats.org/officeDocument/2006/relationships/slideLayout" Target="../slideLayouts/slideLayout7.xml"/><Relationship Id="rId6" Type="http://schemas.openxmlformats.org/officeDocument/2006/relationships/hyperlink" Target="http://www.futura-sciences.com/magazines/nature/infos/dico/d/classification-vivant-mammifere-2142/" TargetMode="External"/><Relationship Id="rId11" Type="http://schemas.openxmlformats.org/officeDocument/2006/relationships/hyperlink" Target="http://www.futura-sciences.com/magazines/nature/infos/dico/d/zoologie-subadulte-2411/" TargetMode="External"/><Relationship Id="rId5" Type="http://schemas.openxmlformats.org/officeDocument/2006/relationships/hyperlink" Target="http://www.futura-sciences.com/magazines/sante/infos/dico/d/genetique-chromosome-116/" TargetMode="External"/><Relationship Id="rId15" Type="http://schemas.openxmlformats.org/officeDocument/2006/relationships/hyperlink" Target="http://www.futura-sciences.com/magazines/sante/infos/dico/d/genetique-clone-117/" TargetMode="External"/><Relationship Id="rId10" Type="http://schemas.openxmlformats.org/officeDocument/2006/relationships/hyperlink" Target="http://www.futura-sciences.com/magazines/sante/infos/dico/d/genetique-genetique-152/" TargetMode="External"/><Relationship Id="rId19" Type="http://schemas.openxmlformats.org/officeDocument/2006/relationships/image" Target="../media/image334.jpg"/><Relationship Id="rId4" Type="http://schemas.openxmlformats.org/officeDocument/2006/relationships/hyperlink" Target="http://www.futura-sciences.com/fr/doc/t/zoologie-1/d/labeille-sentinelle-ecologique_684/c3/221/p1/" TargetMode="External"/><Relationship Id="rId9" Type="http://schemas.openxmlformats.org/officeDocument/2006/relationships/hyperlink" Target="http://www.futura-sciences.com/fr/doc/t/medecine-1/d/chromosome-x-les-differentes-maladies-genetiques_1625/c3/221/p1/" TargetMode="External"/><Relationship Id="rId14" Type="http://schemas.openxmlformats.org/officeDocument/2006/relationships/hyperlink" Target="http://www.futura-sciences.com/fr/news/t/genetique-1/d/des-vrais-jumeaux-pas-parfaitement-identiques_42614/"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339.jpeg"/><Relationship Id="rId3" Type="http://schemas.openxmlformats.org/officeDocument/2006/relationships/hyperlink" Target="https://fr.wikipedia.org/wiki/Euro" TargetMode="External"/><Relationship Id="rId7" Type="http://schemas.openxmlformats.org/officeDocument/2006/relationships/image" Target="../media/image124.jpg"/><Relationship Id="rId2" Type="http://schemas.openxmlformats.org/officeDocument/2006/relationships/hyperlink" Target="https://fr.wikipedia.org/wiki/France" TargetMode="External"/><Relationship Id="rId1" Type="http://schemas.openxmlformats.org/officeDocument/2006/relationships/slideLayout" Target="../slideLayouts/slideLayout7.xml"/><Relationship Id="rId6" Type="http://schemas.openxmlformats.org/officeDocument/2006/relationships/image" Target="../media/image338.jpeg"/><Relationship Id="rId5" Type="http://schemas.openxmlformats.org/officeDocument/2006/relationships/image" Target="../media/image337.jpeg"/><Relationship Id="rId4" Type="http://schemas.openxmlformats.org/officeDocument/2006/relationships/image" Target="../media/image336.jpeg"/></Relationships>
</file>

<file path=ppt/slides/_rels/slide114.xml.rels><?xml version="1.0" encoding="UTF-8" standalone="yes"?>
<Relationships xmlns="http://schemas.openxmlformats.org/package/2006/relationships"><Relationship Id="rId3" Type="http://schemas.openxmlformats.org/officeDocument/2006/relationships/image" Target="../media/image341.jpg"/><Relationship Id="rId7" Type="http://schemas.openxmlformats.org/officeDocument/2006/relationships/image" Target="../media/image344.jpg"/><Relationship Id="rId2" Type="http://schemas.openxmlformats.org/officeDocument/2006/relationships/image" Target="../media/image340.jpg"/><Relationship Id="rId1" Type="http://schemas.openxmlformats.org/officeDocument/2006/relationships/slideLayout" Target="../slideLayouts/slideLayout7.xml"/><Relationship Id="rId6" Type="http://schemas.openxmlformats.org/officeDocument/2006/relationships/image" Target="../media/image343.jpg"/><Relationship Id="rId5" Type="http://schemas.openxmlformats.org/officeDocument/2006/relationships/image" Target="../media/image342.jpg"/><Relationship Id="rId4" Type="http://schemas.openxmlformats.org/officeDocument/2006/relationships/image" Target="../media/image338.jpeg"/></Relationships>
</file>

<file path=ppt/slides/_rels/slide115.xml.rels><?xml version="1.0" encoding="UTF-8" standalone="yes"?>
<Relationships xmlns="http://schemas.openxmlformats.org/package/2006/relationships"><Relationship Id="rId8" Type="http://schemas.openxmlformats.org/officeDocument/2006/relationships/image" Target="../media/image351.jpg"/><Relationship Id="rId3" Type="http://schemas.openxmlformats.org/officeDocument/2006/relationships/image" Target="../media/image346.jpg"/><Relationship Id="rId7" Type="http://schemas.openxmlformats.org/officeDocument/2006/relationships/image" Target="../media/image350.jpg"/><Relationship Id="rId2" Type="http://schemas.openxmlformats.org/officeDocument/2006/relationships/image" Target="../media/image345.jpg"/><Relationship Id="rId1" Type="http://schemas.openxmlformats.org/officeDocument/2006/relationships/slideLayout" Target="../slideLayouts/slideLayout7.xml"/><Relationship Id="rId6" Type="http://schemas.openxmlformats.org/officeDocument/2006/relationships/image" Target="../media/image349.jpg"/><Relationship Id="rId5" Type="http://schemas.openxmlformats.org/officeDocument/2006/relationships/image" Target="../media/image348.jpg"/><Relationship Id="rId10" Type="http://schemas.openxmlformats.org/officeDocument/2006/relationships/image" Target="../media/image353.jpg"/><Relationship Id="rId4" Type="http://schemas.openxmlformats.org/officeDocument/2006/relationships/image" Target="../media/image347.jpg"/><Relationship Id="rId9" Type="http://schemas.openxmlformats.org/officeDocument/2006/relationships/image" Target="../media/image352.jpg"/></Relationships>
</file>

<file path=ppt/slides/_rels/slide116.xml.rels><?xml version="1.0" encoding="UTF-8" standalone="yes"?>
<Relationships xmlns="http://schemas.openxmlformats.org/package/2006/relationships"><Relationship Id="rId3" Type="http://schemas.openxmlformats.org/officeDocument/2006/relationships/image" Target="../media/image355.jpg"/><Relationship Id="rId2" Type="http://schemas.openxmlformats.org/officeDocument/2006/relationships/image" Target="../media/image354.jpg"/><Relationship Id="rId1" Type="http://schemas.openxmlformats.org/officeDocument/2006/relationships/slideLayout" Target="../slideLayouts/slideLayout7.xml"/><Relationship Id="rId4" Type="http://schemas.openxmlformats.org/officeDocument/2006/relationships/image" Target="../media/image356.jpg"/></Relationships>
</file>

<file path=ppt/slides/_rels/slide117.xml.rels><?xml version="1.0" encoding="UTF-8" standalone="yes"?>
<Relationships xmlns="http://schemas.openxmlformats.org/package/2006/relationships"><Relationship Id="rId8" Type="http://schemas.openxmlformats.org/officeDocument/2006/relationships/image" Target="../media/image361.jpg"/><Relationship Id="rId3" Type="http://schemas.openxmlformats.org/officeDocument/2006/relationships/image" Target="../media/image357.jpg"/><Relationship Id="rId7" Type="http://schemas.openxmlformats.org/officeDocument/2006/relationships/hyperlink" Target="https://camillefle.wordpress.com/2016/03/09/hommes-et-femmes-cliche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0.jpg"/><Relationship Id="rId5" Type="http://schemas.openxmlformats.org/officeDocument/2006/relationships/image" Target="../media/image359.jpg"/><Relationship Id="rId4" Type="http://schemas.openxmlformats.org/officeDocument/2006/relationships/image" Target="../media/image358.jpg"/></Relationships>
</file>

<file path=ppt/slides/_rels/slide118.xml.rels><?xml version="1.0" encoding="UTF-8" standalone="yes"?>
<Relationships xmlns="http://schemas.openxmlformats.org/package/2006/relationships"><Relationship Id="rId8" Type="http://schemas.openxmlformats.org/officeDocument/2006/relationships/hyperlink" Target="https://camillefle.wordpress.com/2016/03/09/hommes-et-femmes-cliches/" TargetMode="External"/><Relationship Id="rId3" Type="http://schemas.openxmlformats.org/officeDocument/2006/relationships/image" Target="../media/image363.jpg"/><Relationship Id="rId7" Type="http://schemas.openxmlformats.org/officeDocument/2006/relationships/image" Target="../media/image366.jpg"/><Relationship Id="rId2" Type="http://schemas.openxmlformats.org/officeDocument/2006/relationships/image" Target="../media/image362.jpg"/><Relationship Id="rId1" Type="http://schemas.openxmlformats.org/officeDocument/2006/relationships/slideLayout" Target="../slideLayouts/slideLayout7.xml"/><Relationship Id="rId6" Type="http://schemas.openxmlformats.org/officeDocument/2006/relationships/image" Target="../media/image365.jpg"/><Relationship Id="rId5" Type="http://schemas.openxmlformats.org/officeDocument/2006/relationships/image" Target="../media/image364.jpg"/><Relationship Id="rId10" Type="http://schemas.openxmlformats.org/officeDocument/2006/relationships/hyperlink" Target="http://ligueparis.org/wp-content/uploads/downloads/2014/03/Livret-EnfantsFG2.pdf" TargetMode="External"/><Relationship Id="rId4" Type="http://schemas.openxmlformats.org/officeDocument/2006/relationships/hyperlink" Target="http://www.ville-geneve.ch/actualites/detail/article/1433424766-campagne-egalite-2015-cliches-plus-liberte/" TargetMode="External"/><Relationship Id="rId9" Type="http://schemas.openxmlformats.org/officeDocument/2006/relationships/image" Target="../media/image367.jpg"/></Relationships>
</file>

<file path=ppt/slides/_rels/slide119.xml.rels><?xml version="1.0" encoding="UTF-8" standalone="yes"?>
<Relationships xmlns="http://schemas.openxmlformats.org/package/2006/relationships"><Relationship Id="rId3" Type="http://schemas.openxmlformats.org/officeDocument/2006/relationships/image" Target="../media/image369.jpg"/><Relationship Id="rId7" Type="http://schemas.openxmlformats.org/officeDocument/2006/relationships/image" Target="../media/image373.jpg"/><Relationship Id="rId2" Type="http://schemas.openxmlformats.org/officeDocument/2006/relationships/image" Target="../media/image368.jpg"/><Relationship Id="rId1" Type="http://schemas.openxmlformats.org/officeDocument/2006/relationships/slideLayout" Target="../slideLayouts/slideLayout7.xml"/><Relationship Id="rId6" Type="http://schemas.openxmlformats.org/officeDocument/2006/relationships/image" Target="../media/image372.jpg"/><Relationship Id="rId5" Type="http://schemas.openxmlformats.org/officeDocument/2006/relationships/image" Target="../media/image371.jpg"/><Relationship Id="rId4" Type="http://schemas.openxmlformats.org/officeDocument/2006/relationships/image" Target="../media/image370.jpg"/></Relationships>
</file>

<file path=ppt/slides/_rels/slide12.xml.rels><?xml version="1.0" encoding="UTF-8" standalone="yes"?>
<Relationships xmlns="http://schemas.openxmlformats.org/package/2006/relationships"><Relationship Id="rId3" Type="http://schemas.openxmlformats.org/officeDocument/2006/relationships/hyperlink" Target="http://legis.sd.gov/Legislative_Session/Bills/Bill.aspx?File=HB1008H.htm&amp;Session=2016&amp;Bill=1008" TargetMode="External"/><Relationship Id="rId2" Type="http://schemas.openxmlformats.org/officeDocument/2006/relationships/hyperlink" Target="http://www.desailessuruntracteur.com/Ca-deborde--Un-cahier-de-coloriage-sur-les-genres-et-les-sexes-par-Sophie-Labelle_a147.html" TargetMode="External"/><Relationship Id="rId1" Type="http://schemas.openxmlformats.org/officeDocument/2006/relationships/slideLayout" Target="../slideLayouts/slideLayout7.xml"/><Relationship Id="rId4" Type="http://schemas.openxmlformats.org/officeDocument/2006/relationships/hyperlink" Target="http://www.buzzfeed.com/dominicholden/south-dakota-becomes-first-state-to-pass-anti-transgender-st"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375.jpg"/><Relationship Id="rId2" Type="http://schemas.openxmlformats.org/officeDocument/2006/relationships/image" Target="../media/image37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hyperlink" Target="https://www.stumptuous.com/transhealth_site/brown_hrt_for_tg_2005.ppt" TargetMode="External"/><Relationship Id="rId7" Type="http://schemas.openxmlformats.org/officeDocument/2006/relationships/image" Target="../media/image379.jpg"/><Relationship Id="rId2" Type="http://schemas.openxmlformats.org/officeDocument/2006/relationships/hyperlink" Target="http://forum.doctissimo.fr/medicaments/traitement-hormonal-substitutif-THS/androcur-depression-sujet_140612_1.htm" TargetMode="External"/><Relationship Id="rId1" Type="http://schemas.openxmlformats.org/officeDocument/2006/relationships/slideLayout" Target="../slideLayouts/slideLayout7.xml"/><Relationship Id="rId6" Type="http://schemas.openxmlformats.org/officeDocument/2006/relationships/image" Target="../media/image378.jpg"/><Relationship Id="rId5" Type="http://schemas.openxmlformats.org/officeDocument/2006/relationships/image" Target="../media/image377.jpg"/><Relationship Id="rId4" Type="http://schemas.openxmlformats.org/officeDocument/2006/relationships/image" Target="../media/image376.jpg"/></Relationships>
</file>

<file path=ppt/slides/_rels/slide122.xml.rels><?xml version="1.0" encoding="UTF-8" standalone="yes"?>
<Relationships xmlns="http://schemas.openxmlformats.org/package/2006/relationships"><Relationship Id="rId2" Type="http://schemas.openxmlformats.org/officeDocument/2006/relationships/image" Target="../media/image380.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382.jpg"/><Relationship Id="rId2" Type="http://schemas.openxmlformats.org/officeDocument/2006/relationships/image" Target="../media/image381.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8" Type="http://schemas.openxmlformats.org/officeDocument/2006/relationships/image" Target="../media/image389.jpg"/><Relationship Id="rId13" Type="http://schemas.openxmlformats.org/officeDocument/2006/relationships/image" Target="../media/image394.jpg"/><Relationship Id="rId3" Type="http://schemas.openxmlformats.org/officeDocument/2006/relationships/image" Target="../media/image384.jpeg"/><Relationship Id="rId7" Type="http://schemas.openxmlformats.org/officeDocument/2006/relationships/image" Target="../media/image388.jpg"/><Relationship Id="rId12" Type="http://schemas.openxmlformats.org/officeDocument/2006/relationships/image" Target="../media/image393.jpg"/><Relationship Id="rId2" Type="http://schemas.openxmlformats.org/officeDocument/2006/relationships/image" Target="../media/image383.jpeg"/><Relationship Id="rId1" Type="http://schemas.openxmlformats.org/officeDocument/2006/relationships/slideLayout" Target="../slideLayouts/slideLayout7.xml"/><Relationship Id="rId6" Type="http://schemas.openxmlformats.org/officeDocument/2006/relationships/image" Target="../media/image387.jpeg"/><Relationship Id="rId11" Type="http://schemas.openxmlformats.org/officeDocument/2006/relationships/image" Target="../media/image392.jpg"/><Relationship Id="rId5" Type="http://schemas.openxmlformats.org/officeDocument/2006/relationships/image" Target="../media/image386.jpeg"/><Relationship Id="rId15" Type="http://schemas.openxmlformats.org/officeDocument/2006/relationships/image" Target="../media/image396.jpg"/><Relationship Id="rId10" Type="http://schemas.openxmlformats.org/officeDocument/2006/relationships/image" Target="../media/image391.jpg"/><Relationship Id="rId4" Type="http://schemas.openxmlformats.org/officeDocument/2006/relationships/image" Target="../media/image385.jpeg"/><Relationship Id="rId9" Type="http://schemas.openxmlformats.org/officeDocument/2006/relationships/image" Target="../media/image390.jpg"/><Relationship Id="rId14" Type="http://schemas.openxmlformats.org/officeDocument/2006/relationships/image" Target="../media/image395.jpg"/></Relationships>
</file>

<file path=ppt/slides/_rels/slide125.xml.rels><?xml version="1.0" encoding="UTF-8" standalone="yes"?>
<Relationships xmlns="http://schemas.openxmlformats.org/package/2006/relationships"><Relationship Id="rId8" Type="http://schemas.openxmlformats.org/officeDocument/2006/relationships/image" Target="../media/image403.jpg"/><Relationship Id="rId3" Type="http://schemas.openxmlformats.org/officeDocument/2006/relationships/image" Target="../media/image398.jpg"/><Relationship Id="rId7" Type="http://schemas.openxmlformats.org/officeDocument/2006/relationships/image" Target="../media/image402.jpg"/><Relationship Id="rId2" Type="http://schemas.openxmlformats.org/officeDocument/2006/relationships/image" Target="../media/image397.jpg"/><Relationship Id="rId1" Type="http://schemas.openxmlformats.org/officeDocument/2006/relationships/slideLayout" Target="../slideLayouts/slideLayout7.xml"/><Relationship Id="rId6" Type="http://schemas.openxmlformats.org/officeDocument/2006/relationships/image" Target="../media/image401.jpg"/><Relationship Id="rId5" Type="http://schemas.openxmlformats.org/officeDocument/2006/relationships/image" Target="../media/image400.jpg"/><Relationship Id="rId4" Type="http://schemas.openxmlformats.org/officeDocument/2006/relationships/image" Target="../media/image399.jpg"/><Relationship Id="rId9" Type="http://schemas.openxmlformats.org/officeDocument/2006/relationships/image" Target="../media/image404.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0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hyperlink" Target="http://mobile.lemonde.fr/sante/article/2015/11/06/feu-vert-pour-les-greffes-d-uterus-en-france_4804854_1651302.html" TargetMode="Externa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hyperlink" Target="http://ottlab.mgh.harvard.edu/?page_id=476" TargetMode="External"/><Relationship Id="rId2" Type="http://schemas.openxmlformats.org/officeDocument/2006/relationships/image" Target="../media/image406.jpg"/><Relationship Id="rId1" Type="http://schemas.openxmlformats.org/officeDocument/2006/relationships/slideLayout" Target="../slideLayouts/slideLayout7.xml"/><Relationship Id="rId6" Type="http://schemas.openxmlformats.org/officeDocument/2006/relationships/hyperlink" Target="http://www.slate.fr/story/115685/coeur-humain-quasi-transplantable-cellules-souches" TargetMode="External"/><Relationship Id="rId5" Type="http://schemas.openxmlformats.org/officeDocument/2006/relationships/hyperlink" Target="http://www.popsci.com/scientists-grow-transplantable-hearts-with-stem-cells" TargetMode="External"/><Relationship Id="rId4" Type="http://schemas.openxmlformats.org/officeDocument/2006/relationships/hyperlink" Target="https://fr.wikipedia.org/wiki/Antig%C3%A8ne_HL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0.xml.rels><?xml version="1.0" encoding="UTF-8" standalone="yes"?>
<Relationships xmlns="http://schemas.openxmlformats.org/package/2006/relationships"><Relationship Id="rId3" Type="http://schemas.openxmlformats.org/officeDocument/2006/relationships/hyperlink" Target="http://www.ftm-transsexuel.info/demarches/administratif/acte-de-notoriete-changement-de-prenom.html" TargetMode="External"/><Relationship Id="rId7" Type="http://schemas.openxmlformats.org/officeDocument/2006/relationships/image" Target="../media/image408.jpg"/><Relationship Id="rId2" Type="http://schemas.openxmlformats.org/officeDocument/2006/relationships/hyperlink" Target="http://www.ftm-transsexuel.info/demarches/administratif/changement-d-etat-civil.html#documents" TargetMode="External"/><Relationship Id="rId1" Type="http://schemas.openxmlformats.org/officeDocument/2006/relationships/slideLayout" Target="../slideLayouts/slideLayout7.xml"/><Relationship Id="rId6" Type="http://schemas.openxmlformats.org/officeDocument/2006/relationships/image" Target="../media/image407.jpg"/><Relationship Id="rId5" Type="http://schemas.openxmlformats.org/officeDocument/2006/relationships/hyperlink" Target="http://www.cliquedroit.com/la-lgalit-du-changement-de-sexe-en-france-c16-f141.html" TargetMode="External"/><Relationship Id="rId4" Type="http://schemas.openxmlformats.org/officeDocument/2006/relationships/hyperlink" Target="http://www.ftm-transsexuel.info/demarches/administratif/changement-d-etat-civil.html" TargetMode="External"/></Relationships>
</file>

<file path=ppt/slides/_rels/slide131.xml.rels><?xml version="1.0" encoding="UTF-8" standalone="yes"?>
<Relationships xmlns="http://schemas.openxmlformats.org/package/2006/relationships"><Relationship Id="rId8" Type="http://schemas.openxmlformats.org/officeDocument/2006/relationships/hyperlink" Target="http://www.lemonde.fr/physique/" TargetMode="External"/><Relationship Id="rId13" Type="http://schemas.openxmlformats.org/officeDocument/2006/relationships/hyperlink" Target="http://conjugaison.lemonde.fr/conjugaison/premier-groupe/fonder/" TargetMode="External"/><Relationship Id="rId3" Type="http://schemas.openxmlformats.org/officeDocument/2006/relationships/hyperlink" Target="http://www.lemonde.fr/societe/article/2016/05/19/transsexuels-la-simplification-du-changement-de-sexe-a-l-etat-civil-adopte-a-l-assemblee_4922879_3224.html" TargetMode="External"/><Relationship Id="rId7" Type="http://schemas.openxmlformats.org/officeDocument/2006/relationships/hyperlink" Target="http://conjugaison.lemonde.fr/conjugaison/premier-groupe/apporter/" TargetMode="External"/><Relationship Id="rId12" Type="http://schemas.openxmlformats.org/officeDocument/2006/relationships/hyperlink" Target="http://conjugaison.lemonde.fr/conjugaison/auxiliaire/avoir/" TargetMode="External"/><Relationship Id="rId2" Type="http://schemas.openxmlformats.org/officeDocument/2006/relationships/hyperlink" Target="https://m.facebook.com/story.php?story_fbid=1638910356376687&amp;id=100007732144016" TargetMode="External"/><Relationship Id="rId1" Type="http://schemas.openxmlformats.org/officeDocument/2006/relationships/slideLayout" Target="../slideLayouts/slideLayout7.xml"/><Relationship Id="rId6" Type="http://schemas.openxmlformats.org/officeDocument/2006/relationships/hyperlink" Target="http://conjugaison.lemonde.fr/conjugaison/premier-groupe/changer/" TargetMode="External"/><Relationship Id="rId11" Type="http://schemas.openxmlformats.org/officeDocument/2006/relationships/hyperlink" Target="http://conjugaison.lemonde.fr/conjugaison/troisieme-groupe/dispara%C3%AEtre/" TargetMode="External"/><Relationship Id="rId5" Type="http://schemas.openxmlformats.org/officeDocument/2006/relationships/hyperlink" Target="http://conjugaison.lemonde.fr/conjugaison/premier-groupe/faciliter/" TargetMode="External"/><Relationship Id="rId15" Type="http://schemas.openxmlformats.org/officeDocument/2006/relationships/hyperlink" Target="http://www.lemonde.fr/societe/article/2016/05/21/changement-d-etat-civil-pour-les-trans-un-amendement-qui-ne-satisfait-pas-les-associations_4923860_3224.html" TargetMode="External"/><Relationship Id="rId10" Type="http://schemas.openxmlformats.org/officeDocument/2006/relationships/hyperlink" Target="http://conjugaison.lemonde.fr/conjugaison/troisieme-groupe/voir/" TargetMode="External"/><Relationship Id="rId4" Type="http://schemas.openxmlformats.org/officeDocument/2006/relationships/hyperlink" Target="http://www.lemonde.fr/justice/" TargetMode="External"/><Relationship Id="rId9" Type="http://schemas.openxmlformats.org/officeDocument/2006/relationships/hyperlink" Target="http://conjugaison.lemonde.fr/conjugaison/premier-groupe/d%C3%A9montrer/" TargetMode="External"/><Relationship Id="rId14" Type="http://schemas.openxmlformats.org/officeDocument/2006/relationships/hyperlink" Target="http://conjugaison.lemonde.fr/conjugaison/troisieme-groupe/faire/" TargetMode="External"/></Relationships>
</file>

<file path=ppt/slides/_rels/slide132.xml.rels><?xml version="1.0" encoding="UTF-8" standalone="yes"?>
<Relationships xmlns="http://schemas.openxmlformats.org/package/2006/relationships"><Relationship Id="rId8" Type="http://schemas.openxmlformats.org/officeDocument/2006/relationships/hyperlink" Target="https://fr.wikipedia.org/wiki/Animal" TargetMode="External"/><Relationship Id="rId13" Type="http://schemas.openxmlformats.org/officeDocument/2006/relationships/hyperlink" Target="https://fr.wikipedia.org/wiki/Cerveau" TargetMode="External"/><Relationship Id="rId18" Type="http://schemas.openxmlformats.org/officeDocument/2006/relationships/hyperlink" Target="https://fr.wikipedia.org/wiki/Dauphin" TargetMode="External"/><Relationship Id="rId26" Type="http://schemas.openxmlformats.org/officeDocument/2006/relationships/hyperlink" Target="https://fr.wikipedia.org/wiki/%C3%89jaculation" TargetMode="External"/><Relationship Id="rId3" Type="http://schemas.openxmlformats.org/officeDocument/2006/relationships/hyperlink" Target="https://fr.wikipedia.org/wiki/M%C3%A2le_(biologie)" TargetMode="External"/><Relationship Id="rId21" Type="http://schemas.openxmlformats.org/officeDocument/2006/relationships/hyperlink" Target="https://fr.wikipedia.org/wiki/Olfaction" TargetMode="External"/><Relationship Id="rId7" Type="http://schemas.openxmlformats.org/officeDocument/2006/relationships/hyperlink" Target="https://fr.wikipedia.org/wiki/Esp%C3%A8ce" TargetMode="External"/><Relationship Id="rId12" Type="http://schemas.openxmlformats.org/officeDocument/2006/relationships/hyperlink" Target="https://fr.wikipedia.org/wiki/Comportement" TargetMode="External"/><Relationship Id="rId17" Type="http://schemas.openxmlformats.org/officeDocument/2006/relationships/hyperlink" Target="https://fr.wikipedia.org/wiki/Orang-outan" TargetMode="External"/><Relationship Id="rId25" Type="http://schemas.openxmlformats.org/officeDocument/2006/relationships/hyperlink" Target="https://fr.wikipedia.org/wiki/%C3%89rection" TargetMode="External"/><Relationship Id="rId2" Type="http://schemas.openxmlformats.org/officeDocument/2006/relationships/hyperlink" Target="https://fr.wikipedia.org/wiki/Gam%C3%A8te" TargetMode="External"/><Relationship Id="rId16" Type="http://schemas.openxmlformats.org/officeDocument/2006/relationships/hyperlink" Target="https://fr.wikipedia.org/wiki/Bonobo" TargetMode="External"/><Relationship Id="rId20" Type="http://schemas.openxmlformats.org/officeDocument/2006/relationships/hyperlink" Target="https://fr.wikipedia.org/wiki/Copulation" TargetMode="External"/><Relationship Id="rId29" Type="http://schemas.openxmlformats.org/officeDocument/2006/relationships/hyperlink" Target="https://fr.wikipedia.org/wiki/Clitoris" TargetMode="External"/><Relationship Id="rId1" Type="http://schemas.openxmlformats.org/officeDocument/2006/relationships/slideLayout" Target="../slideLayouts/slideLayout7.xml"/><Relationship Id="rId6" Type="http://schemas.openxmlformats.org/officeDocument/2006/relationships/hyperlink" Target="https://fr.wikipedia.org/wiki/Reproduction_(biologie)" TargetMode="External"/><Relationship Id="rId11" Type="http://schemas.openxmlformats.org/officeDocument/2006/relationships/hyperlink" Target="https://fr.wikipedia.org/wiki/Ph%C3%A9romone" TargetMode="External"/><Relationship Id="rId24" Type="http://schemas.openxmlformats.org/officeDocument/2006/relationships/hyperlink" Target="https://fr.wikipedia.org/wiki/Lordose" TargetMode="External"/><Relationship Id="rId5" Type="http://schemas.openxmlformats.org/officeDocument/2006/relationships/hyperlink" Target="https://fr.wikipedia.org/wiki/F%C3%A9condation" TargetMode="External"/><Relationship Id="rId15" Type="http://schemas.openxmlformats.org/officeDocument/2006/relationships/hyperlink" Target="https://fr.wikipedia.org/wiki/Chimpanz%C3%A9" TargetMode="External"/><Relationship Id="rId23" Type="http://schemas.openxmlformats.org/officeDocument/2006/relationships/hyperlink" Target="https://fr.wikipedia.org/wiki/Orientation_sexuelle" TargetMode="External"/><Relationship Id="rId28" Type="http://schemas.openxmlformats.org/officeDocument/2006/relationships/hyperlink" Target="https://fr.wikipedia.org/wiki/P%C3%A9nis" TargetMode="External"/><Relationship Id="rId10" Type="http://schemas.openxmlformats.org/officeDocument/2006/relationships/hyperlink" Target="https://fr.wikipedia.org/wiki/Hormone" TargetMode="External"/><Relationship Id="rId19" Type="http://schemas.openxmlformats.org/officeDocument/2006/relationships/hyperlink" Target="https://fr.wikipedia.org/wiki/Comportement_%C3%A9rotique" TargetMode="External"/><Relationship Id="rId31" Type="http://schemas.openxmlformats.org/officeDocument/2006/relationships/hyperlink" Target="https://fr.wikipedia.org/wiki/Comportement_de_reproduction" TargetMode="External"/><Relationship Id="rId4" Type="http://schemas.openxmlformats.org/officeDocument/2006/relationships/hyperlink" Target="https://fr.wikipedia.org/wiki/Femelle_(biologie)" TargetMode="External"/><Relationship Id="rId9" Type="http://schemas.openxmlformats.org/officeDocument/2006/relationships/hyperlink" Target="https://fr.wikipedia.org/wiki/Comportement_sexuel" TargetMode="External"/><Relationship Id="rId14" Type="http://schemas.openxmlformats.org/officeDocument/2006/relationships/hyperlink" Target="https://fr.wikipedia.org/wiki/Homo_sapiens" TargetMode="External"/><Relationship Id="rId22" Type="http://schemas.openxmlformats.org/officeDocument/2006/relationships/hyperlink" Target="https://fr.wikipedia.org/wiki/Excitation_sexuelle" TargetMode="External"/><Relationship Id="rId27" Type="http://schemas.openxmlformats.org/officeDocument/2006/relationships/hyperlink" Target="https://fr.wikipedia.org/wiki/Syst%C3%A8me_de_r%C3%A9compense" TargetMode="External"/><Relationship Id="rId30" Type="http://schemas.openxmlformats.org/officeDocument/2006/relationships/hyperlink" Target="https://fr.wikipedia.org/wiki/Motivation" TargetMode="External"/></Relationships>
</file>

<file path=ppt/slides/_rels/slide133.xml.rels><?xml version="1.0" encoding="UTF-8" standalone="yes"?>
<Relationships xmlns="http://schemas.openxmlformats.org/package/2006/relationships"><Relationship Id="rId8" Type="http://schemas.openxmlformats.org/officeDocument/2006/relationships/hyperlink" Target="https://fr.wikipedia.org/wiki/Comportement_%C3%A9rotique" TargetMode="External"/><Relationship Id="rId3" Type="http://schemas.openxmlformats.org/officeDocument/2006/relationships/hyperlink" Target="https://fr.wiktionary.org/wiki/m%C3%A2le" TargetMode="External"/><Relationship Id="rId7" Type="http://schemas.openxmlformats.org/officeDocument/2006/relationships/hyperlink" Target="https://fr.wikipedia.org/wiki/Mammif%C3%A8re" TargetMode="External"/><Relationship Id="rId12" Type="http://schemas.openxmlformats.org/officeDocument/2006/relationships/image" Target="../media/image410.jpg"/><Relationship Id="rId2" Type="http://schemas.openxmlformats.org/officeDocument/2006/relationships/hyperlink" Target="https://fr.wiktionary.org/wiki/accouplement" TargetMode="External"/><Relationship Id="rId1" Type="http://schemas.openxmlformats.org/officeDocument/2006/relationships/slideLayout" Target="../slideLayouts/slideLayout7.xml"/><Relationship Id="rId6" Type="http://schemas.openxmlformats.org/officeDocument/2006/relationships/hyperlink" Target="https://fr.wikipedia.org/wiki/Rapport_sexuel" TargetMode="External"/><Relationship Id="rId11" Type="http://schemas.openxmlformats.org/officeDocument/2006/relationships/image" Target="../media/image409.png"/><Relationship Id="rId5" Type="http://schemas.openxmlformats.org/officeDocument/2006/relationships/hyperlink" Target="https://fr.wikipedia.org/wiki/Inn%C3%A9" TargetMode="External"/><Relationship Id="rId10" Type="http://schemas.openxmlformats.org/officeDocument/2006/relationships/hyperlink" Target="https://fr.wikipedia.org/wiki/Copulation" TargetMode="External"/><Relationship Id="rId4" Type="http://schemas.openxmlformats.org/officeDocument/2006/relationships/hyperlink" Target="https://fr.wiktionary.org/wiki/femelle" TargetMode="External"/><Relationship Id="rId9" Type="http://schemas.openxmlformats.org/officeDocument/2006/relationships/hyperlink" Target="https://fr.wikipedia.org/wiki/Syst%C3%A8me_de_r%C3%A9compense"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s://fr.wikipedia.org/wiki/Politique" TargetMode="External"/><Relationship Id="rId3" Type="http://schemas.openxmlformats.org/officeDocument/2006/relationships/hyperlink" Target="https://fr.wikipedia.org/wiki/Sociologie" TargetMode="External"/><Relationship Id="rId7" Type="http://schemas.openxmlformats.org/officeDocument/2006/relationships/hyperlink" Target="https://fr.wikipedia.org/wiki/D%C3%A9mographie" TargetMode="External"/><Relationship Id="rId2" Type="http://schemas.openxmlformats.org/officeDocument/2006/relationships/hyperlink" Target="http://www.cihr-irsc.gc.ca/f/47830.html" TargetMode="External"/><Relationship Id="rId1" Type="http://schemas.openxmlformats.org/officeDocument/2006/relationships/slideLayout" Target="../slideLayouts/slideLayout7.xml"/><Relationship Id="rId6" Type="http://schemas.openxmlformats.org/officeDocument/2006/relationships/hyperlink" Target="https://fr.wikipedia.org/wiki/Sciences_%C3%A9conomiques" TargetMode="External"/><Relationship Id="rId5" Type="http://schemas.openxmlformats.org/officeDocument/2006/relationships/hyperlink" Target="https://fr.wikipedia.org/wiki/Mentalit%C3%A9" TargetMode="External"/><Relationship Id="rId10" Type="http://schemas.openxmlformats.org/officeDocument/2006/relationships/hyperlink" Target="http://patriciapaquette.ca/la-transsexualite-demontre-la-vigueur-du-feminisme-le-feminisme-nest-pas-mort/" TargetMode="External"/><Relationship Id="rId4" Type="http://schemas.openxmlformats.org/officeDocument/2006/relationships/hyperlink" Target="https://fr.wikipedia.org/wiki/Psychologie" TargetMode="External"/><Relationship Id="rId9" Type="http://schemas.openxmlformats.org/officeDocument/2006/relationships/hyperlink" Target="http://labogenere.fr/quest-ce-que-le-genre/"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fr.wikipedia.org/wiki/Douleur" TargetMode="External"/><Relationship Id="rId2" Type="http://schemas.openxmlformats.org/officeDocument/2006/relationships/hyperlink" Target="https://fr.wikipedia.org/wiki/Plaisir" TargetMode="External"/><Relationship Id="rId1" Type="http://schemas.openxmlformats.org/officeDocument/2006/relationships/slideLayout" Target="../slideLayouts/slideLayout7.xml"/><Relationship Id="rId6" Type="http://schemas.openxmlformats.org/officeDocument/2006/relationships/hyperlink" Target="http://www.larousse.fr/dictionnaires/francais/masochisme/49705" TargetMode="External"/><Relationship Id="rId5" Type="http://schemas.openxmlformats.org/officeDocument/2006/relationships/hyperlink" Target="https://fr.wikipedia.org/wiki/Masochisme" TargetMode="External"/><Relationship Id="rId4" Type="http://schemas.openxmlformats.org/officeDocument/2006/relationships/hyperlink" Target="https://fr.wikipedia.org/wiki/Psychologie"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sante-medecine.journaldesfemmes.com/faq/28041-systeme-nerveux-definition" TargetMode="External"/><Relationship Id="rId3" Type="http://schemas.openxmlformats.org/officeDocument/2006/relationships/hyperlink" Target="https://fr.wikipedia.org/wiki/L%C3%A9sion_(m%C3%A9decine)" TargetMode="External"/><Relationship Id="rId7" Type="http://schemas.openxmlformats.org/officeDocument/2006/relationships/hyperlink" Target="http://sante-medecine.journaldesfemmes.com/faq/22365-psychiatrie-definition" TargetMode="External"/><Relationship Id="rId2" Type="http://schemas.openxmlformats.org/officeDocument/2006/relationships/hyperlink" Target="https://fr.wikipedia.org/wiki/Trouble_psychique" TargetMode="External"/><Relationship Id="rId1" Type="http://schemas.openxmlformats.org/officeDocument/2006/relationships/slideLayout" Target="../slideLayouts/slideLayout7.xml"/><Relationship Id="rId6" Type="http://schemas.openxmlformats.org/officeDocument/2006/relationships/hyperlink" Target="https://fr.wikipedia.org/wiki/Hallucination" TargetMode="External"/><Relationship Id="rId5" Type="http://schemas.openxmlformats.org/officeDocument/2006/relationships/hyperlink" Target="https://fr.wikipedia.org/wiki/D%C3%A9lire" TargetMode="External"/><Relationship Id="rId4" Type="http://schemas.openxmlformats.org/officeDocument/2006/relationships/hyperlink" Target="https://fr.wikipedia.org/wiki/Souffrance" TargetMode="External"/><Relationship Id="rId9" Type="http://schemas.openxmlformats.org/officeDocument/2006/relationships/hyperlink" Target="http://sante-medecine.journaldesfemmes.com/faq/15413-psychose-definition-symptomes-et-traitement" TargetMode="External"/></Relationships>
</file>

<file path=ppt/slides/_rels/slide137.xml.rels><?xml version="1.0" encoding="UTF-8" standalone="yes"?>
<Relationships xmlns="http://schemas.openxmlformats.org/package/2006/relationships"><Relationship Id="rId8" Type="http://schemas.openxmlformats.org/officeDocument/2006/relationships/hyperlink" Target="https://fr.wikipedia.org/wiki/N%C3%A9vrose" TargetMode="External"/><Relationship Id="rId13" Type="http://schemas.openxmlformats.org/officeDocument/2006/relationships/hyperlink" Target="https://fr.wikipedia.org/wiki/Homosexualit%C3%A9" TargetMode="External"/><Relationship Id="rId3" Type="http://schemas.openxmlformats.org/officeDocument/2006/relationships/hyperlink" Target="http://sante-medecine.journaldesfemmes.com/contents/705-agoraphobie-attaque-de-panique" TargetMode="External"/><Relationship Id="rId7" Type="http://schemas.openxmlformats.org/officeDocument/2006/relationships/hyperlink" Target="http://sante-medecine.journaldesfemmes.com/faq/28073-toc-trouble-obsessionnel-compulsif-definition" TargetMode="External"/><Relationship Id="rId12" Type="http://schemas.openxmlformats.org/officeDocument/2006/relationships/hyperlink" Target="https://fr.wikipedia.org/wiki/Bisexualit%C3%A9" TargetMode="External"/><Relationship Id="rId17" Type="http://schemas.openxmlformats.org/officeDocument/2006/relationships/hyperlink" Target="http://www.nytimes.com/2016/07/01/health/transgender-population.html?_r=5&amp;register=facebook" TargetMode="External"/><Relationship Id="rId2" Type="http://schemas.openxmlformats.org/officeDocument/2006/relationships/hyperlink" Target="http://sante-medecine.journaldesfemmes.com/faq/46532-phobie-des-araignees-arachnophobie-definition" TargetMode="External"/><Relationship Id="rId16" Type="http://schemas.openxmlformats.org/officeDocument/2006/relationships/hyperlink" Target="http://www.lemonde.fr/societe/article/2016/05/21/changement-d-etat-civil-pour-les-trans-un-amendement-qui-ne-satisfait-pas-les-associations_4923860_3224.html" TargetMode="External"/><Relationship Id="rId1" Type="http://schemas.openxmlformats.org/officeDocument/2006/relationships/slideLayout" Target="../slideLayouts/slideLayout7.xml"/><Relationship Id="rId6" Type="http://schemas.openxmlformats.org/officeDocument/2006/relationships/hyperlink" Target="http://sante-medecine.journaldesfemmes.com/faq/17741-crise-d-angoisse-causes-symptomes-et-traitement" TargetMode="External"/><Relationship Id="rId11" Type="http://schemas.openxmlformats.org/officeDocument/2006/relationships/hyperlink" Target="https://fr.wikipedia.org/wiki/H%C3%A9t%C3%A9rosexualit%C3%A9" TargetMode="External"/><Relationship Id="rId5" Type="http://schemas.openxmlformats.org/officeDocument/2006/relationships/hyperlink" Target="http://sante-medecine.journaldesfemmes.com/faq/8092-angoisse-definition" TargetMode="External"/><Relationship Id="rId15" Type="http://schemas.openxmlformats.org/officeDocument/2006/relationships/hyperlink" Target="http://www.lemonde.fr/europeennes-france/" TargetMode="External"/><Relationship Id="rId10" Type="http://schemas.openxmlformats.org/officeDocument/2006/relationships/hyperlink" Target="https://fr.wikipedia.org/wiki/Orientation_sexuelle" TargetMode="External"/><Relationship Id="rId4" Type="http://schemas.openxmlformats.org/officeDocument/2006/relationships/hyperlink" Target="http://sante-medecine.journaldesfemmes.com/contents/702-categories-de-phobies" TargetMode="External"/><Relationship Id="rId9" Type="http://schemas.openxmlformats.org/officeDocument/2006/relationships/hyperlink" Target="http://sante-medecine.journaldesfemmes.com/faq/13894-nevrose-definition" TargetMode="External"/><Relationship Id="rId14" Type="http://schemas.openxmlformats.org/officeDocument/2006/relationships/hyperlink" Target="https://fr.wikipedia.org/wiki/Genre_(sciences_sociales)"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fr.wikipedia.org/wiki/Comparaison_biologique_entre_la_femme_et_l'homme" TargetMode="External"/><Relationship Id="rId2" Type="http://schemas.openxmlformats.org/officeDocument/2006/relationships/hyperlink" Target="http://www.cihr-irsc.gc.ca/f/47830.html"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s&amp;u=https://es.wikipedia.org/wiki/Argentina&amp;usg=ALkJrhhNkl8qjh6zKx01cT66yJ35fc17KQ" TargetMode="External"/><Relationship Id="rId13" Type="http://schemas.openxmlformats.org/officeDocument/2006/relationships/hyperlink" Target="https://fr.wikipedia.org/wiki/Lana_et_Lilly_Wachowski" TargetMode="External"/><Relationship Id="rId18" Type="http://schemas.openxmlformats.org/officeDocument/2006/relationships/image" Target="../media/image415.jpg"/><Relationship Id="rId3" Type="http://schemas.openxmlformats.org/officeDocument/2006/relationships/image" Target="../media/image411.jpg"/><Relationship Id="rId21" Type="http://schemas.openxmlformats.org/officeDocument/2006/relationships/image" Target="../media/image418.jpg"/><Relationship Id="rId7" Type="http://schemas.openxmlformats.org/officeDocument/2006/relationships/hyperlink" Target="https://translate.googleusercontent.com/translate_c?depth=1&amp;hl=fr&amp;prev=search&amp;rurl=translate.google.fr&amp;sl=es&amp;u=https://es.wikipedia.org/wiki/Transg%C3%A9nero&amp;usg=ALkJrhhRpVFEci41MPVlI2XxC90IM_yHiw" TargetMode="External"/><Relationship Id="rId12" Type="http://schemas.openxmlformats.org/officeDocument/2006/relationships/image" Target="../media/image413.jpg"/><Relationship Id="rId17" Type="http://schemas.openxmlformats.org/officeDocument/2006/relationships/image" Target="../media/image414.jpg"/><Relationship Id="rId2" Type="http://schemas.openxmlformats.org/officeDocument/2006/relationships/hyperlink" Target="http://www.egaliteetreconciliation.fr/Ecologie-Un-transsexuel-algerien-candidat-des-Verts-a-Paris-876.html" TargetMode="External"/><Relationship Id="rId16" Type="http://schemas.openxmlformats.org/officeDocument/2006/relationships/hyperlink" Target="http://edition.cnn.com/2016/05/10/asia/philippines-transgender-geraldine-roman/" TargetMode="External"/><Relationship Id="rId20" Type="http://schemas.openxmlformats.org/officeDocument/2006/relationships/image" Target="../media/image417.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s&amp;u=https://es.wikipedia.org/wiki/2016&amp;usg=ALkJrhjF_u9Yej_yElDMPtj2MWAcujqS0Q" TargetMode="External"/><Relationship Id="rId11" Type="http://schemas.openxmlformats.org/officeDocument/2006/relationships/hyperlink" Target="https://es.wikipedia.org/wiki/Lohana_Berkins" TargetMode="External"/><Relationship Id="rId5" Type="http://schemas.openxmlformats.org/officeDocument/2006/relationships/hyperlink" Target="https://translate.googleusercontent.com/translate_c?depth=1&amp;hl=fr&amp;prev=search&amp;rurl=translate.google.fr&amp;sl=es&amp;u=https://es.wikipedia.org/wiki/1965&amp;usg=ALkJrhhwj8ieIJeXthZIVOaLzSe5e8bmSA" TargetMode="External"/><Relationship Id="rId15" Type="http://schemas.openxmlformats.org/officeDocument/2006/relationships/hyperlink" Target="http://mobile.e-llico.com/article.htm?geraldine-roman-premiere-transgenre-elue-au-congres&amp;articleID=36527" TargetMode="External"/><Relationship Id="rId10" Type="http://schemas.openxmlformats.org/officeDocument/2006/relationships/hyperlink" Target="https://translate.googleusercontent.com/translate_c?depth=1&amp;hl=fr&amp;prev=search&amp;rurl=translate.google.fr&amp;sl=es&amp;u=https://es.wikipedia.org/wiki/Transexuales&amp;usg=ALkJrhjd_3q992PyXqSN0zUw3HPc-Q9c5A" TargetMode="External"/><Relationship Id="rId19" Type="http://schemas.openxmlformats.org/officeDocument/2006/relationships/image" Target="../media/image416.jpg"/><Relationship Id="rId4" Type="http://schemas.openxmlformats.org/officeDocument/2006/relationships/image" Target="../media/image412.jpg"/><Relationship Id="rId9" Type="http://schemas.openxmlformats.org/officeDocument/2006/relationships/hyperlink" Target="https://translate.googleusercontent.com/translate_c?depth=1&amp;hl=fr&amp;prev=search&amp;rurl=translate.google.fr&amp;sl=es&amp;u=https://es.wikipedia.org/wiki/Travestis&amp;usg=ALkJrhjZTI1M76dPl6BduNmEuIuoqc3cyg" TargetMode="External"/><Relationship Id="rId14" Type="http://schemas.openxmlformats.org/officeDocument/2006/relationships/hyperlink" Target="https://translate.googleusercontent.com/translate_c?depth=1&amp;hl=fr&amp;prev=search&amp;rurl=translate.google.fr&amp;sl=en&amp;u=https://en.wikipedia.org/wiki/House_of_Representatives_of_the_Philippines&amp;usg=ALkJrhgR_Mm0F5Z2goVXsgE4I8SJbPb30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hyperlink" Target="http://www.ragap.fr/actualite/actualite/le-pape-francois-compare-les-transsexuels-aux-armes-nucleaires/956159" TargetMode="External"/><Relationship Id="rId7" Type="http://schemas.openxmlformats.org/officeDocument/2006/relationships/image" Target="../media/image23.png"/><Relationship Id="rId2" Type="http://schemas.openxmlformats.org/officeDocument/2006/relationships/hyperlink" Target="http://www.ragap.fr/actualidad/international/le-pape-francois-recoit-pour-la-premiere-fois-un-transsexuel/940564" TargetMode="Externa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hyperlink" Target="http://planettransgender.com/pope-francis-condemns-transgender-people/"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hyperlink" Target="http://slideplayer.com/slide/3129430/" TargetMode="External"/><Relationship Id="rId2" Type="http://schemas.openxmlformats.org/officeDocument/2006/relationships/image" Target="../media/image419.jpg"/><Relationship Id="rId1" Type="http://schemas.openxmlformats.org/officeDocument/2006/relationships/slideLayout" Target="../slideLayouts/slideLayout7.xml"/><Relationship Id="rId5" Type="http://schemas.openxmlformats.org/officeDocument/2006/relationships/image" Target="../media/image420.jpg"/><Relationship Id="rId4" Type="http://schemas.openxmlformats.org/officeDocument/2006/relationships/hyperlink" Target="https://www.youtube.com/watch?v=yhwKivoFWlE" TargetMode="External"/></Relationships>
</file>

<file path=ppt/slides/_rels/slide142.xml.rels><?xml version="1.0" encoding="UTF-8" standalone="yes"?>
<Relationships xmlns="http://schemas.openxmlformats.org/package/2006/relationships"><Relationship Id="rId8" Type="http://schemas.openxmlformats.org/officeDocument/2006/relationships/hyperlink" Target="http://i-d.vice.com/fr/article/what-you-still-don39t-understand-about-being-trans-fr-translation?utm_source=vicefbfr" TargetMode="External"/><Relationship Id="rId13" Type="http://schemas.openxmlformats.org/officeDocument/2006/relationships/hyperlink" Target="http://www.txy.fr/blog/2013/01/09/karine-espineira-est-la-premiere-trans-a-obtenir-le-grade-de-docteure-de-luniversite-francaise/" TargetMode="External"/><Relationship Id="rId3" Type="http://schemas.openxmlformats.org/officeDocument/2006/relationships/hyperlink" Target="https://furiegelatine.wordpress.com/2016/03/08/le-sexe-et-le-genre-sont-en-fait-la-meme-chose-mais-ne-partez-pas-si-vite/" TargetMode="External"/><Relationship Id="rId7" Type="http://schemas.openxmlformats.org/officeDocument/2006/relationships/hyperlink" Target="http://rationalwiki.org/wiki/Trans-exclusionary_radical_feminism" TargetMode="External"/><Relationship Id="rId12" Type="http://schemas.openxmlformats.org/officeDocument/2006/relationships/hyperlink" Target="http://mobile.e-llico.com/article.htm?ladministration-belge-recrute-desormais-sans-distinction-de-genre&amp;articleID=35915" TargetMode="External"/><Relationship Id="rId2" Type="http://schemas.openxmlformats.org/officeDocument/2006/relationships/hyperlink" Target="https://lejournal.cnrs.fr/dossiers/precieuses-etudes-de-genre" TargetMode="External"/><Relationship Id="rId1" Type="http://schemas.openxmlformats.org/officeDocument/2006/relationships/slideLayout" Target="../slideLayouts/slideLayout7.xml"/><Relationship Id="rId6" Type="http://schemas.openxmlformats.org/officeDocument/2006/relationships/hyperlink" Target="https://en.wikipedia.org/wiki/Feminist_views_on_transgender_and_transsexual_people" TargetMode="External"/><Relationship Id="rId11" Type="http://schemas.openxmlformats.org/officeDocument/2006/relationships/hyperlink" Target="http://www.sudinfo.be/1064544/article/2014-07-25/la-loi-enfin-adaptee-plus-question-de-vous-licencier-si-vous-etes-transexuel" TargetMode="External"/><Relationship Id="rId5" Type="http://schemas.openxmlformats.org/officeDocument/2006/relationships/hyperlink" Target="http://www.theoriedugenre.fr/?Le-fils-de-Francois-Hollande" TargetMode="External"/><Relationship Id="rId10" Type="http://schemas.openxmlformats.org/officeDocument/2006/relationships/hyperlink" Target="http://www.rtl.fr/actu/societe-faits-divers/une-transsexuelle-fait-condamner-son-entreprise-apres-son-licenciement-7780297172" TargetMode="External"/><Relationship Id="rId4" Type="http://schemas.openxmlformats.org/officeDocument/2006/relationships/hyperlink" Target="http://www.franceinter.fr/emission-interception-mauvais-genre" TargetMode="External"/><Relationship Id="rId9" Type="http://schemas.openxmlformats.org/officeDocument/2006/relationships/hyperlink" Target="http://www.observatoire-des-transidentites.com/2015/11/nous-transfeministes.html" TargetMode="External"/><Relationship Id="rId14" Type="http://schemas.openxmlformats.org/officeDocument/2006/relationships/hyperlink" Target="http://www.sos-transphobie.org/temoignage-de-selene-victime-de-transphobie-au-travail" TargetMode="External"/></Relationships>
</file>

<file path=ppt/slides/_rels/slide143.xml.rels><?xml version="1.0" encoding="UTF-8" standalone="yes"?>
<Relationships xmlns="http://schemas.openxmlformats.org/package/2006/relationships"><Relationship Id="rId8" Type="http://schemas.openxmlformats.org/officeDocument/2006/relationships/hyperlink" Target="http://www.lemonde.fr/religions/article/2016/08/03/le-pape-francois-denonce-l-enseignement-du-genre-aux-enfants_4977653_1653130.html" TargetMode="External"/><Relationship Id="rId13" Type="http://schemas.openxmlformats.org/officeDocument/2006/relationships/hyperlink" Target="http://www.nytimes.com/2016/07/01/health/transgender-population.html?_r=5&amp;register=facebook" TargetMode="External"/><Relationship Id="rId3" Type="http://schemas.openxmlformats.org/officeDocument/2006/relationships/hyperlink" Target="https://voxigayblog.wordpress.com/2016/01/07/pakistan-blessee-par-balle-une-trans-a-attendu-3-heures-avant-detre-soignee-a-lhopital/" TargetMode="External"/><Relationship Id="rId7" Type="http://schemas.openxmlformats.org/officeDocument/2006/relationships/hyperlink" Target="https://en.wikipedia.org/wiki/Feminist_views_on_transgender_and_transsexual_people" TargetMode="External"/><Relationship Id="rId12" Type="http://schemas.openxmlformats.org/officeDocument/2006/relationships/hyperlink" Target="http://www.lemonde.fr/societe/article/2016/05/21/changement-d-etat-civil-pour-les-trans-un-amendement-qui-ne-satisfait-pas-les-associations_4923860_3224.html" TargetMode="External"/><Relationship Id="rId2" Type="http://schemas.openxmlformats.org/officeDocument/2006/relationships/hyperlink" Target="https://blogs.mediapart.fr/herve-hubert/blog/300614/la-transsexualite-nest-pas-une-maladie-mais-une-problematique-sociale" TargetMode="External"/><Relationship Id="rId1" Type="http://schemas.openxmlformats.org/officeDocument/2006/relationships/slideLayout" Target="../slideLayouts/slideLayout7.xml"/><Relationship Id="rId6" Type="http://schemas.openxmlformats.org/officeDocument/2006/relationships/hyperlink" Target="http://www.buzzfeed.com/dominicholden/south-dakota-becomes-first-state-to-pass-anti-transgender-st" TargetMode="External"/><Relationship Id="rId11" Type="http://schemas.openxmlformats.org/officeDocument/2006/relationships/image" Target="../media/image421.jpg"/><Relationship Id="rId5" Type="http://schemas.openxmlformats.org/officeDocument/2006/relationships/hyperlink" Target="http://www.huffingtonpost.fr/2015/10/02/femme-transgenre-facebook-photos-poitrine-denudee_n_8233852.html" TargetMode="External"/><Relationship Id="rId15" Type="http://schemas.openxmlformats.org/officeDocument/2006/relationships/hyperlink" Target="http://williamsinstitute.law.ucla.edu/wp-content/uploads/Gates-How-Many-People-LGBT-Apr-2011.pdf" TargetMode="External"/><Relationship Id="rId10" Type="http://schemas.openxmlformats.org/officeDocument/2006/relationships/hyperlink" Target="http://touch.metronews.fr/lyon/lyon-il-couche-avec-un-transsexuel-s-en-apercoit-et-le-tabasse/mogE!iUKTXG5qMigys/" TargetMode="External"/><Relationship Id="rId4" Type="http://schemas.openxmlformats.org/officeDocument/2006/relationships/hyperlink" Target="http://www.francetvinfo.fr/societe/on-ma-clairement-dit-que-le-probleme-cetait-que-j-etais-une-personne-trans_891931.html" TargetMode="External"/><Relationship Id="rId9" Type="http://schemas.openxmlformats.org/officeDocument/2006/relationships/hyperlink" Target="http://m.parismatch.com/Actu/Faits-divers/A-t-elle-ete-tuee-parce-qu-elle-faisait-honte-a-son-ami-848609" TargetMode="External"/><Relationship Id="rId14" Type="http://schemas.openxmlformats.org/officeDocument/2006/relationships/hyperlink" Target="http://ai.eecs.umich.edu/people/conway/TS/Prevalence/Reports/Prevalence%20of%20Transsexualism%20slides.ppt" TargetMode="External"/></Relationships>
</file>

<file path=ppt/slides/_rels/slide144.xml.rels><?xml version="1.0" encoding="UTF-8" standalone="yes"?>
<Relationships xmlns="http://schemas.openxmlformats.org/package/2006/relationships"><Relationship Id="rId8" Type="http://schemas.openxmlformats.org/officeDocument/2006/relationships/hyperlink" Target="https://fr.wikipedia.org/wiki/Ladyboy" TargetMode="External"/><Relationship Id="rId13" Type="http://schemas.openxmlformats.org/officeDocument/2006/relationships/hyperlink" Target="https://fr.wikipedia.org/wiki/Samoa" TargetMode="External"/><Relationship Id="rId18" Type="http://schemas.openxmlformats.org/officeDocument/2006/relationships/image" Target="../media/image422.jpg"/><Relationship Id="rId3" Type="http://schemas.openxmlformats.org/officeDocument/2006/relationships/hyperlink" Target="http://leplus.nouvelobs.com/contribution/1466097-alan-leelah-combien-faudra-t-il-de-suicides-pour-que-les-trans-aient-enfin-des-droits.html" TargetMode="External"/><Relationship Id="rId7" Type="http://schemas.openxmlformats.org/officeDocument/2006/relationships/hyperlink" Target="http://www.refinery29.com/2016/01/100326/hijras-third-gender-india-photos#slide-7" TargetMode="External"/><Relationship Id="rId12" Type="http://schemas.openxmlformats.org/officeDocument/2006/relationships/hyperlink" Target="https://fr.wikipedia.org/wiki/Fa'afafine" TargetMode="External"/><Relationship Id="rId17" Type="http://schemas.openxmlformats.org/officeDocument/2006/relationships/hyperlink" Target="http://fr.biguz.net/watch.php?id=199296&amp;name=enferm%C3%A9-dans-de-la-dentelle---la-f%C3%A9minisation-forc%C3%A9e-101" TargetMode="External"/><Relationship Id="rId2" Type="http://schemas.openxmlformats.org/officeDocument/2006/relationships/hyperlink" Target="http://www.slate.fr/monde/83161/suicide-trans-americains" TargetMode="External"/><Relationship Id="rId16" Type="http://schemas.openxmlformats.org/officeDocument/2006/relationships/hyperlink" Target="https://fr.m.wikipedia.org/wiki/Transsexualit%C3%A9_en_Iran" TargetMode="External"/><Relationship Id="rId1" Type="http://schemas.openxmlformats.org/officeDocument/2006/relationships/slideLayout" Target="../slideLayouts/slideLayout7.xml"/><Relationship Id="rId6" Type="http://schemas.openxmlformats.org/officeDocument/2006/relationships/hyperlink" Target="https://fr.wikipedia.org/wiki/Hijra_(Inde)" TargetMode="External"/><Relationship Id="rId11" Type="http://schemas.openxmlformats.org/officeDocument/2006/relationships/hyperlink" Target="https://fr.wikipedia.org/wiki/Troisi%C3%A8me_sexe" TargetMode="External"/><Relationship Id="rId5" Type="http://schemas.openxmlformats.org/officeDocument/2006/relationships/hyperlink" Target="http://www.txy.fr/blog/2013/12/24/du-big-bang-a-la-transsexualite-1/" TargetMode="External"/><Relationship Id="rId15" Type="http://schemas.openxmlformats.org/officeDocument/2006/relationships/hyperlink" Target="http://yagg.com/2016/02/06/12-films-trans-incontournables/" TargetMode="External"/><Relationship Id="rId10" Type="http://schemas.openxmlformats.org/officeDocument/2006/relationships/hyperlink" Target="https://fr.wikipedia.org/wiki/Bispiritualit%C3%A9" TargetMode="External"/><Relationship Id="rId19" Type="http://schemas.openxmlformats.org/officeDocument/2006/relationships/image" Target="../media/image423.jpg"/><Relationship Id="rId4" Type="http://schemas.openxmlformats.org/officeDocument/2006/relationships/hyperlink" Target="http://m.huffpost.com/fr/entry/4036596" TargetMode="External"/><Relationship Id="rId9" Type="http://schemas.openxmlformats.org/officeDocument/2006/relationships/hyperlink" Target="https://fr.wikipedia.org/wiki/Muxhe" TargetMode="External"/><Relationship Id="rId14" Type="http://schemas.openxmlformats.org/officeDocument/2006/relationships/hyperlink" Target="https://fr.wikipedia.org/wiki/Mahu" TargetMode="External"/></Relationships>
</file>

<file path=ppt/slides/_rels/slide145.xml.rels><?xml version="1.0" encoding="UTF-8" standalone="yes"?>
<Relationships xmlns="http://schemas.openxmlformats.org/package/2006/relationships"><Relationship Id="rId8" Type="http://schemas.openxmlformats.org/officeDocument/2006/relationships/hyperlink" Target="http://leplus.nouvelobs.com/contribution/1383690-je-ne-me-sens-ni-femme-ni-homme-ne-m-appelez-pas-madame-je-suis-neutrois.html" TargetMode="External"/><Relationship Id="rId13" Type="http://schemas.openxmlformats.org/officeDocument/2006/relationships/image" Target="../media/image424.jpg"/><Relationship Id="rId3" Type="http://schemas.openxmlformats.org/officeDocument/2006/relationships/hyperlink" Target="http://touch.metronews.fr/lyon/lyon-il-couche-avec-un-transsexuel-s-en-apercoit-et-le-tabasse/" TargetMode="External"/><Relationship Id="rId7" Type="http://schemas.openxmlformats.org/officeDocument/2006/relationships/hyperlink" Target="http://likes.com/g/14354117?v=f6mMpExx4umbn5bZTvqcBUs51Af4fF7TRw3fa&amp;page=1" TargetMode="External"/><Relationship Id="rId12" Type="http://schemas.openxmlformats.org/officeDocument/2006/relationships/hyperlink" Target="http://benjamin.lisan.free.fr/jardin.secret/EcritsScientifiques/GuideTranssexuel/reflexions_sur_possibilites_transplanter_greffon_vagin_chez_homme_biologique.htm" TargetMode="External"/><Relationship Id="rId2" Type="http://schemas.openxmlformats.org/officeDocument/2006/relationships/hyperlink" Target="https://www.amnesty.org/fr/latest/news/2015/10/argentina-must-investigate-horrific-wave-of-attacks-against-trans-activists/" TargetMode="External"/><Relationship Id="rId1" Type="http://schemas.openxmlformats.org/officeDocument/2006/relationships/slideLayout" Target="../slideLayouts/slideLayout7.xml"/><Relationship Id="rId6" Type="http://schemas.openxmlformats.org/officeDocument/2006/relationships/hyperlink" Target="https://secure.avaaz.org/fr/petition/Gouvernement_et_deputes_tunisiens_Dd_lnf_ljtmy_w_lsysy_mtDmnwn_m_lmthlyt_w_lmthlyyn/?pv=11&amp;fb_action_ids=10153293520994102&amp;fb_action_types=avaaz-org:is_interested&amp;fb_source=other_multiline&amp;action_object_map=%5b780552392066847%5d&amp;action_type_map=%5b%22avaaz-org:is_interested%22%5d&amp;action_ref_map=%5b%5d" TargetMode="External"/><Relationship Id="rId11" Type="http://schemas.openxmlformats.org/officeDocument/2006/relationships/hyperlink" Target="http://benjamin.lisan.free.fr/jardin.secret/EcritsScientifiques/GuideTranssexuel/CHIRGREF.htm" TargetMode="External"/><Relationship Id="rId5" Type="http://schemas.openxmlformats.org/officeDocument/2006/relationships/hyperlink" Target="http://janetmock.com/2015/02/16/six-trans-women-killed-this-year/" TargetMode="External"/><Relationship Id="rId10" Type="http://schemas.openxmlformats.org/officeDocument/2006/relationships/hyperlink" Target="http://benjamin.lisan.free.fr/jardin.secret/EcritsScientifiques/GuideTranssexuel/solution-pour-irriguer-tissulairement-les-greffons.pptx" TargetMode="External"/><Relationship Id="rId4" Type="http://schemas.openxmlformats.org/officeDocument/2006/relationships/hyperlink" Target="http://www.pghlesbian.com/2015/02/22-year-old-ohio-trans-woman-stabbed-to-death-by-father/" TargetMode="External"/><Relationship Id="rId9" Type="http://schemas.openxmlformats.org/officeDocument/2006/relationships/hyperlink" Target="http://benjamin.lisan.free.fr/jardin.secret/EcritsScientifiques/GuideTranssexuel/FUTUR.htm" TargetMode="External"/></Relationships>
</file>

<file path=ppt/slides/_rels/slide146.xml.rels><?xml version="1.0" encoding="UTF-8" standalone="yes"?>
<Relationships xmlns="http://schemas.openxmlformats.org/package/2006/relationships"><Relationship Id="rId8" Type="http://schemas.openxmlformats.org/officeDocument/2006/relationships/hyperlink" Target="http://m.france3-regions.francetvinfo.fr/rhone-alpes/rhone/lyon/chirurgie-de-reassignation-sexuelle-lyon-centre-de-reference-et-d-excellence-766390.html" TargetMode="External"/><Relationship Id="rId13" Type="http://schemas.openxmlformats.org/officeDocument/2006/relationships/hyperlink" Target="http://franck-ramus.blogspot.fr/2015/12/y-t-il-un-dimorphisme-sexuel-cerebral.html?m=1" TargetMode="External"/><Relationship Id="rId18" Type="http://schemas.openxmlformats.org/officeDocument/2006/relationships/image" Target="../media/image425.jpg"/><Relationship Id="rId3" Type="http://schemas.openxmlformats.org/officeDocument/2006/relationships/hyperlink" Target="http://catalogues-lingerie.com/les-particularite-de-la-lingerie-transgenre/" TargetMode="External"/><Relationship Id="rId7" Type="http://schemas.openxmlformats.org/officeDocument/2006/relationships/hyperlink" Target="http://www.huffingtonpost.fr/2015/10/17/changement-etat-civil-personne-trans-procedure-longue-couteuse_n_8291776.html?utm_hp_ref=tw" TargetMode="External"/><Relationship Id="rId12" Type="http://schemas.openxmlformats.org/officeDocument/2006/relationships/hyperlink" Target="http://fr.m.wikihow.com/respecter-une-personne-transgenre" TargetMode="External"/><Relationship Id="rId17" Type="http://schemas.openxmlformats.org/officeDocument/2006/relationships/hyperlink" Target="http://yagg.com/2016/03/28/australie-une-femme-daffaires-fait-son-coming-out-trans-a-la-television/" TargetMode="External"/><Relationship Id="rId2" Type="http://schemas.openxmlformats.org/officeDocument/2006/relationships/hyperlink" Target="http://pierrehenri.castel.free.fr/Articles/intersexualite.htm" TargetMode="External"/><Relationship Id="rId16" Type="http://schemas.openxmlformats.org/officeDocument/2006/relationships/hyperlink" Target="http://www.sandraguiadeur-savoirsantesexualite.fr/blog/transidentite/" TargetMode="External"/><Relationship Id="rId1" Type="http://schemas.openxmlformats.org/officeDocument/2006/relationships/slideLayout" Target="../slideLayouts/slideLayout7.xml"/><Relationship Id="rId6" Type="http://schemas.openxmlformats.org/officeDocument/2006/relationships/hyperlink" Target="http://www.transparis.fr/" TargetMode="External"/><Relationship Id="rId11" Type="http://schemas.openxmlformats.org/officeDocument/2006/relationships/hyperlink" Target="https://m.facebook.com/story.php?story_fbid=1482948295342949&amp;id=100008833771357" TargetMode="External"/><Relationship Id="rId5" Type="http://schemas.openxmlformats.org/officeDocument/2006/relationships/hyperlink" Target="http://www.medecine.univ-paris-diderot.fr/index.php/formation-continue/du-di/liste-des-du-et-diu/item/340-prise-en-charge-du-transsexualisme" TargetMode="External"/><Relationship Id="rId15" Type="http://schemas.openxmlformats.org/officeDocument/2006/relationships/hyperlink" Target="http://yagg.com/2016/02/18/lemouvant-et-tres-drole-coming-out-trans-de-jordan-raskopoulos/" TargetMode="External"/><Relationship Id="rId10" Type="http://schemas.openxmlformats.org/officeDocument/2006/relationships/hyperlink" Target="http://www.ftm-transsexuel.info/demarches/administratif/changement-d-etat-civil.html" TargetMode="External"/><Relationship Id="rId4" Type="http://schemas.openxmlformats.org/officeDocument/2006/relationships/hyperlink" Target="http://www.actupparis.org/spip.php?article1184" TargetMode="External"/><Relationship Id="rId9" Type="http://schemas.openxmlformats.org/officeDocument/2006/relationships/hyperlink" Target="https://www.stumptuous.com/transhealth_site/brown_hrt_for_tg_2005.ppt" TargetMode="External"/><Relationship Id="rId14" Type="http://schemas.openxmlformats.org/officeDocument/2006/relationships/hyperlink" Target="http://www.rts.ch/info/suisse/7482017-un-enfant-sur-500-ne-se-sentirait-pas-en-phase-avec-son-sexe.html" TargetMode="External"/></Relationships>
</file>

<file path=ppt/slides/_rels/slide147.xml.rels><?xml version="1.0" encoding="UTF-8" standalone="yes"?>
<Relationships xmlns="http://schemas.openxmlformats.org/package/2006/relationships"><Relationship Id="rId8" Type="http://schemas.openxmlformats.org/officeDocument/2006/relationships/hyperlink" Target="http://www.arte.tv/magazine/28minutes/fr/transgenre-transsexuel-de-qui-parle-t-28minutes" TargetMode="External"/><Relationship Id="rId13" Type="http://schemas.openxmlformats.org/officeDocument/2006/relationships/hyperlink" Target="https://www.facebook.com/assigneegarcon/" TargetMode="External"/><Relationship Id="rId18" Type="http://schemas.openxmlformats.org/officeDocument/2006/relationships/image" Target="../media/image429.jpg"/><Relationship Id="rId3" Type="http://schemas.openxmlformats.org/officeDocument/2006/relationships/hyperlink" Target="https://fr.wikipedia.org/wiki/Transphobie" TargetMode="External"/><Relationship Id="rId7" Type="http://schemas.openxmlformats.org/officeDocument/2006/relationships/hyperlink" Target="http://evedecandaulie.fr/orientation-sexuelle/" TargetMode="External"/><Relationship Id="rId12" Type="http://schemas.openxmlformats.org/officeDocument/2006/relationships/hyperlink" Target="http://assignedmale.tumblr.com/" TargetMode="External"/><Relationship Id="rId17" Type="http://schemas.openxmlformats.org/officeDocument/2006/relationships/image" Target="../media/image428.png"/><Relationship Id="rId2" Type="http://schemas.openxmlformats.org/officeDocument/2006/relationships/hyperlink" Target="https://fr.wikipedia.org/wiki/Travestissement" TargetMode="External"/><Relationship Id="rId16" Type="http://schemas.openxmlformats.org/officeDocument/2006/relationships/image" Target="../media/image427.jpg"/><Relationship Id="rId1" Type="http://schemas.openxmlformats.org/officeDocument/2006/relationships/slideLayout" Target="../slideLayouts/slideLayout7.xml"/><Relationship Id="rId6" Type="http://schemas.openxmlformats.org/officeDocument/2006/relationships/hyperlink" Target="http://fr.m.wikihow.com/se-travestir" TargetMode="External"/><Relationship Id="rId11" Type="http://schemas.openxmlformats.org/officeDocument/2006/relationships/hyperlink" Target="http://assigneegarcon.tumblr.com/" TargetMode="External"/><Relationship Id="rId5" Type="http://schemas.openxmlformats.org/officeDocument/2006/relationships/hyperlink" Target="http://xxy.fr/le-manifeste-du-travesti/" TargetMode="External"/><Relationship Id="rId15" Type="http://schemas.openxmlformats.org/officeDocument/2006/relationships/image" Target="../media/image426.jpg"/><Relationship Id="rId10" Type="http://schemas.openxmlformats.org/officeDocument/2006/relationships/hyperlink" Target="http://www.terrafemina.com/article/une-fille-transgenre-recoit-sa-premiere-dose-d-hormone-sa-mere-filme-son-incroyable-reaction_a288487/1" TargetMode="External"/><Relationship Id="rId4" Type="http://schemas.openxmlformats.org/officeDocument/2006/relationships/hyperlink" Target="https://fr.m.wikipedia.org/wiki/Transsexualit%C3%A9_en_Iran" TargetMode="External"/><Relationship Id="rId9" Type="http://schemas.openxmlformats.org/officeDocument/2006/relationships/hyperlink" Target="http://yagg.com/2015/12/07/venezuela-tamara-adrian-devient-la-premiere-femme-trans-elue-au-parlement/" TargetMode="External"/><Relationship Id="rId14" Type="http://schemas.openxmlformats.org/officeDocument/2006/relationships/hyperlink" Target="https://twitter.com/AssigneeGarcon" TargetMode="External"/></Relationships>
</file>

<file path=ppt/slides/_rels/slide148.xml.rels><?xml version="1.0" encoding="UTF-8" standalone="yes"?>
<Relationships xmlns="http://schemas.openxmlformats.org/package/2006/relationships"><Relationship Id="rId8" Type="http://schemas.openxmlformats.org/officeDocument/2006/relationships/image" Target="../media/image436.jpg"/><Relationship Id="rId3" Type="http://schemas.openxmlformats.org/officeDocument/2006/relationships/image" Target="../media/image431.jpeg"/><Relationship Id="rId7" Type="http://schemas.openxmlformats.org/officeDocument/2006/relationships/image" Target="../media/image435.jpg"/><Relationship Id="rId12" Type="http://schemas.openxmlformats.org/officeDocument/2006/relationships/image" Target="../media/image440.jpg"/><Relationship Id="rId2" Type="http://schemas.openxmlformats.org/officeDocument/2006/relationships/image" Target="../media/image430.jpeg"/><Relationship Id="rId1" Type="http://schemas.openxmlformats.org/officeDocument/2006/relationships/slideLayout" Target="../slideLayouts/slideLayout7.xml"/><Relationship Id="rId6" Type="http://schemas.openxmlformats.org/officeDocument/2006/relationships/image" Target="../media/image434.jpg"/><Relationship Id="rId11" Type="http://schemas.openxmlformats.org/officeDocument/2006/relationships/image" Target="../media/image439.jpg"/><Relationship Id="rId5" Type="http://schemas.openxmlformats.org/officeDocument/2006/relationships/image" Target="../media/image433.jpeg"/><Relationship Id="rId10" Type="http://schemas.openxmlformats.org/officeDocument/2006/relationships/image" Target="../media/image438.jpg"/><Relationship Id="rId4" Type="http://schemas.openxmlformats.org/officeDocument/2006/relationships/image" Target="../media/image432.jpeg"/><Relationship Id="rId9" Type="http://schemas.openxmlformats.org/officeDocument/2006/relationships/image" Target="../media/image437.jpg"/></Relationships>
</file>

<file path=ppt/slides/_rels/slide149.xml.rels><?xml version="1.0" encoding="UTF-8" standalone="yes"?>
<Relationships xmlns="http://schemas.openxmlformats.org/package/2006/relationships"><Relationship Id="rId8" Type="http://schemas.openxmlformats.org/officeDocument/2006/relationships/image" Target="../media/image447.jpg"/><Relationship Id="rId13" Type="http://schemas.openxmlformats.org/officeDocument/2006/relationships/image" Target="../media/image452.jpg"/><Relationship Id="rId3" Type="http://schemas.openxmlformats.org/officeDocument/2006/relationships/image" Target="../media/image442.jpg"/><Relationship Id="rId7" Type="http://schemas.openxmlformats.org/officeDocument/2006/relationships/image" Target="../media/image446.jpg"/><Relationship Id="rId12" Type="http://schemas.openxmlformats.org/officeDocument/2006/relationships/image" Target="../media/image451.jpg"/><Relationship Id="rId2" Type="http://schemas.openxmlformats.org/officeDocument/2006/relationships/image" Target="../media/image441.jpg"/><Relationship Id="rId16" Type="http://schemas.openxmlformats.org/officeDocument/2006/relationships/image" Target="../media/image455.jpg"/><Relationship Id="rId1" Type="http://schemas.openxmlformats.org/officeDocument/2006/relationships/slideLayout" Target="../slideLayouts/slideLayout7.xml"/><Relationship Id="rId6" Type="http://schemas.openxmlformats.org/officeDocument/2006/relationships/image" Target="../media/image445.jpg"/><Relationship Id="rId11" Type="http://schemas.openxmlformats.org/officeDocument/2006/relationships/image" Target="../media/image450.jpg"/><Relationship Id="rId5" Type="http://schemas.openxmlformats.org/officeDocument/2006/relationships/image" Target="../media/image444.jpg"/><Relationship Id="rId15" Type="http://schemas.openxmlformats.org/officeDocument/2006/relationships/image" Target="../media/image454.jpg"/><Relationship Id="rId10" Type="http://schemas.openxmlformats.org/officeDocument/2006/relationships/image" Target="../media/image449.jpg"/><Relationship Id="rId4" Type="http://schemas.openxmlformats.org/officeDocument/2006/relationships/image" Target="../media/image443.jpg"/><Relationship Id="rId9" Type="http://schemas.openxmlformats.org/officeDocument/2006/relationships/image" Target="../media/image448.jpg"/><Relationship Id="rId14" Type="http://schemas.openxmlformats.org/officeDocument/2006/relationships/image" Target="../media/image45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zagria.blogspot.fr/2013/08/mario-martino-1938-usa.html" TargetMode="Externa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8" Type="http://schemas.openxmlformats.org/officeDocument/2006/relationships/image" Target="../media/image462.jpg"/><Relationship Id="rId3" Type="http://schemas.openxmlformats.org/officeDocument/2006/relationships/image" Target="../media/image457.jpg"/><Relationship Id="rId7" Type="http://schemas.openxmlformats.org/officeDocument/2006/relationships/image" Target="../media/image461.jpg"/><Relationship Id="rId12" Type="http://schemas.openxmlformats.org/officeDocument/2006/relationships/image" Target="../media/image466.jpg"/><Relationship Id="rId2" Type="http://schemas.openxmlformats.org/officeDocument/2006/relationships/image" Target="../media/image456.jpg"/><Relationship Id="rId1" Type="http://schemas.openxmlformats.org/officeDocument/2006/relationships/slideLayout" Target="../slideLayouts/slideLayout7.xml"/><Relationship Id="rId6" Type="http://schemas.openxmlformats.org/officeDocument/2006/relationships/image" Target="../media/image460.jpg"/><Relationship Id="rId11" Type="http://schemas.openxmlformats.org/officeDocument/2006/relationships/image" Target="../media/image465.jpg"/><Relationship Id="rId5" Type="http://schemas.openxmlformats.org/officeDocument/2006/relationships/image" Target="../media/image459.jpg"/><Relationship Id="rId10" Type="http://schemas.openxmlformats.org/officeDocument/2006/relationships/image" Target="../media/image464.jpg"/><Relationship Id="rId4" Type="http://schemas.openxmlformats.org/officeDocument/2006/relationships/image" Target="../media/image458.jpg"/><Relationship Id="rId9" Type="http://schemas.openxmlformats.org/officeDocument/2006/relationships/image" Target="../media/image463.jpg"/></Relationships>
</file>

<file path=ppt/slides/_rels/slide151.xml.rels><?xml version="1.0" encoding="UTF-8" standalone="yes"?>
<Relationships xmlns="http://schemas.openxmlformats.org/package/2006/relationships"><Relationship Id="rId8" Type="http://schemas.openxmlformats.org/officeDocument/2006/relationships/image" Target="../media/image471.jpg"/><Relationship Id="rId3" Type="http://schemas.openxmlformats.org/officeDocument/2006/relationships/hyperlink" Target="http://www.idixa.net/Pixa/pagixa-1109091905.html" TargetMode="External"/><Relationship Id="rId7" Type="http://schemas.openxmlformats.org/officeDocument/2006/relationships/image" Target="../media/image470.jpg"/><Relationship Id="rId2" Type="http://schemas.openxmlformats.org/officeDocument/2006/relationships/hyperlink" Target="https://fr.m.wikipedia.org/wiki/Trouble_dans_le_genre" TargetMode="External"/><Relationship Id="rId1" Type="http://schemas.openxmlformats.org/officeDocument/2006/relationships/slideLayout" Target="../slideLayouts/slideLayout7.xml"/><Relationship Id="rId6" Type="http://schemas.openxmlformats.org/officeDocument/2006/relationships/image" Target="../media/image469.jpg"/><Relationship Id="rId5" Type="http://schemas.openxmlformats.org/officeDocument/2006/relationships/image" Target="../media/image468.jpg"/><Relationship Id="rId4" Type="http://schemas.openxmlformats.org/officeDocument/2006/relationships/image" Target="../media/image467.jpg"/><Relationship Id="rId9" Type="http://schemas.openxmlformats.org/officeDocument/2006/relationships/image" Target="../media/image472.jpg"/></Relationships>
</file>

<file path=ppt/slides/_rels/slide152.xml.rels><?xml version="1.0" encoding="UTF-8" standalone="yes"?>
<Relationships xmlns="http://schemas.openxmlformats.org/package/2006/relationships"><Relationship Id="rId3" Type="http://schemas.openxmlformats.org/officeDocument/2006/relationships/image" Target="../media/image474.jpg"/><Relationship Id="rId2" Type="http://schemas.openxmlformats.org/officeDocument/2006/relationships/image" Target="../media/image473.jpg"/><Relationship Id="rId1" Type="http://schemas.openxmlformats.org/officeDocument/2006/relationships/slideLayout" Target="../slideLayouts/slideLayout7.xml"/><Relationship Id="rId6" Type="http://schemas.openxmlformats.org/officeDocument/2006/relationships/hyperlink" Target="http://www.thestate.com/news/politics-government/state-politics/article75169252.html" TargetMode="External"/><Relationship Id="rId5" Type="http://schemas.openxmlformats.org/officeDocument/2006/relationships/image" Target="../media/image476.jpg"/><Relationship Id="rId4" Type="http://schemas.openxmlformats.org/officeDocument/2006/relationships/image" Target="../media/image475.jpg"/></Relationships>
</file>

<file path=ppt/slides/_rels/slide153.xml.rels><?xml version="1.0" encoding="UTF-8" standalone="yes"?>
<Relationships xmlns="http://schemas.openxmlformats.org/package/2006/relationships"><Relationship Id="rId8" Type="http://schemas.openxmlformats.org/officeDocument/2006/relationships/hyperlink" Target="http://www.chire.fr/A-196640-la-theorie-du-genre-un-delire-philosophique-impose-aux-enfants-et-adolescents.aspx" TargetMode="External"/><Relationship Id="rId3" Type="http://schemas.openxmlformats.org/officeDocument/2006/relationships/hyperlink" Target="http://www.je-suis-stupide-j-ai-vote-hollande.fr/blog/category/du-sectarisme-de-la-gauche/page/104/" TargetMode="External"/><Relationship Id="rId7" Type="http://schemas.openxmlformats.org/officeDocument/2006/relationships/image" Target="../media/image480.jpg"/><Relationship Id="rId2" Type="http://schemas.openxmlformats.org/officeDocument/2006/relationships/image" Target="../media/image477.jpg"/><Relationship Id="rId1" Type="http://schemas.openxmlformats.org/officeDocument/2006/relationships/slideLayout" Target="../slideLayouts/slideLayout7.xml"/><Relationship Id="rId6" Type="http://schemas.openxmlformats.org/officeDocument/2006/relationships/image" Target="../media/image479.jpg"/><Relationship Id="rId5" Type="http://schemas.openxmlformats.org/officeDocument/2006/relationships/image" Target="../media/image478.png"/><Relationship Id="rId4" Type="http://schemas.openxmlformats.org/officeDocument/2006/relationships/hyperlink" Target="http://www.je-suis-stupide-j-ai-vote-hollande.fr/blog/category/du-sectarisme-de-la-gauche/page/105/" TargetMode="External"/><Relationship Id="rId9" Type="http://schemas.openxmlformats.org/officeDocument/2006/relationships/image" Target="../media/image481.png"/></Relationships>
</file>

<file path=ppt/slides/_rels/slide154.xml.rels><?xml version="1.0" encoding="UTF-8" standalone="yes"?>
<Relationships xmlns="http://schemas.openxmlformats.org/package/2006/relationships"><Relationship Id="rId8" Type="http://schemas.openxmlformats.org/officeDocument/2006/relationships/hyperlink" Target="https://www.facebook.com/chrysalidelyon/" TargetMode="External"/><Relationship Id="rId13" Type="http://schemas.openxmlformats.org/officeDocument/2006/relationships/hyperlink" Target="http://estermarie.free.fr/ester/securite.htm" TargetMode="External"/><Relationship Id="rId18" Type="http://schemas.openxmlformats.org/officeDocument/2006/relationships/hyperlink" Target="http://www.360.ch/espace/trans/news/agenda.php" TargetMode="External"/><Relationship Id="rId26" Type="http://schemas.openxmlformats.org/officeDocument/2006/relationships/hyperlink" Target="http://www.primenet.com/~carolab/" TargetMode="External"/><Relationship Id="rId39" Type="http://schemas.openxmlformats.org/officeDocument/2006/relationships/hyperlink" Target="http://www.abdn.ac.uk/~csc145/Gay-rights.html" TargetMode="External"/><Relationship Id="rId3" Type="http://schemas.openxmlformats.org/officeDocument/2006/relationships/hyperlink" Target="http://outrans.org/" TargetMode="External"/><Relationship Id="rId21" Type="http://schemas.openxmlformats.org/officeDocument/2006/relationships/hyperlink" Target="http://www.ghostland.org/trans/" TargetMode="External"/><Relationship Id="rId34" Type="http://schemas.openxmlformats.org/officeDocument/2006/relationships/hyperlink" Target="http://www.halcyon.com/ingersol/iiihome.html" TargetMode="External"/><Relationship Id="rId42" Type="http://schemas.openxmlformats.org/officeDocument/2006/relationships/image" Target="../media/image482.jpg"/><Relationship Id="rId7" Type="http://schemas.openxmlformats.org/officeDocument/2006/relationships/hyperlink" Target="http://chrysalidelyon.free.fr/" TargetMode="External"/><Relationship Id="rId12" Type="http://schemas.openxmlformats.org/officeDocument/2006/relationships/hyperlink" Target="http://estermarie.free.fr/ester/" TargetMode="External"/><Relationship Id="rId17" Type="http://schemas.openxmlformats.org/officeDocument/2006/relationships/hyperlink" Target="http://www.gynarchy.org/texts/ben/feminisation.htm" TargetMode="External"/><Relationship Id="rId25" Type="http://schemas.openxmlformats.org/officeDocument/2006/relationships/hyperlink" Target="http://199.170.0.46/cb/tg/res.html" TargetMode="External"/><Relationship Id="rId33" Type="http://schemas.openxmlformats.org/officeDocument/2006/relationships/hyperlink" Target="http://akebono.stanford.edu/yahoo/search.html" TargetMode="External"/><Relationship Id="rId38" Type="http://schemas.openxmlformats.org/officeDocument/2006/relationships/hyperlink" Target="http://www.umeais.maine.edu/~hayward/" TargetMode="External"/><Relationship Id="rId2" Type="http://schemas.openxmlformats.org/officeDocument/2006/relationships/hyperlink" Target="http://www.ant-france.eu/" TargetMode="External"/><Relationship Id="rId16" Type="http://schemas.openxmlformats.org/officeDocument/2006/relationships/hyperlink" Target="http://www.abc-transidentite.fr/" TargetMode="External"/><Relationship Id="rId20" Type="http://schemas.openxmlformats.org/officeDocument/2006/relationships/hyperlink" Target="http://www.asbfrance.org/" TargetMode="External"/><Relationship Id="rId29" Type="http://schemas.openxmlformats.org/officeDocument/2006/relationships/hyperlink" Target="https://www.facebook.com/TSMenace/" TargetMode="External"/><Relationship Id="rId41" Type="http://schemas.openxmlformats.org/officeDocument/2006/relationships/hyperlink" Target="http://www.jssauve.ca/" TargetMode="External"/><Relationship Id="rId1" Type="http://schemas.openxmlformats.org/officeDocument/2006/relationships/slideLayout" Target="../slideLayouts/slideLayout7.xml"/><Relationship Id="rId6" Type="http://schemas.openxmlformats.org/officeDocument/2006/relationships/hyperlink" Target="http://transgenderinfo.be/" TargetMode="External"/><Relationship Id="rId11" Type="http://schemas.openxmlformats.org/officeDocument/2006/relationships/hyperlink" Target="https://www.facebook.com/ftmtranssexuel" TargetMode="External"/><Relationship Id="rId24" Type="http://schemas.openxmlformats.org/officeDocument/2006/relationships/hyperlink" Target="http://www.ftm-intl.org/" TargetMode="External"/><Relationship Id="rId32" Type="http://schemas.openxmlformats.org/officeDocument/2006/relationships/hyperlink" Target="http://www.nether.net/~www/html.html" TargetMode="External"/><Relationship Id="rId37" Type="http://schemas.openxmlformats.org/officeDocument/2006/relationships/hyperlink" Target="http://julie.pond.com/~julie/" TargetMode="External"/><Relationship Id="rId40" Type="http://schemas.openxmlformats.org/officeDocument/2006/relationships/hyperlink" Target="http://cynosure.utulsa.edu/webfiles/main/jeremy/gender.htm" TargetMode="External"/><Relationship Id="rId5" Type="http://schemas.openxmlformats.org/officeDocument/2006/relationships/hyperlink" Target="http://www.ortrans.org/fr/" TargetMode="External"/><Relationship Id="rId15" Type="http://schemas.openxmlformats.org/officeDocument/2006/relationships/hyperlink" Target="http://www.xxy.fr/" TargetMode="External"/><Relationship Id="rId23" Type="http://schemas.openxmlformats.org/officeDocument/2006/relationships/hyperlink" Target="http://vaxxine.com/TransEqual" TargetMode="External"/><Relationship Id="rId28" Type="http://schemas.openxmlformats.org/officeDocument/2006/relationships/hyperlink" Target="http://www.cdspub.com/Pubs.html" TargetMode="External"/><Relationship Id="rId36" Type="http://schemas.openxmlformats.org/officeDocument/2006/relationships/hyperlink" Target="http://csclub.uwaterloo.ca/~cbnorman/" TargetMode="External"/><Relationship Id="rId10" Type="http://schemas.openxmlformats.org/officeDocument/2006/relationships/hyperlink" Target="http://ftm-transsexuel.com/forum/" TargetMode="External"/><Relationship Id="rId19" Type="http://schemas.openxmlformats.org/officeDocument/2006/relationships/hyperlink" Target="http://www.caritig.org/" TargetMode="External"/><Relationship Id="rId31" Type="http://schemas.openxmlformats.org/officeDocument/2006/relationships/hyperlink" Target="http://www.cityscape.co.uk/users/av73/" TargetMode="External"/><Relationship Id="rId4" Type="http://schemas.openxmlformats.org/officeDocument/2006/relationships/hyperlink" Target="https://www.facebook.com/Le-Jardin-des-T--809250515763519/" TargetMode="External"/><Relationship Id="rId9" Type="http://schemas.openxmlformats.org/officeDocument/2006/relationships/hyperlink" Target="http://ftm-transsexuel.info/" TargetMode="External"/><Relationship Id="rId14" Type="http://schemas.openxmlformats.org/officeDocument/2006/relationships/hyperlink" Target="http://www.txy.fr/" TargetMode="External"/><Relationship Id="rId22" Type="http://schemas.openxmlformats.org/officeDocument/2006/relationships/hyperlink" Target="http://server.berkeley.edu/queer/qis/trans.html" TargetMode="External"/><Relationship Id="rId27" Type="http://schemas.openxmlformats.org/officeDocument/2006/relationships/hyperlink" Target="http://scratchy.csd.abdn.ac.uk/~mosaic/gender.html" TargetMode="External"/><Relationship Id="rId30" Type="http://schemas.openxmlformats.org/officeDocument/2006/relationships/hyperlink" Target="http://themenace.transcommunity.ca/" TargetMode="External"/><Relationship Id="rId35" Type="http://schemas.openxmlformats.org/officeDocument/2006/relationships/hyperlink" Target="http://ezinfo.ucs.indiana.edu/~mberz/ttt.html" TargetMode="External"/><Relationship Id="rId43" Type="http://schemas.openxmlformats.org/officeDocument/2006/relationships/image" Target="../media/image483.jpg"/></Relationships>
</file>

<file path=ppt/slides/_rels/slide155.xml.rels><?xml version="1.0" encoding="UTF-8" standalone="yes"?>
<Relationships xmlns="http://schemas.openxmlformats.org/package/2006/relationships"><Relationship Id="rId8" Type="http://schemas.openxmlformats.org/officeDocument/2006/relationships/image" Target="../media/image489.jpg"/><Relationship Id="rId3" Type="http://schemas.openxmlformats.org/officeDocument/2006/relationships/image" Target="../media/image484.jpg"/><Relationship Id="rId7" Type="http://schemas.openxmlformats.org/officeDocument/2006/relationships/image" Target="../media/image488.jpg"/><Relationship Id="rId2" Type="http://schemas.openxmlformats.org/officeDocument/2006/relationships/image" Target="../media/image422.jpg"/><Relationship Id="rId1" Type="http://schemas.openxmlformats.org/officeDocument/2006/relationships/slideLayout" Target="../slideLayouts/slideLayout7.xml"/><Relationship Id="rId6" Type="http://schemas.openxmlformats.org/officeDocument/2006/relationships/image" Target="../media/image487.jpg"/><Relationship Id="rId5" Type="http://schemas.openxmlformats.org/officeDocument/2006/relationships/image" Target="../media/image486.jpg"/><Relationship Id="rId4" Type="http://schemas.openxmlformats.org/officeDocument/2006/relationships/image" Target="../media/image485.jpg"/></Relationships>
</file>

<file path=ppt/slides/_rels/slide156.xml.rels><?xml version="1.0" encoding="UTF-8" standalone="yes"?>
<Relationships xmlns="http://schemas.openxmlformats.org/package/2006/relationships"><Relationship Id="rId8" Type="http://schemas.openxmlformats.org/officeDocument/2006/relationships/image" Target="../media/image492.jpeg"/><Relationship Id="rId3" Type="http://schemas.openxmlformats.org/officeDocument/2006/relationships/hyperlink" Target="http://raymond.rodriguez1.free.fr/Documents/Organisme-A/Sexualite/orientation.jpg" TargetMode="External"/><Relationship Id="rId7" Type="http://schemas.openxmlformats.org/officeDocument/2006/relationships/image" Target="../media/image491.jpeg"/><Relationship Id="rId2" Type="http://schemas.openxmlformats.org/officeDocument/2006/relationships/hyperlink" Target="http://raymond.rodriguez1.free.fr/Documents/Organisme-A/Sexualite/identite.jpg" TargetMode="External"/><Relationship Id="rId1" Type="http://schemas.openxmlformats.org/officeDocument/2006/relationships/slideLayout" Target="../slideLayouts/slideLayout7.xml"/><Relationship Id="rId6" Type="http://schemas.openxmlformats.org/officeDocument/2006/relationships/image" Target="../media/image490.jpeg"/><Relationship Id="rId11" Type="http://schemas.openxmlformats.org/officeDocument/2006/relationships/hyperlink" Target="http://clashdaily.com/2015/06/gay-and-born-that-way-the-bible-has-an-answer-for-that-claim/" TargetMode="External"/><Relationship Id="rId5" Type="http://schemas.openxmlformats.org/officeDocument/2006/relationships/hyperlink" Target="http://www.cote-momes.com/1er-age-0-3-ans/eveil-education/comment-l-enfant-construit-son-identite-sexuelle-d427-a3.html" TargetMode="External"/><Relationship Id="rId10" Type="http://schemas.openxmlformats.org/officeDocument/2006/relationships/image" Target="../media/image494.jpg"/><Relationship Id="rId4" Type="http://schemas.openxmlformats.org/officeDocument/2006/relationships/hyperlink" Target="http://raymond.rodriguez1.free.fr/Textes/es32.htm" TargetMode="External"/><Relationship Id="rId9" Type="http://schemas.openxmlformats.org/officeDocument/2006/relationships/image" Target="../media/image493.jpeg"/></Relationships>
</file>

<file path=ppt/slides/_rels/slide157.xml.rels><?xml version="1.0" encoding="UTF-8" standalone="yes"?>
<Relationships xmlns="http://schemas.openxmlformats.org/package/2006/relationships"><Relationship Id="rId8" Type="http://schemas.openxmlformats.org/officeDocument/2006/relationships/hyperlink" Target="https://fr.wikipedia.org/wiki/2014" TargetMode="External"/><Relationship Id="rId3" Type="http://schemas.openxmlformats.org/officeDocument/2006/relationships/hyperlink" Target="http://www.europe1.fr/international/le-logo-de-la-manif-pour-tous-traverse-l-atlantique-1809959" TargetMode="External"/><Relationship Id="rId7" Type="http://schemas.openxmlformats.org/officeDocument/2006/relationships/hyperlink" Target="https://fr.wikipedia.org/wiki/F%C3%A9vrier_2014" TargetMode="External"/><Relationship Id="rId12" Type="http://schemas.openxmlformats.org/officeDocument/2006/relationships/image" Target="../media/image498.jpg"/><Relationship Id="rId2" Type="http://schemas.openxmlformats.org/officeDocument/2006/relationships/hyperlink" Target="http://www.monfilsgai.org/savoir/et-lidentite-de-genre-cest-quoi/" TargetMode="External"/><Relationship Id="rId1" Type="http://schemas.openxmlformats.org/officeDocument/2006/relationships/slideLayout" Target="../slideLayouts/slideLayout7.xml"/><Relationship Id="rId6" Type="http://schemas.openxmlformats.org/officeDocument/2006/relationships/hyperlink" Target="https://fr.wikipedia.org/wiki/2_f%C3%A9vrier" TargetMode="External"/><Relationship Id="rId11" Type="http://schemas.openxmlformats.org/officeDocument/2006/relationships/image" Target="../media/image497.jpeg"/><Relationship Id="rId5" Type="http://schemas.openxmlformats.org/officeDocument/2006/relationships/hyperlink" Target="https://fr.wikipedia.org/wiki/Genre_(sciences_sociales)" TargetMode="External"/><Relationship Id="rId10" Type="http://schemas.openxmlformats.org/officeDocument/2006/relationships/image" Target="../media/image496.jpeg"/><Relationship Id="rId4" Type="http://schemas.openxmlformats.org/officeDocument/2006/relationships/image" Target="../media/image495.jpeg"/><Relationship Id="rId9" Type="http://schemas.openxmlformats.org/officeDocument/2006/relationships/hyperlink" Target="https://fr.wikipedia.org/wiki/La_Manif_pour_tous"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www.chire.fr/A-184125-theorie-du-genre-l-ideologie-qui-voulait-detruire-la-creation-et-liberer-toutes-les-perversions-humaines-stop.aspx" TargetMode="External"/><Relationship Id="rId2" Type="http://schemas.openxmlformats.org/officeDocument/2006/relationships/image" Target="../media/image499.jpeg"/><Relationship Id="rId1" Type="http://schemas.openxmlformats.org/officeDocument/2006/relationships/slideLayout" Target="../slideLayouts/slideLayout7.xml"/><Relationship Id="rId6" Type="http://schemas.openxmlformats.org/officeDocument/2006/relationships/image" Target="../media/image502.jpeg"/><Relationship Id="rId5" Type="http://schemas.openxmlformats.org/officeDocument/2006/relationships/image" Target="../media/image501.jpeg"/><Relationship Id="rId4" Type="http://schemas.openxmlformats.org/officeDocument/2006/relationships/image" Target="../media/image500.jpeg"/></Relationships>
</file>

<file path=ppt/slides/_rels/slide159.xml.rels><?xml version="1.0" encoding="UTF-8" standalone="yes"?>
<Relationships xmlns="http://schemas.openxmlformats.org/package/2006/relationships"><Relationship Id="rId3" Type="http://schemas.openxmlformats.org/officeDocument/2006/relationships/hyperlink" Target="http://www.familles-enfance-droitsdesfemmes.gouv.fr/abcd-de-legalite-face-aux-rumeurs-retablissez-la-verite/" TargetMode="External"/><Relationship Id="rId2" Type="http://schemas.openxmlformats.org/officeDocument/2006/relationships/image" Target="../media/image50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ldh-toulon.net/lutte-contre-les-discriminations.html" TargetMode="External"/><Relationship Id="rId2" Type="http://schemas.openxmlformats.org/officeDocument/2006/relationships/hyperlink" Target="http://ldh-toulon.net/le-respect-de-la-vie-privee-et-la.html" TargetMode="Externa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160.xml.rels><?xml version="1.0" encoding="UTF-8" standalone="yes"?>
<Relationships xmlns="http://schemas.openxmlformats.org/package/2006/relationships"><Relationship Id="rId8" Type="http://schemas.openxmlformats.org/officeDocument/2006/relationships/hyperlink" Target="http://www.scienceshumaines.com/l-origine-des-religions_fr_273.htm" TargetMode="External"/><Relationship Id="rId3" Type="http://schemas.openxmlformats.org/officeDocument/2006/relationships/hyperlink" Target="http://www.lemonde.fr/bourse/nyse-euronext-paris-equities/ses/" TargetMode="External"/><Relationship Id="rId7" Type="http://schemas.openxmlformats.org/officeDocument/2006/relationships/hyperlink" Target="http://conjugaison.lemonde.fr/conjugaison/premier-groupe/d%C3%A9noncer/" TargetMode="External"/><Relationship Id="rId12" Type="http://schemas.openxmlformats.org/officeDocument/2006/relationships/image" Target="../media/image506.jp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physique/" TargetMode="External"/><Relationship Id="rId11" Type="http://schemas.openxmlformats.org/officeDocument/2006/relationships/image" Target="../media/image505.jpeg"/><Relationship Id="rId5" Type="http://schemas.openxmlformats.org/officeDocument/2006/relationships/hyperlink" Target="http://conjugaison.lemonde.fr/conjugaison/premier-groupe/distinguer/" TargetMode="External"/><Relationship Id="rId10" Type="http://schemas.openxmlformats.org/officeDocument/2006/relationships/image" Target="../media/image504.jpeg"/><Relationship Id="rId4" Type="http://schemas.openxmlformats.org/officeDocument/2006/relationships/hyperlink" Target="http://conjugaison.lemonde.fr/conjugaison/premier-groupe/%C3%A9tudier/" TargetMode="External"/><Relationship Id="rId9" Type="http://schemas.openxmlformats.org/officeDocument/2006/relationships/hyperlink" Target="http://www.lemonde.fr/societe/article/2014/02/26/theorie-du-genre-dix-liens-pour-comprendre_4372618_3224.html" TargetMode="External"/></Relationships>
</file>

<file path=ppt/slides/_rels/slide161.xml.rels><?xml version="1.0" encoding="UTF-8" standalone="yes"?>
<Relationships xmlns="http://schemas.openxmlformats.org/package/2006/relationships"><Relationship Id="rId8" Type="http://schemas.openxmlformats.org/officeDocument/2006/relationships/image" Target="../media/image508.jpg"/><Relationship Id="rId3" Type="http://schemas.openxmlformats.org/officeDocument/2006/relationships/hyperlink" Target="http://www.lemonde.fr/sciences/" TargetMode="External"/><Relationship Id="rId7" Type="http://schemas.openxmlformats.org/officeDocument/2006/relationships/image" Target="../media/image507.jp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societe/article/2014/02/26/theorie-du-genre-dix-liens-pour-comprendre_4372618_3224.html" TargetMode="External"/><Relationship Id="rId5" Type="http://schemas.openxmlformats.org/officeDocument/2006/relationships/hyperlink" Target="http://conjugaison.lemonde.fr/conjugaison/premier-groupe/pr%C3%A9ciser/" TargetMode="External"/><Relationship Id="rId4" Type="http://schemas.openxmlformats.org/officeDocument/2006/relationships/hyperlink" Target="http://www.lemonde.fr/europe/" TargetMode="External"/><Relationship Id="rId9" Type="http://schemas.openxmlformats.org/officeDocument/2006/relationships/image" Target="../media/image509.jpg"/></Relationships>
</file>

<file path=ppt/slides/_rels/slide162.xml.rels><?xml version="1.0" encoding="UTF-8" standalone="yes"?>
<Relationships xmlns="http://schemas.openxmlformats.org/package/2006/relationships"><Relationship Id="rId3" Type="http://schemas.openxmlformats.org/officeDocument/2006/relationships/hyperlink" Target="http://conjugaison.lemonde.fr/conjugaison/premier-groupe/interroger/" TargetMode="External"/><Relationship Id="rId7" Type="http://schemas.openxmlformats.org/officeDocument/2006/relationships/image" Target="../media/image512.jp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image" Target="../media/image511.jpeg"/><Relationship Id="rId5" Type="http://schemas.openxmlformats.org/officeDocument/2006/relationships/image" Target="../media/image510.jpeg"/><Relationship Id="rId4" Type="http://schemas.openxmlformats.org/officeDocument/2006/relationships/hyperlink" Target="http://www.lemonde.fr/societe/article/2014/02/26/theorie-du-genre-dix-liens-pour-comprendre_4372618_3224.html" TargetMode="External"/></Relationships>
</file>

<file path=ppt/slides/_rels/slide163.xml.rels><?xml version="1.0" encoding="UTF-8" standalone="yes"?>
<Relationships xmlns="http://schemas.openxmlformats.org/package/2006/relationships"><Relationship Id="rId8" Type="http://schemas.openxmlformats.org/officeDocument/2006/relationships/image" Target="../media/image515.jpeg"/><Relationship Id="rId3" Type="http://schemas.openxmlformats.org/officeDocument/2006/relationships/hyperlink" Target="http://www.lemonde.fr/sida/" TargetMode="External"/><Relationship Id="rId7" Type="http://schemas.openxmlformats.org/officeDocument/2006/relationships/image" Target="../media/image514.jpe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image" Target="../media/image513.png"/><Relationship Id="rId5" Type="http://schemas.openxmlformats.org/officeDocument/2006/relationships/hyperlink" Target="http://www.lemonde.fr/societe/article/2014/02/26/theorie-du-genre-dix-liens-pour-comprendre_4372618_3224.html" TargetMode="External"/><Relationship Id="rId4" Type="http://schemas.openxmlformats.org/officeDocument/2006/relationships/hyperlink" Target="http://conjugaison.lemonde.fr/conjugaison/troisieme-groupe/pr%C3%A9venir/" TargetMode="External"/></Relationships>
</file>

<file path=ppt/slides/_rels/slide164.xml.rels><?xml version="1.0" encoding="UTF-8" standalone="yes"?>
<Relationships xmlns="http://schemas.openxmlformats.org/package/2006/relationships"><Relationship Id="rId8" Type="http://schemas.openxmlformats.org/officeDocument/2006/relationships/image" Target="../media/image517.jpeg"/><Relationship Id="rId3" Type="http://schemas.openxmlformats.org/officeDocument/2006/relationships/hyperlink" Target="http://conjugaison.lemonde.fr/conjugaison/troisieme-groupe/servir/" TargetMode="External"/><Relationship Id="rId7" Type="http://schemas.openxmlformats.org/officeDocument/2006/relationships/image" Target="../media/image516.jpe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societe/article/2014/02/26/theorie-du-genre-dix-liens-pour-comprendre_4372618_3224.html" TargetMode="External"/><Relationship Id="rId5" Type="http://schemas.openxmlformats.org/officeDocument/2006/relationships/hyperlink" Target="http://www.lemonde.fr/societe/article/2014/01/30/theorie-du-genre-laurence-rossignol-n-a-jamais-dit-que-les-enfants-appartiennent-a-l-etat_4357291_3224.html" TargetMode="External"/><Relationship Id="rId10" Type="http://schemas.openxmlformats.org/officeDocument/2006/relationships/image" Target="../media/image519.jpg"/><Relationship Id="rId4" Type="http://schemas.openxmlformats.org/officeDocument/2006/relationships/hyperlink" Target="http://conjugaison.lemonde.fr/conjugaison/premier-groupe/occuper/" TargetMode="External"/><Relationship Id="rId9" Type="http://schemas.openxmlformats.org/officeDocument/2006/relationships/image" Target="../media/image518.jpg"/></Relationships>
</file>

<file path=ppt/slides/_rels/slide165.xml.rels><?xml version="1.0" encoding="UTF-8" standalone="yes"?>
<Relationships xmlns="http://schemas.openxmlformats.org/package/2006/relationships"><Relationship Id="rId8" Type="http://schemas.openxmlformats.org/officeDocument/2006/relationships/image" Target="../media/image520.jpeg"/><Relationship Id="rId3" Type="http://schemas.openxmlformats.org/officeDocument/2006/relationships/hyperlink" Target="http://www.lemonde.fr/centenaire-14-18-livres/" TargetMode="External"/><Relationship Id="rId7" Type="http://schemas.openxmlformats.org/officeDocument/2006/relationships/hyperlink" Target="http://www.lemonde.fr/societe/article/2014/02/26/theorie-du-genre-dix-liens-pour-comprendre_4372618_3224.html"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decodeurs.blog.lemonde.fr/2014/02/10/tous-a-poil-cope-sattaque-a-la-litterature-jeunesse/" TargetMode="External"/><Relationship Id="rId11" Type="http://schemas.openxmlformats.org/officeDocument/2006/relationships/image" Target="../media/image523.jpeg"/><Relationship Id="rId5" Type="http://schemas.openxmlformats.org/officeDocument/2006/relationships/hyperlink" Target="http://conjugaison.lemonde.fr/conjugaison/premier-groupe/greffer/" TargetMode="External"/><Relationship Id="rId10" Type="http://schemas.openxmlformats.org/officeDocument/2006/relationships/image" Target="../media/image522.jpeg"/><Relationship Id="rId4" Type="http://schemas.openxmlformats.org/officeDocument/2006/relationships/hyperlink" Target="http://www.lemonde.fr/ump/" TargetMode="External"/><Relationship Id="rId9" Type="http://schemas.openxmlformats.org/officeDocument/2006/relationships/image" Target="../media/image521.jpeg"/></Relationships>
</file>

<file path=ppt/slides/_rels/slide166.xml.rels><?xml version="1.0" encoding="UTF-8" standalone="yes"?>
<Relationships xmlns="http://schemas.openxmlformats.org/package/2006/relationships"><Relationship Id="rId8" Type="http://schemas.openxmlformats.org/officeDocument/2006/relationships/image" Target="../media/image524.jpeg"/><Relationship Id="rId3" Type="http://schemas.openxmlformats.org/officeDocument/2006/relationships/hyperlink" Target="http://conjugaison.lemonde.fr/conjugaison/troisieme-groupe/faire/" TargetMode="External"/><Relationship Id="rId7" Type="http://schemas.openxmlformats.org/officeDocument/2006/relationships/hyperlink" Target="http://www.lemonde.fr/societe/article/2014/02/26/theorie-du-genre-dix-liens-pour-comprendre_4372618_3224.html"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politique/article/2014/02/12/quand-l-ump-voulait-sensibiliser-au-genre-des-la-maternelle_4365183_823448.html" TargetMode="External"/><Relationship Id="rId5" Type="http://schemas.openxmlformats.org/officeDocument/2006/relationships/hyperlink" Target="http://conjugaison.lemonde.fr/conjugaison/premier-groupe/%C3%A9voquer/" TargetMode="External"/><Relationship Id="rId10" Type="http://schemas.openxmlformats.org/officeDocument/2006/relationships/image" Target="../media/image526.jpg"/><Relationship Id="rId4" Type="http://schemas.openxmlformats.org/officeDocument/2006/relationships/hyperlink" Target="http://conjugaison.lemonde.fr/conjugaison/auxiliaire/%C3%AAtre/" TargetMode="External"/><Relationship Id="rId9" Type="http://schemas.openxmlformats.org/officeDocument/2006/relationships/image" Target="../media/image525.jpeg"/></Relationships>
</file>

<file path=ppt/slides/_rels/slide167.xml.rels><?xml version="1.0" encoding="UTF-8" standalone="yes"?>
<Relationships xmlns="http://schemas.openxmlformats.org/package/2006/relationships"><Relationship Id="rId8" Type="http://schemas.openxmlformats.org/officeDocument/2006/relationships/image" Target="../media/image527.jpeg"/><Relationship Id="rId3" Type="http://schemas.openxmlformats.org/officeDocument/2006/relationships/hyperlink" Target="http://conjugaison.lemonde.fr/conjugaison/deuxieme-groupe/r%C3%A9agir/" TargetMode="External"/><Relationship Id="rId7" Type="http://schemas.openxmlformats.org/officeDocument/2006/relationships/hyperlink" Target="http://www.lemonde.fr/societe/article/2014/02/26/theorie-du-genre-dix-liens-pour-comprendre_4372618_3224.html"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societe/article/2014/02/01/farida-belghoul-de-l-extreme-gauche-anti-raciste-a-la-croisade-anti-genre-a-l-ecole_4358284_3224.html" TargetMode="External"/><Relationship Id="rId11" Type="http://schemas.openxmlformats.org/officeDocument/2006/relationships/hyperlink" Target="http://queerussia.info/2014/06/10/5389/" TargetMode="External"/><Relationship Id="rId5" Type="http://schemas.openxmlformats.org/officeDocument/2006/relationships/hyperlink" Target="http://www.lemonde.fr/societe/article/2013/05/25/comment-les-detracteurs-de-la-theorie-du-genre-se-mobilisent_3180069_3224.html" TargetMode="External"/><Relationship Id="rId10" Type="http://schemas.openxmlformats.org/officeDocument/2006/relationships/image" Target="../media/image529.jpeg"/><Relationship Id="rId4" Type="http://schemas.openxmlformats.org/officeDocument/2006/relationships/hyperlink" Target="http://conjugaison.lemonde.fr/conjugaison/troisieme-groupe/sentir/" TargetMode="External"/><Relationship Id="rId9" Type="http://schemas.openxmlformats.org/officeDocument/2006/relationships/image" Target="../media/image528.jpeg"/></Relationships>
</file>

<file path=ppt/slides/_rels/slide168.xml.rels><?xml version="1.0" encoding="UTF-8" standalone="yes"?>
<Relationships xmlns="http://schemas.openxmlformats.org/package/2006/relationships"><Relationship Id="rId3" Type="http://schemas.openxmlformats.org/officeDocument/2006/relationships/hyperlink" Target="https://fr.wikipedia.org/wiki/Hans_Christian_Andersen" TargetMode="External"/><Relationship Id="rId2" Type="http://schemas.openxmlformats.org/officeDocument/2006/relationships/hyperlink" Target="https://fr.wikipedia.org/wiki/Conte" TargetMode="External"/><Relationship Id="rId1" Type="http://schemas.openxmlformats.org/officeDocument/2006/relationships/slideLayout" Target="../slideLayouts/slideLayout7.xml"/><Relationship Id="rId6" Type="http://schemas.openxmlformats.org/officeDocument/2006/relationships/hyperlink" Target="https://fr.wikipedia.org/wiki/Les_Habits_neufs_de_l'empereur" TargetMode="External"/><Relationship Id="rId5" Type="http://schemas.openxmlformats.org/officeDocument/2006/relationships/hyperlink" Target="https://fr.wikipedia.org/wiki/Les_Habits_neufs_de_l'empereur#cite_note-4" TargetMode="External"/><Relationship Id="rId4" Type="http://schemas.openxmlformats.org/officeDocument/2006/relationships/hyperlink" Target="https://fr.wikipedia.org/wiki/1837_en_litt%C3%A9rature" TargetMode="External"/></Relationships>
</file>

<file path=ppt/slides/_rels/slide169.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1.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hyperlink" Target="http://ldh-toulon.net/lutte-contre-les-discriminations.html" TargetMode="External"/><Relationship Id="rId5" Type="http://schemas.openxmlformats.org/officeDocument/2006/relationships/hyperlink" Target="http://ldh-toulon.net/le-respect-de-la-vie-privee-et-la.html" TargetMode="External"/><Relationship Id="rId4" Type="http://schemas.openxmlformats.org/officeDocument/2006/relationships/image" Target="../media/image30.jpg"/></Relationships>
</file>

<file path=ppt/slides/_rels/slide170.xml.rels><?xml version="1.0" encoding="UTF-8" standalone="yes"?>
<Relationships xmlns="http://schemas.openxmlformats.org/package/2006/relationships"><Relationship Id="rId8" Type="http://schemas.openxmlformats.org/officeDocument/2006/relationships/image" Target="../media/image537.png"/><Relationship Id="rId13" Type="http://schemas.openxmlformats.org/officeDocument/2006/relationships/image" Target="../media/image542.png"/><Relationship Id="rId18" Type="http://schemas.openxmlformats.org/officeDocument/2006/relationships/image" Target="../media/image547.png"/><Relationship Id="rId26" Type="http://schemas.openxmlformats.org/officeDocument/2006/relationships/image" Target="../media/image555.png"/><Relationship Id="rId39" Type="http://schemas.openxmlformats.org/officeDocument/2006/relationships/image" Target="../media/image568.png"/><Relationship Id="rId3" Type="http://schemas.openxmlformats.org/officeDocument/2006/relationships/image" Target="../media/image532.png"/><Relationship Id="rId21" Type="http://schemas.openxmlformats.org/officeDocument/2006/relationships/image" Target="../media/image550.png"/><Relationship Id="rId34" Type="http://schemas.openxmlformats.org/officeDocument/2006/relationships/image" Target="../media/image563.png"/><Relationship Id="rId7" Type="http://schemas.openxmlformats.org/officeDocument/2006/relationships/image" Target="../media/image536.png"/><Relationship Id="rId12" Type="http://schemas.openxmlformats.org/officeDocument/2006/relationships/image" Target="../media/image541.png"/><Relationship Id="rId17" Type="http://schemas.openxmlformats.org/officeDocument/2006/relationships/image" Target="../media/image546.png"/><Relationship Id="rId25" Type="http://schemas.openxmlformats.org/officeDocument/2006/relationships/image" Target="../media/image554.png"/><Relationship Id="rId33" Type="http://schemas.openxmlformats.org/officeDocument/2006/relationships/image" Target="../media/image562.png"/><Relationship Id="rId38" Type="http://schemas.openxmlformats.org/officeDocument/2006/relationships/image" Target="../media/image567.png"/><Relationship Id="rId2" Type="http://schemas.openxmlformats.org/officeDocument/2006/relationships/image" Target="../media/image531.png"/><Relationship Id="rId16" Type="http://schemas.openxmlformats.org/officeDocument/2006/relationships/image" Target="../media/image545.png"/><Relationship Id="rId20" Type="http://schemas.openxmlformats.org/officeDocument/2006/relationships/image" Target="../media/image549.png"/><Relationship Id="rId29" Type="http://schemas.openxmlformats.org/officeDocument/2006/relationships/image" Target="../media/image558.png"/><Relationship Id="rId1" Type="http://schemas.openxmlformats.org/officeDocument/2006/relationships/slideLayout" Target="../slideLayouts/slideLayout7.xml"/><Relationship Id="rId6" Type="http://schemas.openxmlformats.org/officeDocument/2006/relationships/image" Target="../media/image535.png"/><Relationship Id="rId11" Type="http://schemas.openxmlformats.org/officeDocument/2006/relationships/image" Target="../media/image540.png"/><Relationship Id="rId24" Type="http://schemas.openxmlformats.org/officeDocument/2006/relationships/image" Target="../media/image553.png"/><Relationship Id="rId32" Type="http://schemas.openxmlformats.org/officeDocument/2006/relationships/image" Target="../media/image561.png"/><Relationship Id="rId37" Type="http://schemas.openxmlformats.org/officeDocument/2006/relationships/image" Target="../media/image566.png"/><Relationship Id="rId40" Type="http://schemas.openxmlformats.org/officeDocument/2006/relationships/image" Target="../media/image569.png"/><Relationship Id="rId5" Type="http://schemas.openxmlformats.org/officeDocument/2006/relationships/image" Target="../media/image534.png"/><Relationship Id="rId15" Type="http://schemas.openxmlformats.org/officeDocument/2006/relationships/image" Target="../media/image544.png"/><Relationship Id="rId23" Type="http://schemas.openxmlformats.org/officeDocument/2006/relationships/image" Target="../media/image552.png"/><Relationship Id="rId28" Type="http://schemas.openxmlformats.org/officeDocument/2006/relationships/image" Target="../media/image557.png"/><Relationship Id="rId36" Type="http://schemas.openxmlformats.org/officeDocument/2006/relationships/image" Target="../media/image565.png"/><Relationship Id="rId10" Type="http://schemas.openxmlformats.org/officeDocument/2006/relationships/image" Target="../media/image539.png"/><Relationship Id="rId19" Type="http://schemas.openxmlformats.org/officeDocument/2006/relationships/image" Target="../media/image548.png"/><Relationship Id="rId31" Type="http://schemas.openxmlformats.org/officeDocument/2006/relationships/image" Target="../media/image560.png"/><Relationship Id="rId4" Type="http://schemas.openxmlformats.org/officeDocument/2006/relationships/image" Target="../media/image533.png"/><Relationship Id="rId9" Type="http://schemas.openxmlformats.org/officeDocument/2006/relationships/image" Target="../media/image538.png"/><Relationship Id="rId14" Type="http://schemas.openxmlformats.org/officeDocument/2006/relationships/image" Target="../media/image543.png"/><Relationship Id="rId22" Type="http://schemas.openxmlformats.org/officeDocument/2006/relationships/image" Target="../media/image551.png"/><Relationship Id="rId27" Type="http://schemas.openxmlformats.org/officeDocument/2006/relationships/image" Target="../media/image556.png"/><Relationship Id="rId30" Type="http://schemas.openxmlformats.org/officeDocument/2006/relationships/image" Target="../media/image559.png"/><Relationship Id="rId35" Type="http://schemas.openxmlformats.org/officeDocument/2006/relationships/image" Target="../media/image564.png"/></Relationships>
</file>

<file path=ppt/slides/_rels/slide18.xml.rels><?xml version="1.0" encoding="UTF-8" standalone="yes"?>
<Relationships xmlns="http://schemas.openxmlformats.org/package/2006/relationships"><Relationship Id="rId8" Type="http://schemas.openxmlformats.org/officeDocument/2006/relationships/hyperlink" Target="https://fr.wikipedia.org/wiki/Meurtre" TargetMode="External"/><Relationship Id="rId13" Type="http://schemas.openxmlformats.org/officeDocument/2006/relationships/hyperlink" Target="https://fr.wikipedia.org/wiki/Traitement_(m%C3%A9decine)" TargetMode="External"/><Relationship Id="rId18" Type="http://schemas.openxmlformats.org/officeDocument/2006/relationships/image" Target="../media/image33.jpg"/><Relationship Id="rId3" Type="http://schemas.openxmlformats.org/officeDocument/2006/relationships/hyperlink" Target="https://fr.wikipedia.org/wiki/Transgend%C3%A9risme" TargetMode="External"/><Relationship Id="rId7" Type="http://schemas.openxmlformats.org/officeDocument/2006/relationships/hyperlink" Target="https://fr.wikipedia.org/wiki/Viol" TargetMode="External"/><Relationship Id="rId12" Type="http://schemas.openxmlformats.org/officeDocument/2006/relationships/hyperlink" Target="https://fr.wikipedia.org/wiki/Logement" TargetMode="External"/><Relationship Id="rId17" Type="http://schemas.openxmlformats.org/officeDocument/2006/relationships/image" Target="../media/image32.jpg"/><Relationship Id="rId2" Type="http://schemas.openxmlformats.org/officeDocument/2006/relationships/hyperlink" Target="https://fr.wikipedia.org/wiki/Transsexualisme" TargetMode="External"/><Relationship Id="rId16" Type="http://schemas.openxmlformats.org/officeDocument/2006/relationships/hyperlink" Target="https://fr.wikipedia.org/wiki/%C3%89lectroconvulsivoth%C3%A9rapie" TargetMode="External"/><Relationship Id="rId1" Type="http://schemas.openxmlformats.org/officeDocument/2006/relationships/slideLayout" Target="../slideLayouts/slideLayout7.xml"/><Relationship Id="rId6" Type="http://schemas.openxmlformats.org/officeDocument/2006/relationships/hyperlink" Target="https://fr.wikipedia.org/wiki/Crime_de_haine" TargetMode="External"/><Relationship Id="rId11" Type="http://schemas.openxmlformats.org/officeDocument/2006/relationships/hyperlink" Target="https://fr.wikipedia.org/wiki/Discrimination_%C3%A0_l'embauche" TargetMode="External"/><Relationship Id="rId5" Type="http://schemas.openxmlformats.org/officeDocument/2006/relationships/hyperlink" Target="https://fr.wikipedia.org/wiki/Agression" TargetMode="External"/><Relationship Id="rId15" Type="http://schemas.openxmlformats.org/officeDocument/2006/relationships/hyperlink" Target="https://fr.wikipedia.org/wiki/Psychose" TargetMode="External"/><Relationship Id="rId10" Type="http://schemas.openxmlformats.org/officeDocument/2006/relationships/hyperlink" Target="https://fr.wikipedia.org/wiki/Tol%C3%A9rance" TargetMode="External"/><Relationship Id="rId19" Type="http://schemas.openxmlformats.org/officeDocument/2006/relationships/image" Target="../media/image34.jpg"/><Relationship Id="rId4" Type="http://schemas.openxmlformats.org/officeDocument/2006/relationships/hyperlink" Target="https://fr.wikipedia.org/wiki/Identit%C3%A9_de_genre" TargetMode="External"/><Relationship Id="rId9" Type="http://schemas.openxmlformats.org/officeDocument/2006/relationships/hyperlink" Target="https://fr.wikipedia.org/wiki/Discrimination" TargetMode="External"/><Relationship Id="rId14" Type="http://schemas.openxmlformats.org/officeDocument/2006/relationships/hyperlink" Target="https://fr.wikipedia.org/wiki/Transphobi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hyperlink" Target="http://www.citation-celebre.com/" TargetMode="Externa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u=https://en.wikipedia.org/wiki/Trans_woman&amp;usg=ALkJrhg7t3FoePEylZ8IOqA7sgtc-HdG9A" TargetMode="External"/><Relationship Id="rId3" Type="http://schemas.openxmlformats.org/officeDocument/2006/relationships/hyperlink" Target="http://rationalwiki.org/wiki/Transphobia" TargetMode="External"/><Relationship Id="rId7" Type="http://schemas.openxmlformats.org/officeDocument/2006/relationships/hyperlink" Target="https://translate.googleusercontent.com/translate_c?depth=1&amp;hl=fr&amp;prev=search&amp;rurl=translate.google.fr&amp;sl=en&amp;u=https://en.wikipedia.org/wiki/Lesbian_Organization_of_Toronto&amp;usg=ALkJrhh2XdbQjmvaUHDu2YotPynzwDqeUw" TargetMode="External"/><Relationship Id="rId12" Type="http://schemas.openxmlformats.org/officeDocument/2006/relationships/image" Target="../media/image41.jpg"/><Relationship Id="rId2" Type="http://schemas.openxmlformats.org/officeDocument/2006/relationships/hyperlink" Target="http://rationalwiki.org/wiki/Radical_feminism" TargetMode="External"/><Relationship Id="rId1" Type="http://schemas.openxmlformats.org/officeDocument/2006/relationships/slideLayout" Target="../slideLayouts/slideLayout7.xml"/><Relationship Id="rId6" Type="http://schemas.openxmlformats.org/officeDocument/2006/relationships/hyperlink" Target="http://rationalwiki.org/wiki/No_true_Scotsman" TargetMode="External"/><Relationship Id="rId11" Type="http://schemas.openxmlformats.org/officeDocument/2006/relationships/hyperlink" Target="http://patriciapaquette.ca/la-transsexualite-demontre-la-vigueur-du-feminisme-le-feminisme-nest-pas-mort/" TargetMode="External"/><Relationship Id="rId5" Type="http://schemas.openxmlformats.org/officeDocument/2006/relationships/hyperlink" Target="http://rationalwiki.org/wiki/Feminism#The_third_wave:_clashes_of_values_.281980s.E2.80.93present.29" TargetMode="External"/><Relationship Id="rId10" Type="http://schemas.openxmlformats.org/officeDocument/2006/relationships/hyperlink" Target="http://rationalwiki.org/wiki/Trans-exclusionary_radical_feminism" TargetMode="External"/><Relationship Id="rId4" Type="http://schemas.openxmlformats.org/officeDocument/2006/relationships/hyperlink" Target="http://rationalwiki.org/wiki/Transmisogyny" TargetMode="External"/><Relationship Id="rId9" Type="http://schemas.openxmlformats.org/officeDocument/2006/relationships/hyperlink" Target="https://en.wikipedia.org/wiki/Feminist_views_on_transgender_and_transsexual_people"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fr.wikipedia.org/wiki/2006" TargetMode="External"/><Relationship Id="rId13" Type="http://schemas.openxmlformats.org/officeDocument/2006/relationships/hyperlink" Target="https://fr.wikipedia.org/wiki/Identit%C3%A9_de_genre" TargetMode="External"/><Relationship Id="rId18" Type="http://schemas.openxmlformats.org/officeDocument/2006/relationships/hyperlink" Target="http://www.advocate.com/transgender/2016/5/16/these-are-trans-people-killed-2016" TargetMode="External"/><Relationship Id="rId26" Type="http://schemas.openxmlformats.org/officeDocument/2006/relationships/image" Target="../media/image49.png"/><Relationship Id="rId3" Type="http://schemas.openxmlformats.org/officeDocument/2006/relationships/hyperlink" Target="https://fr.wikipedia.org/wiki/Mexique" TargetMode="External"/><Relationship Id="rId21" Type="http://schemas.openxmlformats.org/officeDocument/2006/relationships/image" Target="../media/image44.png"/><Relationship Id="rId7" Type="http://schemas.openxmlformats.org/officeDocument/2006/relationships/hyperlink" Target="https://fr.wikipedia.org/wiki/Portugal" TargetMode="External"/><Relationship Id="rId12" Type="http://schemas.openxmlformats.org/officeDocument/2006/relationships/hyperlink" Target="https://fr.wikipedia.org/wiki/Droit_d'asile" TargetMode="External"/><Relationship Id="rId17" Type="http://schemas.openxmlformats.org/officeDocument/2006/relationships/hyperlink" Target="https://fr.wikipedia.org/wiki/Prison" TargetMode="External"/><Relationship Id="rId25" Type="http://schemas.openxmlformats.org/officeDocument/2006/relationships/image" Target="../media/image48.png"/><Relationship Id="rId2" Type="http://schemas.openxmlformats.org/officeDocument/2006/relationships/hyperlink" Target="https://fr.wikipedia.org/wiki/2000" TargetMode="External"/><Relationship Id="rId16" Type="http://schemas.openxmlformats.org/officeDocument/2006/relationships/hyperlink" Target="https://fr.wikipedia.org/wiki/Travailleur_du_sexe" TargetMode="External"/><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hyperlink" Target="https://fr.wikipedia.org/wiki/%C3%89tats-Unis" TargetMode="External"/><Relationship Id="rId11" Type="http://schemas.openxmlformats.org/officeDocument/2006/relationships/hyperlink" Target="https://fr.wikipedia.org/wiki/Guatemala" TargetMode="External"/><Relationship Id="rId24" Type="http://schemas.openxmlformats.org/officeDocument/2006/relationships/image" Target="../media/image47.png"/><Relationship Id="rId5" Type="http://schemas.openxmlformats.org/officeDocument/2006/relationships/hyperlink" Target="https://fr.wikipedia.org/wiki/Amnesty_International" TargetMode="External"/><Relationship Id="rId15" Type="http://schemas.openxmlformats.org/officeDocument/2006/relationships/hyperlink" Target="https://fr.wikipedia.org/wiki/Vuln%C3%A9rabilit%C3%A9_sociale" TargetMode="External"/><Relationship Id="rId23" Type="http://schemas.openxmlformats.org/officeDocument/2006/relationships/image" Target="../media/image46.png"/><Relationship Id="rId10" Type="http://schemas.openxmlformats.org/officeDocument/2006/relationships/hyperlink" Target="https://fr.wikipedia.org/wiki/2012" TargetMode="External"/><Relationship Id="rId19" Type="http://schemas.openxmlformats.org/officeDocument/2006/relationships/image" Target="../media/image42.png"/><Relationship Id="rId4" Type="http://schemas.openxmlformats.org/officeDocument/2006/relationships/hyperlink" Target="https://fr.wikipedia.org/wiki/Venezuela" TargetMode="External"/><Relationship Id="rId9" Type="http://schemas.openxmlformats.org/officeDocument/2006/relationships/hyperlink" Target="https://fr.wikipedia.org/wiki/Danemark" TargetMode="External"/><Relationship Id="rId14" Type="http://schemas.openxmlformats.org/officeDocument/2006/relationships/hyperlink" Target="https://fr.wikipedia.org/wiki/Emploi" TargetMode="External"/><Relationship Id="rId22" Type="http://schemas.openxmlformats.org/officeDocument/2006/relationships/image" Target="../media/image45.png"/><Relationship Id="rId27"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hyperlink" Target="http://tgeu.org/transgender-day-of-visibility-2016-trans-murder-monitoring-update/" TargetMode="External"/><Relationship Id="rId5" Type="http://schemas.openxmlformats.org/officeDocument/2006/relationships/hyperlink" Target="http://gawker.com/22-trans-gender-non-conforming-people-were-found-murder-1749497964" TargetMode="External"/><Relationship Id="rId4" Type="http://schemas.openxmlformats.org/officeDocument/2006/relationships/hyperlink" Target="http://the-orbit.net/entequilaesverdad/2015/11/20/say-their-names-murders-of-trans-people-skyrocket-in-2015/"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hyperlink" Target="https://lexiecannes.com/2015/08/17/transgender-massacre-continues-next-stop-kansas-city/" TargetMode="External"/><Relationship Id="rId18" Type="http://schemas.openxmlformats.org/officeDocument/2006/relationships/hyperlink" Target="https://lexiecannes.com/2014/10/14/update-3-philippines-trans-woman-murdered-by-a-u-s-soldier/" TargetMode="External"/><Relationship Id="rId3" Type="http://schemas.openxmlformats.org/officeDocument/2006/relationships/image" Target="../media/image54.png"/><Relationship Id="rId21" Type="http://schemas.openxmlformats.org/officeDocument/2006/relationships/image" Target="../media/image64.jpg"/><Relationship Id="rId7" Type="http://schemas.openxmlformats.org/officeDocument/2006/relationships/image" Target="../media/image58.jpg"/><Relationship Id="rId12" Type="http://schemas.openxmlformats.org/officeDocument/2006/relationships/image" Target="../media/image63.jpg"/><Relationship Id="rId17" Type="http://schemas.openxmlformats.org/officeDocument/2006/relationships/hyperlink" Target="http://www.advocate.com/transgender/2016/5/16/these-are-trans-people-killed-2016" TargetMode="External"/><Relationship Id="rId2" Type="http://schemas.openxmlformats.org/officeDocument/2006/relationships/image" Target="../media/image53.png"/><Relationship Id="rId16" Type="http://schemas.openxmlformats.org/officeDocument/2006/relationships/hyperlink" Target="http://www.stripes.com/news/what-role-did-transgender-and-military-cultures-play-in-philippines-death-1.339491" TargetMode="External"/><Relationship Id="rId20" Type="http://schemas.openxmlformats.org/officeDocument/2006/relationships/hyperlink" Target="https://lexiecannes.com/2015/02/06/sf-trans-woman-stabbed-to-death-ecuadorian-trans-woman-murdered-in-december/" TargetMode="External"/><Relationship Id="rId1" Type="http://schemas.openxmlformats.org/officeDocument/2006/relationships/slideLayout" Target="../slideLayouts/slideLayout7.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5" Type="http://schemas.openxmlformats.org/officeDocument/2006/relationships/hyperlink" Target="http://mediamatters.org/blog/2015/08/25/cable-news-largely-ignores-spike-in-murders-of/205128" TargetMode="External"/><Relationship Id="rId10" Type="http://schemas.openxmlformats.org/officeDocument/2006/relationships/image" Target="../media/image61.jpg"/><Relationship Id="rId19" Type="http://schemas.openxmlformats.org/officeDocument/2006/relationships/hyperlink" Target="https://lexiecannes.com/2015/10/19/dc-area-trans-woman-likely-lured-to-her-death-suspect-arrested/" TargetMode="External"/><Relationship Id="rId4" Type="http://schemas.openxmlformats.org/officeDocument/2006/relationships/image" Target="../media/image55.png"/><Relationship Id="rId9" Type="http://schemas.openxmlformats.org/officeDocument/2006/relationships/image" Target="../media/image60.jpg"/><Relationship Id="rId14" Type="http://schemas.openxmlformats.org/officeDocument/2006/relationships/hyperlink" Target="http://www.thetaskforce.org/stop-trans-murder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leplus.nouvelobs.com/contribution/1466097-alan-leelah-combien-faudra-t-il-de-suicides-pour-que-les-trans-aient-enfin-des-droits.html" TargetMode="External"/><Relationship Id="rId7" Type="http://schemas.openxmlformats.org/officeDocument/2006/relationships/image" Target="../media/image67.jpg"/><Relationship Id="rId2" Type="http://schemas.openxmlformats.org/officeDocument/2006/relationships/hyperlink" Target="http://www.madmoizelle.com/lettre-adieu-suicide-transgenre-310287" TargetMode="External"/><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hyperlink" Target="http://www.francetvinfo.fr/societe/on-ma-clairement-dit-que-le-probleme-cetait-que-j-etais-une-personne-trans_891931.html" TargetMode="External"/><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hyperlink" Target="https://lexiecannes.com/2015/11/28/religious-extremists-get-trans-kid-jazz-jennings-book-i-am-jazz-banned/" TargetMode="External"/><Relationship Id="rId7" Type="http://schemas.openxmlformats.org/officeDocument/2006/relationships/hyperlink" Target="http://www.lexpress.fr/actualite/monde/amerique-nord/etats-unis-la-bataille-des-toilettes-transgenres-s-etend_1795793.html" TargetMode="External"/><Relationship Id="rId12" Type="http://schemas.openxmlformats.org/officeDocument/2006/relationships/image" Target="../media/image73.jpg"/><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hyperlink" Target="http://www.lexpress.fr/culture/musique/bruce-springsteen-annule-un-concert-pour-denoncer-une-loi-transophobe_1781107.html" TargetMode="External"/><Relationship Id="rId11" Type="http://schemas.openxmlformats.org/officeDocument/2006/relationships/image" Target="../media/image72.png"/><Relationship Id="rId5" Type="http://schemas.openxmlformats.org/officeDocument/2006/relationships/hyperlink" Target="http://www.lexpress.fr/actualite-economique/barack-obama-president-des-etats-unis_1491862.html" TargetMode="External"/><Relationship Id="rId10" Type="http://schemas.openxmlformats.org/officeDocument/2006/relationships/image" Target="../media/image71.jpg"/><Relationship Id="rId4" Type="http://schemas.openxmlformats.org/officeDocument/2006/relationships/image" Target="../media/image69.jpg"/><Relationship Id="rId9" Type="http://schemas.openxmlformats.org/officeDocument/2006/relationships/hyperlink" Target="https://corporate.target.com/article/2016/04/target-stands-inclusivity"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77.jpg"/><Relationship Id="rId13" Type="http://schemas.openxmlformats.org/officeDocument/2006/relationships/image" Target="../media/image82.png"/><Relationship Id="rId3" Type="http://schemas.openxmlformats.org/officeDocument/2006/relationships/image" Target="../media/image75.jpg"/><Relationship Id="rId7" Type="http://schemas.openxmlformats.org/officeDocument/2006/relationships/hyperlink" Target="https://fr.pinterest.com/thesocycinema/gender-bathroom-politics/" TargetMode="External"/><Relationship Id="rId12" Type="http://schemas.openxmlformats.org/officeDocument/2006/relationships/image" Target="../media/image81.jpg"/><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hyperlink" Target="http://www.foxla.com/news/local-news/140331145-story" TargetMode="External"/><Relationship Id="rId11" Type="http://schemas.openxmlformats.org/officeDocument/2006/relationships/image" Target="../media/image80.jpg"/><Relationship Id="rId5" Type="http://schemas.openxmlformats.org/officeDocument/2006/relationships/image" Target="../media/image76.jpeg"/><Relationship Id="rId15" Type="http://schemas.openxmlformats.org/officeDocument/2006/relationships/image" Target="../media/image84.jpg"/><Relationship Id="rId10" Type="http://schemas.openxmlformats.org/officeDocument/2006/relationships/image" Target="../media/image79.jpg"/><Relationship Id="rId4" Type="http://schemas.openxmlformats.org/officeDocument/2006/relationships/hyperlink" Target="http://www.theatlantic.com/politics/archive/2016/03/north-carolina-lgbt-discrimination-transgender-bathrooms/475125/" TargetMode="External"/><Relationship Id="rId9" Type="http://schemas.openxmlformats.org/officeDocument/2006/relationships/image" Target="../media/image78.png"/><Relationship Id="rId14" Type="http://schemas.openxmlformats.org/officeDocument/2006/relationships/image" Target="../media/image83.jpg"/></Relationships>
</file>

<file path=ppt/slides/_rels/slide27.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5.jpg"/><Relationship Id="rId18" Type="http://schemas.openxmlformats.org/officeDocument/2006/relationships/image" Target="../media/image100.jpg"/><Relationship Id="rId3" Type="http://schemas.openxmlformats.org/officeDocument/2006/relationships/image" Target="../media/image85.png"/><Relationship Id="rId7" Type="http://schemas.openxmlformats.org/officeDocument/2006/relationships/image" Target="../media/image89.jpg"/><Relationship Id="rId12" Type="http://schemas.openxmlformats.org/officeDocument/2006/relationships/image" Target="../media/image94.jpg"/><Relationship Id="rId17" Type="http://schemas.openxmlformats.org/officeDocument/2006/relationships/image" Target="../media/image99.png"/><Relationship Id="rId2" Type="http://schemas.openxmlformats.org/officeDocument/2006/relationships/image" Target="../media/image76.jpeg"/><Relationship Id="rId16" Type="http://schemas.openxmlformats.org/officeDocument/2006/relationships/image" Target="../media/image98.jpg"/><Relationship Id="rId20" Type="http://schemas.openxmlformats.org/officeDocument/2006/relationships/image" Target="../media/image102.jpg"/><Relationship Id="rId1" Type="http://schemas.openxmlformats.org/officeDocument/2006/relationships/slideLayout" Target="../slideLayouts/slideLayout7.xml"/><Relationship Id="rId6" Type="http://schemas.openxmlformats.org/officeDocument/2006/relationships/image" Target="../media/image88.jpg"/><Relationship Id="rId11" Type="http://schemas.openxmlformats.org/officeDocument/2006/relationships/image" Target="../media/image93.jpg"/><Relationship Id="rId5" Type="http://schemas.openxmlformats.org/officeDocument/2006/relationships/image" Target="../media/image87.jpg"/><Relationship Id="rId15" Type="http://schemas.openxmlformats.org/officeDocument/2006/relationships/image" Target="../media/image97.jpg"/><Relationship Id="rId10" Type="http://schemas.openxmlformats.org/officeDocument/2006/relationships/image" Target="../media/image92.jpg"/><Relationship Id="rId19" Type="http://schemas.openxmlformats.org/officeDocument/2006/relationships/image" Target="../media/image101.png"/><Relationship Id="rId4" Type="http://schemas.openxmlformats.org/officeDocument/2006/relationships/image" Target="../media/image86.jpg"/><Relationship Id="rId9" Type="http://schemas.openxmlformats.org/officeDocument/2006/relationships/image" Target="../media/image91.jpg"/><Relationship Id="rId14" Type="http://schemas.openxmlformats.org/officeDocument/2006/relationships/image" Target="../media/image96.jpg"/></Relationships>
</file>

<file path=ppt/slides/_rels/slide28.xml.rels><?xml version="1.0" encoding="UTF-8" standalone="yes"?>
<Relationships xmlns="http://schemas.openxmlformats.org/package/2006/relationships"><Relationship Id="rId3" Type="http://schemas.openxmlformats.org/officeDocument/2006/relationships/hyperlink" Target="https://journalmetrocom.files.wordpress.com/2015/05/transphobie.jpg" TargetMode="External"/><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m.facebook.com/photo.php?fbid=1565988330387279&amp;id=100009283821784&amp;set=a.1409494996036614.1073741828.100009283821784" TargetMode="Externa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transgenderuniverse.com/2016/07/29/33-states-in-civil-rights-battle-over-transgender-students/" TargetMode="External"/><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hyperlink" Target="https://www.weforum.org/agenda/2016/03/everything-you-ever-wanted-to-know-about-lgbt-rights-in-11-maps/" TargetMode="External"/><Relationship Id="rId1" Type="http://schemas.openxmlformats.org/officeDocument/2006/relationships/slideLayout" Target="../slideLayouts/slideLayout7.xml"/><Relationship Id="rId4" Type="http://schemas.openxmlformats.org/officeDocument/2006/relationships/image" Target="../media/image110.jpg"/></Relationships>
</file>

<file path=ppt/slides/_rels/slide33.xml.rels><?xml version="1.0" encoding="UTF-8" standalone="yes"?>
<Relationships xmlns="http://schemas.openxmlformats.org/package/2006/relationships"><Relationship Id="rId3" Type="http://schemas.openxmlformats.org/officeDocument/2006/relationships/hyperlink" Target="https://bitchmedia.org/post/for-transgender-folks-dont-ask-dont-tell-still-exists" TargetMode="External"/><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3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hyperlink" Target="https://doublegenre.wordpress.com/2016/02/12/transphobie-et-identite-de-genre/" TargetMode="External"/><Relationship Id="rId4" Type="http://schemas.openxmlformats.org/officeDocument/2006/relationships/hyperlink" Target="http://www.sos-homophobie.org/definitions/transphobie"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6.jpg"/><Relationship Id="rId7" Type="http://schemas.openxmlformats.org/officeDocument/2006/relationships/image" Target="../media/image119.jpg"/><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hyperlink" Target="https://twitter.com/pc_gonewild/status/71887686168681267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hyperlink" Target="http://www.francetvinfo.fr/societe/transsexualite-transidentite-un-tabou-francais_891103.html" TargetMode="External"/><Relationship Id="rId1" Type="http://schemas.openxmlformats.org/officeDocument/2006/relationships/slideLayout" Target="../slideLayouts/slideLayout7.xml"/><Relationship Id="rId4" Type="http://schemas.openxmlformats.org/officeDocument/2006/relationships/image" Target="../media/image122.jpg"/></Relationships>
</file>

<file path=ppt/slides/_rels/slide37.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7.xml"/><Relationship Id="rId4" Type="http://schemas.openxmlformats.org/officeDocument/2006/relationships/image" Target="../media/image126.jpg"/></Relationships>
</file>

<file path=ppt/slides/_rels/slide3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hyperlink" Target="http://www.atq1980.org/archives/articles/statistiques-sur-les-personnes-transsexuelle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hyperlink" Target="https://arfcollectiffeministe.files.wordpress.com/2015/10/existrans_recto.pdf" TargetMode="External"/><Relationship Id="rId7" Type="http://schemas.openxmlformats.org/officeDocument/2006/relationships/hyperlink" Target="http://williamsinstitute.law.ucla.edu/" TargetMode="External"/><Relationship Id="rId2" Type="http://schemas.openxmlformats.org/officeDocument/2006/relationships/hyperlink" Target="http://www.atq1980.org/archives/articles/statistiques-sur-les-personnes-transsexuelles/" TargetMode="External"/><Relationship Id="rId1" Type="http://schemas.openxmlformats.org/officeDocument/2006/relationships/slideLayout" Target="../slideLayouts/slideLayout7.xml"/><Relationship Id="rId6" Type="http://schemas.openxmlformats.org/officeDocument/2006/relationships/hyperlink" Target="http://transrespect-transphobia.org/" TargetMode="External"/><Relationship Id="rId11" Type="http://schemas.openxmlformats.org/officeDocument/2006/relationships/image" Target="../media/image131.jpg"/><Relationship Id="rId5" Type="http://schemas.openxmlformats.org/officeDocument/2006/relationships/hyperlink" Target="http://endtransdiscrimination.org/" TargetMode="External"/><Relationship Id="rId10" Type="http://schemas.openxmlformats.org/officeDocument/2006/relationships/image" Target="../media/image130.jpg"/><Relationship Id="rId4" Type="http://schemas.openxmlformats.org/officeDocument/2006/relationships/hyperlink" Target="http://chrysalidelyon.free.fr/" TargetMode="External"/><Relationship Id="rId9" Type="http://schemas.openxmlformats.org/officeDocument/2006/relationships/image" Target="../media/image129.jpg"/></Relationships>
</file>

<file path=ppt/slides/_rels/slide41.xml.rels><?xml version="1.0" encoding="UTF-8" standalone="yes"?>
<Relationships xmlns="http://schemas.openxmlformats.org/package/2006/relationships"><Relationship Id="rId8" Type="http://schemas.openxmlformats.org/officeDocument/2006/relationships/image" Target="../media/image134.jpg"/><Relationship Id="rId3" Type="http://schemas.openxmlformats.org/officeDocument/2006/relationships/hyperlink" Target="http://www.francetvinfo.fr/societe/transsexualite-transidentite-un-tabou-francais_891103.html" TargetMode="External"/><Relationship Id="rId7" Type="http://schemas.openxmlformats.org/officeDocument/2006/relationships/image" Target="../media/image133.jpg"/><Relationship Id="rId2" Type="http://schemas.openxmlformats.org/officeDocument/2006/relationships/hyperlink" Target="http://www.has-sante.fr/portail/upload/docs/application/pdf/2009-12/rapport_transsexualisme.pdf" TargetMode="External"/><Relationship Id="rId1" Type="http://schemas.openxmlformats.org/officeDocument/2006/relationships/slideLayout" Target="../slideLayouts/slideLayout7.xml"/><Relationship Id="rId6" Type="http://schemas.openxmlformats.org/officeDocument/2006/relationships/image" Target="../media/image132.jpg"/><Relationship Id="rId5" Type="http://schemas.openxmlformats.org/officeDocument/2006/relationships/hyperlink" Target="https://www.weforum.org/agenda/2016/03/everything-you-ever-wanted-to-know-about-lgbt-rights-in-11-maps/" TargetMode="External"/><Relationship Id="rId4" Type="http://schemas.openxmlformats.org/officeDocument/2006/relationships/hyperlink" Target="http://www.transequality.org/issues/housing-homelessnes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s://www.facebook.com/chloetigrerouge?fref=ts"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jpg"/><Relationship Id="rId2" Type="http://schemas.openxmlformats.org/officeDocument/2006/relationships/image" Target="../media/image135.jpeg"/><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4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hyperlink" Target="http://www.nrj12.fr/programmes-4207/programmetv/episode/13416-homme-ou-femme-ils-vivent-dans-l-ambiguite-sexuelle-.html" TargetMode="External"/><Relationship Id="rId1" Type="http://schemas.openxmlformats.org/officeDocument/2006/relationships/slideLayout" Target="../slideLayouts/slideLayout7.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142.jpg"/></Relationships>
</file>

<file path=ppt/slides/_rels/slide4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hyperlink" Target="http://ftm-transsexuel.info/communaute/temoignages/nos-amours/21-temoignage-de-carmelle.html" TargetMode="External"/><Relationship Id="rId1" Type="http://schemas.openxmlformats.org/officeDocument/2006/relationships/slideLayout" Target="../slideLayouts/slideLayout7.xml"/><Relationship Id="rId4" Type="http://schemas.openxmlformats.org/officeDocument/2006/relationships/image" Target="../media/image150.jpg"/></Relationships>
</file>

<file path=ppt/slides/_rels/slide5.xml.rels><?xml version="1.0" encoding="UTF-8" standalone="yes"?>
<Relationships xmlns="http://schemas.openxmlformats.org/package/2006/relationships"><Relationship Id="rId2" Type="http://schemas.openxmlformats.org/officeDocument/2006/relationships/hyperlink" Target="http://benjamin.lisan.free.fr/jardin.secret/EcritsScientifiques/GuideTranssexuel/indexTranssex.htm"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7.xml"/><Relationship Id="rId4" Type="http://schemas.openxmlformats.org/officeDocument/2006/relationships/image" Target="../media/image154.jpg"/></Relationships>
</file>

<file path=ppt/slides/_rels/slide52.xml.rels><?xml version="1.0" encoding="UTF-8" standalone="yes"?>
<Relationships xmlns="http://schemas.openxmlformats.org/package/2006/relationships"><Relationship Id="rId3" Type="http://schemas.openxmlformats.org/officeDocument/2006/relationships/hyperlink" Target="http://www.lacsq.org/fileadmin/user_upload/microsites/homophobie2011/Ateliers/Atelier_16_Realites_Transgenre_transsexuelle.pdf" TargetMode="External"/><Relationship Id="rId2" Type="http://schemas.openxmlformats.org/officeDocument/2006/relationships/hyperlink" Target="http://ismh-isms.com/" TargetMode="External"/><Relationship Id="rId1" Type="http://schemas.openxmlformats.org/officeDocument/2006/relationships/slideLayout" Target="../slideLayouts/slideLayout7.xml"/><Relationship Id="rId4" Type="http://schemas.openxmlformats.org/officeDocument/2006/relationships/hyperlink" Target="http://www.transidentite.fr/fichiers/La%20transidentite,%20un%20cheminement%20personnel%20et%20social.pdf"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55.jpg"/><Relationship Id="rId3" Type="http://schemas.openxmlformats.org/officeDocument/2006/relationships/hyperlink" Target="http://www.cairn.info/publications-de-Four%C3%A9-%20Lionel--79836.htm" TargetMode="External"/><Relationship Id="rId7" Type="http://schemas.openxmlformats.org/officeDocument/2006/relationships/hyperlink" Target="http://www.transidentite.fr/fichiers/La%20transidentite,%20un%20cheminement%20personnel%20et%20social.pdf" TargetMode="External"/><Relationship Id="rId2" Type="http://schemas.openxmlformats.org/officeDocument/2006/relationships/hyperlink" Target="http://www.cairn.info/publications-de-Poirier-Nicolas--2519.htm" TargetMode="External"/><Relationship Id="rId1" Type="http://schemas.openxmlformats.org/officeDocument/2006/relationships/slideLayout" Target="../slideLayouts/slideLayout7.xml"/><Relationship Id="rId6" Type="http://schemas.openxmlformats.org/officeDocument/2006/relationships/hyperlink" Target="http://www.lacsq.org/fileadmin/user_upload/microsites/homophobie2011/Ateliers/Atelier_16_Realites_Transgenre_transsexuelle.pdf" TargetMode="External"/><Relationship Id="rId5" Type="http://schemas.openxmlformats.org/officeDocument/2006/relationships/hyperlink" Target="http://ismh-isms.com/" TargetMode="External"/><Relationship Id="rId4" Type="http://schemas.openxmlformats.org/officeDocument/2006/relationships/hyperlink" Target="http://www.cairn.info/revue-le-philosophoire-2003-3-page-17.htm"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www.dsm5.org/"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fr.wikipedia.org/wiki/Sexe" TargetMode="External"/><Relationship Id="rId2" Type="http://schemas.openxmlformats.org/officeDocument/2006/relationships/hyperlink" Target="https://fr.wikipedia.org/wiki/Identit%C3%A9_de_genre" TargetMode="External"/><Relationship Id="rId1" Type="http://schemas.openxmlformats.org/officeDocument/2006/relationships/slideLayout" Target="../slideLayouts/slideLayout7.xml"/><Relationship Id="rId6" Type="http://schemas.openxmlformats.org/officeDocument/2006/relationships/hyperlink" Target="http://www.cnrtl.fr/definition/transsexuelle" TargetMode="External"/><Relationship Id="rId5" Type="http://schemas.openxmlformats.org/officeDocument/2006/relationships/hyperlink" Target="http://www.doctissimo.fr/html/sexualite/dossiers/transsexualite/4058-transsexualisme-definition.htm" TargetMode="External"/><Relationship Id="rId4" Type="http://schemas.openxmlformats.org/officeDocument/2006/relationships/hyperlink" Target="https://fr.wikipedia.org/wiki/Transsexualism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biosex.univ-paris1.fr/dossiers-thematiques/scientifiques-du-genre-3/" TargetMode="External"/><Relationship Id="rId2" Type="http://schemas.openxmlformats.org/officeDocument/2006/relationships/hyperlink" Target="http://syndromedebenjamin.free.fr/medical/protocoles/protocole_cordier.htm" TargetMode="External"/><Relationship Id="rId1" Type="http://schemas.openxmlformats.org/officeDocument/2006/relationships/slideLayout" Target="../slideLayouts/slideLayout7.xml"/><Relationship Id="rId4" Type="http://schemas.openxmlformats.org/officeDocument/2006/relationships/hyperlink" Target="https://books.google.fr/books?id=XKcTAQAAMAAJ&amp;redir_esc=y"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g"/><Relationship Id="rId1" Type="http://schemas.openxmlformats.org/officeDocument/2006/relationships/slideLayout" Target="../slideLayouts/slideLayout7.xml"/><Relationship Id="rId4" Type="http://schemas.openxmlformats.org/officeDocument/2006/relationships/image" Target="../media/image158.jpg"/></Relationships>
</file>

<file path=ppt/slides/_rels/slide59.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hyperlink" Target="http://www.asblcefa.be/cefa/images/pdf/analyse09.pdf" TargetMode="External"/><Relationship Id="rId1" Type="http://schemas.openxmlformats.org/officeDocument/2006/relationships/slideLayout" Target="../slideLayouts/slideLayout7.xml"/><Relationship Id="rId5" Type="http://schemas.openxmlformats.org/officeDocument/2006/relationships/image" Target="../media/image161.jpg"/><Relationship Id="rId4" Type="http://schemas.openxmlformats.org/officeDocument/2006/relationships/image" Target="../media/image160.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www.psychologie-sociale.com/index.php?option=com_content&amp;task=view&amp;id=101&amp;Itemid=1" TargetMode="External"/><Relationship Id="rId1" Type="http://schemas.openxmlformats.org/officeDocument/2006/relationships/slideLayout" Target="../slideLayouts/slideLayout7.xml"/><Relationship Id="rId6" Type="http://schemas.openxmlformats.org/officeDocument/2006/relationships/image" Target="../media/image164.jpg"/><Relationship Id="rId5" Type="http://schemas.openxmlformats.org/officeDocument/2006/relationships/image" Target="../media/image163.jpg"/><Relationship Id="rId4" Type="http://schemas.openxmlformats.org/officeDocument/2006/relationships/image" Target="../media/image162.jpg"/></Relationships>
</file>

<file path=ppt/slides/_rels/slide61.xml.rels><?xml version="1.0" encoding="UTF-8" standalone="yes"?>
<Relationships xmlns="http://schemas.openxmlformats.org/package/2006/relationships"><Relationship Id="rId8" Type="http://schemas.openxmlformats.org/officeDocument/2006/relationships/image" Target="../media/image171.jpg"/><Relationship Id="rId13" Type="http://schemas.openxmlformats.org/officeDocument/2006/relationships/image" Target="../media/image176.jpg"/><Relationship Id="rId3" Type="http://schemas.openxmlformats.org/officeDocument/2006/relationships/image" Target="../media/image166.jpeg"/><Relationship Id="rId7" Type="http://schemas.openxmlformats.org/officeDocument/2006/relationships/image" Target="../media/image170.jpeg"/><Relationship Id="rId12" Type="http://schemas.openxmlformats.org/officeDocument/2006/relationships/image" Target="../media/image175.jpg"/><Relationship Id="rId2" Type="http://schemas.openxmlformats.org/officeDocument/2006/relationships/image" Target="../media/image165.jpeg"/><Relationship Id="rId1" Type="http://schemas.openxmlformats.org/officeDocument/2006/relationships/slideLayout" Target="../slideLayouts/slideLayout7.xml"/><Relationship Id="rId6" Type="http://schemas.openxmlformats.org/officeDocument/2006/relationships/image" Target="../media/image169.jpeg"/><Relationship Id="rId11" Type="http://schemas.openxmlformats.org/officeDocument/2006/relationships/image" Target="../media/image174.jpg"/><Relationship Id="rId5" Type="http://schemas.openxmlformats.org/officeDocument/2006/relationships/image" Target="../media/image168.jpeg"/><Relationship Id="rId10" Type="http://schemas.openxmlformats.org/officeDocument/2006/relationships/image" Target="../media/image173.jpg"/><Relationship Id="rId4" Type="http://schemas.openxmlformats.org/officeDocument/2006/relationships/image" Target="../media/image167.jpeg"/><Relationship Id="rId9" Type="http://schemas.openxmlformats.org/officeDocument/2006/relationships/image" Target="../media/image172.jpg"/></Relationships>
</file>

<file path=ppt/slides/_rels/slide62.xml.rels><?xml version="1.0" encoding="UTF-8" standalone="yes"?>
<Relationships xmlns="http://schemas.openxmlformats.org/package/2006/relationships"><Relationship Id="rId3" Type="http://schemas.openxmlformats.org/officeDocument/2006/relationships/hyperlink" Target="http://www.e-mediji.hr/repository_files/file/641/" TargetMode="External"/><Relationship Id="rId2" Type="http://schemas.openxmlformats.org/officeDocument/2006/relationships/image" Target="../media/image177.jpg"/><Relationship Id="rId1" Type="http://schemas.openxmlformats.org/officeDocument/2006/relationships/slideLayout" Target="../slideLayouts/slideLayout7.xml"/><Relationship Id="rId5" Type="http://schemas.openxmlformats.org/officeDocument/2006/relationships/image" Target="../media/image179.jpg"/><Relationship Id="rId4" Type="http://schemas.openxmlformats.org/officeDocument/2006/relationships/image" Target="../media/image178.png"/></Relationships>
</file>

<file path=ppt/slides/_rels/slide63.xml.rels><?xml version="1.0" encoding="UTF-8" standalone="yes"?>
<Relationships xmlns="http://schemas.openxmlformats.org/package/2006/relationships"><Relationship Id="rId8" Type="http://schemas.openxmlformats.org/officeDocument/2006/relationships/image" Target="../media/image185.jpg"/><Relationship Id="rId3" Type="http://schemas.openxmlformats.org/officeDocument/2006/relationships/image" Target="../media/image180.jpg"/><Relationship Id="rId7" Type="http://schemas.openxmlformats.org/officeDocument/2006/relationships/image" Target="../media/image184.jpg"/><Relationship Id="rId2" Type="http://schemas.openxmlformats.org/officeDocument/2006/relationships/hyperlink" Target="https://halshs.archives-ouvertes.fr/hal-01059100/document" TargetMode="External"/><Relationship Id="rId1" Type="http://schemas.openxmlformats.org/officeDocument/2006/relationships/slideLayout" Target="../slideLayouts/slideLayout7.xml"/><Relationship Id="rId6" Type="http://schemas.openxmlformats.org/officeDocument/2006/relationships/image" Target="../media/image183.jpg"/><Relationship Id="rId5" Type="http://schemas.openxmlformats.org/officeDocument/2006/relationships/image" Target="../media/image182.jpg"/><Relationship Id="rId4" Type="http://schemas.openxmlformats.org/officeDocument/2006/relationships/image" Target="../media/image181.jpg"/></Relationships>
</file>

<file path=ppt/slides/_rels/slide64.xml.rels><?xml version="1.0" encoding="UTF-8" standalone="yes"?>
<Relationships xmlns="http://schemas.openxmlformats.org/package/2006/relationships"><Relationship Id="rId8" Type="http://schemas.openxmlformats.org/officeDocument/2006/relationships/hyperlink" Target="http://www.porcupinehu.on.ca/Schools/French/Ressources/documents/SH-Gender_Identity_Sexual_Orientation_Presentation-FR.pdf" TargetMode="External"/><Relationship Id="rId3" Type="http://schemas.openxmlformats.org/officeDocument/2006/relationships/hyperlink" Target="http://raymond.rodriguez1.free.fr/Textes/es32.htm" TargetMode="External"/><Relationship Id="rId7" Type="http://schemas.openxmlformats.org/officeDocument/2006/relationships/hyperlink" Target="https://en.wikipedia.org/wiki/M%C4%81h%C5%AB" TargetMode="External"/><Relationship Id="rId2" Type="http://schemas.openxmlformats.org/officeDocument/2006/relationships/hyperlink" Target="http://commons.wikimedia.org/wiki/File:Paul_Gauguin_-_Le_Sorcier_d'Hiva_Oa.jpg" TargetMode="External"/><Relationship Id="rId1" Type="http://schemas.openxmlformats.org/officeDocument/2006/relationships/slideLayout" Target="../slideLayouts/slideLayout7.xml"/><Relationship Id="rId6" Type="http://schemas.openxmlformats.org/officeDocument/2006/relationships/hyperlink" Target="https://fr.wikipedia.org/wiki/Hijra_(Inde)" TargetMode="External"/><Relationship Id="rId5" Type="http://schemas.openxmlformats.org/officeDocument/2006/relationships/hyperlink" Target="http://raymond.rodriguez1.free.fr/Documents/Organisme-A/Sexualite/mahu.jpg" TargetMode="External"/><Relationship Id="rId10" Type="http://schemas.openxmlformats.org/officeDocument/2006/relationships/image" Target="../media/image188.jpg"/><Relationship Id="rId4" Type="http://schemas.openxmlformats.org/officeDocument/2006/relationships/image" Target="../media/image186.jpeg"/><Relationship Id="rId9" Type="http://schemas.openxmlformats.org/officeDocument/2006/relationships/image" Target="../media/image187.jpg"/></Relationships>
</file>

<file path=ppt/slides/_rels/slide65.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89.jpg"/><Relationship Id="rId1" Type="http://schemas.openxmlformats.org/officeDocument/2006/relationships/slideLayout" Target="../slideLayouts/slideLayout7.xml"/><Relationship Id="rId6" Type="http://schemas.openxmlformats.org/officeDocument/2006/relationships/image" Target="../media/image193.jpg"/><Relationship Id="rId5" Type="http://schemas.openxmlformats.org/officeDocument/2006/relationships/image" Target="../media/image192.jpg"/><Relationship Id="rId4" Type="http://schemas.openxmlformats.org/officeDocument/2006/relationships/image" Target="../media/image191.jpg"/></Relationships>
</file>

<file path=ppt/slides/_rels/slide66.xml.rels><?xml version="1.0" encoding="UTF-8" standalone="yes"?>
<Relationships xmlns="http://schemas.openxmlformats.org/package/2006/relationships"><Relationship Id="rId8" Type="http://schemas.openxmlformats.org/officeDocument/2006/relationships/image" Target="../media/image200.jpg"/><Relationship Id="rId3" Type="http://schemas.openxmlformats.org/officeDocument/2006/relationships/image" Target="../media/image195.jpg"/><Relationship Id="rId7" Type="http://schemas.openxmlformats.org/officeDocument/2006/relationships/image" Target="../media/image199.jpg"/><Relationship Id="rId2" Type="http://schemas.openxmlformats.org/officeDocument/2006/relationships/image" Target="../media/image194.jpg"/><Relationship Id="rId1" Type="http://schemas.openxmlformats.org/officeDocument/2006/relationships/slideLayout" Target="../slideLayouts/slideLayout7.xml"/><Relationship Id="rId6" Type="http://schemas.openxmlformats.org/officeDocument/2006/relationships/image" Target="../media/image198.jpg"/><Relationship Id="rId5" Type="http://schemas.openxmlformats.org/officeDocument/2006/relationships/image" Target="../media/image197.jpg"/><Relationship Id="rId4" Type="http://schemas.openxmlformats.org/officeDocument/2006/relationships/image" Target="../media/image196.jpg"/><Relationship Id="rId9" Type="http://schemas.openxmlformats.org/officeDocument/2006/relationships/image" Target="../media/image201.png"/></Relationships>
</file>

<file path=ppt/slides/_rels/slide6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hyperlink" Target="https://fr.wikipedia.org/wiki/Rose_Bertin" TargetMode="External"/><Relationship Id="rId13" Type="http://schemas.openxmlformats.org/officeDocument/2006/relationships/hyperlink" Target="https://fr.wikipedia.org/wiki/Guerre_d'ind%C3%A9pendance_des_%C3%89tats-Unis" TargetMode="External"/><Relationship Id="rId3" Type="http://schemas.openxmlformats.org/officeDocument/2006/relationships/hyperlink" Target="https://fr.wikipedia.org/wiki/Militaire" TargetMode="External"/><Relationship Id="rId7" Type="http://schemas.openxmlformats.org/officeDocument/2006/relationships/hyperlink" Target="https://fr.wikipedia.org/wiki/1777" TargetMode="External"/><Relationship Id="rId12" Type="http://schemas.openxmlformats.org/officeDocument/2006/relationships/hyperlink" Target="https://fr.wikipedia.org/wiki/Novembre_1777" TargetMode="External"/><Relationship Id="rId2" Type="http://schemas.openxmlformats.org/officeDocument/2006/relationships/hyperlink" Target="https://fr.wikipedia.org/wiki/Charles_de_Beaumont,_chevalier_d'%C3%89on" TargetMode="External"/><Relationship Id="rId1" Type="http://schemas.openxmlformats.org/officeDocument/2006/relationships/slideLayout" Target="../slideLayouts/slideLayout7.xml"/><Relationship Id="rId6" Type="http://schemas.openxmlformats.org/officeDocument/2006/relationships/hyperlink" Target="https://fr.wikipedia.org/wiki/Ao%C3%BBt_1777" TargetMode="External"/><Relationship Id="rId11" Type="http://schemas.openxmlformats.org/officeDocument/2006/relationships/hyperlink" Target="https://fr.wikipedia.org/wiki/23_novembre" TargetMode="External"/><Relationship Id="rId5" Type="http://schemas.openxmlformats.org/officeDocument/2006/relationships/hyperlink" Target="https://fr.wikipedia.org/wiki/27_ao%C3%BBt" TargetMode="External"/><Relationship Id="rId15" Type="http://schemas.openxmlformats.org/officeDocument/2006/relationships/image" Target="../media/image202.jpg"/><Relationship Id="rId10" Type="http://schemas.openxmlformats.org/officeDocument/2006/relationships/hyperlink" Target="https://fr.wikipedia.org/wiki/Corset" TargetMode="External"/><Relationship Id="rId4" Type="http://schemas.openxmlformats.org/officeDocument/2006/relationships/hyperlink" Target="https://fr.wikipedia.org/wiki/Diplomatie" TargetMode="External"/><Relationship Id="rId9" Type="http://schemas.openxmlformats.org/officeDocument/2006/relationships/hyperlink" Target="https://fr.wikipedia.org/wiki/Marie-Antoinette_d'Autriche" TargetMode="External"/><Relationship Id="rId14" Type="http://schemas.openxmlformats.org/officeDocument/2006/relationships/hyperlink" Target="https://fr.wikipedia.org/wiki/1785"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03.jpg"/><Relationship Id="rId7" Type="http://schemas.openxmlformats.org/officeDocument/2006/relationships/image" Target="../media/image207.jpg"/><Relationship Id="rId2" Type="http://schemas.openxmlformats.org/officeDocument/2006/relationships/hyperlink" Target="http://spooksrus.tripod.com/circle/tranhist-timeline.html" TargetMode="External"/><Relationship Id="rId1" Type="http://schemas.openxmlformats.org/officeDocument/2006/relationships/slideLayout" Target="../slideLayouts/slideLayout7.xml"/><Relationship Id="rId6" Type="http://schemas.openxmlformats.org/officeDocument/2006/relationships/image" Target="../media/image206.jpg"/><Relationship Id="rId5" Type="http://schemas.openxmlformats.org/officeDocument/2006/relationships/image" Target="../media/image205.jpg"/><Relationship Id="rId4" Type="http://schemas.openxmlformats.org/officeDocument/2006/relationships/image" Target="../media/image204.jpg"/></Relationships>
</file>

<file path=ppt/slides/_rels/slide73.xml.rels><?xml version="1.0" encoding="UTF-8" standalone="yes"?>
<Relationships xmlns="http://schemas.openxmlformats.org/package/2006/relationships"><Relationship Id="rId8" Type="http://schemas.openxmlformats.org/officeDocument/2006/relationships/image" Target="../media/image211.jpg"/><Relationship Id="rId3" Type="http://schemas.openxmlformats.org/officeDocument/2006/relationships/hyperlink" Target="https://petitions.whitehouse.gov/response/response-your-petition-conversion-therapy" TargetMode="External"/><Relationship Id="rId7" Type="http://schemas.openxmlformats.org/officeDocument/2006/relationships/image" Target="../media/image210.jpg"/><Relationship Id="rId2" Type="http://schemas.openxmlformats.org/officeDocument/2006/relationships/hyperlink" Target="http://www.huffingtonpost.fr/2014/06/06/parti-republicain-texas-therapie-couvertir-homosexuels_n_5460251.html" TargetMode="External"/><Relationship Id="rId1" Type="http://schemas.openxmlformats.org/officeDocument/2006/relationships/slideLayout" Target="../slideLayouts/slideLayout7.xml"/><Relationship Id="rId6" Type="http://schemas.openxmlformats.org/officeDocument/2006/relationships/image" Target="../media/image209.jpg"/><Relationship Id="rId5" Type="http://schemas.openxmlformats.org/officeDocument/2006/relationships/image" Target="../media/image208.jpg"/><Relationship Id="rId4" Type="http://schemas.openxmlformats.org/officeDocument/2006/relationships/hyperlink" Target="http://fr.wikipedia.org/wiki/Queer"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www.huffingtonpost.fr/2015/04/09/obama-therapies-conversion-homosexuels_n_7031104.html" TargetMode="External"/><Relationship Id="rId3" Type="http://schemas.openxmlformats.org/officeDocument/2006/relationships/hyperlink" Target="http://www.hrc.org/resources/entry/the-lies-and-dangers-of-reparative-therapy" TargetMode="External"/><Relationship Id="rId7" Type="http://schemas.openxmlformats.org/officeDocument/2006/relationships/hyperlink" Target="http://www.huffingtonpost.fr/marine-le-breton/" TargetMode="External"/><Relationship Id="rId12" Type="http://schemas.openxmlformats.org/officeDocument/2006/relationships/image" Target="../media/image214.jpg"/><Relationship Id="rId2" Type="http://schemas.openxmlformats.org/officeDocument/2006/relationships/hyperlink" Target="http://www.huffingtonpost.com/2015/04/08/obama-lgbt-conversion-therapy_n_7029648.html" TargetMode="External"/><Relationship Id="rId1" Type="http://schemas.openxmlformats.org/officeDocument/2006/relationships/slideLayout" Target="../slideLayouts/slideLayout7.xml"/><Relationship Id="rId6" Type="http://schemas.openxmlformats.org/officeDocument/2006/relationships/hyperlink" Target="https://fr.wikipedia.org/wiki/Leelah_Alcorn" TargetMode="External"/><Relationship Id="rId11" Type="http://schemas.openxmlformats.org/officeDocument/2006/relationships/image" Target="../media/image213.jpg"/><Relationship Id="rId5" Type="http://schemas.openxmlformats.org/officeDocument/2006/relationships/hyperlink" Target="http://www.splcenter.org/conversion-therapy" TargetMode="External"/><Relationship Id="rId10" Type="http://schemas.openxmlformats.org/officeDocument/2006/relationships/image" Target="../media/image212.jpg"/><Relationship Id="rId4" Type="http://schemas.openxmlformats.org/officeDocument/2006/relationships/hyperlink" Target="http://www.huffingtonpost.fr/2012/10/01/californie-interdit-therapies-conversion-jeunes-homosexuels_n_1930369.html" TargetMode="External"/><Relationship Id="rId9" Type="http://schemas.openxmlformats.org/officeDocument/2006/relationships/hyperlink" Target="http://www.huffingtonpost.fr/2014/06/06/parti-republicain-texas-therapie-couvertir-homosexuels_n_5460251.html"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221.jpg"/><Relationship Id="rId3" Type="http://schemas.openxmlformats.org/officeDocument/2006/relationships/image" Target="../media/image216.jpg"/><Relationship Id="rId7" Type="http://schemas.openxmlformats.org/officeDocument/2006/relationships/image" Target="../media/image220.jpg"/><Relationship Id="rId2" Type="http://schemas.openxmlformats.org/officeDocument/2006/relationships/image" Target="../media/image215.jpg"/><Relationship Id="rId1" Type="http://schemas.openxmlformats.org/officeDocument/2006/relationships/slideLayout" Target="../slideLayouts/slideLayout7.xml"/><Relationship Id="rId6" Type="http://schemas.openxmlformats.org/officeDocument/2006/relationships/image" Target="../media/image219.jpg"/><Relationship Id="rId5" Type="http://schemas.openxmlformats.org/officeDocument/2006/relationships/image" Target="../media/image218.jpg"/><Relationship Id="rId4" Type="http://schemas.openxmlformats.org/officeDocument/2006/relationships/image" Target="../media/image217.jpg"/></Relationships>
</file>

<file path=ppt/slides/_rels/slide76.xml.rels><?xml version="1.0" encoding="UTF-8" standalone="yes"?>
<Relationships xmlns="http://schemas.openxmlformats.org/package/2006/relationships"><Relationship Id="rId8" Type="http://schemas.openxmlformats.org/officeDocument/2006/relationships/image" Target="../media/image223.jpg"/><Relationship Id="rId3" Type="http://schemas.openxmlformats.org/officeDocument/2006/relationships/hyperlink" Target="https://fr.wikipedia.org/wiki/Genre_(sciences_sociales)" TargetMode="External"/><Relationship Id="rId7" Type="http://schemas.openxmlformats.org/officeDocument/2006/relationships/image" Target="../media/image222.png"/><Relationship Id="rId2" Type="http://schemas.openxmlformats.org/officeDocument/2006/relationships/hyperlink" Target="https://fr.wikipedia.org/wiki/Sexe" TargetMode="External"/><Relationship Id="rId1" Type="http://schemas.openxmlformats.org/officeDocument/2006/relationships/slideLayout" Target="../slideLayouts/slideLayout7.xml"/><Relationship Id="rId6" Type="http://schemas.openxmlformats.org/officeDocument/2006/relationships/hyperlink" Target="https://en.wikipedia.org/wiki/Robert_Stoller" TargetMode="External"/><Relationship Id="rId5" Type="http://schemas.openxmlformats.org/officeDocument/2006/relationships/hyperlink" Target="http://www.cartels-constituants.fr/medias/documents/6532.pdf" TargetMode="External"/><Relationship Id="rId4" Type="http://schemas.openxmlformats.org/officeDocument/2006/relationships/hyperlink" Target="https://fr.wikipedia.org/wiki/Robert_Stoller" TargetMode="External"/><Relationship Id="rId9" Type="http://schemas.openxmlformats.org/officeDocument/2006/relationships/image" Target="../media/image72.png"/></Relationships>
</file>

<file path=ppt/slides/_rels/slide77.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hyperlink" Target="http://www.aihus.fr/prod/data/publications/transexualisme/cheron52.pdf" TargetMode="External"/><Relationship Id="rId1" Type="http://schemas.openxmlformats.org/officeDocument/2006/relationships/slideLayout" Target="../slideLayouts/slideLayout7.xml"/><Relationship Id="rId6" Type="http://schemas.openxmlformats.org/officeDocument/2006/relationships/image" Target="../media/image227.jpg"/><Relationship Id="rId5" Type="http://schemas.openxmlformats.org/officeDocument/2006/relationships/image" Target="../media/image226.jpg"/><Relationship Id="rId4" Type="http://schemas.openxmlformats.org/officeDocument/2006/relationships/image" Target="../media/image225.jpg"/></Relationships>
</file>

<file path=ppt/slides/_rels/slide78.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image" Target="../media/image228.jpg"/><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hyperlink" Target="http://www.urbandico.com/definition/ladyboy/" TargetMode="External"/><Relationship Id="rId3" Type="http://schemas.openxmlformats.org/officeDocument/2006/relationships/hyperlink" Target="https://translate.googleusercontent.com/translate_c?depth=1&amp;hl=fr&amp;prev=search&amp;rurl=translate.google.fr&amp;sl=it&amp;u=https://it.wikipedia.org/wiki/BDSM&amp;usg=ALkJrhj20JeXHAjdXnrFFcFbObPzB5M-4g" TargetMode="External"/><Relationship Id="rId7" Type="http://schemas.openxmlformats.org/officeDocument/2006/relationships/hyperlink" Target="https://en.wikipedia.org/wiki/Kathoey" TargetMode="External"/><Relationship Id="rId2" Type="http://schemas.openxmlformats.org/officeDocument/2006/relationships/hyperlink" Target="https://translate.googleusercontent.com/translate_c?depth=1&amp;hl=fr&amp;prev=search&amp;rurl=translate.google.fr&amp;sl=it&amp;u=https://it.wikipedia.org/wiki/Femminilizzazione_(BDSM)&amp;usg=ALkJrhgSLbw09Bub4QC-I3H2roB0qTsZ7A" TargetMode="External"/><Relationship Id="rId1" Type="http://schemas.openxmlformats.org/officeDocument/2006/relationships/slideLayout" Target="../slideLayouts/slideLayout7.xml"/><Relationship Id="rId6" Type="http://schemas.openxmlformats.org/officeDocument/2006/relationships/hyperlink" Target="https://it.wikipedia.org/wiki/Petticoating" TargetMode="External"/><Relationship Id="rId11" Type="http://schemas.openxmlformats.org/officeDocument/2006/relationships/image" Target="../media/image232.jpg"/><Relationship Id="rId5" Type="http://schemas.openxmlformats.org/officeDocument/2006/relationships/hyperlink" Target="https://translate.googleusercontent.com/translate_c?depth=1&amp;hl=fr&amp;prev=search&amp;rurl=translate.google.fr&amp;sl=it&amp;u=https://it.wikipedia.org/wiki/Feticismo_di_travestimento&amp;usg=ALkJrhgM4Hp5aZ8iFKwox_FIrljqzRbweA" TargetMode="External"/><Relationship Id="rId10" Type="http://schemas.openxmlformats.org/officeDocument/2006/relationships/image" Target="../media/image231.jpg"/><Relationship Id="rId4" Type="http://schemas.openxmlformats.org/officeDocument/2006/relationships/hyperlink" Target="https://translate.googleusercontent.com/translate_c?depth=1&amp;hl=fr&amp;prev=search&amp;rurl=translate.google.fr&amp;sl=it&amp;u=https://it.wikipedia.org/wiki/Epoca_vittoriana&amp;usg=ALkJrhiakJLq9riFslI2fzWjnxEH8a0GHg" TargetMode="External"/><Relationship Id="rId9" Type="http://schemas.openxmlformats.org/officeDocument/2006/relationships/hyperlink" Target="https://fr.wikipedia.org/wiki/Travestissement#Le_point_de_vue_psychanalytique_classiqu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hyperlink" Target="http://www.cartels-constituants.fr/medias/documents/6532.pdf" TargetMode="External"/><Relationship Id="rId1" Type="http://schemas.openxmlformats.org/officeDocument/2006/relationships/slideLayout" Target="../slideLayouts/slideLayout7.xml"/><Relationship Id="rId4" Type="http://schemas.openxmlformats.org/officeDocument/2006/relationships/image" Target="../media/image234.jpg"/></Relationships>
</file>

<file path=ppt/slides/_rels/slide82.xml.rels><?xml version="1.0" encoding="UTF-8" standalone="yes"?>
<Relationships xmlns="http://schemas.openxmlformats.org/package/2006/relationships"><Relationship Id="rId3" Type="http://schemas.openxmlformats.org/officeDocument/2006/relationships/hyperlink" Target="http://www.universalis.fr/encyclopedie/comportement-animal-developpement-du-comportement/2-empreinte/" TargetMode="External"/><Relationship Id="rId7" Type="http://schemas.openxmlformats.org/officeDocument/2006/relationships/image" Target="../media/image238.jpg"/><Relationship Id="rId2" Type="http://schemas.openxmlformats.org/officeDocument/2006/relationships/hyperlink" Target="https://fr.wikipedia.org/wiki/Empreinte_(psychologie)" TargetMode="External"/><Relationship Id="rId1" Type="http://schemas.openxmlformats.org/officeDocument/2006/relationships/slideLayout" Target="../slideLayouts/slideLayout7.xml"/><Relationship Id="rId6" Type="http://schemas.openxmlformats.org/officeDocument/2006/relationships/image" Target="../media/image237.jpg"/><Relationship Id="rId5" Type="http://schemas.openxmlformats.org/officeDocument/2006/relationships/image" Target="../media/image236.jpg"/><Relationship Id="rId4" Type="http://schemas.openxmlformats.org/officeDocument/2006/relationships/image" Target="../media/image235.jpg"/></Relationships>
</file>

<file path=ppt/slides/_rels/slide83.xml.rels><?xml version="1.0" encoding="UTF-8" standalone="yes"?>
<Relationships xmlns="http://schemas.openxmlformats.org/package/2006/relationships"><Relationship Id="rId8" Type="http://schemas.openxmlformats.org/officeDocument/2006/relationships/image" Target="../media/image244.jpg"/><Relationship Id="rId3" Type="http://schemas.openxmlformats.org/officeDocument/2006/relationships/image" Target="../media/image240.jpg"/><Relationship Id="rId7" Type="http://schemas.openxmlformats.org/officeDocument/2006/relationships/hyperlink" Target="http://www.forcedcrossdresserfantaisies.com/" TargetMode="External"/><Relationship Id="rId2" Type="http://schemas.openxmlformats.org/officeDocument/2006/relationships/image" Target="../media/image239.jpg"/><Relationship Id="rId1" Type="http://schemas.openxmlformats.org/officeDocument/2006/relationships/slideLayout" Target="../slideLayouts/slideLayout7.xml"/><Relationship Id="rId6" Type="http://schemas.openxmlformats.org/officeDocument/2006/relationships/image" Target="../media/image243.jpg"/><Relationship Id="rId5" Type="http://schemas.openxmlformats.org/officeDocument/2006/relationships/image" Target="../media/image242.jpg"/><Relationship Id="rId4" Type="http://schemas.openxmlformats.org/officeDocument/2006/relationships/image" Target="../media/image241.jpg"/></Relationships>
</file>

<file path=ppt/slides/_rels/slide84.xml.rels><?xml version="1.0" encoding="UTF-8" standalone="yes"?>
<Relationships xmlns="http://schemas.openxmlformats.org/package/2006/relationships"><Relationship Id="rId8" Type="http://schemas.openxmlformats.org/officeDocument/2006/relationships/image" Target="../media/image245.jpg"/><Relationship Id="rId3" Type="http://schemas.openxmlformats.org/officeDocument/2006/relationships/hyperlink" Target="https://fr.wiktionary.org/wiki/sexuel" TargetMode="External"/><Relationship Id="rId7" Type="http://schemas.openxmlformats.org/officeDocument/2006/relationships/hyperlink" Target="https://fr.wiktionary.org/wiki/plaisir" TargetMode="External"/><Relationship Id="rId12" Type="http://schemas.openxmlformats.org/officeDocument/2006/relationships/hyperlink" Target="https://lockedinlace.com/" TargetMode="External"/><Relationship Id="rId2" Type="http://schemas.openxmlformats.org/officeDocument/2006/relationships/hyperlink" Target="https://fr.wiktionary.org/wiki/pratique" TargetMode="External"/><Relationship Id="rId1" Type="http://schemas.openxmlformats.org/officeDocument/2006/relationships/slideLayout" Target="../slideLayouts/slideLayout7.xml"/><Relationship Id="rId6" Type="http://schemas.openxmlformats.org/officeDocument/2006/relationships/hyperlink" Target="https://fr.wiktionary.org/wiki/humiliation" TargetMode="External"/><Relationship Id="rId11" Type="http://schemas.openxmlformats.org/officeDocument/2006/relationships/image" Target="../media/image248.jpg"/><Relationship Id="rId5" Type="http://schemas.openxmlformats.org/officeDocument/2006/relationships/hyperlink" Target="https://fr.wiktionary.org/wiki/domination" TargetMode="External"/><Relationship Id="rId10" Type="http://schemas.openxmlformats.org/officeDocument/2006/relationships/image" Target="../media/image247.jpg"/><Relationship Id="rId4" Type="http://schemas.openxmlformats.org/officeDocument/2006/relationships/hyperlink" Target="https://fr.wiktionary.org/wiki/douleur" TargetMode="External"/><Relationship Id="rId9" Type="http://schemas.openxmlformats.org/officeDocument/2006/relationships/image" Target="../media/image246.jpg"/></Relationships>
</file>

<file path=ppt/slides/_rels/slide85.xml.rels><?xml version="1.0" encoding="UTF-8" standalone="yes"?>
<Relationships xmlns="http://schemas.openxmlformats.org/package/2006/relationships"><Relationship Id="rId2" Type="http://schemas.openxmlformats.org/officeDocument/2006/relationships/image" Target="../media/image249.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255.jpg"/><Relationship Id="rId3" Type="http://schemas.openxmlformats.org/officeDocument/2006/relationships/image" Target="../media/image250.jpg"/><Relationship Id="rId7" Type="http://schemas.openxmlformats.org/officeDocument/2006/relationships/image" Target="../media/image254.jpg"/><Relationship Id="rId12" Type="http://schemas.openxmlformats.org/officeDocument/2006/relationships/image" Target="../media/image25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3.jpg"/><Relationship Id="rId11" Type="http://schemas.openxmlformats.org/officeDocument/2006/relationships/image" Target="../media/image258.jpg"/><Relationship Id="rId5" Type="http://schemas.openxmlformats.org/officeDocument/2006/relationships/image" Target="../media/image252.jpg"/><Relationship Id="rId10" Type="http://schemas.openxmlformats.org/officeDocument/2006/relationships/image" Target="../media/image257.jpg"/><Relationship Id="rId4" Type="http://schemas.openxmlformats.org/officeDocument/2006/relationships/image" Target="../media/image251.jpg"/><Relationship Id="rId9" Type="http://schemas.openxmlformats.org/officeDocument/2006/relationships/image" Target="../media/image256.jpg"/></Relationships>
</file>

<file path=ppt/slides/_rels/slide8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hyperlink" Target="https://fr.wikipedia.org/wiki/Germaine_Guex"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268.jpg"/><Relationship Id="rId3" Type="http://schemas.openxmlformats.org/officeDocument/2006/relationships/image" Target="../media/image263.jpg"/><Relationship Id="rId7" Type="http://schemas.openxmlformats.org/officeDocument/2006/relationships/image" Target="../media/image267.jpg"/><Relationship Id="rId2" Type="http://schemas.openxmlformats.org/officeDocument/2006/relationships/image" Target="../media/image262.png"/><Relationship Id="rId1" Type="http://schemas.openxmlformats.org/officeDocument/2006/relationships/slideLayout" Target="../slideLayouts/slideLayout7.xml"/><Relationship Id="rId6" Type="http://schemas.openxmlformats.org/officeDocument/2006/relationships/image" Target="../media/image266.jpg"/><Relationship Id="rId5" Type="http://schemas.openxmlformats.org/officeDocument/2006/relationships/image" Target="../media/image265.jpg"/><Relationship Id="rId4" Type="http://schemas.openxmlformats.org/officeDocument/2006/relationships/image" Target="../media/image264.jpg"/><Relationship Id="rId9" Type="http://schemas.openxmlformats.org/officeDocument/2006/relationships/image" Target="../media/image26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70.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277.jpg"/><Relationship Id="rId3" Type="http://schemas.openxmlformats.org/officeDocument/2006/relationships/image" Target="../media/image272.jpg"/><Relationship Id="rId7" Type="http://schemas.openxmlformats.org/officeDocument/2006/relationships/image" Target="../media/image276.jpg"/><Relationship Id="rId2" Type="http://schemas.openxmlformats.org/officeDocument/2006/relationships/image" Target="../media/image271.jpg"/><Relationship Id="rId1" Type="http://schemas.openxmlformats.org/officeDocument/2006/relationships/slideLayout" Target="../slideLayouts/slideLayout7.xml"/><Relationship Id="rId6" Type="http://schemas.openxmlformats.org/officeDocument/2006/relationships/image" Target="../media/image275.jpg"/><Relationship Id="rId11" Type="http://schemas.openxmlformats.org/officeDocument/2006/relationships/image" Target="../media/image280.jpg"/><Relationship Id="rId5" Type="http://schemas.openxmlformats.org/officeDocument/2006/relationships/image" Target="../media/image274.jpg"/><Relationship Id="rId10" Type="http://schemas.openxmlformats.org/officeDocument/2006/relationships/image" Target="../media/image279.jpg"/><Relationship Id="rId4" Type="http://schemas.openxmlformats.org/officeDocument/2006/relationships/image" Target="../media/image273.jpg"/><Relationship Id="rId9" Type="http://schemas.openxmlformats.org/officeDocument/2006/relationships/image" Target="../media/image278.jpg"/></Relationships>
</file>

<file path=ppt/slides/_rels/slide92.xml.rels><?xml version="1.0" encoding="UTF-8" standalone="yes"?>
<Relationships xmlns="http://schemas.openxmlformats.org/package/2006/relationships"><Relationship Id="rId8" Type="http://schemas.openxmlformats.org/officeDocument/2006/relationships/image" Target="../media/image286.jpg"/><Relationship Id="rId13" Type="http://schemas.openxmlformats.org/officeDocument/2006/relationships/image" Target="../media/image290.jpg"/><Relationship Id="rId3" Type="http://schemas.openxmlformats.org/officeDocument/2006/relationships/image" Target="../media/image282.jpg"/><Relationship Id="rId7" Type="http://schemas.openxmlformats.org/officeDocument/2006/relationships/image" Target="../media/image285.jpg"/><Relationship Id="rId12" Type="http://schemas.openxmlformats.org/officeDocument/2006/relationships/hyperlink" Target="http://www.forumpsg.com/index.php?/topic/1673-tattoo-oeuvre-dart/page-22" TargetMode="External"/><Relationship Id="rId2" Type="http://schemas.openxmlformats.org/officeDocument/2006/relationships/image" Target="../media/image281.jpg"/><Relationship Id="rId1" Type="http://schemas.openxmlformats.org/officeDocument/2006/relationships/slideLayout" Target="../slideLayouts/slideLayout7.xml"/><Relationship Id="rId6" Type="http://schemas.openxmlformats.org/officeDocument/2006/relationships/image" Target="../media/image284.jpg"/><Relationship Id="rId11" Type="http://schemas.openxmlformats.org/officeDocument/2006/relationships/image" Target="../media/image289.jpg"/><Relationship Id="rId5" Type="http://schemas.openxmlformats.org/officeDocument/2006/relationships/image" Target="../media/image283.jpg"/><Relationship Id="rId15" Type="http://schemas.openxmlformats.org/officeDocument/2006/relationships/image" Target="../media/image292.jpg"/><Relationship Id="rId10" Type="http://schemas.openxmlformats.org/officeDocument/2006/relationships/image" Target="../media/image288.jpg"/><Relationship Id="rId4" Type="http://schemas.openxmlformats.org/officeDocument/2006/relationships/hyperlink" Target="http://www.gibertjoseph.com/mauvais-genre-450058.html" TargetMode="External"/><Relationship Id="rId9" Type="http://schemas.openxmlformats.org/officeDocument/2006/relationships/image" Target="../media/image287.jpg"/><Relationship Id="rId14" Type="http://schemas.openxmlformats.org/officeDocument/2006/relationships/image" Target="../media/image291.jpg"/></Relationships>
</file>

<file path=ppt/slides/_rels/slide93.xml.rels><?xml version="1.0" encoding="UTF-8" standalone="yes"?>
<Relationships xmlns="http://schemas.openxmlformats.org/package/2006/relationships"><Relationship Id="rId3" Type="http://schemas.openxmlformats.org/officeDocument/2006/relationships/image" Target="../media/image293.jpg"/><Relationship Id="rId2" Type="http://schemas.openxmlformats.org/officeDocument/2006/relationships/hyperlink" Target="https://forlackofsomegoodwriting.files.wordpress.com/2013/12/susan-stryker-and-stephen-whittle-eds-the-transgender-studies-reader.pdf"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95.jpg"/><Relationship Id="rId2" Type="http://schemas.openxmlformats.org/officeDocument/2006/relationships/image" Target="../media/image294.jpg"/><Relationship Id="rId1" Type="http://schemas.openxmlformats.org/officeDocument/2006/relationships/slideLayout" Target="../slideLayouts/slideLayout7.xml"/><Relationship Id="rId5" Type="http://schemas.openxmlformats.org/officeDocument/2006/relationships/image" Target="../media/image297.jpg"/><Relationship Id="rId4" Type="http://schemas.openxmlformats.org/officeDocument/2006/relationships/image" Target="../media/image296.jpg"/></Relationships>
</file>

<file path=ppt/slides/_rels/slide95.xml.rels><?xml version="1.0" encoding="UTF-8" standalone="yes"?>
<Relationships xmlns="http://schemas.openxmlformats.org/package/2006/relationships"><Relationship Id="rId3" Type="http://schemas.openxmlformats.org/officeDocument/2006/relationships/image" Target="../media/image299.jpg"/><Relationship Id="rId7" Type="http://schemas.openxmlformats.org/officeDocument/2006/relationships/image" Target="../media/image301.jpg"/><Relationship Id="rId2" Type="http://schemas.openxmlformats.org/officeDocument/2006/relationships/image" Target="../media/image298.jpg"/><Relationship Id="rId1" Type="http://schemas.openxmlformats.org/officeDocument/2006/relationships/slideLayout" Target="../slideLayouts/slideLayout7.xml"/><Relationship Id="rId6" Type="http://schemas.openxmlformats.org/officeDocument/2006/relationships/image" Target="../media/image300.jpg"/><Relationship Id="rId5" Type="http://schemas.openxmlformats.org/officeDocument/2006/relationships/hyperlink" Target="https://fr.wikipedia.org/wiki/Obsession_(m%C3%A9decine)" TargetMode="External"/><Relationship Id="rId4" Type="http://schemas.openxmlformats.org/officeDocument/2006/relationships/hyperlink" Target="https://fr.wikipedia.org/wiki/Sympt%C3%B4me"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fr.wikipedia.org/wiki/Addiction" TargetMode="External"/><Relationship Id="rId13" Type="http://schemas.openxmlformats.org/officeDocument/2006/relationships/hyperlink" Target="https://fr.wikipedia.org/wiki/Autophobie" TargetMode="External"/><Relationship Id="rId3" Type="http://schemas.openxmlformats.org/officeDocument/2006/relationships/hyperlink" Target="https://fr.wikipedia.org/wiki/Destructeur" TargetMode="External"/><Relationship Id="rId7" Type="http://schemas.openxmlformats.org/officeDocument/2006/relationships/hyperlink" Target="https://fr.wikipedia.org/wiki/Habitude" TargetMode="External"/><Relationship Id="rId12" Type="http://schemas.openxmlformats.org/officeDocument/2006/relationships/hyperlink" Target="https://fr.wikipedia.org/wiki/R%C3%A9ponse" TargetMode="External"/><Relationship Id="rId2" Type="http://schemas.openxmlformats.org/officeDocument/2006/relationships/hyperlink" Target="https://fr.wikipedia.org/wiki/Homo_sapiens" TargetMode="External"/><Relationship Id="rId16" Type="http://schemas.openxmlformats.org/officeDocument/2006/relationships/hyperlink" Target="https://fr.wikipedia.org/wiki/Comportement_autodestructeur" TargetMode="External"/><Relationship Id="rId1" Type="http://schemas.openxmlformats.org/officeDocument/2006/relationships/slideLayout" Target="../slideLayouts/slideLayout7.xml"/><Relationship Id="rId6" Type="http://schemas.openxmlformats.org/officeDocument/2006/relationships/hyperlink" Target="https://fr.wikipedia.org/wiki/Suicide" TargetMode="External"/><Relationship Id="rId11" Type="http://schemas.openxmlformats.org/officeDocument/2006/relationships/hyperlink" Target="https://fr.wikipedia.org/wiki/Toxicomanie" TargetMode="External"/><Relationship Id="rId5" Type="http://schemas.openxmlformats.org/officeDocument/2006/relationships/hyperlink" Target="https://fr.wikipedia.org/wiki/Psychologie" TargetMode="External"/><Relationship Id="rId15" Type="http://schemas.openxmlformats.org/officeDocument/2006/relationships/hyperlink" Target="https://fr.wikipedia.org/wiki/D%C3%A9pression_clinique" TargetMode="External"/><Relationship Id="rId10" Type="http://schemas.openxmlformats.org/officeDocument/2006/relationships/hyperlink" Target="https://fr.wikipedia.org/wiki/Auto-mutilation" TargetMode="External"/><Relationship Id="rId4" Type="http://schemas.openxmlformats.org/officeDocument/2006/relationships/hyperlink" Target="https://fr.wikipedia.org/wiki/Soi" TargetMode="External"/><Relationship Id="rId9" Type="http://schemas.openxmlformats.org/officeDocument/2006/relationships/hyperlink" Target="https://fr.wikipedia.org/wiki/Mort" TargetMode="External"/><Relationship Id="rId14" Type="http://schemas.openxmlformats.org/officeDocument/2006/relationships/hyperlink" Target="https://fr.wikipedia.org/wiki/Besoin_d'attention"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hyperlink" Target="https://fr.wiktionary.org/wiki/d%C3%A9lire" TargetMode="External"/><Relationship Id="rId13" Type="http://schemas.openxmlformats.org/officeDocument/2006/relationships/hyperlink" Target="https://fr.wikipedia.org/wiki/D%C3%A9lire_parano%C3%AFde" TargetMode="External"/><Relationship Id="rId3" Type="http://schemas.openxmlformats.org/officeDocument/2006/relationships/hyperlink" Target="https://fr.wikipedia.org/wiki/Trouble_mental" TargetMode="External"/><Relationship Id="rId7" Type="http://schemas.openxmlformats.org/officeDocument/2006/relationships/hyperlink" Target="https://fr.wiktionary.org/wiki/schizophr%C3%A9nie" TargetMode="External"/><Relationship Id="rId12" Type="http://schemas.openxmlformats.org/officeDocument/2006/relationships/hyperlink" Target="https://fr.wiktionary.org/wiki/parano%C3%AFde" TargetMode="External"/><Relationship Id="rId2" Type="http://schemas.openxmlformats.org/officeDocument/2006/relationships/hyperlink" Target="https://fr.wikipedia.org/wiki/Grec_(langue)" TargetMode="External"/><Relationship Id="rId1" Type="http://schemas.openxmlformats.org/officeDocument/2006/relationships/slideLayout" Target="../slideLayouts/slideLayout7.xml"/><Relationship Id="rId6" Type="http://schemas.openxmlformats.org/officeDocument/2006/relationships/hyperlink" Target="https://fr.wikipedia.org/wiki/Parano%C3%AFa" TargetMode="External"/><Relationship Id="rId11" Type="http://schemas.openxmlformats.org/officeDocument/2006/relationships/hyperlink" Target="https://fr.wikipedia.org/wiki/S%C3%A9miologie" TargetMode="External"/><Relationship Id="rId5" Type="http://schemas.openxmlformats.org/officeDocument/2006/relationships/hyperlink" Target="https://fr.wikipedia.org/wiki/D%C3%A9lire_parano%C3%AFaque" TargetMode="External"/><Relationship Id="rId10" Type="http://schemas.openxmlformats.org/officeDocument/2006/relationships/hyperlink" Target="https://fr.wikipedia.org/wiki/Schizophr%C3%A9nie" TargetMode="External"/><Relationship Id="rId4" Type="http://schemas.openxmlformats.org/officeDocument/2006/relationships/hyperlink" Target="https://fr.wikipedia.org/wiki/D%C3%A9lire" TargetMode="External"/><Relationship Id="rId9" Type="http://schemas.openxmlformats.org/officeDocument/2006/relationships/hyperlink" Target="https://fr.wiktionary.org/wiki/incoh%C3%A9rent" TargetMode="External"/><Relationship Id="rId14" Type="http://schemas.openxmlformats.org/officeDocument/2006/relationships/hyperlink" Target="http://archive.bu.univ-nantes.fr/pollux/fichiers/download/dc55a1bf-9c91-490b-a9d5-75a4c1acd8d6"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www.futura-sciences.com/magazines/sante/infos/dico/d/medecine-schizophrenie-12989/" TargetMode="External"/><Relationship Id="rId3" Type="http://schemas.openxmlformats.org/officeDocument/2006/relationships/hyperlink" Target="http://www.futura-sciences.com/magazines/sante/infos/dico/d/cerveau-psychose-15236/" TargetMode="External"/><Relationship Id="rId7" Type="http://schemas.openxmlformats.org/officeDocument/2006/relationships/hyperlink" Target="http://www.vulgaris-medical.com/encyclopedie-medicale/schizophrenie" TargetMode="External"/><Relationship Id="rId2" Type="http://schemas.openxmlformats.org/officeDocument/2006/relationships/hyperlink" Target="http://www.psychologies.com/Dico-Psycho/Paraphilie" TargetMode="External"/><Relationship Id="rId1" Type="http://schemas.openxmlformats.org/officeDocument/2006/relationships/slideLayout" Target="../slideLayouts/slideLayout7.xml"/><Relationship Id="rId6" Type="http://schemas.openxmlformats.org/officeDocument/2006/relationships/hyperlink" Target="http://www.futura-sciences.com/fr/news/t/medecine/d/schizophrenie-ou-lincapacite-a-reutiliser-lexperience-acquise_35548/" TargetMode="External"/><Relationship Id="rId5" Type="http://schemas.openxmlformats.org/officeDocument/2006/relationships/hyperlink" Target="http://www.futura-sciences.com/magazines/sante/infos/dico/d/medecine-curatif-2653/" TargetMode="External"/><Relationship Id="rId4" Type="http://schemas.openxmlformats.org/officeDocument/2006/relationships/hyperlink" Target="http://www.futura-sciences.com/magazines/sante/infos/dico/d/medecine-hallucination-1523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2123" y="860612"/>
            <a:ext cx="12019878" cy="1446550"/>
          </a:xfrm>
          <a:prstGeom prst="rect">
            <a:avLst/>
          </a:prstGeom>
          <a:noFill/>
        </p:spPr>
        <p:txBody>
          <a:bodyPr wrap="square" rtlCol="0">
            <a:spAutoFit/>
          </a:bodyPr>
          <a:lstStyle/>
          <a:p>
            <a:pPr algn="ctr"/>
            <a:r>
              <a:rPr lang="fr-FR" sz="4400" b="1" dirty="0">
                <a:solidFill>
                  <a:srgbClr val="7030A0"/>
                </a:solidFill>
              </a:rPr>
              <a:t>Comprendre les </a:t>
            </a:r>
            <a:r>
              <a:rPr lang="fr-FR" sz="4400" b="1" dirty="0" err="1">
                <a:solidFill>
                  <a:srgbClr val="7030A0"/>
                </a:solidFill>
              </a:rPr>
              <a:t>transidentités</a:t>
            </a:r>
            <a:r>
              <a:rPr lang="fr-FR" sz="4400" b="1" dirty="0">
                <a:solidFill>
                  <a:srgbClr val="7030A0"/>
                </a:solidFill>
              </a:rPr>
              <a:t>.</a:t>
            </a:r>
          </a:p>
          <a:p>
            <a:pPr algn="ctr"/>
            <a:r>
              <a:rPr lang="fr-FR" sz="4400" b="1" i="1" dirty="0">
                <a:solidFill>
                  <a:srgbClr val="7030A0"/>
                </a:solidFill>
              </a:rPr>
              <a:t>Transsexuels, transgenres …</a:t>
            </a:r>
            <a:endParaRPr lang="fr-FR" sz="3600" b="1" dirty="0">
              <a:solidFill>
                <a:srgbClr val="7030A0"/>
              </a:solidFill>
            </a:endParaRPr>
          </a:p>
        </p:txBody>
      </p:sp>
      <p:sp>
        <p:nvSpPr>
          <p:cNvPr id="5" name="Espace réservé du numéro de diapositive 4"/>
          <p:cNvSpPr>
            <a:spLocks noGrp="1"/>
          </p:cNvSpPr>
          <p:nvPr>
            <p:ph type="sldNum" sz="quarter" idx="12"/>
          </p:nvPr>
        </p:nvSpPr>
        <p:spPr>
          <a:xfrm>
            <a:off x="11276532" y="317191"/>
            <a:ext cx="628425" cy="342191"/>
          </a:xfrm>
        </p:spPr>
        <p:txBody>
          <a:bodyPr/>
          <a:lstStyle/>
          <a:p>
            <a:fld id="{A3855CD8-F650-4656-8804-7E552F308368}" type="slidenum">
              <a:rPr lang="en-US" smtClean="0"/>
              <a:t>1</a:t>
            </a:fld>
            <a:endParaRPr lang="en-US"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862" y="3555828"/>
            <a:ext cx="2438400" cy="1609725"/>
          </a:xfrm>
          <a:prstGeom prst="rect">
            <a:avLst/>
          </a:prstGeom>
        </p:spPr>
      </p:pic>
      <p:sp>
        <p:nvSpPr>
          <p:cNvPr id="8" name="ZoneTexte 7"/>
          <p:cNvSpPr txBox="1"/>
          <p:nvPr/>
        </p:nvSpPr>
        <p:spPr>
          <a:xfrm>
            <a:off x="5096518" y="5180269"/>
            <a:ext cx="2438400" cy="646331"/>
          </a:xfrm>
          <a:prstGeom prst="rect">
            <a:avLst/>
          </a:prstGeom>
          <a:noFill/>
        </p:spPr>
        <p:txBody>
          <a:bodyPr wrap="square" rtlCol="0">
            <a:spAutoFit/>
          </a:bodyPr>
          <a:lstStyle/>
          <a:p>
            <a:pPr algn="ctr"/>
            <a:r>
              <a:rPr lang="fr-FR" sz="1200" dirty="0">
                <a:solidFill>
                  <a:srgbClr val="7030A0"/>
                </a:solidFill>
              </a:rPr>
              <a:t>Source image : </a:t>
            </a:r>
            <a:r>
              <a:rPr lang="fr-FR" sz="1200" dirty="0">
                <a:solidFill>
                  <a:srgbClr val="7030A0"/>
                </a:solidFill>
                <a:hlinkClick r:id="rId3"/>
              </a:rPr>
              <a:t>http://www.javatpoint.com/transgender-vs-transsexual</a:t>
            </a:r>
            <a:r>
              <a:rPr lang="fr-FR" sz="1200" dirty="0">
                <a:solidFill>
                  <a:srgbClr val="7030A0"/>
                </a:solidFill>
              </a:rPr>
              <a:t> </a:t>
            </a:r>
            <a:endParaRPr lang="en-US" sz="1200" dirty="0">
              <a:solidFill>
                <a:srgbClr val="7030A0"/>
              </a:solidFill>
            </a:endParaRP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703" y="3435551"/>
            <a:ext cx="2590800" cy="1552575"/>
          </a:xfrm>
          <a:prstGeom prst="rect">
            <a:avLst/>
          </a:prstGeom>
        </p:spPr>
      </p:pic>
      <p:sp>
        <p:nvSpPr>
          <p:cNvPr id="12" name="ZoneTexte 11"/>
          <p:cNvSpPr txBox="1"/>
          <p:nvPr/>
        </p:nvSpPr>
        <p:spPr>
          <a:xfrm>
            <a:off x="8496876" y="4988126"/>
            <a:ext cx="3600052" cy="830997"/>
          </a:xfrm>
          <a:prstGeom prst="rect">
            <a:avLst/>
          </a:prstGeom>
          <a:noFill/>
        </p:spPr>
        <p:txBody>
          <a:bodyPr wrap="square" rtlCol="0">
            <a:spAutoFit/>
          </a:bodyPr>
          <a:lstStyle/>
          <a:p>
            <a:pPr algn="ctr"/>
            <a:r>
              <a:rPr lang="en-US" sz="1200" dirty="0" err="1">
                <a:solidFill>
                  <a:srgbClr val="7030A0"/>
                </a:solidFill>
              </a:rPr>
              <a:t>Conchita</a:t>
            </a:r>
            <a:r>
              <a:rPr lang="en-US" sz="1200" dirty="0">
                <a:solidFill>
                  <a:srgbClr val="7030A0"/>
                </a:solidFill>
              </a:rPr>
              <a:t> </a:t>
            </a:r>
            <a:r>
              <a:rPr lang="en-US" sz="1200" dirty="0" err="1">
                <a:solidFill>
                  <a:srgbClr val="7030A0"/>
                </a:solidFill>
              </a:rPr>
              <a:t>Wurst</a:t>
            </a:r>
            <a:r>
              <a:rPr lang="en-US" sz="1200" dirty="0">
                <a:solidFill>
                  <a:srgbClr val="7030A0"/>
                </a:solidFill>
              </a:rPr>
              <a:t> </a:t>
            </a:r>
            <a:r>
              <a:rPr lang="fr-FR" sz="1200" dirty="0">
                <a:solidFill>
                  <a:srgbClr val="7030A0"/>
                </a:solidFill>
              </a:rPr>
              <a:t>est</a:t>
            </a:r>
            <a:r>
              <a:rPr lang="fr-FR" sz="1200" dirty="0"/>
              <a:t> </a:t>
            </a:r>
            <a:r>
              <a:rPr lang="fr-FR" sz="1200" dirty="0">
                <a:solidFill>
                  <a:srgbClr val="7030A0"/>
                </a:solidFill>
              </a:rPr>
              <a:t>une</a:t>
            </a:r>
            <a:r>
              <a:rPr lang="fr-FR" sz="1200" dirty="0"/>
              <a:t> </a:t>
            </a:r>
            <a:r>
              <a:rPr lang="fr-FR" sz="1200" dirty="0">
                <a:hlinkClick r:id="rId5" tooltip="Chanteur"/>
              </a:rPr>
              <a:t>chanteuse</a:t>
            </a:r>
            <a:r>
              <a:rPr lang="fr-FR" sz="1200" dirty="0"/>
              <a:t> </a:t>
            </a:r>
            <a:r>
              <a:rPr lang="fr-FR" sz="1200" dirty="0">
                <a:solidFill>
                  <a:srgbClr val="7030A0"/>
                </a:solidFill>
              </a:rPr>
              <a:t>et</a:t>
            </a:r>
            <a:r>
              <a:rPr lang="fr-FR" sz="1200" dirty="0"/>
              <a:t> </a:t>
            </a:r>
            <a:r>
              <a:rPr lang="fr-FR" sz="1200" dirty="0">
                <a:hlinkClick r:id="rId6" tooltip="Drag queen"/>
              </a:rPr>
              <a:t>drag </a:t>
            </a:r>
            <a:r>
              <a:rPr lang="fr-FR" sz="1200" dirty="0" err="1">
                <a:hlinkClick r:id="rId6" tooltip="Drag queen"/>
              </a:rPr>
              <a:t>queen</a:t>
            </a:r>
            <a:r>
              <a:rPr lang="fr-FR" sz="1200" dirty="0"/>
              <a:t> </a:t>
            </a:r>
            <a:r>
              <a:rPr lang="fr-FR" sz="1200" dirty="0">
                <a:hlinkClick r:id="rId7" tooltip="Autriche"/>
              </a:rPr>
              <a:t>autrichienne</a:t>
            </a:r>
            <a:r>
              <a:rPr lang="fr-FR" sz="1200" dirty="0"/>
              <a:t> </a:t>
            </a:r>
            <a:r>
              <a:rPr lang="fr-FR" sz="1200" dirty="0">
                <a:solidFill>
                  <a:srgbClr val="7030A0"/>
                </a:solidFill>
              </a:rPr>
              <a:t>interprétée par Gaspard (dit </a:t>
            </a:r>
            <a:r>
              <a:rPr lang="fr-FR" sz="1200" dirty="0" err="1">
                <a:solidFill>
                  <a:srgbClr val="7030A0"/>
                </a:solidFill>
              </a:rPr>
              <a:t>Gaspa</a:t>
            </a:r>
            <a:r>
              <a:rPr lang="fr-FR" sz="1200" dirty="0">
                <a:solidFill>
                  <a:srgbClr val="7030A0"/>
                </a:solidFill>
              </a:rPr>
              <a:t>) </a:t>
            </a:r>
            <a:r>
              <a:rPr lang="fr-FR" sz="1200" dirty="0" err="1">
                <a:solidFill>
                  <a:srgbClr val="7030A0"/>
                </a:solidFill>
              </a:rPr>
              <a:t>Neuwirth</a:t>
            </a:r>
            <a:r>
              <a:rPr lang="fr-FR" sz="1200" dirty="0">
                <a:solidFill>
                  <a:srgbClr val="7030A0"/>
                </a:solidFill>
              </a:rPr>
              <a:t>, faisant parti de la communauté gay. Source : </a:t>
            </a:r>
            <a:r>
              <a:rPr lang="fr-FR" sz="1200" dirty="0">
                <a:solidFill>
                  <a:srgbClr val="7030A0"/>
                </a:solidFill>
                <a:hlinkClick r:id="rId8"/>
              </a:rPr>
              <a:t>https://fr.wikipedia.org/wiki/Conchita_Wurst</a:t>
            </a:r>
            <a:r>
              <a:rPr lang="fr-FR" sz="1200" dirty="0">
                <a:solidFill>
                  <a:srgbClr val="7030A0"/>
                </a:solidFill>
              </a:rPr>
              <a:t> </a:t>
            </a:r>
            <a:endParaRPr lang="en-US" sz="1200" dirty="0">
              <a:solidFill>
                <a:srgbClr val="7030A0"/>
              </a:solidFill>
            </a:endParaRPr>
          </a:p>
        </p:txBody>
      </p:sp>
      <p:sp>
        <p:nvSpPr>
          <p:cNvPr id="13" name="ZoneTexte 9"/>
          <p:cNvSpPr txBox="1">
            <a:spLocks noChangeArrowheads="1"/>
          </p:cNvSpPr>
          <p:nvPr/>
        </p:nvSpPr>
        <p:spPr bwMode="auto">
          <a:xfrm>
            <a:off x="3996653" y="6055713"/>
            <a:ext cx="4975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Auteur : Benjamin LISAN</a:t>
            </a:r>
          </a:p>
          <a:p>
            <a:pPr algn="ctr" eaLnBrk="1" hangingPunct="1">
              <a:lnSpc>
                <a:spcPct val="100000"/>
              </a:lnSpc>
              <a:spcBef>
                <a:spcPct val="0"/>
              </a:spcBef>
              <a:buFontTx/>
              <a:buNone/>
            </a:pPr>
            <a:r>
              <a:rPr lang="fr-FR" altLang="fr-FR" sz="1200" dirty="0">
                <a:solidFill>
                  <a:srgbClr val="7030A0"/>
                </a:solidFill>
              </a:rPr>
              <a:t>Date de création : 11/12/2015, date de mise à jour : 31/07/2016 à 04h00. </a:t>
            </a:r>
          </a:p>
          <a:p>
            <a:pPr algn="ctr" eaLnBrk="1" hangingPunct="1">
              <a:lnSpc>
                <a:spcPct val="100000"/>
              </a:lnSpc>
              <a:spcBef>
                <a:spcPct val="0"/>
              </a:spcBef>
              <a:buFontTx/>
              <a:buNone/>
            </a:pPr>
            <a:r>
              <a:rPr lang="fr-FR" altLang="fr-FR" sz="1200" dirty="0">
                <a:solidFill>
                  <a:srgbClr val="7030A0"/>
                </a:solidFill>
              </a:rPr>
              <a:t>Version V1.3</a:t>
            </a:r>
          </a:p>
        </p:txBody>
      </p:sp>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606" y="3525291"/>
            <a:ext cx="2533650" cy="1733550"/>
          </a:xfrm>
          <a:prstGeom prst="rect">
            <a:avLst/>
          </a:prstGeom>
        </p:spPr>
      </p:pic>
      <p:sp>
        <p:nvSpPr>
          <p:cNvPr id="3" name="ZoneTexte 2"/>
          <p:cNvSpPr txBox="1"/>
          <p:nvPr/>
        </p:nvSpPr>
        <p:spPr>
          <a:xfrm>
            <a:off x="493185" y="5258841"/>
            <a:ext cx="4130937" cy="646331"/>
          </a:xfrm>
          <a:prstGeom prst="rect">
            <a:avLst/>
          </a:prstGeom>
          <a:noFill/>
        </p:spPr>
        <p:txBody>
          <a:bodyPr wrap="square" rtlCol="0">
            <a:spAutoFit/>
          </a:bodyPr>
          <a:lstStyle/>
          <a:p>
            <a:pPr algn="ctr"/>
            <a:r>
              <a:rPr lang="fr-FR" sz="1200" dirty="0">
                <a:solidFill>
                  <a:srgbClr val="7030A0"/>
                </a:solidFill>
              </a:rPr>
              <a:t>Source image : </a:t>
            </a:r>
            <a:r>
              <a:rPr lang="fr-FR" sz="1200" dirty="0">
                <a:solidFill>
                  <a:srgbClr val="7030A0"/>
                </a:solidFill>
                <a:hlinkClick r:id="rId10"/>
              </a:rPr>
              <a:t>https://m.facebook.com/story.php?story_fbid=1482948295342949&amp;id=100008833771357</a:t>
            </a:r>
            <a:r>
              <a:rPr lang="fr-FR" sz="1200" dirty="0">
                <a:solidFill>
                  <a:srgbClr val="7030A0"/>
                </a:solidFill>
              </a:rPr>
              <a:t> </a:t>
            </a:r>
          </a:p>
        </p:txBody>
      </p:sp>
      <p:sp>
        <p:nvSpPr>
          <p:cNvPr id="14" name="ZoneTexte 10"/>
          <p:cNvSpPr txBox="1">
            <a:spLocks noChangeArrowheads="1"/>
          </p:cNvSpPr>
          <p:nvPr/>
        </p:nvSpPr>
        <p:spPr bwMode="auto">
          <a:xfrm>
            <a:off x="172123" y="6049520"/>
            <a:ext cx="3455988" cy="646331"/>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C00000"/>
                </a:solidFill>
              </a:rPr>
              <a:t>Document inachevé en cours de rédaction.</a:t>
            </a:r>
          </a:p>
        </p:txBody>
      </p:sp>
      <p:sp>
        <p:nvSpPr>
          <p:cNvPr id="9" name="Rectangle 8"/>
          <p:cNvSpPr/>
          <p:nvPr/>
        </p:nvSpPr>
        <p:spPr>
          <a:xfrm>
            <a:off x="1795810" y="2487153"/>
            <a:ext cx="8377293" cy="584775"/>
          </a:xfrm>
          <a:prstGeom prst="rect">
            <a:avLst/>
          </a:prstGeom>
        </p:spPr>
        <p:txBody>
          <a:bodyPr wrap="none">
            <a:spAutoFit/>
          </a:bodyPr>
          <a:lstStyle/>
          <a:p>
            <a:pPr algn="ctr"/>
            <a:r>
              <a:rPr lang="fr-FR" sz="3200" b="1" i="1" dirty="0">
                <a:solidFill>
                  <a:srgbClr val="7030A0"/>
                </a:solidFill>
              </a:rPr>
              <a:t>Lutter contre les idées reçues dans ces domaines</a:t>
            </a:r>
            <a:endParaRPr lang="en-US" sz="3200" b="1" i="1" dirty="0">
              <a:solidFill>
                <a:srgbClr val="7030A0"/>
              </a:solidFill>
            </a:endParaRPr>
          </a:p>
        </p:txBody>
      </p:sp>
    </p:spTree>
    <p:extLst>
      <p:ext uri="{BB962C8B-B14F-4D97-AF65-F5344CB8AC3E}">
        <p14:creationId xmlns:p14="http://schemas.microsoft.com/office/powerpoint/2010/main" val="82104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10</a:t>
            </a:fld>
            <a:endParaRPr lang="en-US"/>
          </a:p>
        </p:txBody>
      </p:sp>
      <p:sp>
        <p:nvSpPr>
          <p:cNvPr id="3" name="ZoneTexte 2"/>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72123" y="285954"/>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
        <p:nvSpPr>
          <p:cNvPr id="5" name="ZoneTexte 4"/>
          <p:cNvSpPr txBox="1"/>
          <p:nvPr/>
        </p:nvSpPr>
        <p:spPr>
          <a:xfrm>
            <a:off x="172123" y="693848"/>
            <a:ext cx="11693562" cy="6278642"/>
          </a:xfrm>
          <a:prstGeom prst="rect">
            <a:avLst/>
          </a:prstGeom>
          <a:noFill/>
        </p:spPr>
        <p:txBody>
          <a:bodyPr wrap="square" rtlCol="0">
            <a:spAutoFit/>
          </a:bodyPr>
          <a:lstStyle/>
          <a:p>
            <a:pPr algn="just"/>
            <a:r>
              <a:rPr lang="fr-FR" dirty="0">
                <a:solidFill>
                  <a:srgbClr val="7030A0"/>
                </a:solidFill>
              </a:rPr>
              <a:t>3.1. </a:t>
            </a:r>
            <a:r>
              <a:rPr lang="fr-FR" u="sng" dirty="0">
                <a:solidFill>
                  <a:srgbClr val="7030A0"/>
                </a:solidFill>
              </a:rPr>
              <a:t>Opinions négatives </a:t>
            </a:r>
            <a:r>
              <a:rPr lang="fr-FR" dirty="0">
                <a:solidFill>
                  <a:srgbClr val="7030A0"/>
                </a:solidFill>
              </a:rPr>
              <a:t> (suite) :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 travesti se joue la comédie et ne l'ignore pas. Le transsexuel ne joue plus, </a:t>
            </a:r>
            <a:r>
              <a:rPr lang="fr-FR" i="1" dirty="0">
                <a:solidFill>
                  <a:srgbClr val="FF0000"/>
                </a:solidFill>
              </a:rPr>
              <a:t>il vit dans son rêve de schizophrène, n'arrivant plus à le dissocier de la réalité</a:t>
            </a:r>
            <a:r>
              <a:rPr lang="fr-FR" dirty="0">
                <a:solidFill>
                  <a:srgbClr val="7030A0"/>
                </a:solidFill>
              </a:rPr>
              <a:t> »</a:t>
            </a:r>
            <a:r>
              <a:rPr lang="fr-FR" sz="1200" dirty="0">
                <a:solidFill>
                  <a:srgbClr val="7030A0"/>
                </a:solidFill>
              </a:rPr>
              <a:t>. Source : 2ème partie de R. </a:t>
            </a:r>
            <a:r>
              <a:rPr lang="fr-FR" sz="1200" dirty="0" err="1">
                <a:solidFill>
                  <a:srgbClr val="7030A0"/>
                </a:solidFill>
              </a:rPr>
              <a:t>Gendreau</a:t>
            </a:r>
            <a:r>
              <a:rPr lang="fr-FR" sz="1200" dirty="0">
                <a:solidFill>
                  <a:srgbClr val="7030A0"/>
                </a:solidFill>
              </a:rPr>
              <a:t> du livre "Lady Boy", de Ph. </a:t>
            </a:r>
            <a:r>
              <a:rPr lang="fr-FR" sz="1200" dirty="0" err="1">
                <a:solidFill>
                  <a:srgbClr val="7030A0"/>
                </a:solidFill>
              </a:rPr>
              <a:t>Dalba</a:t>
            </a:r>
            <a:r>
              <a:rPr lang="fr-FR" sz="1200" dirty="0">
                <a:solidFill>
                  <a:srgbClr val="7030A0"/>
                </a:solidFill>
              </a:rPr>
              <a:t> et de R. </a:t>
            </a:r>
            <a:r>
              <a:rPr lang="fr-FR" sz="1200" dirty="0" err="1">
                <a:solidFill>
                  <a:srgbClr val="7030A0"/>
                </a:solidFill>
              </a:rPr>
              <a:t>Gendreau</a:t>
            </a:r>
            <a:r>
              <a:rPr lang="fr-FR" sz="1200" dirty="0">
                <a:solidFill>
                  <a:srgbClr val="7030A0"/>
                </a:solidFill>
              </a:rPr>
              <a:t>, Guy </a:t>
            </a:r>
            <a:r>
              <a:rPr lang="fr-FR" sz="1200" dirty="0" err="1">
                <a:solidFill>
                  <a:srgbClr val="7030A0"/>
                </a:solidFill>
              </a:rPr>
              <a:t>Authier</a:t>
            </a:r>
            <a:r>
              <a:rPr lang="fr-FR" sz="1200" dirty="0">
                <a:solidFill>
                  <a:srgbClr val="7030A0"/>
                </a:solidFill>
              </a:rPr>
              <a:t> éditeur.</a:t>
            </a:r>
            <a:endParaRPr lang="fr-FR" dirty="0">
              <a:solidFill>
                <a:srgbClr val="7030A0"/>
              </a:solidFill>
            </a:endParaRPr>
          </a:p>
          <a:p>
            <a:pPr marL="285750" indent="-285750" algn="just">
              <a:buFont typeface="Arial" panose="020B0604020202020204" pitchFamily="34" charset="0"/>
              <a:buChar char="•"/>
            </a:pPr>
            <a:r>
              <a:rPr lang="fr-FR" i="1" dirty="0">
                <a:solidFill>
                  <a:srgbClr val="7030A0"/>
                </a:solidFill>
              </a:rPr>
              <a:t>«Cette pathologie ... n'a été que trop grossie par le sensationnalisme médiatique, au sein d'une opinion publique abusée par le prétendu possible "changement de sexe", qu'il s'agisse des billevesées de sophistes (¹) ou de la mutilation lucrative de prostitués du </a:t>
            </a:r>
            <a:r>
              <a:rPr lang="fr-FR" i="1" dirty="0" err="1">
                <a:solidFill>
                  <a:srgbClr val="7030A0"/>
                </a:solidFill>
              </a:rPr>
              <a:t>Tier</a:t>
            </a:r>
            <a:r>
              <a:rPr lang="fr-FR" i="1" dirty="0">
                <a:solidFill>
                  <a:srgbClr val="7030A0"/>
                </a:solidFill>
              </a:rPr>
              <a:t> Monde. (¹) </a:t>
            </a:r>
            <a:r>
              <a:rPr lang="fr-FR" b="1" i="1" dirty="0">
                <a:solidFill>
                  <a:srgbClr val="7030A0"/>
                </a:solidFill>
              </a:rPr>
              <a:t>Une copieuse littérature, et même des revues spécialisées, cultivent à plaisir la différence entre "sexe" et "genre". </a:t>
            </a:r>
            <a:r>
              <a:rPr lang="fr-FR" i="1" dirty="0">
                <a:solidFill>
                  <a:srgbClr val="7030A0"/>
                </a:solidFill>
              </a:rPr>
              <a:t>».</a:t>
            </a:r>
            <a:r>
              <a:rPr lang="fr-FR" sz="1200" i="1" dirty="0">
                <a:solidFill>
                  <a:srgbClr val="7030A0"/>
                </a:solidFill>
              </a:rPr>
              <a:t> </a:t>
            </a:r>
            <a:r>
              <a:rPr lang="fr-FR" sz="1200" dirty="0">
                <a:solidFill>
                  <a:srgbClr val="7030A0"/>
                </a:solidFill>
              </a:rPr>
              <a:t>Source : </a:t>
            </a:r>
            <a:r>
              <a:rPr lang="fr-FR" sz="1200" i="1" dirty="0">
                <a:solidFill>
                  <a:srgbClr val="7030A0"/>
                </a:solidFill>
              </a:rPr>
              <a:t>Sexologie</a:t>
            </a:r>
            <a:r>
              <a:rPr lang="fr-FR" sz="1200" dirty="0">
                <a:solidFill>
                  <a:srgbClr val="7030A0"/>
                </a:solidFill>
              </a:rPr>
              <a:t>, Docteur Gérard </a:t>
            </a:r>
            <a:r>
              <a:rPr lang="fr-FR" sz="1200" dirty="0" err="1">
                <a:solidFill>
                  <a:srgbClr val="7030A0"/>
                </a:solidFill>
              </a:rPr>
              <a:t>Zwang</a:t>
            </a:r>
            <a:r>
              <a:rPr lang="fr-FR" sz="1200" dirty="0">
                <a:solidFill>
                  <a:srgbClr val="7030A0"/>
                </a:solidFill>
              </a:rPr>
              <a:t>, Masson, version de 1976, page 243.</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transsexuels] relevaient </a:t>
            </a:r>
            <a:r>
              <a:rPr lang="fr-FR" b="1" i="1" dirty="0">
                <a:solidFill>
                  <a:srgbClr val="7030A0"/>
                </a:solidFill>
              </a:rPr>
              <a:t>du musée </a:t>
            </a:r>
            <a:r>
              <a:rPr lang="fr-FR" b="1" i="1" dirty="0" err="1">
                <a:solidFill>
                  <a:srgbClr val="7030A0"/>
                </a:solidFill>
              </a:rPr>
              <a:t>Dupuytren</a:t>
            </a:r>
            <a:r>
              <a:rPr lang="fr-FR" i="1" dirty="0">
                <a:solidFill>
                  <a:srgbClr val="7030A0"/>
                </a:solidFill>
              </a:rPr>
              <a:t>. […] C'est une légèreté de se marier quand on n'est pas sûr de son identité sexuelle car </a:t>
            </a:r>
            <a:r>
              <a:rPr lang="fr-FR" b="1" i="1" dirty="0">
                <a:solidFill>
                  <a:srgbClr val="7030A0"/>
                </a:solidFill>
              </a:rPr>
              <a:t>les enfants en souffriraient</a:t>
            </a:r>
            <a:r>
              <a:rPr lang="fr-FR" i="1" dirty="0">
                <a:solidFill>
                  <a:srgbClr val="7030A0"/>
                </a:solidFill>
              </a:rPr>
              <a:t>. […] La normalité c'est ce qui rend les homme heureux</a:t>
            </a:r>
            <a:r>
              <a:rPr lang="fr-FR" dirty="0">
                <a:solidFill>
                  <a:srgbClr val="7030A0"/>
                </a:solidFill>
              </a:rPr>
              <a:t> »</a:t>
            </a:r>
            <a:r>
              <a:rPr lang="fr-FR" sz="1200" dirty="0">
                <a:solidFill>
                  <a:srgbClr val="7030A0"/>
                </a:solidFill>
              </a:rPr>
              <a:t>. Source : Déclaration du Dr. G. </a:t>
            </a:r>
            <a:r>
              <a:rPr lang="fr-FR" sz="1200" dirty="0" err="1">
                <a:solidFill>
                  <a:srgbClr val="7030A0"/>
                </a:solidFill>
              </a:rPr>
              <a:t>Zwang</a:t>
            </a:r>
            <a:r>
              <a:rPr lang="fr-FR" sz="1200" dirty="0">
                <a:solidFill>
                  <a:srgbClr val="7030A0"/>
                </a:solidFill>
              </a:rPr>
              <a:t>. à Europe 1, lors le l'émission : « </a:t>
            </a:r>
            <a:r>
              <a:rPr lang="fr-FR" sz="1200" i="1" dirty="0">
                <a:solidFill>
                  <a:srgbClr val="7030A0"/>
                </a:solidFill>
              </a:rPr>
              <a:t>Radio libre aux transsexuels califo</a:t>
            </a:r>
            <a:r>
              <a:rPr lang="fr-FR" sz="1200" dirty="0">
                <a:solidFill>
                  <a:srgbClr val="7030A0"/>
                </a:solidFill>
              </a:rPr>
              <a:t>rniens", rapportée dans Libération, 17/4/82.</a:t>
            </a:r>
            <a:endParaRPr lang="fr-FR" dirty="0">
              <a:solidFill>
                <a:srgbClr val="7030A0"/>
              </a:solidFill>
            </a:endParaRPr>
          </a:p>
          <a:p>
            <a:pPr marL="285750" indent="-285750" algn="just">
              <a:buFont typeface="Arial" panose="020B0604020202020204" pitchFamily="34" charset="0"/>
              <a:buChar char="•"/>
            </a:pPr>
            <a:r>
              <a:rPr lang="fr-FR" i="1" dirty="0">
                <a:solidFill>
                  <a:srgbClr val="7030A0"/>
                </a:solidFill>
              </a:rPr>
              <a:t>«Après l'"opération" certains vivent conjugalement plus ou moins longtemps, avec l'homme abusé ou informé ... _ et alors </a:t>
            </a:r>
            <a:r>
              <a:rPr lang="fr-FR" i="1" dirty="0">
                <a:solidFill>
                  <a:srgbClr val="FF0000"/>
                </a:solidFill>
              </a:rPr>
              <a:t>souvent perturbé </a:t>
            </a:r>
            <a:r>
              <a:rPr lang="fr-FR" i="1" dirty="0">
                <a:solidFill>
                  <a:srgbClr val="7030A0"/>
                </a:solidFill>
              </a:rPr>
              <a:t>lui même .... _ </a:t>
            </a:r>
            <a:r>
              <a:rPr lang="fr-FR" i="1" dirty="0">
                <a:solidFill>
                  <a:srgbClr val="FF0000"/>
                </a:solidFill>
              </a:rPr>
              <a:t>ou se confinent comme auparavant dans le narcissisme </a:t>
            </a:r>
            <a:r>
              <a:rPr lang="fr-FR" i="1" dirty="0">
                <a:solidFill>
                  <a:srgbClr val="7030A0"/>
                </a:solidFill>
              </a:rPr>
              <a:t>... »</a:t>
            </a:r>
            <a:r>
              <a:rPr lang="fr-FR" sz="1200" i="1" dirty="0">
                <a:solidFill>
                  <a:srgbClr val="7030A0"/>
                </a:solidFill>
              </a:rPr>
              <a:t>.</a:t>
            </a:r>
            <a:r>
              <a:rPr lang="fr-FR" sz="1200" dirty="0">
                <a:solidFill>
                  <a:srgbClr val="7030A0"/>
                </a:solidFill>
              </a:rPr>
              <a:t> Source : </a:t>
            </a:r>
            <a:r>
              <a:rPr lang="fr-FR" sz="1200" i="1" dirty="0">
                <a:solidFill>
                  <a:srgbClr val="7030A0"/>
                </a:solidFill>
              </a:rPr>
              <a:t>Sexologie</a:t>
            </a:r>
            <a:r>
              <a:rPr lang="fr-FR" sz="1200" dirty="0">
                <a:solidFill>
                  <a:srgbClr val="7030A0"/>
                </a:solidFill>
              </a:rPr>
              <a:t>, Docteur Gérard </a:t>
            </a:r>
            <a:r>
              <a:rPr lang="fr-FR" sz="1200" dirty="0" err="1">
                <a:solidFill>
                  <a:srgbClr val="7030A0"/>
                </a:solidFill>
              </a:rPr>
              <a:t>Zwang</a:t>
            </a:r>
            <a:r>
              <a:rPr lang="fr-FR" sz="1200" dirty="0">
                <a:solidFill>
                  <a:srgbClr val="7030A0"/>
                </a:solidFill>
              </a:rPr>
              <a:t>, Masson, version de 1976, page 224.</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dirty="0"/>
              <a:t> </a:t>
            </a:r>
            <a:r>
              <a:rPr lang="fr-FR" b="1" i="1" dirty="0" err="1">
                <a:solidFill>
                  <a:srgbClr val="7030A0"/>
                </a:solidFill>
              </a:rPr>
              <a:t>transpsychose</a:t>
            </a:r>
            <a:r>
              <a:rPr lang="fr-FR" b="1" i="1" dirty="0">
                <a:solidFill>
                  <a:srgbClr val="7030A0"/>
                </a:solidFill>
              </a:rPr>
              <a:t>, ... psychose blanche</a:t>
            </a:r>
            <a:r>
              <a:rPr lang="fr-FR" i="1" dirty="0">
                <a:solidFill>
                  <a:srgbClr val="7030A0"/>
                </a:solidFill>
              </a:rPr>
              <a:t>, psychose impossible, ... sujet "</a:t>
            </a:r>
            <a:r>
              <a:rPr lang="fr-FR" i="1" dirty="0" err="1">
                <a:solidFill>
                  <a:srgbClr val="7030A0"/>
                </a:solidFill>
              </a:rPr>
              <a:t>suicidants</a:t>
            </a:r>
            <a:r>
              <a:rPr lang="fr-FR" i="1" dirty="0">
                <a:solidFill>
                  <a:srgbClr val="7030A0"/>
                </a:solidFill>
              </a:rPr>
              <a:t>", ... toxicomanes, anorexiques mentaux,  ... sujet à des </a:t>
            </a:r>
            <a:r>
              <a:rPr lang="fr-FR" b="1" i="1" dirty="0">
                <a:solidFill>
                  <a:srgbClr val="7030A0"/>
                </a:solidFill>
              </a:rPr>
              <a:t>comportement particuliers type Comte de </a:t>
            </a:r>
            <a:r>
              <a:rPr lang="fr-FR" b="1" i="1" dirty="0" err="1">
                <a:solidFill>
                  <a:srgbClr val="7030A0"/>
                </a:solidFill>
              </a:rPr>
              <a:t>Münschausen</a:t>
            </a:r>
            <a:r>
              <a:rPr lang="fr-FR" b="1" i="1" dirty="0">
                <a:solidFill>
                  <a:srgbClr val="7030A0"/>
                </a:solidFill>
              </a:rPr>
              <a:t> ... ou </a:t>
            </a:r>
            <a:r>
              <a:rPr lang="fr-FR" b="1" i="1" dirty="0" err="1">
                <a:solidFill>
                  <a:srgbClr val="7030A0"/>
                </a:solidFill>
              </a:rPr>
              <a:t>Lasthénique</a:t>
            </a:r>
            <a:r>
              <a:rPr lang="fr-FR" b="1" i="1" dirty="0">
                <a:solidFill>
                  <a:srgbClr val="7030A0"/>
                </a:solidFill>
              </a:rPr>
              <a:t> de </a:t>
            </a:r>
            <a:r>
              <a:rPr lang="fr-FR" b="1" i="1" dirty="0" err="1">
                <a:solidFill>
                  <a:srgbClr val="7030A0"/>
                </a:solidFill>
              </a:rPr>
              <a:t>Fergeol</a:t>
            </a:r>
            <a:r>
              <a:rPr lang="fr-FR" b="1" i="1" dirty="0">
                <a:solidFill>
                  <a:srgbClr val="7030A0"/>
                </a:solidFill>
              </a:rPr>
              <a:t> </a:t>
            </a:r>
            <a:r>
              <a:rPr lang="fr-FR" dirty="0">
                <a:solidFill>
                  <a:srgbClr val="7030A0"/>
                </a:solidFill>
              </a:rPr>
              <a:t> »</a:t>
            </a:r>
            <a:r>
              <a:rPr lang="fr-FR" sz="1200" dirty="0">
                <a:solidFill>
                  <a:srgbClr val="7030A0"/>
                </a:solidFill>
              </a:rPr>
              <a:t>. Source : "En deçà et au-delà de la psychose", Actualité psychiatrique, 1979, 8, p.24, </a:t>
            </a:r>
            <a:r>
              <a:rPr lang="fr-FR" sz="1200" dirty="0" err="1">
                <a:solidFill>
                  <a:srgbClr val="7030A0"/>
                </a:solidFill>
              </a:rPr>
              <a:t>Gorceix</a:t>
            </a:r>
            <a:r>
              <a:rPr lang="fr-FR" sz="1200" dirty="0">
                <a:solidFill>
                  <a:srgbClr val="7030A0"/>
                </a:solidFill>
              </a:rPr>
              <a:t> A. (différentes explications possibles de la transsexualité, tels les états de « mythomanies limites », citées dans l'ouvrage du Pr. Breton « </a:t>
            </a:r>
            <a:r>
              <a:rPr lang="fr-FR" sz="1200" i="1" dirty="0">
                <a:solidFill>
                  <a:srgbClr val="7030A0"/>
                </a:solidFill>
              </a:rPr>
              <a:t>Transsexualisme, étude nosographique et médico-légale</a:t>
            </a:r>
            <a:r>
              <a:rPr lang="fr-FR" sz="1200" dirty="0">
                <a:solidFill>
                  <a:srgbClr val="7030A0"/>
                </a:solidFill>
              </a:rPr>
              <a:t> »).</a:t>
            </a:r>
            <a:endParaRPr lang="fr-FR" dirty="0">
              <a:solidFill>
                <a:srgbClr val="7030A0"/>
              </a:solidFill>
            </a:endParaRPr>
          </a:p>
          <a:p>
            <a:pPr marL="285750" indent="-285750" algn="just">
              <a:buFont typeface="Arial" panose="020B0604020202020204" pitchFamily="34" charset="0"/>
              <a:buChar char="•"/>
            </a:pPr>
            <a:r>
              <a:rPr lang="fr-FR" i="1" dirty="0">
                <a:solidFill>
                  <a:srgbClr val="7030A0"/>
                </a:solidFill>
              </a:rPr>
              <a:t>« </a:t>
            </a:r>
            <a:r>
              <a:rPr lang="fr-FR" dirty="0"/>
              <a:t> </a:t>
            </a:r>
            <a:r>
              <a:rPr lang="fr-FR" i="1" dirty="0">
                <a:solidFill>
                  <a:srgbClr val="7030A0"/>
                </a:solidFill>
              </a:rPr>
              <a:t>C'est une </a:t>
            </a:r>
            <a:r>
              <a:rPr lang="fr-FR" b="1" i="1" dirty="0">
                <a:solidFill>
                  <a:srgbClr val="7030A0"/>
                </a:solidFill>
              </a:rPr>
              <a:t>affection mentale </a:t>
            </a:r>
            <a:r>
              <a:rPr lang="fr-FR" i="1" dirty="0">
                <a:solidFill>
                  <a:srgbClr val="7030A0"/>
                </a:solidFill>
              </a:rPr>
              <a:t>rare relevant de la </a:t>
            </a:r>
            <a:r>
              <a:rPr lang="fr-FR" b="1" i="1" dirty="0">
                <a:solidFill>
                  <a:srgbClr val="7030A0"/>
                </a:solidFill>
              </a:rPr>
              <a:t>psychiatrie</a:t>
            </a:r>
            <a:r>
              <a:rPr lang="fr-FR" i="1" dirty="0">
                <a:solidFill>
                  <a:srgbClr val="7030A0"/>
                </a:solidFill>
              </a:rPr>
              <a:t> »</a:t>
            </a:r>
            <a:r>
              <a:rPr lang="fr-FR" sz="1200" i="1" dirty="0">
                <a:solidFill>
                  <a:srgbClr val="7030A0"/>
                </a:solidFill>
              </a:rPr>
              <a:t>. </a:t>
            </a:r>
            <a:r>
              <a:rPr lang="fr-FR" sz="1200" dirty="0">
                <a:solidFill>
                  <a:srgbClr val="7030A0"/>
                </a:solidFill>
              </a:rPr>
              <a:t>Source : Sylvie </a:t>
            </a:r>
            <a:r>
              <a:rPr lang="fr-FR" sz="1200" dirty="0" err="1">
                <a:solidFill>
                  <a:srgbClr val="7030A0"/>
                </a:solidFill>
              </a:rPr>
              <a:t>Sesé</a:t>
            </a:r>
            <a:r>
              <a:rPr lang="fr-FR" sz="1200" dirty="0">
                <a:solidFill>
                  <a:srgbClr val="7030A0"/>
                </a:solidFill>
              </a:rPr>
              <a:t>-Léger, Article "Transsexualisme", Encyclopédie </a:t>
            </a:r>
            <a:r>
              <a:rPr lang="fr-FR" sz="1200" dirty="0" err="1">
                <a:solidFill>
                  <a:srgbClr val="7030A0"/>
                </a:solidFill>
              </a:rPr>
              <a:t>Universalis</a:t>
            </a:r>
            <a:r>
              <a:rPr lang="fr-FR" sz="1200" dirty="0">
                <a:solidFill>
                  <a:srgbClr val="7030A0"/>
                </a:solidFill>
              </a:rPr>
              <a:t>, 1986.</a:t>
            </a:r>
            <a:r>
              <a:rPr lang="fr-FR" i="1" dirty="0">
                <a:solidFill>
                  <a:srgbClr val="7030A0"/>
                </a:solidFill>
              </a:rPr>
              <a:t> </a:t>
            </a:r>
          </a:p>
          <a:p>
            <a:pPr marL="285750" indent="-285750" algn="just">
              <a:buFont typeface="Arial" panose="020B0604020202020204" pitchFamily="34" charset="0"/>
              <a:buChar char="•"/>
            </a:pPr>
            <a:r>
              <a:rPr lang="fr-FR" i="1" dirty="0">
                <a:solidFill>
                  <a:srgbClr val="7030A0"/>
                </a:solidFill>
              </a:rPr>
              <a:t>« </a:t>
            </a:r>
            <a:r>
              <a:rPr lang="fr-FR" dirty="0">
                <a:solidFill>
                  <a:srgbClr val="7030A0"/>
                </a:solidFill>
              </a:rPr>
              <a:t>... </a:t>
            </a:r>
            <a:r>
              <a:rPr lang="fr-FR" i="1" dirty="0">
                <a:solidFill>
                  <a:srgbClr val="7030A0"/>
                </a:solidFill>
              </a:rPr>
              <a:t>La différenciation des sexes, base fondamentale de toute vie et par conséquent aussi de toute organisation des groupes humains, c'est la nature qui l'a fait.</a:t>
            </a:r>
            <a:r>
              <a:rPr lang="fr-FR" b="1" i="1" dirty="0">
                <a:solidFill>
                  <a:srgbClr val="7030A0"/>
                </a:solidFill>
              </a:rPr>
              <a:t> C'est le doigt de Dieu</a:t>
            </a:r>
            <a:r>
              <a:rPr lang="fr-FR" i="1" dirty="0">
                <a:solidFill>
                  <a:srgbClr val="7030A0"/>
                </a:solidFill>
              </a:rPr>
              <a:t> qui a chaque instant, fait ce tri, qui crée cette </a:t>
            </a:r>
            <a:r>
              <a:rPr lang="fr-FR" i="1" dirty="0" err="1">
                <a:solidFill>
                  <a:srgbClr val="7030A0"/>
                </a:solidFill>
              </a:rPr>
              <a:t>summa</a:t>
            </a:r>
            <a:r>
              <a:rPr lang="fr-FR" i="1" dirty="0">
                <a:solidFill>
                  <a:srgbClr val="7030A0"/>
                </a:solidFill>
              </a:rPr>
              <a:t> </a:t>
            </a:r>
            <a:r>
              <a:rPr lang="fr-FR" i="1" dirty="0" err="1">
                <a:solidFill>
                  <a:srgbClr val="7030A0"/>
                </a:solidFill>
              </a:rPr>
              <a:t>divisio</a:t>
            </a:r>
            <a:r>
              <a:rPr lang="fr-FR" i="1" dirty="0">
                <a:solidFill>
                  <a:srgbClr val="7030A0"/>
                </a:solidFill>
              </a:rPr>
              <a:t>, et l'impose aux homme ;.. [de sorte qu'il est] formellement interdit de fausser par quelque moyen que ce soit le jeu naturel de la différenciation des sexes comme aussi l'interprétation qu'on doit en faire, pour les besoins de l'organisation sociale. </a:t>
            </a:r>
            <a:r>
              <a:rPr lang="fr-FR" dirty="0">
                <a:solidFill>
                  <a:srgbClr val="7030A0"/>
                </a:solidFill>
              </a:rPr>
              <a:t>»</a:t>
            </a:r>
            <a:r>
              <a:rPr lang="fr-FR" sz="1200" dirty="0">
                <a:solidFill>
                  <a:srgbClr val="7030A0"/>
                </a:solidFill>
              </a:rPr>
              <a:t>. Source : B. </a:t>
            </a:r>
            <a:r>
              <a:rPr lang="fr-FR" sz="1200" dirty="0" err="1">
                <a:solidFill>
                  <a:srgbClr val="7030A0"/>
                </a:solidFill>
              </a:rPr>
              <a:t>Schalscha</a:t>
            </a:r>
            <a:r>
              <a:rPr lang="fr-FR" sz="1200" dirty="0">
                <a:solidFill>
                  <a:srgbClr val="7030A0"/>
                </a:solidFill>
              </a:rPr>
              <a:t>, Libération n°1812 du 7/12/79.</a:t>
            </a:r>
          </a:p>
        </p:txBody>
      </p:sp>
    </p:spTree>
    <p:extLst>
      <p:ext uri="{BB962C8B-B14F-4D97-AF65-F5344CB8AC3E}">
        <p14:creationId xmlns:p14="http://schemas.microsoft.com/office/powerpoint/2010/main" val="3016275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86117" y="109108"/>
            <a:ext cx="385612" cy="247732"/>
          </a:xfrm>
        </p:spPr>
        <p:txBody>
          <a:bodyPr/>
          <a:lstStyle/>
          <a:p>
            <a:fld id="{A3855CD8-F650-4656-8804-7E552F308368}" type="slidenum">
              <a:rPr lang="en-US" smtClean="0"/>
              <a:t>100</a:t>
            </a:fld>
            <a:endParaRPr lang="en-US"/>
          </a:p>
        </p:txBody>
      </p:sp>
      <p:sp>
        <p:nvSpPr>
          <p:cNvPr id="4" name="Rectangle 3"/>
          <p:cNvSpPr/>
          <p:nvPr/>
        </p:nvSpPr>
        <p:spPr>
          <a:xfrm>
            <a:off x="100361" y="451658"/>
            <a:ext cx="6816803" cy="369332"/>
          </a:xfrm>
          <a:prstGeom prst="rect">
            <a:avLst/>
          </a:prstGeom>
        </p:spPr>
        <p:txBody>
          <a:bodyPr wrap="none">
            <a:spAutoFit/>
          </a:bodyPr>
          <a:lstStyle/>
          <a:p>
            <a:r>
              <a:rPr lang="fr-FR" b="1" dirty="0">
                <a:solidFill>
                  <a:srgbClr val="7030A0"/>
                </a:solidFill>
              </a:rPr>
              <a:t>18.3. Les explications psychologiques de la transsexualité M2F et F2M</a:t>
            </a:r>
            <a:endParaRPr lang="fr-FR" b="1" dirty="0"/>
          </a:p>
        </p:txBody>
      </p:sp>
      <p:sp>
        <p:nvSpPr>
          <p:cNvPr id="5" name="ZoneTexte 4"/>
          <p:cNvSpPr txBox="1"/>
          <p:nvPr/>
        </p:nvSpPr>
        <p:spPr>
          <a:xfrm>
            <a:off x="4123218" y="10636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00361" y="772910"/>
            <a:ext cx="5535553" cy="369332"/>
          </a:xfrm>
          <a:prstGeom prst="rect">
            <a:avLst/>
          </a:prstGeom>
          <a:noFill/>
        </p:spPr>
        <p:txBody>
          <a:bodyPr wrap="square" rtlCol="0">
            <a:spAutoFit/>
          </a:bodyPr>
          <a:lstStyle/>
          <a:p>
            <a:r>
              <a:rPr lang="fr-FR" dirty="0">
                <a:solidFill>
                  <a:srgbClr val="7030A0"/>
                </a:solidFill>
              </a:rPr>
              <a:t>18.3.3. </a:t>
            </a:r>
            <a:r>
              <a:rPr lang="fr-FR" b="1" dirty="0">
                <a:solidFill>
                  <a:srgbClr val="7030A0"/>
                </a:solidFill>
              </a:rPr>
              <a:t>Maladies ou désordres mentaux (suite)</a:t>
            </a:r>
          </a:p>
        </p:txBody>
      </p:sp>
      <p:sp>
        <p:nvSpPr>
          <p:cNvPr id="11" name="ZoneTexte 10"/>
          <p:cNvSpPr txBox="1"/>
          <p:nvPr/>
        </p:nvSpPr>
        <p:spPr>
          <a:xfrm>
            <a:off x="100361" y="1142242"/>
            <a:ext cx="11742234" cy="3139321"/>
          </a:xfrm>
          <a:prstGeom prst="rect">
            <a:avLst/>
          </a:prstGeom>
          <a:noFill/>
        </p:spPr>
        <p:txBody>
          <a:bodyPr wrap="square" rtlCol="0">
            <a:spAutoFit/>
          </a:bodyPr>
          <a:lstStyle/>
          <a:p>
            <a:r>
              <a:rPr lang="fr-FR" b="1" i="1" dirty="0" err="1">
                <a:solidFill>
                  <a:srgbClr val="7030A0"/>
                </a:solidFill>
              </a:rPr>
              <a:t>Schizosexualité</a:t>
            </a:r>
            <a:r>
              <a:rPr lang="fr-FR" dirty="0">
                <a:solidFill>
                  <a:srgbClr val="7030A0"/>
                </a:solidFill>
              </a:rPr>
              <a:t> : a) Selon </a:t>
            </a:r>
            <a:r>
              <a:rPr lang="fr-FR" dirty="0" err="1">
                <a:solidFill>
                  <a:srgbClr val="7030A0"/>
                </a:solidFill>
              </a:rPr>
              <a:t>Franchini</a:t>
            </a:r>
            <a:r>
              <a:rPr lang="fr-FR" dirty="0">
                <a:solidFill>
                  <a:srgbClr val="7030A0"/>
                </a:solidFill>
              </a:rPr>
              <a:t> (?), discordance entre apparence et orientation psychosexuelle, qu’il qualifie de délire d’appartenance au sexe opposé et pose le problème d’un délire partiel, voire d’une </a:t>
            </a:r>
            <a:r>
              <a:rPr lang="fr-FR" i="1" dirty="0">
                <a:solidFill>
                  <a:srgbClr val="7030A0"/>
                </a:solidFill>
              </a:rPr>
              <a:t>monomanie</a:t>
            </a:r>
            <a:r>
              <a:rPr lang="fr-FR" dirty="0">
                <a:solidFill>
                  <a:srgbClr val="7030A0"/>
                </a:solidFill>
              </a:rPr>
              <a:t>. </a:t>
            </a:r>
          </a:p>
          <a:p>
            <a:r>
              <a:rPr lang="fr-FR" sz="1200" dirty="0">
                <a:solidFill>
                  <a:srgbClr val="7030A0"/>
                </a:solidFill>
              </a:rPr>
              <a:t>Source :  </a:t>
            </a:r>
            <a:r>
              <a:rPr lang="fr-FR" sz="1200" u="sng" dirty="0">
                <a:solidFill>
                  <a:srgbClr val="7030A0"/>
                </a:solidFill>
                <a:hlinkClick r:id="rId3"/>
              </a:rPr>
              <a:t>http://archive.bu.univ-nantes.fr/pollux/fichiers/download/dc55a1bf-9c91-490b-a9d5-75a4c1acd8d6</a:t>
            </a:r>
            <a:r>
              <a:rPr lang="fr-FR" sz="1200" dirty="0">
                <a:solidFill>
                  <a:srgbClr val="7030A0"/>
                </a:solidFill>
              </a:rPr>
              <a:t> </a:t>
            </a:r>
          </a:p>
          <a:p>
            <a:r>
              <a:rPr lang="fr-FR" dirty="0">
                <a:solidFill>
                  <a:srgbClr val="7030A0"/>
                </a:solidFill>
              </a:rPr>
              <a:t>b) Sexualité qui dénie toute réalité sexuelle. On a parlé d'une </a:t>
            </a:r>
            <a:r>
              <a:rPr lang="fr-FR" dirty="0" err="1">
                <a:solidFill>
                  <a:srgbClr val="7030A0"/>
                </a:solidFill>
              </a:rPr>
              <a:t>schizosexualité</a:t>
            </a:r>
            <a:r>
              <a:rPr lang="fr-FR" dirty="0">
                <a:solidFill>
                  <a:srgbClr val="7030A0"/>
                </a:solidFill>
              </a:rPr>
              <a:t> pour la transsexualité (sans preuve). Ceux qui avancent cette hypothèse réfutent toute idée d'une force biologique derrière la transsexualité.</a:t>
            </a:r>
          </a:p>
          <a:p>
            <a:r>
              <a:rPr lang="fr-FR" b="1" i="1" dirty="0">
                <a:solidFill>
                  <a:srgbClr val="7030A0"/>
                </a:solidFill>
              </a:rPr>
              <a:t>Scotomisation</a:t>
            </a:r>
            <a:r>
              <a:rPr lang="fr-FR" dirty="0">
                <a:solidFill>
                  <a:srgbClr val="7030A0"/>
                </a:solidFill>
              </a:rPr>
              <a:t> : 1) Oublie </a:t>
            </a:r>
            <a:r>
              <a:rPr lang="fr-FR" b="1" dirty="0">
                <a:solidFill>
                  <a:srgbClr val="7030A0"/>
                </a:solidFill>
              </a:rPr>
              <a:t>in</a:t>
            </a:r>
            <a:r>
              <a:rPr lang="fr-FR" dirty="0">
                <a:solidFill>
                  <a:srgbClr val="7030A0"/>
                </a:solidFill>
              </a:rPr>
              <a:t>volontaire, automatique, d'un souvenir procédant d'un refus inconscient d'une réalité pénible (inacceptable), ou d'une défense contre sa perception. </a:t>
            </a:r>
          </a:p>
          <a:p>
            <a:r>
              <a:rPr lang="fr-FR" sz="1200" dirty="0">
                <a:solidFill>
                  <a:srgbClr val="7030A0"/>
                </a:solidFill>
              </a:rPr>
              <a:t>Source : </a:t>
            </a:r>
            <a:r>
              <a:rPr lang="fr-FR" sz="1200" i="1" dirty="0">
                <a:solidFill>
                  <a:srgbClr val="7030A0"/>
                </a:solidFill>
              </a:rPr>
              <a:t>Dictionnaire de la psychanalyse</a:t>
            </a:r>
            <a:r>
              <a:rPr lang="fr-FR" sz="1200" dirty="0">
                <a:solidFill>
                  <a:srgbClr val="7030A0"/>
                </a:solidFill>
              </a:rPr>
              <a:t>, Andrée </a:t>
            </a:r>
            <a:r>
              <a:rPr lang="fr-FR" sz="1200" dirty="0" err="1">
                <a:solidFill>
                  <a:srgbClr val="7030A0"/>
                </a:solidFill>
              </a:rPr>
              <a:t>Virel</a:t>
            </a:r>
            <a:r>
              <a:rPr lang="fr-FR" sz="1200" dirty="0">
                <a:solidFill>
                  <a:srgbClr val="7030A0"/>
                </a:solidFill>
              </a:rPr>
              <a:t>, Marabout, 1977.</a:t>
            </a:r>
          </a:p>
          <a:p>
            <a:r>
              <a:rPr lang="fr-FR" dirty="0">
                <a:solidFill>
                  <a:srgbClr val="7030A0"/>
                </a:solidFill>
              </a:rPr>
              <a:t>2) Refus inconscient de percevoir une réalité extérieure indépendante du sujet, mais sur laquelle il projette des désirs et des fantasmes subjectifs contre lesquels lui même se défend. </a:t>
            </a:r>
          </a:p>
          <a:p>
            <a:r>
              <a:rPr lang="fr-FR" sz="1200" dirty="0">
                <a:solidFill>
                  <a:srgbClr val="7030A0"/>
                </a:solidFill>
              </a:rPr>
              <a:t>Source : </a:t>
            </a:r>
            <a:r>
              <a:rPr lang="fr-FR" sz="1200" i="1" dirty="0">
                <a:solidFill>
                  <a:srgbClr val="7030A0"/>
                </a:solidFill>
              </a:rPr>
              <a:t>Dictionnaire médical</a:t>
            </a:r>
            <a:r>
              <a:rPr lang="fr-FR" sz="1200" dirty="0">
                <a:solidFill>
                  <a:srgbClr val="7030A0"/>
                </a:solidFill>
              </a:rPr>
              <a:t>, L. &amp; A. </a:t>
            </a:r>
            <a:r>
              <a:rPr lang="fr-FR" sz="1200" dirty="0" err="1">
                <a:solidFill>
                  <a:srgbClr val="7030A0"/>
                </a:solidFill>
              </a:rPr>
              <a:t>Manuila</a:t>
            </a:r>
            <a:r>
              <a:rPr lang="fr-FR" sz="1200" dirty="0">
                <a:solidFill>
                  <a:srgbClr val="7030A0"/>
                </a:solidFill>
              </a:rPr>
              <a:t>, </a:t>
            </a:r>
            <a:r>
              <a:rPr lang="fr-FR" sz="1200" dirty="0" err="1">
                <a:solidFill>
                  <a:srgbClr val="7030A0"/>
                </a:solidFill>
              </a:rPr>
              <a:t>M.Nicoulin</a:t>
            </a:r>
            <a:r>
              <a:rPr lang="fr-FR" sz="1200" dirty="0">
                <a:solidFill>
                  <a:srgbClr val="7030A0"/>
                </a:solidFill>
              </a:rPr>
              <a:t>, Masson, 1994.</a:t>
            </a:r>
          </a:p>
          <a:p>
            <a:r>
              <a:rPr lang="fr-FR" dirty="0">
                <a:solidFill>
                  <a:srgbClr val="7030A0"/>
                </a:solidFill>
              </a:rPr>
              <a:t>Ici on doit prendre la scotomisation comme un aveuglement inconscient sur sa propre transsexualité.</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2274" y="4409043"/>
            <a:ext cx="1739590" cy="1739590"/>
          </a:xfrm>
          <a:prstGeom prst="rect">
            <a:avLst/>
          </a:prstGeom>
        </p:spPr>
      </p:pic>
      <p:sp>
        <p:nvSpPr>
          <p:cNvPr id="7" name="ZoneTexte 6"/>
          <p:cNvSpPr txBox="1"/>
          <p:nvPr/>
        </p:nvSpPr>
        <p:spPr>
          <a:xfrm>
            <a:off x="10232139" y="6148633"/>
            <a:ext cx="1959860" cy="461665"/>
          </a:xfrm>
          <a:prstGeom prst="rect">
            <a:avLst/>
          </a:prstGeom>
          <a:noFill/>
        </p:spPr>
        <p:txBody>
          <a:bodyPr wrap="square" rtlCol="0">
            <a:spAutoFit/>
          </a:bodyPr>
          <a:lstStyle/>
          <a:p>
            <a:pPr algn="ctr"/>
            <a:r>
              <a:rPr lang="fr-FR" sz="1200" dirty="0">
                <a:solidFill>
                  <a:srgbClr val="7030A0"/>
                </a:solidFill>
              </a:rPr>
              <a:t>Je ne suis pas un extraterrestre (un IT).</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536" y="4714823"/>
            <a:ext cx="2381250" cy="189547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8773" y="4838648"/>
            <a:ext cx="2581275" cy="177165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044" y="4838648"/>
            <a:ext cx="2438400" cy="187642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9577" y="4281563"/>
            <a:ext cx="1800225" cy="2543175"/>
          </a:xfrm>
          <a:prstGeom prst="rect">
            <a:avLst/>
          </a:prstGeom>
        </p:spPr>
      </p:pic>
    </p:spTree>
    <p:extLst>
      <p:ext uri="{BB962C8B-B14F-4D97-AF65-F5344CB8AC3E}">
        <p14:creationId xmlns:p14="http://schemas.microsoft.com/office/powerpoint/2010/main" val="25842870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626173" y="71607"/>
            <a:ext cx="385612" cy="247732"/>
          </a:xfrm>
        </p:spPr>
        <p:txBody>
          <a:bodyPr/>
          <a:lstStyle/>
          <a:p>
            <a:fld id="{A3855CD8-F650-4656-8804-7E552F308368}" type="slidenum">
              <a:rPr lang="en-US" smtClean="0"/>
              <a:t>101</a:t>
            </a:fld>
            <a:endParaRPr lang="en-US"/>
          </a:p>
        </p:txBody>
      </p:sp>
      <p:sp>
        <p:nvSpPr>
          <p:cNvPr id="4" name="Rectangle 3"/>
          <p:cNvSpPr/>
          <p:nvPr/>
        </p:nvSpPr>
        <p:spPr>
          <a:xfrm>
            <a:off x="100361" y="451658"/>
            <a:ext cx="6816803" cy="369332"/>
          </a:xfrm>
          <a:prstGeom prst="rect">
            <a:avLst/>
          </a:prstGeom>
        </p:spPr>
        <p:txBody>
          <a:bodyPr wrap="none">
            <a:spAutoFit/>
          </a:bodyPr>
          <a:lstStyle/>
          <a:p>
            <a:r>
              <a:rPr lang="fr-FR" b="1" dirty="0">
                <a:solidFill>
                  <a:srgbClr val="7030A0"/>
                </a:solidFill>
              </a:rPr>
              <a:t>18.3. Les explications psychologiques de la transsexualité M2F et F2M</a:t>
            </a:r>
            <a:endParaRPr lang="fr-FR" b="1" dirty="0"/>
          </a:p>
        </p:txBody>
      </p:sp>
      <p:sp>
        <p:nvSpPr>
          <p:cNvPr id="5" name="ZoneTexte 4"/>
          <p:cNvSpPr txBox="1"/>
          <p:nvPr/>
        </p:nvSpPr>
        <p:spPr>
          <a:xfrm>
            <a:off x="4123218" y="10636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00361" y="772910"/>
            <a:ext cx="5535553" cy="369332"/>
          </a:xfrm>
          <a:prstGeom prst="rect">
            <a:avLst/>
          </a:prstGeom>
          <a:noFill/>
        </p:spPr>
        <p:txBody>
          <a:bodyPr wrap="square" rtlCol="0">
            <a:spAutoFit/>
          </a:bodyPr>
          <a:lstStyle/>
          <a:p>
            <a:r>
              <a:rPr lang="fr-FR" dirty="0">
                <a:solidFill>
                  <a:srgbClr val="7030A0"/>
                </a:solidFill>
              </a:rPr>
              <a:t>18.3.3. </a:t>
            </a:r>
            <a:r>
              <a:rPr lang="fr-FR" b="1" dirty="0">
                <a:solidFill>
                  <a:srgbClr val="7030A0"/>
                </a:solidFill>
              </a:rPr>
              <a:t>Maladies ou désordres mentaux (suite)</a:t>
            </a:r>
          </a:p>
        </p:txBody>
      </p:sp>
      <p:sp>
        <p:nvSpPr>
          <p:cNvPr id="11" name="ZoneTexte 10"/>
          <p:cNvSpPr txBox="1"/>
          <p:nvPr/>
        </p:nvSpPr>
        <p:spPr>
          <a:xfrm>
            <a:off x="100361" y="1142242"/>
            <a:ext cx="9891132" cy="4333007"/>
          </a:xfrm>
          <a:prstGeom prst="rect">
            <a:avLst/>
          </a:prstGeom>
          <a:noFill/>
        </p:spPr>
        <p:txBody>
          <a:bodyPr wrap="square" rtlCol="0">
            <a:spAutoFit/>
          </a:bodyPr>
          <a:lstStyle/>
          <a:p>
            <a:r>
              <a:rPr lang="fr-FR" b="1" i="1" dirty="0" err="1">
                <a:solidFill>
                  <a:srgbClr val="7030A0"/>
                </a:solidFill>
              </a:rPr>
              <a:t>Transpsychose</a:t>
            </a:r>
            <a:r>
              <a:rPr lang="fr-FR" dirty="0">
                <a:solidFill>
                  <a:srgbClr val="7030A0"/>
                </a:solidFill>
              </a:rPr>
              <a:t>  : La notion de </a:t>
            </a:r>
            <a:r>
              <a:rPr lang="fr-FR" dirty="0" err="1">
                <a:solidFill>
                  <a:srgbClr val="7030A0"/>
                </a:solidFill>
              </a:rPr>
              <a:t>transpsychose</a:t>
            </a:r>
            <a:r>
              <a:rPr lang="fr-FR" dirty="0">
                <a:solidFill>
                  <a:srgbClr val="7030A0"/>
                </a:solidFill>
              </a:rPr>
              <a:t> a été développée par A. </a:t>
            </a:r>
            <a:r>
              <a:rPr lang="fr-FR" dirty="0" err="1">
                <a:solidFill>
                  <a:srgbClr val="7030A0"/>
                </a:solidFill>
              </a:rPr>
              <a:t>Gorceix</a:t>
            </a:r>
            <a:r>
              <a:rPr lang="fr-FR" dirty="0">
                <a:solidFill>
                  <a:srgbClr val="7030A0"/>
                </a:solidFill>
              </a:rPr>
              <a:t> (1990). L'auteur précise que le préfixe « </a:t>
            </a:r>
            <a:r>
              <a:rPr lang="fr-FR" dirty="0" err="1">
                <a:solidFill>
                  <a:srgbClr val="7030A0"/>
                </a:solidFill>
              </a:rPr>
              <a:t>trans</a:t>
            </a:r>
            <a:r>
              <a:rPr lang="fr-FR" dirty="0">
                <a:solidFill>
                  <a:srgbClr val="7030A0"/>
                </a:solidFill>
              </a:rPr>
              <a:t> » est emprunté à la préposition latine dans son double sens de « à travers » et « au-delà ». Ainsi « </a:t>
            </a:r>
            <a:r>
              <a:rPr lang="fr-FR" i="1" dirty="0">
                <a:solidFill>
                  <a:srgbClr val="7030A0"/>
                </a:solidFill>
              </a:rPr>
              <a:t>les sujets </a:t>
            </a:r>
            <a:r>
              <a:rPr lang="fr-FR" i="1" dirty="0" err="1">
                <a:solidFill>
                  <a:srgbClr val="7030A0"/>
                </a:solidFill>
              </a:rPr>
              <a:t>transpsychotiques</a:t>
            </a:r>
            <a:r>
              <a:rPr lang="fr-FR" i="1" dirty="0">
                <a:solidFill>
                  <a:srgbClr val="7030A0"/>
                </a:solidFill>
              </a:rPr>
              <a:t> sont tout le contraire de ces furieux que l'on pourrait affubler du vocable d'ultra-fous</a:t>
            </a:r>
            <a:r>
              <a:rPr lang="fr-FR" dirty="0">
                <a:solidFill>
                  <a:srgbClr val="7030A0"/>
                </a:solidFill>
              </a:rPr>
              <a:t> » (p. 18). A. </a:t>
            </a:r>
            <a:r>
              <a:rPr lang="fr-FR" dirty="0" err="1">
                <a:solidFill>
                  <a:srgbClr val="7030A0"/>
                </a:solidFill>
              </a:rPr>
              <a:t>Gorceix</a:t>
            </a:r>
            <a:r>
              <a:rPr lang="fr-FR" dirty="0">
                <a:solidFill>
                  <a:srgbClr val="7030A0"/>
                </a:solidFill>
              </a:rPr>
              <a:t> évoque la notion de </a:t>
            </a:r>
            <a:r>
              <a:rPr lang="fr-FR" dirty="0" err="1">
                <a:solidFill>
                  <a:srgbClr val="7030A0"/>
                </a:solidFill>
              </a:rPr>
              <a:t>transpsychose</a:t>
            </a:r>
            <a:r>
              <a:rPr lang="fr-FR" dirty="0">
                <a:solidFill>
                  <a:srgbClr val="7030A0"/>
                </a:solidFill>
              </a:rPr>
              <a:t> lorsque la </a:t>
            </a:r>
            <a:r>
              <a:rPr lang="fr-FR" i="1" dirty="0">
                <a:solidFill>
                  <a:srgbClr val="7030A0"/>
                </a:solidFill>
              </a:rPr>
              <a:t>psychose elle-même se trouve refusée, dépassée</a:t>
            </a:r>
            <a:r>
              <a:rPr lang="fr-FR" dirty="0">
                <a:solidFill>
                  <a:srgbClr val="7030A0"/>
                </a:solidFill>
              </a:rPr>
              <a:t>. Il s'agit d'un état insupportable, irréversible, évident et absurde dans lequel se trouvent certains sujets. Le corps est malmené, troué de syncopes. La mort apparaît comme une évidence nue. Il s'y ajoute un défaut de parole. Il s'agit </a:t>
            </a:r>
            <a:r>
              <a:rPr lang="fr-FR" i="1" dirty="0">
                <a:solidFill>
                  <a:srgbClr val="7030A0"/>
                </a:solidFill>
              </a:rPr>
              <a:t>d'une psychose « gommée, effacée, invisible »</a:t>
            </a:r>
            <a:r>
              <a:rPr lang="fr-FR" dirty="0">
                <a:solidFill>
                  <a:srgbClr val="7030A0"/>
                </a:solidFill>
              </a:rPr>
              <a:t> (id.).  GORCEIX utilise le terme de </a:t>
            </a:r>
            <a:r>
              <a:rPr lang="fr-FR" dirty="0" err="1">
                <a:solidFill>
                  <a:srgbClr val="7030A0"/>
                </a:solidFill>
              </a:rPr>
              <a:t>transpsychose</a:t>
            </a:r>
            <a:r>
              <a:rPr lang="fr-FR" dirty="0">
                <a:solidFill>
                  <a:srgbClr val="7030A0"/>
                </a:solidFill>
              </a:rPr>
              <a:t> pour désigner des états de « </a:t>
            </a:r>
            <a:r>
              <a:rPr lang="fr-FR" i="1" dirty="0">
                <a:solidFill>
                  <a:srgbClr val="7030A0"/>
                </a:solidFill>
              </a:rPr>
              <a:t>psychose impossible</a:t>
            </a:r>
            <a:r>
              <a:rPr lang="fr-FR" dirty="0">
                <a:solidFill>
                  <a:srgbClr val="7030A0"/>
                </a:solidFill>
              </a:rPr>
              <a:t> » que lui semblent réaliser certains sujets </a:t>
            </a:r>
            <a:r>
              <a:rPr lang="fr-FR" dirty="0" err="1">
                <a:solidFill>
                  <a:srgbClr val="7030A0"/>
                </a:solidFill>
              </a:rPr>
              <a:t>suicidants</a:t>
            </a:r>
            <a:r>
              <a:rPr lang="fr-FR" dirty="0">
                <a:solidFill>
                  <a:srgbClr val="7030A0"/>
                </a:solidFill>
              </a:rPr>
              <a:t> ou toxicomanes. Pour lui, les </a:t>
            </a:r>
            <a:r>
              <a:rPr lang="fr-FR" b="1" dirty="0">
                <a:solidFill>
                  <a:srgbClr val="7030A0"/>
                </a:solidFill>
              </a:rPr>
              <a:t>transsexuels</a:t>
            </a:r>
            <a:r>
              <a:rPr lang="fr-FR" dirty="0">
                <a:solidFill>
                  <a:srgbClr val="7030A0"/>
                </a:solidFill>
              </a:rPr>
              <a:t> seraient encore plus exemplaires de cette notion de </a:t>
            </a:r>
            <a:r>
              <a:rPr lang="fr-FR" dirty="0" err="1">
                <a:solidFill>
                  <a:srgbClr val="7030A0"/>
                </a:solidFill>
              </a:rPr>
              <a:t>transpsychose</a:t>
            </a:r>
            <a:r>
              <a:rPr lang="fr-FR" dirty="0">
                <a:solidFill>
                  <a:srgbClr val="7030A0"/>
                </a:solidFill>
              </a:rPr>
              <a:t> : « </a:t>
            </a:r>
            <a:r>
              <a:rPr lang="fr-FR" i="1" dirty="0">
                <a:solidFill>
                  <a:srgbClr val="7030A0"/>
                </a:solidFill>
              </a:rPr>
              <a:t>les tests mentaux, les protocoles d’écoute, les observations psychosociales à long terme nous montrent qu’il existe au-delà du délire et de la déraison un autre univers, un au-delà de la maladie mentale extraordinairement conforme à notre univers quotidien, mais totalement autre</a:t>
            </a:r>
            <a:r>
              <a:rPr lang="fr-FR" dirty="0">
                <a:solidFill>
                  <a:srgbClr val="7030A0"/>
                </a:solidFill>
              </a:rPr>
              <a:t> ».</a:t>
            </a:r>
          </a:p>
          <a:p>
            <a:r>
              <a:rPr lang="fr-FR" sz="1200" dirty="0">
                <a:solidFill>
                  <a:srgbClr val="7030A0"/>
                </a:solidFill>
              </a:rPr>
              <a:t>Source : a) </a:t>
            </a:r>
            <a:r>
              <a:rPr lang="fr-FR" sz="1200" i="1" dirty="0">
                <a:solidFill>
                  <a:srgbClr val="7030A0"/>
                </a:solidFill>
              </a:rPr>
              <a:t>Les psychoses: Traité de psychopathologie de l'adulte</a:t>
            </a:r>
            <a:r>
              <a:rPr lang="fr-FR" sz="1200" dirty="0">
                <a:solidFill>
                  <a:srgbClr val="7030A0"/>
                </a:solidFill>
              </a:rPr>
              <a:t>. Catherine Chabert, Catherine </a:t>
            </a:r>
            <a:r>
              <a:rPr lang="fr-FR" sz="1200" dirty="0" err="1">
                <a:solidFill>
                  <a:srgbClr val="7030A0"/>
                </a:solidFill>
              </a:rPr>
              <a:t>Azoulay</a:t>
            </a:r>
            <a:r>
              <a:rPr lang="fr-FR" sz="1200" dirty="0">
                <a:solidFill>
                  <a:srgbClr val="7030A0"/>
                </a:solidFill>
              </a:rPr>
              <a:t>, Louis Brunet, Maurice Corcos, Françoise </a:t>
            </a:r>
            <a:r>
              <a:rPr lang="fr-FR" sz="1200" dirty="0" err="1">
                <a:solidFill>
                  <a:srgbClr val="7030A0"/>
                </a:solidFill>
              </a:rPr>
              <a:t>Couchard</a:t>
            </a:r>
            <a:r>
              <a:rPr lang="fr-FR" sz="1200" dirty="0">
                <a:solidFill>
                  <a:srgbClr val="7030A0"/>
                </a:solidFill>
              </a:rPr>
              <a:t>, Jean </a:t>
            </a:r>
            <a:r>
              <a:rPr lang="fr-FR" sz="1200" dirty="0" err="1">
                <a:solidFill>
                  <a:srgbClr val="7030A0"/>
                </a:solidFill>
              </a:rPr>
              <a:t>Gortais</a:t>
            </a:r>
            <a:r>
              <a:rPr lang="fr-FR" sz="1200" dirty="0">
                <a:solidFill>
                  <a:srgbClr val="7030A0"/>
                </a:solidFill>
              </a:rPr>
              <a:t>, Philippe </a:t>
            </a:r>
            <a:r>
              <a:rPr lang="fr-FR" sz="1200" dirty="0" err="1">
                <a:solidFill>
                  <a:srgbClr val="7030A0"/>
                </a:solidFill>
              </a:rPr>
              <a:t>Jeammet</a:t>
            </a:r>
            <a:r>
              <a:rPr lang="fr-FR" sz="1200" dirty="0">
                <a:solidFill>
                  <a:srgbClr val="7030A0"/>
                </a:solidFill>
              </a:rPr>
              <a:t>, François Pommier, Ed. </a:t>
            </a:r>
            <a:r>
              <a:rPr lang="fr-FR" sz="1200" dirty="0" err="1">
                <a:solidFill>
                  <a:srgbClr val="7030A0"/>
                </a:solidFill>
              </a:rPr>
              <a:t>Dunod</a:t>
            </a:r>
            <a:r>
              <a:rPr lang="fr-FR" sz="1200" dirty="0">
                <a:solidFill>
                  <a:srgbClr val="7030A0"/>
                </a:solidFill>
              </a:rPr>
              <a:t>, page 46. b) Chapitre </a:t>
            </a:r>
            <a:r>
              <a:rPr lang="fr-FR" sz="1200" i="1" dirty="0">
                <a:solidFill>
                  <a:srgbClr val="7030A0"/>
                </a:solidFill>
              </a:rPr>
              <a:t>Trans-psychose</a:t>
            </a:r>
            <a:r>
              <a:rPr lang="fr-FR" sz="1200" dirty="0">
                <a:solidFill>
                  <a:srgbClr val="7030A0"/>
                </a:solidFill>
              </a:rPr>
              <a:t> d'Antoine GORCEIX, in </a:t>
            </a:r>
            <a:r>
              <a:rPr lang="fr-FR" sz="1200" i="1" dirty="0">
                <a:solidFill>
                  <a:srgbClr val="7030A0"/>
                </a:solidFill>
              </a:rPr>
              <a:t>L'âme et le corps</a:t>
            </a:r>
            <a:r>
              <a:rPr lang="fr-FR" sz="1200" dirty="0">
                <a:solidFill>
                  <a:srgbClr val="7030A0"/>
                </a:solidFill>
              </a:rPr>
              <a:t>, Michel-Pierre HAROCHE, 1990.</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1536" y="106366"/>
            <a:ext cx="1952625" cy="3048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4849" y="3308745"/>
            <a:ext cx="2286000" cy="34290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921" y="5137545"/>
            <a:ext cx="2857500" cy="160020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5448" y="5190561"/>
            <a:ext cx="1837046" cy="1270186"/>
          </a:xfrm>
          <a:prstGeom prst="rect">
            <a:avLst/>
          </a:prstGeom>
        </p:spPr>
      </p:pic>
      <p:sp>
        <p:nvSpPr>
          <p:cNvPr id="12" name="ZoneTexte 11"/>
          <p:cNvSpPr txBox="1"/>
          <p:nvPr/>
        </p:nvSpPr>
        <p:spPr>
          <a:xfrm>
            <a:off x="4895618" y="6460746"/>
            <a:ext cx="1734132" cy="276999"/>
          </a:xfrm>
          <a:prstGeom prst="rect">
            <a:avLst/>
          </a:prstGeom>
          <a:noFill/>
        </p:spPr>
        <p:txBody>
          <a:bodyPr wrap="square" rtlCol="0">
            <a:spAutoFit/>
          </a:bodyPr>
          <a:lstStyle/>
          <a:p>
            <a:pPr algn="ctr"/>
            <a:r>
              <a:rPr lang="fr-FR" sz="1200" dirty="0">
                <a:solidFill>
                  <a:srgbClr val="7030A0"/>
                </a:solidFill>
              </a:rPr>
              <a:t>Brisons la binarité.</a:t>
            </a:r>
          </a:p>
        </p:txBody>
      </p:sp>
    </p:spTree>
    <p:extLst>
      <p:ext uri="{BB962C8B-B14F-4D97-AF65-F5344CB8AC3E}">
        <p14:creationId xmlns:p14="http://schemas.microsoft.com/office/powerpoint/2010/main" val="34657895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7651" y="224492"/>
            <a:ext cx="471511" cy="399452"/>
          </a:xfrm>
        </p:spPr>
        <p:txBody>
          <a:bodyPr/>
          <a:lstStyle/>
          <a:p>
            <a:fld id="{A3855CD8-F650-4656-8804-7E552F308368}" type="slidenum">
              <a:rPr lang="en-US" smtClean="0"/>
              <a:t>102</a:t>
            </a:fld>
            <a:endParaRPr lang="en-US" dirty="0"/>
          </a:p>
        </p:txBody>
      </p:sp>
      <p:sp>
        <p:nvSpPr>
          <p:cNvPr id="3" name="Rectangle 2"/>
          <p:cNvSpPr/>
          <p:nvPr/>
        </p:nvSpPr>
        <p:spPr>
          <a:xfrm>
            <a:off x="207324" y="513650"/>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4" name="ZoneTexte 3"/>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7324" y="882982"/>
            <a:ext cx="8205156" cy="369333"/>
          </a:xfrm>
          <a:prstGeom prst="rect">
            <a:avLst/>
          </a:prstGeom>
          <a:noFill/>
        </p:spPr>
        <p:txBody>
          <a:bodyPr wrap="square" rtlCol="0">
            <a:spAutoFit/>
          </a:bodyPr>
          <a:lstStyle/>
          <a:p>
            <a:r>
              <a:rPr lang="fr-FR" dirty="0">
                <a:solidFill>
                  <a:srgbClr val="7030A0"/>
                </a:solidFill>
              </a:rPr>
              <a:t>18.2.1. « </a:t>
            </a:r>
            <a:r>
              <a:rPr lang="fr-FR" b="1" dirty="0" err="1">
                <a:solidFill>
                  <a:srgbClr val="7030A0"/>
                </a:solidFill>
              </a:rPr>
              <a:t>Transsexualisation</a:t>
            </a:r>
            <a:r>
              <a:rPr lang="fr-FR" b="1" dirty="0">
                <a:solidFill>
                  <a:srgbClr val="7030A0"/>
                </a:solidFill>
              </a:rPr>
              <a:t> » artificielle du psychisme du fait de la prise d’hormones</a:t>
            </a:r>
          </a:p>
        </p:txBody>
      </p:sp>
      <p:sp>
        <p:nvSpPr>
          <p:cNvPr id="6" name="ZoneTexte 5"/>
          <p:cNvSpPr txBox="1"/>
          <p:nvPr/>
        </p:nvSpPr>
        <p:spPr>
          <a:xfrm>
            <a:off x="207324" y="1252315"/>
            <a:ext cx="11731838" cy="1384995"/>
          </a:xfrm>
          <a:prstGeom prst="rect">
            <a:avLst/>
          </a:prstGeom>
          <a:noFill/>
        </p:spPr>
        <p:txBody>
          <a:bodyPr wrap="square" rtlCol="0">
            <a:spAutoFit/>
          </a:bodyPr>
          <a:lstStyle/>
          <a:p>
            <a:r>
              <a:rPr lang="fr-FR" dirty="0">
                <a:solidFill>
                  <a:srgbClr val="7030A0"/>
                </a:solidFill>
              </a:rPr>
              <a:t>«</a:t>
            </a:r>
            <a:r>
              <a:rPr lang="fr-FR" i="1" dirty="0">
                <a:solidFill>
                  <a:srgbClr val="7030A0"/>
                </a:solidFill>
              </a:rPr>
              <a:t> </a:t>
            </a:r>
            <a:r>
              <a:rPr lang="fr-FR" dirty="0">
                <a:solidFill>
                  <a:srgbClr val="7030A0"/>
                </a:solidFill>
              </a:rPr>
              <a:t> </a:t>
            </a:r>
            <a:r>
              <a:rPr lang="fr-FR" i="1" dirty="0">
                <a:solidFill>
                  <a:srgbClr val="7030A0"/>
                </a:solidFill>
              </a:rPr>
              <a:t>Cette transformation par les hormones a été désigné par H.P. </a:t>
            </a:r>
            <a:r>
              <a:rPr lang="fr-FR" i="1" dirty="0" err="1">
                <a:solidFill>
                  <a:srgbClr val="7030A0"/>
                </a:solidFill>
              </a:rPr>
              <a:t>Klotz</a:t>
            </a:r>
            <a:r>
              <a:rPr lang="fr-FR" i="1" dirty="0">
                <a:solidFill>
                  <a:srgbClr val="7030A0"/>
                </a:solidFill>
              </a:rPr>
              <a:t>, endocrinologue, comme </a:t>
            </a:r>
            <a:r>
              <a:rPr lang="fr-FR" b="1" i="1" dirty="0">
                <a:solidFill>
                  <a:srgbClr val="7030A0"/>
                </a:solidFill>
              </a:rPr>
              <a:t>transsexualisme secondaire</a:t>
            </a:r>
            <a:r>
              <a:rPr lang="fr-FR" dirty="0">
                <a:solidFill>
                  <a:srgbClr val="7030A0"/>
                </a:solidFill>
              </a:rPr>
              <a:t> [..] </a:t>
            </a:r>
            <a:r>
              <a:rPr lang="fr-FR" i="1" dirty="0">
                <a:solidFill>
                  <a:srgbClr val="7030A0"/>
                </a:solidFill>
              </a:rPr>
              <a:t>Le traitement hormonal de l'autre sexe modifie l'apparence, la morphologie mammaire et générale du sujet, retentit sur son psychisme. </a:t>
            </a:r>
            <a:r>
              <a:rPr lang="fr-FR" b="1" i="1" dirty="0">
                <a:solidFill>
                  <a:srgbClr val="7030A0"/>
                </a:solidFill>
              </a:rPr>
              <a:t>Un surdosage d'œstrogènes féminise le psychisme des hommes </a:t>
            </a:r>
            <a:r>
              <a:rPr lang="fr-FR" i="1" dirty="0">
                <a:solidFill>
                  <a:srgbClr val="7030A0"/>
                </a:solidFill>
              </a:rPr>
              <a:t>et peut les conduire à développer des idées transsexuelles </a:t>
            </a:r>
            <a:r>
              <a:rPr lang="fr-FR" dirty="0">
                <a:solidFill>
                  <a:srgbClr val="7030A0"/>
                </a:solidFill>
              </a:rPr>
              <a:t> ».</a:t>
            </a:r>
            <a:r>
              <a:rPr lang="fr-FR" sz="1200" dirty="0">
                <a:solidFill>
                  <a:srgbClr val="7030A0"/>
                </a:solidFill>
              </a:rPr>
              <a:t> Sources : a) </a:t>
            </a:r>
            <a:r>
              <a:rPr lang="fr-FR" sz="1200" i="1" dirty="0">
                <a:solidFill>
                  <a:srgbClr val="7030A0"/>
                </a:solidFill>
              </a:rPr>
              <a:t>Considérations actuelles sur le transsexualisme : corps et nomination</a:t>
            </a:r>
            <a:r>
              <a:rPr lang="fr-FR" sz="1200" dirty="0">
                <a:solidFill>
                  <a:srgbClr val="7030A0"/>
                </a:solidFill>
              </a:rPr>
              <a:t>, Sylvie SESÉ-LÉGER, </a:t>
            </a:r>
            <a:r>
              <a:rPr lang="fr-FR" sz="1200" dirty="0">
                <a:solidFill>
                  <a:srgbClr val="7030A0"/>
                </a:solidFill>
                <a:hlinkClick r:id="rId2"/>
              </a:rPr>
              <a:t>http://www.cartels-constituants.fr/medias/documents/6532.pdf</a:t>
            </a:r>
            <a:r>
              <a:rPr lang="fr-FR" sz="1200" dirty="0">
                <a:solidFill>
                  <a:srgbClr val="7030A0"/>
                </a:solidFill>
              </a:rPr>
              <a:t>, b) "</a:t>
            </a:r>
            <a:r>
              <a:rPr lang="fr-FR" sz="1200" i="1" dirty="0">
                <a:solidFill>
                  <a:srgbClr val="7030A0"/>
                </a:solidFill>
              </a:rPr>
              <a:t>État actuel de la question du transsexualisme</a:t>
            </a:r>
            <a:r>
              <a:rPr lang="fr-FR" sz="1200" dirty="0">
                <a:solidFill>
                  <a:srgbClr val="7030A0"/>
                </a:solidFill>
              </a:rPr>
              <a:t>", </a:t>
            </a:r>
            <a:r>
              <a:rPr lang="fr-FR" sz="1200" dirty="0" err="1">
                <a:solidFill>
                  <a:srgbClr val="7030A0"/>
                </a:solidFill>
              </a:rPr>
              <a:t>Klotz</a:t>
            </a:r>
            <a:r>
              <a:rPr lang="fr-FR" sz="1200" dirty="0">
                <a:solidFill>
                  <a:srgbClr val="7030A0"/>
                </a:solidFill>
              </a:rPr>
              <a:t>. H.P., in Droit et éthique médicale, Masson, 1984, pp.23-31.</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629" y="2717045"/>
            <a:ext cx="3038475" cy="150495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368" y="5090764"/>
            <a:ext cx="2286000" cy="171450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4770" y="4311092"/>
            <a:ext cx="2552195" cy="2203395"/>
          </a:xfrm>
          <a:prstGeom prst="rect">
            <a:avLst/>
          </a:prstGeom>
        </p:spPr>
      </p:pic>
      <p:sp>
        <p:nvSpPr>
          <p:cNvPr id="9" name="ZoneTexte 8"/>
          <p:cNvSpPr txBox="1"/>
          <p:nvPr/>
        </p:nvSpPr>
        <p:spPr>
          <a:xfrm>
            <a:off x="3367668" y="6514487"/>
            <a:ext cx="3467126" cy="276999"/>
          </a:xfrm>
          <a:prstGeom prst="rect">
            <a:avLst/>
          </a:prstGeom>
          <a:noFill/>
        </p:spPr>
        <p:txBody>
          <a:bodyPr wrap="square" rtlCol="0">
            <a:spAutoFit/>
          </a:bodyPr>
          <a:lstStyle/>
          <a:p>
            <a:pPr algn="ctr"/>
            <a:r>
              <a:rPr lang="fr-FR" sz="1200" dirty="0">
                <a:solidFill>
                  <a:srgbClr val="FF0000"/>
                </a:solidFill>
              </a:rPr>
              <a:t>Pousse de seins en début d’hormonothérapie M2F.</a:t>
            </a:r>
          </a:p>
        </p:txBody>
      </p:sp>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83" y="2724776"/>
            <a:ext cx="2295525" cy="1990725"/>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3113" y="2786836"/>
            <a:ext cx="2847975" cy="1600200"/>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4794" y="2784111"/>
            <a:ext cx="2133600" cy="2143125"/>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108" y="4927236"/>
            <a:ext cx="2286000" cy="1714500"/>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3113" y="5115744"/>
            <a:ext cx="2847975" cy="1609725"/>
          </a:xfrm>
          <a:prstGeom prst="rect">
            <a:avLst/>
          </a:prstGeom>
        </p:spPr>
      </p:pic>
    </p:spTree>
    <p:extLst>
      <p:ext uri="{BB962C8B-B14F-4D97-AF65-F5344CB8AC3E}">
        <p14:creationId xmlns:p14="http://schemas.microsoft.com/office/powerpoint/2010/main" val="20773159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18849" y="148525"/>
            <a:ext cx="492512" cy="365125"/>
          </a:xfrm>
        </p:spPr>
        <p:txBody>
          <a:bodyPr/>
          <a:lstStyle/>
          <a:p>
            <a:fld id="{A3855CD8-F650-4656-8804-7E552F308368}" type="slidenum">
              <a:rPr lang="en-US" smtClean="0"/>
              <a:t>103</a:t>
            </a:fld>
            <a:endParaRPr lang="en-US"/>
          </a:p>
        </p:txBody>
      </p:sp>
      <p:sp>
        <p:nvSpPr>
          <p:cNvPr id="3" name="Rectangle 2"/>
          <p:cNvSpPr/>
          <p:nvPr/>
        </p:nvSpPr>
        <p:spPr>
          <a:xfrm>
            <a:off x="271346" y="764079"/>
            <a:ext cx="8816897" cy="369332"/>
          </a:xfrm>
          <a:prstGeom prst="rect">
            <a:avLst/>
          </a:prstGeom>
        </p:spPr>
        <p:txBody>
          <a:bodyPr wrap="square">
            <a:spAutoFit/>
          </a:bodyPr>
          <a:lstStyle/>
          <a:p>
            <a:pPr>
              <a:lnSpc>
                <a:spcPct val="100000"/>
              </a:lnSpc>
              <a:spcBef>
                <a:spcPct val="0"/>
              </a:spcBef>
              <a:buNone/>
            </a:pPr>
            <a:r>
              <a:rPr lang="fr-FR" altLang="fr-FR" dirty="0">
                <a:solidFill>
                  <a:srgbClr val="7030A0"/>
                </a:solidFill>
              </a:rPr>
              <a:t>18.2.1bis. </a:t>
            </a:r>
            <a:r>
              <a:rPr lang="fr-FR" altLang="fr-FR" b="1" dirty="0">
                <a:solidFill>
                  <a:srgbClr val="7030A0"/>
                </a:solidFill>
              </a:rPr>
              <a:t>Désir de travestissement artificiellement induit par la prise de médicament(s)</a:t>
            </a:r>
          </a:p>
        </p:txBody>
      </p:sp>
      <p:sp>
        <p:nvSpPr>
          <p:cNvPr id="4" name="Rectangle 3"/>
          <p:cNvSpPr/>
          <p:nvPr/>
        </p:nvSpPr>
        <p:spPr>
          <a:xfrm>
            <a:off x="271347" y="417743"/>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71346" y="1133410"/>
            <a:ext cx="11705063" cy="5539978"/>
          </a:xfrm>
          <a:prstGeom prst="rect">
            <a:avLst/>
          </a:prstGeom>
          <a:noFill/>
        </p:spPr>
        <p:txBody>
          <a:bodyPr wrap="square" rtlCol="0">
            <a:spAutoFit/>
          </a:bodyPr>
          <a:lstStyle/>
          <a:p>
            <a:pPr algn="just"/>
            <a:r>
              <a:rPr lang="fr-FR" dirty="0">
                <a:solidFill>
                  <a:srgbClr val="7030A0"/>
                </a:solidFill>
              </a:rPr>
              <a:t>Une autre hypothèse serait que la prise de certains substances et l’interaction entre plusieurs substances (drogues, médicaments …) pourraient altérer, durablement ou temporairement, le comportement d’un individu.</a:t>
            </a:r>
          </a:p>
          <a:p>
            <a:pPr algn="just"/>
            <a:r>
              <a:rPr lang="fr-FR" dirty="0">
                <a:solidFill>
                  <a:srgbClr val="7030A0"/>
                </a:solidFill>
              </a:rPr>
              <a:t>En effet, l’on a observé qu’un médicament antiparkinsonien, appartenant à la famille des dopaminergiques, le </a:t>
            </a:r>
            <a:r>
              <a:rPr lang="fr-FR" b="1" dirty="0" err="1">
                <a:solidFill>
                  <a:srgbClr val="7030A0"/>
                </a:solidFill>
              </a:rPr>
              <a:t>Requip</a:t>
            </a:r>
            <a:r>
              <a:rPr lang="fr-FR" dirty="0">
                <a:solidFill>
                  <a:srgbClr val="7030A0"/>
                </a:solidFill>
              </a:rPr>
              <a:t> du laboratoire </a:t>
            </a:r>
            <a:r>
              <a:rPr lang="fr-FR" b="1" dirty="0">
                <a:solidFill>
                  <a:srgbClr val="7030A0"/>
                </a:solidFill>
              </a:rPr>
              <a:t>GSK</a:t>
            </a:r>
            <a:r>
              <a:rPr lang="fr-FR" dirty="0">
                <a:solidFill>
                  <a:srgbClr val="7030A0"/>
                </a:solidFill>
              </a:rPr>
              <a:t> (GlaxoSmithKline), pouvait induire des troubles psychiatriques, comme les troubles du contrôle des impulsions, </a:t>
            </a:r>
            <a:r>
              <a:rPr lang="fr-FR" i="1" dirty="0">
                <a:solidFill>
                  <a:srgbClr val="7030A0"/>
                </a:solidFill>
              </a:rPr>
              <a:t>comprenant le jeu pathologique</a:t>
            </a:r>
            <a:r>
              <a:rPr lang="fr-FR" dirty="0">
                <a:solidFill>
                  <a:srgbClr val="7030A0"/>
                </a:solidFill>
              </a:rPr>
              <a:t>, </a:t>
            </a:r>
            <a:r>
              <a:rPr lang="fr-FR" i="1" dirty="0">
                <a:solidFill>
                  <a:srgbClr val="FF0000"/>
                </a:solidFill>
              </a:rPr>
              <a:t>l'hypersexualité et l’augmentation de la libido </a:t>
            </a:r>
            <a:r>
              <a:rPr lang="fr-FR" dirty="0">
                <a:solidFill>
                  <a:srgbClr val="7030A0"/>
                </a:solidFill>
              </a:rPr>
              <a:t>: « </a:t>
            </a:r>
            <a:r>
              <a:rPr lang="fr-FR" i="1" dirty="0">
                <a:solidFill>
                  <a:srgbClr val="7030A0"/>
                </a:solidFill>
              </a:rPr>
              <a:t>Des cas d'</a:t>
            </a:r>
            <a:r>
              <a:rPr lang="fr-FR" i="1" dirty="0">
                <a:solidFill>
                  <a:srgbClr val="7030A0"/>
                </a:solidFill>
                <a:hlinkClick r:id="rId2"/>
              </a:rPr>
              <a:t>addiction</a:t>
            </a:r>
            <a:r>
              <a:rPr lang="fr-FR" i="1" dirty="0">
                <a:solidFill>
                  <a:srgbClr val="7030A0"/>
                </a:solidFill>
              </a:rPr>
              <a:t> aux jeux d'argent, d'achats compulsifs et </a:t>
            </a:r>
            <a:r>
              <a:rPr lang="fr-FR" i="1" dirty="0">
                <a:solidFill>
                  <a:srgbClr val="FF0000"/>
                </a:solidFill>
              </a:rPr>
              <a:t>d'hypersexualité</a:t>
            </a:r>
            <a:r>
              <a:rPr lang="fr-FR" i="1" dirty="0">
                <a:solidFill>
                  <a:srgbClr val="7030A0"/>
                </a:solidFill>
              </a:rPr>
              <a:t> ont également été rapportés sous traitement </a:t>
            </a:r>
            <a:r>
              <a:rPr lang="fr-FR" i="1" dirty="0">
                <a:solidFill>
                  <a:srgbClr val="7030A0"/>
                </a:solidFill>
                <a:hlinkClick r:id="rId3"/>
              </a:rPr>
              <a:t>dopaminergique</a:t>
            </a:r>
            <a:r>
              <a:rPr lang="fr-FR" i="1" dirty="0">
                <a:solidFill>
                  <a:srgbClr val="7030A0"/>
                </a:solidFill>
              </a:rPr>
              <a:t>, notamment lors d'utilisation à fortes doses</a:t>
            </a:r>
            <a:r>
              <a:rPr lang="fr-FR" dirty="0">
                <a:solidFill>
                  <a:srgbClr val="7030A0"/>
                </a:solidFill>
              </a:rPr>
              <a:t> ». </a:t>
            </a:r>
          </a:p>
          <a:p>
            <a:pPr algn="just"/>
            <a:r>
              <a:rPr lang="fr-FR" dirty="0">
                <a:solidFill>
                  <a:srgbClr val="7030A0"/>
                </a:solidFill>
              </a:rPr>
              <a:t>« </a:t>
            </a:r>
            <a:r>
              <a:rPr lang="fr-FR" i="1" dirty="0">
                <a:solidFill>
                  <a:srgbClr val="7030A0"/>
                </a:solidFill>
              </a:rPr>
              <a:t>Le jour de l'audience [du procès en appel contre GSK suite aux effets secondaire du </a:t>
            </a:r>
            <a:r>
              <a:rPr lang="fr-FR" i="1" dirty="0" err="1">
                <a:solidFill>
                  <a:srgbClr val="7030A0"/>
                </a:solidFill>
              </a:rPr>
              <a:t>Requip</a:t>
            </a:r>
            <a:r>
              <a:rPr lang="fr-FR" i="1" dirty="0">
                <a:solidFill>
                  <a:srgbClr val="7030A0"/>
                </a:solidFill>
              </a:rPr>
              <a:t>], début octobre, Didier Jambart, 52 ans, avait rappelé que sa vie était "un enfer". Avec son traitement, cet "enfer" s'était d'abord traduit par un besoin compulsif de jouer, le poussant à dilapider les économies familiales et à voler les coordonnées bancaires de collègues et de proches pour pouvoir jouer au total quelque 82 000 euros, selon ses avocats. </a:t>
            </a:r>
            <a:r>
              <a:rPr lang="fr-FR" i="1" dirty="0">
                <a:solidFill>
                  <a:srgbClr val="FF0000"/>
                </a:solidFill>
              </a:rPr>
              <a:t>Puis s'était développée une hypersexualité, le conduisant à s'exhiber sur Internet, à se travestir et à se faire violer</a:t>
            </a:r>
            <a:r>
              <a:rPr lang="fr-FR" i="1" dirty="0">
                <a:solidFill>
                  <a:srgbClr val="7030A0"/>
                </a:solidFill>
              </a:rPr>
              <a:t>, selon lui. M. Jambart a aussi affirmé avoir commis huit tentatives de suicide. Les troubles avaient cessé après l'arrêt du traitement en 2005. La cour d'appel de Rennes a confirmé mercredi la condamnation du laboratoire pharmaceutique </a:t>
            </a:r>
            <a:r>
              <a:rPr lang="fr-FR" i="1" dirty="0">
                <a:solidFill>
                  <a:srgbClr val="7030A0"/>
                </a:solidFill>
                <a:hlinkClick r:id="rId4"/>
              </a:rPr>
              <a:t>GlaxoSmithKline</a:t>
            </a:r>
            <a:r>
              <a:rPr lang="fr-FR" i="1" dirty="0">
                <a:solidFill>
                  <a:srgbClr val="7030A0"/>
                </a:solidFill>
              </a:rPr>
              <a:t> (GSK) à indemniser un homme ayant souffert d'une addiction au jeu et au sexe liée à la prise du médicament </a:t>
            </a:r>
            <a:r>
              <a:rPr lang="fr-FR" i="1" dirty="0" err="1">
                <a:solidFill>
                  <a:srgbClr val="7030A0"/>
                </a:solidFill>
              </a:rPr>
              <a:t>Requip</a:t>
            </a:r>
            <a:r>
              <a:rPr lang="fr-FR" i="1" dirty="0">
                <a:solidFill>
                  <a:srgbClr val="7030A0"/>
                </a:solidFill>
              </a:rPr>
              <a:t>, destiné à traiter la maladie de Parkinson. GSK, fabricant du </a:t>
            </a:r>
            <a:r>
              <a:rPr lang="fr-FR" i="1" dirty="0" err="1">
                <a:solidFill>
                  <a:srgbClr val="7030A0"/>
                </a:solidFill>
              </a:rPr>
              <a:t>Requip</a:t>
            </a:r>
            <a:r>
              <a:rPr lang="fr-FR" i="1" dirty="0">
                <a:solidFill>
                  <a:srgbClr val="7030A0"/>
                </a:solidFill>
              </a:rPr>
              <a:t>, a été condamné à verser au total plus de 197 000 euros à Didier Jambart, en réparation des effets secondaires subis après la prise de ce médicam</a:t>
            </a:r>
            <a:r>
              <a:rPr lang="fr-FR" dirty="0">
                <a:solidFill>
                  <a:srgbClr val="7030A0"/>
                </a:solidFill>
              </a:rPr>
              <a:t>ent ». </a:t>
            </a:r>
          </a:p>
          <a:p>
            <a:pPr algn="just"/>
            <a:r>
              <a:rPr lang="fr-FR" sz="1200" dirty="0">
                <a:solidFill>
                  <a:srgbClr val="7030A0"/>
                </a:solidFill>
              </a:rPr>
              <a:t>Sources : a) Source : </a:t>
            </a:r>
            <a:r>
              <a:rPr lang="fr-FR" sz="1200" dirty="0">
                <a:solidFill>
                  <a:srgbClr val="7030A0"/>
                </a:solidFill>
                <a:hlinkClick r:id="rId5"/>
              </a:rPr>
              <a:t>https://www.drugs.com/sfx/requip-side-effects.html</a:t>
            </a:r>
            <a:r>
              <a:rPr lang="fr-FR" sz="1200" dirty="0">
                <a:solidFill>
                  <a:srgbClr val="7030A0"/>
                </a:solidFill>
              </a:rPr>
              <a:t>, b) Effets secondaires du </a:t>
            </a:r>
            <a:r>
              <a:rPr lang="fr-FR" sz="1200" dirty="0" err="1">
                <a:solidFill>
                  <a:srgbClr val="7030A0"/>
                </a:solidFill>
              </a:rPr>
              <a:t>Requip</a:t>
            </a:r>
            <a:r>
              <a:rPr lang="fr-FR" sz="1200" dirty="0">
                <a:solidFill>
                  <a:srgbClr val="7030A0"/>
                </a:solidFill>
              </a:rPr>
              <a:t> : la condamnation du laboratoire GSK confirmée, 28/11/2012, </a:t>
            </a:r>
            <a:r>
              <a:rPr lang="fr-FR" sz="1200" dirty="0">
                <a:solidFill>
                  <a:srgbClr val="7030A0"/>
                </a:solidFill>
                <a:hlinkClick r:id="rId6"/>
              </a:rPr>
              <a:t>http://www.lepoint.fr/sante/effets-secondaires-du-requip-la-condamnation-du-laboratoire-gsk-confirmee-28-11-2012-1534717_40.php</a:t>
            </a:r>
            <a:r>
              <a:rPr lang="fr-FR" sz="1200" dirty="0">
                <a:solidFill>
                  <a:srgbClr val="7030A0"/>
                </a:solidFill>
              </a:rPr>
              <a:t> </a:t>
            </a:r>
          </a:p>
          <a:p>
            <a:r>
              <a:rPr lang="fr-FR" sz="1200" dirty="0">
                <a:solidFill>
                  <a:srgbClr val="7030A0"/>
                </a:solidFill>
              </a:rPr>
              <a:t>c) </a:t>
            </a:r>
            <a:r>
              <a:rPr lang="fr-FR" sz="1200" dirty="0">
                <a:hlinkClick r:id="rId7"/>
              </a:rPr>
              <a:t>http://eurekasante.vidal.fr/medicaments/vidal-famille/medicament-gf590005-REQUIP.html</a:t>
            </a:r>
            <a:r>
              <a:rPr lang="fr-FR" sz="1200" dirty="0"/>
              <a:t> , </a:t>
            </a:r>
            <a:r>
              <a:rPr lang="fr-FR" sz="1200" dirty="0">
                <a:solidFill>
                  <a:srgbClr val="7030A0"/>
                </a:solidFill>
              </a:rPr>
              <a:t>c) Documentaire « Folie sur ordonnance », France 5, 2013, </a:t>
            </a:r>
            <a:r>
              <a:rPr lang="fr-FR" sz="1200" dirty="0">
                <a:solidFill>
                  <a:srgbClr val="7030A0"/>
                </a:solidFill>
                <a:hlinkClick r:id="rId8"/>
              </a:rPr>
              <a:t>http://www.france5.fr/et-vous/France-5-et-vous/Les-programmes/LE-MAG-N-11-2013/articles/p-17742-Folies-sur-ordonnance.htm</a:t>
            </a:r>
            <a:r>
              <a:rPr lang="fr-FR" sz="1200" dirty="0">
                <a:solidFill>
                  <a:srgbClr val="7030A0"/>
                </a:solidFill>
              </a:rPr>
              <a:t> </a:t>
            </a:r>
          </a:p>
        </p:txBody>
      </p:sp>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5304" y="144317"/>
            <a:ext cx="1155794" cy="989093"/>
          </a:xfrm>
          <a:prstGeom prst="rect">
            <a:avLst/>
          </a:prstGeom>
        </p:spPr>
      </p:pic>
    </p:spTree>
    <p:extLst>
      <p:ext uri="{BB962C8B-B14F-4D97-AF65-F5344CB8AC3E}">
        <p14:creationId xmlns:p14="http://schemas.microsoft.com/office/powerpoint/2010/main" val="30145940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5811" y="513650"/>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10" name="ZoneTexte 9"/>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2" name="ZoneTexte 1"/>
          <p:cNvSpPr txBox="1"/>
          <p:nvPr/>
        </p:nvSpPr>
        <p:spPr>
          <a:xfrm>
            <a:off x="95811" y="882983"/>
            <a:ext cx="6171174" cy="369332"/>
          </a:xfrm>
          <a:prstGeom prst="rect">
            <a:avLst/>
          </a:prstGeom>
          <a:noFill/>
        </p:spPr>
        <p:txBody>
          <a:bodyPr wrap="square" rtlCol="0">
            <a:spAutoFit/>
          </a:bodyPr>
          <a:lstStyle/>
          <a:p>
            <a:r>
              <a:rPr lang="fr-FR" dirty="0">
                <a:solidFill>
                  <a:srgbClr val="7030A0"/>
                </a:solidFill>
              </a:rPr>
              <a:t>18.2.2. </a:t>
            </a:r>
            <a:r>
              <a:rPr lang="fr-FR" b="1" dirty="0">
                <a:solidFill>
                  <a:srgbClr val="7030A0"/>
                </a:solidFill>
              </a:rPr>
              <a:t>Le cas de David Reimer</a:t>
            </a:r>
          </a:p>
        </p:txBody>
      </p:sp>
      <p:sp>
        <p:nvSpPr>
          <p:cNvPr id="3" name="ZoneTexte 2"/>
          <p:cNvSpPr txBox="1"/>
          <p:nvPr/>
        </p:nvSpPr>
        <p:spPr>
          <a:xfrm>
            <a:off x="95812" y="1252314"/>
            <a:ext cx="10152160" cy="5632311"/>
          </a:xfrm>
          <a:prstGeom prst="rect">
            <a:avLst/>
          </a:prstGeom>
          <a:noFill/>
        </p:spPr>
        <p:txBody>
          <a:bodyPr wrap="square" rtlCol="0">
            <a:spAutoFit/>
          </a:bodyPr>
          <a:lstStyle/>
          <a:p>
            <a:pPr algn="just"/>
            <a:r>
              <a:rPr lang="fr-FR" b="1" dirty="0">
                <a:solidFill>
                  <a:srgbClr val="7030A0"/>
                </a:solidFill>
              </a:rPr>
              <a:t>David Reimer</a:t>
            </a:r>
            <a:r>
              <a:rPr lang="fr-FR" dirty="0">
                <a:solidFill>
                  <a:srgbClr val="7030A0"/>
                </a:solidFill>
              </a:rPr>
              <a:t>, né le </a:t>
            </a:r>
            <a:r>
              <a:rPr lang="fr-FR" dirty="0">
                <a:solidFill>
                  <a:srgbClr val="7030A0"/>
                </a:solidFill>
                <a:hlinkClick r:id="rId2" tooltip="22 août"/>
              </a:rPr>
              <a:t>22</a:t>
            </a:r>
            <a:r>
              <a:rPr lang="fr-FR" dirty="0">
                <a:solidFill>
                  <a:srgbClr val="7030A0"/>
                </a:solidFill>
              </a:rPr>
              <a:t> </a:t>
            </a:r>
            <a:r>
              <a:rPr lang="fr-FR" dirty="0">
                <a:solidFill>
                  <a:srgbClr val="7030A0"/>
                </a:solidFill>
                <a:hlinkClick r:id="rId3" tooltip="Août 1965"/>
              </a:rPr>
              <a:t>août</a:t>
            </a:r>
            <a:r>
              <a:rPr lang="fr-FR" dirty="0">
                <a:solidFill>
                  <a:srgbClr val="7030A0"/>
                </a:solidFill>
              </a:rPr>
              <a:t> </a:t>
            </a:r>
            <a:r>
              <a:rPr lang="fr-FR" dirty="0">
                <a:solidFill>
                  <a:srgbClr val="7030A0"/>
                </a:solidFill>
                <a:hlinkClick r:id="rId4" tooltip="1965"/>
              </a:rPr>
              <a:t>1965</a:t>
            </a:r>
            <a:r>
              <a:rPr lang="fr-FR" dirty="0">
                <a:solidFill>
                  <a:srgbClr val="7030A0"/>
                </a:solidFill>
              </a:rPr>
              <a:t> à </a:t>
            </a:r>
            <a:r>
              <a:rPr lang="fr-FR" dirty="0">
                <a:solidFill>
                  <a:srgbClr val="7030A0"/>
                </a:solidFill>
                <a:hlinkClick r:id="rId5" tooltip="Winnipeg"/>
              </a:rPr>
              <a:t>Winnipeg</a:t>
            </a:r>
            <a:r>
              <a:rPr lang="fr-FR" dirty="0">
                <a:solidFill>
                  <a:srgbClr val="7030A0"/>
                </a:solidFill>
              </a:rPr>
              <a:t>, dans le </a:t>
            </a:r>
            <a:r>
              <a:rPr lang="fr-FR" dirty="0">
                <a:solidFill>
                  <a:srgbClr val="7030A0"/>
                </a:solidFill>
                <a:hlinkClick r:id="rId6" tooltip="Manitoba"/>
              </a:rPr>
              <a:t>Manitoba</a:t>
            </a:r>
            <a:r>
              <a:rPr lang="fr-FR" dirty="0">
                <a:solidFill>
                  <a:srgbClr val="7030A0"/>
                </a:solidFill>
              </a:rPr>
              <a:t>, et mort le </a:t>
            </a:r>
            <a:r>
              <a:rPr lang="fr-FR" dirty="0">
                <a:solidFill>
                  <a:srgbClr val="7030A0"/>
                </a:solidFill>
                <a:hlinkClick r:id="rId7" tooltip="5 mai"/>
              </a:rPr>
              <a:t>5</a:t>
            </a:r>
            <a:r>
              <a:rPr lang="fr-FR" dirty="0">
                <a:solidFill>
                  <a:srgbClr val="7030A0"/>
                </a:solidFill>
              </a:rPr>
              <a:t> </a:t>
            </a:r>
            <a:r>
              <a:rPr lang="fr-FR" dirty="0">
                <a:solidFill>
                  <a:srgbClr val="7030A0"/>
                </a:solidFill>
                <a:hlinkClick r:id="rId8" tooltip="Mai 2004"/>
              </a:rPr>
              <a:t>mai</a:t>
            </a:r>
            <a:r>
              <a:rPr lang="fr-FR" dirty="0">
                <a:solidFill>
                  <a:srgbClr val="7030A0"/>
                </a:solidFill>
              </a:rPr>
              <a:t> </a:t>
            </a:r>
            <a:r>
              <a:rPr lang="fr-FR" dirty="0">
                <a:solidFill>
                  <a:srgbClr val="7030A0"/>
                </a:solidFill>
                <a:hlinkClick r:id="rId9" tooltip="2004"/>
              </a:rPr>
              <a:t>2004</a:t>
            </a:r>
            <a:r>
              <a:rPr lang="fr-FR" dirty="0">
                <a:solidFill>
                  <a:srgbClr val="7030A0"/>
                </a:solidFill>
              </a:rPr>
              <a:t>, est un </a:t>
            </a:r>
            <a:r>
              <a:rPr lang="fr-FR" dirty="0">
                <a:solidFill>
                  <a:srgbClr val="7030A0"/>
                </a:solidFill>
                <a:hlinkClick r:id="rId10" tooltip="Canada"/>
              </a:rPr>
              <a:t>Canadien</a:t>
            </a:r>
            <a:r>
              <a:rPr lang="fr-FR" dirty="0">
                <a:solidFill>
                  <a:srgbClr val="7030A0"/>
                </a:solidFill>
              </a:rPr>
              <a:t> connu pour avoir subi </a:t>
            </a:r>
            <a:r>
              <a:rPr lang="fr-FR" dirty="0" err="1">
                <a:solidFill>
                  <a:srgbClr val="7030A0"/>
                </a:solidFill>
              </a:rPr>
              <a:t>une</a:t>
            </a:r>
            <a:r>
              <a:rPr lang="fr-FR" dirty="0" err="1">
                <a:solidFill>
                  <a:srgbClr val="7030A0"/>
                </a:solidFill>
                <a:hlinkClick r:id="rId11" tooltip="Chirurgie de réattribution sexuelle"/>
              </a:rPr>
              <a:t>réattribution</a:t>
            </a:r>
            <a:r>
              <a:rPr lang="fr-FR" dirty="0">
                <a:solidFill>
                  <a:srgbClr val="7030A0"/>
                </a:solidFill>
                <a:hlinkClick r:id="rId11" tooltip="Chirurgie de réattribution sexuelle"/>
              </a:rPr>
              <a:t> sexuelle</a:t>
            </a:r>
            <a:r>
              <a:rPr lang="fr-FR" dirty="0">
                <a:solidFill>
                  <a:srgbClr val="7030A0"/>
                </a:solidFill>
              </a:rPr>
              <a:t> sans son consentement. À la suite d'une </a:t>
            </a:r>
            <a:r>
              <a:rPr lang="fr-FR" dirty="0">
                <a:solidFill>
                  <a:srgbClr val="7030A0"/>
                </a:solidFill>
                <a:hlinkClick r:id="rId12" tooltip="Circoncision"/>
              </a:rPr>
              <a:t>circoncision</a:t>
            </a:r>
            <a:r>
              <a:rPr lang="fr-FR" dirty="0">
                <a:solidFill>
                  <a:srgbClr val="7030A0"/>
                </a:solidFill>
              </a:rPr>
              <a:t> ratée visant à combattre un </a:t>
            </a:r>
            <a:r>
              <a:rPr lang="fr-FR" dirty="0">
                <a:solidFill>
                  <a:srgbClr val="7030A0"/>
                </a:solidFill>
                <a:hlinkClick r:id="rId13" tooltip="Phimosis"/>
              </a:rPr>
              <a:t>phimosis</a:t>
            </a:r>
            <a:r>
              <a:rPr lang="fr-FR" dirty="0">
                <a:solidFill>
                  <a:srgbClr val="7030A0"/>
                </a:solidFill>
              </a:rPr>
              <a:t>, il subit une </a:t>
            </a:r>
            <a:r>
              <a:rPr lang="fr-FR" dirty="0" err="1">
                <a:solidFill>
                  <a:srgbClr val="7030A0"/>
                </a:solidFill>
                <a:hlinkClick r:id="rId14" tooltip="Pénectomie"/>
              </a:rPr>
              <a:t>pénectomie</a:t>
            </a:r>
            <a:r>
              <a:rPr lang="fr-FR" dirty="0">
                <a:solidFill>
                  <a:srgbClr val="7030A0"/>
                </a:solidFill>
              </a:rPr>
              <a:t> à l'âge de 8 mois</a:t>
            </a:r>
            <a:r>
              <a:rPr lang="fr-FR" baseline="30000" dirty="0">
                <a:solidFill>
                  <a:srgbClr val="7030A0"/>
                </a:solidFill>
                <a:hlinkClick r:id="rId15"/>
              </a:rPr>
              <a:t>1</a:t>
            </a:r>
            <a:r>
              <a:rPr lang="fr-FR" dirty="0">
                <a:solidFill>
                  <a:srgbClr val="7030A0"/>
                </a:solidFill>
              </a:rPr>
              <a:t>. À la suite de cela, sur les recommandations du psychologue et sexologue néo-zélandais </a:t>
            </a:r>
            <a:r>
              <a:rPr lang="fr-FR" dirty="0">
                <a:solidFill>
                  <a:srgbClr val="7030A0"/>
                </a:solidFill>
                <a:hlinkClick r:id="rId16" tooltip="John Money"/>
              </a:rPr>
              <a:t>John Money</a:t>
            </a:r>
            <a:r>
              <a:rPr lang="fr-FR" dirty="0">
                <a:solidFill>
                  <a:srgbClr val="7030A0"/>
                </a:solidFill>
              </a:rPr>
              <a:t>, un pionnier dans le domaine du développement sexuel et de l'identité de genre, ses parents lui firent retirer les testicules à l'âge de 22 mois et l'élevèrent ensuite en tant que fille, sous le prénom de Brenda.  Il suivit des séances régulières avec le docteur Money, qui voulait faire de cette réattribution sexuelle la preuve que l'</a:t>
            </a:r>
            <a:r>
              <a:rPr lang="fr-FR" dirty="0">
                <a:solidFill>
                  <a:srgbClr val="7030A0"/>
                </a:solidFill>
                <a:hlinkClick r:id="rId17" tooltip="Identité sexuelle"/>
              </a:rPr>
              <a:t>identité sexuelle</a:t>
            </a:r>
            <a:r>
              <a:rPr lang="fr-FR" dirty="0">
                <a:solidFill>
                  <a:srgbClr val="7030A0"/>
                </a:solidFill>
              </a:rPr>
              <a:t> est essentiellement due à l'éducation et en parlait comme d'une réussite. Cependant, David Reimer, malgré l'ablation de ses organes génitaux mâles, ne s'est jamais considéré comme une fille ; à quinze ans il voulut reprendre son identité masculine. Par la suite il publia son histoire pour décourager les réassignations sexuelles faisant fi du consentement de la personne concernée. Il se </a:t>
            </a:r>
            <a:r>
              <a:rPr lang="fr-FR" dirty="0">
                <a:solidFill>
                  <a:srgbClr val="7030A0"/>
                </a:solidFill>
                <a:hlinkClick r:id="rId18" tooltip="Suicide"/>
              </a:rPr>
              <a:t>suicida</a:t>
            </a:r>
            <a:r>
              <a:rPr lang="fr-FR" dirty="0">
                <a:solidFill>
                  <a:srgbClr val="7030A0"/>
                </a:solidFill>
              </a:rPr>
              <a:t> à l'âge de 38 ans. </a:t>
            </a:r>
          </a:p>
          <a:p>
            <a:pPr algn="just"/>
            <a:r>
              <a:rPr lang="fr-FR" dirty="0">
                <a:solidFill>
                  <a:srgbClr val="7030A0"/>
                </a:solidFill>
              </a:rPr>
              <a:t>Durant plusieurs années, Money reportait les progrès de Reimer en tant que cas “John/Joan”. es notes d'un ancien étudiant au laboratoire de Money font état de ce que, durant les visites de suivi, qui n'avaient lieu qu'une fois par an, les parents de Reimer mentaient systématiquement à l'équipe du laboratoire au sujet de la réussite de la procédure. Le frère jumeau de David, Brian, développa plus tard une schizophrénie. Reimer a vécu les visites à Baltimore comme traumatisantes plutôt que comme thérapeutiques. Quand John Money commença à faire pression sur la famille pour lui faire subir une intervention chirurgicale de construction vaginale, la famille interrompit les visites de suivi. N'ayant pas de contact avec la famille à partir de l'interruption des visites de suivi, John Money cessa de publier au sujet de ce cas. </a:t>
            </a:r>
          </a:p>
        </p:txBody>
      </p:sp>
      <p:pic>
        <p:nvPicPr>
          <p:cNvPr id="5" name="Imag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59483" y="2439715"/>
            <a:ext cx="1658511" cy="4068880"/>
          </a:xfrm>
          <a:prstGeom prst="rect">
            <a:avLst/>
          </a:prstGeom>
        </p:spPr>
      </p:pic>
      <p:pic>
        <p:nvPicPr>
          <p:cNvPr id="7" name="Imag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21378" y="144316"/>
            <a:ext cx="1796616" cy="1706785"/>
          </a:xfrm>
          <a:prstGeom prst="rect">
            <a:avLst/>
          </a:prstGeom>
        </p:spPr>
      </p:pic>
      <p:sp>
        <p:nvSpPr>
          <p:cNvPr id="8" name="ZoneTexte 7"/>
          <p:cNvSpPr txBox="1"/>
          <p:nvPr/>
        </p:nvSpPr>
        <p:spPr>
          <a:xfrm>
            <a:off x="8184995" y="223024"/>
            <a:ext cx="2062977" cy="830997"/>
          </a:xfrm>
          <a:prstGeom prst="rect">
            <a:avLst/>
          </a:prstGeom>
          <a:noFill/>
        </p:spPr>
        <p:txBody>
          <a:bodyPr wrap="square" rtlCol="0">
            <a:spAutoFit/>
          </a:bodyPr>
          <a:lstStyle/>
          <a:p>
            <a:pPr algn="r"/>
            <a:r>
              <a:rPr lang="fr-FR" sz="1200" dirty="0">
                <a:solidFill>
                  <a:srgbClr val="7030A0"/>
                </a:solidFill>
              </a:rPr>
              <a:t>Les filles </a:t>
            </a:r>
            <a:r>
              <a:rPr lang="fr-FR" sz="1200" dirty="0" err="1">
                <a:solidFill>
                  <a:srgbClr val="7030A0"/>
                </a:solidFill>
              </a:rPr>
              <a:t>trans</a:t>
            </a:r>
            <a:r>
              <a:rPr lang="fr-FR" sz="1200" dirty="0">
                <a:solidFill>
                  <a:srgbClr val="7030A0"/>
                </a:solidFill>
              </a:rPr>
              <a:t>’ sont de vraies filles, les garçons </a:t>
            </a:r>
            <a:r>
              <a:rPr lang="fr-FR" sz="1200" dirty="0" err="1">
                <a:solidFill>
                  <a:srgbClr val="7030A0"/>
                </a:solidFill>
              </a:rPr>
              <a:t>trans</a:t>
            </a:r>
            <a:r>
              <a:rPr lang="fr-FR" sz="1200" dirty="0">
                <a:solidFill>
                  <a:srgbClr val="7030A0"/>
                </a:solidFill>
              </a:rPr>
              <a:t>’ sont de vrais garçons !</a:t>
            </a:r>
          </a:p>
          <a:p>
            <a:pPr algn="r"/>
            <a:r>
              <a:rPr lang="fr-FR" sz="1200" dirty="0">
                <a:solidFill>
                  <a:srgbClr val="7030A0"/>
                </a:solidFill>
              </a:rPr>
              <a:t>Surmontez le !</a:t>
            </a:r>
          </a:p>
        </p:txBody>
      </p:sp>
    </p:spTree>
    <p:extLst>
      <p:ext uri="{BB962C8B-B14F-4D97-AF65-F5344CB8AC3E}">
        <p14:creationId xmlns:p14="http://schemas.microsoft.com/office/powerpoint/2010/main" val="14378717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5811" y="183347"/>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10" name="ZoneTexte 9"/>
          <p:cNvSpPr txBox="1"/>
          <p:nvPr/>
        </p:nvSpPr>
        <p:spPr>
          <a:xfrm>
            <a:off x="6420369" y="22237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2" name="ZoneTexte 1"/>
          <p:cNvSpPr txBox="1"/>
          <p:nvPr/>
        </p:nvSpPr>
        <p:spPr>
          <a:xfrm>
            <a:off x="95811" y="595862"/>
            <a:ext cx="6171174" cy="369332"/>
          </a:xfrm>
          <a:prstGeom prst="rect">
            <a:avLst/>
          </a:prstGeom>
          <a:noFill/>
        </p:spPr>
        <p:txBody>
          <a:bodyPr wrap="square" rtlCol="0">
            <a:spAutoFit/>
          </a:bodyPr>
          <a:lstStyle/>
          <a:p>
            <a:r>
              <a:rPr lang="fr-FR" dirty="0">
                <a:solidFill>
                  <a:srgbClr val="7030A0"/>
                </a:solidFill>
              </a:rPr>
              <a:t>18.2.2. </a:t>
            </a:r>
            <a:r>
              <a:rPr lang="fr-FR" b="1" dirty="0">
                <a:solidFill>
                  <a:srgbClr val="7030A0"/>
                </a:solidFill>
              </a:rPr>
              <a:t>Le cas de David Reimer (suite)</a:t>
            </a:r>
          </a:p>
        </p:txBody>
      </p:sp>
      <p:sp>
        <p:nvSpPr>
          <p:cNvPr id="3" name="ZoneTexte 2"/>
          <p:cNvSpPr txBox="1"/>
          <p:nvPr/>
        </p:nvSpPr>
        <p:spPr>
          <a:xfrm>
            <a:off x="95811" y="1008377"/>
            <a:ext cx="11847145" cy="5724644"/>
          </a:xfrm>
          <a:prstGeom prst="rect">
            <a:avLst/>
          </a:prstGeom>
          <a:noFill/>
        </p:spPr>
        <p:txBody>
          <a:bodyPr wrap="square" rtlCol="0">
            <a:spAutoFit/>
          </a:bodyPr>
          <a:lstStyle/>
          <a:p>
            <a:pPr algn="just"/>
            <a:r>
              <a:rPr lang="fr-FR" dirty="0">
                <a:solidFill>
                  <a:srgbClr val="7030A0"/>
                </a:solidFill>
              </a:rPr>
              <a:t>En 1997, David raconta son histoire à Milton </a:t>
            </a:r>
            <a:r>
              <a:rPr lang="fr-FR" dirty="0" err="1">
                <a:solidFill>
                  <a:srgbClr val="7030A0"/>
                </a:solidFill>
              </a:rPr>
              <a:t>Diamond</a:t>
            </a:r>
            <a:r>
              <a:rPr lang="fr-FR" dirty="0">
                <a:solidFill>
                  <a:srgbClr val="7030A0"/>
                </a:solidFill>
              </a:rPr>
              <a:t>, </a:t>
            </a:r>
            <a:r>
              <a:rPr lang="fr-FR" dirty="0">
                <a:solidFill>
                  <a:srgbClr val="7030A0"/>
                </a:solidFill>
                <a:hlinkClick r:id="rId2" tooltip="Sexologie"/>
              </a:rPr>
              <a:t>sexologue</a:t>
            </a:r>
            <a:r>
              <a:rPr lang="fr-FR" dirty="0">
                <a:solidFill>
                  <a:srgbClr val="7030A0"/>
                </a:solidFill>
              </a:rPr>
              <a:t> connu, qui réussit à obtenir de lui l'autorisation de la publier, afin de dissuader les médecins de traiter de la même façon d'autres bébés. Peu après, David rendit publique son histoire et, en décembre 1997, John </a:t>
            </a:r>
            <a:r>
              <a:rPr lang="fr-FR" dirty="0" err="1">
                <a:solidFill>
                  <a:srgbClr val="7030A0"/>
                </a:solidFill>
              </a:rPr>
              <a:t>Colapinto</a:t>
            </a:r>
            <a:r>
              <a:rPr lang="fr-FR" dirty="0">
                <a:solidFill>
                  <a:srgbClr val="7030A0"/>
                </a:solidFill>
              </a:rPr>
              <a:t> publia dans </a:t>
            </a:r>
            <a:r>
              <a:rPr lang="fr-FR" i="1" dirty="0">
                <a:solidFill>
                  <a:srgbClr val="7030A0"/>
                </a:solidFill>
                <a:hlinkClick r:id="rId3" tooltip="Rolling Stone Magazine"/>
              </a:rPr>
              <a:t>Rolling Stone Magazine</a:t>
            </a:r>
            <a:r>
              <a:rPr lang="fr-FR" dirty="0">
                <a:solidFill>
                  <a:srgbClr val="7030A0"/>
                </a:solidFill>
              </a:rPr>
              <a:t> un compte-rendu qui connut une large diffusion et eut un grand impact. Ils continuèrent en exposant l'affaire plus en détail dans un livre.</a:t>
            </a:r>
          </a:p>
          <a:p>
            <a:pPr algn="just"/>
            <a:r>
              <a:rPr lang="fr-FR" dirty="0">
                <a:solidFill>
                  <a:srgbClr val="7030A0"/>
                </a:solidFill>
              </a:rPr>
              <a:t>Bien que cette publication eût donné à David Reimer une sécurité financière plus grande, il connaissait beaucoup d'autres problèmes dans sa vie, entre autres une </a:t>
            </a:r>
            <a:r>
              <a:rPr lang="fr-FR" dirty="0">
                <a:solidFill>
                  <a:srgbClr val="FF0000"/>
                </a:solidFill>
              </a:rPr>
              <a:t>séparation d'avec sa femme, de graves difficultés avec ses parents et la mort de son frère jumeau Brian</a:t>
            </a:r>
            <a:r>
              <a:rPr lang="fr-FR" dirty="0">
                <a:solidFill>
                  <a:srgbClr val="7030A0"/>
                </a:solidFill>
              </a:rPr>
              <a:t>, en 2002, victime d'une combinaison toxique d'</a:t>
            </a:r>
            <a:r>
              <a:rPr lang="fr-FR" dirty="0">
                <a:solidFill>
                  <a:srgbClr val="7030A0"/>
                </a:solidFill>
                <a:hlinkClick r:id="rId4" tooltip="Boisson alcoolisée"/>
              </a:rPr>
              <a:t>alcool</a:t>
            </a:r>
            <a:r>
              <a:rPr lang="fr-FR" dirty="0">
                <a:solidFill>
                  <a:srgbClr val="7030A0"/>
                </a:solidFill>
              </a:rPr>
              <a:t> et d'antidépresseurs. David Reimer se suicida en 2004.</a:t>
            </a:r>
          </a:p>
          <a:p>
            <a:pPr algn="just"/>
            <a:r>
              <a:rPr lang="fr-FR" u="sng" dirty="0">
                <a:solidFill>
                  <a:srgbClr val="7030A0"/>
                </a:solidFill>
              </a:rPr>
              <a:t>Conséquences de cette affaire </a:t>
            </a:r>
            <a:r>
              <a:rPr lang="fr-FR" dirty="0">
                <a:solidFill>
                  <a:srgbClr val="7030A0"/>
                </a:solidFill>
              </a:rPr>
              <a:t>: </a:t>
            </a:r>
          </a:p>
          <a:p>
            <a:pPr algn="just"/>
            <a:r>
              <a:rPr lang="fr-FR" dirty="0">
                <a:solidFill>
                  <a:srgbClr val="7030A0"/>
                </a:solidFill>
              </a:rPr>
              <a:t>Cette affaire a causé un tort considérable à la réputation de </a:t>
            </a:r>
            <a:r>
              <a:rPr lang="fr-FR" dirty="0">
                <a:solidFill>
                  <a:srgbClr val="7030A0"/>
                </a:solidFill>
                <a:hlinkClick r:id="rId5" tooltip="John Money"/>
              </a:rPr>
              <a:t>John Money</a:t>
            </a:r>
            <a:r>
              <a:rPr lang="fr-FR" dirty="0">
                <a:solidFill>
                  <a:srgbClr val="7030A0"/>
                </a:solidFill>
              </a:rPr>
              <a:t>. Non seulement sa théorie de la plasticité du genre sexuel a reçu un coup sévère, mais dans son livre Reimer a raconté les séances de thérapie étranges et insupportables qu'il avait subies dans son enfance et il a montré que Money n'avait rien vu ou rien voulu voir alors qu'il était de plus en plus évident que la réattribution était un échec. Les partisans de Money ont supposé que certaines des allégations sur les séances de thérapie peuvent avoir été le résultat d'un </a:t>
            </a:r>
            <a:r>
              <a:rPr lang="fr-FR" dirty="0">
                <a:solidFill>
                  <a:srgbClr val="7030A0"/>
                </a:solidFill>
                <a:hlinkClick r:id="rId6" tooltip="Syndrome des faux souvenirs"/>
              </a:rPr>
              <a:t>syndrome des faux souvenirs</a:t>
            </a:r>
            <a:r>
              <a:rPr lang="fr-FR" dirty="0">
                <a:solidFill>
                  <a:srgbClr val="7030A0"/>
                </a:solidFill>
              </a:rPr>
              <a:t>.</a:t>
            </a:r>
          </a:p>
          <a:p>
            <a:pPr algn="just"/>
            <a:r>
              <a:rPr lang="fr-FR" dirty="0">
                <a:solidFill>
                  <a:srgbClr val="7030A0"/>
                </a:solidFill>
              </a:rPr>
              <a:t>La réputation du centre médical Johns-Hopkins, qui passait pour une institution d'avant-garde pour soigner les individus intersexués et les situations transgenres, a été elle aussi profondément atteinte.</a:t>
            </a:r>
          </a:p>
          <a:p>
            <a:pPr algn="just"/>
            <a:r>
              <a:rPr lang="fr-FR" dirty="0">
                <a:solidFill>
                  <a:srgbClr val="7030A0"/>
                </a:solidFill>
              </a:rPr>
              <a:t>Les ennemis de la théorie du genre et de l’affirmation que le genre serait en partie une construction sociale utilisent ce cas contre cette théorie et pour affirmer que garçons et filles sont différents à la naissance et ne pourront être égaux. </a:t>
            </a:r>
          </a:p>
          <a:p>
            <a:pPr algn="just"/>
            <a:r>
              <a:rPr lang="fr-FR" sz="1200" dirty="0">
                <a:solidFill>
                  <a:srgbClr val="7030A0"/>
                </a:solidFill>
              </a:rPr>
              <a:t>Sources : a) </a:t>
            </a:r>
            <a:r>
              <a:rPr lang="en-US" sz="1200" i="1" dirty="0">
                <a:solidFill>
                  <a:srgbClr val="7030A0"/>
                </a:solidFill>
              </a:rPr>
              <a:t>As Nature Made Him: The Boy Who Was Raised as a Girl</a:t>
            </a:r>
            <a:r>
              <a:rPr lang="en-US" sz="1200" dirty="0">
                <a:solidFill>
                  <a:srgbClr val="7030A0"/>
                </a:solidFill>
              </a:rPr>
              <a:t>, David Reimer &amp; J. </a:t>
            </a:r>
            <a:r>
              <a:rPr lang="en-US" sz="1200" dirty="0" err="1">
                <a:solidFill>
                  <a:srgbClr val="7030A0"/>
                </a:solidFill>
              </a:rPr>
              <a:t>Colapinto</a:t>
            </a:r>
            <a:r>
              <a:rPr lang="en-US" sz="1200" dirty="0">
                <a:solidFill>
                  <a:srgbClr val="7030A0"/>
                </a:solidFill>
              </a:rPr>
              <a:t>, Harper Perennial, 2001. </a:t>
            </a:r>
          </a:p>
          <a:p>
            <a:pPr algn="just"/>
            <a:r>
              <a:rPr lang="en-US" sz="1200" dirty="0">
                <a:solidFill>
                  <a:srgbClr val="7030A0"/>
                </a:solidFill>
              </a:rPr>
              <a:t>b) </a:t>
            </a:r>
            <a:r>
              <a:rPr lang="en-US" sz="1200" dirty="0" err="1">
                <a:solidFill>
                  <a:srgbClr val="7030A0"/>
                </a:solidFill>
              </a:rPr>
              <a:t>Documentaire</a:t>
            </a:r>
            <a:r>
              <a:rPr lang="en-US" sz="1200" dirty="0">
                <a:solidFill>
                  <a:srgbClr val="7030A0"/>
                </a:solidFill>
              </a:rPr>
              <a:t> BBC "Dr. Money and the Boy With No Penis."</a:t>
            </a:r>
            <a:endParaRPr lang="fr-FR" sz="1200" dirty="0">
              <a:solidFill>
                <a:srgbClr val="7030A0"/>
              </a:solidFill>
            </a:endParaRPr>
          </a:p>
          <a:p>
            <a:pPr algn="just"/>
            <a:r>
              <a:rPr lang="fr-FR" sz="1200" dirty="0">
                <a:solidFill>
                  <a:srgbClr val="7030A0"/>
                </a:solidFill>
              </a:rPr>
              <a:t>b) </a:t>
            </a:r>
            <a:r>
              <a:rPr lang="fr-FR" sz="1200" dirty="0">
                <a:solidFill>
                  <a:srgbClr val="7030A0"/>
                </a:solidFill>
                <a:hlinkClick r:id="rId7"/>
              </a:rPr>
              <a:t>https://fr.wikipedia.org/wiki/David_Reimer</a:t>
            </a:r>
            <a:r>
              <a:rPr lang="fr-FR" sz="1200" dirty="0">
                <a:solidFill>
                  <a:srgbClr val="7030A0"/>
                </a:solidFill>
              </a:rPr>
              <a:t>, c) </a:t>
            </a:r>
            <a:r>
              <a:rPr lang="fr-FR" sz="1200" dirty="0">
                <a:solidFill>
                  <a:srgbClr val="7030A0"/>
                </a:solidFill>
                <a:hlinkClick r:id="rId8"/>
              </a:rPr>
              <a:t>https://en.wikipedia.org/wiki/David_Reimer</a:t>
            </a:r>
            <a:r>
              <a:rPr lang="fr-FR" sz="1200" dirty="0">
                <a:solidFill>
                  <a:srgbClr val="7030A0"/>
                </a:solidFill>
              </a:rPr>
              <a:t>  </a:t>
            </a:r>
          </a:p>
        </p:txBody>
      </p:sp>
    </p:spTree>
    <p:extLst>
      <p:ext uri="{BB962C8B-B14F-4D97-AF65-F5344CB8AC3E}">
        <p14:creationId xmlns:p14="http://schemas.microsoft.com/office/powerpoint/2010/main" val="32350730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5811" y="513650"/>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10" name="ZoneTexte 9"/>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2" name="ZoneTexte 1"/>
          <p:cNvSpPr txBox="1"/>
          <p:nvPr/>
        </p:nvSpPr>
        <p:spPr>
          <a:xfrm>
            <a:off x="95811" y="882983"/>
            <a:ext cx="6171174" cy="369332"/>
          </a:xfrm>
          <a:prstGeom prst="rect">
            <a:avLst/>
          </a:prstGeom>
          <a:noFill/>
        </p:spPr>
        <p:txBody>
          <a:bodyPr wrap="square" rtlCol="0">
            <a:spAutoFit/>
          </a:bodyPr>
          <a:lstStyle/>
          <a:p>
            <a:r>
              <a:rPr lang="fr-FR" dirty="0">
                <a:solidFill>
                  <a:srgbClr val="7030A0"/>
                </a:solidFill>
              </a:rPr>
              <a:t>18.2.2. </a:t>
            </a:r>
            <a:r>
              <a:rPr lang="fr-FR" b="1" dirty="0">
                <a:solidFill>
                  <a:srgbClr val="7030A0"/>
                </a:solidFill>
              </a:rPr>
              <a:t>Le cas de David Reimer (suite)</a:t>
            </a:r>
          </a:p>
        </p:txBody>
      </p:sp>
      <p:sp>
        <p:nvSpPr>
          <p:cNvPr id="3" name="ZoneTexte 2"/>
          <p:cNvSpPr txBox="1"/>
          <p:nvPr/>
        </p:nvSpPr>
        <p:spPr>
          <a:xfrm>
            <a:off x="95811" y="1921388"/>
            <a:ext cx="11847145" cy="4801314"/>
          </a:xfrm>
          <a:prstGeom prst="rect">
            <a:avLst/>
          </a:prstGeom>
          <a:noFill/>
        </p:spPr>
        <p:txBody>
          <a:bodyPr wrap="square" rtlCol="0">
            <a:spAutoFit/>
          </a:bodyPr>
          <a:lstStyle/>
          <a:p>
            <a:pPr algn="just"/>
            <a:r>
              <a:rPr lang="fr-FR" b="1" dirty="0">
                <a:solidFill>
                  <a:srgbClr val="7030A0"/>
                </a:solidFill>
              </a:rPr>
              <a:t>Conclusion </a:t>
            </a:r>
            <a:r>
              <a:rPr lang="fr-FR" dirty="0">
                <a:solidFill>
                  <a:srgbClr val="7030A0"/>
                </a:solidFill>
              </a:rPr>
              <a:t>: </a:t>
            </a:r>
          </a:p>
          <a:p>
            <a:pPr algn="just"/>
            <a:r>
              <a:rPr lang="fr-FR" dirty="0">
                <a:solidFill>
                  <a:srgbClr val="7030A0"/>
                </a:solidFill>
              </a:rPr>
              <a:t>« </a:t>
            </a:r>
            <a:r>
              <a:rPr lang="fr-FR" i="1" dirty="0">
                <a:solidFill>
                  <a:srgbClr val="7030A0"/>
                </a:solidFill>
              </a:rPr>
              <a:t>Le cas de David Reimer est souvent mobilisé comme un argument contre les recherches sur le genre. Le problème, c'est qu'il s'agit de quelque chose de malhonnête : en se centrant sur un cas unique tragique, on essaye de faire oublier que la même situation s'est reproduite plusieurs fois avec des fins beaucoup plus heureuses.  Lorsque David eut dix-sept mois, on modifia sa chevelure, on commença à le vêtir de robes et on le rebaptisa Brenda. A vingt-deux mois, il subit une opération chirurgicale qui le priva de ses testicules et lui fabriqua un vagin rudimentaire. Ce changement de genre arrivait trop tard. David/Brenda ne s'adapta jamais à son rôle de fille. Enfant, "elle" préférait les pistolets aux poupées, aimait se </a:t>
            </a:r>
            <a:r>
              <a:rPr lang="fr-FR" i="1" dirty="0" err="1">
                <a:solidFill>
                  <a:srgbClr val="7030A0"/>
                </a:solidFill>
              </a:rPr>
              <a:t>déguiset</a:t>
            </a:r>
            <a:r>
              <a:rPr lang="fr-FR" i="1" dirty="0">
                <a:solidFill>
                  <a:srgbClr val="7030A0"/>
                </a:solidFill>
              </a:rPr>
              <a:t> en homme, insistait même pour uriner debout. L'école, où les autres enfants se montrèrent cruels envers elle, lui posa beaucoup de difficultés. Elle commença vite à devenir agressive envers son entourage. Un jour enfin, vers l'âge de 14 ans, Brenda apprit la vérité au sujet de son passé médical. David reprit aussitôt son identité masculine. Il épousa plus tard une femme et devint père adoptif de trois enfants (mais elle divorça). Son passé ne cessa jamais de le miner, et il se suicida à l'âge de 38 ans.</a:t>
            </a:r>
          </a:p>
          <a:p>
            <a:pPr algn="just"/>
            <a:r>
              <a:rPr lang="fr-FR" i="1" dirty="0">
                <a:solidFill>
                  <a:srgbClr val="7030A0"/>
                </a:solidFill>
              </a:rPr>
              <a:t>A priori, l'histoire […] de David Reimer donne du poids à la théorie selon laquelle l'identité sexuelle et l'adéquation des comportements à l'un des deux genres sont câblés, programmées dans l'individu dès le plus jeune âge. David est en fait assez âgé - il avait presque deux ans - au moment où il fut effectivement transformé en fille. [...] Les bébés de vingt et quelques mois savent déjà beaucoup de choses sur les différences entre les garçons et les filles : ils préfèrent déjà les jouets associés à leur propre genre, masculin ou féminin ; ils sont aussi très conscient de leur propre identité sexuelle. Autre donnée cruciale de cette histoire [...] : David avait un vrai jumeau [dans lequel il pouvait se reconnaître]</a:t>
            </a:r>
            <a:r>
              <a:rPr lang="fr-FR" dirty="0">
                <a:solidFill>
                  <a:srgbClr val="7030A0"/>
                </a:solidFill>
              </a:rPr>
              <a:t> ».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3531" y="87645"/>
            <a:ext cx="3019425" cy="1590675"/>
          </a:xfrm>
          <a:prstGeom prst="rect">
            <a:avLst/>
          </a:prstGeom>
        </p:spPr>
      </p:pic>
      <p:sp>
        <p:nvSpPr>
          <p:cNvPr id="6" name="ZoneTexte 5"/>
          <p:cNvSpPr txBox="1"/>
          <p:nvPr/>
        </p:nvSpPr>
        <p:spPr>
          <a:xfrm>
            <a:off x="7638585" y="1678320"/>
            <a:ext cx="4438186" cy="461665"/>
          </a:xfrm>
          <a:prstGeom prst="rect">
            <a:avLst/>
          </a:prstGeom>
          <a:noFill/>
        </p:spPr>
        <p:txBody>
          <a:bodyPr wrap="square" rtlCol="0">
            <a:spAutoFit/>
          </a:bodyPr>
          <a:lstStyle/>
          <a:p>
            <a:pPr algn="r"/>
            <a:r>
              <a:rPr lang="fr-FR" sz="1200" dirty="0">
                <a:solidFill>
                  <a:srgbClr val="7030A0"/>
                </a:solidFill>
              </a:rPr>
              <a:t>La tombe de David Reimer. Source : </a:t>
            </a:r>
            <a:r>
              <a:rPr lang="fr-FR" sz="1200" dirty="0">
                <a:solidFill>
                  <a:srgbClr val="7030A0"/>
                </a:solidFill>
                <a:hlinkClick r:id="rId3"/>
              </a:rPr>
              <a:t>http://www.findagrave.com/cgi-bin/fg.cgi?page=gr&amp;GRid=20309661</a:t>
            </a:r>
            <a:r>
              <a:rPr lang="fr-FR" sz="1200" dirty="0">
                <a:solidFill>
                  <a:srgbClr val="7030A0"/>
                </a:solidFill>
              </a:rPr>
              <a:t> </a:t>
            </a:r>
          </a:p>
        </p:txBody>
      </p:sp>
    </p:spTree>
    <p:extLst>
      <p:ext uri="{BB962C8B-B14F-4D97-AF65-F5344CB8AC3E}">
        <p14:creationId xmlns:p14="http://schemas.microsoft.com/office/powerpoint/2010/main" val="38977025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5811" y="144317"/>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10" name="ZoneTexte 9"/>
          <p:cNvSpPr txBox="1"/>
          <p:nvPr/>
        </p:nvSpPr>
        <p:spPr>
          <a:xfrm>
            <a:off x="5885111" y="140291"/>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2" name="ZoneTexte 1"/>
          <p:cNvSpPr txBox="1"/>
          <p:nvPr/>
        </p:nvSpPr>
        <p:spPr>
          <a:xfrm>
            <a:off x="95811" y="513649"/>
            <a:ext cx="6171174" cy="369332"/>
          </a:xfrm>
          <a:prstGeom prst="rect">
            <a:avLst/>
          </a:prstGeom>
          <a:noFill/>
        </p:spPr>
        <p:txBody>
          <a:bodyPr wrap="square" rtlCol="0">
            <a:spAutoFit/>
          </a:bodyPr>
          <a:lstStyle/>
          <a:p>
            <a:r>
              <a:rPr lang="fr-FR" dirty="0">
                <a:solidFill>
                  <a:srgbClr val="7030A0"/>
                </a:solidFill>
              </a:rPr>
              <a:t>18.2.2. </a:t>
            </a:r>
            <a:r>
              <a:rPr lang="fr-FR" b="1" dirty="0">
                <a:solidFill>
                  <a:srgbClr val="7030A0"/>
                </a:solidFill>
              </a:rPr>
              <a:t>Le cas de David Reimer (suite)</a:t>
            </a:r>
          </a:p>
        </p:txBody>
      </p:sp>
      <p:sp>
        <p:nvSpPr>
          <p:cNvPr id="3" name="ZoneTexte 2"/>
          <p:cNvSpPr txBox="1"/>
          <p:nvPr/>
        </p:nvSpPr>
        <p:spPr>
          <a:xfrm>
            <a:off x="95811" y="886357"/>
            <a:ext cx="11847145" cy="5816977"/>
          </a:xfrm>
          <a:prstGeom prst="rect">
            <a:avLst/>
          </a:prstGeom>
          <a:noFill/>
        </p:spPr>
        <p:txBody>
          <a:bodyPr wrap="square" rtlCol="0">
            <a:spAutoFit/>
          </a:bodyPr>
          <a:lstStyle/>
          <a:p>
            <a:pPr algn="just"/>
            <a:r>
              <a:rPr lang="fr-FR" b="1" dirty="0">
                <a:solidFill>
                  <a:srgbClr val="7030A0"/>
                </a:solidFill>
              </a:rPr>
              <a:t>Conclusion (suite et fin) </a:t>
            </a:r>
            <a:r>
              <a:rPr lang="fr-FR" dirty="0">
                <a:solidFill>
                  <a:srgbClr val="7030A0"/>
                </a:solidFill>
              </a:rPr>
              <a:t>: </a:t>
            </a:r>
          </a:p>
          <a:p>
            <a:pPr algn="just"/>
            <a:r>
              <a:rPr lang="fr-FR" dirty="0">
                <a:solidFill>
                  <a:srgbClr val="7030A0"/>
                </a:solidFill>
              </a:rPr>
              <a:t>« </a:t>
            </a:r>
            <a:r>
              <a:rPr lang="fr-FR" dirty="0"/>
              <a:t> </a:t>
            </a:r>
            <a:r>
              <a:rPr lang="fr-FR" i="1" dirty="0">
                <a:solidFill>
                  <a:srgbClr val="7030A0"/>
                </a:solidFill>
              </a:rPr>
              <a:t>David Reimer ne fut pas le seul malheureux garçons à perdre son pénis à cause d'une circoncision ratée. Un autre cas, moins célèbre, à eu une conclusion différente – sans doute parce que l'accident se produisit quand le bébé avait tout juste deux mois. A sept mois, son identité sexuelle était déjà transformée, aussi bien socialement que chirurgicalement. Aujourd'hui adulte, cette personne se considère sans ambiguïté comme une femme. Elle a des relations sexuelles avec des hommes comme avec des femmes, mais elle préférait toujours jouer avec les filles quand elle était enfant, et elle n'est jamais habillé en homme. En tout les chercheurs ont étudié plusieurs dizaines d'enfants qui étaient génétiquement des garçons mais qui, pour diverses raisons médicales, furent élevés comme des filles. La conclusion est rarement aussi tranchée que dans le cas de David Reimer. Dans une étude de 2005, le psychologue </a:t>
            </a:r>
            <a:r>
              <a:rPr lang="fr-FR" i="1" dirty="0" err="1">
                <a:solidFill>
                  <a:srgbClr val="7030A0"/>
                </a:solidFill>
              </a:rPr>
              <a:t>Heino</a:t>
            </a:r>
            <a:r>
              <a:rPr lang="fr-FR" i="1" dirty="0">
                <a:solidFill>
                  <a:srgbClr val="7030A0"/>
                </a:solidFill>
              </a:rPr>
              <a:t> Meyer-</a:t>
            </a:r>
            <a:r>
              <a:rPr lang="fr-FR" i="1" dirty="0" err="1">
                <a:solidFill>
                  <a:srgbClr val="7030A0"/>
                </a:solidFill>
              </a:rPr>
              <a:t>Bahlburg</a:t>
            </a:r>
            <a:r>
              <a:rPr lang="fr-FR" i="1" dirty="0">
                <a:solidFill>
                  <a:srgbClr val="7030A0"/>
                </a:solidFill>
              </a:rPr>
              <a:t>, de l'université de Columbia, a montré que sur soixante-dix-sept individus transformés en filles, seuls dix-sept avaient choisi de reprendre une identité masculine. Et si, arrivées à l'âge adulte, bon nombre de ces filles présentaient divers signes de masculinité et disaient être plus attirées par les femmes que par les hommes, la majorité se considéraient indiscutablement comme des femmes. Le Dr Meyer-</a:t>
            </a:r>
            <a:r>
              <a:rPr lang="fr-FR" i="1" dirty="0" err="1">
                <a:solidFill>
                  <a:srgbClr val="7030A0"/>
                </a:solidFill>
              </a:rPr>
              <a:t>Balhlburg</a:t>
            </a:r>
            <a:r>
              <a:rPr lang="fr-FR" i="1" dirty="0">
                <a:solidFill>
                  <a:srgbClr val="7030A0"/>
                </a:solidFill>
              </a:rPr>
              <a:t> écrit donc en conclusion : « Ces données ne corroborent pas la théorie de la détermination biologique du développement de l'identité sexuelle par les hormones prénatales et/ou par les facteurs génétiques. On est obligé de convenir que l'attribution d'un genre ou de l'autre à l'individu, et les facteurs sociaux concomitants, ont une influence majeure sur la constitution définitive de son identité sexuelle  </a:t>
            </a:r>
            <a:r>
              <a:rPr lang="fr-FR" dirty="0">
                <a:solidFill>
                  <a:srgbClr val="7030A0"/>
                </a:solidFill>
              </a:rPr>
              <a:t>». </a:t>
            </a:r>
            <a:r>
              <a:rPr lang="fr-FR" sz="1200" dirty="0">
                <a:solidFill>
                  <a:srgbClr val="7030A0"/>
                </a:solidFill>
              </a:rPr>
              <a:t> Source : </a:t>
            </a:r>
            <a:r>
              <a:rPr lang="fr-FR" sz="1200" i="1" dirty="0">
                <a:solidFill>
                  <a:srgbClr val="7030A0"/>
                </a:solidFill>
                <a:hlinkClick r:id="rId2"/>
              </a:rPr>
              <a:t>Cerveau Rose, Cerveau Bleu. Les neurones ont-ils un sexe ?</a:t>
            </a:r>
            <a:r>
              <a:rPr lang="fr-FR" sz="1200" i="1" dirty="0">
                <a:solidFill>
                  <a:srgbClr val="7030A0"/>
                </a:solidFill>
              </a:rPr>
              <a:t>, </a:t>
            </a:r>
            <a:r>
              <a:rPr lang="fr-FR" sz="1200" dirty="0">
                <a:solidFill>
                  <a:srgbClr val="7030A0"/>
                </a:solidFill>
              </a:rPr>
              <a:t>Lise Eliot (chercheuse en Neuroscience’), Robert Laffont, 2011.</a:t>
            </a:r>
          </a:p>
          <a:p>
            <a:pPr algn="just"/>
            <a:r>
              <a:rPr lang="fr-FR" sz="1200" dirty="0">
                <a:solidFill>
                  <a:srgbClr val="7030A0"/>
                </a:solidFill>
              </a:rPr>
              <a:t>Les différentes femmes dont il est question ont toutes connues un début de socialisation en tant que garçon. Il faut tenir que cette socialisation commence dès la naissance, si ce n'est avant (on sait que le fœtus perçoit des choses de son environnement social, en particulier des sons : est-ce sans influence sur son développement futur ?). Dès lors, le fait que certaines de ces femmes présentent des traits de "masculinité" ne peut être attribué </a:t>
            </a:r>
            <a:r>
              <a:rPr lang="fr-FR" sz="1200" i="1" dirty="0">
                <a:solidFill>
                  <a:srgbClr val="7030A0"/>
                </a:solidFill>
              </a:rPr>
              <a:t>ipso facto</a:t>
            </a:r>
            <a:r>
              <a:rPr lang="fr-FR" sz="1200" dirty="0">
                <a:solidFill>
                  <a:srgbClr val="7030A0"/>
                </a:solidFill>
              </a:rPr>
              <a:t> à une donnée biologique. Le cas de David Reimer est un excellent argument contre l'éducation </a:t>
            </a:r>
            <a:r>
              <a:rPr lang="fr-FR" sz="1200" dirty="0" err="1">
                <a:solidFill>
                  <a:srgbClr val="7030A0"/>
                </a:solidFill>
              </a:rPr>
              <a:t>genrée</a:t>
            </a:r>
            <a:r>
              <a:rPr lang="fr-FR" sz="1200" dirty="0">
                <a:solidFill>
                  <a:srgbClr val="7030A0"/>
                </a:solidFill>
              </a:rPr>
              <a:t>. En effet, ce qui l'a fait souffrir n'est pas une éducation dé-</a:t>
            </a:r>
            <a:r>
              <a:rPr lang="fr-FR" sz="1200" dirty="0" err="1">
                <a:solidFill>
                  <a:srgbClr val="7030A0"/>
                </a:solidFill>
              </a:rPr>
              <a:t>genrée</a:t>
            </a:r>
            <a:r>
              <a:rPr lang="fr-FR" sz="1200" dirty="0">
                <a:solidFill>
                  <a:srgbClr val="7030A0"/>
                </a:solidFill>
              </a:rPr>
              <a:t>, encore moins une tentative de lutte les stéréotypes, mais bien la poursuite à tout prix de ces stéréotypes. John Money ne concevait pas qu'il soit possible d'être un homme sans avoir de pénis. Il ne concevait pas non plus que l'on puisse éduquer un enfant sans le pousser complètement du côté d'un des genres, conçus comme des classes opposées et inconciliable. Bref, des conceptions qui sont précisément celles de ceux qui s'opposent à tout prix à la notion de genre... </a:t>
            </a:r>
          </a:p>
          <a:p>
            <a:pPr algn="just"/>
            <a:r>
              <a:rPr lang="fr-FR" sz="1200" dirty="0">
                <a:solidFill>
                  <a:srgbClr val="7030A0"/>
                </a:solidFill>
              </a:rPr>
              <a:t>Source : </a:t>
            </a:r>
            <a:r>
              <a:rPr lang="fr-FR" sz="1200" i="1" dirty="0">
                <a:solidFill>
                  <a:srgbClr val="7030A0"/>
                </a:solidFill>
              </a:rPr>
              <a:t>A propos de David Reimer</a:t>
            </a:r>
            <a:r>
              <a:rPr lang="fr-FR" sz="1200" dirty="0">
                <a:solidFill>
                  <a:srgbClr val="7030A0"/>
                </a:solidFill>
              </a:rPr>
              <a:t>, Denis </a:t>
            </a:r>
            <a:r>
              <a:rPr lang="fr-FR" sz="1200" dirty="0" err="1">
                <a:solidFill>
                  <a:srgbClr val="7030A0"/>
                </a:solidFill>
              </a:rPr>
              <a:t>Colombi</a:t>
            </a:r>
            <a:r>
              <a:rPr lang="fr-FR" sz="1200" dirty="0">
                <a:solidFill>
                  <a:srgbClr val="7030A0"/>
                </a:solidFill>
              </a:rPr>
              <a:t> (sociologue), le 12 juillet 2013, </a:t>
            </a:r>
            <a:r>
              <a:rPr lang="fr-FR" sz="1200" dirty="0">
                <a:solidFill>
                  <a:srgbClr val="7030A0"/>
                </a:solidFill>
                <a:hlinkClick r:id="rId3"/>
              </a:rPr>
              <a:t>http://uneheuredepeine.blogspot.fr/2013/07/a-propos-de-david-reimer.html</a:t>
            </a:r>
            <a:r>
              <a:rPr lang="fr-FR" sz="1200" dirty="0">
                <a:solidFill>
                  <a:srgbClr val="7030A0"/>
                </a:solidFill>
              </a:rPr>
              <a:t> </a:t>
            </a:r>
          </a:p>
        </p:txBody>
      </p:sp>
    </p:spTree>
    <p:extLst>
      <p:ext uri="{BB962C8B-B14F-4D97-AF65-F5344CB8AC3E}">
        <p14:creationId xmlns:p14="http://schemas.microsoft.com/office/powerpoint/2010/main" val="34215497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108</a:t>
            </a:fld>
            <a:endParaRPr lang="en-US"/>
          </a:p>
        </p:txBody>
      </p:sp>
      <p:sp>
        <p:nvSpPr>
          <p:cNvPr id="3" name="Espace réservé du numéro de diapositive 1"/>
          <p:cNvSpPr txBox="1">
            <a:spLocks/>
          </p:cNvSpPr>
          <p:nvPr/>
        </p:nvSpPr>
        <p:spPr>
          <a:xfrm>
            <a:off x="11296184" y="148525"/>
            <a:ext cx="6597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108</a:t>
            </a:fld>
            <a:endParaRPr lang="en-US"/>
          </a:p>
        </p:txBody>
      </p:sp>
      <p:sp>
        <p:nvSpPr>
          <p:cNvPr id="4" name="Rectangle 3"/>
          <p:cNvSpPr/>
          <p:nvPr/>
        </p:nvSpPr>
        <p:spPr>
          <a:xfrm>
            <a:off x="95811" y="513650"/>
            <a:ext cx="5576398" cy="369332"/>
          </a:xfrm>
          <a:prstGeom prst="rect">
            <a:avLst/>
          </a:prstGeom>
        </p:spPr>
        <p:txBody>
          <a:bodyPr wrap="none">
            <a:spAutoFit/>
          </a:bodyPr>
          <a:lstStyle/>
          <a:p>
            <a:r>
              <a:rPr lang="fr-FR" b="1" dirty="0">
                <a:solidFill>
                  <a:srgbClr val="7030A0"/>
                </a:solidFill>
              </a:rPr>
              <a:t>18.2. Les explications physiologiques de la transsexualité</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95811" y="882983"/>
            <a:ext cx="6171174" cy="369332"/>
          </a:xfrm>
          <a:prstGeom prst="rect">
            <a:avLst/>
          </a:prstGeom>
          <a:noFill/>
        </p:spPr>
        <p:txBody>
          <a:bodyPr wrap="square" rtlCol="0">
            <a:spAutoFit/>
          </a:bodyPr>
          <a:lstStyle/>
          <a:p>
            <a:r>
              <a:rPr lang="fr-FR" dirty="0">
                <a:solidFill>
                  <a:srgbClr val="7030A0"/>
                </a:solidFill>
              </a:rPr>
              <a:t>18.2.2. </a:t>
            </a:r>
            <a:r>
              <a:rPr lang="fr-FR" b="1" dirty="0">
                <a:solidFill>
                  <a:srgbClr val="7030A0"/>
                </a:solidFill>
              </a:rPr>
              <a:t>Le cas de David Reimer (suite et fin)</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261" y="1073080"/>
            <a:ext cx="2238375" cy="203835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4290" y="1064481"/>
            <a:ext cx="1971675" cy="231457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5763" y="1052926"/>
            <a:ext cx="1685400" cy="2058504"/>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8401" y="3824868"/>
            <a:ext cx="3707564" cy="2780673"/>
          </a:xfrm>
          <a:prstGeom prst="rect">
            <a:avLst/>
          </a:prstGeom>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010" y="1397436"/>
            <a:ext cx="2540000"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7137" y="1370670"/>
            <a:ext cx="2228902" cy="3201738"/>
          </a:xfrm>
          <a:prstGeom prst="rect">
            <a:avLst/>
          </a:prstGeom>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897" y="3824868"/>
            <a:ext cx="2362200" cy="21256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9836" y="3301527"/>
            <a:ext cx="2082800" cy="2984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6619" y="4887699"/>
            <a:ext cx="1945650" cy="17510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713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109</a:t>
            </a:fld>
            <a:endParaRPr lang="en-US"/>
          </a:p>
        </p:txBody>
      </p:sp>
      <p:sp>
        <p:nvSpPr>
          <p:cNvPr id="3" name="ZoneTexte 2"/>
          <p:cNvSpPr txBox="1"/>
          <p:nvPr/>
        </p:nvSpPr>
        <p:spPr>
          <a:xfrm>
            <a:off x="6809591" y="72992"/>
            <a:ext cx="336714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Espace réservé du numéro de diapositive 1"/>
          <p:cNvSpPr txBox="1">
            <a:spLocks/>
          </p:cNvSpPr>
          <p:nvPr/>
        </p:nvSpPr>
        <p:spPr>
          <a:xfrm>
            <a:off x="11320463" y="206375"/>
            <a:ext cx="631825" cy="3603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2C2DD2-9A7A-444D-AD00-CF885F2E8771}" type="slidenum">
              <a:rPr lang="fr-FR" smtClean="0"/>
              <a:pPr>
                <a:defRPr/>
              </a:pPr>
              <a:t>109</a:t>
            </a:fld>
            <a:endParaRPr lang="fr-FR" dirty="0"/>
          </a:p>
        </p:txBody>
      </p:sp>
      <p:sp>
        <p:nvSpPr>
          <p:cNvPr id="7" name="ZoneTexte 4"/>
          <p:cNvSpPr txBox="1">
            <a:spLocks noChangeArrowheads="1"/>
          </p:cNvSpPr>
          <p:nvPr/>
        </p:nvSpPr>
        <p:spPr bwMode="auto">
          <a:xfrm>
            <a:off x="185738" y="487363"/>
            <a:ext cx="118110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b="1" u="sng" dirty="0">
                <a:solidFill>
                  <a:srgbClr val="7030A0"/>
                </a:solidFill>
              </a:rPr>
              <a:t>18.2.3. Causes possibles de la « bisexualité » animale</a:t>
            </a:r>
            <a:r>
              <a:rPr lang="fr-FR" altLang="fr-FR" sz="1800" b="1" dirty="0">
                <a:solidFill>
                  <a:srgbClr val="7030A0"/>
                </a:solidFill>
              </a:rPr>
              <a:t> </a:t>
            </a:r>
            <a:r>
              <a:rPr lang="fr-FR" altLang="fr-FR" sz="1800" dirty="0">
                <a:solidFill>
                  <a:srgbClr val="7030A0"/>
                </a:solidFill>
              </a:rPr>
              <a:t>:</a:t>
            </a:r>
            <a:endParaRPr lang="fr-FR" altLang="fr-FR" sz="1800" u="sng" dirty="0">
              <a:solidFill>
                <a:srgbClr val="7030A0"/>
              </a:solidFill>
            </a:endParaRPr>
          </a:p>
          <a:p>
            <a:pPr algn="just" eaLnBrk="1" hangingPunct="1">
              <a:lnSpc>
                <a:spcPct val="100000"/>
              </a:lnSpc>
              <a:spcBef>
                <a:spcPct val="0"/>
              </a:spcBef>
            </a:pPr>
            <a:r>
              <a:rPr lang="fr-FR" altLang="fr-FR" sz="1800" dirty="0">
                <a:solidFill>
                  <a:srgbClr val="7030A0"/>
                </a:solidFill>
              </a:rPr>
              <a:t> Des études relatives à la participation de l'hormone dans le comportement homosexuel indiquent que lors de l'administration des traitements de testostérone et d’estradiol aux animaux hétérosexuels femelles et les niveaux d'hormones élevées augmentent la probabilité de comportement homosexuel. En outre, stimuler les niveaux d'hormones sexuelles pendant la grossesse de l'animal semble augmenter la probabilité de l'accouchement d'une progéniture homosexuel.</a:t>
            </a: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Source : </a:t>
            </a:r>
            <a:r>
              <a:rPr lang="en-US" altLang="fr-FR" sz="1200" dirty="0">
                <a:solidFill>
                  <a:srgbClr val="7030A0"/>
                </a:solidFill>
              </a:rPr>
              <a:t>Adler, Tina (4 Jan 1997). "Animal's Fancies". </a:t>
            </a:r>
            <a:r>
              <a:rPr lang="en-US" altLang="fr-FR" sz="1200" i="1" dirty="0">
                <a:solidFill>
                  <a:srgbClr val="7030A0"/>
                </a:solidFill>
              </a:rPr>
              <a:t>Society For Science And The Public</a:t>
            </a:r>
            <a:r>
              <a:rPr lang="en-US" altLang="fr-FR" sz="1200" dirty="0">
                <a:solidFill>
                  <a:srgbClr val="7030A0"/>
                </a:solidFill>
              </a:rPr>
              <a:t> </a:t>
            </a:r>
            <a:r>
              <a:rPr lang="en-US" altLang="fr-FR" sz="1200" b="1" dirty="0">
                <a:solidFill>
                  <a:srgbClr val="7030A0"/>
                </a:solidFill>
              </a:rPr>
              <a:t>151</a:t>
            </a:r>
            <a:r>
              <a:rPr lang="en-US" altLang="fr-FR" sz="1200" dirty="0">
                <a:solidFill>
                  <a:srgbClr val="7030A0"/>
                </a:solidFill>
              </a:rPr>
              <a:t> (1): 8–9. </a:t>
            </a:r>
            <a:r>
              <a:rPr lang="en-US" altLang="fr-FR" sz="1200" dirty="0">
                <a:solidFill>
                  <a:srgbClr val="7030A0"/>
                </a:solidFill>
                <a:hlinkClick r:id="rId2" tooltip="JSTOR"/>
              </a:rPr>
              <a:t>JSTOR</a:t>
            </a:r>
            <a:r>
              <a:rPr lang="en-US" altLang="fr-FR" sz="1200" dirty="0">
                <a:solidFill>
                  <a:srgbClr val="7030A0"/>
                </a:solidFill>
              </a:rPr>
              <a:t> </a:t>
            </a:r>
            <a:r>
              <a:rPr lang="en-US" altLang="fr-FR" sz="1200" u="sng" dirty="0">
                <a:solidFill>
                  <a:srgbClr val="7030A0"/>
                </a:solidFill>
                <a:hlinkClick r:id="rId3"/>
              </a:rPr>
              <a:t>3980720</a:t>
            </a:r>
            <a:endParaRPr lang="en-US" altLang="fr-FR" sz="1200" u="sng" dirty="0">
              <a:solidFill>
                <a:srgbClr val="7030A0"/>
              </a:solidFill>
            </a:endParaRPr>
          </a:p>
          <a:p>
            <a:pPr algn="just" eaLnBrk="1" hangingPunct="1">
              <a:lnSpc>
                <a:spcPct val="100000"/>
              </a:lnSpc>
              <a:spcBef>
                <a:spcPct val="0"/>
              </a:spcBef>
              <a:buFontTx/>
              <a:buNone/>
            </a:pPr>
            <a:r>
              <a:rPr lang="fr-FR" altLang="fr-FR" sz="1200" dirty="0">
                <a:solidFill>
                  <a:srgbClr val="7030A0"/>
                </a:solidFill>
              </a:rPr>
              <a:t>Certains suggèrent que des perturbateurs endocriniens, ou des « traumatismes » susceptibles d’endommager la barrière placentaire, pourraient modifier les taux hormonaux reçus par les fœtus. </a:t>
            </a:r>
            <a:endParaRPr lang="en-US" altLang="fr-FR" sz="1200" u="sng" dirty="0">
              <a:solidFill>
                <a:srgbClr val="7030A0"/>
              </a:solidFill>
            </a:endParaRPr>
          </a:p>
          <a:p>
            <a:pPr algn="just" eaLnBrk="1" hangingPunct="1">
              <a:lnSpc>
                <a:spcPct val="100000"/>
              </a:lnSpc>
              <a:spcBef>
                <a:spcPct val="0"/>
              </a:spcBef>
            </a:pPr>
            <a:r>
              <a:rPr lang="fr-FR" altLang="fr-FR" sz="1800" dirty="0">
                <a:solidFill>
                  <a:srgbClr val="7030A0"/>
                </a:solidFill>
              </a:rPr>
              <a:t> Kay Larkin et ses collègues de l'Oregon </a:t>
            </a:r>
            <a:r>
              <a:rPr lang="fr-FR" altLang="fr-FR" sz="1800" dirty="0" err="1">
                <a:solidFill>
                  <a:srgbClr val="7030A0"/>
                </a:solidFill>
              </a:rPr>
              <a:t>Health</a:t>
            </a:r>
            <a:r>
              <a:rPr lang="fr-FR" altLang="fr-FR" sz="1800" dirty="0">
                <a:solidFill>
                  <a:srgbClr val="7030A0"/>
                </a:solidFill>
              </a:rPr>
              <a:t> and Science </a:t>
            </a:r>
            <a:r>
              <a:rPr lang="fr-FR" altLang="fr-FR" sz="1800" dirty="0" err="1">
                <a:solidFill>
                  <a:srgbClr val="7030A0"/>
                </a:solidFill>
              </a:rPr>
              <a:t>University</a:t>
            </a:r>
            <a:r>
              <a:rPr lang="fr-FR" altLang="fr-FR" sz="1800" dirty="0">
                <a:solidFill>
                  <a:srgbClr val="7030A0"/>
                </a:solidFill>
              </a:rPr>
              <a:t> ont trouvé de petites différences mais distincts dans une partie du cerveau appelée l'hypothalamus, dans une région particulière de l'hypothalamus - le noyau </a:t>
            </a:r>
            <a:r>
              <a:rPr lang="fr-FR" altLang="fr-FR" sz="1800" dirty="0" err="1">
                <a:solidFill>
                  <a:srgbClr val="7030A0"/>
                </a:solidFill>
              </a:rPr>
              <a:t>préoptique</a:t>
            </a:r>
            <a:r>
              <a:rPr lang="fr-FR" altLang="fr-FR" sz="1800" dirty="0">
                <a:solidFill>
                  <a:srgbClr val="7030A0"/>
                </a:solidFill>
              </a:rPr>
              <a:t>, entre les béliers qui préfèrent partenaires sexuels masculins avec les béliers qui préféraient à coopérer avec les brebis. La région est généralement presque deux fois plus grande chez les béliers que chez les brebis. Mais chez le bélier gay, sa taille était presque identique à celui chez les femelles « normales ».</a:t>
            </a:r>
            <a:r>
              <a:rPr lang="fr-FR" altLang="fr-FR" sz="1200" dirty="0">
                <a:solidFill>
                  <a:srgbClr val="7030A0"/>
                </a:solidFill>
              </a:rPr>
              <a:t> </a:t>
            </a:r>
            <a:r>
              <a:rPr lang="fr-FR" altLang="fr-FR" sz="1800" dirty="0">
                <a:solidFill>
                  <a:srgbClr val="7030A0"/>
                </a:solidFill>
              </a:rPr>
              <a:t>L'hypothalamus est connu pour contrôler la libération d'hormones sexuelles et de nombreux types de comportements sexuels. Plusieurs autres régions de l'hypothalamus ont montré des différences de sexe cohérentes au niveau de leur taille, mais seulement cette région spécifique a montré des différences corrélées avec une préférence (orientation) sexuelle (°).</a:t>
            </a:r>
            <a:r>
              <a:rPr lang="fr-FR" altLang="fr-FR" sz="1200" dirty="0">
                <a:solidFill>
                  <a:srgbClr val="7030A0"/>
                </a:solidFill>
              </a:rPr>
              <a:t> Source : </a:t>
            </a:r>
            <a:r>
              <a:rPr lang="en-US" altLang="fr-FR" sz="1200" i="1" dirty="0">
                <a:solidFill>
                  <a:srgbClr val="7030A0"/>
                </a:solidFill>
              </a:rPr>
              <a:t>Homosexuality is biological, suggests gay sheep study</a:t>
            </a:r>
            <a:r>
              <a:rPr lang="fr-FR" altLang="fr-FR" sz="1200" dirty="0">
                <a:solidFill>
                  <a:srgbClr val="7030A0"/>
                </a:solidFill>
              </a:rPr>
              <a:t>, 5 novembre 2002 (+).</a:t>
            </a:r>
          </a:p>
          <a:p>
            <a:pPr algn="just" eaLnBrk="1" hangingPunct="1">
              <a:lnSpc>
                <a:spcPct val="100000"/>
              </a:lnSpc>
              <a:spcBef>
                <a:spcPct val="0"/>
              </a:spcBef>
              <a:buFontTx/>
              <a:buNone/>
            </a:pPr>
            <a:r>
              <a:rPr lang="fr-FR" altLang="fr-FR" sz="1200" dirty="0">
                <a:solidFill>
                  <a:srgbClr val="7030A0"/>
                </a:solidFill>
              </a:rPr>
              <a:t>(°) Les différences sont presque identiques à ceux identifiés par le neuroscientifique Simon </a:t>
            </a:r>
            <a:r>
              <a:rPr lang="fr-FR" altLang="fr-FR" sz="1200" dirty="0" err="1">
                <a:solidFill>
                  <a:srgbClr val="7030A0"/>
                </a:solidFill>
              </a:rPr>
              <a:t>LeVay</a:t>
            </a:r>
            <a:r>
              <a:rPr lang="fr-FR" altLang="fr-FR" sz="1200" dirty="0">
                <a:solidFill>
                  <a:srgbClr val="7030A0"/>
                </a:solidFill>
              </a:rPr>
              <a:t> dans ses études sur le cerveau des hommes homosexuels. Son travail a toujours été considérée comme controversée, en partie parce que les cerveaux qu'il a étudiés étaient pour la plupart ceux des hommes qui étaient morts du sida. Il était donc difficile de savoir si les différences ont été liés à la maladie ou aux préférences sexuelles. (+) Source : </a:t>
            </a:r>
            <a:r>
              <a:rPr lang="fr-FR" altLang="fr-FR" sz="1200" dirty="0">
                <a:solidFill>
                  <a:srgbClr val="7030A0"/>
                </a:solidFill>
                <a:hlinkClick r:id="rId4"/>
              </a:rPr>
              <a:t>https://www.newscientist.com/article/dn3008-homosexuality-is-biological-suggests-gay-sheep-study/</a:t>
            </a:r>
            <a:r>
              <a:rPr lang="fr-FR" altLang="fr-FR" sz="1200" dirty="0">
                <a:solidFill>
                  <a:srgbClr val="7030A0"/>
                </a:solidFill>
              </a:rPr>
              <a:t> </a:t>
            </a:r>
          </a:p>
          <a:p>
            <a:pPr algn="just" eaLnBrk="1" hangingPunct="1">
              <a:lnSpc>
                <a:spcPct val="100000"/>
              </a:lnSpc>
              <a:spcBef>
                <a:spcPct val="0"/>
              </a:spcBef>
              <a:buFontTx/>
              <a:buNone/>
            </a:pPr>
            <a:r>
              <a:rPr lang="fr-FR" altLang="fr-FR" sz="1200" u="sng" dirty="0">
                <a:solidFill>
                  <a:srgbClr val="7030A0"/>
                </a:solidFill>
              </a:rPr>
              <a:t>Discussions</a:t>
            </a:r>
            <a:r>
              <a:rPr lang="fr-FR" altLang="fr-FR" sz="1200" dirty="0">
                <a:solidFill>
                  <a:srgbClr val="7030A0"/>
                </a:solidFill>
              </a:rPr>
              <a:t> : Mais </a:t>
            </a:r>
            <a:r>
              <a:rPr lang="fr-FR" altLang="fr-FR" sz="1200" dirty="0">
                <a:solidFill>
                  <a:srgbClr val="7030A0"/>
                </a:solidFill>
                <a:hlinkClick r:id="rId5" tooltip="Bruce Bagemihl"/>
              </a:rPr>
              <a:t>Bruce </a:t>
            </a:r>
            <a:r>
              <a:rPr lang="fr-FR" altLang="fr-FR" sz="1200" dirty="0" err="1">
                <a:solidFill>
                  <a:srgbClr val="7030A0"/>
                </a:solidFill>
              </a:rPr>
              <a:t>Bagemihl</a:t>
            </a:r>
            <a:r>
              <a:rPr lang="fr-FR" altLang="fr-FR" sz="1200" dirty="0">
                <a:solidFill>
                  <a:srgbClr val="7030A0"/>
                </a:solidFill>
              </a:rPr>
              <a:t>, auteur du livre </a:t>
            </a:r>
            <a:r>
              <a:rPr lang="fr-FR" altLang="fr-FR" sz="1200" i="1" dirty="0" err="1">
                <a:solidFill>
                  <a:srgbClr val="7030A0"/>
                </a:solidFill>
              </a:rPr>
              <a:t>Exuberence</a:t>
            </a:r>
            <a:r>
              <a:rPr lang="fr-FR" altLang="fr-FR" sz="1200" i="1" dirty="0">
                <a:solidFill>
                  <a:srgbClr val="7030A0"/>
                </a:solidFill>
              </a:rPr>
              <a:t> biologique: homosexualité animale et diversité </a:t>
            </a:r>
            <a:r>
              <a:rPr lang="fr-FR" altLang="fr-FR" sz="1200" dirty="0">
                <a:solidFill>
                  <a:srgbClr val="7030A0"/>
                </a:solidFill>
              </a:rPr>
              <a:t>naturelle, souligne qu'il n'y a pas de différences anatomiques ou </a:t>
            </a:r>
            <a:r>
              <a:rPr lang="fr-FR" altLang="fr-FR" sz="1200" dirty="0" err="1">
                <a:solidFill>
                  <a:srgbClr val="7030A0"/>
                </a:solidFill>
              </a:rPr>
              <a:t>endocrinologiques</a:t>
            </a:r>
            <a:r>
              <a:rPr lang="fr-FR" altLang="fr-FR" sz="1200" dirty="0">
                <a:solidFill>
                  <a:srgbClr val="7030A0"/>
                </a:solidFill>
              </a:rPr>
              <a:t> entre paires d'animaux exclusivement homosexuelles et exclusivement hétérosexuelles. Cependant, les différences hormonales ont été documentées, avec les principales </a:t>
            </a:r>
            <a:r>
              <a:rPr lang="fr-FR" altLang="fr-FR" sz="1200" dirty="0">
                <a:solidFill>
                  <a:srgbClr val="7030A0"/>
                </a:solidFill>
                <a:hlinkClick r:id="rId6" tooltip="Sex hormones"/>
              </a:rPr>
              <a:t>hormones</a:t>
            </a:r>
            <a:r>
              <a:rPr lang="fr-FR" altLang="fr-FR" sz="1200" dirty="0">
                <a:solidFill>
                  <a:srgbClr val="7030A0"/>
                </a:solidFill>
              </a:rPr>
              <a:t> </a:t>
            </a:r>
            <a:r>
              <a:rPr lang="fr-FR" altLang="fr-FR" sz="1200" dirty="0">
                <a:solidFill>
                  <a:srgbClr val="7030A0"/>
                </a:solidFill>
                <a:hlinkClick r:id="rId6" tooltip="Sex hormones"/>
              </a:rPr>
              <a:t>sexuelles, telles que </a:t>
            </a:r>
            <a:r>
              <a:rPr lang="fr-FR" altLang="fr-FR" sz="1200" dirty="0">
                <a:solidFill>
                  <a:srgbClr val="7030A0"/>
                </a:solidFill>
                <a:hlinkClick r:id="rId7" tooltip="Testosterone"/>
              </a:rPr>
              <a:t>la testostérone</a:t>
            </a:r>
            <a:r>
              <a:rPr lang="fr-FR" altLang="fr-FR" sz="1200" dirty="0">
                <a:solidFill>
                  <a:srgbClr val="7030A0"/>
                </a:solidFill>
              </a:rPr>
              <a:t> et </a:t>
            </a:r>
            <a:r>
              <a:rPr lang="fr-FR" altLang="fr-FR" sz="1200" dirty="0">
                <a:solidFill>
                  <a:srgbClr val="7030A0"/>
                </a:solidFill>
                <a:hlinkClick r:id="rId8" tooltip="Estradiol"/>
              </a:rPr>
              <a:t>l'estradiol des mâles homosexuels, lorsqu'on les compare à ceux qui participent uniquement à l'accouplement hétérosexuel.</a:t>
            </a:r>
            <a:r>
              <a:rPr lang="fr-FR" altLang="fr-FR" sz="1200" dirty="0">
                <a:solidFill>
                  <a:srgbClr val="7030A0"/>
                </a:solidFill>
              </a:rPr>
              <a:t> D’un autre côté, Un comportement [homosexuel] est souvent provoquée et exagérée par le chercheur lors de l'expérimentation par la destruction d'une partie des tissus du cerveau, ou en exposant l'animal à des niveaux élevés d'hormones stéroïdes avant la naissance (voir page suivante). Source : </a:t>
            </a:r>
            <a:r>
              <a:rPr lang="fr-FR" altLang="fr-FR" sz="1200" dirty="0">
                <a:solidFill>
                  <a:srgbClr val="7030A0"/>
                </a:solidFill>
                <a:hlinkClick r:id="rId9"/>
              </a:rPr>
              <a:t>https://en.wikipedia.org/wiki/Homosexual_behavior_in_animals</a:t>
            </a:r>
            <a:r>
              <a:rPr lang="fr-FR" altLang="fr-FR" sz="12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On sait depuis longtemps (étude du Pr. </a:t>
            </a:r>
            <a:r>
              <a:rPr lang="fr-FR" altLang="fr-FR" sz="1200" dirty="0" err="1">
                <a:solidFill>
                  <a:srgbClr val="7030A0"/>
                </a:solidFill>
              </a:rPr>
              <a:t>Dörner</a:t>
            </a:r>
            <a:r>
              <a:rPr lang="fr-FR" altLang="fr-FR" sz="1200" dirty="0">
                <a:solidFill>
                  <a:srgbClr val="7030A0"/>
                </a:solidFill>
              </a:rPr>
              <a:t> de Berlin...) obtenir un comportement sexuel contraire, transsexuel, des animaux _ rat, mouton ..._, en imprégnant </a:t>
            </a:r>
            <a:r>
              <a:rPr lang="fr-FR" altLang="fr-FR" sz="1200" dirty="0" err="1">
                <a:solidFill>
                  <a:srgbClr val="7030A0"/>
                </a:solidFill>
              </a:rPr>
              <a:t>hormonalement</a:t>
            </a:r>
            <a:r>
              <a:rPr lang="fr-FR" altLang="fr-FR" sz="1200" dirty="0">
                <a:solidFill>
                  <a:srgbClr val="7030A0"/>
                </a:solidFill>
              </a:rPr>
              <a:t> le fœtus, avec des hormones contraires. Source : </a:t>
            </a:r>
            <a:r>
              <a:rPr lang="fr-FR" altLang="fr-FR" sz="1200" i="1" dirty="0">
                <a:solidFill>
                  <a:srgbClr val="7030A0"/>
                </a:solidFill>
              </a:rPr>
              <a:t>La bisexualité et l'ordre de la nature</a:t>
            </a:r>
            <a:r>
              <a:rPr lang="fr-FR" altLang="fr-FR" sz="1200" dirty="0">
                <a:solidFill>
                  <a:srgbClr val="7030A0"/>
                </a:solidFill>
              </a:rPr>
              <a:t>, Claude Aron, Odile Jacob, 1996.</a:t>
            </a:r>
          </a:p>
        </p:txBody>
      </p:sp>
      <p:sp>
        <p:nvSpPr>
          <p:cNvPr id="6" name="Rectangle 5"/>
          <p:cNvSpPr/>
          <p:nvPr/>
        </p:nvSpPr>
        <p:spPr>
          <a:xfrm>
            <a:off x="185738" y="157644"/>
            <a:ext cx="6237220" cy="369332"/>
          </a:xfrm>
          <a:prstGeom prst="rect">
            <a:avLst/>
          </a:prstGeom>
        </p:spPr>
        <p:txBody>
          <a:bodyPr wrap="none">
            <a:spAutoFit/>
          </a:bodyPr>
          <a:lstStyle/>
          <a:p>
            <a:r>
              <a:rPr lang="fr-FR" b="1" dirty="0">
                <a:solidFill>
                  <a:srgbClr val="7030A0"/>
                </a:solidFill>
              </a:rPr>
              <a:t>18.2. Les explications physiologiques de la transsexualité (suite)</a:t>
            </a:r>
            <a:endParaRPr lang="fr-FR" b="1" dirty="0"/>
          </a:p>
        </p:txBody>
      </p:sp>
    </p:spTree>
    <p:extLst>
      <p:ext uri="{BB962C8B-B14F-4D97-AF65-F5344CB8AC3E}">
        <p14:creationId xmlns:p14="http://schemas.microsoft.com/office/powerpoint/2010/main" val="39455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30983" y="189504"/>
            <a:ext cx="660699" cy="328615"/>
          </a:xfrm>
        </p:spPr>
        <p:txBody>
          <a:bodyPr/>
          <a:lstStyle/>
          <a:p>
            <a:fld id="{A3855CD8-F650-4656-8804-7E552F308368}" type="slidenum">
              <a:rPr lang="en-US" smtClean="0"/>
              <a:t>11</a:t>
            </a:fld>
            <a:endParaRPr lang="en-US"/>
          </a:p>
        </p:txBody>
      </p:sp>
      <p:sp>
        <p:nvSpPr>
          <p:cNvPr id="3" name="ZoneTexte 2"/>
          <p:cNvSpPr txBox="1"/>
          <p:nvPr/>
        </p:nvSpPr>
        <p:spPr>
          <a:xfrm>
            <a:off x="215152" y="518119"/>
            <a:ext cx="11822655" cy="6186309"/>
          </a:xfrm>
          <a:prstGeom prst="rect">
            <a:avLst/>
          </a:prstGeom>
          <a:noFill/>
        </p:spPr>
        <p:txBody>
          <a:bodyPr wrap="square" rtlCol="0">
            <a:spAutoFit/>
          </a:bodyPr>
          <a:lstStyle/>
          <a:p>
            <a:pPr algn="just"/>
            <a:r>
              <a:rPr lang="fr-FR" dirty="0">
                <a:solidFill>
                  <a:srgbClr val="7030A0"/>
                </a:solidFill>
              </a:rPr>
              <a:t>3.1. </a:t>
            </a:r>
            <a:r>
              <a:rPr lang="fr-FR" u="sng" dirty="0">
                <a:solidFill>
                  <a:srgbClr val="7030A0"/>
                </a:solidFill>
              </a:rPr>
              <a:t>Opinions négatives </a:t>
            </a:r>
            <a:r>
              <a:rPr lang="fr-FR" dirty="0">
                <a:solidFill>
                  <a:srgbClr val="7030A0"/>
                </a:solidFill>
              </a:rPr>
              <a:t> (suite) :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 transsexualisme est un </a:t>
            </a:r>
            <a:r>
              <a:rPr lang="fr-FR" b="1" i="1" dirty="0">
                <a:solidFill>
                  <a:srgbClr val="FF0000"/>
                </a:solidFill>
              </a:rPr>
              <a:t>délire partiel</a:t>
            </a:r>
            <a:r>
              <a:rPr lang="fr-FR" i="1" dirty="0">
                <a:solidFill>
                  <a:srgbClr val="7030A0"/>
                </a:solidFill>
              </a:rPr>
              <a:t>, au même titre que l'érotomanie ou l'anorexie mentale. ... malgré la réalité de leur morphologie... ils présentent une revendication </a:t>
            </a:r>
            <a:r>
              <a:rPr lang="fr-FR" b="1" i="1" dirty="0">
                <a:solidFill>
                  <a:srgbClr val="7030A0"/>
                </a:solidFill>
              </a:rPr>
              <a:t>abusive</a:t>
            </a:r>
            <a:r>
              <a:rPr lang="fr-FR" i="1" dirty="0">
                <a:solidFill>
                  <a:srgbClr val="7030A0"/>
                </a:solidFill>
              </a:rPr>
              <a:t> de "rectification" chirurgicale</a:t>
            </a:r>
            <a:r>
              <a:rPr lang="fr-FR" dirty="0">
                <a:solidFill>
                  <a:srgbClr val="7030A0"/>
                </a:solidFill>
              </a:rPr>
              <a:t> ».</a:t>
            </a:r>
            <a:r>
              <a:rPr lang="fr-FR" sz="1200" dirty="0">
                <a:solidFill>
                  <a:srgbClr val="7030A0"/>
                </a:solidFill>
              </a:rPr>
              <a:t> Source : Dr.  Scherrer in « </a:t>
            </a:r>
            <a:r>
              <a:rPr lang="fr-FR" sz="1200" i="1" dirty="0">
                <a:solidFill>
                  <a:srgbClr val="7030A0"/>
                </a:solidFill>
              </a:rPr>
              <a:t>La réunion de la société médico-psychologique, TRANSSEXUALISME, les psychiatres veulent être entendus</a:t>
            </a:r>
            <a:r>
              <a:rPr lang="fr-FR" sz="1200" dirty="0">
                <a:solidFill>
                  <a:srgbClr val="7030A0"/>
                </a:solidFill>
              </a:rPr>
              <a:t> ». 27/3/80.</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Etat autant marginal que </a:t>
            </a:r>
            <a:r>
              <a:rPr lang="fr-FR" b="1" i="1" dirty="0">
                <a:solidFill>
                  <a:srgbClr val="7030A0"/>
                </a:solidFill>
              </a:rPr>
              <a:t>pathologique</a:t>
            </a:r>
            <a:r>
              <a:rPr lang="fr-FR" dirty="0">
                <a:solidFill>
                  <a:srgbClr val="7030A0"/>
                </a:solidFill>
              </a:rPr>
              <a:t> »</a:t>
            </a:r>
            <a:r>
              <a:rPr lang="fr-FR" sz="1200" dirty="0">
                <a:solidFill>
                  <a:srgbClr val="7030A0"/>
                </a:solidFill>
              </a:rPr>
              <a:t>. Source : </a:t>
            </a:r>
            <a:r>
              <a:rPr lang="fr-FR" sz="1200" i="1" dirty="0">
                <a:solidFill>
                  <a:srgbClr val="7030A0"/>
                </a:solidFill>
              </a:rPr>
              <a:t>Intégration des transsexuels</a:t>
            </a:r>
            <a:r>
              <a:rPr lang="fr-FR" sz="1200" dirty="0">
                <a:solidFill>
                  <a:srgbClr val="7030A0"/>
                </a:solidFill>
              </a:rPr>
              <a:t>, T.1., projet </a:t>
            </a:r>
            <a:r>
              <a:rPr lang="fr-FR" sz="1200" dirty="0" err="1">
                <a:solidFill>
                  <a:srgbClr val="7030A0"/>
                </a:solidFill>
              </a:rPr>
              <a:t>Ornicar</a:t>
            </a:r>
            <a:r>
              <a:rPr lang="fr-FR" sz="1200" dirty="0">
                <a:solidFill>
                  <a:srgbClr val="7030A0"/>
                </a:solidFill>
              </a:rPr>
              <a:t>, </a:t>
            </a:r>
            <a:r>
              <a:rPr lang="fr-FR" sz="1200" dirty="0" err="1">
                <a:solidFill>
                  <a:srgbClr val="7030A0"/>
                </a:solidFill>
              </a:rPr>
              <a:t>Pr.Gilbert-Dreyfus</a:t>
            </a:r>
            <a:r>
              <a:rPr lang="fr-FR" sz="1200" dirty="0">
                <a:solidFill>
                  <a:srgbClr val="7030A0"/>
                </a:solidFill>
              </a:rPr>
              <a:t>, p.20, juillet 1982.</a:t>
            </a:r>
          </a:p>
          <a:p>
            <a:pPr marL="285750" indent="-285750" algn="just">
              <a:buFont typeface="Arial" panose="020B0604020202020204" pitchFamily="34" charset="0"/>
              <a:buChar char="•"/>
            </a:pPr>
            <a:r>
              <a:rPr lang="fr-FR" dirty="0">
                <a:solidFill>
                  <a:srgbClr val="7030A0"/>
                </a:solidFill>
              </a:rPr>
              <a:t>« </a:t>
            </a:r>
            <a:r>
              <a:rPr lang="fr-FR" dirty="0"/>
              <a:t> </a:t>
            </a:r>
            <a:r>
              <a:rPr lang="fr-FR" i="1" dirty="0">
                <a:solidFill>
                  <a:srgbClr val="7030A0"/>
                </a:solidFill>
              </a:rPr>
              <a:t>Il faut bien reconnaître que, médicalement, et tout particulièrement du point de vue psychiatrique, elle est </a:t>
            </a:r>
            <a:r>
              <a:rPr lang="fr-FR" b="1" i="1" dirty="0">
                <a:solidFill>
                  <a:srgbClr val="7030A0"/>
                </a:solidFill>
              </a:rPr>
              <a:t>illogique</a:t>
            </a:r>
            <a:r>
              <a:rPr lang="fr-FR" i="1" dirty="0">
                <a:solidFill>
                  <a:srgbClr val="7030A0"/>
                </a:solidFill>
              </a:rPr>
              <a:t>. Si on admet [...] que prétendre être du sexe différent de celui dont on est naturellement porteur, est </a:t>
            </a:r>
            <a:r>
              <a:rPr lang="fr-FR" b="1" i="1" dirty="0">
                <a:solidFill>
                  <a:srgbClr val="7030A0"/>
                </a:solidFill>
              </a:rPr>
              <a:t>morbide</a:t>
            </a:r>
            <a:r>
              <a:rPr lang="fr-FR" i="1" dirty="0">
                <a:solidFill>
                  <a:srgbClr val="7030A0"/>
                </a:solidFill>
              </a:rPr>
              <a:t>, façonner chirurgicalement au sujet qui parle ainsi, un corps qui réponde en apparence à l'idée qu'il s'en fait ne peut que le confirmer dans son erreur. Il y a donc l'</a:t>
            </a:r>
            <a:r>
              <a:rPr lang="fr-FR" b="1" i="1" dirty="0">
                <a:solidFill>
                  <a:srgbClr val="7030A0"/>
                </a:solidFill>
              </a:rPr>
              <a:t>inverse d'une thérapie</a:t>
            </a:r>
            <a:r>
              <a:rPr lang="fr-FR" i="1" dirty="0">
                <a:solidFill>
                  <a:srgbClr val="7030A0"/>
                </a:solidFill>
              </a:rPr>
              <a:t>.</a:t>
            </a:r>
            <a:r>
              <a:rPr lang="fr-FR" dirty="0"/>
              <a:t> </a:t>
            </a:r>
            <a:r>
              <a:rPr lang="fr-FR" dirty="0">
                <a:solidFill>
                  <a:srgbClr val="7030A0"/>
                </a:solidFill>
              </a:rPr>
              <a:t> »</a:t>
            </a:r>
            <a:r>
              <a:rPr lang="fr-FR" sz="1200" dirty="0">
                <a:solidFill>
                  <a:srgbClr val="7030A0"/>
                </a:solidFill>
              </a:rPr>
              <a:t>. Source : J</a:t>
            </a:r>
            <a:r>
              <a:rPr lang="fr-FR" sz="1200" b="1" dirty="0">
                <a:solidFill>
                  <a:srgbClr val="7030A0"/>
                </a:solidFill>
              </a:rPr>
              <a:t>. </a:t>
            </a:r>
            <a:r>
              <a:rPr lang="fr-FR" sz="1200" dirty="0">
                <a:solidFill>
                  <a:srgbClr val="7030A0"/>
                </a:solidFill>
              </a:rPr>
              <a:t>Cl. Dubois, J.E. Marcel, 1980 ?.</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 le cas des transsexuels est paradoxal : </a:t>
            </a:r>
            <a:r>
              <a:rPr lang="fr-FR" b="1" i="1" dirty="0">
                <a:solidFill>
                  <a:srgbClr val="7030A0"/>
                </a:solidFill>
              </a:rPr>
              <a:t>la névrose et la perversion </a:t>
            </a:r>
            <a:r>
              <a:rPr lang="fr-FR" i="1" dirty="0">
                <a:solidFill>
                  <a:srgbClr val="7030A0"/>
                </a:solidFill>
              </a:rPr>
              <a:t>dans une large mesure apparaissent comme des mécanismes qui permettent de lutter contre une </a:t>
            </a:r>
            <a:r>
              <a:rPr lang="fr-FR" b="1" i="1" dirty="0">
                <a:solidFill>
                  <a:srgbClr val="7030A0"/>
                </a:solidFill>
              </a:rPr>
              <a:t>angoisse de castration</a:t>
            </a:r>
            <a:r>
              <a:rPr lang="fr-FR" i="1" dirty="0">
                <a:solidFill>
                  <a:srgbClr val="7030A0"/>
                </a:solidFill>
              </a:rPr>
              <a:t>; or nos sujets demande cette castration</a:t>
            </a:r>
            <a:r>
              <a:rPr lang="fr-FR" dirty="0">
                <a:solidFill>
                  <a:srgbClr val="7030A0"/>
                </a:solidFill>
              </a:rPr>
              <a:t> ». </a:t>
            </a:r>
            <a:r>
              <a:rPr lang="fr-FR" sz="1200" dirty="0">
                <a:solidFill>
                  <a:srgbClr val="7030A0"/>
                </a:solidFill>
              </a:rPr>
              <a:t>Source : </a:t>
            </a:r>
            <a:r>
              <a:rPr lang="fr-FR" sz="1200" dirty="0" err="1">
                <a:solidFill>
                  <a:srgbClr val="7030A0"/>
                </a:solidFill>
              </a:rPr>
              <a:t>Alby</a:t>
            </a:r>
            <a:r>
              <a:rPr lang="fr-FR" sz="1200" dirty="0">
                <a:solidFill>
                  <a:srgbClr val="7030A0"/>
                </a:solidFill>
              </a:rPr>
              <a:t>, thèse de doctorat, cité p.98 in </a:t>
            </a:r>
            <a:r>
              <a:rPr lang="fr-FR" sz="1200" i="1" dirty="0">
                <a:solidFill>
                  <a:srgbClr val="7030A0"/>
                </a:solidFill>
              </a:rPr>
              <a:t>Le transsexualisme: étude nosographique et médico-légale : rapport de médecine légale</a:t>
            </a:r>
            <a:r>
              <a:rPr lang="fr-FR" sz="1200" dirty="0">
                <a:solidFill>
                  <a:srgbClr val="7030A0"/>
                </a:solidFill>
              </a:rPr>
              <a:t>, Jacques Breton, Charles </a:t>
            </a:r>
            <a:r>
              <a:rPr lang="fr-FR" sz="1200" dirty="0" err="1">
                <a:solidFill>
                  <a:srgbClr val="7030A0"/>
                </a:solidFill>
              </a:rPr>
              <a:t>Frohwirth</a:t>
            </a:r>
            <a:r>
              <a:rPr lang="fr-FR" sz="1200" dirty="0">
                <a:solidFill>
                  <a:srgbClr val="7030A0"/>
                </a:solidFill>
              </a:rPr>
              <a:t> et Serge </a:t>
            </a:r>
            <a:r>
              <a:rPr lang="fr-FR" sz="1200" dirty="0" err="1">
                <a:solidFill>
                  <a:srgbClr val="7030A0"/>
                </a:solidFill>
              </a:rPr>
              <a:t>Pottiez</a:t>
            </a:r>
            <a:r>
              <a:rPr lang="fr-FR" sz="1200" dirty="0">
                <a:solidFill>
                  <a:srgbClr val="7030A0"/>
                </a:solidFill>
              </a:rPr>
              <a:t>, Masson,‎ 1er janvier 1985.</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transsexualistes ... </a:t>
            </a:r>
            <a:r>
              <a:rPr lang="fr-FR" i="1" dirty="0">
                <a:solidFill>
                  <a:srgbClr val="FF0000"/>
                </a:solidFill>
              </a:rPr>
              <a:t>subissent la castration physique </a:t>
            </a:r>
            <a:r>
              <a:rPr lang="fr-FR" b="1" i="1" dirty="0">
                <a:solidFill>
                  <a:srgbClr val="FF0000"/>
                </a:solidFill>
              </a:rPr>
              <a:t>afin d'échapper à l'angoisse de castration</a:t>
            </a:r>
            <a:r>
              <a:rPr lang="fr-FR" dirty="0">
                <a:solidFill>
                  <a:srgbClr val="7030A0"/>
                </a:solidFill>
              </a:rPr>
              <a:t> ». </a:t>
            </a:r>
            <a:r>
              <a:rPr lang="fr-FR" sz="1200" dirty="0">
                <a:solidFill>
                  <a:srgbClr val="7030A0"/>
                </a:solidFill>
              </a:rPr>
              <a:t>Source : J. Mac </a:t>
            </a:r>
            <a:r>
              <a:rPr lang="fr-FR" sz="1200" dirty="0" err="1">
                <a:solidFill>
                  <a:srgbClr val="7030A0"/>
                </a:solidFill>
              </a:rPr>
              <a:t>Dougall</a:t>
            </a:r>
            <a:r>
              <a:rPr lang="fr-FR" sz="1200" dirty="0">
                <a:solidFill>
                  <a:srgbClr val="7030A0"/>
                </a:solidFill>
              </a:rPr>
              <a:t>, p.92, </a:t>
            </a:r>
            <a:r>
              <a:rPr lang="fr-FR" sz="1200" i="1" dirty="0">
                <a:solidFill>
                  <a:srgbClr val="7030A0"/>
                </a:solidFill>
              </a:rPr>
              <a:t>Scène primitive et scénarios pervers dans sexualité perverse</a:t>
            </a:r>
            <a:r>
              <a:rPr lang="fr-FR" sz="1200" dirty="0">
                <a:solidFill>
                  <a:srgbClr val="7030A0"/>
                </a:solidFill>
              </a:rPr>
              <a:t>, Payot, Paris.</a:t>
            </a:r>
          </a:p>
          <a:p>
            <a:pPr marL="285750" indent="-285750" algn="just">
              <a:buFont typeface="Arial" panose="020B0604020202020204" pitchFamily="34" charset="0"/>
              <a:buChar char="•"/>
            </a:pPr>
            <a:r>
              <a:rPr lang="fr-FR" dirty="0">
                <a:solidFill>
                  <a:srgbClr val="7030A0"/>
                </a:solidFill>
              </a:rPr>
              <a:t>«  </a:t>
            </a:r>
            <a:r>
              <a:rPr lang="fr-FR" i="1" dirty="0">
                <a:solidFill>
                  <a:srgbClr val="FF0000"/>
                </a:solidFill>
              </a:rPr>
              <a:t>Le transsexuel se présente en "cas" et en victime des préjugés sociaux</a:t>
            </a:r>
            <a:r>
              <a:rPr lang="fr-FR" i="1" dirty="0">
                <a:solidFill>
                  <a:srgbClr val="7030A0"/>
                </a:solidFill>
              </a:rPr>
              <a:t>... [...] Les mécanismes psychonévrotiques sont certainement importants [qu'ils soient] </a:t>
            </a:r>
            <a:r>
              <a:rPr lang="fr-FR" i="1" dirty="0" err="1">
                <a:solidFill>
                  <a:srgbClr val="7030A0"/>
                </a:solidFill>
              </a:rPr>
              <a:t>oedipiens</a:t>
            </a:r>
            <a:r>
              <a:rPr lang="fr-FR" i="1" dirty="0">
                <a:solidFill>
                  <a:srgbClr val="7030A0"/>
                </a:solidFill>
              </a:rPr>
              <a:t>, ... narcissiques [blessure narcissique]...</a:t>
            </a:r>
            <a:r>
              <a:rPr lang="fr-FR" dirty="0">
                <a:solidFill>
                  <a:srgbClr val="7030A0"/>
                </a:solidFill>
              </a:rPr>
              <a:t> ».</a:t>
            </a:r>
            <a:r>
              <a:rPr lang="fr-FR" sz="1200" dirty="0">
                <a:solidFill>
                  <a:srgbClr val="7030A0"/>
                </a:solidFill>
              </a:rPr>
              <a:t> Source : Vocabulaire de la psychopédagogie et de psychiatrie de l'enfant, Robert </a:t>
            </a:r>
            <a:r>
              <a:rPr lang="fr-FR" sz="1200" dirty="0" err="1">
                <a:solidFill>
                  <a:srgbClr val="7030A0"/>
                </a:solidFill>
              </a:rPr>
              <a:t>Lafon</a:t>
            </a:r>
            <a:r>
              <a:rPr lang="fr-FR" sz="1200" dirty="0">
                <a:solidFill>
                  <a:srgbClr val="7030A0"/>
                </a:solidFill>
              </a:rPr>
              <a:t>, PUF, 1963 (réédition en 1969).</a:t>
            </a:r>
          </a:p>
          <a:p>
            <a:pPr marL="285750" indent="-285750" algn="just">
              <a:buFont typeface="Arial" panose="020B0604020202020204" pitchFamily="34" charset="0"/>
              <a:buChar char="•"/>
            </a:pPr>
            <a:r>
              <a:rPr lang="fr-FR" dirty="0">
                <a:solidFill>
                  <a:srgbClr val="7030A0"/>
                </a:solidFill>
              </a:rPr>
              <a:t>"</a:t>
            </a:r>
            <a:r>
              <a:rPr lang="fr-FR" i="1" dirty="0">
                <a:solidFill>
                  <a:srgbClr val="7030A0"/>
                </a:solidFill>
              </a:rPr>
              <a:t>une greffe sexuelle, c'est contre nature</a:t>
            </a:r>
            <a:r>
              <a:rPr lang="fr-FR" dirty="0">
                <a:solidFill>
                  <a:srgbClr val="7030A0"/>
                </a:solidFill>
              </a:rPr>
              <a:t>". </a:t>
            </a:r>
            <a:r>
              <a:rPr lang="fr-FR" sz="1200" dirty="0">
                <a:solidFill>
                  <a:srgbClr val="7030A0"/>
                </a:solidFill>
              </a:rPr>
              <a:t>Source : Avis entendu par l'auteur, 1995.</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 transsexuel] </a:t>
            </a:r>
            <a:r>
              <a:rPr lang="fr-FR" i="1" dirty="0">
                <a:solidFill>
                  <a:srgbClr val="FF0000"/>
                </a:solidFill>
              </a:rPr>
              <a:t>a l'assurance tranquille d'être dans la vérité</a:t>
            </a:r>
            <a:r>
              <a:rPr lang="fr-FR" i="1" dirty="0">
                <a:solidFill>
                  <a:srgbClr val="7030A0"/>
                </a:solidFill>
              </a:rPr>
              <a:t>. […] C'est la dernière défense contre la psychose</a:t>
            </a:r>
            <a:r>
              <a:rPr lang="fr-FR" dirty="0">
                <a:solidFill>
                  <a:srgbClr val="7030A0"/>
                </a:solidFill>
              </a:rPr>
              <a:t> ».</a:t>
            </a:r>
            <a:r>
              <a:rPr lang="fr-FR" sz="1200" dirty="0">
                <a:solidFill>
                  <a:srgbClr val="7030A0"/>
                </a:solidFill>
              </a:rPr>
              <a:t> S. </a:t>
            </a:r>
            <a:r>
              <a:rPr lang="fr-FR" sz="1200" dirty="0" err="1">
                <a:solidFill>
                  <a:srgbClr val="7030A0"/>
                </a:solidFill>
              </a:rPr>
              <a:t>Daymas</a:t>
            </a:r>
            <a:r>
              <a:rPr lang="fr-FR" sz="1200" dirty="0">
                <a:solidFill>
                  <a:srgbClr val="7030A0"/>
                </a:solidFill>
              </a:rPr>
              <a:t>, cité dans Psychopathologie de l'adolescent, D. </a:t>
            </a:r>
            <a:r>
              <a:rPr lang="fr-FR" sz="1200" dirty="0" err="1">
                <a:solidFill>
                  <a:srgbClr val="7030A0"/>
                </a:solidFill>
              </a:rPr>
              <a:t>Marcelli</a:t>
            </a:r>
            <a:r>
              <a:rPr lang="fr-FR" sz="1200" dirty="0">
                <a:solidFill>
                  <a:srgbClr val="7030A0"/>
                </a:solidFill>
              </a:rPr>
              <a:t> et A. Braconnier, Masson, 1994, p. 205. </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femmes ont besoin de vrais hommes et </a:t>
            </a:r>
            <a:r>
              <a:rPr lang="fr-FR" i="1" dirty="0">
                <a:solidFill>
                  <a:srgbClr val="FF0000"/>
                </a:solidFill>
              </a:rPr>
              <a:t>pas de guimauve féminisée</a:t>
            </a:r>
            <a:r>
              <a:rPr lang="fr-FR" dirty="0">
                <a:solidFill>
                  <a:srgbClr val="7030A0"/>
                </a:solidFill>
              </a:rPr>
              <a:t>… ». </a:t>
            </a:r>
            <a:r>
              <a:rPr lang="fr-FR" sz="1200" dirty="0">
                <a:solidFill>
                  <a:srgbClr val="7030A0"/>
                </a:solidFill>
              </a:rPr>
              <a:t>Source : livre « </a:t>
            </a:r>
            <a:r>
              <a:rPr lang="fr-FR" sz="1200" i="1" dirty="0">
                <a:solidFill>
                  <a:srgbClr val="7030A0"/>
                </a:solidFill>
              </a:rPr>
              <a:t> Les insolences de Christine Boutin » </a:t>
            </a:r>
            <a:r>
              <a:rPr lang="fr-FR" sz="1200" dirty="0">
                <a:solidFill>
                  <a:srgbClr val="7030A0"/>
                </a:solidFill>
              </a:rPr>
              <a:t>Christine Boutin, Jacques Marie Laffont Editeur, 2016. </a:t>
            </a:r>
          </a:p>
          <a:p>
            <a:pPr marL="285750" indent="-285750" algn="just">
              <a:buFont typeface="Arial" panose="020B0604020202020204" pitchFamily="34" charset="0"/>
              <a:buChar char="•"/>
            </a:pPr>
            <a:r>
              <a:rPr lang="fr-FR" sz="1200" dirty="0">
                <a:solidFill>
                  <a:srgbClr val="7030A0"/>
                </a:solidFill>
              </a:rPr>
              <a:t>"[</a:t>
            </a:r>
            <a:r>
              <a:rPr lang="fr-FR" sz="1200" i="1" dirty="0">
                <a:solidFill>
                  <a:srgbClr val="7030A0"/>
                </a:solidFill>
              </a:rPr>
              <a:t>un vrai homme] C’est un homme [...] qui est puissant, qui a de la force !</a:t>
            </a:r>
            <a:r>
              <a:rPr lang="fr-FR" sz="1200" dirty="0">
                <a:solidFill>
                  <a:srgbClr val="7030A0"/>
                </a:solidFill>
              </a:rPr>
              <a:t>", Christine Boutin sur Sud Radio le 28 février 2016. Source : </a:t>
            </a:r>
            <a:r>
              <a:rPr lang="fr-FR" sz="1200" dirty="0">
                <a:solidFill>
                  <a:srgbClr val="7030A0"/>
                </a:solidFill>
                <a:hlinkClick r:id="rId2"/>
              </a:rPr>
              <a:t>http://www.marianne.net/christine-boutin-les-femmes-ont-besoin-vrais-hommes-pas-guimauves-feminisees-100240675.html</a:t>
            </a:r>
            <a:r>
              <a:rPr lang="fr-FR" sz="1200" dirty="0">
                <a:solidFill>
                  <a:srgbClr val="7030A0"/>
                </a:solidFill>
              </a:rPr>
              <a:t> </a:t>
            </a:r>
          </a:p>
        </p:txBody>
      </p:sp>
      <p:sp>
        <p:nvSpPr>
          <p:cNvPr id="4" name="ZoneTexte 3"/>
          <p:cNvSpPr txBox="1"/>
          <p:nvPr/>
        </p:nvSpPr>
        <p:spPr>
          <a:xfrm>
            <a:off x="4619514" y="14878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15152" y="148787"/>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Tree>
    <p:extLst>
      <p:ext uri="{BB962C8B-B14F-4D97-AF65-F5344CB8AC3E}">
        <p14:creationId xmlns:p14="http://schemas.microsoft.com/office/powerpoint/2010/main" val="403768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110</a:t>
            </a:fld>
            <a:endParaRPr lang="en-US"/>
          </a:p>
        </p:txBody>
      </p:sp>
      <p:sp>
        <p:nvSpPr>
          <p:cNvPr id="3" name="ZoneTexte 2"/>
          <p:cNvSpPr txBox="1"/>
          <p:nvPr/>
        </p:nvSpPr>
        <p:spPr>
          <a:xfrm>
            <a:off x="6106673" y="95752"/>
            <a:ext cx="3281083"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4"/>
          <p:cNvSpPr>
            <a:spLocks noChangeArrowheads="1"/>
          </p:cNvSpPr>
          <p:nvPr/>
        </p:nvSpPr>
        <p:spPr bwMode="auto">
          <a:xfrm>
            <a:off x="184505" y="591317"/>
            <a:ext cx="1184433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fr-FR" altLang="fr-FR" sz="1800" b="1" u="sng" dirty="0">
                <a:solidFill>
                  <a:srgbClr val="7030A0"/>
                </a:solidFill>
              </a:rPr>
              <a:t>18.2.3. Causes possibles de la « bisexualité » animale</a:t>
            </a:r>
            <a:r>
              <a:rPr lang="fr-FR" altLang="fr-FR" sz="1800" b="1" dirty="0">
                <a:solidFill>
                  <a:srgbClr val="7030A0"/>
                </a:solidFill>
              </a:rPr>
              <a:t> </a:t>
            </a:r>
            <a:r>
              <a:rPr lang="fr-FR" altLang="fr-FR" sz="1800" dirty="0">
                <a:solidFill>
                  <a:srgbClr val="7030A0"/>
                </a:solidFill>
              </a:rPr>
              <a:t>(suite) :</a:t>
            </a:r>
          </a:p>
          <a:p>
            <a:pPr algn="just" eaLnBrk="1" hangingPunct="1">
              <a:lnSpc>
                <a:spcPct val="100000"/>
              </a:lnSpc>
              <a:spcBef>
                <a:spcPct val="0"/>
              </a:spcBef>
            </a:pPr>
            <a:r>
              <a:rPr lang="fr-FR" altLang="fr-FR" sz="1800" u="sng" dirty="0">
                <a:solidFill>
                  <a:srgbClr val="7030A0"/>
                </a:solidFill>
              </a:rPr>
              <a:t>Biais de raisonnement </a:t>
            </a:r>
            <a:r>
              <a:rPr lang="fr-FR" altLang="fr-FR" sz="1800" dirty="0">
                <a:solidFill>
                  <a:srgbClr val="7030A0"/>
                </a:solidFill>
              </a:rPr>
              <a:t>: </a:t>
            </a:r>
            <a:r>
              <a:rPr lang="fr-FR" altLang="fr-FR" sz="1800" dirty="0">
                <a:solidFill>
                  <a:srgbClr val="FF0000"/>
                </a:solidFill>
              </a:rPr>
              <a:t>La présence d'un comportement sexuel de même sexe n'avait pas été « officiellement » observé, sur une grande échelle jusqu'à une époque récente, probablement en raison de </a:t>
            </a:r>
            <a:r>
              <a:rPr lang="fr-FR" altLang="fr-FR" sz="1800" dirty="0">
                <a:solidFill>
                  <a:srgbClr val="FF0000"/>
                </a:solidFill>
                <a:hlinkClick r:id="rId2" tooltip="Effet expérimentateur"/>
              </a:rPr>
              <a:t>biais de l'observateur</a:t>
            </a:r>
            <a:r>
              <a:rPr lang="fr-FR" altLang="fr-FR" sz="1800" dirty="0">
                <a:solidFill>
                  <a:srgbClr val="FF0000"/>
                </a:solidFill>
              </a:rPr>
              <a:t> causés par les attitudes sociales de rejet face aux comportement « homosexuels » ou d'une crainte « d’être ridiculisés par leurs collègues ». </a:t>
            </a:r>
          </a:p>
          <a:p>
            <a:pPr algn="just" eaLnBrk="1" hangingPunct="1">
              <a:lnSpc>
                <a:spcPct val="100000"/>
              </a:lnSpc>
              <a:spcBef>
                <a:spcPct val="0"/>
              </a:spcBef>
            </a:pPr>
            <a:r>
              <a:rPr lang="fr-FR" altLang="fr-FR" sz="1800" dirty="0">
                <a:solidFill>
                  <a:srgbClr val="FF0000"/>
                </a:solidFill>
              </a:rPr>
              <a:t> </a:t>
            </a:r>
            <a:r>
              <a:rPr lang="fr-FR" altLang="fr-FR" sz="1800" dirty="0">
                <a:solidFill>
                  <a:srgbClr val="7030A0"/>
                </a:solidFill>
              </a:rPr>
              <a:t>Bien que des études ont démontré un comportement homosexuel dans un certain nombre d'espèces, </a:t>
            </a:r>
            <a:r>
              <a:rPr lang="fr-FR" altLang="fr-FR" sz="1800" dirty="0" err="1">
                <a:solidFill>
                  <a:srgbClr val="7030A0"/>
                </a:solidFill>
              </a:rPr>
              <a:t>Petter</a:t>
            </a:r>
            <a:r>
              <a:rPr lang="fr-FR" altLang="fr-FR" sz="1800" dirty="0">
                <a:solidFill>
                  <a:srgbClr val="7030A0"/>
                </a:solidFill>
              </a:rPr>
              <a:t> </a:t>
            </a:r>
            <a:r>
              <a:rPr lang="fr-FR" altLang="fr-FR" sz="1800" dirty="0" err="1">
                <a:solidFill>
                  <a:srgbClr val="7030A0"/>
                </a:solidFill>
              </a:rPr>
              <a:t>Bockman</a:t>
            </a:r>
            <a:r>
              <a:rPr lang="fr-FR" altLang="fr-FR" sz="1800" dirty="0">
                <a:solidFill>
                  <a:srgbClr val="7030A0"/>
                </a:solidFill>
              </a:rPr>
              <a:t>, le conseiller scientifique de </a:t>
            </a:r>
            <a:r>
              <a:rPr lang="fr-FR" altLang="fr-FR" sz="1800" dirty="0">
                <a:solidFill>
                  <a:srgbClr val="7030A0"/>
                </a:solidFill>
                <a:hlinkClick r:id="rId3" tooltip="Against Nature?"/>
              </a:rPr>
              <a:t>l'exposition? Against Nature</a:t>
            </a:r>
            <a:r>
              <a:rPr lang="fr-FR" altLang="fr-FR" sz="1800" dirty="0">
                <a:solidFill>
                  <a:srgbClr val="7030A0"/>
                </a:solidFill>
              </a:rPr>
              <a:t> en 2007, a spéculé que l'ampleur réelle du phénomène peut être beaucoup plus grande qu’on veut bien le reconnaître. En outre, une partie du règne animal est </a:t>
            </a:r>
            <a:r>
              <a:rPr lang="fr-FR" altLang="fr-FR" sz="1800" dirty="0">
                <a:solidFill>
                  <a:srgbClr val="7030A0"/>
                </a:solidFill>
                <a:hlinkClick r:id="rId4" tooltip="Hermaphrodite"/>
              </a:rPr>
              <a:t>hermaphrodite, vraiment bisexuelle</a:t>
            </a:r>
            <a:r>
              <a:rPr lang="fr-FR" altLang="fr-FR" sz="1800" dirty="0">
                <a:solidFill>
                  <a:srgbClr val="7030A0"/>
                </a:solidFill>
              </a:rPr>
              <a:t> (escargots, mérous ….) Pour ces espèces, l'homosexualité est pas un problème.</a:t>
            </a:r>
            <a:endParaRPr lang="fr-FR" altLang="fr-FR" sz="1200" dirty="0">
              <a:solidFill>
                <a:srgbClr val="7030A0"/>
              </a:solidFill>
            </a:endParaRPr>
          </a:p>
          <a:p>
            <a:pPr algn="just" eaLnBrk="1" hangingPunct="1">
              <a:lnSpc>
                <a:spcPct val="100000"/>
              </a:lnSpc>
              <a:spcBef>
                <a:spcPct val="0"/>
              </a:spcBef>
            </a:pPr>
            <a:r>
              <a:rPr lang="fr-FR" altLang="fr-FR" sz="1200" dirty="0">
                <a:solidFill>
                  <a:srgbClr val="7030A0"/>
                </a:solidFill>
              </a:rPr>
              <a:t> Certains chercheurs croient que ce comportement ait son origine dans l'organisation sociale et la domination masculines sociale, similaires aux traits de dominance, comme dans </a:t>
            </a:r>
            <a:r>
              <a:rPr lang="fr-FR" altLang="fr-FR" sz="1200" dirty="0">
                <a:solidFill>
                  <a:srgbClr val="7030A0"/>
                </a:solidFill>
                <a:hlinkClick r:id="rId5" tooltip="Prison sexualité"/>
              </a:rPr>
              <a:t>la sexualité en </a:t>
            </a:r>
            <a:r>
              <a:rPr lang="fr-FR" altLang="fr-FR" sz="1200" dirty="0">
                <a:solidFill>
                  <a:srgbClr val="7030A0"/>
                </a:solidFill>
              </a:rPr>
              <a:t>prison. D'autres, en particulier </a:t>
            </a:r>
            <a:r>
              <a:rPr lang="fr-FR" altLang="fr-FR" sz="1200" dirty="0" err="1">
                <a:solidFill>
                  <a:srgbClr val="7030A0"/>
                </a:solidFill>
              </a:rPr>
              <a:t>Bagemihl</a:t>
            </a:r>
            <a:r>
              <a:rPr lang="fr-FR" altLang="fr-FR" sz="1200" dirty="0">
                <a:solidFill>
                  <a:srgbClr val="7030A0"/>
                </a:solidFill>
              </a:rPr>
              <a:t>, </a:t>
            </a:r>
            <a:r>
              <a:rPr lang="fr-FR" altLang="fr-FR" sz="1200" dirty="0">
                <a:solidFill>
                  <a:srgbClr val="7030A0"/>
                </a:solidFill>
                <a:hlinkClick r:id="rId6" tooltip="Joan Roughgarden"/>
              </a:rPr>
              <a:t>Joan </a:t>
            </a:r>
            <a:r>
              <a:rPr lang="fr-FR" altLang="fr-FR" sz="1200" dirty="0" err="1">
                <a:solidFill>
                  <a:srgbClr val="7030A0"/>
                </a:solidFill>
              </a:rPr>
              <a:t>Roughgarden</a:t>
            </a:r>
            <a:r>
              <a:rPr lang="fr-FR" altLang="fr-FR" sz="1200" dirty="0">
                <a:solidFill>
                  <a:srgbClr val="7030A0"/>
                </a:solidFill>
              </a:rPr>
              <a:t>, </a:t>
            </a:r>
            <a:r>
              <a:rPr lang="fr-FR" altLang="fr-FR" sz="1200" dirty="0">
                <a:solidFill>
                  <a:srgbClr val="7030A0"/>
                </a:solidFill>
                <a:hlinkClick r:id="rId7" tooltip="Thierry Lodé"/>
              </a:rPr>
              <a:t>Thierry </a:t>
            </a:r>
            <a:r>
              <a:rPr lang="fr-FR" altLang="fr-FR" sz="1200" dirty="0" err="1">
                <a:solidFill>
                  <a:srgbClr val="7030A0"/>
                </a:solidFill>
                <a:hlinkClick r:id="rId7" tooltip="Thierry Lodé"/>
              </a:rPr>
              <a:t>Lodé</a:t>
            </a:r>
            <a:r>
              <a:rPr lang="fr-FR" altLang="fr-FR" sz="1200" dirty="0">
                <a:solidFill>
                  <a:srgbClr val="7030A0"/>
                </a:solidFill>
              </a:rPr>
              <a:t> et Paul </a:t>
            </a:r>
            <a:r>
              <a:rPr lang="fr-FR" altLang="fr-FR" sz="1200" dirty="0" err="1">
                <a:solidFill>
                  <a:srgbClr val="7030A0"/>
                </a:solidFill>
              </a:rPr>
              <a:t>Vasey</a:t>
            </a:r>
            <a:r>
              <a:rPr lang="fr-FR" altLang="fr-FR" sz="1200" dirty="0">
                <a:solidFill>
                  <a:srgbClr val="7030A0"/>
                </a:solidFill>
              </a:rPr>
              <a:t> suggèrent la fonction sociale du sexe (à la fois homosexuel et hétérosexuel) ne </a:t>
            </a:r>
            <a:r>
              <a:rPr lang="fr-FR" altLang="fr-FR" sz="1200" dirty="0" err="1">
                <a:solidFill>
                  <a:srgbClr val="7030A0"/>
                </a:solidFill>
              </a:rPr>
              <a:t>faitpas</a:t>
            </a:r>
            <a:r>
              <a:rPr lang="fr-FR" altLang="fr-FR" sz="1200" dirty="0">
                <a:solidFill>
                  <a:srgbClr val="7030A0"/>
                </a:solidFill>
              </a:rPr>
              <a:t> intervenir nécessairement à la domination, mais sert à renforcer les alliances et des liens sociaux au sein d'un troupeau. D'autres ont soutenu que la théorie de l'organisation sociale est insuffisante parce qu'elle ne peut pas tenir compte de certains comportements homosexuels, comme, par exemple, chez les espèces de manchots où des individus mâles ont un compagnon mâle pour la vie et refusent de d’accoupler avec des femelles, quand la chance leur en est donnée.  Alors que les rapports sur de nombreux ces scénarios d'accouplement sont encore anecdotiques, un nombre croissant de travaux scientifiques confirme que l'homosexualité permanente se produit non seulement en espèces avec des liens de couple permanent, mais aussi chez les espèces non monogames comme des moutons.</a:t>
            </a:r>
          </a:p>
          <a:p>
            <a:pPr algn="just" eaLnBrk="1" hangingPunct="1">
              <a:lnSpc>
                <a:spcPct val="100000"/>
              </a:lnSpc>
              <a:spcBef>
                <a:spcPct val="0"/>
              </a:spcBef>
              <a:buFontTx/>
              <a:buNone/>
            </a:pPr>
            <a:r>
              <a:rPr lang="fr-FR" altLang="fr-FR" sz="1200" dirty="0">
                <a:solidFill>
                  <a:srgbClr val="7030A0"/>
                </a:solidFill>
              </a:rPr>
              <a:t>Sources : a)  </a:t>
            </a:r>
            <a:r>
              <a:rPr lang="fr-FR" altLang="fr-FR" sz="1200" i="1" dirty="0">
                <a:solidFill>
                  <a:srgbClr val="7030A0"/>
                </a:solidFill>
                <a:hlinkClick r:id="rId8"/>
              </a:rPr>
              <a:t>"Cold </a:t>
            </a:r>
            <a:r>
              <a:rPr lang="fr-FR" altLang="fr-FR" sz="1200" i="1" dirty="0" err="1">
                <a:solidFill>
                  <a:srgbClr val="7030A0"/>
                </a:solidFill>
                <a:hlinkClick r:id="rId8"/>
              </a:rPr>
              <a:t>Shoulder</a:t>
            </a:r>
            <a:r>
              <a:rPr lang="fr-FR" altLang="fr-FR" sz="1200" i="1" dirty="0">
                <a:solidFill>
                  <a:srgbClr val="7030A0"/>
                </a:solidFill>
                <a:hlinkClick r:id="rId8"/>
              </a:rPr>
              <a:t> for </a:t>
            </a:r>
            <a:r>
              <a:rPr lang="fr-FR" altLang="fr-FR" sz="1200" i="1" dirty="0" err="1">
                <a:solidFill>
                  <a:srgbClr val="7030A0"/>
                </a:solidFill>
                <a:hlinkClick r:id="rId8"/>
              </a:rPr>
              <a:t>Swedish</a:t>
            </a:r>
            <a:r>
              <a:rPr lang="fr-FR" altLang="fr-FR" sz="1200" i="1" dirty="0">
                <a:solidFill>
                  <a:srgbClr val="7030A0"/>
                </a:solidFill>
                <a:hlinkClick r:id="rId8"/>
              </a:rPr>
              <a:t> </a:t>
            </a:r>
            <a:r>
              <a:rPr lang="fr-FR" altLang="fr-FR" sz="1200" i="1" dirty="0" err="1">
                <a:solidFill>
                  <a:srgbClr val="7030A0"/>
                </a:solidFill>
                <a:hlinkClick r:id="rId8"/>
              </a:rPr>
              <a:t>Seductresses</a:t>
            </a:r>
            <a:r>
              <a:rPr lang="fr-FR" altLang="fr-FR" sz="1200" i="1" dirty="0">
                <a:solidFill>
                  <a:srgbClr val="7030A0"/>
                </a:solidFill>
                <a:hlinkClick r:id="rId8"/>
              </a:rPr>
              <a:t> | Germany | Deutsche </a:t>
            </a:r>
            <a:r>
              <a:rPr lang="fr-FR" altLang="fr-FR" sz="1200" i="1" dirty="0" err="1">
                <a:solidFill>
                  <a:srgbClr val="7030A0"/>
                </a:solidFill>
                <a:hlinkClick r:id="rId8"/>
              </a:rPr>
              <a:t>Welle</a:t>
            </a:r>
            <a:r>
              <a:rPr lang="fr-FR" altLang="fr-FR" sz="1200" i="1" dirty="0">
                <a:solidFill>
                  <a:srgbClr val="7030A0"/>
                </a:solidFill>
                <a:hlinkClick r:id="rId8"/>
              </a:rPr>
              <a:t> | 10.02.2005"</a:t>
            </a:r>
            <a:r>
              <a:rPr lang="fr-FR" altLang="fr-FR" sz="1200" dirty="0">
                <a:solidFill>
                  <a:srgbClr val="7030A0"/>
                </a:solidFill>
              </a:rPr>
              <a:t>, b) </a:t>
            </a:r>
            <a:r>
              <a:rPr lang="en-US" altLang="fr-FR" sz="1200" u="sng" dirty="0">
                <a:solidFill>
                  <a:srgbClr val="7030A0"/>
                </a:solidFill>
                <a:hlinkClick r:id="rId9"/>
              </a:rPr>
              <a:t>"Gay penguin couple adopts abandoned egg in German zoo"</a:t>
            </a:r>
            <a:r>
              <a:rPr lang="en-US" altLang="fr-FR" sz="1200" dirty="0">
                <a:solidFill>
                  <a:srgbClr val="7030A0"/>
                </a:solidFill>
              </a:rPr>
              <a:t>. </a:t>
            </a:r>
            <a:r>
              <a:rPr lang="en-US" altLang="fr-FR" sz="1200" i="1" dirty="0">
                <a:solidFill>
                  <a:srgbClr val="7030A0"/>
                </a:solidFill>
              </a:rPr>
              <a:t>CBC News</a:t>
            </a:r>
            <a:r>
              <a:rPr lang="en-US" altLang="fr-FR" sz="1200" dirty="0">
                <a:solidFill>
                  <a:srgbClr val="7030A0"/>
                </a:solidFill>
              </a:rPr>
              <a:t>. 2009-06-05</a:t>
            </a:r>
            <a:r>
              <a:rPr lang="fr-FR" altLang="fr-FR" sz="1200" dirty="0">
                <a:solidFill>
                  <a:srgbClr val="7030A0"/>
                </a:solidFill>
              </a:rPr>
              <a:t>, c) </a:t>
            </a:r>
            <a:r>
              <a:rPr lang="fr-FR" altLang="fr-FR" sz="1200" dirty="0" err="1">
                <a:solidFill>
                  <a:srgbClr val="7030A0"/>
                </a:solidFill>
              </a:rPr>
              <a:t>Roselli</a:t>
            </a:r>
            <a:r>
              <a:rPr lang="fr-FR" altLang="fr-FR" sz="1200" dirty="0">
                <a:solidFill>
                  <a:srgbClr val="7030A0"/>
                </a:solidFill>
              </a:rPr>
              <a:t>, Charles E.; Kay Larkin; John A. </a:t>
            </a:r>
            <a:r>
              <a:rPr lang="fr-FR" altLang="fr-FR" sz="1200" dirty="0" err="1">
                <a:solidFill>
                  <a:srgbClr val="7030A0"/>
                </a:solidFill>
              </a:rPr>
              <a:t>Resko</a:t>
            </a:r>
            <a:r>
              <a:rPr lang="fr-FR" altLang="fr-FR" sz="1200" dirty="0">
                <a:solidFill>
                  <a:srgbClr val="7030A0"/>
                </a:solidFill>
              </a:rPr>
              <a:t>; John N. </a:t>
            </a:r>
            <a:r>
              <a:rPr lang="fr-FR" altLang="fr-FR" sz="1200" dirty="0" err="1">
                <a:solidFill>
                  <a:srgbClr val="7030A0"/>
                </a:solidFill>
              </a:rPr>
              <a:t>Stellflug</a:t>
            </a:r>
            <a:r>
              <a:rPr lang="fr-FR" altLang="fr-FR" sz="1200" dirty="0">
                <a:solidFill>
                  <a:srgbClr val="7030A0"/>
                </a:solidFill>
              </a:rPr>
              <a:t>; Fred </a:t>
            </a:r>
            <a:r>
              <a:rPr lang="fr-FR" altLang="fr-FR" sz="1200" dirty="0" err="1">
                <a:solidFill>
                  <a:srgbClr val="7030A0"/>
                </a:solidFill>
              </a:rPr>
              <a:t>Stormshak</a:t>
            </a:r>
            <a:r>
              <a:rPr lang="fr-FR" altLang="fr-FR" sz="1200" dirty="0">
                <a:solidFill>
                  <a:srgbClr val="7030A0"/>
                </a:solidFill>
              </a:rPr>
              <a:t> (2004).</a:t>
            </a:r>
            <a:r>
              <a:rPr lang="fr-FR" altLang="fr-FR" sz="1200" dirty="0">
                <a:solidFill>
                  <a:srgbClr val="7030A0"/>
                </a:solidFill>
                <a:hlinkClick r:id="rId10"/>
              </a:rPr>
              <a:t>"The Volume of a </a:t>
            </a:r>
            <a:r>
              <a:rPr lang="fr-FR" altLang="fr-FR" sz="1200" dirty="0" err="1">
                <a:solidFill>
                  <a:srgbClr val="7030A0"/>
                </a:solidFill>
                <a:hlinkClick r:id="rId10"/>
              </a:rPr>
              <a:t>Sexually</a:t>
            </a:r>
            <a:r>
              <a:rPr lang="fr-FR" altLang="fr-FR" sz="1200" dirty="0">
                <a:solidFill>
                  <a:srgbClr val="7030A0"/>
                </a:solidFill>
                <a:hlinkClick r:id="rId10"/>
              </a:rPr>
              <a:t> </a:t>
            </a:r>
            <a:r>
              <a:rPr lang="fr-FR" altLang="fr-FR" sz="1200" dirty="0" err="1">
                <a:solidFill>
                  <a:srgbClr val="7030A0"/>
                </a:solidFill>
                <a:hlinkClick r:id="rId10"/>
              </a:rPr>
              <a:t>Dimorphic</a:t>
            </a:r>
            <a:r>
              <a:rPr lang="fr-FR" altLang="fr-FR" sz="1200" dirty="0">
                <a:solidFill>
                  <a:srgbClr val="7030A0"/>
                </a:solidFill>
                <a:hlinkClick r:id="rId10"/>
              </a:rPr>
              <a:t> Nucleus in the Ovine </a:t>
            </a:r>
            <a:r>
              <a:rPr lang="fr-FR" altLang="fr-FR" sz="1200" dirty="0" err="1">
                <a:solidFill>
                  <a:srgbClr val="7030A0"/>
                </a:solidFill>
                <a:hlinkClick r:id="rId10"/>
              </a:rPr>
              <a:t>Medial</a:t>
            </a:r>
            <a:r>
              <a:rPr lang="fr-FR" altLang="fr-FR" sz="1200" dirty="0">
                <a:solidFill>
                  <a:srgbClr val="7030A0"/>
                </a:solidFill>
                <a:hlinkClick r:id="rId10"/>
              </a:rPr>
              <a:t> </a:t>
            </a:r>
            <a:r>
              <a:rPr lang="fr-FR" altLang="fr-FR" sz="1200" dirty="0" err="1">
                <a:solidFill>
                  <a:srgbClr val="7030A0"/>
                </a:solidFill>
                <a:hlinkClick r:id="rId10"/>
              </a:rPr>
              <a:t>Preoptic</a:t>
            </a:r>
            <a:r>
              <a:rPr lang="fr-FR" altLang="fr-FR" sz="1200" dirty="0">
                <a:solidFill>
                  <a:srgbClr val="7030A0"/>
                </a:solidFill>
                <a:hlinkClick r:id="rId10"/>
              </a:rPr>
              <a:t> Area/</a:t>
            </a:r>
            <a:r>
              <a:rPr lang="fr-FR" altLang="fr-FR" sz="1200" dirty="0" err="1">
                <a:solidFill>
                  <a:srgbClr val="7030A0"/>
                </a:solidFill>
                <a:hlinkClick r:id="rId10"/>
              </a:rPr>
              <a:t>Anterior</a:t>
            </a:r>
            <a:r>
              <a:rPr lang="fr-FR" altLang="fr-FR" sz="1200" dirty="0">
                <a:solidFill>
                  <a:srgbClr val="7030A0"/>
                </a:solidFill>
                <a:hlinkClick r:id="rId10"/>
              </a:rPr>
              <a:t> Hypothalamus Varies </a:t>
            </a:r>
            <a:r>
              <a:rPr lang="fr-FR" altLang="fr-FR" sz="1200" dirty="0" err="1">
                <a:solidFill>
                  <a:srgbClr val="7030A0"/>
                </a:solidFill>
                <a:hlinkClick r:id="rId10"/>
              </a:rPr>
              <a:t>with</a:t>
            </a:r>
            <a:r>
              <a:rPr lang="fr-FR" altLang="fr-FR" sz="1200" dirty="0">
                <a:solidFill>
                  <a:srgbClr val="7030A0"/>
                </a:solidFill>
                <a:hlinkClick r:id="rId10"/>
              </a:rPr>
              <a:t> </a:t>
            </a:r>
            <a:r>
              <a:rPr lang="fr-FR" altLang="fr-FR" sz="1200" dirty="0" err="1">
                <a:solidFill>
                  <a:srgbClr val="7030A0"/>
                </a:solidFill>
                <a:hlinkClick r:id="rId10"/>
              </a:rPr>
              <a:t>Sexual</a:t>
            </a:r>
            <a:r>
              <a:rPr lang="fr-FR" altLang="fr-FR" sz="1200" dirty="0">
                <a:solidFill>
                  <a:srgbClr val="7030A0"/>
                </a:solidFill>
                <a:hlinkClick r:id="rId10"/>
              </a:rPr>
              <a:t> Partner </a:t>
            </a:r>
            <a:r>
              <a:rPr lang="fr-FR" altLang="fr-FR" sz="1200" dirty="0" err="1">
                <a:solidFill>
                  <a:srgbClr val="7030A0"/>
                </a:solidFill>
                <a:hlinkClick r:id="rId10"/>
              </a:rPr>
              <a:t>Preference</a:t>
            </a:r>
            <a:r>
              <a:rPr lang="fr-FR" altLang="fr-FR" sz="1200" dirty="0">
                <a:solidFill>
                  <a:srgbClr val="7030A0"/>
                </a:solidFill>
                <a:hlinkClick r:id="rId10"/>
              </a:rPr>
              <a:t>"</a:t>
            </a:r>
            <a:r>
              <a:rPr lang="fr-FR" altLang="fr-FR" sz="1200" dirty="0">
                <a:solidFill>
                  <a:srgbClr val="7030A0"/>
                </a:solidFill>
              </a:rPr>
              <a:t>. </a:t>
            </a:r>
            <a:r>
              <a:rPr lang="fr-FR" altLang="fr-FR" sz="1200" i="1" dirty="0">
                <a:solidFill>
                  <a:srgbClr val="7030A0"/>
                </a:solidFill>
              </a:rPr>
              <a:t>Journal of </a:t>
            </a:r>
            <a:r>
              <a:rPr lang="fr-FR" altLang="fr-FR" sz="1200" i="1" dirty="0" err="1">
                <a:solidFill>
                  <a:srgbClr val="7030A0"/>
                </a:solidFill>
                <a:hlinkClick r:id="rId11" tooltip="Endocrinology"/>
              </a:rPr>
              <a:t>Endocrinology</a:t>
            </a:r>
            <a:r>
              <a:rPr lang="fr-FR" altLang="fr-FR" sz="1200" i="1" dirty="0">
                <a:solidFill>
                  <a:srgbClr val="7030A0"/>
                </a:solidFill>
              </a:rPr>
              <a:t>, Endocrine Society, Bethesda, MD</a:t>
            </a:r>
            <a:r>
              <a:rPr lang="fr-FR" altLang="fr-FR" sz="1200" dirty="0">
                <a:solidFill>
                  <a:srgbClr val="7030A0"/>
                </a:solidFill>
              </a:rPr>
              <a:t> </a:t>
            </a:r>
            <a:r>
              <a:rPr lang="fr-FR" altLang="fr-FR" sz="1200" b="1" dirty="0">
                <a:solidFill>
                  <a:srgbClr val="7030A0"/>
                </a:solidFill>
              </a:rPr>
              <a:t>145</a:t>
            </a:r>
            <a:r>
              <a:rPr lang="fr-FR" altLang="fr-FR" sz="1200" dirty="0">
                <a:solidFill>
                  <a:srgbClr val="7030A0"/>
                </a:solidFill>
              </a:rPr>
              <a:t> (2): 478–483.</a:t>
            </a:r>
          </a:p>
          <a:p>
            <a:pPr algn="just" eaLnBrk="1" hangingPunct="1">
              <a:lnSpc>
                <a:spcPct val="100000"/>
              </a:lnSpc>
              <a:spcBef>
                <a:spcPct val="0"/>
              </a:spcBef>
            </a:pPr>
            <a:r>
              <a:rPr lang="fr-FR" altLang="fr-FR" sz="1800" dirty="0">
                <a:solidFill>
                  <a:srgbClr val="7030A0"/>
                </a:solidFill>
              </a:rPr>
              <a:t>  De nombreux chercheurs sont d'avis que différents taux (supérieur ou inférieur) des </a:t>
            </a:r>
            <a:r>
              <a:rPr lang="fr-FR" altLang="fr-FR" sz="1800" dirty="0">
                <a:solidFill>
                  <a:srgbClr val="7030A0"/>
                </a:solidFill>
                <a:hlinkClick r:id="rId12" tooltip="Les hormones sexuelles"/>
              </a:rPr>
              <a:t>hormones sexuelles</a:t>
            </a:r>
            <a:r>
              <a:rPr lang="fr-FR" altLang="fr-FR" sz="1800" dirty="0">
                <a:solidFill>
                  <a:srgbClr val="7030A0"/>
                </a:solidFill>
              </a:rPr>
              <a:t> chez l'animal, en plus de la taille des gonades de l'animal,  jouent un rôle direct dans le comportement et la préférence sexuelle de cet animal.</a:t>
            </a:r>
            <a:endParaRPr lang="fr-FR" altLang="fr-FR" sz="1200" dirty="0">
              <a:solidFill>
                <a:srgbClr val="7030A0"/>
              </a:solidFill>
            </a:endParaRPr>
          </a:p>
          <a:p>
            <a:pPr algn="just" eaLnBrk="1" hangingPunct="1">
              <a:lnSpc>
                <a:spcPct val="100000"/>
              </a:lnSpc>
              <a:spcBef>
                <a:spcPct val="0"/>
              </a:spcBef>
            </a:pPr>
            <a:r>
              <a:rPr lang="fr-FR" altLang="fr-FR" sz="1200" dirty="0">
                <a:solidFill>
                  <a:srgbClr val="7030A0"/>
                </a:solidFill>
              </a:rPr>
              <a:t> D'autres soutiennent fermement qu’aucune preuve existe, pour étayer ces allégations, lorsque l'on compare les animaux d'une espèce spécifiques présentant un comportement homosexuel exclusivement et ceux qui ne le font pas. En fin de compte, un soutien empirique, à partir d’études complets </a:t>
            </a:r>
            <a:r>
              <a:rPr lang="fr-FR" altLang="fr-FR" sz="1200" dirty="0" err="1">
                <a:solidFill>
                  <a:srgbClr val="7030A0"/>
                </a:solidFill>
                <a:hlinkClick r:id="rId13" tooltip="Endocrinological"/>
              </a:rPr>
              <a:t>endocrinologiques</a:t>
            </a:r>
            <a:r>
              <a:rPr lang="fr-FR" altLang="fr-FR" sz="1200" dirty="0">
                <a:solidFill>
                  <a:srgbClr val="7030A0"/>
                </a:solidFill>
              </a:rPr>
              <a:t>, existent pour les deux interprétations. Les chercheurs n'a trouvé aucune preuve de différences dans les mesures des gonades, ou les niveaux des hormones sexuelles des </a:t>
            </a:r>
            <a:r>
              <a:rPr lang="fr-FR" altLang="fr-FR" sz="1200" dirty="0">
                <a:solidFill>
                  <a:srgbClr val="7030A0"/>
                </a:solidFill>
                <a:hlinkClick r:id="rId14" tooltip="Western gulls"/>
              </a:rPr>
              <a:t>mouettes occidentales</a:t>
            </a:r>
            <a:r>
              <a:rPr lang="fr-FR" altLang="fr-FR" sz="1200" dirty="0">
                <a:solidFill>
                  <a:srgbClr val="7030A0"/>
                </a:solidFill>
              </a:rPr>
              <a:t> et des </a:t>
            </a:r>
            <a:r>
              <a:rPr lang="fr-FR" altLang="fr-FR" sz="1200" dirty="0">
                <a:solidFill>
                  <a:srgbClr val="7030A0"/>
                </a:solidFill>
                <a:hlinkClick r:id="rId15" tooltip="Ring-billed gulls"/>
              </a:rPr>
              <a:t>goélands à bec </a:t>
            </a:r>
            <a:r>
              <a:rPr lang="fr-FR" altLang="fr-FR" sz="1200" dirty="0">
                <a:solidFill>
                  <a:srgbClr val="7030A0"/>
                </a:solidFill>
              </a:rPr>
              <a:t>cerclé, exclusivement homosexuels. Cependant, l'analyse de ces différences dans les béliers bisexuels, il a été trouvé  des niveaux de </a:t>
            </a:r>
            <a:r>
              <a:rPr lang="fr-FR" altLang="fr-FR" sz="1200" dirty="0">
                <a:solidFill>
                  <a:srgbClr val="7030A0"/>
                </a:solidFill>
                <a:hlinkClick r:id="rId16" tooltip="Testosterone"/>
              </a:rPr>
              <a:t>testostérone</a:t>
            </a:r>
            <a:r>
              <a:rPr lang="fr-FR" altLang="fr-FR" sz="1200" dirty="0">
                <a:solidFill>
                  <a:srgbClr val="7030A0"/>
                </a:solidFill>
              </a:rPr>
              <a:t> et </a:t>
            </a:r>
            <a:r>
              <a:rPr lang="fr-FR" altLang="fr-FR" sz="1200" dirty="0">
                <a:solidFill>
                  <a:srgbClr val="7030A0"/>
                </a:solidFill>
                <a:hlinkClick r:id="rId17" tooltip="Estradiol"/>
              </a:rPr>
              <a:t>l'estradiol</a:t>
            </a:r>
            <a:r>
              <a:rPr lang="fr-FR" altLang="fr-FR" sz="1200" dirty="0">
                <a:solidFill>
                  <a:srgbClr val="7030A0"/>
                </a:solidFill>
              </a:rPr>
              <a:t> dans le sang, ainsi que des gonades plus petites, chez ces mâles, que leurs homologues hétérosexuels (voir plus haut). Source : </a:t>
            </a:r>
            <a:r>
              <a:rPr lang="fr-FR" altLang="fr-FR" sz="1200" dirty="0" err="1">
                <a:solidFill>
                  <a:srgbClr val="7030A0"/>
                </a:solidFill>
              </a:rPr>
              <a:t>Bagemihl</a:t>
            </a:r>
            <a:r>
              <a:rPr lang="fr-FR" altLang="fr-FR" sz="1200" dirty="0">
                <a:solidFill>
                  <a:srgbClr val="7030A0"/>
                </a:solidFill>
              </a:rPr>
              <a:t>, Bruce (1999), </a:t>
            </a:r>
            <a:r>
              <a:rPr lang="fr-FR" altLang="fr-FR" sz="1200" dirty="0" err="1">
                <a:solidFill>
                  <a:srgbClr val="7030A0"/>
                </a:solidFill>
              </a:rPr>
              <a:t>ibid</a:t>
            </a:r>
            <a:r>
              <a:rPr lang="fr-FR" altLang="fr-FR" sz="1200" dirty="0">
                <a:solidFill>
                  <a:srgbClr val="7030A0"/>
                </a:solidFill>
              </a:rPr>
              <a:t>, page 164.</a:t>
            </a:r>
          </a:p>
        </p:txBody>
      </p:sp>
      <p:sp>
        <p:nvSpPr>
          <p:cNvPr id="5" name="Rectangle 4"/>
          <p:cNvSpPr/>
          <p:nvPr/>
        </p:nvSpPr>
        <p:spPr>
          <a:xfrm>
            <a:off x="185738" y="157644"/>
            <a:ext cx="6237220" cy="369332"/>
          </a:xfrm>
          <a:prstGeom prst="rect">
            <a:avLst/>
          </a:prstGeom>
        </p:spPr>
        <p:txBody>
          <a:bodyPr wrap="none">
            <a:spAutoFit/>
          </a:bodyPr>
          <a:lstStyle/>
          <a:p>
            <a:r>
              <a:rPr lang="fr-FR" b="1" dirty="0">
                <a:solidFill>
                  <a:srgbClr val="7030A0"/>
                </a:solidFill>
              </a:rPr>
              <a:t>18.2. Les explications physiologiques de la transsexualité (suite)</a:t>
            </a:r>
            <a:endParaRPr lang="fr-FR" b="1" dirty="0"/>
          </a:p>
        </p:txBody>
      </p:sp>
    </p:spTree>
    <p:extLst>
      <p:ext uri="{BB962C8B-B14F-4D97-AF65-F5344CB8AC3E}">
        <p14:creationId xmlns:p14="http://schemas.microsoft.com/office/powerpoint/2010/main" val="9720497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111</a:t>
            </a:fld>
            <a:endParaRPr lang="en-US"/>
          </a:p>
        </p:txBody>
      </p:sp>
      <p:sp>
        <p:nvSpPr>
          <p:cNvPr id="3" name="ZoneTexte 2"/>
          <p:cNvSpPr txBox="1"/>
          <p:nvPr/>
        </p:nvSpPr>
        <p:spPr>
          <a:xfrm>
            <a:off x="7218381" y="96003"/>
            <a:ext cx="3291840"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4"/>
          <p:cNvSpPr>
            <a:spLocks noChangeArrowheads="1"/>
          </p:cNvSpPr>
          <p:nvPr/>
        </p:nvSpPr>
        <p:spPr bwMode="auto">
          <a:xfrm>
            <a:off x="163867" y="638274"/>
            <a:ext cx="11887200"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fr-FR" altLang="fr-FR" sz="1800" b="1" u="sng" dirty="0">
                <a:solidFill>
                  <a:srgbClr val="7030A0"/>
                </a:solidFill>
              </a:rPr>
              <a:t>18.2.3. Causes possibles de la « bisexualité » animale</a:t>
            </a:r>
            <a:r>
              <a:rPr lang="fr-FR" altLang="fr-FR" sz="1800" b="1" dirty="0">
                <a:solidFill>
                  <a:srgbClr val="7030A0"/>
                </a:solidFill>
              </a:rPr>
              <a:t> </a:t>
            </a:r>
            <a:r>
              <a:rPr lang="fr-FR" altLang="fr-FR" sz="1800" dirty="0">
                <a:solidFill>
                  <a:srgbClr val="7030A0"/>
                </a:solidFill>
              </a:rPr>
              <a:t>(suite et fin) :</a:t>
            </a:r>
          </a:p>
          <a:p>
            <a:pPr algn="just" eaLnBrk="1" hangingPunct="1">
              <a:lnSpc>
                <a:spcPct val="100000"/>
              </a:lnSpc>
              <a:spcBef>
                <a:spcPct val="0"/>
              </a:spcBef>
            </a:pPr>
            <a:r>
              <a:rPr lang="fr-FR" altLang="fr-FR" sz="1800" dirty="0">
                <a:solidFill>
                  <a:srgbClr val="7030A0"/>
                </a:solidFill>
              </a:rPr>
              <a:t> Les chercheurs ont constaté que la désactivation du gène  </a:t>
            </a:r>
            <a:r>
              <a:rPr lang="fr-FR" altLang="fr-FR" sz="1800" dirty="0" err="1">
                <a:solidFill>
                  <a:srgbClr val="7030A0"/>
                </a:solidFill>
                <a:hlinkClick r:id="rId2"/>
              </a:rPr>
              <a:t>fucose</a:t>
            </a:r>
            <a:r>
              <a:rPr lang="fr-FR" altLang="fr-FR" sz="1800" dirty="0">
                <a:solidFill>
                  <a:srgbClr val="7030A0"/>
                </a:solidFill>
                <a:hlinkClick r:id="rId2"/>
              </a:rPr>
              <a:t> </a:t>
            </a:r>
            <a:r>
              <a:rPr lang="fr-FR" altLang="fr-FR" sz="1800" dirty="0" err="1">
                <a:solidFill>
                  <a:srgbClr val="7030A0"/>
                </a:solidFill>
                <a:hlinkClick r:id="rId2"/>
              </a:rPr>
              <a:t>mutarotase</a:t>
            </a:r>
            <a:r>
              <a:rPr lang="fr-FR" altLang="fr-FR" sz="1800" dirty="0">
                <a:solidFill>
                  <a:srgbClr val="7030A0"/>
                </a:solidFill>
              </a:rPr>
              <a:t>  (</a:t>
            </a:r>
            <a:r>
              <a:rPr lang="fr-FR" altLang="fr-FR" sz="1800" dirty="0" err="1">
                <a:solidFill>
                  <a:srgbClr val="7030A0"/>
                </a:solidFill>
              </a:rPr>
              <a:t>FucM</a:t>
            </a:r>
            <a:r>
              <a:rPr lang="fr-FR" altLang="fr-FR" sz="1800" dirty="0">
                <a:solidFill>
                  <a:srgbClr val="7030A0"/>
                </a:solidFill>
              </a:rPr>
              <a:t>) chez les souris de laboratoire _  qui influe sur les niveaux </a:t>
            </a:r>
            <a:r>
              <a:rPr lang="fr-FR" altLang="fr-FR" sz="1800" dirty="0">
                <a:solidFill>
                  <a:srgbClr val="7030A0"/>
                </a:solidFill>
                <a:hlinkClick r:id="rId3" tooltip="Estrogen"/>
              </a:rPr>
              <a:t>d'</a:t>
            </a:r>
            <a:r>
              <a:rPr lang="fr-FR" altLang="fr-FR" sz="1800" dirty="0" err="1">
                <a:solidFill>
                  <a:srgbClr val="7030A0"/>
                </a:solidFill>
                <a:hlinkClick r:id="rId3" tooltip="Estrogen"/>
              </a:rPr>
              <a:t>oestrogène</a:t>
            </a:r>
            <a:r>
              <a:rPr lang="fr-FR" altLang="fr-FR" sz="1800" dirty="0">
                <a:solidFill>
                  <a:srgbClr val="7030A0"/>
                </a:solidFill>
              </a:rPr>
              <a:t> à laquelle le cerveau est exposé _ a conduit des souris femelles à se comporter comme si elles étaient des mâles, quand elles ont grandi. « </a:t>
            </a:r>
            <a:r>
              <a:rPr lang="fr-FR" altLang="fr-FR" sz="1800" i="1" dirty="0">
                <a:solidFill>
                  <a:srgbClr val="7030A0"/>
                </a:solidFill>
              </a:rPr>
              <a:t>La </a:t>
            </a:r>
            <a:r>
              <a:rPr lang="fr-FR" altLang="fr-FR" sz="1800" i="1" dirty="0">
                <a:solidFill>
                  <a:srgbClr val="7030A0"/>
                </a:solidFill>
                <a:hlinkClick r:id="rId4" tooltip="Knockout Mouse"/>
              </a:rPr>
              <a:t>souris femelle mutante</a:t>
            </a:r>
            <a:r>
              <a:rPr lang="fr-FR" altLang="fr-FR" sz="1800" i="1" dirty="0">
                <a:solidFill>
                  <a:srgbClr val="7030A0"/>
                </a:solidFill>
              </a:rPr>
              <a:t> a subi un programme de développement légèrement modifié dans le cerveau pour ressembler au cerveau des mâles en termes de préférence sexuelle </a:t>
            </a:r>
            <a:r>
              <a:rPr lang="fr-FR" altLang="fr-FR" sz="1800" dirty="0">
                <a:solidFill>
                  <a:srgbClr val="7030A0"/>
                </a:solidFill>
              </a:rPr>
              <a:t>» a déclaré le professeur </a:t>
            </a:r>
            <a:r>
              <a:rPr lang="fr-FR" altLang="fr-FR" sz="1800" dirty="0" err="1">
                <a:solidFill>
                  <a:srgbClr val="7030A0"/>
                </a:solidFill>
              </a:rPr>
              <a:t>Chankyu</a:t>
            </a:r>
            <a:r>
              <a:rPr lang="fr-FR" altLang="fr-FR" sz="1800" dirty="0">
                <a:solidFill>
                  <a:srgbClr val="7030A0"/>
                </a:solidFill>
              </a:rPr>
              <a:t> Parc de </a:t>
            </a:r>
            <a:r>
              <a:rPr lang="fr-FR" altLang="fr-FR" sz="1800" dirty="0">
                <a:solidFill>
                  <a:srgbClr val="7030A0"/>
                </a:solidFill>
                <a:hlinkClick r:id="rId5" tooltip="Institut supérieur coréen de science et technologie"/>
              </a:rPr>
              <a:t>l'Institut supérieur coréen de science et de technologie</a:t>
            </a:r>
            <a:r>
              <a:rPr lang="fr-FR" altLang="fr-FR" sz="1800" dirty="0">
                <a:solidFill>
                  <a:srgbClr val="7030A0"/>
                </a:solidFill>
              </a:rPr>
              <a:t> à </a:t>
            </a:r>
            <a:r>
              <a:rPr lang="fr-FR" altLang="fr-FR" sz="1800" dirty="0" err="1">
                <a:solidFill>
                  <a:srgbClr val="7030A0"/>
                </a:solidFill>
              </a:rPr>
              <a:t>Daejon</a:t>
            </a:r>
            <a:r>
              <a:rPr lang="fr-FR" altLang="fr-FR" sz="1800" dirty="0">
                <a:solidFill>
                  <a:srgbClr val="7030A0"/>
                </a:solidFill>
              </a:rPr>
              <a:t>, en Corée du Sud, qui a dirigé la recherche. Ses plus récents résultats ont été publiés dans la </a:t>
            </a:r>
            <a:r>
              <a:rPr lang="fr-FR" altLang="fr-FR" sz="1800" dirty="0">
                <a:solidFill>
                  <a:srgbClr val="7030A0"/>
                </a:solidFill>
                <a:hlinkClick r:id="rId6" tooltip="BioMed Central"/>
              </a:rPr>
              <a:t>revue BMC </a:t>
            </a:r>
            <a:r>
              <a:rPr lang="fr-FR" altLang="fr-FR" sz="1800" dirty="0" err="1">
                <a:solidFill>
                  <a:srgbClr val="7030A0"/>
                </a:solidFill>
                <a:hlinkClick r:id="rId6" tooltip="BioMed Central"/>
              </a:rPr>
              <a:t>Genetics</a:t>
            </a:r>
            <a:r>
              <a:rPr lang="fr-FR" altLang="fr-FR" sz="1800" dirty="0">
                <a:solidFill>
                  <a:srgbClr val="7030A0"/>
                </a:solidFill>
              </a:rPr>
              <a:t> le 7 Juillet, 2010. </a:t>
            </a:r>
            <a:r>
              <a:rPr lang="fr-FR" altLang="fr-FR" sz="1800" baseline="30000" dirty="0">
                <a:solidFill>
                  <a:srgbClr val="7030A0"/>
                </a:solidFill>
                <a:hlinkClick r:id="rId7"/>
              </a:rPr>
              <a:t>[</a:t>
            </a:r>
            <a:r>
              <a:rPr lang="fr-FR" altLang="fr-FR" sz="1800" dirty="0">
                <a:solidFill>
                  <a:srgbClr val="7030A0"/>
                </a:solidFill>
              </a:rPr>
              <a:t>Une autre étude a révélé qu'en manipulant un gène dans les mouches des fruits </a:t>
            </a:r>
            <a:r>
              <a:rPr lang="fr-FR" altLang="fr-FR" sz="1800" i="1" dirty="0">
                <a:solidFill>
                  <a:srgbClr val="7030A0"/>
                </a:solidFill>
                <a:hlinkClick r:id="rId8" tooltip="Drosophila"/>
              </a:rPr>
              <a:t>(Drosophila),</a:t>
            </a:r>
            <a:r>
              <a:rPr lang="fr-FR" altLang="fr-FR" sz="1800" dirty="0">
                <a:solidFill>
                  <a:srgbClr val="7030A0"/>
                </a:solidFill>
              </a:rPr>
              <a:t> le comportement homosexuel semble avoir été induite. Cependant, en plus d'un comportement homosexuel, plusieurs comportements anormaux sont également survenus, apparemment dus à cette mutation.</a:t>
            </a:r>
          </a:p>
          <a:p>
            <a:pPr algn="just" eaLnBrk="1" hangingPunct="1">
              <a:lnSpc>
                <a:spcPct val="100000"/>
              </a:lnSpc>
              <a:spcBef>
                <a:spcPct val="0"/>
              </a:spcBef>
              <a:buFontTx/>
              <a:buNone/>
            </a:pPr>
            <a:r>
              <a:rPr lang="fr-FR" altLang="fr-FR" sz="1200" dirty="0">
                <a:solidFill>
                  <a:srgbClr val="7030A0"/>
                </a:solidFill>
              </a:rPr>
              <a:t>Sources : a) </a:t>
            </a:r>
            <a:r>
              <a:rPr lang="en-US" altLang="fr-FR" sz="1200" dirty="0">
                <a:solidFill>
                  <a:srgbClr val="7030A0"/>
                </a:solidFill>
              </a:rPr>
              <a:t>Moore, Matthew (2010-07-08). </a:t>
            </a:r>
            <a:r>
              <a:rPr lang="en-US" altLang="fr-FR" sz="1200" dirty="0">
                <a:solidFill>
                  <a:srgbClr val="7030A0"/>
                </a:solidFill>
                <a:hlinkClick r:id="rId9"/>
              </a:rPr>
              <a:t>"Female mice 'can be turned lesbian by deleting gene'"</a:t>
            </a:r>
            <a:r>
              <a:rPr lang="en-US" altLang="fr-FR" sz="1200" dirty="0">
                <a:solidFill>
                  <a:srgbClr val="7030A0"/>
                </a:solidFill>
              </a:rPr>
              <a:t>. London: Telegraph.co.uk</a:t>
            </a:r>
            <a:r>
              <a:rPr lang="fr-FR" altLang="fr-FR" sz="1200" dirty="0">
                <a:solidFill>
                  <a:srgbClr val="7030A0"/>
                </a:solidFill>
              </a:rPr>
              <a:t>, b) </a:t>
            </a:r>
            <a:r>
              <a:rPr lang="en-US" altLang="fr-FR" sz="1200" u="sng" dirty="0">
                <a:solidFill>
                  <a:srgbClr val="7030A0"/>
                </a:solidFill>
                <a:hlinkClick r:id="rId10"/>
              </a:rPr>
              <a:t>"Full text | Male-like sexual behavior of female mouse lacking </a:t>
            </a:r>
            <a:r>
              <a:rPr lang="en-US" altLang="fr-FR" sz="1200" u="sng" dirty="0" err="1">
                <a:solidFill>
                  <a:srgbClr val="7030A0"/>
                </a:solidFill>
                <a:hlinkClick r:id="rId10"/>
              </a:rPr>
              <a:t>fucose</a:t>
            </a:r>
            <a:r>
              <a:rPr lang="en-US" altLang="fr-FR" sz="1200" u="sng" dirty="0">
                <a:solidFill>
                  <a:srgbClr val="7030A0"/>
                </a:solidFill>
                <a:hlinkClick r:id="rId10"/>
              </a:rPr>
              <a:t> </a:t>
            </a:r>
            <a:r>
              <a:rPr lang="en-US" altLang="fr-FR" sz="1200" u="sng" dirty="0" err="1">
                <a:solidFill>
                  <a:srgbClr val="7030A0"/>
                </a:solidFill>
                <a:hlinkClick r:id="rId10"/>
              </a:rPr>
              <a:t>mutarotase</a:t>
            </a:r>
            <a:r>
              <a:rPr lang="en-US" altLang="fr-FR" sz="1200" u="sng" dirty="0">
                <a:solidFill>
                  <a:srgbClr val="7030A0"/>
                </a:solidFill>
                <a:hlinkClick r:id="rId10"/>
              </a:rPr>
              <a:t>"</a:t>
            </a:r>
            <a:r>
              <a:rPr lang="en-US" altLang="fr-FR" sz="1200" dirty="0">
                <a:solidFill>
                  <a:srgbClr val="7030A0"/>
                </a:solidFill>
              </a:rPr>
              <a:t>. </a:t>
            </a:r>
            <a:r>
              <a:rPr lang="en-US" altLang="fr-FR" sz="1200" dirty="0" err="1">
                <a:solidFill>
                  <a:srgbClr val="7030A0"/>
                </a:solidFill>
              </a:rPr>
              <a:t>BioMed</a:t>
            </a:r>
            <a:r>
              <a:rPr lang="en-US" altLang="fr-FR" sz="1200" dirty="0">
                <a:solidFill>
                  <a:srgbClr val="7030A0"/>
                </a:solidFill>
              </a:rPr>
              <a:t> Central. 2010-07-07</a:t>
            </a:r>
            <a:r>
              <a:rPr lang="fr-FR" altLang="fr-FR" sz="1200" dirty="0">
                <a:solidFill>
                  <a:srgbClr val="7030A0"/>
                </a:solidFill>
              </a:rPr>
              <a:t>,  c) </a:t>
            </a:r>
            <a:r>
              <a:rPr lang="en-US" altLang="fr-FR" sz="1200" dirty="0">
                <a:solidFill>
                  <a:srgbClr val="7030A0"/>
                </a:solidFill>
              </a:rPr>
              <a:t>Terry, J. (2000). "'Unnatural Acts' in Nature: The Scientific Fascination with Queer </a:t>
            </a:r>
            <a:r>
              <a:rPr lang="en-US" altLang="fr-FR" sz="1200" dirty="0" err="1">
                <a:solidFill>
                  <a:srgbClr val="7030A0"/>
                </a:solidFill>
              </a:rPr>
              <a:t>Animals".</a:t>
            </a:r>
            <a:r>
              <a:rPr lang="en-US" altLang="fr-FR" sz="1200" i="1" dirty="0" err="1">
                <a:solidFill>
                  <a:srgbClr val="7030A0"/>
                </a:solidFill>
              </a:rPr>
              <a:t>GLQ</a:t>
            </a:r>
            <a:r>
              <a:rPr lang="en-US" altLang="fr-FR" sz="1200" i="1" dirty="0">
                <a:solidFill>
                  <a:srgbClr val="7030A0"/>
                </a:solidFill>
              </a:rPr>
              <a:t>: A Journal of Lesbian and Gay Studies</a:t>
            </a:r>
            <a:r>
              <a:rPr lang="en-US" altLang="fr-FR" sz="1200" dirty="0">
                <a:solidFill>
                  <a:srgbClr val="7030A0"/>
                </a:solidFill>
              </a:rPr>
              <a:t> </a:t>
            </a:r>
            <a:r>
              <a:rPr lang="en-US" altLang="fr-FR" sz="1200" b="1" dirty="0">
                <a:solidFill>
                  <a:srgbClr val="7030A0"/>
                </a:solidFill>
              </a:rPr>
              <a:t>6</a:t>
            </a:r>
            <a:r>
              <a:rPr lang="en-US" altLang="fr-FR" sz="1200" dirty="0">
                <a:solidFill>
                  <a:srgbClr val="7030A0"/>
                </a:solidFill>
              </a:rPr>
              <a:t> (2): 151, 43</a:t>
            </a:r>
            <a:r>
              <a:rPr lang="fr-FR" altLang="fr-FR" sz="1200" dirty="0">
                <a:solidFill>
                  <a:srgbClr val="7030A0"/>
                </a:solidFill>
              </a:rPr>
              <a:t>.</a:t>
            </a:r>
          </a:p>
          <a:p>
            <a:pPr algn="just" eaLnBrk="1" hangingPunct="1">
              <a:lnSpc>
                <a:spcPct val="100000"/>
              </a:lnSpc>
              <a:spcBef>
                <a:spcPct val="0"/>
              </a:spcBef>
            </a:pPr>
            <a:r>
              <a:rPr lang="fr-FR" altLang="fr-FR" sz="1800" dirty="0">
                <a:solidFill>
                  <a:srgbClr val="7030A0"/>
                </a:solidFill>
              </a:rPr>
              <a:t> En Mars 2011, une recherche a montré que </a:t>
            </a:r>
            <a:r>
              <a:rPr lang="fr-FR" altLang="fr-FR" sz="1800" dirty="0">
                <a:solidFill>
                  <a:srgbClr val="7030A0"/>
                </a:solidFill>
                <a:hlinkClick r:id="rId11" tooltip="La sérotonine"/>
              </a:rPr>
              <a:t>la sérotonine</a:t>
            </a:r>
            <a:r>
              <a:rPr lang="fr-FR" altLang="fr-FR" sz="1800" dirty="0">
                <a:solidFill>
                  <a:srgbClr val="7030A0"/>
                </a:solidFill>
              </a:rPr>
              <a:t> était aussi impliquée dans le mécanisme de l'orientation sexuelle de la souris. Une étude menée sur les mouches des fruits ont constaté que l'inhibition du neurotransmetteur de la dopamine inhibait le comportement homosexuel induit en laboratoire.</a:t>
            </a:r>
          </a:p>
          <a:p>
            <a:pPr algn="just" eaLnBrk="1" hangingPunct="1">
              <a:lnSpc>
                <a:spcPct val="100000"/>
              </a:lnSpc>
              <a:spcBef>
                <a:spcPct val="0"/>
              </a:spcBef>
              <a:buFontTx/>
              <a:buNone/>
            </a:pPr>
            <a:r>
              <a:rPr lang="fr-FR" altLang="fr-FR" sz="1200" dirty="0">
                <a:solidFill>
                  <a:srgbClr val="7030A0"/>
                </a:solidFill>
              </a:rPr>
              <a:t>Sources : a) </a:t>
            </a:r>
            <a:r>
              <a:rPr lang="en-US" altLang="fr-FR" sz="1200" u="sng" dirty="0">
                <a:solidFill>
                  <a:srgbClr val="7030A0"/>
                </a:solidFill>
                <a:hlinkClick r:id="rId12"/>
              </a:rPr>
              <a:t>"Sexual preference chemical found in mice"</a:t>
            </a:r>
            <a:r>
              <a:rPr lang="en-US" altLang="fr-FR" sz="1200" dirty="0">
                <a:solidFill>
                  <a:srgbClr val="7030A0"/>
                </a:solidFill>
              </a:rPr>
              <a:t>. BBC News. 2011-03-23</a:t>
            </a:r>
            <a:r>
              <a:rPr lang="fr-FR" altLang="fr-FR" sz="1200" dirty="0">
                <a:solidFill>
                  <a:srgbClr val="7030A0"/>
                </a:solidFill>
              </a:rPr>
              <a:t>, b) </a:t>
            </a:r>
            <a:r>
              <a:rPr lang="en-US" altLang="fr-FR" sz="1200" dirty="0">
                <a:solidFill>
                  <a:srgbClr val="7030A0"/>
                </a:solidFill>
                <a:hlinkClick r:id="rId13"/>
              </a:rPr>
              <a:t>"Molecular regulation of sexual preference revealed by genetic studies of 5-HT in the brains of male mice"</a:t>
            </a:r>
            <a:r>
              <a:rPr lang="en-US" altLang="fr-FR" sz="1200" dirty="0">
                <a:solidFill>
                  <a:srgbClr val="7030A0"/>
                </a:solidFill>
              </a:rPr>
              <a:t>. Nature. 2011-03-23</a:t>
            </a:r>
            <a:r>
              <a:rPr lang="fr-FR" altLang="fr-FR" sz="1200" dirty="0">
                <a:solidFill>
                  <a:srgbClr val="7030A0"/>
                </a:solidFill>
              </a:rPr>
              <a:t>, c) </a:t>
            </a:r>
            <a:r>
              <a:rPr lang="en-US" altLang="fr-FR" sz="1200" dirty="0" err="1">
                <a:solidFill>
                  <a:srgbClr val="7030A0"/>
                </a:solidFill>
              </a:rPr>
              <a:t>Zuk</a:t>
            </a:r>
            <a:r>
              <a:rPr lang="en-US" altLang="fr-FR" sz="1200" dirty="0">
                <a:solidFill>
                  <a:srgbClr val="7030A0"/>
                </a:solidFill>
              </a:rPr>
              <a:t>, Marlene (22 November 2011). </a:t>
            </a:r>
            <a:r>
              <a:rPr lang="en-US" altLang="fr-FR" sz="1200" dirty="0">
                <a:solidFill>
                  <a:srgbClr val="7030A0"/>
                </a:solidFill>
                <a:hlinkClick r:id="rId14"/>
              </a:rPr>
              <a:t>"Same-sex insects: what do bees-or at least flies-have to tell us about homosexuality?"</a:t>
            </a:r>
            <a:r>
              <a:rPr lang="en-US" altLang="fr-FR" sz="1200" dirty="0">
                <a:solidFill>
                  <a:srgbClr val="7030A0"/>
                </a:solidFill>
              </a:rPr>
              <a:t>. </a:t>
            </a:r>
            <a:r>
              <a:rPr lang="en-US" altLang="fr-FR" sz="1200" i="1" dirty="0">
                <a:solidFill>
                  <a:srgbClr val="7030A0"/>
                </a:solidFill>
              </a:rPr>
              <a:t>Natural History</a:t>
            </a:r>
            <a:r>
              <a:rPr lang="en-US" altLang="fr-FR" sz="1200" dirty="0">
                <a:solidFill>
                  <a:srgbClr val="7030A0"/>
                </a:solidFill>
              </a:rPr>
              <a:t> </a:t>
            </a:r>
            <a:r>
              <a:rPr lang="en-US" altLang="fr-FR" sz="1200" b="1" dirty="0">
                <a:solidFill>
                  <a:srgbClr val="7030A0"/>
                </a:solidFill>
              </a:rPr>
              <a:t>119</a:t>
            </a:r>
            <a:r>
              <a:rPr lang="en-US" altLang="fr-FR" sz="1200" dirty="0">
                <a:solidFill>
                  <a:srgbClr val="7030A0"/>
                </a:solidFill>
              </a:rPr>
              <a:t> (10): 22</a:t>
            </a:r>
            <a:r>
              <a:rPr lang="fr-FR" altLang="fr-FR" sz="1200" dirty="0">
                <a:solidFill>
                  <a:srgbClr val="7030A0"/>
                </a:solidFill>
              </a:rPr>
              <a:t>.</a:t>
            </a:r>
          </a:p>
          <a:p>
            <a:pPr algn="just" eaLnBrk="1" hangingPunct="1">
              <a:lnSpc>
                <a:spcPct val="100000"/>
              </a:lnSpc>
              <a:spcBef>
                <a:spcPct val="0"/>
              </a:spcBef>
              <a:buFontTx/>
              <a:buNone/>
            </a:pPr>
            <a:r>
              <a:rPr lang="fr-FR" altLang="fr-FR" sz="1200" u="sng" dirty="0">
                <a:solidFill>
                  <a:srgbClr val="7030A0"/>
                </a:solidFill>
              </a:rPr>
              <a:t>Note</a:t>
            </a:r>
            <a:r>
              <a:rPr lang="fr-FR" altLang="fr-FR" sz="1200" dirty="0">
                <a:solidFill>
                  <a:srgbClr val="7030A0"/>
                </a:solidFill>
              </a:rPr>
              <a:t> : Depuis longtemps on a la présomption (ou le soupçon) de la localisation de la source du comportement dans l'hypothalamus, centre de rôle encore très peu connu situé à la base et au milieu du cerveau. Certaines zones sont de couleurs et de structure spéciale au nombre de 4 appelés noyaux interstitiels INAH 1, INAH 2, INAH 3 et INAH 4. Simon </a:t>
            </a:r>
            <a:r>
              <a:rPr lang="fr-FR" altLang="fr-FR" sz="1200" dirty="0" err="1">
                <a:solidFill>
                  <a:srgbClr val="7030A0"/>
                </a:solidFill>
              </a:rPr>
              <a:t>LeVay</a:t>
            </a:r>
            <a:r>
              <a:rPr lang="fr-FR" altLang="fr-FR" sz="1200" dirty="0">
                <a:solidFill>
                  <a:srgbClr val="7030A0"/>
                </a:solidFill>
              </a:rPr>
              <a:t> du </a:t>
            </a:r>
            <a:r>
              <a:rPr lang="fr-FR" altLang="fr-FR" sz="1200" dirty="0" err="1">
                <a:solidFill>
                  <a:srgbClr val="7030A0"/>
                </a:solidFill>
              </a:rPr>
              <a:t>Salk</a:t>
            </a:r>
            <a:r>
              <a:rPr lang="fr-FR" altLang="fr-FR" sz="1200" dirty="0">
                <a:solidFill>
                  <a:srgbClr val="7030A0"/>
                </a:solidFill>
              </a:rPr>
              <a:t> Institute de San Diego avait fait une étude sur 47 cadavres de personnes décédées entre 26 et 59 ans, composés de : a) 19 personnes reconnues comme homosexuels (morte du Sida), b) 16 hommes présumées hétérosexuels (aucune indication d'homosexualité dans leur dossier). C) 9 femmes présumées hétérosexuelles (aucune indication d'homosexualité dans leur dossier). Ce chercheur semblait avoir constaté, en effectuant la découpe histologique (en lame mince) de l'hypothalamus, que le cerveau INAH 3 est plus gros chez les hommes que chez les femmes et les homosexuels. Mais la présomption d'hétérosexualité des hommes et des femmes dites hétérosexuelles peut être invalidée, car 1) une personne peut cacher son homosexualité et surtout  les femmes homosexuelles, 2) la fragilité de la matière cérébrale, et sa difficile découpe, 3) orientation de la fonction d'un organe n'est pas toujours lié à sa taille.</a:t>
            </a:r>
          </a:p>
        </p:txBody>
      </p:sp>
      <p:sp>
        <p:nvSpPr>
          <p:cNvPr id="5" name="Rectangle 4"/>
          <p:cNvSpPr/>
          <p:nvPr/>
        </p:nvSpPr>
        <p:spPr>
          <a:xfrm>
            <a:off x="185738" y="157644"/>
            <a:ext cx="6237220" cy="369332"/>
          </a:xfrm>
          <a:prstGeom prst="rect">
            <a:avLst/>
          </a:prstGeom>
        </p:spPr>
        <p:txBody>
          <a:bodyPr wrap="none">
            <a:spAutoFit/>
          </a:bodyPr>
          <a:lstStyle/>
          <a:p>
            <a:r>
              <a:rPr lang="fr-FR" b="1" dirty="0">
                <a:solidFill>
                  <a:srgbClr val="7030A0"/>
                </a:solidFill>
              </a:rPr>
              <a:t>18.2. Les explications physiologiques de la transsexualité (suite)</a:t>
            </a:r>
            <a:endParaRPr lang="fr-FR" b="1" dirty="0"/>
          </a:p>
        </p:txBody>
      </p:sp>
    </p:spTree>
    <p:extLst>
      <p:ext uri="{BB962C8B-B14F-4D97-AF65-F5344CB8AC3E}">
        <p14:creationId xmlns:p14="http://schemas.microsoft.com/office/powerpoint/2010/main" val="24822793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23917" y="0"/>
            <a:ext cx="2743200" cy="365125"/>
          </a:xfrm>
        </p:spPr>
        <p:txBody>
          <a:bodyPr/>
          <a:lstStyle/>
          <a:p>
            <a:fld id="{A3855CD8-F650-4656-8804-7E552F308368}" type="slidenum">
              <a:rPr lang="en-US" smtClean="0"/>
              <a:t>112</a:t>
            </a:fld>
            <a:endParaRPr lang="en-US" dirty="0"/>
          </a:p>
        </p:txBody>
      </p:sp>
      <p:sp>
        <p:nvSpPr>
          <p:cNvPr id="3" name="Rectangle 2"/>
          <p:cNvSpPr/>
          <p:nvPr/>
        </p:nvSpPr>
        <p:spPr>
          <a:xfrm>
            <a:off x="185738" y="914400"/>
            <a:ext cx="11668007" cy="4801314"/>
          </a:xfrm>
          <a:prstGeom prst="rect">
            <a:avLst/>
          </a:prstGeom>
        </p:spPr>
        <p:txBody>
          <a:bodyPr wrap="square">
            <a:spAutoFit/>
          </a:bodyPr>
          <a:lstStyle/>
          <a:p>
            <a:pPr algn="just"/>
            <a:r>
              <a:rPr lang="fr-FR" dirty="0">
                <a:solidFill>
                  <a:srgbClr val="7030A0"/>
                </a:solidFill>
              </a:rPr>
              <a:t>La transsexualité se rencontre dans le monde animal. </a:t>
            </a:r>
            <a:r>
              <a:rPr lang="fr-FR" i="1" dirty="0">
                <a:solidFill>
                  <a:srgbClr val="7030A0"/>
                </a:solidFill>
              </a:rPr>
              <a:t>« Il n’y a pas de corps de mâle ou de corps de femelle. Chez beaucoup d’espèces, les sexes ne se distinguent pas par les </a:t>
            </a:r>
            <a:r>
              <a:rPr lang="fr-FR" i="1" dirty="0">
                <a:solidFill>
                  <a:srgbClr val="7030A0"/>
                </a:solidFill>
                <a:hlinkClick r:id="rId2"/>
              </a:rPr>
              <a:t>gènes</a:t>
            </a:r>
            <a:r>
              <a:rPr lang="fr-FR" i="1" dirty="0">
                <a:solidFill>
                  <a:srgbClr val="7030A0"/>
                </a:solidFill>
              </a:rPr>
              <a:t>. Les </a:t>
            </a:r>
            <a:r>
              <a:rPr lang="fr-FR" i="1" dirty="0">
                <a:solidFill>
                  <a:srgbClr val="7030A0"/>
                </a:solidFill>
                <a:hlinkClick r:id="rId3" tooltip="Dossier : Le Crocodile du Nil"/>
              </a:rPr>
              <a:t>crocodiles</a:t>
            </a:r>
            <a:r>
              <a:rPr lang="fr-FR" i="1" dirty="0">
                <a:solidFill>
                  <a:srgbClr val="7030A0"/>
                </a:solidFill>
              </a:rPr>
              <a:t> se sexualisent en fonction de la température d’incubation, les </a:t>
            </a:r>
            <a:r>
              <a:rPr lang="fr-FR" i="1" dirty="0">
                <a:solidFill>
                  <a:srgbClr val="7030A0"/>
                </a:solidFill>
                <a:hlinkClick r:id="rId4" tooltip="Dossier : L'abeille, sentinelle écologique"/>
              </a:rPr>
              <a:t>abeilles</a:t>
            </a:r>
            <a:r>
              <a:rPr lang="fr-FR" i="1" dirty="0">
                <a:solidFill>
                  <a:srgbClr val="7030A0"/>
                </a:solidFill>
              </a:rPr>
              <a:t> en fonction du nombre de </a:t>
            </a:r>
            <a:r>
              <a:rPr lang="fr-FR" i="1" dirty="0">
                <a:solidFill>
                  <a:srgbClr val="7030A0"/>
                </a:solidFill>
                <a:hlinkClick r:id="rId5"/>
              </a:rPr>
              <a:t>chromosomes</a:t>
            </a:r>
            <a:r>
              <a:rPr lang="fr-FR" i="1" dirty="0">
                <a:solidFill>
                  <a:srgbClr val="7030A0"/>
                </a:solidFill>
              </a:rPr>
              <a:t>, etc. Même chez les </a:t>
            </a:r>
            <a:r>
              <a:rPr lang="fr-FR" i="1" dirty="0">
                <a:solidFill>
                  <a:srgbClr val="7030A0"/>
                </a:solidFill>
                <a:hlinkClick r:id="rId6"/>
              </a:rPr>
              <a:t>mammifères</a:t>
            </a:r>
            <a:r>
              <a:rPr lang="fr-FR" i="1" dirty="0">
                <a:solidFill>
                  <a:srgbClr val="7030A0"/>
                </a:solidFill>
              </a:rPr>
              <a:t>, la </a:t>
            </a:r>
            <a:r>
              <a:rPr lang="fr-FR" i="1" dirty="0">
                <a:solidFill>
                  <a:srgbClr val="7030A0"/>
                </a:solidFill>
                <a:hlinkClick r:id="rId7"/>
              </a:rPr>
              <a:t>testostérone</a:t>
            </a:r>
            <a:r>
              <a:rPr lang="fr-FR" i="1" dirty="0">
                <a:solidFill>
                  <a:srgbClr val="7030A0"/>
                </a:solidFill>
              </a:rPr>
              <a:t>, l’</a:t>
            </a:r>
            <a:r>
              <a:rPr lang="fr-FR" i="1" dirty="0">
                <a:solidFill>
                  <a:srgbClr val="7030A0"/>
                </a:solidFill>
                <a:hlinkClick r:id="rId8"/>
              </a:rPr>
              <a:t>hormone</a:t>
            </a:r>
            <a:r>
              <a:rPr lang="fr-FR" i="1" dirty="0">
                <a:solidFill>
                  <a:srgbClr val="7030A0"/>
                </a:solidFill>
              </a:rPr>
              <a:t> mâle, est produite par des tissus sous le contrôle du </a:t>
            </a:r>
            <a:r>
              <a:rPr lang="fr-FR" i="1" dirty="0">
                <a:solidFill>
                  <a:srgbClr val="7030A0"/>
                </a:solidFill>
                <a:hlinkClick r:id="rId9" tooltip="Dossier Chromosome X : les différentes maladies génétiques"/>
              </a:rPr>
              <a:t>chromosome X</a:t>
            </a:r>
            <a:r>
              <a:rPr lang="fr-FR" i="1" dirty="0">
                <a:solidFill>
                  <a:srgbClr val="7030A0"/>
                </a:solidFill>
              </a:rPr>
              <a:t>, en double exemplaire chez les femelles. »</a:t>
            </a:r>
            <a:r>
              <a:rPr lang="fr-FR" dirty="0">
                <a:solidFill>
                  <a:srgbClr val="7030A0"/>
                </a:solidFill>
              </a:rPr>
              <a:t> La question du genre ne peut donc se résumer à une histoire de programme </a:t>
            </a:r>
            <a:r>
              <a:rPr lang="fr-FR" dirty="0">
                <a:solidFill>
                  <a:srgbClr val="7030A0"/>
                </a:solidFill>
                <a:hlinkClick r:id="rId10"/>
              </a:rPr>
              <a:t>génétique</a:t>
            </a:r>
            <a:r>
              <a:rPr lang="fr-FR" dirty="0">
                <a:solidFill>
                  <a:srgbClr val="7030A0"/>
                </a:solidFill>
              </a:rPr>
              <a:t>.</a:t>
            </a:r>
          </a:p>
          <a:p>
            <a:pPr algn="just"/>
            <a:r>
              <a:rPr lang="fr-FR" dirty="0">
                <a:solidFill>
                  <a:srgbClr val="7030A0"/>
                </a:solidFill>
              </a:rPr>
              <a:t>Selon Thierry </a:t>
            </a:r>
            <a:r>
              <a:rPr lang="fr-FR" dirty="0" err="1">
                <a:solidFill>
                  <a:srgbClr val="7030A0"/>
                </a:solidFill>
              </a:rPr>
              <a:t>Lodé</a:t>
            </a:r>
            <a:r>
              <a:rPr lang="fr-FR" dirty="0">
                <a:solidFill>
                  <a:srgbClr val="7030A0"/>
                </a:solidFill>
              </a:rPr>
              <a:t>, c’est même lors du stade </a:t>
            </a:r>
            <a:r>
              <a:rPr lang="fr-FR" dirty="0" err="1">
                <a:solidFill>
                  <a:srgbClr val="7030A0"/>
                </a:solidFill>
                <a:hlinkClick r:id="rId11"/>
              </a:rPr>
              <a:t>subadulte</a:t>
            </a:r>
            <a:r>
              <a:rPr lang="fr-FR" dirty="0">
                <a:solidFill>
                  <a:srgbClr val="7030A0"/>
                </a:solidFill>
              </a:rPr>
              <a:t>, soit l’équivalent d’une partie de l’enfance et de la première partie de l’</a:t>
            </a:r>
            <a:r>
              <a:rPr lang="fr-FR" dirty="0">
                <a:solidFill>
                  <a:srgbClr val="7030A0"/>
                </a:solidFill>
                <a:hlinkClick r:id="rId12"/>
              </a:rPr>
              <a:t>adolescence</a:t>
            </a:r>
            <a:r>
              <a:rPr lang="fr-FR" dirty="0">
                <a:solidFill>
                  <a:srgbClr val="7030A0"/>
                </a:solidFill>
              </a:rPr>
              <a:t>, que le sexe se construit et s’accepte d’un point de vue social. Le petit garçon ou la petite fille doit admettre qu’il fait partie d’un certain genre. Et cela ne colle pas toujours avec les organes que son </a:t>
            </a:r>
            <a:r>
              <a:rPr lang="fr-FR" dirty="0">
                <a:solidFill>
                  <a:srgbClr val="7030A0"/>
                </a:solidFill>
                <a:hlinkClick r:id="rId13" tooltip="Dossier : Le gène, de l'ADN aux protéines"/>
              </a:rPr>
              <a:t>ADN</a:t>
            </a:r>
            <a:r>
              <a:rPr lang="fr-FR" dirty="0">
                <a:solidFill>
                  <a:srgbClr val="7030A0"/>
                </a:solidFill>
              </a:rPr>
              <a:t> lui a donnés. </a:t>
            </a:r>
            <a:r>
              <a:rPr lang="fr-FR" i="1" dirty="0">
                <a:solidFill>
                  <a:srgbClr val="7030A0"/>
                </a:solidFill>
              </a:rPr>
              <a:t>« </a:t>
            </a:r>
            <a:r>
              <a:rPr lang="fr-FR" b="1" i="1" dirty="0">
                <a:solidFill>
                  <a:srgbClr val="7030A0"/>
                </a:solidFill>
              </a:rPr>
              <a:t>Certains singes n’acceptent pas d’être mâles et se considèrent comme étant des femelles</a:t>
            </a:r>
            <a:r>
              <a:rPr lang="fr-FR" i="1" dirty="0">
                <a:solidFill>
                  <a:srgbClr val="7030A0"/>
                </a:solidFill>
              </a:rPr>
              <a:t>. Parfois, ils sont même acceptés comme tels au sein de leur groupe social. »</a:t>
            </a:r>
            <a:r>
              <a:rPr lang="fr-FR" dirty="0">
                <a:solidFill>
                  <a:srgbClr val="7030A0"/>
                </a:solidFill>
              </a:rPr>
              <a:t> Il en va de même pour des espèces plus éloignées de la nôtre, comme chez les </a:t>
            </a:r>
            <a:r>
              <a:rPr lang="fr-FR" b="1" dirty="0">
                <a:solidFill>
                  <a:srgbClr val="7030A0"/>
                </a:solidFill>
              </a:rPr>
              <a:t>mangoustes</a:t>
            </a:r>
            <a:r>
              <a:rPr lang="fr-FR" dirty="0">
                <a:solidFill>
                  <a:srgbClr val="7030A0"/>
                </a:solidFill>
              </a:rPr>
              <a:t> ou les </a:t>
            </a:r>
            <a:r>
              <a:rPr lang="fr-FR" b="1" dirty="0">
                <a:solidFill>
                  <a:srgbClr val="7030A0"/>
                </a:solidFill>
              </a:rPr>
              <a:t>goélands</a:t>
            </a:r>
            <a:r>
              <a:rPr lang="fr-FR" dirty="0">
                <a:solidFill>
                  <a:srgbClr val="7030A0"/>
                </a:solidFill>
              </a:rPr>
              <a:t>.</a:t>
            </a:r>
          </a:p>
          <a:p>
            <a:pPr algn="just"/>
            <a:r>
              <a:rPr lang="fr-FR" dirty="0">
                <a:solidFill>
                  <a:srgbClr val="7030A0"/>
                </a:solidFill>
              </a:rPr>
              <a:t>Il n’existe pas deux individus strictement identiques dans la nature, même de </a:t>
            </a:r>
            <a:r>
              <a:rPr lang="fr-FR" dirty="0">
                <a:solidFill>
                  <a:srgbClr val="7030A0"/>
                </a:solidFill>
                <a:hlinkClick r:id="rId14" tooltip="Des vrais jumeaux pas parfaitement identiques…"/>
              </a:rPr>
              <a:t>vrais jumeaux</a:t>
            </a:r>
            <a:r>
              <a:rPr lang="fr-FR" dirty="0">
                <a:solidFill>
                  <a:srgbClr val="7030A0"/>
                </a:solidFill>
              </a:rPr>
              <a:t> ou des </a:t>
            </a:r>
            <a:r>
              <a:rPr lang="fr-FR" dirty="0">
                <a:solidFill>
                  <a:srgbClr val="7030A0"/>
                </a:solidFill>
                <a:hlinkClick r:id="rId15"/>
              </a:rPr>
              <a:t>clones</a:t>
            </a:r>
            <a:r>
              <a:rPr lang="fr-FR" dirty="0">
                <a:solidFill>
                  <a:srgbClr val="7030A0"/>
                </a:solidFill>
              </a:rPr>
              <a:t>. Cette variété biologique, accentuée par la reproduction sexuée, engendre une diversité des habitudes et des pratiques, laissant à chacun l’opportunité de s’exprimer selon ses désirs, aussi bien pour l’Homme que pour les animaux. Seule la morale propre à chaque espèce approuve ou réprouve des comportements. La nature, elle, n’en a aucune.</a:t>
            </a:r>
          </a:p>
          <a:p>
            <a:pPr algn="just"/>
            <a:r>
              <a:rPr lang="fr-FR" sz="1200" dirty="0">
                <a:solidFill>
                  <a:srgbClr val="7030A0"/>
                </a:solidFill>
              </a:rPr>
              <a:t>Source : </a:t>
            </a:r>
            <a:r>
              <a:rPr lang="fr-FR" sz="1200" i="1" dirty="0">
                <a:solidFill>
                  <a:srgbClr val="7030A0"/>
                </a:solidFill>
              </a:rPr>
              <a:t>Homosexualité, transgenre : des pratiques courantes dans la nature</a:t>
            </a:r>
            <a:r>
              <a:rPr lang="fr-FR" sz="1200" dirty="0">
                <a:solidFill>
                  <a:srgbClr val="7030A0"/>
                </a:solidFill>
              </a:rPr>
              <a:t>, </a:t>
            </a:r>
            <a:r>
              <a:rPr lang="fr-FR" sz="1200" dirty="0" err="1">
                <a:solidFill>
                  <a:srgbClr val="7030A0"/>
                </a:solidFill>
              </a:rPr>
              <a:t>Janlou</a:t>
            </a:r>
            <a:r>
              <a:rPr lang="fr-FR" sz="1200" dirty="0">
                <a:solidFill>
                  <a:srgbClr val="7030A0"/>
                </a:solidFill>
              </a:rPr>
              <a:t> Chaput, </a:t>
            </a:r>
            <a:r>
              <a:rPr lang="fr-FR" sz="1200" dirty="0" err="1">
                <a:solidFill>
                  <a:srgbClr val="7030A0"/>
                </a:solidFill>
              </a:rPr>
              <a:t>Futura</a:t>
            </a:r>
            <a:r>
              <a:rPr lang="fr-FR" sz="1200" dirty="0">
                <a:solidFill>
                  <a:srgbClr val="7030A0"/>
                </a:solidFill>
              </a:rPr>
              <a:t>-Sciences, 18/03/2013, </a:t>
            </a:r>
            <a:r>
              <a:rPr lang="fr-FR" sz="1200" dirty="0">
                <a:solidFill>
                  <a:srgbClr val="7030A0"/>
                </a:solidFill>
                <a:hlinkClick r:id="rId16"/>
              </a:rPr>
              <a:t>http://www.futura-sciences.com/magazines/sante/infos/actu/d/biologie-homosexualite-transgenre-pratiques-courantes-nature-44029/#xtor=EPR-17-[QUOTIDIENNE]-20130319-[ACTU-homosexualite__transgenre_:_des_pratiques_courantes_dans_la_nature</a:t>
            </a:r>
            <a:r>
              <a:rPr lang="fr-FR" sz="1200" dirty="0">
                <a:solidFill>
                  <a:srgbClr val="7030A0"/>
                </a:solidFill>
              </a:rPr>
              <a:t>] </a:t>
            </a:r>
            <a:endParaRPr lang="fr-FR" sz="1200" b="0" i="0" dirty="0">
              <a:solidFill>
                <a:srgbClr val="7030A0"/>
              </a:solidFill>
              <a:effectLst/>
            </a:endParaRPr>
          </a:p>
        </p:txBody>
      </p:sp>
      <p:sp>
        <p:nvSpPr>
          <p:cNvPr id="4" name="ZoneTexte 3"/>
          <p:cNvSpPr txBox="1"/>
          <p:nvPr/>
        </p:nvSpPr>
        <p:spPr>
          <a:xfrm>
            <a:off x="7218381" y="96003"/>
            <a:ext cx="3291840"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85738" y="157644"/>
            <a:ext cx="6237220" cy="369332"/>
          </a:xfrm>
          <a:prstGeom prst="rect">
            <a:avLst/>
          </a:prstGeom>
        </p:spPr>
        <p:txBody>
          <a:bodyPr wrap="none">
            <a:spAutoFit/>
          </a:bodyPr>
          <a:lstStyle/>
          <a:p>
            <a:r>
              <a:rPr lang="fr-FR" b="1" dirty="0">
                <a:solidFill>
                  <a:srgbClr val="7030A0"/>
                </a:solidFill>
              </a:rPr>
              <a:t>18.2. Les explications physiologiques de la transsexualité (suite)</a:t>
            </a:r>
            <a:endParaRPr lang="fr-FR" b="1" dirty="0"/>
          </a:p>
        </p:txBody>
      </p:sp>
      <p:sp>
        <p:nvSpPr>
          <p:cNvPr id="6" name="Rectangle 5"/>
          <p:cNvSpPr/>
          <p:nvPr/>
        </p:nvSpPr>
        <p:spPr>
          <a:xfrm>
            <a:off x="185738" y="545068"/>
            <a:ext cx="4699428" cy="369332"/>
          </a:xfrm>
          <a:prstGeom prst="rect">
            <a:avLst/>
          </a:prstGeom>
        </p:spPr>
        <p:txBody>
          <a:bodyPr wrap="none">
            <a:spAutoFit/>
          </a:bodyPr>
          <a:lstStyle/>
          <a:p>
            <a:r>
              <a:rPr lang="fr-FR" altLang="fr-FR" b="1" u="sng" dirty="0">
                <a:solidFill>
                  <a:srgbClr val="7030A0"/>
                </a:solidFill>
              </a:rPr>
              <a:t>18.2.4. La transsexualité dans le monde animal </a:t>
            </a:r>
            <a:endParaRPr lang="fr-FR" dirty="0"/>
          </a:p>
        </p:txBody>
      </p:sp>
      <p:sp>
        <p:nvSpPr>
          <p:cNvPr id="7" name="ZoneTexte 6"/>
          <p:cNvSpPr txBox="1"/>
          <p:nvPr/>
        </p:nvSpPr>
        <p:spPr>
          <a:xfrm>
            <a:off x="8497229" y="5452946"/>
            <a:ext cx="3694771" cy="1384995"/>
          </a:xfrm>
          <a:prstGeom prst="rect">
            <a:avLst/>
          </a:prstGeom>
          <a:noFill/>
        </p:spPr>
        <p:txBody>
          <a:bodyPr wrap="square" rtlCol="0">
            <a:spAutoFit/>
          </a:bodyPr>
          <a:lstStyle/>
          <a:p>
            <a:r>
              <a:rPr lang="fr-FR" sz="1200" dirty="0">
                <a:solidFill>
                  <a:srgbClr val="7030A0"/>
                </a:solidFill>
                <a:sym typeface="Wingdings" panose="05000000000000000000" pitchFamily="2" charset="2"/>
              </a:rPr>
              <a:t></a:t>
            </a:r>
            <a:r>
              <a:rPr lang="fr-FR" sz="1200" dirty="0">
                <a:solidFill>
                  <a:srgbClr val="7030A0"/>
                </a:solidFill>
              </a:rPr>
              <a:t>Au zoo de Central Park, à New York, les manchots à jugulaire (comme ceux à l’image) Roy et Silo, deux mâles, se sont rendus célèbres en s'appariant. Face à cette situation, les soigneurs leur ont donné un œuf issu d'un autre couple qui n'avait pas pu le couver, et les deux amants se sont occupés de Tango. © NOAA, Wikipédia, DP.</a:t>
            </a:r>
          </a:p>
        </p:txBody>
      </p:sp>
      <p:sp>
        <p:nvSpPr>
          <p:cNvPr id="8" name="Rectangle 7"/>
          <p:cNvSpPr/>
          <p:nvPr/>
        </p:nvSpPr>
        <p:spPr>
          <a:xfrm>
            <a:off x="845438" y="6560942"/>
            <a:ext cx="888769" cy="276999"/>
          </a:xfrm>
          <a:prstGeom prst="rect">
            <a:avLst/>
          </a:prstGeom>
        </p:spPr>
        <p:txBody>
          <a:bodyPr wrap="none">
            <a:spAutoFit/>
          </a:bodyPr>
          <a:lstStyle/>
          <a:p>
            <a:pPr algn="ctr"/>
            <a:r>
              <a:rPr lang="fr-FR" sz="1200" dirty="0">
                <a:solidFill>
                  <a:srgbClr val="7030A0"/>
                </a:solidFill>
              </a:rPr>
              <a:t>Mangouste</a:t>
            </a:r>
          </a:p>
        </p:txBody>
      </p:sp>
      <p:pic>
        <p:nvPicPr>
          <p:cNvPr id="9" name="Image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0737" y="5643028"/>
            <a:ext cx="1981200" cy="990600"/>
          </a:xfrm>
          <a:prstGeom prst="rect">
            <a:avLst/>
          </a:prstGeom>
        </p:spPr>
      </p:pic>
      <p:sp>
        <p:nvSpPr>
          <p:cNvPr id="10" name="Rectangle 9"/>
          <p:cNvSpPr/>
          <p:nvPr/>
        </p:nvSpPr>
        <p:spPr>
          <a:xfrm>
            <a:off x="2970081" y="6560941"/>
            <a:ext cx="1521891" cy="276999"/>
          </a:xfrm>
          <a:prstGeom prst="rect">
            <a:avLst/>
          </a:prstGeom>
        </p:spPr>
        <p:txBody>
          <a:bodyPr wrap="none">
            <a:spAutoFit/>
          </a:bodyPr>
          <a:lstStyle/>
          <a:p>
            <a:r>
              <a:rPr lang="fr-FR" sz="1200" dirty="0">
                <a:solidFill>
                  <a:srgbClr val="7030A0"/>
                </a:solidFill>
              </a:rPr>
              <a:t>Macaque de Barbarie</a:t>
            </a:r>
          </a:p>
        </p:txBody>
      </p:sp>
      <p:sp>
        <p:nvSpPr>
          <p:cNvPr id="11" name="ZoneTexte 10"/>
          <p:cNvSpPr txBox="1"/>
          <p:nvPr/>
        </p:nvSpPr>
        <p:spPr>
          <a:xfrm>
            <a:off x="4665800" y="6549486"/>
            <a:ext cx="1828800" cy="276999"/>
          </a:xfrm>
          <a:prstGeom prst="rect">
            <a:avLst/>
          </a:prstGeom>
          <a:noFill/>
        </p:spPr>
        <p:txBody>
          <a:bodyPr wrap="square" rtlCol="0">
            <a:spAutoFit/>
          </a:bodyPr>
          <a:lstStyle/>
          <a:p>
            <a:pPr algn="ctr"/>
            <a:r>
              <a:rPr lang="fr-FR" sz="1200" dirty="0">
                <a:solidFill>
                  <a:srgbClr val="7030A0"/>
                </a:solidFill>
              </a:rPr>
              <a:t>Goéland</a:t>
            </a:r>
          </a:p>
        </p:txBody>
      </p:sp>
      <p:pic>
        <p:nvPicPr>
          <p:cNvPr id="12" name="Image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00419" y="5669479"/>
            <a:ext cx="1238250" cy="990600"/>
          </a:xfrm>
          <a:prstGeom prst="rect">
            <a:avLst/>
          </a:prstGeom>
        </p:spPr>
      </p:pic>
      <p:pic>
        <p:nvPicPr>
          <p:cNvPr id="13" name="Image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65569" y="5570340"/>
            <a:ext cx="1485900" cy="990600"/>
          </a:xfrm>
          <a:prstGeom prst="rect">
            <a:avLst/>
          </a:prstGeom>
        </p:spPr>
      </p:pic>
      <p:pic>
        <p:nvPicPr>
          <p:cNvPr id="14" name="Image 1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65604" y="5485865"/>
            <a:ext cx="1371600" cy="1304925"/>
          </a:xfrm>
          <a:prstGeom prst="rect">
            <a:avLst/>
          </a:prstGeom>
        </p:spPr>
      </p:pic>
    </p:spTree>
    <p:extLst>
      <p:ext uri="{BB962C8B-B14F-4D97-AF65-F5344CB8AC3E}">
        <p14:creationId xmlns:p14="http://schemas.microsoft.com/office/powerpoint/2010/main" val="7616710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84772" y="144057"/>
            <a:ext cx="682214" cy="447614"/>
          </a:xfrm>
        </p:spPr>
        <p:txBody>
          <a:bodyPr/>
          <a:lstStyle/>
          <a:p>
            <a:fld id="{A3855CD8-F650-4656-8804-7E552F308368}" type="slidenum">
              <a:rPr lang="en-US" smtClean="0"/>
              <a:t>113</a:t>
            </a:fld>
            <a:endParaRPr lang="en-US"/>
          </a:p>
        </p:txBody>
      </p:sp>
      <p:sp>
        <p:nvSpPr>
          <p:cNvPr id="3" name="ZoneTexte 2"/>
          <p:cNvSpPr txBox="1"/>
          <p:nvPr/>
        </p:nvSpPr>
        <p:spPr>
          <a:xfrm>
            <a:off x="4453666" y="57996"/>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182881" y="509183"/>
            <a:ext cx="6528266" cy="369332"/>
          </a:xfrm>
          <a:prstGeom prst="rect">
            <a:avLst/>
          </a:prstGeom>
          <a:noFill/>
        </p:spPr>
        <p:txBody>
          <a:bodyPr wrap="square" rtlCol="0">
            <a:spAutoFit/>
          </a:bodyPr>
          <a:lstStyle/>
          <a:p>
            <a:r>
              <a:rPr lang="fr-FR" b="1" dirty="0">
                <a:solidFill>
                  <a:srgbClr val="7030A0"/>
                </a:solidFill>
              </a:rPr>
              <a:t>19. Défense des transsexuels, lutte contre la discrimination</a:t>
            </a:r>
          </a:p>
        </p:txBody>
      </p:sp>
      <p:sp>
        <p:nvSpPr>
          <p:cNvPr id="5" name="ZoneTexte 4"/>
          <p:cNvSpPr txBox="1"/>
          <p:nvPr/>
        </p:nvSpPr>
        <p:spPr>
          <a:xfrm>
            <a:off x="182881" y="878514"/>
            <a:ext cx="11672046" cy="646331"/>
          </a:xfrm>
          <a:prstGeom prst="rect">
            <a:avLst/>
          </a:prstGeom>
          <a:noFill/>
        </p:spPr>
        <p:txBody>
          <a:bodyPr wrap="square" rtlCol="0">
            <a:spAutoFit/>
          </a:bodyPr>
          <a:lstStyle/>
          <a:p>
            <a:r>
              <a:rPr lang="fr-FR" dirty="0">
                <a:solidFill>
                  <a:srgbClr val="7030A0"/>
                </a:solidFill>
              </a:rPr>
              <a:t>En </a:t>
            </a:r>
            <a:r>
              <a:rPr lang="fr-FR" u="sng" dirty="0">
                <a:solidFill>
                  <a:srgbClr val="7030A0"/>
                </a:solidFill>
                <a:hlinkClick r:id="rId2" tooltip="France"/>
              </a:rPr>
              <a:t>France</a:t>
            </a:r>
            <a:r>
              <a:rPr lang="fr-FR" dirty="0">
                <a:solidFill>
                  <a:srgbClr val="7030A0"/>
                </a:solidFill>
              </a:rPr>
              <a:t>, les </a:t>
            </a:r>
            <a:r>
              <a:rPr lang="fr-FR" b="1" dirty="0">
                <a:solidFill>
                  <a:srgbClr val="7030A0"/>
                </a:solidFill>
              </a:rPr>
              <a:t>menaces de mort</a:t>
            </a:r>
            <a:r>
              <a:rPr lang="fr-FR" dirty="0">
                <a:solidFill>
                  <a:srgbClr val="7030A0"/>
                </a:solidFill>
              </a:rPr>
              <a:t> contre les personnes sont prévues et réprimées par l'article </a:t>
            </a:r>
            <a:r>
              <a:rPr lang="fr-FR" b="1" dirty="0">
                <a:solidFill>
                  <a:srgbClr val="7030A0"/>
                </a:solidFill>
              </a:rPr>
              <a:t>222-17 du code pénal</a:t>
            </a:r>
            <a:r>
              <a:rPr lang="fr-FR" dirty="0">
                <a:solidFill>
                  <a:srgbClr val="7030A0"/>
                </a:solidFill>
              </a:rPr>
              <a:t>. Cette infraction est classée dans la catégorie des délits. Elle est punie de 3 ans d'emprisonnement et de 45 000 </a:t>
            </a:r>
            <a:r>
              <a:rPr lang="fr-FR" u="sng" dirty="0">
                <a:solidFill>
                  <a:srgbClr val="7030A0"/>
                </a:solidFill>
                <a:hlinkClick r:id="rId3" tooltip="Euro"/>
              </a:rPr>
              <a:t>€</a:t>
            </a:r>
            <a:r>
              <a:rPr lang="fr-FR" dirty="0">
                <a:solidFill>
                  <a:srgbClr val="7030A0"/>
                </a:solidFill>
              </a:rPr>
              <a:t> d'amende.</a:t>
            </a:r>
          </a:p>
        </p:txBody>
      </p:sp>
      <p:pic>
        <p:nvPicPr>
          <p:cNvPr id="6"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860" y="2852989"/>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1147" y="2278353"/>
            <a:ext cx="3135312"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15447" y="1938589"/>
            <a:ext cx="3695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58296" y="4624639"/>
            <a:ext cx="19050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053521" y="2253747"/>
            <a:ext cx="20097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0053521" y="4347659"/>
            <a:ext cx="1919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200" dirty="0">
                <a:solidFill>
                  <a:srgbClr val="CC3399"/>
                </a:solidFill>
              </a:rPr>
              <a:t>Symbole du </a:t>
            </a:r>
            <a:r>
              <a:rPr lang="fr-FR" altLang="fr-FR" sz="1200" dirty="0" err="1">
                <a:solidFill>
                  <a:srgbClr val="CC3399"/>
                </a:solidFill>
              </a:rPr>
              <a:t>transféminisme</a:t>
            </a:r>
            <a:endParaRPr lang="fr-FR" altLang="fr-FR" sz="1200" dirty="0">
              <a:solidFill>
                <a:srgbClr val="CC3399"/>
              </a:solidFill>
            </a:endParaRPr>
          </a:p>
        </p:txBody>
      </p:sp>
      <p:sp>
        <p:nvSpPr>
          <p:cNvPr id="9" name="ZoneTexte 8"/>
          <p:cNvSpPr txBox="1"/>
          <p:nvPr/>
        </p:nvSpPr>
        <p:spPr>
          <a:xfrm>
            <a:off x="2963060" y="6510589"/>
            <a:ext cx="3850335" cy="276999"/>
          </a:xfrm>
          <a:prstGeom prst="rect">
            <a:avLst/>
          </a:prstGeom>
          <a:noFill/>
        </p:spPr>
        <p:txBody>
          <a:bodyPr wrap="square" rtlCol="0">
            <a:spAutoFit/>
          </a:bodyPr>
          <a:lstStyle/>
          <a:p>
            <a:pPr algn="ctr"/>
            <a:r>
              <a:rPr lang="fr-FR" sz="1200" dirty="0">
                <a:solidFill>
                  <a:srgbClr val="7030A0"/>
                </a:solidFill>
              </a:rPr>
              <a:t>↖↑ </a:t>
            </a:r>
            <a:r>
              <a:rPr lang="fr-FR" sz="1200" dirty="0" err="1">
                <a:solidFill>
                  <a:srgbClr val="7030A0"/>
                </a:solidFill>
              </a:rPr>
              <a:t>Lilie</a:t>
            </a:r>
            <a:r>
              <a:rPr lang="fr-FR" sz="1200" dirty="0">
                <a:solidFill>
                  <a:srgbClr val="7030A0"/>
                </a:solidFill>
              </a:rPr>
              <a:t> Myrtille, une héroïne </a:t>
            </a:r>
            <a:r>
              <a:rPr lang="fr-FR" sz="1200" dirty="0" err="1">
                <a:solidFill>
                  <a:srgbClr val="7030A0"/>
                </a:solidFill>
              </a:rPr>
              <a:t>trans</a:t>
            </a:r>
            <a:r>
              <a:rPr lang="fr-FR" sz="1200" dirty="0">
                <a:solidFill>
                  <a:srgbClr val="7030A0"/>
                </a:solidFill>
              </a:rPr>
              <a:t>’ ↑</a:t>
            </a:r>
            <a:r>
              <a:rPr lang="fr-FR" sz="1200" dirty="0">
                <a:solidFill>
                  <a:srgbClr val="7030A0"/>
                </a:solidFill>
                <a:latin typeface="Calibri" panose="020F0502020204030204" pitchFamily="34" charset="0"/>
              </a:rPr>
              <a:t>↗</a:t>
            </a:r>
            <a:endParaRPr lang="fr-FR" sz="1200" dirty="0">
              <a:solidFill>
                <a:srgbClr val="7030A0"/>
              </a:solidFill>
            </a:endParaRPr>
          </a:p>
        </p:txBody>
      </p:sp>
    </p:spTree>
    <p:extLst>
      <p:ext uri="{BB962C8B-B14F-4D97-AF65-F5344CB8AC3E}">
        <p14:creationId xmlns:p14="http://schemas.microsoft.com/office/powerpoint/2010/main" val="20385549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51940" y="144057"/>
            <a:ext cx="682083" cy="283271"/>
          </a:xfrm>
        </p:spPr>
        <p:txBody>
          <a:bodyPr/>
          <a:lstStyle/>
          <a:p>
            <a:fld id="{A3855CD8-F650-4656-8804-7E552F308368}" type="slidenum">
              <a:rPr lang="en-US" smtClean="0"/>
              <a:t>114</a:t>
            </a:fld>
            <a:endParaRPr lang="en-US"/>
          </a:p>
        </p:txBody>
      </p:sp>
      <p:sp>
        <p:nvSpPr>
          <p:cNvPr id="5" name="ZoneTexte 4"/>
          <p:cNvSpPr txBox="1"/>
          <p:nvPr/>
        </p:nvSpPr>
        <p:spPr>
          <a:xfrm>
            <a:off x="4453666" y="57996"/>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82881" y="509183"/>
            <a:ext cx="7210378" cy="371764"/>
          </a:xfrm>
          <a:prstGeom prst="rect">
            <a:avLst/>
          </a:prstGeom>
          <a:noFill/>
        </p:spPr>
        <p:txBody>
          <a:bodyPr wrap="square" rtlCol="0">
            <a:spAutoFit/>
          </a:bodyPr>
          <a:lstStyle/>
          <a:p>
            <a:r>
              <a:rPr lang="fr-FR" b="1" dirty="0">
                <a:solidFill>
                  <a:srgbClr val="7030A0"/>
                </a:solidFill>
              </a:rPr>
              <a:t>19. Défense des transsexuels, lutte contre la discrimination (suite)</a:t>
            </a:r>
          </a:p>
        </p:txBody>
      </p:sp>
      <p:sp>
        <p:nvSpPr>
          <p:cNvPr id="7" name="ZoneTexte 7"/>
          <p:cNvSpPr txBox="1">
            <a:spLocks noChangeArrowheads="1"/>
          </p:cNvSpPr>
          <p:nvPr/>
        </p:nvSpPr>
        <p:spPr bwMode="auto">
          <a:xfrm>
            <a:off x="6099446" y="2284672"/>
            <a:ext cx="2587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fr-FR" altLang="fr-FR" sz="1200" b="1" dirty="0">
                <a:solidFill>
                  <a:srgbClr val="7030A0"/>
                </a:solidFill>
              </a:rPr>
              <a:t>Je suis transgenre</a:t>
            </a:r>
            <a:r>
              <a:rPr lang="fr-FR" altLang="fr-FR" sz="1200" dirty="0">
                <a:solidFill>
                  <a:srgbClr val="7030A0"/>
                </a:solidFill>
              </a:rPr>
              <a:t>.</a:t>
            </a:r>
          </a:p>
          <a:p>
            <a:pPr algn="ctr">
              <a:lnSpc>
                <a:spcPct val="100000"/>
              </a:lnSpc>
              <a:spcBef>
                <a:spcPct val="0"/>
              </a:spcBef>
              <a:buFontTx/>
              <a:buNone/>
            </a:pPr>
            <a:r>
              <a:rPr lang="fr-FR" altLang="fr-FR" sz="1200" dirty="0">
                <a:solidFill>
                  <a:srgbClr val="7030A0"/>
                </a:solidFill>
              </a:rPr>
              <a:t>Vous pouvez me ridiculiser.</a:t>
            </a:r>
          </a:p>
          <a:p>
            <a:pPr algn="ctr">
              <a:lnSpc>
                <a:spcPct val="100000"/>
              </a:lnSpc>
              <a:spcBef>
                <a:spcPct val="0"/>
              </a:spcBef>
              <a:buFontTx/>
              <a:buNone/>
            </a:pPr>
            <a:r>
              <a:rPr lang="fr-FR" altLang="fr-FR" sz="1200" dirty="0">
                <a:solidFill>
                  <a:srgbClr val="7030A0"/>
                </a:solidFill>
              </a:rPr>
              <a:t>Vous pouvez me torturer.</a:t>
            </a:r>
          </a:p>
          <a:p>
            <a:pPr algn="ctr">
              <a:lnSpc>
                <a:spcPct val="100000"/>
              </a:lnSpc>
              <a:spcBef>
                <a:spcPct val="0"/>
              </a:spcBef>
              <a:buFontTx/>
              <a:buNone/>
            </a:pPr>
            <a:r>
              <a:rPr lang="fr-FR" altLang="fr-FR" sz="1200" dirty="0">
                <a:solidFill>
                  <a:srgbClr val="7030A0"/>
                </a:solidFill>
              </a:rPr>
              <a:t>Vous pouvez me tuer.</a:t>
            </a:r>
          </a:p>
          <a:p>
            <a:pPr algn="ctr">
              <a:lnSpc>
                <a:spcPct val="100000"/>
              </a:lnSpc>
              <a:spcBef>
                <a:spcPct val="0"/>
              </a:spcBef>
              <a:buFontTx/>
              <a:buNone/>
            </a:pPr>
            <a:r>
              <a:rPr lang="fr-FR" altLang="fr-FR" sz="1200" b="1" dirty="0">
                <a:solidFill>
                  <a:srgbClr val="7030A0"/>
                </a:solidFill>
              </a:rPr>
              <a:t>Mais vous ne pouvez me changer.</a:t>
            </a:r>
          </a:p>
        </p:txBody>
      </p:sp>
      <p:pic>
        <p:nvPicPr>
          <p:cNvPr id="8"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4283" y="545100"/>
            <a:ext cx="26574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0345" y="263890"/>
            <a:ext cx="1701595" cy="1807472"/>
          </a:xfrm>
          <a:prstGeom prst="rect">
            <a:avLst/>
          </a:prstGeom>
        </p:spPr>
      </p:pic>
      <p:sp>
        <p:nvSpPr>
          <p:cNvPr id="10" name="ZoneTexte 9"/>
          <p:cNvSpPr txBox="1"/>
          <p:nvPr/>
        </p:nvSpPr>
        <p:spPr>
          <a:xfrm>
            <a:off x="9748817" y="2056026"/>
            <a:ext cx="1504649" cy="461665"/>
          </a:xfrm>
          <a:prstGeom prst="rect">
            <a:avLst/>
          </a:prstGeom>
          <a:noFill/>
        </p:spPr>
        <p:txBody>
          <a:bodyPr wrap="square" rtlCol="0">
            <a:spAutoFit/>
          </a:bodyPr>
          <a:lstStyle/>
          <a:p>
            <a:pPr algn="ctr"/>
            <a:r>
              <a:rPr lang="fr-FR" sz="1200" dirty="0">
                <a:solidFill>
                  <a:srgbClr val="7030A0"/>
                </a:solidFill>
              </a:rPr>
              <a:t>Je suis </a:t>
            </a:r>
            <a:r>
              <a:rPr lang="fr-FR" sz="1200" dirty="0" err="1">
                <a:solidFill>
                  <a:srgbClr val="7030A0"/>
                </a:solidFill>
              </a:rPr>
              <a:t>trans</a:t>
            </a:r>
            <a:r>
              <a:rPr lang="fr-FR" sz="1200" dirty="0">
                <a:solidFill>
                  <a:srgbClr val="7030A0"/>
                </a:solidFill>
              </a:rPr>
              <a:t> et contre l'intimidation</a:t>
            </a: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671" y="2731001"/>
            <a:ext cx="3335991" cy="4126999"/>
          </a:xfrm>
          <a:prstGeom prst="rect">
            <a:avLst/>
          </a:prstGeom>
        </p:spPr>
      </p:pic>
      <p:sp>
        <p:nvSpPr>
          <p:cNvPr id="12" name="ZoneTexte 11"/>
          <p:cNvSpPr txBox="1"/>
          <p:nvPr/>
        </p:nvSpPr>
        <p:spPr>
          <a:xfrm>
            <a:off x="5196468" y="3509675"/>
            <a:ext cx="3356517" cy="3139321"/>
          </a:xfrm>
          <a:prstGeom prst="rect">
            <a:avLst/>
          </a:prstGeom>
          <a:solidFill>
            <a:schemeClr val="accent1"/>
          </a:solidFill>
          <a:ln>
            <a:solidFill>
              <a:srgbClr val="FF0000"/>
            </a:solidFill>
          </a:ln>
        </p:spPr>
        <p:txBody>
          <a:bodyPr wrap="square" rtlCol="0">
            <a:spAutoFit/>
          </a:bodyPr>
          <a:lstStyle/>
          <a:p>
            <a:pPr algn="just"/>
            <a:r>
              <a:rPr lang="en-US" dirty="0">
                <a:solidFill>
                  <a:schemeClr val="bg1"/>
                </a:solidFill>
              </a:rPr>
              <a:t>GENDER IDENTITY is </a:t>
            </a:r>
            <a:r>
              <a:rPr lang="en-US" dirty="0">
                <a:solidFill>
                  <a:srgbClr val="FF0000"/>
                </a:solidFill>
              </a:rPr>
              <a:t>who you are; </a:t>
            </a:r>
            <a:r>
              <a:rPr lang="en-US" dirty="0">
                <a:solidFill>
                  <a:schemeClr val="bg1"/>
                </a:solidFill>
              </a:rPr>
              <a:t>sexual orientation is </a:t>
            </a:r>
            <a:r>
              <a:rPr lang="en-US" dirty="0">
                <a:solidFill>
                  <a:srgbClr val="FF0000"/>
                </a:solidFill>
              </a:rPr>
              <a:t>who you love</a:t>
            </a:r>
            <a:r>
              <a:rPr lang="en-US" dirty="0">
                <a:solidFill>
                  <a:schemeClr val="bg1"/>
                </a:solidFill>
              </a:rPr>
              <a:t>. Some transgender people do undergo hormone therapy or sex reassignment surgery as part of their transition ; </a:t>
            </a:r>
            <a:r>
              <a:rPr lang="en-US" dirty="0">
                <a:solidFill>
                  <a:srgbClr val="FF0000"/>
                </a:solidFill>
              </a:rPr>
              <a:t>some do not. </a:t>
            </a:r>
            <a:r>
              <a:rPr lang="en-US" dirty="0">
                <a:solidFill>
                  <a:schemeClr val="bg1"/>
                </a:solidFill>
              </a:rPr>
              <a:t>And interestingly, their decision on this matter is, medically speaking, </a:t>
            </a:r>
            <a:r>
              <a:rPr lang="en-US" dirty="0">
                <a:solidFill>
                  <a:srgbClr val="FF0000"/>
                </a:solidFill>
              </a:rPr>
              <a:t>none of your f***</a:t>
            </a:r>
            <a:r>
              <a:rPr lang="en-US" dirty="0" err="1">
                <a:solidFill>
                  <a:srgbClr val="FF0000"/>
                </a:solidFill>
              </a:rPr>
              <a:t>ing</a:t>
            </a:r>
            <a:r>
              <a:rPr lang="en-US" dirty="0">
                <a:solidFill>
                  <a:srgbClr val="FF0000"/>
                </a:solidFill>
              </a:rPr>
              <a:t> business.</a:t>
            </a:r>
          </a:p>
          <a:p>
            <a:pPr algn="just"/>
            <a:r>
              <a:rPr lang="en-US" dirty="0">
                <a:solidFill>
                  <a:schemeClr val="bg1"/>
                </a:solidFill>
              </a:rPr>
              <a:t>JOHN OLIVER</a:t>
            </a:r>
            <a:r>
              <a:rPr lang="en-US" dirty="0"/>
              <a:t>	</a:t>
            </a:r>
            <a:r>
              <a:rPr lang="en-US" dirty="0" err="1">
                <a:solidFill>
                  <a:srgbClr val="FF0000"/>
                </a:solidFill>
              </a:rPr>
              <a:t>attn:</a:t>
            </a:r>
            <a:endParaRPr lang="fr-FR" dirty="0">
              <a:solidFill>
                <a:srgbClr val="FF0000"/>
              </a:solidFill>
            </a:endParaRPr>
          </a:p>
        </p:txBody>
      </p:sp>
      <p:sp>
        <p:nvSpPr>
          <p:cNvPr id="13" name="ZoneTexte 12"/>
          <p:cNvSpPr txBox="1"/>
          <p:nvPr/>
        </p:nvSpPr>
        <p:spPr>
          <a:xfrm>
            <a:off x="1215484" y="3509675"/>
            <a:ext cx="3776546" cy="3139321"/>
          </a:xfrm>
          <a:prstGeom prst="rect">
            <a:avLst/>
          </a:prstGeom>
          <a:solidFill>
            <a:schemeClr val="accent1"/>
          </a:solidFill>
          <a:ln>
            <a:solidFill>
              <a:srgbClr val="FF0000"/>
            </a:solidFill>
          </a:ln>
        </p:spPr>
        <p:txBody>
          <a:bodyPr wrap="square" rtlCol="0">
            <a:spAutoFit/>
          </a:bodyPr>
          <a:lstStyle/>
          <a:p>
            <a:pPr algn="just"/>
            <a:r>
              <a:rPr lang="fr-FR" dirty="0">
                <a:solidFill>
                  <a:schemeClr val="bg1"/>
                </a:solidFill>
              </a:rPr>
              <a:t>L’IDENTITÉ SEXUELLE est </a:t>
            </a:r>
            <a:r>
              <a:rPr lang="fr-FR" dirty="0">
                <a:solidFill>
                  <a:srgbClr val="FF0000"/>
                </a:solidFill>
              </a:rPr>
              <a:t>qui vous êtes</a:t>
            </a:r>
            <a:r>
              <a:rPr lang="fr-FR" dirty="0">
                <a:solidFill>
                  <a:schemeClr val="bg1"/>
                </a:solidFill>
              </a:rPr>
              <a:t>; l'orientation sexuelle est </a:t>
            </a:r>
            <a:r>
              <a:rPr lang="fr-FR" dirty="0">
                <a:solidFill>
                  <a:srgbClr val="FF0000"/>
                </a:solidFill>
              </a:rPr>
              <a:t>qui vous aimez. </a:t>
            </a:r>
            <a:r>
              <a:rPr lang="fr-FR" dirty="0">
                <a:solidFill>
                  <a:schemeClr val="bg1"/>
                </a:solidFill>
              </a:rPr>
              <a:t>Certaines personnes transgenres font l'objet d'un traitement hormonal ou de la chirurgie de changement de sexe dans le cadre de leur transition; </a:t>
            </a:r>
            <a:r>
              <a:rPr lang="fr-FR" dirty="0">
                <a:solidFill>
                  <a:srgbClr val="FF0000"/>
                </a:solidFill>
              </a:rPr>
              <a:t>d'autres non.</a:t>
            </a:r>
            <a:r>
              <a:rPr lang="fr-FR" dirty="0">
                <a:solidFill>
                  <a:schemeClr val="bg1"/>
                </a:solidFill>
              </a:rPr>
              <a:t> Et curieusement, leur décision à ce sujet est, médicalement parlant, </a:t>
            </a:r>
            <a:r>
              <a:rPr lang="fr-FR" dirty="0">
                <a:solidFill>
                  <a:srgbClr val="FF0000"/>
                </a:solidFill>
              </a:rPr>
              <a:t>aucunement de votre foutue affaire.</a:t>
            </a:r>
          </a:p>
          <a:p>
            <a:pPr algn="just"/>
            <a:r>
              <a:rPr lang="en-US" dirty="0">
                <a:solidFill>
                  <a:schemeClr val="bg1"/>
                </a:solidFill>
              </a:rPr>
              <a:t>JOHN OLIVER</a:t>
            </a:r>
            <a:r>
              <a:rPr lang="en-US" dirty="0"/>
              <a:t>	</a:t>
            </a:r>
            <a:r>
              <a:rPr lang="en-US" dirty="0" err="1">
                <a:solidFill>
                  <a:srgbClr val="FF0000"/>
                </a:solidFill>
              </a:rPr>
              <a:t>attn:</a:t>
            </a:r>
            <a:endParaRPr lang="fr-FR" dirty="0">
              <a:solidFill>
                <a:srgbClr val="FF0000"/>
              </a:solidFill>
            </a:endParaRPr>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1" y="880947"/>
            <a:ext cx="2013909" cy="2013909"/>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5788" y="880947"/>
            <a:ext cx="1828800" cy="1752600"/>
          </a:xfrm>
          <a:prstGeom prst="rect">
            <a:avLst/>
          </a:prstGeom>
        </p:spPr>
      </p:pic>
      <p:sp>
        <p:nvSpPr>
          <p:cNvPr id="4" name="ZoneTexte 3"/>
          <p:cNvSpPr txBox="1"/>
          <p:nvPr/>
        </p:nvSpPr>
        <p:spPr>
          <a:xfrm>
            <a:off x="2109730" y="2619439"/>
            <a:ext cx="2100759" cy="276999"/>
          </a:xfrm>
          <a:prstGeom prst="rect">
            <a:avLst/>
          </a:prstGeom>
          <a:noFill/>
        </p:spPr>
        <p:txBody>
          <a:bodyPr wrap="square" rtlCol="0">
            <a:spAutoFit/>
          </a:bodyPr>
          <a:lstStyle/>
          <a:p>
            <a:pPr algn="ctr"/>
            <a:r>
              <a:rPr lang="fr-FR" sz="1200" dirty="0">
                <a:solidFill>
                  <a:srgbClr val="7030A0"/>
                </a:solidFill>
              </a:rPr>
              <a:t>Je soutiens les femmes </a:t>
            </a:r>
            <a:r>
              <a:rPr lang="fr-FR" sz="1200" dirty="0" err="1">
                <a:solidFill>
                  <a:srgbClr val="7030A0"/>
                </a:solidFill>
              </a:rPr>
              <a:t>trans</a:t>
            </a:r>
            <a:r>
              <a:rPr lang="fr-FR" sz="1200" dirty="0">
                <a:solidFill>
                  <a:srgbClr val="7030A0"/>
                </a:solidFill>
              </a:rPr>
              <a:t>’</a:t>
            </a:r>
          </a:p>
        </p:txBody>
      </p:sp>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6991" y="877342"/>
            <a:ext cx="2224524" cy="1742097"/>
          </a:xfrm>
          <a:prstGeom prst="rect">
            <a:avLst/>
          </a:prstGeom>
        </p:spPr>
      </p:pic>
    </p:spTree>
    <p:extLst>
      <p:ext uri="{BB962C8B-B14F-4D97-AF65-F5344CB8AC3E}">
        <p14:creationId xmlns:p14="http://schemas.microsoft.com/office/powerpoint/2010/main" val="330032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2302" y="95997"/>
            <a:ext cx="497540" cy="413186"/>
          </a:xfrm>
        </p:spPr>
        <p:txBody>
          <a:bodyPr/>
          <a:lstStyle/>
          <a:p>
            <a:fld id="{A3855CD8-F650-4656-8804-7E552F308368}" type="slidenum">
              <a:rPr lang="en-US" smtClean="0"/>
              <a:t>115</a:t>
            </a:fld>
            <a:endParaRPr lang="en-US"/>
          </a:p>
        </p:txBody>
      </p:sp>
      <p:sp>
        <p:nvSpPr>
          <p:cNvPr id="4" name="ZoneTexte 3"/>
          <p:cNvSpPr txBox="1"/>
          <p:nvPr/>
        </p:nvSpPr>
        <p:spPr>
          <a:xfrm>
            <a:off x="5961637" y="3648407"/>
            <a:ext cx="3245005" cy="461665"/>
          </a:xfrm>
          <a:prstGeom prst="rect">
            <a:avLst/>
          </a:prstGeom>
          <a:noFill/>
        </p:spPr>
        <p:txBody>
          <a:bodyPr wrap="square" rtlCol="0">
            <a:spAutoFit/>
          </a:bodyPr>
          <a:lstStyle/>
          <a:p>
            <a:pPr algn="ctr"/>
            <a:r>
              <a:rPr lang="fr-FR" sz="1200" dirty="0">
                <a:solidFill>
                  <a:srgbClr val="7030A0"/>
                </a:solidFill>
                <a:latin typeface="Calibri" panose="020F0502020204030204" pitchFamily="34" charset="0"/>
              </a:rPr>
              <a:t>↗ </a:t>
            </a:r>
            <a:r>
              <a:rPr lang="fr-FR" sz="1200" dirty="0">
                <a:solidFill>
                  <a:srgbClr val="7030A0"/>
                </a:solidFill>
              </a:rPr>
              <a:t>Toilette tous genres, lors de la convention de 2016 du parti démocrate, aux USA.</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603" y="982478"/>
            <a:ext cx="2505075" cy="2628900"/>
          </a:xfrm>
          <a:prstGeom prst="rect">
            <a:avLst/>
          </a:prstGeom>
        </p:spPr>
      </p:pic>
      <p:sp>
        <p:nvSpPr>
          <p:cNvPr id="6" name="ZoneTexte 5"/>
          <p:cNvSpPr txBox="1"/>
          <p:nvPr/>
        </p:nvSpPr>
        <p:spPr>
          <a:xfrm>
            <a:off x="8935766" y="3911185"/>
            <a:ext cx="3218984" cy="1015663"/>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Campagne d’Hillary Clinton en faveur des transgenres : « </a:t>
            </a:r>
            <a:r>
              <a:rPr lang="fr-FR" sz="1200" i="1" dirty="0">
                <a:solidFill>
                  <a:srgbClr val="7030A0"/>
                </a:solidFill>
              </a:rPr>
              <a:t>nous devons dire d'une seule voix que les personnes transgenres sont estimées, sont aimés, elles sont nous, et elles méritent d'être traitées de cette façon</a:t>
            </a:r>
            <a:r>
              <a:rPr lang="fr-FR" sz="1200" dirty="0">
                <a:solidFill>
                  <a:srgbClr val="7030A0"/>
                </a:solidFill>
              </a:rPr>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067" y="962802"/>
            <a:ext cx="2948383" cy="2948383"/>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61" y="1064626"/>
            <a:ext cx="1597158" cy="2400101"/>
          </a:xfrm>
          <a:prstGeom prst="rect">
            <a:avLst/>
          </a:prstGeom>
        </p:spPr>
      </p:pic>
      <p:sp>
        <p:nvSpPr>
          <p:cNvPr id="10" name="ZoneTexte 9"/>
          <p:cNvSpPr txBox="1"/>
          <p:nvPr/>
        </p:nvSpPr>
        <p:spPr>
          <a:xfrm>
            <a:off x="4453666" y="57996"/>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11" name="ZoneTexte 10"/>
          <p:cNvSpPr txBox="1"/>
          <p:nvPr/>
        </p:nvSpPr>
        <p:spPr>
          <a:xfrm>
            <a:off x="182881" y="509183"/>
            <a:ext cx="7210378" cy="371764"/>
          </a:xfrm>
          <a:prstGeom prst="rect">
            <a:avLst/>
          </a:prstGeom>
          <a:noFill/>
        </p:spPr>
        <p:txBody>
          <a:bodyPr wrap="square" rtlCol="0">
            <a:spAutoFit/>
          </a:bodyPr>
          <a:lstStyle/>
          <a:p>
            <a:r>
              <a:rPr lang="fr-FR" b="1" dirty="0">
                <a:solidFill>
                  <a:srgbClr val="7030A0"/>
                </a:solidFill>
              </a:rPr>
              <a:t>19. Défense des transsexuels, lutte contre la discrimination (suite)</a:t>
            </a:r>
          </a:p>
        </p:txBody>
      </p:sp>
      <p:sp>
        <p:nvSpPr>
          <p:cNvPr id="12" name="ZoneTexte 11"/>
          <p:cNvSpPr txBox="1"/>
          <p:nvPr/>
        </p:nvSpPr>
        <p:spPr>
          <a:xfrm>
            <a:off x="0" y="3490332"/>
            <a:ext cx="2709746" cy="646331"/>
          </a:xfrm>
          <a:prstGeom prst="rect">
            <a:avLst/>
          </a:prstGeom>
          <a:noFill/>
        </p:spPr>
        <p:txBody>
          <a:bodyPr wrap="square" rtlCol="0">
            <a:spAutoFit/>
          </a:bodyPr>
          <a:lstStyle/>
          <a:p>
            <a:pPr algn="ctr"/>
            <a:r>
              <a:rPr lang="fr-FR" sz="1200" dirty="0">
                <a:solidFill>
                  <a:srgbClr val="7030A0"/>
                </a:solidFill>
              </a:rPr>
              <a:t>Les concours de miss </a:t>
            </a:r>
            <a:r>
              <a:rPr lang="fr-FR" sz="1200" dirty="0" err="1">
                <a:solidFill>
                  <a:srgbClr val="7030A0"/>
                </a:solidFill>
              </a:rPr>
              <a:t>trans</a:t>
            </a:r>
            <a:r>
              <a:rPr lang="fr-FR" sz="1200" dirty="0">
                <a:solidFill>
                  <a:srgbClr val="7030A0"/>
                </a:solidFill>
              </a:rPr>
              <a:t>’ pourraient aider à démystifier les fantasmes sur les </a:t>
            </a:r>
            <a:r>
              <a:rPr lang="fr-FR" sz="1200" dirty="0" err="1">
                <a:solidFill>
                  <a:srgbClr val="7030A0"/>
                </a:solidFill>
              </a:rPr>
              <a:t>trans</a:t>
            </a:r>
            <a:r>
              <a:rPr lang="fr-FR" sz="1200" dirty="0">
                <a:solidFill>
                  <a:srgbClr val="7030A0"/>
                </a:solidFill>
              </a:rPr>
              <a:t>’ (?).</a:t>
            </a: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746" y="962802"/>
            <a:ext cx="3238500" cy="1266825"/>
          </a:xfrm>
          <a:prstGeom prst="rect">
            <a:avLst/>
          </a:prstGeom>
        </p:spPr>
      </p:pic>
      <p:sp>
        <p:nvSpPr>
          <p:cNvPr id="14" name="ZoneTexte 13"/>
          <p:cNvSpPr txBox="1"/>
          <p:nvPr/>
        </p:nvSpPr>
        <p:spPr>
          <a:xfrm>
            <a:off x="2709746" y="2296928"/>
            <a:ext cx="3309157" cy="461665"/>
          </a:xfrm>
          <a:prstGeom prst="rect">
            <a:avLst/>
          </a:prstGeom>
          <a:noFill/>
        </p:spPr>
        <p:txBody>
          <a:bodyPr wrap="square" rtlCol="0">
            <a:spAutoFit/>
          </a:bodyPr>
          <a:lstStyle/>
          <a:p>
            <a:pPr algn="ctr"/>
            <a:r>
              <a:rPr lang="fr-FR" sz="1200" dirty="0">
                <a:solidFill>
                  <a:srgbClr val="7030A0"/>
                </a:solidFill>
              </a:rPr>
              <a:t>J’aime mon enfant transgenre. Parce que chacun est spécial.</a:t>
            </a:r>
          </a:p>
        </p:txBody>
      </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4660" y="4920093"/>
            <a:ext cx="2857500" cy="1600200"/>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1" y="5044651"/>
            <a:ext cx="3105150" cy="1466850"/>
          </a:xfrm>
          <a:prstGeom prst="rect">
            <a:avLst/>
          </a:prstGeom>
        </p:spPr>
      </p:pic>
      <p:sp>
        <p:nvSpPr>
          <p:cNvPr id="17" name="ZoneTexte 16"/>
          <p:cNvSpPr txBox="1"/>
          <p:nvPr/>
        </p:nvSpPr>
        <p:spPr>
          <a:xfrm>
            <a:off x="267629" y="6520293"/>
            <a:ext cx="5751274" cy="276999"/>
          </a:xfrm>
          <a:prstGeom prst="rect">
            <a:avLst/>
          </a:prstGeom>
          <a:noFill/>
        </p:spPr>
        <p:txBody>
          <a:bodyPr wrap="square" rtlCol="0">
            <a:spAutoFit/>
          </a:bodyPr>
          <a:lstStyle/>
          <a:p>
            <a:pPr algn="ctr"/>
            <a:r>
              <a:rPr lang="fr-FR" sz="1200" dirty="0">
                <a:solidFill>
                  <a:srgbClr val="7030A0"/>
                </a:solidFill>
              </a:rPr>
              <a:t>17 mai. Journée internationale contre l’homophobie et la </a:t>
            </a:r>
            <a:r>
              <a:rPr lang="fr-FR" sz="1200" dirty="0" err="1">
                <a:solidFill>
                  <a:srgbClr val="7030A0"/>
                </a:solidFill>
              </a:rPr>
              <a:t>transphobie</a:t>
            </a:r>
            <a:r>
              <a:rPr lang="fr-FR" sz="1200" dirty="0">
                <a:solidFill>
                  <a:srgbClr val="7030A0"/>
                </a:solidFill>
              </a:rPr>
              <a:t>.</a:t>
            </a:r>
          </a:p>
        </p:txBody>
      </p:sp>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7799" y="4920093"/>
            <a:ext cx="2933700" cy="1562100"/>
          </a:xfrm>
          <a:prstGeom prst="rect">
            <a:avLst/>
          </a:prstGeom>
        </p:spPr>
      </p:pic>
      <p:sp>
        <p:nvSpPr>
          <p:cNvPr id="19" name="ZoneTexte 18"/>
          <p:cNvSpPr txBox="1"/>
          <p:nvPr/>
        </p:nvSpPr>
        <p:spPr>
          <a:xfrm>
            <a:off x="7584139" y="6518678"/>
            <a:ext cx="4610132" cy="276999"/>
          </a:xfrm>
          <a:prstGeom prst="rect">
            <a:avLst/>
          </a:prstGeom>
          <a:noFill/>
        </p:spPr>
        <p:txBody>
          <a:bodyPr wrap="square" rtlCol="0">
            <a:spAutoFit/>
          </a:bodyPr>
          <a:lstStyle/>
          <a:p>
            <a:pPr algn="ctr"/>
            <a:r>
              <a:rPr lang="fr-FR" sz="1200" dirty="0">
                <a:solidFill>
                  <a:srgbClr val="7030A0"/>
                </a:solidFill>
              </a:rPr>
              <a:t>Enseigner la leçon de l’IDAHO contre l’homophobie et la </a:t>
            </a:r>
            <a:r>
              <a:rPr lang="fr-FR" sz="1200" dirty="0" err="1">
                <a:solidFill>
                  <a:srgbClr val="7030A0"/>
                </a:solidFill>
              </a:rPr>
              <a:t>transphobie</a:t>
            </a:r>
            <a:r>
              <a:rPr lang="fr-FR" sz="1200" dirty="0">
                <a:solidFill>
                  <a:srgbClr val="7030A0"/>
                </a:solidFill>
              </a:rPr>
              <a:t>.</a:t>
            </a:r>
          </a:p>
        </p:txBody>
      </p:sp>
      <p:pic>
        <p:nvPicPr>
          <p:cNvPr id="3" name="Imag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9904" y="2879554"/>
            <a:ext cx="1867886" cy="1867886"/>
          </a:xfrm>
          <a:prstGeom prst="rect">
            <a:avLst/>
          </a:prstGeom>
        </p:spPr>
      </p:pic>
      <p:sp>
        <p:nvSpPr>
          <p:cNvPr id="8" name="ZoneTexte 7"/>
          <p:cNvSpPr txBox="1"/>
          <p:nvPr/>
        </p:nvSpPr>
        <p:spPr>
          <a:xfrm>
            <a:off x="1735456" y="4313334"/>
            <a:ext cx="2093085" cy="461665"/>
          </a:xfrm>
          <a:prstGeom prst="rect">
            <a:avLst/>
          </a:prstGeom>
          <a:noFill/>
        </p:spPr>
        <p:txBody>
          <a:bodyPr wrap="square" rtlCol="0">
            <a:spAutoFit/>
          </a:bodyPr>
          <a:lstStyle/>
          <a:p>
            <a:pPr algn="r"/>
            <a:r>
              <a:rPr lang="fr-FR" sz="1200" dirty="0">
                <a:solidFill>
                  <a:srgbClr val="7030A0"/>
                </a:solidFill>
              </a:rPr>
              <a:t>Gigi </a:t>
            </a:r>
            <a:r>
              <a:rPr lang="fr-FR" sz="1200" dirty="0" err="1">
                <a:solidFill>
                  <a:srgbClr val="7030A0"/>
                </a:solidFill>
              </a:rPr>
              <a:t>Gorgeous</a:t>
            </a:r>
            <a:r>
              <a:rPr lang="fr-FR" sz="1200" dirty="0">
                <a:solidFill>
                  <a:srgbClr val="7030A0"/>
                </a:solidFill>
              </a:rPr>
              <a:t>, une icône des mannequins transsexuelles </a:t>
            </a:r>
            <a:r>
              <a:rPr lang="fr-FR" sz="1200" dirty="0">
                <a:solidFill>
                  <a:srgbClr val="7030A0"/>
                </a:solidFill>
                <a:sym typeface="Wingdings" panose="05000000000000000000" pitchFamily="2" charset="2"/>
              </a:rPr>
              <a:t></a:t>
            </a:r>
            <a:endParaRPr lang="fr-FR" sz="1200" dirty="0">
              <a:solidFill>
                <a:srgbClr val="7030A0"/>
              </a:solidFill>
            </a:endParaRPr>
          </a:p>
        </p:txBody>
      </p:sp>
      <p:pic>
        <p:nvPicPr>
          <p:cNvPr id="20" name="Imag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9974" y="4090764"/>
            <a:ext cx="1957801" cy="1929220"/>
          </a:xfrm>
          <a:prstGeom prst="rect">
            <a:avLst/>
          </a:prstGeom>
        </p:spPr>
      </p:pic>
      <p:sp>
        <p:nvSpPr>
          <p:cNvPr id="21" name="ZoneTexte 20"/>
          <p:cNvSpPr txBox="1"/>
          <p:nvPr/>
        </p:nvSpPr>
        <p:spPr>
          <a:xfrm>
            <a:off x="6331603" y="6019984"/>
            <a:ext cx="2676196" cy="461665"/>
          </a:xfrm>
          <a:prstGeom prst="rect">
            <a:avLst/>
          </a:prstGeom>
          <a:noFill/>
        </p:spPr>
        <p:txBody>
          <a:bodyPr wrap="square" rtlCol="0">
            <a:spAutoFit/>
          </a:bodyPr>
          <a:lstStyle/>
          <a:p>
            <a:pPr algn="ctr"/>
            <a:r>
              <a:rPr lang="fr-FR" sz="1200" dirty="0">
                <a:solidFill>
                  <a:srgbClr val="7030A0"/>
                </a:solidFill>
              </a:rPr>
              <a:t>J’ai utilisé la mauvaise litière en Caroline du Nord.</a:t>
            </a:r>
          </a:p>
        </p:txBody>
      </p:sp>
    </p:spTree>
    <p:extLst>
      <p:ext uri="{BB962C8B-B14F-4D97-AF65-F5344CB8AC3E}">
        <p14:creationId xmlns:p14="http://schemas.microsoft.com/office/powerpoint/2010/main" val="32085233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3861" y="76996"/>
            <a:ext cx="503663" cy="432187"/>
          </a:xfrm>
        </p:spPr>
        <p:txBody>
          <a:bodyPr/>
          <a:lstStyle/>
          <a:p>
            <a:fld id="{A3855CD8-F650-4656-8804-7E552F308368}" type="slidenum">
              <a:rPr lang="en-US" smtClean="0"/>
              <a:t>116</a:t>
            </a:fld>
            <a:endParaRPr lang="en-US"/>
          </a:p>
        </p:txBody>
      </p:sp>
      <p:sp>
        <p:nvSpPr>
          <p:cNvPr id="6" name="ZoneTexte 5"/>
          <p:cNvSpPr txBox="1"/>
          <p:nvPr/>
        </p:nvSpPr>
        <p:spPr>
          <a:xfrm>
            <a:off x="182881" y="509183"/>
            <a:ext cx="2538017" cy="1200329"/>
          </a:xfrm>
          <a:prstGeom prst="rect">
            <a:avLst/>
          </a:prstGeom>
          <a:noFill/>
        </p:spPr>
        <p:txBody>
          <a:bodyPr wrap="square" rtlCol="0">
            <a:spAutoFit/>
          </a:bodyPr>
          <a:lstStyle/>
          <a:p>
            <a:r>
              <a:rPr lang="fr-FR" b="1" dirty="0">
                <a:solidFill>
                  <a:srgbClr val="7030A0"/>
                </a:solidFill>
              </a:rPr>
              <a:t>19. Défense des transsexuels, lutte contre la discrimination (suite)</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035" y="0"/>
            <a:ext cx="9564965" cy="6858000"/>
          </a:xfrm>
          <a:prstGeom prst="rect">
            <a:avLst/>
          </a:prstGeom>
        </p:spPr>
      </p:pic>
      <p:sp>
        <p:nvSpPr>
          <p:cNvPr id="8" name="ZoneTexte 7"/>
          <p:cNvSpPr txBox="1"/>
          <p:nvPr/>
        </p:nvSpPr>
        <p:spPr>
          <a:xfrm>
            <a:off x="4476746" y="6488668"/>
            <a:ext cx="5865542" cy="369332"/>
          </a:xfrm>
          <a:prstGeom prst="rect">
            <a:avLst/>
          </a:prstGeom>
          <a:noFill/>
        </p:spPr>
        <p:txBody>
          <a:bodyPr wrap="square" rtlCol="0">
            <a:spAutoFit/>
          </a:bodyPr>
          <a:lstStyle/>
          <a:p>
            <a:pPr algn="ctr"/>
            <a:r>
              <a:rPr lang="fr-FR" dirty="0">
                <a:solidFill>
                  <a:srgbClr val="7030A0"/>
                </a:solidFill>
              </a:rPr>
              <a:t>Revendications du collectif </a:t>
            </a:r>
            <a:r>
              <a:rPr lang="fr-FR" dirty="0" err="1">
                <a:solidFill>
                  <a:srgbClr val="7030A0"/>
                </a:solidFill>
              </a:rPr>
              <a:t>existrans</a:t>
            </a:r>
            <a:r>
              <a:rPr lang="fr-FR" dirty="0">
                <a:solidFill>
                  <a:srgbClr val="7030A0"/>
                </a:solidFill>
              </a:rPr>
              <a:t> en France.</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57600"/>
            <a:ext cx="3052428" cy="2631688"/>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5" y="1816529"/>
            <a:ext cx="2462726" cy="1734054"/>
          </a:xfrm>
          <a:prstGeom prst="rect">
            <a:avLst/>
          </a:prstGeom>
        </p:spPr>
      </p:pic>
      <p:sp>
        <p:nvSpPr>
          <p:cNvPr id="11" name="ZoneTexte 10"/>
          <p:cNvSpPr txBox="1"/>
          <p:nvPr/>
        </p:nvSpPr>
        <p:spPr>
          <a:xfrm>
            <a:off x="1" y="6289288"/>
            <a:ext cx="3401122" cy="461665"/>
          </a:xfrm>
          <a:prstGeom prst="rect">
            <a:avLst/>
          </a:prstGeom>
          <a:noFill/>
        </p:spPr>
        <p:txBody>
          <a:bodyPr wrap="square" rtlCol="0">
            <a:spAutoFit/>
          </a:bodyPr>
          <a:lstStyle/>
          <a:p>
            <a:pPr algn="ctr"/>
            <a:r>
              <a:rPr lang="fr-FR" sz="1200" dirty="0">
                <a:solidFill>
                  <a:srgbClr val="7030A0"/>
                </a:solidFill>
              </a:rPr>
              <a:t>La transsexualité TS n'est plus une maladie mentale depuis le 10 février 2010 en France.</a:t>
            </a:r>
          </a:p>
        </p:txBody>
      </p:sp>
      <p:sp>
        <p:nvSpPr>
          <p:cNvPr id="12" name="ZoneTexte 11"/>
          <p:cNvSpPr txBox="1"/>
          <p:nvPr/>
        </p:nvSpPr>
        <p:spPr>
          <a:xfrm>
            <a:off x="3214558" y="76996"/>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Tree>
    <p:extLst>
      <p:ext uri="{BB962C8B-B14F-4D97-AF65-F5344CB8AC3E}">
        <p14:creationId xmlns:p14="http://schemas.microsoft.com/office/powerpoint/2010/main" val="36730234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3975" y="74060"/>
            <a:ext cx="459058" cy="337201"/>
          </a:xfrm>
        </p:spPr>
        <p:txBody>
          <a:bodyPr/>
          <a:lstStyle/>
          <a:p>
            <a:fld id="{A3855CD8-F650-4656-8804-7E552F308368}" type="slidenum">
              <a:rPr lang="en-US" smtClean="0"/>
              <a:t>117</a:t>
            </a:fld>
            <a:endParaRPr lang="en-US"/>
          </a:p>
        </p:txBody>
      </p:sp>
      <p:sp>
        <p:nvSpPr>
          <p:cNvPr id="3" name="ZoneTexte 2"/>
          <p:cNvSpPr txBox="1"/>
          <p:nvPr/>
        </p:nvSpPr>
        <p:spPr>
          <a:xfrm>
            <a:off x="123975" y="427327"/>
            <a:ext cx="6225715" cy="369332"/>
          </a:xfrm>
          <a:prstGeom prst="rect">
            <a:avLst/>
          </a:prstGeom>
          <a:noFill/>
        </p:spPr>
        <p:txBody>
          <a:bodyPr wrap="square" rtlCol="0">
            <a:spAutoFit/>
          </a:bodyPr>
          <a:lstStyle/>
          <a:p>
            <a:r>
              <a:rPr lang="fr-FR" b="1" dirty="0">
                <a:solidFill>
                  <a:srgbClr val="7030A0"/>
                </a:solidFill>
              </a:rPr>
              <a:t>19bis. La lutte contre les Stéréotypes de genre</a:t>
            </a:r>
          </a:p>
        </p:txBody>
      </p:sp>
      <p:sp>
        <p:nvSpPr>
          <p:cNvPr id="4" name="ZoneTexte 3"/>
          <p:cNvSpPr txBox="1"/>
          <p:nvPr/>
        </p:nvSpPr>
        <p:spPr>
          <a:xfrm>
            <a:off x="2734984" y="57995"/>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690" y="55331"/>
            <a:ext cx="2714625" cy="38481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2822" y="55331"/>
            <a:ext cx="2714625" cy="384810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278" y="796659"/>
            <a:ext cx="2714625" cy="384810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702" y="796659"/>
            <a:ext cx="2714625" cy="3848100"/>
          </a:xfrm>
          <a:prstGeom prst="rect">
            <a:avLst/>
          </a:prstGeom>
        </p:spPr>
      </p:pic>
      <p:sp>
        <p:nvSpPr>
          <p:cNvPr id="11" name="ZoneTexte 10"/>
          <p:cNvSpPr txBox="1"/>
          <p:nvPr/>
        </p:nvSpPr>
        <p:spPr>
          <a:xfrm>
            <a:off x="123975" y="4644759"/>
            <a:ext cx="2976064" cy="461665"/>
          </a:xfrm>
          <a:prstGeom prst="rect">
            <a:avLst/>
          </a:prstGeom>
          <a:noFill/>
        </p:spPr>
        <p:txBody>
          <a:bodyPr wrap="square" rtlCol="0">
            <a:spAutoFit/>
          </a:bodyPr>
          <a:lstStyle/>
          <a:p>
            <a:pPr algn="ctr"/>
            <a:r>
              <a:rPr lang="fr-FR" sz="1200" dirty="0">
                <a:solidFill>
                  <a:srgbClr val="7030A0"/>
                </a:solidFill>
              </a:rPr>
              <a:t>Aujourd’hui encore, la poupée c’est seulement pour les filles.</a:t>
            </a:r>
          </a:p>
        </p:txBody>
      </p:sp>
      <p:sp>
        <p:nvSpPr>
          <p:cNvPr id="12" name="ZoneTexte 11"/>
          <p:cNvSpPr txBox="1"/>
          <p:nvPr/>
        </p:nvSpPr>
        <p:spPr>
          <a:xfrm>
            <a:off x="3042839" y="4644759"/>
            <a:ext cx="2976064" cy="461665"/>
          </a:xfrm>
          <a:prstGeom prst="rect">
            <a:avLst/>
          </a:prstGeom>
          <a:noFill/>
        </p:spPr>
        <p:txBody>
          <a:bodyPr wrap="square" rtlCol="0">
            <a:spAutoFit/>
          </a:bodyPr>
          <a:lstStyle/>
          <a:p>
            <a:pPr algn="ctr"/>
            <a:r>
              <a:rPr lang="fr-FR" sz="1200" dirty="0">
                <a:solidFill>
                  <a:srgbClr val="7030A0"/>
                </a:solidFill>
              </a:rPr>
              <a:t>Aujourd’hui encore, il y a des sports de « mecs ».</a:t>
            </a:r>
          </a:p>
        </p:txBody>
      </p:sp>
      <p:sp>
        <p:nvSpPr>
          <p:cNvPr id="13" name="ZoneTexte 12"/>
          <p:cNvSpPr txBox="1"/>
          <p:nvPr/>
        </p:nvSpPr>
        <p:spPr>
          <a:xfrm>
            <a:off x="6280342" y="3899530"/>
            <a:ext cx="2976064" cy="461665"/>
          </a:xfrm>
          <a:prstGeom prst="rect">
            <a:avLst/>
          </a:prstGeom>
          <a:noFill/>
        </p:spPr>
        <p:txBody>
          <a:bodyPr wrap="square" rtlCol="0">
            <a:spAutoFit/>
          </a:bodyPr>
          <a:lstStyle/>
          <a:p>
            <a:pPr algn="ctr"/>
            <a:r>
              <a:rPr lang="fr-FR" sz="1200" dirty="0">
                <a:solidFill>
                  <a:srgbClr val="7030A0"/>
                </a:solidFill>
              </a:rPr>
              <a:t>Aujourd’hui encore, la mode c’est un truc de « gonzesses».</a:t>
            </a:r>
          </a:p>
        </p:txBody>
      </p:sp>
      <p:sp>
        <p:nvSpPr>
          <p:cNvPr id="14" name="ZoneTexte 13"/>
          <p:cNvSpPr txBox="1"/>
          <p:nvPr/>
        </p:nvSpPr>
        <p:spPr>
          <a:xfrm>
            <a:off x="9133663" y="3862680"/>
            <a:ext cx="2976064" cy="461665"/>
          </a:xfrm>
          <a:prstGeom prst="rect">
            <a:avLst/>
          </a:prstGeom>
          <a:noFill/>
        </p:spPr>
        <p:txBody>
          <a:bodyPr wrap="square" rtlCol="0">
            <a:spAutoFit/>
          </a:bodyPr>
          <a:lstStyle/>
          <a:p>
            <a:pPr algn="ctr"/>
            <a:r>
              <a:rPr lang="fr-FR" sz="1200" dirty="0">
                <a:solidFill>
                  <a:srgbClr val="7030A0"/>
                </a:solidFill>
              </a:rPr>
              <a:t>Aujourd’hui encore, monsieur bricole, madame repasse.</a:t>
            </a:r>
          </a:p>
        </p:txBody>
      </p:sp>
      <p:sp>
        <p:nvSpPr>
          <p:cNvPr id="15" name="ZoneTexte 14"/>
          <p:cNvSpPr txBox="1"/>
          <p:nvPr/>
        </p:nvSpPr>
        <p:spPr>
          <a:xfrm>
            <a:off x="6349690" y="4322209"/>
            <a:ext cx="5661252" cy="461665"/>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a:t>
            </a:r>
            <a:r>
              <a:rPr lang="fr-FR" sz="1200" dirty="0">
                <a:solidFill>
                  <a:srgbClr val="7030A0"/>
                </a:solidFill>
                <a:latin typeface="Calibri" panose="020F0502020204030204" pitchFamily="34" charset="0"/>
                <a:sym typeface="Wingdings" panose="05000000000000000000" pitchFamily="2" charset="2"/>
              </a:rPr>
              <a:t>↗ </a:t>
            </a:r>
            <a:r>
              <a:rPr lang="fr-FR" sz="1200" dirty="0">
                <a:solidFill>
                  <a:srgbClr val="7030A0"/>
                </a:solidFill>
              </a:rPr>
              <a:t>Campagne sur les stéréotypes hommes/femmes de la fédération Wallonie Bruxelles, </a:t>
            </a:r>
            <a:r>
              <a:rPr lang="fr-FR" sz="1200" dirty="0">
                <a:solidFill>
                  <a:srgbClr val="7030A0"/>
                </a:solidFill>
                <a:hlinkClick r:id="rId7"/>
              </a:rPr>
              <a:t>https://camillefle.wordpress.com/2016/03/09/hommes-et-femmes-cliches/</a:t>
            </a:r>
            <a:r>
              <a:rPr lang="fr-FR" sz="1200" dirty="0">
                <a:solidFill>
                  <a:srgbClr val="7030A0"/>
                </a:solidFill>
              </a:rPr>
              <a:t> </a:t>
            </a: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5376" y="4776449"/>
            <a:ext cx="2050835" cy="2050835"/>
          </a:xfrm>
          <a:prstGeom prst="rect">
            <a:avLst/>
          </a:prstGeom>
        </p:spPr>
      </p:pic>
    </p:spTree>
    <p:extLst>
      <p:ext uri="{BB962C8B-B14F-4D97-AF65-F5344CB8AC3E}">
        <p14:creationId xmlns:p14="http://schemas.microsoft.com/office/powerpoint/2010/main" val="26178235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0045" y="92198"/>
            <a:ext cx="470210" cy="314899"/>
          </a:xfrm>
        </p:spPr>
        <p:txBody>
          <a:bodyPr/>
          <a:lstStyle/>
          <a:p>
            <a:fld id="{A3855CD8-F650-4656-8804-7E552F308368}" type="slidenum">
              <a:rPr lang="en-US" smtClean="0"/>
              <a:t>118</a:t>
            </a:fld>
            <a:endParaRPr lang="en-US" dirty="0"/>
          </a:p>
        </p:txBody>
      </p:sp>
      <p:sp>
        <p:nvSpPr>
          <p:cNvPr id="3" name="ZoneTexte 2"/>
          <p:cNvSpPr txBox="1"/>
          <p:nvPr/>
        </p:nvSpPr>
        <p:spPr>
          <a:xfrm>
            <a:off x="100719" y="328941"/>
            <a:ext cx="6113023" cy="369332"/>
          </a:xfrm>
          <a:prstGeom prst="rect">
            <a:avLst/>
          </a:prstGeom>
          <a:noFill/>
        </p:spPr>
        <p:txBody>
          <a:bodyPr wrap="square" rtlCol="0">
            <a:spAutoFit/>
          </a:bodyPr>
          <a:lstStyle/>
          <a:p>
            <a:r>
              <a:rPr lang="fr-FR" b="1" dirty="0">
                <a:solidFill>
                  <a:srgbClr val="7030A0"/>
                </a:solidFill>
              </a:rPr>
              <a:t>19bis. La lutte contre les Stéréotypes de genre (suite et fin)</a:t>
            </a:r>
          </a:p>
        </p:txBody>
      </p:sp>
      <p:sp>
        <p:nvSpPr>
          <p:cNvPr id="4" name="ZoneTexte 3"/>
          <p:cNvSpPr txBox="1"/>
          <p:nvPr/>
        </p:nvSpPr>
        <p:spPr>
          <a:xfrm>
            <a:off x="3083267" y="57996"/>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239" y="92198"/>
            <a:ext cx="2714625" cy="384810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03" y="57996"/>
            <a:ext cx="2714625" cy="3848100"/>
          </a:xfrm>
          <a:prstGeom prst="rect">
            <a:avLst/>
          </a:prstGeom>
        </p:spPr>
      </p:pic>
      <p:sp>
        <p:nvSpPr>
          <p:cNvPr id="7" name="ZoneTexte 6"/>
          <p:cNvSpPr txBox="1"/>
          <p:nvPr/>
        </p:nvSpPr>
        <p:spPr>
          <a:xfrm>
            <a:off x="6213742" y="3940298"/>
            <a:ext cx="2976064" cy="461665"/>
          </a:xfrm>
          <a:prstGeom prst="rect">
            <a:avLst/>
          </a:prstGeom>
          <a:noFill/>
        </p:spPr>
        <p:txBody>
          <a:bodyPr wrap="square" rtlCol="0">
            <a:spAutoFit/>
          </a:bodyPr>
          <a:lstStyle/>
          <a:p>
            <a:pPr algn="ctr"/>
            <a:r>
              <a:rPr lang="fr-FR" sz="1200" dirty="0">
                <a:solidFill>
                  <a:srgbClr val="7030A0"/>
                </a:solidFill>
              </a:rPr>
              <a:t>Aujourd’hui encore, le rose c’est pour les filles.</a:t>
            </a:r>
          </a:p>
        </p:txBody>
      </p:sp>
      <p:sp>
        <p:nvSpPr>
          <p:cNvPr id="8" name="ZoneTexte 7"/>
          <p:cNvSpPr txBox="1"/>
          <p:nvPr/>
        </p:nvSpPr>
        <p:spPr>
          <a:xfrm>
            <a:off x="9095864" y="3898984"/>
            <a:ext cx="2976064" cy="461665"/>
          </a:xfrm>
          <a:prstGeom prst="rect">
            <a:avLst/>
          </a:prstGeom>
          <a:noFill/>
        </p:spPr>
        <p:txBody>
          <a:bodyPr wrap="square" rtlCol="0">
            <a:spAutoFit/>
          </a:bodyPr>
          <a:lstStyle/>
          <a:p>
            <a:pPr algn="ctr"/>
            <a:r>
              <a:rPr lang="fr-FR" sz="1200" dirty="0">
                <a:solidFill>
                  <a:srgbClr val="7030A0"/>
                </a:solidFill>
              </a:rPr>
              <a:t>Aujourd’hui encore, la construction est un monde d’homme.</a:t>
            </a:r>
          </a:p>
        </p:txBody>
      </p:sp>
      <p:sp>
        <p:nvSpPr>
          <p:cNvPr id="9" name="Rectangle 8"/>
          <p:cNvSpPr/>
          <p:nvPr/>
        </p:nvSpPr>
        <p:spPr>
          <a:xfrm>
            <a:off x="-4534" y="3221217"/>
            <a:ext cx="4070193" cy="769441"/>
          </a:xfrm>
          <a:prstGeom prst="rect">
            <a:avLst/>
          </a:prstGeom>
        </p:spPr>
        <p:txBody>
          <a:bodyPr wrap="square">
            <a:spAutoFit/>
          </a:bodyPr>
          <a:lstStyle/>
          <a:p>
            <a:pPr algn="ctr"/>
            <a:r>
              <a:rPr lang="fr-FR" sz="1200" dirty="0">
                <a:solidFill>
                  <a:srgbClr val="A363E2"/>
                </a:solidFill>
                <a:latin typeface="Helvetica" panose="020B0604020202020204" pitchFamily="34" charset="0"/>
                <a:hlinkClick r:id="rId4"/>
              </a:rPr>
              <a:t>Campagne « Moins de clichés, plus de liberté » – Ville de Genève</a:t>
            </a:r>
            <a:r>
              <a:rPr lang="fr-FR" sz="1200" dirty="0">
                <a:solidFill>
                  <a:srgbClr val="A363E2"/>
                </a:solidFill>
                <a:latin typeface="Helvetica" panose="020B0604020202020204" pitchFamily="34" charset="0"/>
              </a:rPr>
              <a:t>, </a:t>
            </a:r>
            <a:r>
              <a:rPr lang="fr-FR" sz="1000" dirty="0">
                <a:solidFill>
                  <a:srgbClr val="A363E2"/>
                </a:solidFill>
                <a:latin typeface="Helvetica" panose="020B0604020202020204" pitchFamily="34" charset="0"/>
                <a:hlinkClick r:id="rId4"/>
              </a:rPr>
              <a:t>http://www.ville-geneve.ch/actualites/detail/article/1433424766-campagne-egalite-2015-cliches-plus-liberte/</a:t>
            </a:r>
            <a:r>
              <a:rPr lang="fr-FR" sz="1000" dirty="0">
                <a:solidFill>
                  <a:srgbClr val="A363E2"/>
                </a:solidFill>
                <a:latin typeface="Helvetica" panose="020B0604020202020204" pitchFamily="34" charset="0"/>
              </a:rPr>
              <a:t> </a:t>
            </a:r>
            <a:endParaRPr lang="fr-FR" sz="1000" dirty="0"/>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0563" y="678042"/>
            <a:ext cx="1819275" cy="25146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45" y="678042"/>
            <a:ext cx="1800225" cy="2543175"/>
          </a:xfrm>
          <a:prstGeom prst="rect">
            <a:avLst/>
          </a:prstGeom>
        </p:spPr>
      </p:pic>
      <p:sp>
        <p:nvSpPr>
          <p:cNvPr id="12" name="ZoneTexte 11"/>
          <p:cNvSpPr txBox="1"/>
          <p:nvPr/>
        </p:nvSpPr>
        <p:spPr>
          <a:xfrm>
            <a:off x="134839" y="6559874"/>
            <a:ext cx="3827487" cy="276999"/>
          </a:xfrm>
          <a:prstGeom prst="rect">
            <a:avLst/>
          </a:prstGeom>
          <a:noFill/>
        </p:spPr>
        <p:txBody>
          <a:bodyPr wrap="square" rtlCol="0">
            <a:spAutoFit/>
          </a:bodyPr>
          <a:lstStyle/>
          <a:p>
            <a:pPr algn="ctr"/>
            <a:r>
              <a:rPr lang="fr-FR" sz="1200" dirty="0">
                <a:solidFill>
                  <a:srgbClr val="7030A0"/>
                </a:solidFill>
              </a:rPr>
              <a:t>Campagne de recrutement de l'école d'ingénieur EPF.</a:t>
            </a:r>
          </a:p>
        </p:txBody>
      </p:sp>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19" y="3913557"/>
            <a:ext cx="3969475" cy="2646317"/>
          </a:xfrm>
          <a:prstGeom prst="rect">
            <a:avLst/>
          </a:prstGeom>
        </p:spPr>
      </p:pic>
      <p:sp>
        <p:nvSpPr>
          <p:cNvPr id="14" name="ZoneTexte 13"/>
          <p:cNvSpPr txBox="1"/>
          <p:nvPr/>
        </p:nvSpPr>
        <p:spPr>
          <a:xfrm>
            <a:off x="6359180" y="4360648"/>
            <a:ext cx="5661252" cy="461665"/>
          </a:xfrm>
          <a:prstGeom prst="rect">
            <a:avLst/>
          </a:prstGeom>
          <a:noFill/>
        </p:spPr>
        <p:txBody>
          <a:bodyPr wrap="square" rtlCol="0">
            <a:spAutoFit/>
          </a:bodyPr>
          <a:lstStyle/>
          <a:p>
            <a:pPr algn="ctr"/>
            <a:r>
              <a:rPr lang="fr-FR" sz="1200" dirty="0">
                <a:solidFill>
                  <a:srgbClr val="7030A0"/>
                </a:solidFill>
              </a:rPr>
              <a:t>Campagne sur les stéréotypes hommes/femmes de la fédération Wallonie Bruxelles, </a:t>
            </a:r>
            <a:r>
              <a:rPr lang="fr-FR" sz="1200" dirty="0">
                <a:solidFill>
                  <a:srgbClr val="7030A0"/>
                </a:solidFill>
                <a:hlinkClick r:id="rId8"/>
              </a:rPr>
              <a:t>https://camillefle.wordpress.com/2016/03/09/hommes-et-femmes-cliches/</a:t>
            </a:r>
            <a:r>
              <a:rPr lang="fr-FR" sz="1200" dirty="0">
                <a:solidFill>
                  <a:srgbClr val="7030A0"/>
                </a:solidFill>
              </a:rPr>
              <a:t> </a:t>
            </a:r>
          </a:p>
        </p:txBody>
      </p:sp>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0194" y="678042"/>
            <a:ext cx="2158000" cy="3048175"/>
          </a:xfrm>
          <a:prstGeom prst="rect">
            <a:avLst/>
          </a:prstGeom>
        </p:spPr>
      </p:pic>
      <p:sp>
        <p:nvSpPr>
          <p:cNvPr id="16" name="ZoneTexte 15"/>
          <p:cNvSpPr txBox="1"/>
          <p:nvPr/>
        </p:nvSpPr>
        <p:spPr>
          <a:xfrm>
            <a:off x="4035356" y="3726217"/>
            <a:ext cx="2229882" cy="2308324"/>
          </a:xfrm>
          <a:prstGeom prst="rect">
            <a:avLst/>
          </a:prstGeom>
          <a:noFill/>
        </p:spPr>
        <p:txBody>
          <a:bodyPr wrap="square" rtlCol="0">
            <a:spAutoFit/>
          </a:bodyPr>
          <a:lstStyle/>
          <a:p>
            <a:pPr algn="just"/>
            <a:r>
              <a:rPr lang="fr-FR" sz="1200" b="1" dirty="0">
                <a:solidFill>
                  <a:srgbClr val="7030A0"/>
                </a:solidFill>
              </a:rPr>
              <a:t>Filles et garçons : cassons les stéréotypes </a:t>
            </a:r>
            <a:r>
              <a:rPr lang="fr-FR" sz="1200" dirty="0">
                <a:solidFill>
                  <a:srgbClr val="7030A0"/>
                </a:solidFill>
              </a:rPr>
              <a:t>: Pour accompagner les écoles dans une démarche éducative de remise en cause des stéréotypes sexués, la fédération de la Ligue de l'Enseignement Paris a réalisé des livrets pédagogiques, destinées aux classes de CP et CE1. </a:t>
            </a:r>
            <a:r>
              <a:rPr lang="fr-FR" sz="1200" dirty="0">
                <a:solidFill>
                  <a:srgbClr val="7030A0"/>
                </a:solidFill>
                <a:hlinkClick r:id="rId10"/>
              </a:rPr>
              <a:t>http://ligueparis.org/wp-content/uploads/downloads/2014/03/Livret-EnfantsFG2.pdf</a:t>
            </a:r>
            <a:r>
              <a:rPr lang="fr-FR" sz="1200" dirty="0">
                <a:solidFill>
                  <a:srgbClr val="7030A0"/>
                </a:solidFill>
              </a:rPr>
              <a:t> </a:t>
            </a:r>
          </a:p>
        </p:txBody>
      </p:sp>
    </p:spTree>
    <p:extLst>
      <p:ext uri="{BB962C8B-B14F-4D97-AF65-F5344CB8AC3E}">
        <p14:creationId xmlns:p14="http://schemas.microsoft.com/office/powerpoint/2010/main" val="18616583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41150" y="214738"/>
            <a:ext cx="5705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119</a:t>
            </a:fld>
            <a:endParaRPr lang="en-US"/>
          </a:p>
        </p:txBody>
      </p:sp>
      <p:sp>
        <p:nvSpPr>
          <p:cNvPr id="4" name="ZoneTexte 3"/>
          <p:cNvSpPr txBox="1"/>
          <p:nvPr/>
        </p:nvSpPr>
        <p:spPr>
          <a:xfrm>
            <a:off x="61287" y="667794"/>
            <a:ext cx="8541834" cy="369332"/>
          </a:xfrm>
          <a:prstGeom prst="rect">
            <a:avLst/>
          </a:prstGeom>
          <a:noFill/>
        </p:spPr>
        <p:txBody>
          <a:bodyPr wrap="square" rtlCol="0">
            <a:spAutoFit/>
          </a:bodyPr>
          <a:lstStyle/>
          <a:p>
            <a:r>
              <a:rPr lang="fr-FR" b="1" dirty="0">
                <a:solidFill>
                  <a:srgbClr val="7030A0"/>
                </a:solidFill>
              </a:rPr>
              <a:t>20. Les raisons de l’hormonothérapie ou du traitement hormonal substitutif (THS)</a:t>
            </a:r>
          </a:p>
        </p:txBody>
      </p:sp>
      <p:sp>
        <p:nvSpPr>
          <p:cNvPr id="5" name="ZoneTexte 4"/>
          <p:cNvSpPr txBox="1"/>
          <p:nvPr/>
        </p:nvSpPr>
        <p:spPr>
          <a:xfrm>
            <a:off x="100361" y="1063572"/>
            <a:ext cx="11911360" cy="2031325"/>
          </a:xfrm>
          <a:prstGeom prst="rect">
            <a:avLst/>
          </a:prstGeom>
          <a:noFill/>
        </p:spPr>
        <p:txBody>
          <a:bodyPr wrap="square" rtlCol="0">
            <a:spAutoFit/>
          </a:bodyPr>
          <a:lstStyle/>
          <a:p>
            <a:r>
              <a:rPr lang="fr-FR" dirty="0">
                <a:solidFill>
                  <a:srgbClr val="7030A0"/>
                </a:solidFill>
              </a:rPr>
              <a:t>Les raisons du traitement hormonal </a:t>
            </a:r>
            <a:r>
              <a:rPr lang="fr-FR" dirty="0" err="1">
                <a:solidFill>
                  <a:srgbClr val="7030A0"/>
                </a:solidFill>
              </a:rPr>
              <a:t>substutif</a:t>
            </a:r>
            <a:r>
              <a:rPr lang="fr-FR" dirty="0">
                <a:solidFill>
                  <a:srgbClr val="7030A0"/>
                </a:solidFill>
              </a:rPr>
              <a:t> (THS) sont les suivantes :</a:t>
            </a:r>
          </a:p>
          <a:p>
            <a:pPr marL="285750" indent="-285750">
              <a:buFont typeface="Arial" panose="020B0604020202020204" pitchFamily="34" charset="0"/>
              <a:buChar char="•"/>
            </a:pPr>
            <a:r>
              <a:rPr lang="fr-FR" dirty="0">
                <a:solidFill>
                  <a:srgbClr val="7030A0"/>
                </a:solidFill>
              </a:rPr>
              <a:t>Changer l'apparence physique pour maximiser la cohérence entre l'identité physique et l'identité de genre interne.</a:t>
            </a:r>
          </a:p>
          <a:p>
            <a:pPr marL="285750" indent="-285750">
              <a:buFont typeface="Arial" panose="020B0604020202020204" pitchFamily="34" charset="0"/>
              <a:buChar char="•"/>
            </a:pPr>
            <a:r>
              <a:rPr lang="fr-FR" dirty="0">
                <a:solidFill>
                  <a:srgbClr val="7030A0"/>
                </a:solidFill>
              </a:rPr>
              <a:t>Aider à être perçu par les autres, selon le sexe perçu par le patient, avoir une apparence crédible, qui passe bien (i.e. le « passing »).</a:t>
            </a:r>
          </a:p>
          <a:p>
            <a:pPr marL="285750" indent="-285750">
              <a:buFont typeface="Arial" panose="020B0604020202020204" pitchFamily="34" charset="0"/>
              <a:buChar char="•"/>
            </a:pPr>
            <a:r>
              <a:rPr lang="fr-FR" dirty="0">
                <a:solidFill>
                  <a:srgbClr val="7030A0"/>
                </a:solidFill>
              </a:rPr>
              <a:t>Pour le bien-être émotionnel.</a:t>
            </a:r>
          </a:p>
          <a:p>
            <a:pPr marL="285750" indent="-285750">
              <a:buFont typeface="Arial" panose="020B0604020202020204" pitchFamily="34" charset="0"/>
              <a:buChar char="•"/>
            </a:pPr>
            <a:r>
              <a:rPr lang="fr-FR" dirty="0">
                <a:solidFill>
                  <a:srgbClr val="7030A0"/>
                </a:solidFill>
              </a:rPr>
              <a:t>Réduire les érections gênantes chez femmes </a:t>
            </a:r>
            <a:r>
              <a:rPr lang="fr-FR" dirty="0" err="1">
                <a:solidFill>
                  <a:srgbClr val="7030A0"/>
                </a:solidFill>
              </a:rPr>
              <a:t>trans</a:t>
            </a:r>
            <a:r>
              <a:rPr lang="fr-FR" dirty="0">
                <a:solidFill>
                  <a:srgbClr val="7030A0"/>
                </a:solidFill>
              </a:rPr>
              <a:t>’</a:t>
            </a:r>
          </a:p>
          <a:p>
            <a:pPr marL="285750" indent="-285750">
              <a:buFont typeface="Arial" panose="020B0604020202020204" pitchFamily="34" charset="0"/>
              <a:buChar char="•"/>
            </a:pPr>
            <a:r>
              <a:rPr lang="fr-FR" dirty="0">
                <a:solidFill>
                  <a:srgbClr val="7030A0"/>
                </a:solidFill>
              </a:rPr>
              <a:t>Éliminer la menstruation chez les hommes </a:t>
            </a:r>
            <a:r>
              <a:rPr lang="fr-FR" dirty="0" err="1">
                <a:solidFill>
                  <a:srgbClr val="7030A0"/>
                </a:solidFill>
              </a:rPr>
              <a:t>trans</a:t>
            </a:r>
            <a:r>
              <a:rPr lang="fr-FR" dirty="0">
                <a:solidFill>
                  <a:srgbClr val="7030A0"/>
                </a:solidFill>
              </a:rPr>
              <a:t>’.</a:t>
            </a:r>
          </a:p>
        </p:txBody>
      </p:sp>
      <p:sp>
        <p:nvSpPr>
          <p:cNvPr id="6" name="ZoneTexte 5"/>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5010988"/>
            <a:ext cx="2686050" cy="1704975"/>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109" y="3094621"/>
            <a:ext cx="2466975" cy="184785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411" y="5013908"/>
            <a:ext cx="2619375" cy="1743075"/>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7441" y="4942471"/>
            <a:ext cx="1047750" cy="16764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86" y="3121343"/>
            <a:ext cx="2857500" cy="160020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9250" y="3058363"/>
            <a:ext cx="4876800" cy="3657600"/>
          </a:xfrm>
          <a:prstGeom prst="rect">
            <a:avLst/>
          </a:prstGeom>
        </p:spPr>
      </p:pic>
    </p:spTree>
    <p:extLst>
      <p:ext uri="{BB962C8B-B14F-4D97-AF65-F5344CB8AC3E}">
        <p14:creationId xmlns:p14="http://schemas.microsoft.com/office/powerpoint/2010/main" val="1955225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92347" y="258183"/>
            <a:ext cx="424031" cy="387276"/>
          </a:xfrm>
        </p:spPr>
        <p:txBody>
          <a:bodyPr/>
          <a:lstStyle/>
          <a:p>
            <a:fld id="{A3855CD8-F650-4656-8804-7E552F308368}" type="slidenum">
              <a:rPr lang="en-US" smtClean="0"/>
              <a:t>12</a:t>
            </a:fld>
            <a:endParaRPr lang="en-US" dirty="0"/>
          </a:p>
        </p:txBody>
      </p:sp>
      <p:sp>
        <p:nvSpPr>
          <p:cNvPr id="3" name="ZoneTexte 2"/>
          <p:cNvSpPr txBox="1"/>
          <p:nvPr/>
        </p:nvSpPr>
        <p:spPr>
          <a:xfrm>
            <a:off x="4491318" y="7351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20887" y="194095"/>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
        <p:nvSpPr>
          <p:cNvPr id="5" name="ZoneTexte 4"/>
          <p:cNvSpPr txBox="1"/>
          <p:nvPr/>
        </p:nvSpPr>
        <p:spPr>
          <a:xfrm>
            <a:off x="120887" y="563427"/>
            <a:ext cx="11811896" cy="6370975"/>
          </a:xfrm>
          <a:prstGeom prst="rect">
            <a:avLst/>
          </a:prstGeom>
          <a:noFill/>
        </p:spPr>
        <p:txBody>
          <a:bodyPr wrap="square" rtlCol="0">
            <a:spAutoFit/>
          </a:bodyPr>
          <a:lstStyle/>
          <a:p>
            <a:pPr algn="just"/>
            <a:r>
              <a:rPr lang="fr-FR" dirty="0">
                <a:solidFill>
                  <a:srgbClr val="7030A0"/>
                </a:solidFill>
              </a:rPr>
              <a:t>3.1. </a:t>
            </a:r>
            <a:r>
              <a:rPr lang="fr-FR" u="sng" dirty="0">
                <a:solidFill>
                  <a:srgbClr val="7030A0"/>
                </a:solidFill>
              </a:rPr>
              <a:t>Opinions négatives </a:t>
            </a:r>
            <a:r>
              <a:rPr lang="fr-FR" dirty="0">
                <a:solidFill>
                  <a:srgbClr val="7030A0"/>
                </a:solidFill>
              </a:rPr>
              <a:t> (suite) :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Il y a un certain </a:t>
            </a:r>
            <a:r>
              <a:rPr lang="fr-FR" b="1" i="1" dirty="0">
                <a:solidFill>
                  <a:srgbClr val="7030A0"/>
                </a:solidFill>
              </a:rPr>
              <a:t>angélisme</a:t>
            </a:r>
            <a:r>
              <a:rPr lang="fr-FR" i="1" dirty="0">
                <a:solidFill>
                  <a:srgbClr val="7030A0"/>
                </a:solidFill>
              </a:rPr>
              <a:t> du transsexuel vrai qui finalement se moque en réalité du résultat mécanique proprement dit... [...] De toute manière, le partenaire [du transsexuel] est </a:t>
            </a:r>
            <a:r>
              <a:rPr lang="fr-FR" b="1" i="1" dirty="0">
                <a:solidFill>
                  <a:srgbClr val="7030A0"/>
                </a:solidFill>
              </a:rPr>
              <a:t>homosexuel</a:t>
            </a:r>
            <a:r>
              <a:rPr lang="fr-FR" i="1" dirty="0">
                <a:solidFill>
                  <a:srgbClr val="7030A0"/>
                </a:solidFill>
              </a:rPr>
              <a:t>. [...] </a:t>
            </a:r>
            <a:r>
              <a:rPr lang="fr-FR" b="1" i="1" dirty="0">
                <a:solidFill>
                  <a:srgbClr val="7030A0"/>
                </a:solidFill>
              </a:rPr>
              <a:t>Le partenaire antérieur </a:t>
            </a:r>
            <a:r>
              <a:rPr lang="fr-FR" i="1" dirty="0">
                <a:solidFill>
                  <a:srgbClr val="7030A0"/>
                </a:solidFill>
              </a:rPr>
              <a:t>[à la transformation], par définition </a:t>
            </a:r>
            <a:r>
              <a:rPr lang="fr-FR" b="1" i="1" dirty="0">
                <a:solidFill>
                  <a:srgbClr val="7030A0"/>
                </a:solidFill>
              </a:rPr>
              <a:t>n'était pas à mon avis un homme normal</a:t>
            </a:r>
            <a:r>
              <a:rPr lang="fr-FR" i="1" dirty="0">
                <a:solidFill>
                  <a:srgbClr val="7030A0"/>
                </a:solidFill>
              </a:rPr>
              <a:t>. Il était à mon avis, </a:t>
            </a:r>
            <a:r>
              <a:rPr lang="fr-FR" b="1" i="1" dirty="0">
                <a:solidFill>
                  <a:srgbClr val="7030A0"/>
                </a:solidFill>
              </a:rPr>
              <a:t>au minimum pédophile, c'était je pense un homosexuel.</a:t>
            </a:r>
            <a:r>
              <a:rPr lang="fr-FR" i="1" dirty="0">
                <a:solidFill>
                  <a:srgbClr val="7030A0"/>
                </a:solidFill>
              </a:rPr>
              <a:t> ...</a:t>
            </a:r>
            <a:r>
              <a:rPr lang="fr-FR" dirty="0">
                <a:solidFill>
                  <a:srgbClr val="7030A0"/>
                </a:solidFill>
              </a:rPr>
              <a:t> »</a:t>
            </a:r>
            <a:r>
              <a:rPr lang="fr-FR" sz="1200" dirty="0">
                <a:solidFill>
                  <a:srgbClr val="7030A0"/>
                </a:solidFill>
              </a:rPr>
              <a:t>. Source : Professeur Vague. p 94-95 et 99, in "</a:t>
            </a:r>
            <a:r>
              <a:rPr lang="fr-FR" sz="1200" i="1" dirty="0">
                <a:solidFill>
                  <a:srgbClr val="7030A0"/>
                </a:solidFill>
              </a:rPr>
              <a:t>Le transsexualisme, Droit et éthique médicale</a:t>
            </a:r>
            <a:r>
              <a:rPr lang="fr-FR" sz="1200" dirty="0">
                <a:solidFill>
                  <a:srgbClr val="7030A0"/>
                </a:solidFill>
              </a:rPr>
              <a:t>", vol1, sous la direction de. Dr. Odile Diamant-Berger, N°127, Masson, 1984.</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amants des transsexuelles sont souvent des personnes "</a:t>
            </a:r>
            <a:r>
              <a:rPr lang="fr-FR" b="1" i="1" dirty="0">
                <a:solidFill>
                  <a:srgbClr val="FF0000"/>
                </a:solidFill>
              </a:rPr>
              <a:t>angéliques</a:t>
            </a:r>
            <a:r>
              <a:rPr lang="fr-FR" i="1" dirty="0">
                <a:solidFill>
                  <a:srgbClr val="7030A0"/>
                </a:solidFill>
              </a:rPr>
              <a:t>"</a:t>
            </a:r>
            <a:r>
              <a:rPr lang="fr-FR" dirty="0">
                <a:solidFill>
                  <a:srgbClr val="7030A0"/>
                </a:solidFill>
              </a:rPr>
              <a:t> ». </a:t>
            </a:r>
            <a:r>
              <a:rPr lang="fr-FR" sz="1200" dirty="0">
                <a:solidFill>
                  <a:srgbClr val="7030A0"/>
                </a:solidFill>
              </a:rPr>
              <a:t>Source : Interview de Mme </a:t>
            </a:r>
            <a:r>
              <a:rPr lang="fr-FR" sz="1200" dirty="0" err="1">
                <a:solidFill>
                  <a:srgbClr val="7030A0"/>
                </a:solidFill>
              </a:rPr>
              <a:t>Rubellin-Devichi</a:t>
            </a:r>
            <a:r>
              <a:rPr lang="fr-FR" sz="1200" dirty="0">
                <a:solidFill>
                  <a:srgbClr val="7030A0"/>
                </a:solidFill>
              </a:rPr>
              <a:t>, directeur du centre de droit de la famille (CNRS, ERA 579), professeur de droit à l'université de Lyon 3. 1984.</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 le droit offre au conjoint ou à l'amant dans l'ignorance (cette ignorance s'expliquant par un </a:t>
            </a:r>
            <a:r>
              <a:rPr lang="fr-FR" b="1" i="1" dirty="0">
                <a:solidFill>
                  <a:srgbClr val="FF0000"/>
                </a:solidFill>
              </a:rPr>
              <a:t>angélisme</a:t>
            </a:r>
            <a:r>
              <a:rPr lang="fr-FR" i="1" dirty="0">
                <a:solidFill>
                  <a:srgbClr val="7030A0"/>
                </a:solidFill>
              </a:rPr>
              <a:t> assez fréquent chez le partenaire du transsexuel, comme chez le transsexuel lui-même) un arsenal suffisant pour se libérer d'une union dont il ne veut plus ...</a:t>
            </a:r>
            <a:r>
              <a:rPr lang="fr-FR" dirty="0">
                <a:solidFill>
                  <a:srgbClr val="7030A0"/>
                </a:solidFill>
              </a:rPr>
              <a:t> ».</a:t>
            </a:r>
            <a:r>
              <a:rPr lang="fr-FR" sz="1200" dirty="0">
                <a:solidFill>
                  <a:srgbClr val="7030A0"/>
                </a:solidFill>
              </a:rPr>
              <a:t> Source : </a:t>
            </a:r>
            <a:r>
              <a:rPr lang="fr-FR" sz="1200" i="1" dirty="0">
                <a:solidFill>
                  <a:srgbClr val="7030A0"/>
                </a:solidFill>
              </a:rPr>
              <a:t>Droit de la famille. Mariage, concubinage, filiation</a:t>
            </a:r>
            <a:r>
              <a:rPr lang="fr-FR" sz="1200" dirty="0">
                <a:solidFill>
                  <a:srgbClr val="7030A0"/>
                </a:solidFill>
              </a:rPr>
              <a:t>. Jacqueline </a:t>
            </a:r>
            <a:r>
              <a:rPr lang="fr-FR" sz="1200" dirty="0" err="1">
                <a:solidFill>
                  <a:srgbClr val="7030A0"/>
                </a:solidFill>
              </a:rPr>
              <a:t>Rubellin-Devichi</a:t>
            </a:r>
            <a:r>
              <a:rPr lang="fr-FR" sz="1200" dirty="0">
                <a:solidFill>
                  <a:srgbClr val="7030A0"/>
                </a:solidFill>
              </a:rPr>
              <a:t> (Direction), Dalloz, 1984, page 20.</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théories du genre n'existe pas... Si vous prétendez vouloir changer les choses, </a:t>
            </a:r>
            <a:r>
              <a:rPr lang="fr-FR" i="1" dirty="0">
                <a:solidFill>
                  <a:srgbClr val="FF0000"/>
                </a:solidFill>
              </a:rPr>
              <a:t>n'obligez pas et n'imposez pas votre lobby</a:t>
            </a:r>
            <a:r>
              <a:rPr lang="fr-FR" i="1" dirty="0">
                <a:solidFill>
                  <a:srgbClr val="7030A0"/>
                </a:solidFill>
              </a:rPr>
              <a:t>. Ce n'est pas comme cela que vous aurez plus de respect</a:t>
            </a:r>
            <a:r>
              <a:rPr lang="fr-FR" dirty="0">
                <a:solidFill>
                  <a:srgbClr val="7030A0"/>
                </a:solidFill>
              </a:rPr>
              <a:t> ».</a:t>
            </a:r>
            <a:r>
              <a:rPr lang="fr-FR" sz="1200" dirty="0">
                <a:solidFill>
                  <a:srgbClr val="7030A0"/>
                </a:solidFill>
              </a:rPr>
              <a:t> Source : </a:t>
            </a:r>
            <a:r>
              <a:rPr lang="fr-FR" sz="1200" dirty="0">
                <a:solidFill>
                  <a:srgbClr val="7030A0"/>
                </a:solidFill>
                <a:hlinkClick r:id="rId2"/>
              </a:rPr>
              <a:t>http://www.desailessuruntracteur.com/Ca-deborde--Un-cahier-de-coloriage-sur-les-genres-et-les-sexes-par-Sophie-Labelle_a147.html</a:t>
            </a:r>
            <a:r>
              <a:rPr lang="fr-FR" sz="1200" dirty="0">
                <a:solidFill>
                  <a:srgbClr val="7030A0"/>
                </a:solidFill>
              </a:rPr>
              <a:t> </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FF0000"/>
                </a:solidFill>
              </a:rPr>
              <a:t>Il y a un terrorisme intellectuel à vouloir nous faire accepter les minorités sexuelles </a:t>
            </a:r>
            <a:r>
              <a:rPr lang="fr-FR" i="1" dirty="0">
                <a:solidFill>
                  <a:srgbClr val="7030A0"/>
                </a:solidFill>
              </a:rPr>
              <a:t>[homosexuels, transsexuels etc...]. </a:t>
            </a:r>
            <a:r>
              <a:rPr lang="fr-FR" dirty="0">
                <a:solidFill>
                  <a:srgbClr val="7030A0"/>
                </a:solidFill>
              </a:rPr>
              <a:t>».</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"Fluide dans le genre". […] </a:t>
            </a:r>
            <a:r>
              <a:rPr lang="fr-FR" i="1" dirty="0">
                <a:solidFill>
                  <a:srgbClr val="FF0000"/>
                </a:solidFill>
              </a:rPr>
              <a:t>Continuez à nier la réalité, elle reviendra un jour très vite, et vous pétera au nez.</a:t>
            </a:r>
            <a:r>
              <a:rPr lang="fr-FR" dirty="0">
                <a:solidFill>
                  <a:srgbClr val="7030A0"/>
                </a:solidFill>
              </a:rPr>
              <a:t> ».</a:t>
            </a:r>
            <a:r>
              <a:rPr lang="fr-FR" sz="1200" dirty="0">
                <a:solidFill>
                  <a:srgbClr val="7030A0"/>
                </a:solidFill>
              </a:rPr>
              <a:t> Source : idem.</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Commentaire concernant un cahier de coloriage sur les genres et les sexes : « </a:t>
            </a:r>
            <a:r>
              <a:rPr lang="fr-FR" i="1" dirty="0">
                <a:solidFill>
                  <a:srgbClr val="7030A0"/>
                </a:solidFill>
              </a:rPr>
              <a:t>pardon mais je ne ferai pas lire cela à mes enfants !! ni à mes neveux, ni à un mineur de moins de 18 ans, sous ma responsabilité</a:t>
            </a:r>
            <a:r>
              <a:rPr lang="fr-FR" dirty="0">
                <a:solidFill>
                  <a:srgbClr val="7030A0"/>
                </a:solidFill>
              </a:rPr>
              <a:t> ». </a:t>
            </a:r>
            <a:r>
              <a:rPr lang="fr-FR" sz="1200" dirty="0">
                <a:solidFill>
                  <a:srgbClr val="7030A0"/>
                </a:solidFill>
              </a:rPr>
              <a:t>Source : idem.</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 </a:t>
            </a:r>
            <a:r>
              <a:rPr lang="fr-FR" i="1" dirty="0" err="1">
                <a:solidFill>
                  <a:srgbClr val="7030A0"/>
                </a:solidFill>
              </a:rPr>
              <a:t>transexualisme</a:t>
            </a:r>
            <a:r>
              <a:rPr lang="fr-FR" i="1" dirty="0">
                <a:solidFill>
                  <a:srgbClr val="7030A0"/>
                </a:solidFill>
              </a:rPr>
              <a:t> est le </a:t>
            </a:r>
            <a:r>
              <a:rPr lang="fr-FR" i="1" dirty="0">
                <a:solidFill>
                  <a:srgbClr val="FF0000"/>
                </a:solidFill>
              </a:rPr>
              <a:t>paradigme de la décadence occidentale</a:t>
            </a:r>
            <a:r>
              <a:rPr lang="fr-FR" dirty="0">
                <a:solidFill>
                  <a:srgbClr val="7030A0"/>
                </a:solidFill>
              </a:rPr>
              <a:t> ». </a:t>
            </a:r>
            <a:r>
              <a:rPr lang="fr-FR" sz="1200" dirty="0">
                <a:solidFill>
                  <a:srgbClr val="7030A0"/>
                </a:solidFill>
              </a:rPr>
              <a:t>Source : "</a:t>
            </a:r>
            <a:r>
              <a:rPr lang="fr-FR" sz="1200" i="1" dirty="0">
                <a:solidFill>
                  <a:srgbClr val="7030A0"/>
                </a:solidFill>
              </a:rPr>
              <a:t>L'intégration des transsexuels</a:t>
            </a:r>
            <a:r>
              <a:rPr lang="fr-FR" sz="1200" dirty="0">
                <a:solidFill>
                  <a:srgbClr val="7030A0"/>
                </a:solidFill>
              </a:rPr>
              <a:t>", T.1.,projet </a:t>
            </a:r>
            <a:r>
              <a:rPr lang="fr-FR" sz="1200" dirty="0" err="1">
                <a:solidFill>
                  <a:srgbClr val="7030A0"/>
                </a:solidFill>
              </a:rPr>
              <a:t>Ornicar</a:t>
            </a:r>
            <a:r>
              <a:rPr lang="fr-FR" sz="1200" dirty="0">
                <a:solidFill>
                  <a:srgbClr val="7030A0"/>
                </a:solidFill>
              </a:rPr>
              <a:t>, page 7.</a:t>
            </a:r>
          </a:p>
          <a:p>
            <a:pPr marL="285750" indent="-285750" algn="just">
              <a:buFont typeface="Arial" panose="020B0604020202020204" pitchFamily="34" charset="0"/>
              <a:buChar char="•"/>
            </a:pPr>
            <a:r>
              <a:rPr lang="fr-FR" dirty="0">
                <a:solidFill>
                  <a:srgbClr val="7030A0"/>
                </a:solidFill>
              </a:rPr>
              <a:t>« </a:t>
            </a:r>
            <a:r>
              <a:rPr lang="fr-FR" i="1" dirty="0">
                <a:solidFill>
                  <a:srgbClr val="FF0000"/>
                </a:solidFill>
              </a:rPr>
              <a:t>Tous les transsexuels sont condamnés à la chute [sociale], </a:t>
            </a:r>
            <a:r>
              <a:rPr lang="fr-FR" i="1" dirty="0">
                <a:solidFill>
                  <a:srgbClr val="7030A0"/>
                </a:solidFill>
              </a:rPr>
              <a:t>.. ôtez vous rapidement ces idées de la tête !!!</a:t>
            </a:r>
            <a:r>
              <a:rPr lang="fr-FR" dirty="0">
                <a:solidFill>
                  <a:srgbClr val="7030A0"/>
                </a:solidFill>
              </a:rPr>
              <a:t> », Dr. psychiatre K. (témoignage d’un transgenre, datant de 1985).</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Pensez-vous qu'il est approprié pour une jeune fille de 13 ans, d'être exposés à l'anatomie d'un garçon?</a:t>
            </a:r>
            <a:r>
              <a:rPr lang="fr-FR" dirty="0">
                <a:solidFill>
                  <a:srgbClr val="7030A0"/>
                </a:solidFill>
              </a:rPr>
              <a:t> », </a:t>
            </a:r>
            <a:r>
              <a:rPr lang="fr-FR" sz="1200" dirty="0">
                <a:solidFill>
                  <a:srgbClr val="7030A0"/>
                </a:solidFill>
              </a:rPr>
              <a:t>selon le Sénateur </a:t>
            </a:r>
            <a:r>
              <a:rPr lang="fr-FR" sz="1200" dirty="0" err="1">
                <a:solidFill>
                  <a:srgbClr val="7030A0"/>
                </a:solidFill>
              </a:rPr>
              <a:t>Brock</a:t>
            </a:r>
            <a:r>
              <a:rPr lang="fr-FR" sz="1200" dirty="0">
                <a:solidFill>
                  <a:srgbClr val="7030A0"/>
                </a:solidFill>
              </a:rPr>
              <a:t> Greenfield pour justifier l’adoption, le 27/01/2016, par le Sénat de l'État du Dakota du Sud, d’une loi, </a:t>
            </a:r>
            <a:r>
              <a:rPr lang="fr-FR" sz="1200" dirty="0">
                <a:hlinkClick r:id="rId3"/>
              </a:rPr>
              <a:t>House Bill 1008</a:t>
            </a:r>
            <a:r>
              <a:rPr lang="fr-FR" sz="1200" dirty="0">
                <a:solidFill>
                  <a:srgbClr val="7030A0"/>
                </a:solidFill>
              </a:rPr>
              <a:t>, interdisant aux étudiants transgenres l'utilisation des toilettes scolaires correspondant à leur identité de genre. Source : </a:t>
            </a:r>
            <a:r>
              <a:rPr lang="fr-FR" sz="1200" dirty="0">
                <a:solidFill>
                  <a:srgbClr val="7030A0"/>
                </a:solidFill>
                <a:hlinkClick r:id="rId4"/>
              </a:rPr>
              <a:t>http://www.buzzfeed.com/dominicholden/south-dakota-becomes-first-state-to-pass-anti-transgender-st</a:t>
            </a:r>
            <a:r>
              <a:rPr lang="fr-FR" sz="1200" dirty="0">
                <a:solidFill>
                  <a:srgbClr val="7030A0"/>
                </a:solidFill>
              </a:rPr>
              <a:t> </a:t>
            </a:r>
          </a:p>
        </p:txBody>
      </p:sp>
    </p:spTree>
    <p:extLst>
      <p:ext uri="{BB962C8B-B14F-4D97-AF65-F5344CB8AC3E}">
        <p14:creationId xmlns:p14="http://schemas.microsoft.com/office/powerpoint/2010/main" val="7920589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41150" y="214738"/>
            <a:ext cx="5705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120</a:t>
            </a:fld>
            <a:endParaRPr lang="en-US"/>
          </a:p>
        </p:txBody>
      </p:sp>
      <p:sp>
        <p:nvSpPr>
          <p:cNvPr id="6" name="ZoneTexte 5"/>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9" name="ZoneTexte 8"/>
          <p:cNvSpPr txBox="1"/>
          <p:nvPr/>
        </p:nvSpPr>
        <p:spPr>
          <a:xfrm>
            <a:off x="210319" y="360686"/>
            <a:ext cx="5687122" cy="369332"/>
          </a:xfrm>
          <a:prstGeom prst="rect">
            <a:avLst/>
          </a:prstGeom>
          <a:noFill/>
        </p:spPr>
        <p:txBody>
          <a:bodyPr wrap="square" rtlCol="0">
            <a:spAutoFit/>
          </a:bodyPr>
          <a:lstStyle/>
          <a:p>
            <a:r>
              <a:rPr lang="fr-FR" b="1" dirty="0">
                <a:solidFill>
                  <a:srgbClr val="7030A0"/>
                </a:solidFill>
              </a:rPr>
              <a:t>20bis. Les contre-indications au changement de sexe</a:t>
            </a:r>
            <a:endParaRPr lang="fr-FR" dirty="0">
              <a:solidFill>
                <a:srgbClr val="7030A0"/>
              </a:solidFill>
            </a:endParaRPr>
          </a:p>
        </p:txBody>
      </p:sp>
      <p:sp>
        <p:nvSpPr>
          <p:cNvPr id="10" name="Rectangle 9"/>
          <p:cNvSpPr/>
          <p:nvPr/>
        </p:nvSpPr>
        <p:spPr>
          <a:xfrm>
            <a:off x="154564" y="730019"/>
            <a:ext cx="5543709" cy="4247317"/>
          </a:xfrm>
          <a:prstGeom prst="rect">
            <a:avLst/>
          </a:prstGeom>
        </p:spPr>
        <p:txBody>
          <a:bodyPr wrap="square">
            <a:spAutoFit/>
          </a:bodyPr>
          <a:lstStyle/>
          <a:p>
            <a:pPr marL="342900" indent="-342900">
              <a:buFont typeface="+mj-lt"/>
              <a:buAutoNum type="arabicPeriod"/>
            </a:pPr>
            <a:r>
              <a:rPr lang="fr-FR" dirty="0">
                <a:solidFill>
                  <a:srgbClr val="7030A0"/>
                </a:solidFill>
              </a:rPr>
              <a:t>Le tabac &amp; l'alcool</a:t>
            </a:r>
          </a:p>
          <a:p>
            <a:pPr marL="342900" indent="-342900">
              <a:buFont typeface="+mj-lt"/>
              <a:buAutoNum type="arabicPeriod"/>
            </a:pPr>
            <a:r>
              <a:rPr lang="fr-FR" dirty="0">
                <a:solidFill>
                  <a:srgbClr val="7030A0"/>
                </a:solidFill>
              </a:rPr>
              <a:t>Les abus de certaines substances (drogues …)</a:t>
            </a:r>
          </a:p>
          <a:p>
            <a:pPr marL="342900" indent="-342900">
              <a:buFont typeface="+mj-lt"/>
              <a:buAutoNum type="arabicPeriod"/>
            </a:pPr>
            <a:r>
              <a:rPr lang="fr-FR" dirty="0">
                <a:solidFill>
                  <a:srgbClr val="7030A0"/>
                </a:solidFill>
              </a:rPr>
              <a:t>Les risques de subir de violentes discriminations, dans le milieu où vit le candidat</a:t>
            </a:r>
          </a:p>
          <a:p>
            <a:pPr marL="342900" indent="-342900">
              <a:buFont typeface="+mj-lt"/>
              <a:buAutoNum type="arabicPeriod"/>
            </a:pPr>
            <a:r>
              <a:rPr lang="fr-FR" dirty="0">
                <a:solidFill>
                  <a:srgbClr val="7030A0"/>
                </a:solidFill>
              </a:rPr>
              <a:t>La stabilité financière</a:t>
            </a:r>
          </a:p>
          <a:p>
            <a:pPr marL="342900" indent="-342900">
              <a:buFont typeface="+mj-lt"/>
              <a:buAutoNum type="arabicPeriod"/>
            </a:pPr>
            <a:r>
              <a:rPr lang="fr-FR" dirty="0">
                <a:solidFill>
                  <a:srgbClr val="7030A0"/>
                </a:solidFill>
              </a:rPr>
              <a:t>Le fait d’être un sans-abri</a:t>
            </a:r>
          </a:p>
          <a:p>
            <a:pPr marL="342900" indent="-342900">
              <a:buFont typeface="+mj-lt"/>
              <a:buAutoNum type="arabicPeriod"/>
            </a:pPr>
            <a:r>
              <a:rPr lang="fr-FR" dirty="0">
                <a:solidFill>
                  <a:srgbClr val="7030A0"/>
                </a:solidFill>
              </a:rPr>
              <a:t>Des problèmes médicaux passés et actuels (maladies cardiovasculaires, cancer …) </a:t>
            </a:r>
          </a:p>
          <a:p>
            <a:pPr marL="342900" indent="-342900">
              <a:buFont typeface="+mj-lt"/>
              <a:buAutoNum type="arabicPeriod"/>
            </a:pPr>
            <a:r>
              <a:rPr lang="fr-FR" dirty="0">
                <a:solidFill>
                  <a:srgbClr val="7030A0"/>
                </a:solidFill>
              </a:rPr>
              <a:t>Des antécédents criminels, des tendances à des colères incontrôlées (état borderline etc.).</a:t>
            </a:r>
          </a:p>
          <a:p>
            <a:pPr marL="342900" indent="-342900">
              <a:buFont typeface="+mj-lt"/>
              <a:buAutoNum type="arabicPeriod"/>
            </a:pPr>
            <a:r>
              <a:rPr lang="fr-FR" dirty="0">
                <a:solidFill>
                  <a:srgbClr val="7030A0"/>
                </a:solidFill>
              </a:rPr>
              <a:t>Des problèmes psychiatriques passés et actuels, indépendants de la dysphorie de genre (tendances délirantes, paranoïaques …)</a:t>
            </a:r>
          </a:p>
          <a:p>
            <a:pPr marL="342900" indent="-342900">
              <a:buFont typeface="+mj-lt"/>
              <a:buAutoNum type="arabicPeriod"/>
            </a:pPr>
            <a:r>
              <a:rPr lang="fr-FR" dirty="0">
                <a:solidFill>
                  <a:srgbClr val="7030A0"/>
                </a:solidFill>
              </a:rPr>
              <a:t>Des antécédents ou des obsessions suicidaires ou violentes.</a:t>
            </a:r>
          </a:p>
        </p:txBody>
      </p:sp>
      <p:pic>
        <p:nvPicPr>
          <p:cNvPr id="11" name="Picture 4" descr="http://mattkailey.files.wordpress.com/2010/03/smo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0478" y="4417581"/>
            <a:ext cx="2620529" cy="2260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necteur droit 12"/>
          <p:cNvCxnSpPr/>
          <p:nvPr/>
        </p:nvCxnSpPr>
        <p:spPr>
          <a:xfrm>
            <a:off x="9521747" y="4527751"/>
            <a:ext cx="2377990" cy="2014673"/>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V="1">
            <a:off x="9521747" y="4459904"/>
            <a:ext cx="2377990" cy="2105128"/>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376" y="4772723"/>
            <a:ext cx="2289832" cy="1905065"/>
          </a:xfrm>
          <a:prstGeom prst="rect">
            <a:avLst/>
          </a:prstGeom>
        </p:spPr>
      </p:pic>
      <p:sp>
        <p:nvSpPr>
          <p:cNvPr id="2" name="Rectangle 1"/>
          <p:cNvSpPr/>
          <p:nvPr/>
        </p:nvSpPr>
        <p:spPr>
          <a:xfrm>
            <a:off x="5698273" y="469693"/>
            <a:ext cx="6493727" cy="3970318"/>
          </a:xfrm>
          <a:prstGeom prst="rect">
            <a:avLst/>
          </a:prstGeom>
        </p:spPr>
        <p:txBody>
          <a:bodyPr wrap="square">
            <a:spAutoFit/>
          </a:bodyPr>
          <a:lstStyle/>
          <a:p>
            <a:r>
              <a:rPr lang="fr-FR" dirty="0">
                <a:solidFill>
                  <a:srgbClr val="7030A0"/>
                </a:solidFill>
              </a:rPr>
              <a:t>Obstacles : </a:t>
            </a:r>
          </a:p>
          <a:p>
            <a:pPr marL="342900" indent="-342900">
              <a:buFont typeface="+mj-lt"/>
              <a:buAutoNum type="arabicPeriod"/>
            </a:pPr>
            <a:r>
              <a:rPr lang="fr-FR" dirty="0">
                <a:solidFill>
                  <a:srgbClr val="7030A0"/>
                </a:solidFill>
              </a:rPr>
              <a:t>Ambivalence, des problèmes liés au « </a:t>
            </a:r>
            <a:r>
              <a:rPr lang="fr-FR" dirty="0" err="1">
                <a:solidFill>
                  <a:srgbClr val="7030A0"/>
                </a:solidFill>
              </a:rPr>
              <a:t>coming</a:t>
            </a:r>
            <a:r>
              <a:rPr lang="fr-FR" dirty="0">
                <a:solidFill>
                  <a:srgbClr val="7030A0"/>
                </a:solidFill>
              </a:rPr>
              <a:t> out », des craintes de violence, de rejet, de discrimination, de stigmatisation sociale.</a:t>
            </a:r>
          </a:p>
          <a:p>
            <a:pPr marL="342900" indent="-342900">
              <a:buFont typeface="+mj-lt"/>
              <a:buAutoNum type="arabicPeriod"/>
            </a:pPr>
            <a:r>
              <a:rPr lang="fr-FR" dirty="0">
                <a:solidFill>
                  <a:srgbClr val="7030A0"/>
                </a:solidFill>
              </a:rPr>
              <a:t>Personnes non intensément transgenres ou transsexuelles.</a:t>
            </a:r>
          </a:p>
          <a:p>
            <a:pPr marL="342900" indent="-342900">
              <a:buFont typeface="+mj-lt"/>
              <a:buAutoNum type="arabicPeriod"/>
            </a:pPr>
            <a:r>
              <a:rPr lang="fr-FR" dirty="0">
                <a:solidFill>
                  <a:srgbClr val="7030A0"/>
                </a:solidFill>
              </a:rPr>
              <a:t>Les considérations financières d’une « marginalisation sociale et économique ».</a:t>
            </a:r>
          </a:p>
          <a:p>
            <a:pPr marL="342900" indent="-342900">
              <a:buFont typeface="+mj-lt"/>
              <a:buAutoNum type="arabicPeriod"/>
            </a:pPr>
            <a:r>
              <a:rPr lang="fr-FR" dirty="0">
                <a:solidFill>
                  <a:srgbClr val="7030A0"/>
                </a:solidFill>
              </a:rPr>
              <a:t>L'accès aux soins de santé</a:t>
            </a:r>
          </a:p>
          <a:p>
            <a:pPr marL="342900" indent="-342900">
              <a:buFont typeface="+mj-lt"/>
              <a:buAutoNum type="arabicPeriod"/>
            </a:pPr>
            <a:r>
              <a:rPr lang="fr-FR" dirty="0">
                <a:solidFill>
                  <a:srgbClr val="7030A0"/>
                </a:solidFill>
              </a:rPr>
              <a:t>La méfiance de l'établissement médical</a:t>
            </a:r>
          </a:p>
          <a:p>
            <a:pPr marL="342900" indent="-342900">
              <a:buFont typeface="+mj-lt"/>
              <a:buAutoNum type="arabicPeriod"/>
            </a:pPr>
            <a:r>
              <a:rPr lang="fr-FR" dirty="0">
                <a:solidFill>
                  <a:srgbClr val="7030A0"/>
                </a:solidFill>
              </a:rPr>
              <a:t>La possibilité d'avoir un suivi soutenu et suivi</a:t>
            </a:r>
          </a:p>
          <a:p>
            <a:pPr marL="342900" indent="-342900">
              <a:buFont typeface="+mj-lt"/>
              <a:buAutoNum type="arabicPeriod"/>
            </a:pPr>
            <a:r>
              <a:rPr lang="fr-FR" dirty="0">
                <a:solidFill>
                  <a:srgbClr val="7030A0"/>
                </a:solidFill>
              </a:rPr>
              <a:t>Des contre-indications médicales / comportementales :</a:t>
            </a:r>
          </a:p>
          <a:p>
            <a:pPr marL="342900" indent="-342900">
              <a:buFont typeface="+mj-lt"/>
              <a:buAutoNum type="arabicPeriod"/>
            </a:pPr>
            <a:r>
              <a:rPr lang="fr-FR" dirty="0">
                <a:solidFill>
                  <a:srgbClr val="7030A0"/>
                </a:solidFill>
              </a:rPr>
              <a:t>Des états pathologiques sous-jacents</a:t>
            </a:r>
          </a:p>
          <a:p>
            <a:pPr marL="342900" indent="-342900">
              <a:buFont typeface="+mj-lt"/>
              <a:buAutoNum type="arabicPeriod"/>
            </a:pPr>
            <a:r>
              <a:rPr lang="fr-FR" dirty="0">
                <a:solidFill>
                  <a:srgbClr val="7030A0"/>
                </a:solidFill>
              </a:rPr>
              <a:t>Des antécédents familiaux défavorables</a:t>
            </a:r>
          </a:p>
          <a:p>
            <a:pPr marL="342900" indent="-342900">
              <a:buFont typeface="+mj-lt"/>
              <a:buAutoNum type="arabicPeriod"/>
            </a:pPr>
            <a:r>
              <a:rPr lang="fr-FR" dirty="0">
                <a:solidFill>
                  <a:srgbClr val="7030A0"/>
                </a:solidFill>
              </a:rPr>
              <a:t>Un mode de vie défavorable (tabac, alcool)</a:t>
            </a:r>
          </a:p>
        </p:txBody>
      </p:sp>
      <p:sp>
        <p:nvSpPr>
          <p:cNvPr id="16" name="Rectangle 15"/>
          <p:cNvSpPr/>
          <p:nvPr/>
        </p:nvSpPr>
        <p:spPr>
          <a:xfrm>
            <a:off x="1861432" y="4768830"/>
            <a:ext cx="4941543" cy="2089170"/>
          </a:xfrm>
          <a:prstGeom prst="rect">
            <a:avLst/>
          </a:prstGeom>
        </p:spPr>
        <p:txBody>
          <a:bodyPr wrap="square">
            <a:spAutoFit/>
          </a:bodyPr>
          <a:lstStyle/>
          <a:p>
            <a:pPr marL="285750" indent="-285750">
              <a:buFont typeface="Arial" panose="020B0604020202020204" pitchFamily="34" charset="0"/>
              <a:buChar char="•"/>
            </a:pPr>
            <a:r>
              <a:rPr lang="fr-FR" dirty="0">
                <a:solidFill>
                  <a:srgbClr val="7030A0"/>
                </a:solidFill>
              </a:rPr>
              <a:t>Problèmes de fournisseurs de soins de santé</a:t>
            </a:r>
          </a:p>
          <a:p>
            <a:pPr marL="285750" indent="-285750">
              <a:buFont typeface="Arial" panose="020B0604020202020204" pitchFamily="34" charset="0"/>
              <a:buChar char="•"/>
            </a:pPr>
            <a:r>
              <a:rPr lang="fr-FR" dirty="0">
                <a:solidFill>
                  <a:srgbClr val="7030A0"/>
                </a:solidFill>
              </a:rPr>
              <a:t>Manque d'éducation, rareté relative des études</a:t>
            </a:r>
          </a:p>
          <a:p>
            <a:pPr marL="285750" indent="-285750">
              <a:buFont typeface="Arial" panose="020B0604020202020204" pitchFamily="34" charset="0"/>
              <a:buChar char="•"/>
            </a:pPr>
            <a:r>
              <a:rPr lang="fr-FR" dirty="0">
                <a:solidFill>
                  <a:srgbClr val="7030A0"/>
                </a:solidFill>
              </a:rPr>
              <a:t>Le manque d'expérience clinique</a:t>
            </a:r>
          </a:p>
          <a:p>
            <a:pPr marL="285750" indent="-285750">
              <a:buFont typeface="Arial" panose="020B0604020202020204" pitchFamily="34" charset="0"/>
              <a:buChar char="•"/>
            </a:pPr>
            <a:r>
              <a:rPr lang="fr-FR" dirty="0">
                <a:solidFill>
                  <a:srgbClr val="7030A0"/>
                </a:solidFill>
              </a:rPr>
              <a:t>Questions sans réponse &amp; inconfort personnel</a:t>
            </a:r>
          </a:p>
          <a:p>
            <a:pPr marL="285750" indent="-285750">
              <a:buFont typeface="Arial" panose="020B0604020202020204" pitchFamily="34" charset="0"/>
              <a:buChar char="•"/>
            </a:pPr>
            <a:r>
              <a:rPr lang="fr-FR" dirty="0">
                <a:solidFill>
                  <a:srgbClr val="7030A0"/>
                </a:solidFill>
              </a:rPr>
              <a:t>Les complications graves</a:t>
            </a:r>
          </a:p>
          <a:p>
            <a:pPr marL="285750" indent="-285750">
              <a:buFont typeface="Arial" panose="020B0604020202020204" pitchFamily="34" charset="0"/>
              <a:buChar char="•"/>
            </a:pPr>
            <a:r>
              <a:rPr lang="fr-FR" dirty="0">
                <a:solidFill>
                  <a:srgbClr val="7030A0"/>
                </a:solidFill>
              </a:rPr>
              <a:t>La crainte de litiges</a:t>
            </a:r>
          </a:p>
          <a:p>
            <a:pPr marL="285750" indent="-285750">
              <a:buFont typeface="Arial" panose="020B0604020202020204" pitchFamily="34" charset="0"/>
              <a:buChar char="•"/>
            </a:pPr>
            <a:r>
              <a:rPr lang="fr-FR" dirty="0">
                <a:solidFill>
                  <a:srgbClr val="7030A0"/>
                </a:solidFill>
              </a:rPr>
              <a:t>Prise sans contrôle de médicaments</a:t>
            </a:r>
          </a:p>
        </p:txBody>
      </p:sp>
    </p:spTree>
    <p:extLst>
      <p:ext uri="{BB962C8B-B14F-4D97-AF65-F5344CB8AC3E}">
        <p14:creationId xmlns:p14="http://schemas.microsoft.com/office/powerpoint/2010/main" val="108346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41150" y="214738"/>
            <a:ext cx="5705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121</a:t>
            </a:fld>
            <a:endParaRPr lang="en-US"/>
          </a:p>
        </p:txBody>
      </p:sp>
      <p:sp>
        <p:nvSpPr>
          <p:cNvPr id="6" name="ZoneTexte 5"/>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ZoneTexte 6"/>
          <p:cNvSpPr txBox="1"/>
          <p:nvPr/>
        </p:nvSpPr>
        <p:spPr>
          <a:xfrm>
            <a:off x="200722" y="296177"/>
            <a:ext cx="3212354" cy="369332"/>
          </a:xfrm>
          <a:prstGeom prst="rect">
            <a:avLst/>
          </a:prstGeom>
          <a:noFill/>
        </p:spPr>
        <p:txBody>
          <a:bodyPr wrap="none" rtlCol="0">
            <a:spAutoFit/>
          </a:bodyPr>
          <a:lstStyle/>
          <a:p>
            <a:r>
              <a:rPr lang="fr-FR" b="1" dirty="0">
                <a:solidFill>
                  <a:srgbClr val="7030A0"/>
                </a:solidFill>
              </a:rPr>
              <a:t>20ter. Risques médicaux du THS</a:t>
            </a:r>
          </a:p>
        </p:txBody>
      </p:sp>
      <p:sp>
        <p:nvSpPr>
          <p:cNvPr id="8" name="Rectangle 7"/>
          <p:cNvSpPr/>
          <p:nvPr/>
        </p:nvSpPr>
        <p:spPr>
          <a:xfrm>
            <a:off x="122663" y="665509"/>
            <a:ext cx="11810999" cy="3693319"/>
          </a:xfrm>
          <a:prstGeom prst="rect">
            <a:avLst/>
          </a:prstGeom>
        </p:spPr>
        <p:txBody>
          <a:bodyPr wrap="square">
            <a:spAutoFit/>
          </a:bodyPr>
          <a:lstStyle/>
          <a:p>
            <a:r>
              <a:rPr lang="fr-FR" dirty="0">
                <a:solidFill>
                  <a:srgbClr val="7030A0"/>
                </a:solidFill>
              </a:rPr>
              <a:t>La tentation de court-circuiter une surveillance médicale appropriée, durant le THS, peut pousser les TG, TS à s’approvisionner en hormones au marché noir (« Black </a:t>
            </a:r>
            <a:r>
              <a:rPr lang="fr-FR" dirty="0" err="1">
                <a:solidFill>
                  <a:srgbClr val="7030A0"/>
                </a:solidFill>
              </a:rPr>
              <a:t>Market</a:t>
            </a:r>
            <a:r>
              <a:rPr lang="fr-FR" dirty="0">
                <a:solidFill>
                  <a:srgbClr val="7030A0"/>
                </a:solidFill>
              </a:rPr>
              <a:t> ») sur Internet. Les risques, pour eux, sont alors :</a:t>
            </a:r>
          </a:p>
          <a:p>
            <a:pPr marL="285750" indent="-285750">
              <a:buFont typeface="Arial" panose="020B0604020202020204" pitchFamily="34" charset="0"/>
              <a:buChar char="•"/>
            </a:pPr>
            <a:r>
              <a:rPr lang="fr-FR" dirty="0">
                <a:solidFill>
                  <a:srgbClr val="FF0000"/>
                </a:solidFill>
              </a:rPr>
              <a:t>Les médicaments, achetés, peuvent être impurs </a:t>
            </a:r>
            <a:r>
              <a:rPr lang="fr-FR" dirty="0">
                <a:solidFill>
                  <a:srgbClr val="7030A0"/>
                </a:solidFill>
              </a:rPr>
              <a:t>ou « bidons ».</a:t>
            </a:r>
          </a:p>
          <a:p>
            <a:pPr marL="285750" indent="-285750">
              <a:buFont typeface="Arial" panose="020B0604020202020204" pitchFamily="34" charset="0"/>
              <a:buChar char="•"/>
            </a:pPr>
            <a:r>
              <a:rPr lang="fr-FR" dirty="0">
                <a:solidFill>
                  <a:srgbClr val="FF0000"/>
                </a:solidFill>
              </a:rPr>
              <a:t>Ils peuvent être contaminés.</a:t>
            </a:r>
          </a:p>
          <a:p>
            <a:pPr marL="285750" indent="-285750">
              <a:buFont typeface="Arial" panose="020B0604020202020204" pitchFamily="34" charset="0"/>
              <a:buChar char="•"/>
            </a:pPr>
            <a:r>
              <a:rPr lang="fr-FR" dirty="0">
                <a:solidFill>
                  <a:srgbClr val="7030A0"/>
                </a:solidFill>
              </a:rPr>
              <a:t>Lors de son automédication, le TG ou TS peut avoir désir de doubler les doses, pour aller plus vite. Mais là, il contribue alors, pour lui, d’augmenter les risques de maladies cardiovasculaires, de prise de poids et le diabète de type 2.</a:t>
            </a:r>
          </a:p>
          <a:p>
            <a:pPr marL="285750" indent="-285750">
              <a:buFont typeface="Arial" panose="020B0604020202020204" pitchFamily="34" charset="0"/>
              <a:buChar char="•"/>
            </a:pPr>
            <a:r>
              <a:rPr lang="fr-FR" dirty="0">
                <a:solidFill>
                  <a:srgbClr val="7030A0"/>
                </a:solidFill>
              </a:rPr>
              <a:t>L’</a:t>
            </a:r>
            <a:r>
              <a:rPr lang="fr-FR" dirty="0" err="1">
                <a:solidFill>
                  <a:srgbClr val="7030A0"/>
                </a:solidFill>
              </a:rPr>
              <a:t>Androcure</a:t>
            </a:r>
            <a:r>
              <a:rPr lang="fr-FR" dirty="0">
                <a:solidFill>
                  <a:srgbClr val="7030A0"/>
                </a:solidFill>
              </a:rPr>
              <a:t> détruirait le foi et pourrait provoquer la dépression (à vérifier).</a:t>
            </a:r>
          </a:p>
          <a:p>
            <a:pPr marL="285750" indent="-285750">
              <a:buFont typeface="Arial" panose="020B0604020202020204" pitchFamily="34" charset="0"/>
              <a:buChar char="•"/>
            </a:pPr>
            <a:r>
              <a:rPr lang="fr-FR" dirty="0">
                <a:solidFill>
                  <a:srgbClr val="7030A0"/>
                </a:solidFill>
              </a:rPr>
              <a:t>Le </a:t>
            </a:r>
            <a:r>
              <a:rPr lang="fr-FR" dirty="0" err="1">
                <a:solidFill>
                  <a:srgbClr val="7030A0"/>
                </a:solidFill>
              </a:rPr>
              <a:t>Prémarin</a:t>
            </a:r>
            <a:r>
              <a:rPr lang="fr-FR" dirty="0">
                <a:solidFill>
                  <a:srgbClr val="7030A0"/>
                </a:solidFill>
              </a:rPr>
              <a:t> détruirait le foi (à vérifier).</a:t>
            </a:r>
          </a:p>
          <a:p>
            <a:pPr marL="285750" indent="-285750">
              <a:buFont typeface="Arial" panose="020B0604020202020204" pitchFamily="34" charset="0"/>
              <a:buChar char="•"/>
            </a:pPr>
            <a:r>
              <a:rPr lang="fr-FR" dirty="0">
                <a:solidFill>
                  <a:srgbClr val="7030A0"/>
                </a:solidFill>
              </a:rPr>
              <a:t>La prise à long terme d’œstrogène augmente le risque de maladies cardiovasculaires.</a:t>
            </a:r>
          </a:p>
          <a:p>
            <a:pPr marL="285750" indent="-285750">
              <a:buFont typeface="Arial" panose="020B0604020202020204" pitchFamily="34" charset="0"/>
              <a:buChar char="•"/>
            </a:pPr>
            <a:r>
              <a:rPr lang="fr-FR" dirty="0">
                <a:solidFill>
                  <a:srgbClr val="7030A0"/>
                </a:solidFill>
              </a:rPr>
              <a:t>Lorsqu’on prend des antagonistes des récepteurs des androgènes (avec des médicaments comme </a:t>
            </a:r>
            <a:r>
              <a:rPr lang="fr-FR" dirty="0" err="1">
                <a:solidFill>
                  <a:srgbClr val="7030A0"/>
                </a:solidFill>
              </a:rPr>
              <a:t>Androcur</a:t>
            </a:r>
            <a:r>
              <a:rPr lang="fr-FR" dirty="0">
                <a:solidFill>
                  <a:srgbClr val="7030A0"/>
                </a:solidFill>
              </a:rPr>
              <a:t>, </a:t>
            </a:r>
            <a:r>
              <a:rPr lang="fr-FR" dirty="0" err="1">
                <a:solidFill>
                  <a:srgbClr val="7030A0"/>
                </a:solidFill>
              </a:rPr>
              <a:t>Finesteride</a:t>
            </a:r>
            <a:r>
              <a:rPr lang="fr-FR" dirty="0">
                <a:solidFill>
                  <a:srgbClr val="7030A0"/>
                </a:solidFill>
              </a:rPr>
              <a:t>, …), </a:t>
            </a:r>
            <a:r>
              <a:rPr lang="fr-FR" dirty="0">
                <a:solidFill>
                  <a:srgbClr val="FF0000"/>
                </a:solidFill>
              </a:rPr>
              <a:t>il est nécessaire réduire la consommation de potassium</a:t>
            </a:r>
            <a:r>
              <a:rPr lang="fr-FR" dirty="0">
                <a:solidFill>
                  <a:srgbClr val="7030A0"/>
                </a:solidFill>
              </a:rPr>
              <a:t>, pour éviter les risques ci-avant.</a:t>
            </a:r>
          </a:p>
          <a:p>
            <a:r>
              <a:rPr lang="fr-FR" sz="1200" dirty="0">
                <a:solidFill>
                  <a:srgbClr val="7030A0"/>
                </a:solidFill>
              </a:rPr>
              <a:t>Sources : a) </a:t>
            </a:r>
            <a:r>
              <a:rPr lang="fr-FR" sz="1200" dirty="0">
                <a:solidFill>
                  <a:srgbClr val="7030A0"/>
                </a:solidFill>
                <a:hlinkClick r:id="rId2"/>
              </a:rPr>
              <a:t>http://forum.doctissimo.fr/medicaments/traitement-hormonal-substitutif-THS/androcur-depression-sujet_140612_1.htm</a:t>
            </a:r>
            <a:r>
              <a:rPr lang="fr-FR" sz="1200" dirty="0">
                <a:solidFill>
                  <a:srgbClr val="7030A0"/>
                </a:solidFill>
              </a:rPr>
              <a:t> </a:t>
            </a:r>
          </a:p>
          <a:p>
            <a:r>
              <a:rPr lang="fr-FR" sz="1200" dirty="0">
                <a:solidFill>
                  <a:srgbClr val="7030A0"/>
                </a:solidFill>
              </a:rPr>
              <a:t>Source : </a:t>
            </a:r>
            <a:r>
              <a:rPr lang="en-US" sz="1200" dirty="0">
                <a:solidFill>
                  <a:srgbClr val="7030A0"/>
                </a:solidFill>
              </a:rPr>
              <a:t>Hormone Replacement Therapy for </a:t>
            </a:r>
            <a:r>
              <a:rPr lang="en-US" sz="1200" dirty="0" err="1">
                <a:solidFill>
                  <a:srgbClr val="7030A0"/>
                </a:solidFill>
              </a:rPr>
              <a:t>Transgenders</a:t>
            </a:r>
            <a:r>
              <a:rPr lang="en-US" sz="1200" dirty="0">
                <a:solidFill>
                  <a:srgbClr val="7030A0"/>
                </a:solidFill>
              </a:rPr>
              <a:t>. Do’s and Don'ts. Steven M. Brown, MD, University of Wisconsin School of Medicine, </a:t>
            </a:r>
            <a:r>
              <a:rPr lang="en-US" sz="1200" dirty="0">
                <a:solidFill>
                  <a:srgbClr val="7030A0"/>
                </a:solidFill>
                <a:hlinkClick r:id="rId3"/>
              </a:rPr>
              <a:t>https://www.stumptuous.com/transhealth_site/brown_hrt_for_tg_2005.ppt</a:t>
            </a:r>
            <a:r>
              <a:rPr lang="en-US" sz="1200" dirty="0">
                <a:solidFill>
                  <a:srgbClr val="7030A0"/>
                </a:solidFill>
              </a:rPr>
              <a:t> </a:t>
            </a:r>
            <a:endParaRPr lang="fr-FR" sz="1200" dirty="0">
              <a:solidFill>
                <a:srgbClr val="7030A0"/>
              </a:solidFill>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69" y="4852830"/>
            <a:ext cx="2381250" cy="1590675"/>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9016" y="4667479"/>
            <a:ext cx="2638425" cy="191452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7085" y="4557555"/>
            <a:ext cx="2419350" cy="1885950"/>
          </a:xfrm>
          <a:prstGeom prst="rect">
            <a:avLst/>
          </a:prstGeom>
        </p:spPr>
      </p:pic>
      <p:sp>
        <p:nvSpPr>
          <p:cNvPr id="13" name="Rectangle 12"/>
          <p:cNvSpPr/>
          <p:nvPr/>
        </p:nvSpPr>
        <p:spPr>
          <a:xfrm>
            <a:off x="9974021" y="6443505"/>
            <a:ext cx="1254511" cy="276999"/>
          </a:xfrm>
          <a:prstGeom prst="rect">
            <a:avLst/>
          </a:prstGeom>
        </p:spPr>
        <p:txBody>
          <a:bodyPr wrap="none">
            <a:spAutoFit/>
          </a:bodyPr>
          <a:lstStyle/>
          <a:p>
            <a:r>
              <a:rPr lang="fr-FR" sz="1200" i="1" dirty="0" err="1">
                <a:solidFill>
                  <a:srgbClr val="7030A0"/>
                </a:solidFill>
              </a:rPr>
              <a:t>Pueraria</a:t>
            </a:r>
            <a:r>
              <a:rPr lang="fr-FR" sz="1200" i="1" dirty="0">
                <a:solidFill>
                  <a:srgbClr val="7030A0"/>
                </a:solidFill>
              </a:rPr>
              <a:t> </a:t>
            </a:r>
            <a:r>
              <a:rPr lang="fr-FR" sz="1200" i="1" dirty="0" err="1">
                <a:solidFill>
                  <a:srgbClr val="7030A0"/>
                </a:solidFill>
              </a:rPr>
              <a:t>mirifica</a:t>
            </a:r>
            <a:r>
              <a:rPr lang="fr-FR" sz="1200" i="1" dirty="0">
                <a:solidFill>
                  <a:srgbClr val="7030A0"/>
                </a:solidFill>
              </a:rPr>
              <a:t> </a:t>
            </a:r>
            <a:endParaRPr lang="fr-FR" sz="1200" dirty="0">
              <a:solidFill>
                <a:srgbClr val="7030A0"/>
              </a:solidFill>
            </a:endParaRPr>
          </a:p>
        </p:txBody>
      </p:sp>
      <p:sp>
        <p:nvSpPr>
          <p:cNvPr id="14" name="ZoneTexte 13"/>
          <p:cNvSpPr txBox="1"/>
          <p:nvPr/>
        </p:nvSpPr>
        <p:spPr>
          <a:xfrm>
            <a:off x="363569" y="6446289"/>
            <a:ext cx="2290421" cy="276999"/>
          </a:xfrm>
          <a:prstGeom prst="rect">
            <a:avLst/>
          </a:prstGeom>
          <a:noFill/>
        </p:spPr>
        <p:txBody>
          <a:bodyPr wrap="square" rtlCol="0">
            <a:spAutoFit/>
          </a:bodyPr>
          <a:lstStyle/>
          <a:p>
            <a:pPr algn="ctr"/>
            <a:r>
              <a:rPr lang="fr-FR" sz="1200" dirty="0" err="1">
                <a:solidFill>
                  <a:srgbClr val="7030A0"/>
                </a:solidFill>
              </a:rPr>
              <a:t>Estraderm</a:t>
            </a:r>
            <a:r>
              <a:rPr lang="fr-FR" sz="1200" dirty="0">
                <a:solidFill>
                  <a:srgbClr val="7030A0"/>
                </a:solidFill>
              </a:rPr>
              <a:t> patch.</a:t>
            </a:r>
          </a:p>
        </p:txBody>
      </p:sp>
      <p:sp>
        <p:nvSpPr>
          <p:cNvPr id="15" name="ZoneTexte 14"/>
          <p:cNvSpPr txBox="1"/>
          <p:nvPr/>
        </p:nvSpPr>
        <p:spPr>
          <a:xfrm>
            <a:off x="3320926" y="6581001"/>
            <a:ext cx="2290421" cy="276999"/>
          </a:xfrm>
          <a:prstGeom prst="rect">
            <a:avLst/>
          </a:prstGeom>
          <a:noFill/>
        </p:spPr>
        <p:txBody>
          <a:bodyPr wrap="square" rtlCol="0">
            <a:spAutoFit/>
          </a:bodyPr>
          <a:lstStyle/>
          <a:p>
            <a:pPr algn="ctr"/>
            <a:r>
              <a:rPr lang="fr-FR" sz="1200" dirty="0">
                <a:solidFill>
                  <a:srgbClr val="7030A0"/>
                </a:solidFill>
              </a:rPr>
              <a:t>Injections d’</a:t>
            </a:r>
            <a:r>
              <a:rPr lang="fr-FR" sz="1200" dirty="0" err="1">
                <a:solidFill>
                  <a:srgbClr val="7030A0"/>
                </a:solidFill>
              </a:rPr>
              <a:t>oestradiol</a:t>
            </a:r>
            <a:r>
              <a:rPr lang="fr-FR" sz="1200" dirty="0">
                <a:solidFill>
                  <a:srgbClr val="7030A0"/>
                </a:solidFill>
              </a:rPr>
              <a:t>.</a:t>
            </a:r>
          </a:p>
        </p:txBody>
      </p:sp>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2467" y="4667479"/>
            <a:ext cx="2609850" cy="1752600"/>
          </a:xfrm>
          <a:prstGeom prst="rect">
            <a:avLst/>
          </a:prstGeom>
        </p:spPr>
      </p:pic>
      <p:sp>
        <p:nvSpPr>
          <p:cNvPr id="17" name="Rectangle 16"/>
          <p:cNvSpPr/>
          <p:nvPr/>
        </p:nvSpPr>
        <p:spPr>
          <a:xfrm>
            <a:off x="7165428" y="6433131"/>
            <a:ext cx="1254511" cy="276999"/>
          </a:xfrm>
          <a:prstGeom prst="rect">
            <a:avLst/>
          </a:prstGeom>
        </p:spPr>
        <p:txBody>
          <a:bodyPr wrap="none">
            <a:spAutoFit/>
          </a:bodyPr>
          <a:lstStyle/>
          <a:p>
            <a:r>
              <a:rPr lang="fr-FR" sz="1200" i="1" dirty="0" err="1">
                <a:solidFill>
                  <a:srgbClr val="7030A0"/>
                </a:solidFill>
              </a:rPr>
              <a:t>Pueraria</a:t>
            </a:r>
            <a:r>
              <a:rPr lang="fr-FR" sz="1200" i="1" dirty="0">
                <a:solidFill>
                  <a:srgbClr val="7030A0"/>
                </a:solidFill>
              </a:rPr>
              <a:t> </a:t>
            </a:r>
            <a:r>
              <a:rPr lang="fr-FR" sz="1200" i="1" dirty="0" err="1">
                <a:solidFill>
                  <a:srgbClr val="7030A0"/>
                </a:solidFill>
              </a:rPr>
              <a:t>mirifica</a:t>
            </a:r>
            <a:r>
              <a:rPr lang="fr-FR" sz="1200" i="1" dirty="0">
                <a:solidFill>
                  <a:srgbClr val="7030A0"/>
                </a:solidFill>
              </a:rPr>
              <a:t> </a:t>
            </a:r>
            <a:endParaRPr lang="fr-FR" sz="1200" dirty="0">
              <a:solidFill>
                <a:srgbClr val="7030A0"/>
              </a:solidFill>
            </a:endParaRPr>
          </a:p>
        </p:txBody>
      </p:sp>
    </p:spTree>
    <p:extLst>
      <p:ext uri="{BB962C8B-B14F-4D97-AF65-F5344CB8AC3E}">
        <p14:creationId xmlns:p14="http://schemas.microsoft.com/office/powerpoint/2010/main" val="12889381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79312" y="167424"/>
            <a:ext cx="2743200" cy="365125"/>
          </a:xfrm>
        </p:spPr>
        <p:txBody>
          <a:bodyPr/>
          <a:lstStyle/>
          <a:p>
            <a:fld id="{A3855CD8-F650-4656-8804-7E552F308368}" type="slidenum">
              <a:rPr lang="en-US" smtClean="0"/>
              <a:t>122</a:t>
            </a:fld>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1365676711"/>
              </p:ext>
            </p:extLst>
          </p:nvPr>
        </p:nvGraphicFramePr>
        <p:xfrm>
          <a:off x="2778512" y="906966"/>
          <a:ext cx="9144000" cy="5789916"/>
        </p:xfrm>
        <a:graphic>
          <a:graphicData uri="http://schemas.openxmlformats.org/drawingml/2006/table">
            <a:tbl>
              <a:tblPr firstRow="1" bandRow="1">
                <a:tableStyleId>{5C22544A-7EE6-4342-B048-85BDC9FD1C3A}</a:tableStyleId>
              </a:tblPr>
              <a:tblGrid>
                <a:gridCol w="4455050">
                  <a:extLst>
                    <a:ext uri="{9D8B030D-6E8A-4147-A177-3AD203B41FA5}">
                      <a16:colId xmlns:a16="http://schemas.microsoft.com/office/drawing/2014/main" val="20000"/>
                    </a:ext>
                  </a:extLst>
                </a:gridCol>
                <a:gridCol w="4688950">
                  <a:extLst>
                    <a:ext uri="{9D8B030D-6E8A-4147-A177-3AD203B41FA5}">
                      <a16:colId xmlns:a16="http://schemas.microsoft.com/office/drawing/2014/main" val="20001"/>
                    </a:ext>
                  </a:extLst>
                </a:gridCol>
              </a:tblGrid>
              <a:tr h="665247">
                <a:tc>
                  <a:txBody>
                    <a:bodyPr/>
                    <a:lstStyle/>
                    <a:p>
                      <a:pPr marL="114300" marR="0">
                        <a:spcBef>
                          <a:spcPts val="920"/>
                        </a:spcBef>
                        <a:spcAft>
                          <a:spcPts val="0"/>
                        </a:spcAft>
                      </a:pPr>
                      <a:r>
                        <a:rPr lang="fr-FR" sz="2700" b="1" noProof="0" dirty="0">
                          <a:solidFill>
                            <a:srgbClr val="7030A0"/>
                          </a:solidFill>
                          <a:effectLst/>
                          <a:latin typeface="+mj-lt"/>
                          <a:ea typeface="Calibri"/>
                          <a:cs typeface="Times New Roman"/>
                        </a:rPr>
                        <a:t>Niveau de risque</a:t>
                      </a:r>
                      <a:endParaRPr lang="fr-FR" sz="2700" noProof="0" dirty="0">
                        <a:solidFill>
                          <a:srgbClr val="7030A0"/>
                        </a:solidFill>
                        <a:effectLst/>
                        <a:latin typeface="+mj-lt"/>
                        <a:ea typeface="Calibri"/>
                        <a:cs typeface="Times New Roman"/>
                      </a:endParaRPr>
                    </a:p>
                  </a:txBody>
                  <a:tcPr marL="0" marR="0" marT="0" marB="0"/>
                </a:tc>
                <a:tc>
                  <a:txBody>
                    <a:bodyPr/>
                    <a:lstStyle/>
                    <a:p>
                      <a:pPr marL="114300" marR="0">
                        <a:spcBef>
                          <a:spcPts val="920"/>
                        </a:spcBef>
                        <a:spcAft>
                          <a:spcPts val="0"/>
                        </a:spcAft>
                      </a:pPr>
                      <a:r>
                        <a:rPr lang="fr-FR" sz="2700" b="1" spc="-5" noProof="0" dirty="0">
                          <a:solidFill>
                            <a:srgbClr val="7030A0"/>
                          </a:solidFill>
                          <a:effectLst/>
                          <a:latin typeface="+mj-lt"/>
                          <a:ea typeface="Calibri"/>
                          <a:cs typeface="Times New Roman"/>
                        </a:rPr>
                        <a:t>Processus de la maladie</a:t>
                      </a:r>
                      <a:endParaRPr lang="fr-FR" sz="2700" noProof="0" dirty="0">
                        <a:solidFill>
                          <a:srgbClr val="7030A0"/>
                        </a:solidFill>
                        <a:effectLst/>
                        <a:latin typeface="+mj-lt"/>
                        <a:ea typeface="Calibri"/>
                        <a:cs typeface="Times New Roman"/>
                      </a:endParaRPr>
                    </a:p>
                  </a:txBody>
                  <a:tcPr marL="0" marR="0" marT="0" marB="0"/>
                </a:tc>
                <a:extLst>
                  <a:ext uri="{0D108BD9-81ED-4DB2-BD59-A6C34878D82A}">
                    <a16:rowId xmlns:a16="http://schemas.microsoft.com/office/drawing/2014/main" val="10000"/>
                  </a:ext>
                </a:extLst>
              </a:tr>
              <a:tr h="2064425">
                <a:tc>
                  <a:txBody>
                    <a:bodyPr/>
                    <a:lstStyle/>
                    <a:p>
                      <a:pPr marL="0" marR="0">
                        <a:spcBef>
                          <a:spcPts val="0"/>
                        </a:spcBef>
                        <a:spcAft>
                          <a:spcPts val="0"/>
                        </a:spcAft>
                      </a:pPr>
                      <a:r>
                        <a:rPr lang="fr-FR" sz="1950" b="1" noProof="0" dirty="0">
                          <a:solidFill>
                            <a:srgbClr val="7030A0"/>
                          </a:solidFill>
                          <a:effectLst/>
                          <a:latin typeface="+mj-lt"/>
                          <a:ea typeface="Trebuchet MS"/>
                          <a:cs typeface="Trebuchet MS"/>
                        </a:rPr>
                        <a:t> </a:t>
                      </a:r>
                      <a:endParaRPr lang="fr-FR" sz="1950" b="1" noProof="0" dirty="0">
                        <a:solidFill>
                          <a:srgbClr val="7030A0"/>
                        </a:solidFill>
                        <a:effectLst/>
                        <a:latin typeface="+mj-lt"/>
                        <a:ea typeface="Calibri"/>
                        <a:cs typeface="Times New Roman"/>
                      </a:endParaRPr>
                    </a:p>
                    <a:p>
                      <a:pPr marL="114300" marR="0">
                        <a:spcBef>
                          <a:spcPts val="0"/>
                        </a:spcBef>
                        <a:spcAft>
                          <a:spcPts val="0"/>
                        </a:spcAft>
                      </a:pPr>
                      <a:r>
                        <a:rPr lang="fr-FR" sz="1950" b="1" noProof="0" dirty="0">
                          <a:solidFill>
                            <a:srgbClr val="7030A0"/>
                          </a:solidFill>
                          <a:effectLst/>
                          <a:latin typeface="+mj-lt"/>
                          <a:ea typeface="Calibri"/>
                          <a:cs typeface="Times New Roman"/>
                        </a:rPr>
                        <a:t>Risque probablement augmenté</a:t>
                      </a:r>
                    </a:p>
                  </a:txBody>
                  <a:tcPr marL="0" marR="0" marT="0" marB="0"/>
                </a:tc>
                <a:tc>
                  <a:txBody>
                    <a:bodyPr/>
                    <a:lstStyle/>
                    <a:p>
                      <a:pPr marL="114300" marR="459105" algn="l">
                        <a:lnSpc>
                          <a:spcPct val="100000"/>
                        </a:lnSpc>
                        <a:spcBef>
                          <a:spcPts val="800"/>
                        </a:spcBef>
                        <a:spcAft>
                          <a:spcPts val="0"/>
                        </a:spcAft>
                      </a:pPr>
                      <a:r>
                        <a:rPr lang="fr-FR" sz="1950" spc="-20" noProof="0" dirty="0">
                          <a:solidFill>
                            <a:srgbClr val="FF0000"/>
                          </a:solidFill>
                          <a:effectLst/>
                          <a:latin typeface="+mj-lt"/>
                          <a:ea typeface="Calibri"/>
                          <a:cs typeface="Times New Roman"/>
                        </a:rPr>
                        <a:t>La maladie thromboembolique veineuse</a:t>
                      </a:r>
                    </a:p>
                    <a:p>
                      <a:pPr marL="114300" marR="459105" algn="l">
                        <a:lnSpc>
                          <a:spcPct val="100000"/>
                        </a:lnSpc>
                        <a:spcBef>
                          <a:spcPts val="800"/>
                        </a:spcBef>
                        <a:spcAft>
                          <a:spcPts val="0"/>
                        </a:spcAft>
                      </a:pPr>
                      <a:r>
                        <a:rPr lang="fr-FR" sz="1950" spc="-20" noProof="0" dirty="0">
                          <a:solidFill>
                            <a:srgbClr val="FF0000"/>
                          </a:solidFill>
                          <a:effectLst/>
                          <a:latin typeface="+mj-lt"/>
                          <a:ea typeface="Calibri"/>
                          <a:cs typeface="Times New Roman"/>
                        </a:rPr>
                        <a:t>Calculs biliaires</a:t>
                      </a:r>
                    </a:p>
                    <a:p>
                      <a:pPr marL="114300" marR="459105" algn="l">
                        <a:lnSpc>
                          <a:spcPct val="100000"/>
                        </a:lnSpc>
                        <a:spcBef>
                          <a:spcPts val="800"/>
                        </a:spcBef>
                        <a:spcAft>
                          <a:spcPts val="0"/>
                        </a:spcAft>
                      </a:pPr>
                      <a:r>
                        <a:rPr lang="fr-FR" sz="1950" spc="-20" noProof="0" dirty="0">
                          <a:solidFill>
                            <a:srgbClr val="FF0000"/>
                          </a:solidFill>
                          <a:effectLst/>
                          <a:latin typeface="+mj-lt"/>
                          <a:ea typeface="Calibri"/>
                          <a:cs typeface="Times New Roman"/>
                        </a:rPr>
                        <a:t>enzymes hépatiques élevées</a:t>
                      </a:r>
                    </a:p>
                    <a:p>
                      <a:pPr marL="114300" marR="459105" algn="l">
                        <a:lnSpc>
                          <a:spcPct val="100000"/>
                        </a:lnSpc>
                        <a:spcBef>
                          <a:spcPts val="800"/>
                        </a:spcBef>
                        <a:spcAft>
                          <a:spcPts val="0"/>
                        </a:spcAft>
                      </a:pPr>
                      <a:r>
                        <a:rPr lang="fr-FR" sz="1950" spc="-20" noProof="0" dirty="0">
                          <a:solidFill>
                            <a:srgbClr val="FF0000"/>
                          </a:solidFill>
                          <a:effectLst/>
                          <a:latin typeface="+mj-lt"/>
                          <a:ea typeface="Calibri"/>
                          <a:cs typeface="Times New Roman"/>
                        </a:rPr>
                        <a:t>Gain de poids</a:t>
                      </a:r>
                    </a:p>
                    <a:p>
                      <a:pPr marL="114300" marR="459105" algn="l">
                        <a:lnSpc>
                          <a:spcPct val="100000"/>
                        </a:lnSpc>
                        <a:spcBef>
                          <a:spcPts val="800"/>
                        </a:spcBef>
                        <a:spcAft>
                          <a:spcPts val="0"/>
                        </a:spcAft>
                      </a:pPr>
                      <a:r>
                        <a:rPr lang="fr-FR" sz="1950" spc="-20" noProof="0" dirty="0">
                          <a:solidFill>
                            <a:srgbClr val="FF0000"/>
                          </a:solidFill>
                          <a:effectLst/>
                          <a:latin typeface="+mj-lt"/>
                          <a:ea typeface="Calibri"/>
                          <a:cs typeface="Times New Roman"/>
                        </a:rPr>
                        <a:t>hypertriglycéridémie</a:t>
                      </a:r>
                      <a:endParaRPr lang="fr-FR" sz="1950" noProof="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1"/>
                  </a:ext>
                </a:extLst>
              </a:tr>
              <a:tr h="921374">
                <a:tc>
                  <a:txBody>
                    <a:bodyPr/>
                    <a:lstStyle/>
                    <a:p>
                      <a:pPr marL="114300" marR="408305">
                        <a:lnSpc>
                          <a:spcPct val="100000"/>
                        </a:lnSpc>
                        <a:spcBef>
                          <a:spcPts val="800"/>
                        </a:spcBef>
                        <a:spcAft>
                          <a:spcPts val="0"/>
                        </a:spcAft>
                      </a:pPr>
                      <a:r>
                        <a:rPr lang="fr-FR" sz="1950" b="1" noProof="0" dirty="0">
                          <a:solidFill>
                            <a:srgbClr val="7030A0"/>
                          </a:solidFill>
                          <a:effectLst/>
                          <a:latin typeface="+mj-lt"/>
                          <a:ea typeface="Calibri"/>
                          <a:cs typeface="Times New Roman"/>
                        </a:rPr>
                        <a:t>Probablement risque accru avec la présence de facteurs de risque supplémentaires</a:t>
                      </a:r>
                    </a:p>
                  </a:txBody>
                  <a:tcPr marL="0" marR="0" marT="0" marB="0"/>
                </a:tc>
                <a:tc>
                  <a:txBody>
                    <a:bodyPr/>
                    <a:lstStyle/>
                    <a:p>
                      <a:pPr marL="0" marR="0">
                        <a:spcBef>
                          <a:spcPts val="50"/>
                        </a:spcBef>
                        <a:spcAft>
                          <a:spcPts val="0"/>
                        </a:spcAft>
                      </a:pPr>
                      <a:r>
                        <a:rPr lang="fr-FR" sz="1950" noProof="0" dirty="0">
                          <a:solidFill>
                            <a:srgbClr val="FF0000"/>
                          </a:solidFill>
                          <a:effectLst/>
                          <a:latin typeface="+mj-lt"/>
                          <a:ea typeface="Trebuchet MS"/>
                          <a:cs typeface="Trebuchet MS"/>
                        </a:rPr>
                        <a:t> </a:t>
                      </a:r>
                      <a:r>
                        <a:rPr lang="fr-FR" sz="1950" spc="-5" noProof="0" dirty="0">
                          <a:solidFill>
                            <a:srgbClr val="FF0000"/>
                          </a:solidFill>
                          <a:effectLst/>
                          <a:latin typeface="+mj-lt"/>
                          <a:ea typeface="Trebuchet MS"/>
                          <a:cs typeface="Times New Roman"/>
                        </a:rPr>
                        <a:t>Maladies</a:t>
                      </a:r>
                      <a:r>
                        <a:rPr lang="fr-FR" sz="1950" spc="-5" baseline="0" noProof="0" dirty="0">
                          <a:solidFill>
                            <a:srgbClr val="FF0000"/>
                          </a:solidFill>
                          <a:effectLst/>
                          <a:latin typeface="+mj-lt"/>
                          <a:ea typeface="Trebuchet MS"/>
                          <a:cs typeface="Times New Roman"/>
                        </a:rPr>
                        <a:t> c</a:t>
                      </a:r>
                      <a:r>
                        <a:rPr lang="fr-FR" sz="1950" spc="-5" noProof="0" dirty="0">
                          <a:solidFill>
                            <a:srgbClr val="FF0000"/>
                          </a:solidFill>
                          <a:effectLst/>
                          <a:latin typeface="+mj-lt"/>
                          <a:ea typeface="Calibri"/>
                          <a:cs typeface="Times New Roman"/>
                        </a:rPr>
                        <a:t>ardiovasculaires</a:t>
                      </a:r>
                      <a:endParaRPr lang="fr-FR" sz="1950" noProof="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2"/>
                  </a:ext>
                </a:extLst>
              </a:tr>
              <a:tr h="888752">
                <a:tc>
                  <a:txBody>
                    <a:bodyPr/>
                    <a:lstStyle/>
                    <a:p>
                      <a:pPr marL="0" marR="0">
                        <a:spcBef>
                          <a:spcPts val="0"/>
                        </a:spcBef>
                        <a:spcAft>
                          <a:spcPts val="0"/>
                        </a:spcAft>
                      </a:pPr>
                      <a:r>
                        <a:rPr lang="fr-FR" sz="1950" b="1" noProof="0" dirty="0">
                          <a:solidFill>
                            <a:srgbClr val="7030A0"/>
                          </a:solidFill>
                          <a:effectLst/>
                          <a:latin typeface="+mj-lt"/>
                          <a:ea typeface="Trebuchet MS"/>
                          <a:cs typeface="Trebuchet MS"/>
                        </a:rPr>
                        <a:t>  Possible risque accru</a:t>
                      </a:r>
                      <a:endParaRPr lang="fr-FR" sz="1950" b="1" noProof="0" dirty="0">
                        <a:solidFill>
                          <a:srgbClr val="7030A0"/>
                        </a:solidFill>
                        <a:effectLst/>
                        <a:latin typeface="+mj-lt"/>
                        <a:ea typeface="Calibri"/>
                        <a:cs typeface="Times New Roman"/>
                      </a:endParaRPr>
                    </a:p>
                  </a:txBody>
                  <a:tcPr marL="0" marR="0" marT="0" marB="0"/>
                </a:tc>
                <a:tc>
                  <a:txBody>
                    <a:bodyPr/>
                    <a:lstStyle/>
                    <a:p>
                      <a:pPr marL="114300" marR="0">
                        <a:lnSpc>
                          <a:spcPct val="100000"/>
                        </a:lnSpc>
                        <a:spcBef>
                          <a:spcPts val="650"/>
                        </a:spcBef>
                        <a:spcAft>
                          <a:spcPts val="0"/>
                        </a:spcAft>
                      </a:pPr>
                      <a:r>
                        <a:rPr lang="fr-FR" sz="1950" noProof="0" dirty="0">
                          <a:solidFill>
                            <a:srgbClr val="FF0000"/>
                          </a:solidFill>
                          <a:effectLst/>
                          <a:latin typeface="+mj-lt"/>
                          <a:ea typeface="Calibri"/>
                          <a:cs typeface="Times New Roman"/>
                        </a:rPr>
                        <a:t>Hypertension</a:t>
                      </a:r>
                    </a:p>
                    <a:p>
                      <a:pPr marL="114300" marR="159385">
                        <a:lnSpc>
                          <a:spcPct val="100000"/>
                        </a:lnSpc>
                        <a:spcBef>
                          <a:spcPts val="885"/>
                        </a:spcBef>
                        <a:spcAft>
                          <a:spcPts val="0"/>
                        </a:spcAft>
                      </a:pPr>
                      <a:r>
                        <a:rPr lang="fr-FR" sz="1950" noProof="0" dirty="0" err="1">
                          <a:solidFill>
                            <a:srgbClr val="FF0000"/>
                          </a:solidFill>
                          <a:effectLst/>
                          <a:latin typeface="+mj-lt"/>
                          <a:ea typeface="Calibri"/>
                          <a:cs typeface="Times New Roman"/>
                        </a:rPr>
                        <a:t>Hyperprolactinémie</a:t>
                      </a:r>
                      <a:r>
                        <a:rPr lang="fr-FR" sz="1950" baseline="0" noProof="0" dirty="0">
                          <a:solidFill>
                            <a:srgbClr val="FF0000"/>
                          </a:solidFill>
                          <a:effectLst/>
                          <a:latin typeface="+mj-lt"/>
                          <a:ea typeface="Calibri"/>
                          <a:cs typeface="Times New Roman"/>
                        </a:rPr>
                        <a:t> </a:t>
                      </a:r>
                      <a:r>
                        <a:rPr lang="fr-FR" sz="1950" noProof="0" dirty="0">
                          <a:solidFill>
                            <a:srgbClr val="FF0000"/>
                          </a:solidFill>
                          <a:effectLst/>
                          <a:latin typeface="+mj-lt"/>
                          <a:ea typeface="Calibri"/>
                          <a:cs typeface="Times New Roman"/>
                        </a:rPr>
                        <a:t>ou </a:t>
                      </a:r>
                      <a:r>
                        <a:rPr lang="fr-FR" sz="1950" noProof="0" dirty="0" err="1">
                          <a:solidFill>
                            <a:srgbClr val="FF0000"/>
                          </a:solidFill>
                          <a:effectLst/>
                          <a:latin typeface="+mj-lt"/>
                          <a:ea typeface="Calibri"/>
                          <a:cs typeface="Times New Roman"/>
                        </a:rPr>
                        <a:t>Prolactinome</a:t>
                      </a:r>
                      <a:endParaRPr lang="fr-FR" sz="1950" noProof="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3"/>
                  </a:ext>
                </a:extLst>
              </a:tr>
              <a:tr h="655758">
                <a:tc>
                  <a:txBody>
                    <a:bodyPr/>
                    <a:lstStyle/>
                    <a:p>
                      <a:pPr marL="0" marR="0">
                        <a:spcBef>
                          <a:spcPts val="0"/>
                        </a:spcBef>
                        <a:spcAft>
                          <a:spcPts val="0"/>
                        </a:spcAft>
                      </a:pPr>
                      <a:r>
                        <a:rPr lang="en-US" sz="1950" b="1" dirty="0">
                          <a:solidFill>
                            <a:srgbClr val="7030A0"/>
                          </a:solidFill>
                          <a:effectLst/>
                          <a:latin typeface="+mj-lt"/>
                          <a:ea typeface="Calibri"/>
                          <a:cs typeface="Times New Roman"/>
                        </a:rPr>
                        <a:t> Possible</a:t>
                      </a:r>
                      <a:r>
                        <a:rPr lang="en-US" sz="1950" b="1" spc="-25" dirty="0">
                          <a:solidFill>
                            <a:srgbClr val="7030A0"/>
                          </a:solidFill>
                          <a:effectLst/>
                          <a:latin typeface="+mj-lt"/>
                          <a:ea typeface="Calibri"/>
                          <a:cs typeface="Times New Roman"/>
                        </a:rPr>
                        <a:t> </a:t>
                      </a:r>
                      <a:r>
                        <a:rPr lang="fr-FR" sz="1950" b="1" kern="1200" dirty="0">
                          <a:solidFill>
                            <a:srgbClr val="7030A0"/>
                          </a:solidFill>
                          <a:effectLst/>
                          <a:latin typeface="+mn-lt"/>
                          <a:ea typeface="Calibri"/>
                          <a:cs typeface="Times New Roman"/>
                        </a:rPr>
                        <a:t>risque accru avec la présence de facteurs de risque supplémentaires</a:t>
                      </a:r>
                      <a:endParaRPr lang="en-US" sz="1950" b="1" dirty="0">
                        <a:solidFill>
                          <a:srgbClr val="7030A0"/>
                        </a:solidFill>
                        <a:effectLst/>
                        <a:latin typeface="+mj-lt"/>
                        <a:ea typeface="Calibri"/>
                        <a:cs typeface="Times New Roman"/>
                      </a:endParaRPr>
                    </a:p>
                  </a:txBody>
                  <a:tcPr marL="0" marR="0" marT="0" marB="0"/>
                </a:tc>
                <a:tc>
                  <a:txBody>
                    <a:bodyPr/>
                    <a:lstStyle/>
                    <a:p>
                      <a:pPr marL="0" marR="0">
                        <a:spcBef>
                          <a:spcPts val="0"/>
                        </a:spcBef>
                        <a:spcAft>
                          <a:spcPts val="0"/>
                        </a:spcAft>
                      </a:pPr>
                      <a:r>
                        <a:rPr lang="fr-FR" sz="1950" noProof="0" dirty="0">
                          <a:solidFill>
                            <a:srgbClr val="FF0000"/>
                          </a:solidFill>
                          <a:effectLst/>
                          <a:latin typeface="+mj-lt"/>
                          <a:ea typeface="Trebuchet MS"/>
                          <a:cs typeface="Trebuchet MS"/>
                        </a:rPr>
                        <a:t> </a:t>
                      </a:r>
                      <a:r>
                        <a:rPr lang="fr-FR" sz="1950" noProof="0" dirty="0">
                          <a:solidFill>
                            <a:srgbClr val="FF0000"/>
                          </a:solidFill>
                          <a:effectLst/>
                          <a:latin typeface="+mj-lt"/>
                          <a:ea typeface="Trebuchet MS"/>
                          <a:cs typeface="Times New Roman"/>
                        </a:rPr>
                        <a:t>D</a:t>
                      </a:r>
                      <a:r>
                        <a:rPr lang="fr-FR" sz="1950" noProof="0" dirty="0">
                          <a:solidFill>
                            <a:srgbClr val="FF0000"/>
                          </a:solidFill>
                          <a:effectLst/>
                          <a:latin typeface="+mj-lt"/>
                          <a:ea typeface="Calibri"/>
                          <a:cs typeface="Times New Roman"/>
                        </a:rPr>
                        <a:t>iabètes </a:t>
                      </a:r>
                      <a:r>
                        <a:rPr lang="fr-FR" sz="1950" b="0" kern="1200" spc="-30" noProof="0" dirty="0">
                          <a:solidFill>
                            <a:srgbClr val="FF0000"/>
                          </a:solidFill>
                          <a:effectLst/>
                          <a:latin typeface="+mj-lt"/>
                          <a:ea typeface="Calibri"/>
                          <a:cs typeface="Times New Roman"/>
                        </a:rPr>
                        <a:t>Type</a:t>
                      </a:r>
                      <a:r>
                        <a:rPr lang="fr-FR" sz="1950" b="0" kern="1200" spc="-160" noProof="0" dirty="0">
                          <a:solidFill>
                            <a:srgbClr val="FF0000"/>
                          </a:solidFill>
                          <a:effectLst/>
                          <a:latin typeface="+mj-lt"/>
                          <a:ea typeface="Calibri"/>
                          <a:cs typeface="Times New Roman"/>
                        </a:rPr>
                        <a:t> </a:t>
                      </a:r>
                      <a:r>
                        <a:rPr lang="fr-FR" sz="1950" b="0" kern="1200" noProof="0" dirty="0">
                          <a:solidFill>
                            <a:srgbClr val="FF0000"/>
                          </a:solidFill>
                          <a:effectLst/>
                          <a:latin typeface="+mj-lt"/>
                          <a:ea typeface="Calibri"/>
                          <a:cs typeface="Times New Roman"/>
                        </a:rPr>
                        <a:t>2</a:t>
                      </a:r>
                      <a:r>
                        <a:rPr lang="fr-FR" sz="1950" b="0" kern="1200" spc="-155" noProof="0" dirty="0">
                          <a:solidFill>
                            <a:srgbClr val="FF0000"/>
                          </a:solidFill>
                          <a:effectLst/>
                          <a:latin typeface="+mn-lt"/>
                          <a:ea typeface="Calibri"/>
                          <a:cs typeface="Times New Roman"/>
                        </a:rPr>
                        <a:t> </a:t>
                      </a:r>
                      <a:endParaRPr lang="fr-FR" sz="1950" b="0" noProof="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4"/>
                  </a:ext>
                </a:extLst>
              </a:tr>
              <a:tr h="443244">
                <a:tc>
                  <a:txBody>
                    <a:bodyPr/>
                    <a:lstStyle/>
                    <a:p>
                      <a:pPr marL="0" marR="0">
                        <a:spcBef>
                          <a:spcPts val="0"/>
                        </a:spcBef>
                        <a:spcAft>
                          <a:spcPts val="0"/>
                        </a:spcAft>
                      </a:pPr>
                      <a:r>
                        <a:rPr lang="fr-FR" sz="1950" b="1" dirty="0">
                          <a:solidFill>
                            <a:srgbClr val="7030A0"/>
                          </a:solidFill>
                          <a:effectLst/>
                          <a:latin typeface="+mj-lt"/>
                          <a:ea typeface="Calibri"/>
                          <a:cs typeface="Times New Roman"/>
                        </a:rPr>
                        <a:t> Aucune augmentation du risque ou incertaine</a:t>
                      </a:r>
                      <a:endParaRPr lang="en-US" sz="1950" b="1" dirty="0">
                        <a:solidFill>
                          <a:srgbClr val="7030A0"/>
                        </a:solidFill>
                        <a:effectLst/>
                        <a:latin typeface="+mj-lt"/>
                        <a:ea typeface="Calibri"/>
                        <a:cs typeface="Times New Roman"/>
                      </a:endParaRPr>
                    </a:p>
                  </a:txBody>
                  <a:tcPr marL="0" marR="0" marT="0" marB="0"/>
                </a:tc>
                <a:tc>
                  <a:txBody>
                    <a:bodyPr/>
                    <a:lstStyle/>
                    <a:p>
                      <a:pPr marL="0" marR="0">
                        <a:spcBef>
                          <a:spcPts val="0"/>
                        </a:spcBef>
                        <a:spcAft>
                          <a:spcPts val="0"/>
                        </a:spcAft>
                      </a:pPr>
                      <a:r>
                        <a:rPr lang="fr-FR" sz="1950" noProof="0" dirty="0">
                          <a:solidFill>
                            <a:srgbClr val="7030A0"/>
                          </a:solidFill>
                          <a:effectLst/>
                          <a:latin typeface="+mj-lt"/>
                          <a:ea typeface="Trebuchet MS"/>
                          <a:cs typeface="Trebuchet MS"/>
                        </a:rPr>
                        <a:t> </a:t>
                      </a:r>
                      <a:r>
                        <a:rPr lang="fr-FR" sz="1950" spc="-5" noProof="0" dirty="0">
                          <a:solidFill>
                            <a:srgbClr val="7030A0"/>
                          </a:solidFill>
                          <a:effectLst/>
                          <a:latin typeface="+mj-lt"/>
                          <a:ea typeface="Calibri"/>
                          <a:cs typeface="Times New Roman"/>
                        </a:rPr>
                        <a:t> </a:t>
                      </a:r>
                      <a:r>
                        <a:rPr lang="fr-FR" sz="1950" spc="0" noProof="0" dirty="0">
                          <a:solidFill>
                            <a:srgbClr val="7030A0"/>
                          </a:solidFill>
                          <a:effectLst/>
                          <a:latin typeface="+mj-lt"/>
                          <a:ea typeface="Calibri"/>
                          <a:cs typeface="Times New Roman"/>
                        </a:rPr>
                        <a:t>C</a:t>
                      </a:r>
                      <a:r>
                        <a:rPr lang="fr-FR" sz="1950" noProof="0" dirty="0">
                          <a:solidFill>
                            <a:srgbClr val="7030A0"/>
                          </a:solidFill>
                          <a:effectLst/>
                          <a:latin typeface="+mj-lt"/>
                          <a:ea typeface="Calibri"/>
                          <a:cs typeface="Times New Roman"/>
                        </a:rPr>
                        <a:t>ancer du sein.</a:t>
                      </a:r>
                    </a:p>
                  </a:txBody>
                  <a:tcPr marL="0" marR="0" marT="0" marB="0"/>
                </a:tc>
                <a:extLst>
                  <a:ext uri="{0D108BD9-81ED-4DB2-BD59-A6C34878D82A}">
                    <a16:rowId xmlns:a16="http://schemas.microsoft.com/office/drawing/2014/main" val="10005"/>
                  </a:ext>
                </a:extLst>
              </a:tr>
            </a:tbl>
          </a:graphicData>
        </a:graphic>
      </p:graphicFrame>
      <p:sp>
        <p:nvSpPr>
          <p:cNvPr id="5" name="ZoneTexte 4"/>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0722" y="296177"/>
            <a:ext cx="3873176" cy="369332"/>
          </a:xfrm>
          <a:prstGeom prst="rect">
            <a:avLst/>
          </a:prstGeom>
          <a:noFill/>
        </p:spPr>
        <p:txBody>
          <a:bodyPr wrap="none" rtlCol="0">
            <a:spAutoFit/>
          </a:bodyPr>
          <a:lstStyle/>
          <a:p>
            <a:r>
              <a:rPr lang="fr-FR" b="1" dirty="0">
                <a:solidFill>
                  <a:srgbClr val="7030A0"/>
                </a:solidFill>
              </a:rPr>
              <a:t>20ter. Risques médicaux du THS (suite)</a:t>
            </a:r>
          </a:p>
        </p:txBody>
      </p:sp>
      <p:sp>
        <p:nvSpPr>
          <p:cNvPr id="7" name="ZoneTexte 6"/>
          <p:cNvSpPr txBox="1"/>
          <p:nvPr/>
        </p:nvSpPr>
        <p:spPr>
          <a:xfrm>
            <a:off x="200722" y="906966"/>
            <a:ext cx="2408663" cy="646331"/>
          </a:xfrm>
          <a:prstGeom prst="rect">
            <a:avLst/>
          </a:prstGeom>
          <a:noFill/>
        </p:spPr>
        <p:txBody>
          <a:bodyPr wrap="square" rtlCol="0">
            <a:spAutoFit/>
          </a:bodyPr>
          <a:lstStyle/>
          <a:p>
            <a:r>
              <a:rPr lang="fr-FR" b="1" dirty="0">
                <a:solidFill>
                  <a:srgbClr val="7030A0"/>
                </a:solidFill>
              </a:rPr>
              <a:t>a) Risques avec les hormones féminines.</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22" y="3949003"/>
            <a:ext cx="2286000" cy="2286000"/>
          </a:xfrm>
          <a:prstGeom prst="rect">
            <a:avLst/>
          </a:prstGeom>
        </p:spPr>
      </p:pic>
      <p:sp>
        <p:nvSpPr>
          <p:cNvPr id="10" name="Rectangle 9"/>
          <p:cNvSpPr/>
          <p:nvPr/>
        </p:nvSpPr>
        <p:spPr>
          <a:xfrm>
            <a:off x="579076" y="6394016"/>
            <a:ext cx="1219245" cy="276999"/>
          </a:xfrm>
          <a:prstGeom prst="rect">
            <a:avLst/>
          </a:prstGeom>
        </p:spPr>
        <p:txBody>
          <a:bodyPr wrap="none">
            <a:spAutoFit/>
          </a:bodyPr>
          <a:lstStyle/>
          <a:p>
            <a:r>
              <a:rPr lang="fr-FR" sz="1200" i="1" dirty="0" err="1">
                <a:solidFill>
                  <a:srgbClr val="7030A0"/>
                </a:solidFill>
              </a:rPr>
              <a:t>Pueraria</a:t>
            </a:r>
            <a:r>
              <a:rPr lang="fr-FR" sz="1200" i="1" dirty="0">
                <a:solidFill>
                  <a:srgbClr val="7030A0"/>
                </a:solidFill>
              </a:rPr>
              <a:t> </a:t>
            </a:r>
            <a:r>
              <a:rPr lang="fr-FR" sz="1200" i="1" dirty="0" err="1">
                <a:solidFill>
                  <a:srgbClr val="7030A0"/>
                </a:solidFill>
              </a:rPr>
              <a:t>mirifica</a:t>
            </a:r>
            <a:endParaRPr lang="fr-FR" sz="1200" i="1" dirty="0">
              <a:solidFill>
                <a:srgbClr val="7030A0"/>
              </a:solidFill>
            </a:endParaRPr>
          </a:p>
        </p:txBody>
      </p:sp>
    </p:spTree>
    <p:extLst>
      <p:ext uri="{BB962C8B-B14F-4D97-AF65-F5344CB8AC3E}">
        <p14:creationId xmlns:p14="http://schemas.microsoft.com/office/powerpoint/2010/main" val="132725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3453" y="122238"/>
            <a:ext cx="592873" cy="290358"/>
          </a:xfrm>
        </p:spPr>
        <p:txBody>
          <a:bodyPr/>
          <a:lstStyle/>
          <a:p>
            <a:fld id="{A3855CD8-F650-4656-8804-7E552F308368}" type="slidenum">
              <a:rPr lang="en-US" smtClean="0"/>
              <a:t>123</a:t>
            </a:fld>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730422609"/>
              </p:ext>
            </p:extLst>
          </p:nvPr>
        </p:nvGraphicFramePr>
        <p:xfrm>
          <a:off x="2912326" y="839024"/>
          <a:ext cx="9144000" cy="5951220"/>
        </p:xfrm>
        <a:graphic>
          <a:graphicData uri="http://schemas.openxmlformats.org/drawingml/2006/table">
            <a:tbl>
              <a:tblPr firstRow="1" bandRow="1">
                <a:tableStyleId>{5C22544A-7EE6-4342-B048-85BDC9FD1C3A}</a:tableStyleId>
              </a:tblPr>
              <a:tblGrid>
                <a:gridCol w="4455050">
                  <a:extLst>
                    <a:ext uri="{9D8B030D-6E8A-4147-A177-3AD203B41FA5}">
                      <a16:colId xmlns:a16="http://schemas.microsoft.com/office/drawing/2014/main" val="20000"/>
                    </a:ext>
                  </a:extLst>
                </a:gridCol>
                <a:gridCol w="4688950">
                  <a:extLst>
                    <a:ext uri="{9D8B030D-6E8A-4147-A177-3AD203B41FA5}">
                      <a16:colId xmlns:a16="http://schemas.microsoft.com/office/drawing/2014/main" val="20001"/>
                    </a:ext>
                  </a:extLst>
                </a:gridCol>
              </a:tblGrid>
              <a:tr h="665247">
                <a:tc>
                  <a:txBody>
                    <a:bodyPr/>
                    <a:lstStyle/>
                    <a:p>
                      <a:pPr marL="114300" marR="0">
                        <a:spcBef>
                          <a:spcPts val="920"/>
                        </a:spcBef>
                        <a:spcAft>
                          <a:spcPts val="0"/>
                        </a:spcAft>
                      </a:pPr>
                      <a:r>
                        <a:rPr lang="fr-FR" sz="2700" b="1" kern="1200" noProof="0" dirty="0">
                          <a:solidFill>
                            <a:srgbClr val="7030A0"/>
                          </a:solidFill>
                          <a:effectLst/>
                          <a:latin typeface="+mn-lt"/>
                          <a:ea typeface="Calibri"/>
                          <a:cs typeface="Times New Roman"/>
                        </a:rPr>
                        <a:t>Niveau de risque</a:t>
                      </a:r>
                    </a:p>
                  </a:txBody>
                  <a:tcPr marL="0" marR="0" marT="0" marB="0"/>
                </a:tc>
                <a:tc>
                  <a:txBody>
                    <a:bodyPr/>
                    <a:lstStyle/>
                    <a:p>
                      <a:pPr marL="114300" marR="0">
                        <a:spcBef>
                          <a:spcPts val="920"/>
                        </a:spcBef>
                        <a:spcAft>
                          <a:spcPts val="0"/>
                        </a:spcAft>
                      </a:pPr>
                      <a:r>
                        <a:rPr lang="fr-FR" sz="2700" b="1" kern="1200" spc="-5" noProof="0" dirty="0">
                          <a:solidFill>
                            <a:srgbClr val="7030A0"/>
                          </a:solidFill>
                          <a:effectLst/>
                          <a:latin typeface="+mn-lt"/>
                          <a:ea typeface="Calibri"/>
                          <a:cs typeface="Times New Roman"/>
                        </a:rPr>
                        <a:t>Processus de la maladie</a:t>
                      </a:r>
                      <a:endParaRPr lang="fr-FR" sz="2700" b="1" kern="1200" noProof="0" dirty="0">
                        <a:solidFill>
                          <a:srgbClr val="7030A0"/>
                        </a:solidFill>
                        <a:effectLst/>
                        <a:latin typeface="+mn-lt"/>
                        <a:ea typeface="Calibri"/>
                        <a:cs typeface="Times New Roman"/>
                      </a:endParaRPr>
                    </a:p>
                  </a:txBody>
                  <a:tcPr marL="0" marR="0" marT="0" marB="0"/>
                </a:tc>
                <a:extLst>
                  <a:ext uri="{0D108BD9-81ED-4DB2-BD59-A6C34878D82A}">
                    <a16:rowId xmlns:a16="http://schemas.microsoft.com/office/drawing/2014/main" val="10000"/>
                  </a:ext>
                </a:extLst>
              </a:tr>
              <a:tr h="1544553">
                <a:tc>
                  <a:txBody>
                    <a:bodyPr/>
                    <a:lstStyle/>
                    <a:p>
                      <a:pPr marL="0" marR="0">
                        <a:spcBef>
                          <a:spcPts val="0"/>
                        </a:spcBef>
                        <a:spcAft>
                          <a:spcPts val="0"/>
                        </a:spcAft>
                      </a:pPr>
                      <a:r>
                        <a:rPr lang="fr-FR" sz="1950" b="1" noProof="0" dirty="0">
                          <a:solidFill>
                            <a:srgbClr val="7030A0"/>
                          </a:solidFill>
                          <a:effectLst/>
                          <a:latin typeface="+mj-lt"/>
                          <a:ea typeface="Trebuchet MS"/>
                          <a:cs typeface="Trebuchet MS"/>
                        </a:rPr>
                        <a:t> </a:t>
                      </a:r>
                      <a:endParaRPr lang="fr-FR" sz="1950" b="1" noProof="0" dirty="0">
                        <a:solidFill>
                          <a:srgbClr val="7030A0"/>
                        </a:solidFill>
                        <a:effectLst/>
                        <a:latin typeface="+mj-lt"/>
                        <a:ea typeface="Calibri"/>
                        <a:cs typeface="Times New Roman"/>
                      </a:endParaRPr>
                    </a:p>
                    <a:p>
                      <a:pPr marL="114300" marR="0">
                        <a:spcBef>
                          <a:spcPts val="0"/>
                        </a:spcBef>
                        <a:spcAft>
                          <a:spcPts val="0"/>
                        </a:spcAft>
                      </a:pPr>
                      <a:r>
                        <a:rPr lang="fr-FR" sz="1950" b="1" noProof="0" dirty="0">
                          <a:solidFill>
                            <a:srgbClr val="7030A0"/>
                          </a:solidFill>
                          <a:effectLst/>
                          <a:latin typeface="+mj-lt"/>
                          <a:ea typeface="Calibri"/>
                          <a:cs typeface="Times New Roman"/>
                        </a:rPr>
                        <a:t>Risque probablement augmenté</a:t>
                      </a:r>
                    </a:p>
                  </a:txBody>
                  <a:tcPr marL="0" marR="0" marT="0" marB="0"/>
                </a:tc>
                <a:tc>
                  <a:txBody>
                    <a:bodyPr/>
                    <a:lstStyle/>
                    <a:p>
                      <a:pPr>
                        <a:lnSpc>
                          <a:spcPct val="100000"/>
                        </a:lnSpc>
                      </a:pPr>
                      <a:r>
                        <a:rPr kumimoji="0" lang="en-US" sz="1800" kern="1200" dirty="0">
                          <a:solidFill>
                            <a:srgbClr val="FF0000"/>
                          </a:solidFill>
                          <a:effectLst/>
                          <a:latin typeface="+mn-lt"/>
                          <a:ea typeface="+mn-ea"/>
                          <a:cs typeface="+mn-cs"/>
                        </a:rPr>
                        <a:t>   </a:t>
                      </a:r>
                      <a:r>
                        <a:rPr kumimoji="0" lang="fr-FR" sz="2000" kern="1200" baseline="0" dirty="0">
                          <a:solidFill>
                            <a:srgbClr val="FF0000"/>
                          </a:solidFill>
                          <a:effectLst/>
                          <a:latin typeface="+mn-lt"/>
                          <a:ea typeface="+mn-ea"/>
                          <a:cs typeface="+mn-cs"/>
                        </a:rPr>
                        <a:t> P</a:t>
                      </a:r>
                      <a:r>
                        <a:rPr kumimoji="0" lang="fr-FR" sz="2000" kern="1200" dirty="0">
                          <a:solidFill>
                            <a:srgbClr val="FF0000"/>
                          </a:solidFill>
                          <a:effectLst/>
                          <a:latin typeface="+mn-lt"/>
                          <a:ea typeface="+mn-ea"/>
                          <a:cs typeface="+mn-cs"/>
                        </a:rPr>
                        <a:t>olyglobulie</a:t>
                      </a:r>
                    </a:p>
                    <a:p>
                      <a:pPr>
                        <a:lnSpc>
                          <a:spcPct val="100000"/>
                        </a:lnSpc>
                      </a:pPr>
                      <a:r>
                        <a:rPr kumimoji="0" lang="fr-FR" sz="2000" kern="1200" dirty="0">
                          <a:solidFill>
                            <a:srgbClr val="FF0000"/>
                          </a:solidFill>
                          <a:effectLst/>
                          <a:latin typeface="+mn-lt"/>
                          <a:ea typeface="+mn-ea"/>
                          <a:cs typeface="+mn-cs"/>
                        </a:rPr>
                        <a:t>    Gain de poids</a:t>
                      </a:r>
                    </a:p>
                    <a:p>
                      <a:pPr>
                        <a:lnSpc>
                          <a:spcPct val="100000"/>
                        </a:lnSpc>
                      </a:pPr>
                      <a:r>
                        <a:rPr kumimoji="0" lang="fr-FR" sz="2000" kern="1200" dirty="0">
                          <a:solidFill>
                            <a:srgbClr val="FF0000"/>
                          </a:solidFill>
                          <a:effectLst/>
                          <a:latin typeface="+mn-lt"/>
                          <a:ea typeface="+mn-ea"/>
                          <a:cs typeface="+mn-cs"/>
                        </a:rPr>
                        <a:t>    Acné</a:t>
                      </a:r>
                    </a:p>
                    <a:p>
                      <a:pPr>
                        <a:lnSpc>
                          <a:spcPct val="100000"/>
                        </a:lnSpc>
                      </a:pPr>
                      <a:r>
                        <a:rPr kumimoji="0" lang="fr-FR" sz="2000" kern="1200" dirty="0">
                          <a:solidFill>
                            <a:srgbClr val="FF0000"/>
                          </a:solidFill>
                          <a:effectLst/>
                          <a:latin typeface="+mn-lt"/>
                          <a:ea typeface="+mn-ea"/>
                          <a:cs typeface="+mn-cs"/>
                        </a:rPr>
                        <a:t>    L'alopécie androgénique (calvitie)</a:t>
                      </a:r>
                    </a:p>
                    <a:p>
                      <a:pPr>
                        <a:lnSpc>
                          <a:spcPct val="100000"/>
                        </a:lnSpc>
                      </a:pPr>
                      <a:r>
                        <a:rPr kumimoji="0" lang="fr-FR" sz="2000" kern="1200" dirty="0">
                          <a:solidFill>
                            <a:srgbClr val="FF0000"/>
                          </a:solidFill>
                          <a:effectLst/>
                          <a:latin typeface="+mn-lt"/>
                          <a:ea typeface="+mn-ea"/>
                          <a:cs typeface="+mn-cs"/>
                        </a:rPr>
                        <a:t>    Apnée du sommeil</a:t>
                      </a:r>
                      <a:endParaRPr lang="en-US" sz="200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1"/>
                  </a:ext>
                </a:extLst>
              </a:tr>
              <a:tr h="533400">
                <a:tc>
                  <a:txBody>
                    <a:bodyPr/>
                    <a:lstStyle/>
                    <a:p>
                      <a:pPr marL="114300" marR="408305">
                        <a:lnSpc>
                          <a:spcPct val="100000"/>
                        </a:lnSpc>
                        <a:spcBef>
                          <a:spcPts val="800"/>
                        </a:spcBef>
                        <a:spcAft>
                          <a:spcPts val="0"/>
                        </a:spcAft>
                      </a:pPr>
                      <a:r>
                        <a:rPr lang="fr-FR" sz="1950" b="1" noProof="0" dirty="0">
                          <a:solidFill>
                            <a:srgbClr val="7030A0"/>
                          </a:solidFill>
                          <a:effectLst/>
                          <a:latin typeface="+mj-lt"/>
                          <a:ea typeface="Calibri"/>
                          <a:cs typeface="Times New Roman"/>
                        </a:rPr>
                        <a:t>Probablement risque accru avec la présence de facteurs de risque supplémentaires</a:t>
                      </a:r>
                    </a:p>
                  </a:txBody>
                  <a:tcPr marL="0" marR="0" marT="0" marB="0"/>
                </a:tc>
                <a:tc>
                  <a:txBody>
                    <a:bodyPr/>
                    <a:lstStyle/>
                    <a:p>
                      <a:pPr marL="0" marR="0">
                        <a:spcBef>
                          <a:spcPts val="50"/>
                        </a:spcBef>
                        <a:spcAft>
                          <a:spcPts val="0"/>
                        </a:spcAft>
                      </a:pPr>
                      <a:r>
                        <a:rPr lang="en-US" sz="1950" dirty="0">
                          <a:solidFill>
                            <a:srgbClr val="FF0000"/>
                          </a:solidFill>
                          <a:effectLst/>
                          <a:latin typeface="+mj-lt"/>
                          <a:ea typeface="Trebuchet MS"/>
                          <a:cs typeface="Trebuchet MS"/>
                        </a:rPr>
                        <a:t> </a:t>
                      </a:r>
                      <a:endParaRPr lang="en-US" sz="195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2"/>
                  </a:ext>
                </a:extLst>
              </a:tr>
              <a:tr h="609600">
                <a:tc>
                  <a:txBody>
                    <a:bodyPr/>
                    <a:lstStyle/>
                    <a:p>
                      <a:pPr marL="0" marR="0">
                        <a:spcBef>
                          <a:spcPts val="0"/>
                        </a:spcBef>
                        <a:spcAft>
                          <a:spcPts val="0"/>
                        </a:spcAft>
                      </a:pPr>
                      <a:r>
                        <a:rPr lang="fr-FR" sz="1950" b="1" noProof="0" dirty="0">
                          <a:solidFill>
                            <a:srgbClr val="7030A0"/>
                          </a:solidFill>
                          <a:effectLst/>
                          <a:latin typeface="+mj-lt"/>
                          <a:ea typeface="Trebuchet MS"/>
                          <a:cs typeface="Trebuchet MS"/>
                        </a:rPr>
                        <a:t>  Possible risque accru</a:t>
                      </a:r>
                      <a:endParaRPr lang="fr-FR" sz="1950" b="1" noProof="0" dirty="0">
                        <a:solidFill>
                          <a:srgbClr val="7030A0"/>
                        </a:solidFill>
                        <a:effectLst/>
                        <a:latin typeface="+mj-lt"/>
                        <a:ea typeface="Calibri"/>
                        <a:cs typeface="Times New Roman"/>
                      </a:endParaRPr>
                    </a:p>
                  </a:txBody>
                  <a:tcPr marL="0" marR="0" marT="0" marB="0"/>
                </a:tc>
                <a:tc>
                  <a:txBody>
                    <a:bodyPr/>
                    <a:lstStyle/>
                    <a:p>
                      <a:r>
                        <a:rPr kumimoji="0" lang="en-US" sz="1800" kern="1200" baseline="0" dirty="0">
                          <a:solidFill>
                            <a:srgbClr val="FF0000"/>
                          </a:solidFill>
                          <a:effectLst/>
                          <a:latin typeface="+mn-lt"/>
                          <a:ea typeface="+mn-ea"/>
                          <a:cs typeface="+mn-cs"/>
                        </a:rPr>
                        <a:t>    E</a:t>
                      </a:r>
                      <a:r>
                        <a:rPr kumimoji="0" lang="en-US" sz="1800" kern="1200" dirty="0">
                          <a:solidFill>
                            <a:srgbClr val="FF0000"/>
                          </a:solidFill>
                          <a:effectLst/>
                          <a:latin typeface="+mn-lt"/>
                          <a:ea typeface="+mn-ea"/>
                          <a:cs typeface="+mn-cs"/>
                        </a:rPr>
                        <a:t>nzymes </a:t>
                      </a:r>
                      <a:r>
                        <a:rPr kumimoji="0" lang="en-US" sz="1800" kern="1200" dirty="0" err="1">
                          <a:solidFill>
                            <a:srgbClr val="FF0000"/>
                          </a:solidFill>
                          <a:effectLst/>
                          <a:latin typeface="+mn-lt"/>
                          <a:ea typeface="+mn-ea"/>
                          <a:cs typeface="+mn-cs"/>
                        </a:rPr>
                        <a:t>hépatiques</a:t>
                      </a:r>
                      <a:r>
                        <a:rPr kumimoji="0" lang="en-US" sz="1800" kern="1200" dirty="0">
                          <a:solidFill>
                            <a:srgbClr val="FF0000"/>
                          </a:solidFill>
                          <a:effectLst/>
                          <a:latin typeface="+mn-lt"/>
                          <a:ea typeface="+mn-ea"/>
                          <a:cs typeface="+mn-cs"/>
                        </a:rPr>
                        <a:t> </a:t>
                      </a:r>
                      <a:r>
                        <a:rPr kumimoji="0" lang="en-US" sz="1800" kern="1200" dirty="0" err="1">
                          <a:solidFill>
                            <a:srgbClr val="FF0000"/>
                          </a:solidFill>
                          <a:effectLst/>
                          <a:latin typeface="+mn-lt"/>
                          <a:ea typeface="+mn-ea"/>
                          <a:cs typeface="+mn-cs"/>
                        </a:rPr>
                        <a:t>élevées</a:t>
                      </a:r>
                      <a:endParaRPr kumimoji="0" lang="en-US" sz="1800" kern="1200" dirty="0">
                        <a:solidFill>
                          <a:srgbClr val="FF0000"/>
                        </a:solidFill>
                        <a:effectLst/>
                        <a:latin typeface="+mn-lt"/>
                        <a:ea typeface="+mn-ea"/>
                        <a:cs typeface="+mn-cs"/>
                      </a:endParaRPr>
                    </a:p>
                    <a:p>
                      <a:r>
                        <a:rPr kumimoji="0" lang="en-US" sz="1800" kern="1200" dirty="0">
                          <a:solidFill>
                            <a:srgbClr val="FF0000"/>
                          </a:solidFill>
                          <a:effectLst/>
                          <a:latin typeface="+mn-lt"/>
                          <a:ea typeface="+mn-ea"/>
                          <a:cs typeface="+mn-cs"/>
                        </a:rPr>
                        <a:t>    </a:t>
                      </a:r>
                      <a:r>
                        <a:rPr kumimoji="0" lang="en-US" sz="1800" kern="1200" dirty="0" err="1">
                          <a:solidFill>
                            <a:srgbClr val="FF0000"/>
                          </a:solidFill>
                          <a:effectLst/>
                          <a:latin typeface="+mn-lt"/>
                          <a:ea typeface="+mn-ea"/>
                          <a:cs typeface="+mn-cs"/>
                        </a:rPr>
                        <a:t>Hyperlipidémie</a:t>
                      </a:r>
                      <a:endParaRPr lang="en-US" sz="200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3"/>
                  </a:ext>
                </a:extLst>
              </a:tr>
              <a:tr h="1280160">
                <a:tc>
                  <a:txBody>
                    <a:bodyPr/>
                    <a:lstStyle/>
                    <a:p>
                      <a:pPr marL="0" marR="0">
                        <a:spcBef>
                          <a:spcPts val="0"/>
                        </a:spcBef>
                        <a:spcAft>
                          <a:spcPts val="0"/>
                        </a:spcAft>
                      </a:pPr>
                      <a:r>
                        <a:rPr lang="en-US" sz="1950" b="1" dirty="0">
                          <a:solidFill>
                            <a:srgbClr val="7030A0"/>
                          </a:solidFill>
                          <a:effectLst/>
                          <a:latin typeface="+mj-lt"/>
                          <a:ea typeface="Calibri"/>
                          <a:cs typeface="Times New Roman"/>
                        </a:rPr>
                        <a:t> Possible</a:t>
                      </a:r>
                      <a:r>
                        <a:rPr lang="en-US" sz="1950" b="1" spc="-25" dirty="0">
                          <a:solidFill>
                            <a:srgbClr val="7030A0"/>
                          </a:solidFill>
                          <a:effectLst/>
                          <a:latin typeface="+mj-lt"/>
                          <a:ea typeface="Calibri"/>
                          <a:cs typeface="Times New Roman"/>
                        </a:rPr>
                        <a:t> </a:t>
                      </a:r>
                      <a:r>
                        <a:rPr lang="fr-FR" sz="1950" b="1" kern="1200" dirty="0">
                          <a:solidFill>
                            <a:srgbClr val="7030A0"/>
                          </a:solidFill>
                          <a:effectLst/>
                          <a:latin typeface="+mn-lt"/>
                          <a:ea typeface="Calibri"/>
                          <a:cs typeface="Times New Roman"/>
                        </a:rPr>
                        <a:t>risque accru avec la présence de facteurs de risque supplémentaires</a:t>
                      </a:r>
                      <a:endParaRPr lang="en-US" sz="1950" b="1" dirty="0">
                        <a:solidFill>
                          <a:srgbClr val="7030A0"/>
                        </a:solidFill>
                        <a:effectLst/>
                        <a:latin typeface="+mj-lt"/>
                        <a:ea typeface="Calibri"/>
                        <a:cs typeface="Times New Roman"/>
                      </a:endParaRPr>
                    </a:p>
                  </a:txBody>
                  <a:tcPr marL="0" marR="0" marT="0" marB="0"/>
                </a:tc>
                <a:tc>
                  <a:txBody>
                    <a:bodyPr/>
                    <a:lstStyle/>
                    <a:p>
                      <a:r>
                        <a:rPr lang="en-US" sz="1950" dirty="0">
                          <a:solidFill>
                            <a:srgbClr val="FF0000"/>
                          </a:solidFill>
                          <a:effectLst/>
                          <a:latin typeface="+mj-lt"/>
                          <a:ea typeface="Trebuchet MS"/>
                          <a:cs typeface="Trebuchet MS"/>
                        </a:rPr>
                        <a:t>    </a:t>
                      </a:r>
                      <a:r>
                        <a:rPr kumimoji="0" lang="fr-FR" sz="1800" kern="1200" dirty="0">
                          <a:solidFill>
                            <a:srgbClr val="FF0000"/>
                          </a:solidFill>
                          <a:effectLst/>
                          <a:latin typeface="+mn-lt"/>
                          <a:ea typeface="+mn-ea"/>
                          <a:cs typeface="+mn-cs"/>
                        </a:rPr>
                        <a:t>Déstabilisation de certains troubles psychiatriques</a:t>
                      </a:r>
                    </a:p>
                    <a:p>
                      <a:r>
                        <a:rPr kumimoji="0" lang="fr-FR" sz="1800" kern="1200" dirty="0">
                          <a:solidFill>
                            <a:srgbClr val="FF0000"/>
                          </a:solidFill>
                          <a:effectLst/>
                          <a:latin typeface="+mn-lt"/>
                          <a:ea typeface="+mn-ea"/>
                          <a:cs typeface="+mn-cs"/>
                        </a:rPr>
                        <a:t>     Maladie cardiovasculaire</a:t>
                      </a:r>
                    </a:p>
                    <a:p>
                      <a:r>
                        <a:rPr kumimoji="0" lang="fr-FR" sz="1800" kern="1200" dirty="0">
                          <a:solidFill>
                            <a:srgbClr val="FF0000"/>
                          </a:solidFill>
                          <a:effectLst/>
                          <a:latin typeface="+mn-lt"/>
                          <a:ea typeface="+mn-ea"/>
                          <a:cs typeface="+mn-cs"/>
                        </a:rPr>
                        <a:t>     Hypertension</a:t>
                      </a:r>
                    </a:p>
                    <a:p>
                      <a:r>
                        <a:rPr kumimoji="0" lang="fr-FR" sz="1800" kern="1200" dirty="0">
                          <a:solidFill>
                            <a:srgbClr val="FF0000"/>
                          </a:solidFill>
                          <a:effectLst/>
                          <a:latin typeface="+mn-lt"/>
                          <a:ea typeface="+mn-ea"/>
                          <a:cs typeface="+mn-cs"/>
                        </a:rPr>
                        <a:t>     Diabète de type 2</a:t>
                      </a:r>
                      <a:endParaRPr lang="en-US" sz="1950" dirty="0">
                        <a:solidFill>
                          <a:srgbClr val="FF0000"/>
                        </a:solidFill>
                        <a:effectLst/>
                        <a:latin typeface="+mj-lt"/>
                        <a:ea typeface="Calibri"/>
                        <a:cs typeface="Times New Roman"/>
                      </a:endParaRPr>
                    </a:p>
                  </a:txBody>
                  <a:tcPr marL="0" marR="0" marT="0" marB="0"/>
                </a:tc>
                <a:extLst>
                  <a:ext uri="{0D108BD9-81ED-4DB2-BD59-A6C34878D82A}">
                    <a16:rowId xmlns:a16="http://schemas.microsoft.com/office/drawing/2014/main" val="10004"/>
                  </a:ext>
                </a:extLst>
              </a:tr>
              <a:tr h="443244">
                <a:tc>
                  <a:txBody>
                    <a:bodyPr/>
                    <a:lstStyle/>
                    <a:p>
                      <a:pPr marL="0" marR="0">
                        <a:spcBef>
                          <a:spcPts val="0"/>
                        </a:spcBef>
                        <a:spcAft>
                          <a:spcPts val="0"/>
                        </a:spcAft>
                      </a:pPr>
                      <a:r>
                        <a:rPr lang="fr-FR" sz="1950" b="1" dirty="0">
                          <a:solidFill>
                            <a:srgbClr val="7030A0"/>
                          </a:solidFill>
                          <a:effectLst/>
                          <a:latin typeface="+mj-lt"/>
                          <a:ea typeface="Calibri"/>
                          <a:cs typeface="Times New Roman"/>
                        </a:rPr>
                        <a:t> Aucune augmentation du risque ou incertaine</a:t>
                      </a:r>
                      <a:endParaRPr lang="en-US" sz="1950" b="1" dirty="0">
                        <a:solidFill>
                          <a:srgbClr val="7030A0"/>
                        </a:solidFill>
                        <a:effectLst/>
                        <a:latin typeface="+mj-lt"/>
                        <a:ea typeface="Calibri"/>
                        <a:cs typeface="Times New Roman"/>
                      </a:endParaRPr>
                    </a:p>
                  </a:txBody>
                  <a:tcPr marL="0" marR="0" marT="0" marB="0"/>
                </a:tc>
                <a:tc>
                  <a:txBody>
                    <a:bodyPr/>
                    <a:lstStyle/>
                    <a:p>
                      <a:pPr marL="0" marR="0">
                        <a:spcBef>
                          <a:spcPts val="0"/>
                        </a:spcBef>
                        <a:spcAft>
                          <a:spcPts val="0"/>
                        </a:spcAft>
                      </a:pPr>
                      <a:r>
                        <a:rPr lang="en-US" sz="1950" dirty="0">
                          <a:solidFill>
                            <a:srgbClr val="7030A0"/>
                          </a:solidFill>
                          <a:effectLst/>
                          <a:latin typeface="+mj-lt"/>
                          <a:ea typeface="Trebuchet MS"/>
                          <a:cs typeface="Trebuchet MS"/>
                        </a:rPr>
                        <a:t>     </a:t>
                      </a:r>
                      <a:r>
                        <a:rPr kumimoji="0" lang="fr-FR" sz="1800" kern="1200" dirty="0">
                          <a:solidFill>
                            <a:srgbClr val="7030A0"/>
                          </a:solidFill>
                          <a:effectLst/>
                          <a:latin typeface="+mn-lt"/>
                          <a:ea typeface="+mn-ea"/>
                          <a:cs typeface="+mn-cs"/>
                        </a:rPr>
                        <a:t>Perte de densité osseuse</a:t>
                      </a:r>
                    </a:p>
                    <a:p>
                      <a:pPr marL="0" marR="0">
                        <a:spcBef>
                          <a:spcPts val="0"/>
                        </a:spcBef>
                        <a:spcAft>
                          <a:spcPts val="0"/>
                        </a:spcAft>
                      </a:pPr>
                      <a:r>
                        <a:rPr kumimoji="0" lang="fr-FR" sz="1800" kern="1200" dirty="0">
                          <a:solidFill>
                            <a:srgbClr val="7030A0"/>
                          </a:solidFill>
                          <a:effectLst/>
                          <a:latin typeface="+mn-lt"/>
                          <a:ea typeface="+mn-ea"/>
                          <a:cs typeface="+mn-cs"/>
                        </a:rPr>
                        <a:t>     Cancer du sein           cancer du col</a:t>
                      </a:r>
                    </a:p>
                    <a:p>
                      <a:pPr marL="0" marR="0">
                        <a:spcBef>
                          <a:spcPts val="0"/>
                        </a:spcBef>
                        <a:spcAft>
                          <a:spcPts val="0"/>
                        </a:spcAft>
                      </a:pPr>
                      <a:r>
                        <a:rPr kumimoji="0" lang="fr-FR" sz="1800" kern="1200" dirty="0">
                          <a:solidFill>
                            <a:srgbClr val="7030A0"/>
                          </a:solidFill>
                          <a:effectLst/>
                          <a:latin typeface="+mn-lt"/>
                          <a:ea typeface="+mn-ea"/>
                          <a:cs typeface="+mn-cs"/>
                        </a:rPr>
                        <a:t>     Cancer de l'ovaire     cancer de l'utérus</a:t>
                      </a:r>
                      <a:endParaRPr lang="en-US" sz="1950" dirty="0">
                        <a:solidFill>
                          <a:srgbClr val="7030A0"/>
                        </a:solidFill>
                        <a:effectLst/>
                        <a:latin typeface="+mj-lt"/>
                        <a:ea typeface="Calibri"/>
                        <a:cs typeface="Times New Roman"/>
                      </a:endParaRPr>
                    </a:p>
                  </a:txBody>
                  <a:tcPr marL="0" marR="0" marT="0" marB="0"/>
                </a:tc>
                <a:extLst>
                  <a:ext uri="{0D108BD9-81ED-4DB2-BD59-A6C34878D82A}">
                    <a16:rowId xmlns:a16="http://schemas.microsoft.com/office/drawing/2014/main" val="10005"/>
                  </a:ext>
                </a:extLst>
              </a:tr>
            </a:tbl>
          </a:graphicData>
        </a:graphic>
      </p:graphicFrame>
      <p:sp>
        <p:nvSpPr>
          <p:cNvPr id="5" name="ZoneTexte 4"/>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78420" y="469692"/>
            <a:ext cx="3873176" cy="369332"/>
          </a:xfrm>
          <a:prstGeom prst="rect">
            <a:avLst/>
          </a:prstGeom>
          <a:noFill/>
        </p:spPr>
        <p:txBody>
          <a:bodyPr wrap="none" rtlCol="0">
            <a:spAutoFit/>
          </a:bodyPr>
          <a:lstStyle/>
          <a:p>
            <a:r>
              <a:rPr lang="fr-FR" b="1" dirty="0">
                <a:solidFill>
                  <a:srgbClr val="7030A0"/>
                </a:solidFill>
              </a:rPr>
              <a:t>20ter. Risques médicaux du THS (suite)</a:t>
            </a:r>
          </a:p>
        </p:txBody>
      </p:sp>
      <p:sp>
        <p:nvSpPr>
          <p:cNvPr id="7" name="ZoneTexte 6"/>
          <p:cNvSpPr txBox="1"/>
          <p:nvPr/>
        </p:nvSpPr>
        <p:spPr>
          <a:xfrm>
            <a:off x="178420" y="1003610"/>
            <a:ext cx="2587082" cy="646331"/>
          </a:xfrm>
          <a:prstGeom prst="rect">
            <a:avLst/>
          </a:prstGeom>
          <a:noFill/>
        </p:spPr>
        <p:txBody>
          <a:bodyPr wrap="square" rtlCol="0">
            <a:spAutoFit/>
          </a:bodyPr>
          <a:lstStyle/>
          <a:p>
            <a:r>
              <a:rPr lang="fr-FR" b="1" dirty="0">
                <a:solidFill>
                  <a:srgbClr val="7030A0"/>
                </a:solidFill>
              </a:rPr>
              <a:t>b) Risques avec les hormones masculines</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436" y="4931045"/>
            <a:ext cx="2305050" cy="1724025"/>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73" y="1814527"/>
            <a:ext cx="1781175" cy="2562225"/>
          </a:xfrm>
          <a:prstGeom prst="rect">
            <a:avLst/>
          </a:prstGeom>
        </p:spPr>
      </p:pic>
    </p:spTree>
    <p:extLst>
      <p:ext uri="{BB962C8B-B14F-4D97-AF65-F5344CB8AC3E}">
        <p14:creationId xmlns:p14="http://schemas.microsoft.com/office/powerpoint/2010/main" val="382708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3453" y="122238"/>
            <a:ext cx="592873" cy="290358"/>
          </a:xfrm>
        </p:spPr>
        <p:txBody>
          <a:bodyPr/>
          <a:lstStyle/>
          <a:p>
            <a:fld id="{A3855CD8-F650-4656-8804-7E552F308368}" type="slidenum">
              <a:rPr lang="en-US" smtClean="0"/>
              <a:t>124</a:t>
            </a:fld>
            <a:endParaRPr lang="en-US"/>
          </a:p>
        </p:txBody>
      </p:sp>
      <p:sp>
        <p:nvSpPr>
          <p:cNvPr id="5" name="ZoneTexte 4"/>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78420" y="469692"/>
            <a:ext cx="4426212" cy="369332"/>
          </a:xfrm>
          <a:prstGeom prst="rect">
            <a:avLst/>
          </a:prstGeom>
          <a:noFill/>
        </p:spPr>
        <p:txBody>
          <a:bodyPr wrap="none" rtlCol="0">
            <a:spAutoFit/>
          </a:bodyPr>
          <a:lstStyle/>
          <a:p>
            <a:r>
              <a:rPr lang="fr-FR" b="1" dirty="0">
                <a:solidFill>
                  <a:srgbClr val="7030A0"/>
                </a:solidFill>
              </a:rPr>
              <a:t>20ter. Risques médicaux du THS (suite et fin)</a:t>
            </a:r>
          </a:p>
        </p:txBody>
      </p:sp>
      <p:sp>
        <p:nvSpPr>
          <p:cNvPr id="7" name="ZoneTexte 6"/>
          <p:cNvSpPr txBox="1"/>
          <p:nvPr/>
        </p:nvSpPr>
        <p:spPr>
          <a:xfrm>
            <a:off x="178420" y="1003610"/>
            <a:ext cx="4817326" cy="369332"/>
          </a:xfrm>
          <a:prstGeom prst="rect">
            <a:avLst/>
          </a:prstGeom>
          <a:noFill/>
        </p:spPr>
        <p:txBody>
          <a:bodyPr wrap="square" rtlCol="0">
            <a:spAutoFit/>
          </a:bodyPr>
          <a:lstStyle/>
          <a:p>
            <a:r>
              <a:rPr lang="fr-FR" b="1" dirty="0">
                <a:solidFill>
                  <a:srgbClr val="7030A0"/>
                </a:solidFill>
              </a:rPr>
              <a:t>c) Risques avec les phytohormones</a:t>
            </a:r>
          </a:p>
        </p:txBody>
      </p:sp>
      <p:sp>
        <p:nvSpPr>
          <p:cNvPr id="3" name="Rectangle 2"/>
          <p:cNvSpPr/>
          <p:nvPr/>
        </p:nvSpPr>
        <p:spPr>
          <a:xfrm>
            <a:off x="260194" y="1457236"/>
            <a:ext cx="9385611" cy="1200329"/>
          </a:xfrm>
          <a:prstGeom prst="rect">
            <a:avLst/>
          </a:prstGeom>
        </p:spPr>
        <p:txBody>
          <a:bodyPr wrap="square">
            <a:spAutoFit/>
          </a:bodyPr>
          <a:lstStyle/>
          <a:p>
            <a:r>
              <a:rPr lang="fr-FR" dirty="0">
                <a:solidFill>
                  <a:srgbClr val="7030A0"/>
                </a:solidFill>
              </a:rPr>
              <a:t>Un mot sur les plantes médicinales et phytohormones (huile de fenugrec, </a:t>
            </a:r>
            <a:r>
              <a:rPr lang="fr-FR" i="1" dirty="0" err="1">
                <a:solidFill>
                  <a:srgbClr val="7030A0"/>
                </a:solidFill>
              </a:rPr>
              <a:t>Pueraria</a:t>
            </a:r>
            <a:r>
              <a:rPr lang="fr-FR" i="1" dirty="0">
                <a:solidFill>
                  <a:srgbClr val="7030A0"/>
                </a:solidFill>
              </a:rPr>
              <a:t> </a:t>
            </a:r>
            <a:r>
              <a:rPr lang="fr-FR" i="1" dirty="0" err="1">
                <a:solidFill>
                  <a:srgbClr val="7030A0"/>
                </a:solidFill>
              </a:rPr>
              <a:t>mirifica</a:t>
            </a:r>
            <a:r>
              <a:rPr lang="fr-FR" i="1" dirty="0">
                <a:solidFill>
                  <a:srgbClr val="7030A0"/>
                </a:solidFill>
              </a:rPr>
              <a:t> </a:t>
            </a:r>
            <a:r>
              <a:rPr lang="fr-FR" dirty="0">
                <a:solidFill>
                  <a:srgbClr val="7030A0"/>
                </a:solidFill>
              </a:rPr>
              <a:t>…) :</a:t>
            </a:r>
          </a:p>
          <a:p>
            <a:pPr marL="285750" indent="-285750">
              <a:buFont typeface="Arial" panose="020B0604020202020204" pitchFamily="34" charset="0"/>
              <a:buChar char="•"/>
            </a:pPr>
            <a:r>
              <a:rPr lang="fr-FR" dirty="0">
                <a:solidFill>
                  <a:srgbClr val="FF0000"/>
                </a:solidFill>
              </a:rPr>
              <a:t>Elle ne sont pas non bénigne ou anodines.</a:t>
            </a:r>
          </a:p>
          <a:p>
            <a:pPr marL="285750" indent="-285750">
              <a:buFont typeface="Arial" panose="020B0604020202020204" pitchFamily="34" charset="0"/>
              <a:buChar char="•"/>
            </a:pPr>
            <a:r>
              <a:rPr lang="fr-FR" dirty="0">
                <a:solidFill>
                  <a:srgbClr val="FF0000"/>
                </a:solidFill>
              </a:rPr>
              <a:t>Il y a des risques de lésion du foie, avec certaines.</a:t>
            </a:r>
          </a:p>
          <a:p>
            <a:pPr marL="285750" indent="-285750">
              <a:buFont typeface="Arial" panose="020B0604020202020204" pitchFamily="34" charset="0"/>
              <a:buChar char="•"/>
            </a:pPr>
            <a:r>
              <a:rPr lang="fr-FR" dirty="0">
                <a:solidFill>
                  <a:srgbClr val="FF0000"/>
                </a:solidFill>
              </a:rPr>
              <a:t>Ce sont des médicaments non encore réglementés par les autorités sanitaires (FDA …).</a:t>
            </a:r>
          </a:p>
        </p:txBody>
      </p:sp>
      <p:pic>
        <p:nvPicPr>
          <p:cNvPr id="9" name="Picture 2" descr="http://ecx.images-amazon.com/images/I/51M4937XA1L._SL16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869" y="5275494"/>
            <a:ext cx="15240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cache-images.pronto.com/thumb2.php?src=http%3A%2F%2Fimages.pronto.com%2Fimages%2Fproduction%2Fproducts%2Fd8%2Fe3%2Fpric07af93778bf5e39eed49f3964ff2-1257586848_200x200.jpg&amp;wmax=180&amp;hmax=180&amp;quality=80&amp;bgcol=FFFF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0388" y="5080688"/>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patymayorga.com/files/images/female%20herbal%20energ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5799" y="4329652"/>
            <a:ext cx="147637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femalelibido.org/images/tempProvestra151w152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325" y="2645006"/>
            <a:ext cx="14382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ttp://image.made-in-china.com/2f0j00FeLtpyRgfZcm/Reborn-Herbal-Anti-Aging-for-Fema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0905" y="4378556"/>
            <a:ext cx="172561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8511" y="2690060"/>
            <a:ext cx="2143125" cy="2143125"/>
          </a:xfrm>
          <a:prstGeom prst="rect">
            <a:avLst/>
          </a:prstGeom>
        </p:spPr>
      </p:pic>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3066" y="21995"/>
            <a:ext cx="2143125" cy="2143125"/>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7561" y="2772654"/>
            <a:ext cx="1219200" cy="1905000"/>
          </a:xfrm>
          <a:prstGeom prst="rect">
            <a:avLst/>
          </a:prstGeom>
        </p:spPr>
      </p:pic>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8560" y="4865680"/>
            <a:ext cx="2571750" cy="1781175"/>
          </a:xfrm>
          <a:prstGeom prst="rect">
            <a:avLst/>
          </a:prstGeom>
        </p:spPr>
      </p:pic>
      <p:pic>
        <p:nvPicPr>
          <p:cNvPr id="19" name="Imag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874" y="2645006"/>
            <a:ext cx="1019175" cy="1733550"/>
          </a:xfrm>
          <a:prstGeom prst="rect">
            <a:avLst/>
          </a:prstGeom>
        </p:spPr>
      </p:pic>
      <p:pic>
        <p:nvPicPr>
          <p:cNvPr id="20" name="Imag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0940" y="2756317"/>
            <a:ext cx="2143125" cy="2143125"/>
          </a:xfrm>
          <a:prstGeom prst="rect">
            <a:avLst/>
          </a:prstGeom>
        </p:spPr>
      </p:pic>
      <p:pic>
        <p:nvPicPr>
          <p:cNvPr id="21" name="Imag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13201" y="2186527"/>
            <a:ext cx="2143125" cy="2143125"/>
          </a:xfrm>
          <a:prstGeom prst="rect">
            <a:avLst/>
          </a:prstGeom>
        </p:spPr>
      </p:pic>
      <p:pic>
        <p:nvPicPr>
          <p:cNvPr id="22" name="Imag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8420" y="4542069"/>
            <a:ext cx="2143125" cy="2143125"/>
          </a:xfrm>
          <a:prstGeom prst="rect">
            <a:avLst/>
          </a:prstGeom>
        </p:spPr>
      </p:pic>
      <p:pic>
        <p:nvPicPr>
          <p:cNvPr id="23" name="Imag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39883" y="2111606"/>
            <a:ext cx="1095375" cy="2266950"/>
          </a:xfrm>
          <a:prstGeom prst="rect">
            <a:avLst/>
          </a:prstGeom>
        </p:spPr>
      </p:pic>
    </p:spTree>
    <p:extLst>
      <p:ext uri="{BB962C8B-B14F-4D97-AF65-F5344CB8AC3E}">
        <p14:creationId xmlns:p14="http://schemas.microsoft.com/office/powerpoint/2010/main" val="7636151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08058" y="104567"/>
            <a:ext cx="470209" cy="365125"/>
          </a:xfrm>
        </p:spPr>
        <p:txBody>
          <a:bodyPr/>
          <a:lstStyle/>
          <a:p>
            <a:fld id="{A3855CD8-F650-4656-8804-7E552F308368}" type="slidenum">
              <a:rPr lang="en-US" smtClean="0"/>
              <a:t>125</a:t>
            </a:fld>
            <a:endParaRPr lang="en-US" dirty="0"/>
          </a:p>
        </p:txBody>
      </p:sp>
      <p:sp>
        <p:nvSpPr>
          <p:cNvPr id="3" name="Rectangle 2"/>
          <p:cNvSpPr/>
          <p:nvPr/>
        </p:nvSpPr>
        <p:spPr>
          <a:xfrm>
            <a:off x="183350" y="839024"/>
            <a:ext cx="4477860" cy="2308324"/>
          </a:xfrm>
          <a:prstGeom prst="rect">
            <a:avLst/>
          </a:prstGeom>
        </p:spPr>
        <p:txBody>
          <a:bodyPr wrap="square">
            <a:spAutoFit/>
          </a:bodyPr>
          <a:lstStyle/>
          <a:p>
            <a:pPr marL="285750" indent="-285750">
              <a:buFont typeface="Arial" panose="020B0604020202020204" pitchFamily="34" charset="0"/>
              <a:buChar char="•"/>
            </a:pPr>
            <a:r>
              <a:rPr lang="fr-FR" dirty="0">
                <a:solidFill>
                  <a:srgbClr val="FF0000"/>
                </a:solidFill>
              </a:rPr>
              <a:t>Fatigue</a:t>
            </a:r>
          </a:p>
          <a:p>
            <a:pPr marL="285750" indent="-285750">
              <a:buFont typeface="Arial" panose="020B0604020202020204" pitchFamily="34" charset="0"/>
              <a:buChar char="•"/>
            </a:pPr>
            <a:r>
              <a:rPr lang="fr-FR" dirty="0">
                <a:solidFill>
                  <a:srgbClr val="FF0000"/>
                </a:solidFill>
              </a:rPr>
              <a:t>Bouffées de chaleur</a:t>
            </a:r>
          </a:p>
          <a:p>
            <a:pPr marL="285750" indent="-285750">
              <a:buFont typeface="Arial" panose="020B0604020202020204" pitchFamily="34" charset="0"/>
              <a:buChar char="•"/>
            </a:pPr>
            <a:r>
              <a:rPr lang="fr-FR" dirty="0">
                <a:solidFill>
                  <a:srgbClr val="FF0000"/>
                </a:solidFill>
              </a:rPr>
              <a:t>Dépression</a:t>
            </a:r>
          </a:p>
          <a:p>
            <a:pPr marL="285750" indent="-285750">
              <a:buFont typeface="Arial" panose="020B0604020202020204" pitchFamily="34" charset="0"/>
              <a:buChar char="•"/>
            </a:pPr>
            <a:r>
              <a:rPr lang="fr-FR" dirty="0">
                <a:solidFill>
                  <a:srgbClr val="FF0000"/>
                </a:solidFill>
              </a:rPr>
              <a:t>Confusion mentale</a:t>
            </a:r>
          </a:p>
          <a:p>
            <a:pPr marL="285750" indent="-285750">
              <a:buFont typeface="Arial" panose="020B0604020202020204" pitchFamily="34" charset="0"/>
              <a:buChar char="•"/>
            </a:pPr>
            <a:r>
              <a:rPr lang="fr-FR" dirty="0">
                <a:solidFill>
                  <a:srgbClr val="FF0000"/>
                </a:solidFill>
              </a:rPr>
              <a:t>Trouble du sommeil</a:t>
            </a:r>
          </a:p>
          <a:p>
            <a:pPr marL="285750" indent="-285750">
              <a:buFont typeface="Arial" panose="020B0604020202020204" pitchFamily="34" charset="0"/>
              <a:buChar char="•"/>
            </a:pPr>
            <a:r>
              <a:rPr lang="fr-FR" dirty="0">
                <a:solidFill>
                  <a:srgbClr val="FF0000"/>
                </a:solidFill>
              </a:rPr>
              <a:t>Instabilité vasomotrice</a:t>
            </a:r>
          </a:p>
          <a:p>
            <a:pPr marL="285750" indent="-285750">
              <a:buFont typeface="Arial" panose="020B0604020202020204" pitchFamily="34" charset="0"/>
              <a:buChar char="•"/>
            </a:pPr>
            <a:r>
              <a:rPr lang="fr-FR" dirty="0">
                <a:solidFill>
                  <a:srgbClr val="FF0000"/>
                </a:solidFill>
              </a:rPr>
              <a:t>La perte des cheveux peut reprendre.</a:t>
            </a:r>
          </a:p>
          <a:p>
            <a:pPr marL="285750" indent="-285750">
              <a:buFont typeface="Arial" panose="020B0604020202020204" pitchFamily="34" charset="0"/>
              <a:buChar char="•"/>
            </a:pPr>
            <a:r>
              <a:rPr lang="fr-FR" dirty="0">
                <a:solidFill>
                  <a:srgbClr val="FF0000"/>
                </a:solidFill>
              </a:rPr>
              <a:t>La barbe et les poils du corps repoussent.</a:t>
            </a:r>
          </a:p>
        </p:txBody>
      </p:sp>
      <p:sp>
        <p:nvSpPr>
          <p:cNvPr id="4" name="Rectangle 3"/>
          <p:cNvSpPr/>
          <p:nvPr/>
        </p:nvSpPr>
        <p:spPr>
          <a:xfrm>
            <a:off x="183350" y="469692"/>
            <a:ext cx="5365571" cy="369332"/>
          </a:xfrm>
          <a:prstGeom prst="rect">
            <a:avLst/>
          </a:prstGeom>
        </p:spPr>
        <p:txBody>
          <a:bodyPr wrap="none">
            <a:spAutoFit/>
          </a:bodyPr>
          <a:lstStyle/>
          <a:p>
            <a:r>
              <a:rPr lang="fr-FR" b="1" dirty="0">
                <a:solidFill>
                  <a:srgbClr val="7030A0"/>
                </a:solidFill>
              </a:rPr>
              <a:t>20quarter. Effets de l'arrêt des hormones féminisantes</a:t>
            </a:r>
          </a:p>
        </p:txBody>
      </p:sp>
      <p:sp>
        <p:nvSpPr>
          <p:cNvPr id="5" name="ZoneTexte 4"/>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556" y="918032"/>
            <a:ext cx="2639122" cy="172908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819" y="839024"/>
            <a:ext cx="2852853" cy="213964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789" y="3908501"/>
            <a:ext cx="1743075" cy="261937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0087" y="3908501"/>
            <a:ext cx="1743075" cy="261937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273" y="4404732"/>
            <a:ext cx="1714500" cy="228600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8717" y="3099807"/>
            <a:ext cx="1905000" cy="130492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2280" y="4319007"/>
            <a:ext cx="1866900" cy="2457450"/>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0403" y="4604757"/>
            <a:ext cx="2190750" cy="2085975"/>
          </a:xfrm>
          <a:prstGeom prst="rect">
            <a:avLst/>
          </a:prstGeom>
        </p:spPr>
      </p:pic>
    </p:spTree>
    <p:extLst>
      <p:ext uri="{BB962C8B-B14F-4D97-AF65-F5344CB8AC3E}">
        <p14:creationId xmlns:p14="http://schemas.microsoft.com/office/powerpoint/2010/main" val="9933675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29638" y="104567"/>
            <a:ext cx="592873" cy="365125"/>
          </a:xfrm>
        </p:spPr>
        <p:txBody>
          <a:bodyPr/>
          <a:lstStyle/>
          <a:p>
            <a:fld id="{A3855CD8-F650-4656-8804-7E552F308368}" type="slidenum">
              <a:rPr lang="en-US" smtClean="0"/>
              <a:t>126</a:t>
            </a:fld>
            <a:endParaRPr lang="en-US"/>
          </a:p>
        </p:txBody>
      </p:sp>
      <p:sp>
        <p:nvSpPr>
          <p:cNvPr id="3" name="Rectangle 2"/>
          <p:cNvSpPr/>
          <p:nvPr/>
        </p:nvSpPr>
        <p:spPr>
          <a:xfrm>
            <a:off x="183350" y="1519249"/>
            <a:ext cx="3563460" cy="5078313"/>
          </a:xfrm>
          <a:prstGeom prst="rect">
            <a:avLst/>
          </a:prstGeom>
        </p:spPr>
        <p:txBody>
          <a:bodyPr wrap="square">
            <a:spAutoFit/>
          </a:bodyPr>
          <a:lstStyle/>
          <a:p>
            <a:pPr marL="285750" indent="-285750">
              <a:buFont typeface="Arial" panose="020B0604020202020204" pitchFamily="34" charset="0"/>
              <a:buChar char="•"/>
            </a:pPr>
            <a:r>
              <a:rPr lang="fr-FR" dirty="0">
                <a:solidFill>
                  <a:srgbClr val="FF0000"/>
                </a:solidFill>
              </a:rPr>
              <a:t>Ne pas faire d’automédication.</a:t>
            </a:r>
          </a:p>
          <a:p>
            <a:pPr marL="285750" indent="-285750">
              <a:buFont typeface="Arial" panose="020B0604020202020204" pitchFamily="34" charset="0"/>
              <a:buChar char="•"/>
            </a:pPr>
            <a:r>
              <a:rPr lang="fr-FR" dirty="0">
                <a:solidFill>
                  <a:srgbClr val="FF0000"/>
                </a:solidFill>
              </a:rPr>
              <a:t>NE PAS modifier votre prescription médicale.</a:t>
            </a:r>
          </a:p>
          <a:p>
            <a:pPr marL="285750" indent="-285750">
              <a:buFont typeface="Arial" panose="020B0604020202020204" pitchFamily="34" charset="0"/>
              <a:buChar char="•"/>
            </a:pPr>
            <a:r>
              <a:rPr lang="fr-FR" dirty="0">
                <a:solidFill>
                  <a:srgbClr val="FF0000"/>
                </a:solidFill>
              </a:rPr>
              <a:t>NE PAS ACHETER des hormones sur Internet</a:t>
            </a:r>
          </a:p>
          <a:p>
            <a:pPr marL="285750" indent="-285750">
              <a:buFont typeface="Arial" panose="020B0604020202020204" pitchFamily="34" charset="0"/>
              <a:buChar char="•"/>
            </a:pPr>
            <a:r>
              <a:rPr lang="fr-FR" dirty="0">
                <a:solidFill>
                  <a:srgbClr val="FF0000"/>
                </a:solidFill>
              </a:rPr>
              <a:t>NE PAS CROIRE tout ce que vous lisez sur Internet, y compris les pages Web, les forums, et les chats</a:t>
            </a:r>
          </a:p>
          <a:p>
            <a:pPr marL="285750" indent="-285750">
              <a:buFont typeface="Arial" panose="020B0604020202020204" pitchFamily="34" charset="0"/>
              <a:buChar char="•"/>
            </a:pPr>
            <a:r>
              <a:rPr lang="fr-FR" dirty="0">
                <a:solidFill>
                  <a:srgbClr val="FF0000"/>
                </a:solidFill>
              </a:rPr>
              <a:t>Ne laissez pas votre poids hors de contrôle</a:t>
            </a:r>
          </a:p>
          <a:p>
            <a:pPr marL="285750" indent="-285750">
              <a:buFont typeface="Arial" panose="020B0604020202020204" pitchFamily="34" charset="0"/>
              <a:buChar char="•"/>
            </a:pPr>
            <a:r>
              <a:rPr lang="fr-FR" dirty="0">
                <a:solidFill>
                  <a:srgbClr val="FF0000"/>
                </a:solidFill>
              </a:rPr>
              <a:t>NE PAS fumer</a:t>
            </a:r>
          </a:p>
          <a:p>
            <a:pPr marL="285750" indent="-285750">
              <a:buFont typeface="Arial" panose="020B0604020202020204" pitchFamily="34" charset="0"/>
              <a:buChar char="•"/>
            </a:pPr>
            <a:r>
              <a:rPr lang="fr-FR" dirty="0">
                <a:solidFill>
                  <a:srgbClr val="FF0000"/>
                </a:solidFill>
              </a:rPr>
              <a:t>NE PAS prendre la dose maximale prévue de toutes les hormones à la fois</a:t>
            </a:r>
          </a:p>
          <a:p>
            <a:pPr marL="285750" indent="-285750">
              <a:buFont typeface="Arial" panose="020B0604020202020204" pitchFamily="34" charset="0"/>
              <a:buChar char="•"/>
            </a:pPr>
            <a:r>
              <a:rPr lang="fr-FR" dirty="0">
                <a:solidFill>
                  <a:srgbClr val="FF0000"/>
                </a:solidFill>
              </a:rPr>
              <a:t>NE PAS prendre des doses </a:t>
            </a:r>
            <a:r>
              <a:rPr lang="fr-FR" dirty="0" err="1">
                <a:solidFill>
                  <a:srgbClr val="FF0000"/>
                </a:solidFill>
              </a:rPr>
              <a:t>pré-opératoires</a:t>
            </a:r>
            <a:r>
              <a:rPr lang="fr-FR" dirty="0">
                <a:solidFill>
                  <a:srgbClr val="FF0000"/>
                </a:solidFill>
              </a:rPr>
              <a:t> d’hormones pendant plus de trois années.</a:t>
            </a:r>
          </a:p>
        </p:txBody>
      </p:sp>
      <p:sp>
        <p:nvSpPr>
          <p:cNvPr id="4" name="Rectangle 3"/>
          <p:cNvSpPr/>
          <p:nvPr/>
        </p:nvSpPr>
        <p:spPr>
          <a:xfrm>
            <a:off x="183350" y="469692"/>
            <a:ext cx="5281702" cy="369332"/>
          </a:xfrm>
          <a:prstGeom prst="rect">
            <a:avLst/>
          </a:prstGeom>
        </p:spPr>
        <p:txBody>
          <a:bodyPr wrap="none">
            <a:spAutoFit/>
          </a:bodyPr>
          <a:lstStyle/>
          <a:p>
            <a:r>
              <a:rPr lang="fr-FR" b="1" dirty="0">
                <a:solidFill>
                  <a:srgbClr val="7030A0"/>
                </a:solidFill>
              </a:rPr>
              <a:t>20quater. Effets de l'arrêt des hormones féminisantes</a:t>
            </a:r>
          </a:p>
        </p:txBody>
      </p:sp>
      <p:sp>
        <p:nvSpPr>
          <p:cNvPr id="5" name="ZoneTexte 4"/>
          <p:cNvSpPr txBox="1"/>
          <p:nvPr/>
        </p:nvSpPr>
        <p:spPr>
          <a:xfrm>
            <a:off x="4332204" y="10036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4170556" y="1380749"/>
            <a:ext cx="7751955" cy="5355312"/>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008000"/>
                </a:solidFill>
              </a:rPr>
              <a:t>Faire des examens médicaux réguliers (tous les 2-3 mois).</a:t>
            </a:r>
          </a:p>
          <a:p>
            <a:pPr marL="285750" indent="-285750">
              <a:buFont typeface="Arial" panose="020B0604020202020204" pitchFamily="34" charset="0"/>
              <a:buChar char="•"/>
            </a:pPr>
            <a:r>
              <a:rPr lang="fr-FR" dirty="0">
                <a:solidFill>
                  <a:srgbClr val="008000"/>
                </a:solidFill>
              </a:rPr>
              <a:t>Regarder votre tension artérielle</a:t>
            </a:r>
          </a:p>
          <a:p>
            <a:pPr marL="285750" indent="-285750">
              <a:buFont typeface="Arial" panose="020B0604020202020204" pitchFamily="34" charset="0"/>
              <a:buChar char="•"/>
            </a:pPr>
            <a:r>
              <a:rPr lang="fr-FR" dirty="0">
                <a:solidFill>
                  <a:srgbClr val="008000"/>
                </a:solidFill>
              </a:rPr>
              <a:t>Prenez un bon complément </a:t>
            </a:r>
            <a:r>
              <a:rPr lang="fr-FR" dirty="0" err="1">
                <a:solidFill>
                  <a:srgbClr val="008000"/>
                </a:solidFill>
              </a:rPr>
              <a:t>multi-vitamines</a:t>
            </a:r>
            <a:r>
              <a:rPr lang="fr-FR" dirty="0">
                <a:solidFill>
                  <a:srgbClr val="008000"/>
                </a:solidFill>
              </a:rPr>
              <a:t> / minéraux pour aider à être sûr que le corps a tout ce qu'il faut pour ses nouveaux développements.</a:t>
            </a:r>
          </a:p>
          <a:p>
            <a:pPr marL="285750" indent="-285750">
              <a:buFont typeface="Arial" panose="020B0604020202020204" pitchFamily="34" charset="0"/>
              <a:buChar char="•"/>
            </a:pPr>
            <a:r>
              <a:rPr lang="fr-FR" dirty="0">
                <a:solidFill>
                  <a:srgbClr val="008000"/>
                </a:solidFill>
              </a:rPr>
              <a:t>Donner au corps le temps de s'ajuster.</a:t>
            </a:r>
          </a:p>
          <a:p>
            <a:pPr marL="285750" indent="-285750">
              <a:buFont typeface="Arial" panose="020B0604020202020204" pitchFamily="34" charset="0"/>
              <a:buChar char="•"/>
            </a:pPr>
            <a:r>
              <a:rPr lang="fr-FR" dirty="0">
                <a:solidFill>
                  <a:srgbClr val="008000"/>
                </a:solidFill>
              </a:rPr>
              <a:t>Utiliser la plus faible dose d'hormone qui donne les modifications souhaitées.</a:t>
            </a:r>
          </a:p>
          <a:p>
            <a:pPr marL="285750" indent="-285750">
              <a:buFont typeface="Arial" panose="020B0604020202020204" pitchFamily="34" charset="0"/>
              <a:buChar char="•"/>
            </a:pPr>
            <a:r>
              <a:rPr lang="fr-FR" dirty="0">
                <a:solidFill>
                  <a:srgbClr val="008000"/>
                </a:solidFill>
              </a:rPr>
              <a:t>Assurez-vous que vous n'êtes pas allergique aux comprimés </a:t>
            </a:r>
            <a:r>
              <a:rPr lang="fr-FR" dirty="0" err="1">
                <a:solidFill>
                  <a:srgbClr val="008000"/>
                </a:solidFill>
              </a:rPr>
              <a:t>Provera</a:t>
            </a:r>
            <a:r>
              <a:rPr lang="fr-FR" dirty="0">
                <a:solidFill>
                  <a:srgbClr val="008000"/>
                </a:solidFill>
              </a:rPr>
              <a:t> avant de faire une injection intramusculaire de </a:t>
            </a:r>
            <a:r>
              <a:rPr lang="fr-FR" dirty="0" err="1">
                <a:solidFill>
                  <a:srgbClr val="008000"/>
                </a:solidFill>
              </a:rPr>
              <a:t>Depo-Provera</a:t>
            </a:r>
            <a:r>
              <a:rPr lang="fr-FR" dirty="0">
                <a:solidFill>
                  <a:srgbClr val="008000"/>
                </a:solidFill>
              </a:rPr>
              <a:t> à libération prolongée</a:t>
            </a:r>
          </a:p>
          <a:p>
            <a:pPr marL="285750" indent="-285750">
              <a:buFont typeface="Arial" panose="020B0604020202020204" pitchFamily="34" charset="0"/>
              <a:buChar char="•"/>
            </a:pPr>
            <a:r>
              <a:rPr lang="fr-FR" dirty="0">
                <a:solidFill>
                  <a:srgbClr val="008000"/>
                </a:solidFill>
              </a:rPr>
              <a:t>Boire des liquides, surveillez l’augmentation de potassium si la prise de </a:t>
            </a:r>
            <a:r>
              <a:rPr lang="fr-FR" dirty="0" err="1">
                <a:solidFill>
                  <a:srgbClr val="008000"/>
                </a:solidFill>
              </a:rPr>
              <a:t>spironolactone</a:t>
            </a:r>
            <a:r>
              <a:rPr lang="fr-FR" dirty="0">
                <a:solidFill>
                  <a:srgbClr val="008000"/>
                </a:solidFill>
              </a:rPr>
              <a:t>.</a:t>
            </a:r>
          </a:p>
          <a:p>
            <a:pPr marL="285750" indent="-285750">
              <a:buFont typeface="Arial" panose="020B0604020202020204" pitchFamily="34" charset="0"/>
              <a:buChar char="•"/>
            </a:pPr>
            <a:r>
              <a:rPr lang="fr-FR" dirty="0">
                <a:solidFill>
                  <a:srgbClr val="008000"/>
                </a:solidFill>
              </a:rPr>
              <a:t>Choisir un médecin de bonne réputation pour vos soins</a:t>
            </a:r>
          </a:p>
          <a:p>
            <a:pPr marL="285750" indent="-285750">
              <a:buFont typeface="Arial" panose="020B0604020202020204" pitchFamily="34" charset="0"/>
              <a:buChar char="•"/>
            </a:pPr>
            <a:r>
              <a:rPr lang="fr-FR" dirty="0">
                <a:solidFill>
                  <a:srgbClr val="008000"/>
                </a:solidFill>
              </a:rPr>
              <a:t>Faites des contrôles réguliers</a:t>
            </a:r>
          </a:p>
          <a:p>
            <a:pPr marL="285750" indent="-285750">
              <a:buFont typeface="Arial" panose="020B0604020202020204" pitchFamily="34" charset="0"/>
              <a:buChar char="•"/>
            </a:pPr>
            <a:r>
              <a:rPr lang="fr-FR" dirty="0">
                <a:solidFill>
                  <a:srgbClr val="008000"/>
                </a:solidFill>
              </a:rPr>
              <a:t>Soyez honnête avec votre médecin sur tous les médicaments que vous prenez.</a:t>
            </a:r>
          </a:p>
          <a:p>
            <a:pPr marL="285750" indent="-285750">
              <a:buFont typeface="Arial" panose="020B0604020202020204" pitchFamily="34" charset="0"/>
              <a:buChar char="•"/>
            </a:pPr>
            <a:r>
              <a:rPr lang="fr-FR" dirty="0">
                <a:solidFill>
                  <a:srgbClr val="008000"/>
                </a:solidFill>
              </a:rPr>
              <a:t>Faire une liste de questions à poser, avant chaque visite</a:t>
            </a:r>
          </a:p>
          <a:p>
            <a:pPr marL="285750" indent="-285750">
              <a:buFont typeface="Arial" panose="020B0604020202020204" pitchFamily="34" charset="0"/>
              <a:buChar char="•"/>
            </a:pPr>
            <a:r>
              <a:rPr lang="fr-FR" dirty="0">
                <a:solidFill>
                  <a:srgbClr val="008000"/>
                </a:solidFill>
              </a:rPr>
              <a:t>Durant la consultation, n'avoir pas peur de lui poser des questions</a:t>
            </a:r>
          </a:p>
          <a:p>
            <a:pPr marL="285750" indent="-285750">
              <a:buFont typeface="Arial" panose="020B0604020202020204" pitchFamily="34" charset="0"/>
              <a:buChar char="•"/>
            </a:pPr>
            <a:r>
              <a:rPr lang="fr-FR" dirty="0">
                <a:solidFill>
                  <a:srgbClr val="008000"/>
                </a:solidFill>
              </a:rPr>
              <a:t>EDUQUER votre médecin, surtout si vous n'êtes pas d'accord avec lui.</a:t>
            </a:r>
          </a:p>
          <a:p>
            <a:pPr marL="285750" indent="-285750">
              <a:buFont typeface="Arial" panose="020B0604020202020204" pitchFamily="34" charset="0"/>
              <a:buChar char="•"/>
            </a:pPr>
            <a:r>
              <a:rPr lang="fr-FR" dirty="0">
                <a:solidFill>
                  <a:srgbClr val="008000"/>
                </a:solidFill>
              </a:rPr>
              <a:t>Tenir des registres de tous les changements physiques et émotionnels, et les partager avec vos médecins</a:t>
            </a:r>
          </a:p>
          <a:p>
            <a:pPr marL="285750" indent="-285750">
              <a:buFont typeface="Arial" panose="020B0604020202020204" pitchFamily="34" charset="0"/>
              <a:buChar char="•"/>
            </a:pPr>
            <a:r>
              <a:rPr lang="fr-FR" dirty="0">
                <a:solidFill>
                  <a:srgbClr val="008000"/>
                </a:solidFill>
              </a:rPr>
              <a:t>Consultez votre médecin pour tout écoulement de vos seins</a:t>
            </a:r>
          </a:p>
        </p:txBody>
      </p:sp>
      <p:sp>
        <p:nvSpPr>
          <p:cNvPr id="7" name="ZoneTexte 6"/>
          <p:cNvSpPr txBox="1"/>
          <p:nvPr/>
        </p:nvSpPr>
        <p:spPr>
          <a:xfrm>
            <a:off x="183350" y="947854"/>
            <a:ext cx="4857001" cy="369332"/>
          </a:xfrm>
          <a:prstGeom prst="rect">
            <a:avLst/>
          </a:prstGeom>
          <a:noFill/>
        </p:spPr>
        <p:txBody>
          <a:bodyPr wrap="square" rtlCol="0">
            <a:spAutoFit/>
          </a:bodyPr>
          <a:lstStyle/>
          <a:p>
            <a:r>
              <a:rPr lang="fr-FR" b="1" dirty="0">
                <a:solidFill>
                  <a:srgbClr val="7030A0"/>
                </a:solidFill>
              </a:rPr>
              <a:t>Recommandations importantes</a:t>
            </a:r>
          </a:p>
        </p:txBody>
      </p:sp>
    </p:spTree>
    <p:extLst>
      <p:ext uri="{BB962C8B-B14F-4D97-AF65-F5344CB8AC3E}">
        <p14:creationId xmlns:p14="http://schemas.microsoft.com/office/powerpoint/2010/main" val="30272746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00969" y="205030"/>
            <a:ext cx="2743200" cy="365125"/>
          </a:xfrm>
        </p:spPr>
        <p:txBody>
          <a:bodyPr/>
          <a:lstStyle/>
          <a:p>
            <a:fld id="{A3855CD8-F650-4656-8804-7E552F308368}" type="slidenum">
              <a:rPr lang="en-US" smtClean="0"/>
              <a:t>127</a:t>
            </a:fld>
            <a:endParaRPr lang="en-US" dirty="0"/>
          </a:p>
        </p:txBody>
      </p:sp>
      <p:sp>
        <p:nvSpPr>
          <p:cNvPr id="4" name="ZoneTexte 3"/>
          <p:cNvSpPr txBox="1"/>
          <p:nvPr/>
        </p:nvSpPr>
        <p:spPr>
          <a:xfrm>
            <a:off x="236668" y="570155"/>
            <a:ext cx="11564470" cy="3139321"/>
          </a:xfrm>
          <a:prstGeom prst="rect">
            <a:avLst/>
          </a:prstGeom>
          <a:noFill/>
        </p:spPr>
        <p:txBody>
          <a:bodyPr wrap="square" rtlCol="0">
            <a:spAutoFit/>
          </a:bodyPr>
          <a:lstStyle/>
          <a:p>
            <a:pPr algn="just"/>
            <a:r>
              <a:rPr lang="fr-FR" b="1" dirty="0">
                <a:solidFill>
                  <a:srgbClr val="7030A0"/>
                </a:solidFill>
              </a:rPr>
              <a:t>21. Risque de se tromper sur sa « </a:t>
            </a:r>
            <a:r>
              <a:rPr lang="fr-FR" b="1" dirty="0" err="1">
                <a:solidFill>
                  <a:srgbClr val="7030A0"/>
                </a:solidFill>
              </a:rPr>
              <a:t>transidentité</a:t>
            </a:r>
            <a:r>
              <a:rPr lang="fr-FR" b="1" dirty="0">
                <a:solidFill>
                  <a:srgbClr val="7030A0"/>
                </a:solidFill>
              </a:rPr>
              <a:t> » (erreur sur la détermination de son genre)</a:t>
            </a:r>
          </a:p>
          <a:p>
            <a:pPr algn="just"/>
            <a:endParaRPr lang="fr-FR" dirty="0">
              <a:solidFill>
                <a:srgbClr val="7030A0"/>
              </a:solidFill>
            </a:endParaRPr>
          </a:p>
          <a:p>
            <a:pPr algn="just"/>
            <a:r>
              <a:rPr lang="fr-FR" dirty="0">
                <a:solidFill>
                  <a:srgbClr val="7030A0"/>
                </a:solidFill>
              </a:rPr>
              <a:t>« </a:t>
            </a:r>
            <a:r>
              <a:rPr lang="fr-FR" i="1" dirty="0">
                <a:solidFill>
                  <a:srgbClr val="7030A0"/>
                </a:solidFill>
              </a:rPr>
              <a:t>Je respecte le courage des personne qui entament leur transition. Et ce n'est pas un manque de respect que d'inciter certains </a:t>
            </a:r>
            <a:r>
              <a:rPr lang="fr-FR" i="1" dirty="0" err="1">
                <a:solidFill>
                  <a:srgbClr val="7030A0"/>
                </a:solidFill>
              </a:rPr>
              <a:t>transs</a:t>
            </a:r>
            <a:r>
              <a:rPr lang="fr-FR" i="1" dirty="0">
                <a:solidFill>
                  <a:srgbClr val="7030A0"/>
                </a:solidFill>
              </a:rPr>
              <a:t> à une introspection critique envers elles/eux-mêmes. C'est même plutôt une preuve d'amour pour elles ou eux. Et qu'on respecte ma propre introspection critique envers moi-même. Chez moi, je n'ai jamais senti un caractère d'urgence impérieuse chez moi. Il y a toujours eu un débat, en mon âme, entre mon inclinaison de cœur et l'acceptation de la société. J'ai senti de forte résistance autour de moi. Je n'ai jamais trouvé de circonstances favorables, durant toute ma vie. De plus, je me sens réellement entre les deux. Donc, j’ai peur de risquer de faire une bêtise en voulant entamer une transition. Pour moi, il est important au sein du milieu </a:t>
            </a:r>
            <a:r>
              <a:rPr lang="fr-FR" i="1" dirty="0" err="1">
                <a:solidFill>
                  <a:srgbClr val="7030A0"/>
                </a:solidFill>
              </a:rPr>
              <a:t>transidentitaire</a:t>
            </a:r>
            <a:r>
              <a:rPr lang="fr-FR" i="1" dirty="0">
                <a:solidFill>
                  <a:srgbClr val="7030A0"/>
                </a:solidFill>
              </a:rPr>
              <a:t> et des associations qui le représente, qu’il y ait la tolérance et le respect de toutes les sensibilités _ H ou F </a:t>
            </a:r>
            <a:r>
              <a:rPr lang="fr-FR" i="1" dirty="0" err="1">
                <a:solidFill>
                  <a:srgbClr val="7030A0"/>
                </a:solidFill>
              </a:rPr>
              <a:t>transs</a:t>
            </a:r>
            <a:r>
              <a:rPr lang="fr-FR" i="1" dirty="0">
                <a:solidFill>
                  <a:srgbClr val="7030A0"/>
                </a:solidFill>
              </a:rPr>
              <a:t>, transgenre, </a:t>
            </a:r>
            <a:r>
              <a:rPr lang="fr-FR" i="1" dirty="0" err="1">
                <a:solidFill>
                  <a:srgbClr val="7030A0"/>
                </a:solidFill>
              </a:rPr>
              <a:t>trans</a:t>
            </a:r>
            <a:r>
              <a:rPr lang="fr-FR" i="1" dirty="0">
                <a:solidFill>
                  <a:srgbClr val="7030A0"/>
                </a:solidFill>
              </a:rPr>
              <a:t> fluide, </a:t>
            </a:r>
            <a:r>
              <a:rPr lang="fr-FR" i="1" dirty="0" err="1">
                <a:solidFill>
                  <a:srgbClr val="7030A0"/>
                </a:solidFill>
              </a:rPr>
              <a:t>queer</a:t>
            </a:r>
            <a:r>
              <a:rPr lang="fr-FR" i="1" dirty="0">
                <a:solidFill>
                  <a:srgbClr val="7030A0"/>
                </a:solidFill>
              </a:rPr>
              <a:t>, </a:t>
            </a:r>
            <a:r>
              <a:rPr lang="fr-FR" i="1" dirty="0" err="1">
                <a:solidFill>
                  <a:srgbClr val="7030A0"/>
                </a:solidFill>
              </a:rPr>
              <a:t>cisgenre</a:t>
            </a:r>
            <a:r>
              <a:rPr lang="fr-FR" i="1" dirty="0">
                <a:solidFill>
                  <a:srgbClr val="7030A0"/>
                </a:solidFill>
              </a:rPr>
              <a:t> ... _ (dans ce groupe et ailleurs) ...</a:t>
            </a:r>
            <a:r>
              <a:rPr lang="fr-FR" dirty="0">
                <a:solidFill>
                  <a:srgbClr val="7030A0"/>
                </a:solidFill>
              </a:rPr>
              <a:t> ».</a:t>
            </a:r>
            <a:r>
              <a:rPr lang="fr-FR" sz="1200" dirty="0">
                <a:solidFill>
                  <a:srgbClr val="7030A0"/>
                </a:solidFill>
              </a:rPr>
              <a:t> Témoignage d’un transgenre prudent, sur les causes de son « </a:t>
            </a:r>
            <a:r>
              <a:rPr lang="fr-FR" sz="1200" dirty="0" err="1">
                <a:solidFill>
                  <a:srgbClr val="7030A0"/>
                </a:solidFill>
              </a:rPr>
              <a:t>transgendérisme</a:t>
            </a:r>
            <a:r>
              <a:rPr lang="fr-FR" sz="1200" dirty="0">
                <a:solidFill>
                  <a:srgbClr val="7030A0"/>
                </a:solidFill>
              </a:rPr>
              <a:t> » et sur le fait d’engager ou non une transition.</a:t>
            </a:r>
            <a:endParaRPr lang="fr-FR" dirty="0">
              <a:solidFill>
                <a:srgbClr val="7030A0"/>
              </a:solidFill>
            </a:endParaRPr>
          </a:p>
        </p:txBody>
      </p:sp>
      <p:sp>
        <p:nvSpPr>
          <p:cNvPr id="5" name="ZoneTexte 4"/>
          <p:cNvSpPr txBox="1"/>
          <p:nvPr/>
        </p:nvSpPr>
        <p:spPr>
          <a:xfrm>
            <a:off x="4453666" y="57996"/>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Picture 4" descr="hijra by maceij dakowic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9869" y="4896083"/>
            <a:ext cx="2654300" cy="17716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36668" y="3870725"/>
            <a:ext cx="8673156" cy="1754326"/>
          </a:xfrm>
          <a:prstGeom prst="rect">
            <a:avLst/>
          </a:prstGeom>
          <a:noFill/>
        </p:spPr>
        <p:txBody>
          <a:bodyPr wrap="square" rtlCol="0">
            <a:spAutoFit/>
          </a:bodyPr>
          <a:lstStyle/>
          <a:p>
            <a:r>
              <a:rPr lang="fr-FR" b="1" u="sng" dirty="0">
                <a:solidFill>
                  <a:srgbClr val="7030A0"/>
                </a:solidFill>
              </a:rPr>
              <a:t>21bis. Erreur diagnostique psychiatrique </a:t>
            </a:r>
            <a:r>
              <a:rPr lang="fr-FR" u="sng" dirty="0">
                <a:solidFill>
                  <a:srgbClr val="7030A0"/>
                </a:solidFill>
              </a:rPr>
              <a:t>:</a:t>
            </a:r>
            <a:endParaRPr lang="fr-FR" dirty="0">
              <a:solidFill>
                <a:srgbClr val="7030A0"/>
              </a:solidFill>
            </a:endParaRPr>
          </a:p>
          <a:p>
            <a:r>
              <a:rPr lang="fr-FR" dirty="0">
                <a:solidFill>
                  <a:srgbClr val="7030A0"/>
                </a:solidFill>
              </a:rPr>
              <a:t>c'est une des erreurs graves. Si la personnes a été transformée de manière irréversible, et qu'elle commis une erreur sur sa détermination de genre (cas des « </a:t>
            </a:r>
            <a:r>
              <a:rPr lang="fr-FR" dirty="0" err="1">
                <a:solidFill>
                  <a:srgbClr val="7030A0"/>
                </a:solidFill>
              </a:rPr>
              <a:t>transgendéristes</a:t>
            </a:r>
            <a:r>
              <a:rPr lang="fr-FR" dirty="0">
                <a:solidFill>
                  <a:srgbClr val="7030A0"/>
                </a:solidFill>
              </a:rPr>
              <a:t> »), elle peut se sentir très mal, et voire vouloir se suicider à cause de l'erreur commise. C'est pourquoi le protocole d'observation, par les équipes officielles (en France), est long.</a:t>
            </a:r>
          </a:p>
          <a:p>
            <a:endParaRPr lang="fr-FR" dirty="0"/>
          </a:p>
        </p:txBody>
      </p:sp>
    </p:spTree>
    <p:extLst>
      <p:ext uri="{BB962C8B-B14F-4D97-AF65-F5344CB8AC3E}">
        <p14:creationId xmlns:p14="http://schemas.microsoft.com/office/powerpoint/2010/main" val="27187696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59240" y="118969"/>
            <a:ext cx="2743200" cy="365125"/>
          </a:xfrm>
        </p:spPr>
        <p:txBody>
          <a:bodyPr/>
          <a:lstStyle/>
          <a:p>
            <a:fld id="{A3855CD8-F650-4656-8804-7E552F308368}" type="slidenum">
              <a:rPr lang="en-US" smtClean="0"/>
              <a:t>128</a:t>
            </a:fld>
            <a:endParaRPr lang="en-US" dirty="0"/>
          </a:p>
        </p:txBody>
      </p:sp>
      <p:sp>
        <p:nvSpPr>
          <p:cNvPr id="3" name="ZoneTexte 2"/>
          <p:cNvSpPr txBox="1"/>
          <p:nvPr/>
        </p:nvSpPr>
        <p:spPr>
          <a:xfrm>
            <a:off x="258184" y="118969"/>
            <a:ext cx="4161076" cy="369332"/>
          </a:xfrm>
          <a:prstGeom prst="rect">
            <a:avLst/>
          </a:prstGeom>
          <a:noFill/>
        </p:spPr>
        <p:txBody>
          <a:bodyPr wrap="none" rtlCol="0">
            <a:spAutoFit/>
          </a:bodyPr>
          <a:lstStyle/>
          <a:p>
            <a:r>
              <a:rPr lang="fr-FR" b="1" dirty="0">
                <a:solidFill>
                  <a:srgbClr val="7030A0"/>
                </a:solidFill>
              </a:rPr>
              <a:t>22. Sur le futur : greffe d’utérus-vagin etc.</a:t>
            </a:r>
          </a:p>
        </p:txBody>
      </p:sp>
      <p:sp>
        <p:nvSpPr>
          <p:cNvPr id="4" name="ZoneTexte 3"/>
          <p:cNvSpPr txBox="1"/>
          <p:nvPr/>
        </p:nvSpPr>
        <p:spPr>
          <a:xfrm>
            <a:off x="196774" y="484095"/>
            <a:ext cx="11808759" cy="6186309"/>
          </a:xfrm>
          <a:prstGeom prst="rect">
            <a:avLst/>
          </a:prstGeom>
          <a:noFill/>
        </p:spPr>
        <p:txBody>
          <a:bodyPr wrap="square" rtlCol="0">
            <a:spAutoFit/>
          </a:bodyPr>
          <a:lstStyle/>
          <a:p>
            <a:r>
              <a:rPr lang="fr-FR" sz="1200" dirty="0">
                <a:solidFill>
                  <a:srgbClr val="7030A0"/>
                </a:solidFill>
              </a:rPr>
              <a:t>Salut, ci-dessous un petit texte avec beaucoup de questions, j'aimerais avoir ton avis sur le sujet traité, tu as le droit, le devoir même de compléter répondre ajouter des questions etc... et là je m'adresse à la personne que tu es et au genre que tu revendiques. Ta pensée est importante pour moi et je l'intègrerais dans son essence même à ma connaissance du sujet traité. Je fais partie d'un petit groupe de réflexion éthique ici en Normandie et ce sujet fait partie de notre réflexion sur le </a:t>
            </a:r>
            <a:r>
              <a:rPr lang="fr-FR" sz="1200" dirty="0" err="1">
                <a:solidFill>
                  <a:srgbClr val="7030A0"/>
                </a:solidFill>
              </a:rPr>
              <a:t>transhumanisme</a:t>
            </a:r>
            <a:r>
              <a:rPr lang="fr-FR" sz="1200" dirty="0">
                <a:solidFill>
                  <a:srgbClr val="7030A0"/>
                </a:solidFill>
              </a:rPr>
              <a:t>. ...;</a:t>
            </a:r>
            <a:br>
              <a:rPr lang="fr-FR" sz="1200" dirty="0">
                <a:solidFill>
                  <a:srgbClr val="7030A0"/>
                </a:solidFill>
              </a:rPr>
            </a:br>
            <a:r>
              <a:rPr lang="fr-FR" sz="1200" dirty="0">
                <a:solidFill>
                  <a:srgbClr val="7030A0"/>
                </a:solidFill>
              </a:rPr>
              <a:t>IMPLANTATION D'UN UTERUS ARTIFICIEL AUX HOMMES.</a:t>
            </a:r>
            <a:br>
              <a:rPr lang="fr-FR" sz="1200" dirty="0">
                <a:solidFill>
                  <a:srgbClr val="7030A0"/>
                </a:solidFill>
              </a:rPr>
            </a:br>
            <a:br>
              <a:rPr lang="fr-FR" sz="1200" dirty="0">
                <a:solidFill>
                  <a:srgbClr val="7030A0"/>
                </a:solidFill>
              </a:rPr>
            </a:br>
            <a:r>
              <a:rPr lang="fr-FR" sz="1200" dirty="0">
                <a:solidFill>
                  <a:srgbClr val="7030A0"/>
                </a:solidFill>
              </a:rPr>
              <a:t>Chaque espèce est capable d'assurer sa pérennité par la procréation qui résulte de l'accouplement de la femelle et du mâle. La femelle assurant dans la presque totalité des cas la vie avant la naissance, la naissance, l'alimentation (souvent conjointement avec le mâle) la surveillance et l'apprentissage pendant les premiers mois ou les premières années des jeunes individus jusqu'à leur émancipation.</a:t>
            </a:r>
            <a:br>
              <a:rPr lang="fr-FR" sz="1200" dirty="0">
                <a:solidFill>
                  <a:srgbClr val="7030A0"/>
                </a:solidFill>
              </a:rPr>
            </a:br>
            <a:r>
              <a:rPr lang="fr-FR" sz="1200" dirty="0">
                <a:solidFill>
                  <a:srgbClr val="7030A0"/>
                </a:solidFill>
              </a:rPr>
              <a:t>Or, les technologies scientifiques permettraient maintenant d'implanter un utérus artificiel au mâle de l'espèce humaine, à l'homme donc. Ce même homme dont la physiologie, la biologie et le psychisme ne sont pas adaptés à pareille aventure. Si donc implantation d'un utérus artificiel est réalisée sur un homme, l'élasticité de ses tissus ne sera probablement pas suffisante pour compenser l'arrondissement de son ventre, il ne pourra probablement pas « accoucher » comme une femme, ses cellules et ses organes ne produiront pas les hormones et nutriments nécessaires au bon développement du fœtus il faudra donc lui administrer (ou au fœtus directement) les éléments nécessaires, et enfin son éventuel désir (et projet) d'enfant ne sera pas du même ordre que le désir de maternité d'une femme et ses capacités psychologiques à être « maman » pendant les premières années de vie de l'enfant sont plus que douteuses.</a:t>
            </a:r>
            <a:br>
              <a:rPr lang="fr-FR" sz="1200" dirty="0">
                <a:solidFill>
                  <a:srgbClr val="7030A0"/>
                </a:solidFill>
              </a:rPr>
            </a:br>
            <a:r>
              <a:rPr lang="fr-FR" sz="1200" dirty="0">
                <a:solidFill>
                  <a:srgbClr val="7030A0"/>
                </a:solidFill>
              </a:rPr>
              <a:t>QUESTIONS :</a:t>
            </a:r>
            <a:br>
              <a:rPr lang="fr-FR" sz="1200" dirty="0">
                <a:solidFill>
                  <a:srgbClr val="7030A0"/>
                </a:solidFill>
              </a:rPr>
            </a:b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pourquoi essayer de faire d'un homme une parturiente puis une maman ?</a:t>
            </a:r>
          </a:p>
          <a:p>
            <a:pPr marL="171450" indent="-171450">
              <a:buFont typeface="Arial" panose="020B0604020202020204" pitchFamily="34" charset="0"/>
              <a:buChar char="•"/>
            </a:pPr>
            <a:r>
              <a:rPr lang="fr-FR" sz="1200" dirty="0">
                <a:solidFill>
                  <a:srgbClr val="7030A0"/>
                </a:solidFill>
              </a:rPr>
              <a:t>quelle motivation serait assez puissante et assez légitime pour pousser l'être humain à changer ou dépasser ce que la « nature » à mis en place ? En d'autres termes cela promet il un bénéfice pour l'humanité ? Pour notre communauté nationale ? Pour un groupe représentatif (composé de nombreux individus sains ou atteints d'une certaine pathologie) ? Ou seulement pour quelques individualités ?</a:t>
            </a:r>
          </a:p>
          <a:p>
            <a:pPr marL="171450" indent="-171450">
              <a:buFont typeface="Arial" panose="020B0604020202020204" pitchFamily="34" charset="0"/>
              <a:buChar char="•"/>
            </a:pPr>
            <a:r>
              <a:rPr lang="fr-FR" sz="1200" dirty="0">
                <a:solidFill>
                  <a:srgbClr val="7030A0"/>
                </a:solidFill>
              </a:rPr>
              <a:t>est-ce idéologique (style : égalité homme/femme) ?</a:t>
            </a:r>
          </a:p>
          <a:p>
            <a:pPr marL="171450" indent="-171450">
              <a:buFont typeface="Arial" panose="020B0604020202020204" pitchFamily="34" charset="0"/>
              <a:buChar char="•"/>
            </a:pPr>
            <a:r>
              <a:rPr lang="fr-FR" sz="1200" dirty="0">
                <a:solidFill>
                  <a:srgbClr val="7030A0"/>
                </a:solidFill>
              </a:rPr>
              <a:t>qui revendique cela et est ce revendiqué comme un « droit » ?</a:t>
            </a:r>
          </a:p>
          <a:p>
            <a:pPr marL="171450" indent="-171450">
              <a:buFont typeface="Arial" panose="020B0604020202020204" pitchFamily="34" charset="0"/>
              <a:buChar char="•"/>
            </a:pPr>
            <a:r>
              <a:rPr lang="fr-FR" sz="1200" dirty="0">
                <a:solidFill>
                  <a:srgbClr val="7030A0"/>
                </a:solidFill>
              </a:rPr>
              <a:t>est ce une solution alternative à l'interdiction de la GPA ?</a:t>
            </a:r>
          </a:p>
          <a:p>
            <a:pPr marL="171450" indent="-171450">
              <a:buFont typeface="Arial" panose="020B0604020202020204" pitchFamily="34" charset="0"/>
              <a:buChar char="•"/>
            </a:pPr>
            <a:r>
              <a:rPr lang="fr-FR" sz="1200" dirty="0">
                <a:solidFill>
                  <a:srgbClr val="7030A0"/>
                </a:solidFill>
              </a:rPr>
              <a:t>Combien d'implantations par an prévues ?</a:t>
            </a:r>
          </a:p>
          <a:p>
            <a:pPr marL="171450" indent="-171450">
              <a:buFont typeface="Arial" panose="020B0604020202020204" pitchFamily="34" charset="0"/>
              <a:buChar char="•"/>
            </a:pPr>
            <a:r>
              <a:rPr lang="fr-FR" sz="1200" dirty="0">
                <a:solidFill>
                  <a:srgbClr val="7030A0"/>
                </a:solidFill>
              </a:rPr>
              <a:t>quels sont les budgets et d'où vient l'argent ? Public ou privé ?</a:t>
            </a:r>
          </a:p>
          <a:p>
            <a:pPr marL="171450" indent="-171450">
              <a:buFont typeface="Arial" panose="020B0604020202020204" pitchFamily="34" charset="0"/>
              <a:buChar char="•"/>
            </a:pPr>
            <a:r>
              <a:rPr lang="fr-FR" sz="1200" dirty="0">
                <a:solidFill>
                  <a:srgbClr val="7030A0"/>
                </a:solidFill>
              </a:rPr>
              <a:t>est il espéré un retour sur investissement financier ? Si oui de quel ordre de grandeur ?</a:t>
            </a:r>
          </a:p>
          <a:p>
            <a:pPr marL="171450" indent="-171450">
              <a:buFont typeface="Arial" panose="020B0604020202020204" pitchFamily="34" charset="0"/>
              <a:buChar char="•"/>
            </a:pPr>
            <a:r>
              <a:rPr lang="fr-FR" sz="1200" dirty="0">
                <a:solidFill>
                  <a:srgbClr val="7030A0"/>
                </a:solidFill>
              </a:rPr>
              <a:t>Y a t'il cordon ombilical ? Le cas échéant est il fonctionnel ?</a:t>
            </a:r>
          </a:p>
          <a:p>
            <a:pPr marL="171450" indent="-171450">
              <a:buFont typeface="Arial" panose="020B0604020202020204" pitchFamily="34" charset="0"/>
              <a:buChar char="•"/>
            </a:pPr>
            <a:r>
              <a:rPr lang="fr-FR" sz="1200" dirty="0">
                <a:solidFill>
                  <a:srgbClr val="7030A0"/>
                </a:solidFill>
              </a:rPr>
              <a:t>Quels sont le problèmes technologiques restant à surmonter ? </a:t>
            </a:r>
          </a:p>
          <a:p>
            <a:pPr marL="171450" indent="-171450">
              <a:buFont typeface="Arial" panose="020B0604020202020204" pitchFamily="34" charset="0"/>
              <a:buChar char="•"/>
            </a:pPr>
            <a:r>
              <a:rPr lang="fr-FR" sz="1200" dirty="0">
                <a:solidFill>
                  <a:srgbClr val="7030A0"/>
                </a:solidFill>
              </a:rPr>
              <a:t>Y a t'il des risques pour les futurs enfants : physiques mentaux ou bien psychologiques ?</a:t>
            </a:r>
          </a:p>
          <a:p>
            <a:pPr marL="171450" indent="-171450">
              <a:buFont typeface="Arial" panose="020B0604020202020204" pitchFamily="34" charset="0"/>
              <a:buChar char="•"/>
            </a:pPr>
            <a:r>
              <a:rPr lang="fr-FR" sz="1200" dirty="0">
                <a:solidFill>
                  <a:srgbClr val="7030A0"/>
                </a:solidFill>
              </a:rPr>
              <a:t>Les difficultés médicales, le peu de demandeurs potentiels et le cout financier ne sont ils pas de nature à mettre fin à ce projet (ce ne sera pas le cas bien entendu si ce projet est d'ordre idéologique)</a:t>
            </a:r>
          </a:p>
          <a:p>
            <a:pPr marL="171450" indent="-171450">
              <a:buFont typeface="Arial" panose="020B0604020202020204" pitchFamily="34" charset="0"/>
              <a:buChar char="•"/>
            </a:pPr>
            <a:r>
              <a:rPr lang="fr-FR" sz="1200" dirty="0">
                <a:solidFill>
                  <a:srgbClr val="7030A0"/>
                </a:solidFill>
              </a:rPr>
              <a:t>quel est le coût prévisionnel pour le budget de l'assurance maladie ?</a:t>
            </a:r>
          </a:p>
          <a:p>
            <a:pPr marL="171450" indent="-171450">
              <a:buFont typeface="Arial" panose="020B0604020202020204" pitchFamily="34" charset="0"/>
              <a:buChar char="•"/>
            </a:pPr>
            <a:r>
              <a:rPr lang="fr-FR" sz="1200" dirty="0">
                <a:solidFill>
                  <a:srgbClr val="7030A0"/>
                </a:solidFill>
              </a:rPr>
              <a:t>Qui a décidé d'autoriser ou de laisser faire ces recherches et ces études ? Y a t'il des avis éthiques émis ?</a:t>
            </a:r>
          </a:p>
        </p:txBody>
      </p:sp>
      <p:sp>
        <p:nvSpPr>
          <p:cNvPr id="5" name="ZoneTexte 4"/>
          <p:cNvSpPr txBox="1"/>
          <p:nvPr/>
        </p:nvSpPr>
        <p:spPr>
          <a:xfrm>
            <a:off x="6739666" y="114762"/>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7584141" y="4399878"/>
            <a:ext cx="4318298" cy="646331"/>
          </a:xfrm>
          <a:prstGeom prst="rect">
            <a:avLst/>
          </a:prstGeom>
          <a:noFill/>
          <a:ln>
            <a:solidFill>
              <a:srgbClr val="7030A0"/>
            </a:solidFill>
          </a:ln>
        </p:spPr>
        <p:txBody>
          <a:bodyPr wrap="square" rtlCol="0">
            <a:spAutoFit/>
          </a:bodyPr>
          <a:lstStyle/>
          <a:p>
            <a:r>
              <a:rPr lang="fr-FR" sz="1200" dirty="0">
                <a:solidFill>
                  <a:srgbClr val="7030A0"/>
                </a:solidFill>
              </a:rPr>
              <a:t>Note pour information : Feu vert pour les greffes d’utérus en France, </a:t>
            </a:r>
            <a:r>
              <a:rPr lang="fr-FR" sz="1200" dirty="0">
                <a:solidFill>
                  <a:srgbClr val="7030A0"/>
                </a:solidFill>
                <a:hlinkClick r:id="rId2"/>
              </a:rPr>
              <a:t>http://mobile.lemonde.fr/sante/article/2015/11/06/feu-vert-pour-les-greffes-d-uterus-en-france_4804854_1651302.html</a:t>
            </a:r>
            <a:r>
              <a:rPr lang="fr-FR" sz="1200" dirty="0">
                <a:solidFill>
                  <a:srgbClr val="7030A0"/>
                </a:solidFill>
              </a:rPr>
              <a:t> </a:t>
            </a:r>
          </a:p>
        </p:txBody>
      </p:sp>
    </p:spTree>
    <p:extLst>
      <p:ext uri="{BB962C8B-B14F-4D97-AF65-F5344CB8AC3E}">
        <p14:creationId xmlns:p14="http://schemas.microsoft.com/office/powerpoint/2010/main" val="37798634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52499" y="242662"/>
            <a:ext cx="671456" cy="413554"/>
          </a:xfrm>
        </p:spPr>
        <p:txBody>
          <a:bodyPr/>
          <a:lstStyle/>
          <a:p>
            <a:fld id="{A3855CD8-F650-4656-8804-7E552F308368}" type="slidenum">
              <a:rPr lang="en-US" smtClean="0"/>
              <a:t>129</a:t>
            </a:fld>
            <a:endParaRPr lang="en-US"/>
          </a:p>
        </p:txBody>
      </p:sp>
      <p:sp>
        <p:nvSpPr>
          <p:cNvPr id="3" name="ZoneTexte 2"/>
          <p:cNvSpPr txBox="1"/>
          <p:nvPr/>
        </p:nvSpPr>
        <p:spPr>
          <a:xfrm>
            <a:off x="301215" y="242662"/>
            <a:ext cx="5374933" cy="369332"/>
          </a:xfrm>
          <a:prstGeom prst="rect">
            <a:avLst/>
          </a:prstGeom>
          <a:noFill/>
        </p:spPr>
        <p:txBody>
          <a:bodyPr wrap="none" rtlCol="0">
            <a:spAutoFit/>
          </a:bodyPr>
          <a:lstStyle/>
          <a:p>
            <a:r>
              <a:rPr lang="fr-FR" b="1" dirty="0">
                <a:solidFill>
                  <a:srgbClr val="7030A0"/>
                </a:solidFill>
              </a:rPr>
              <a:t>22. Sur le futur : greffe d’utérus-vagin etc. (suite et fin)</a:t>
            </a:r>
          </a:p>
        </p:txBody>
      </p:sp>
      <p:sp>
        <p:nvSpPr>
          <p:cNvPr id="4" name="ZoneTexte 3"/>
          <p:cNvSpPr txBox="1"/>
          <p:nvPr/>
        </p:nvSpPr>
        <p:spPr>
          <a:xfrm>
            <a:off x="6067313" y="0"/>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9355" y="3229211"/>
            <a:ext cx="2514600" cy="2000250"/>
          </a:xfrm>
          <a:prstGeom prst="rect">
            <a:avLst/>
          </a:prstGeom>
        </p:spPr>
      </p:pic>
      <p:sp>
        <p:nvSpPr>
          <p:cNvPr id="6" name="ZoneTexte 5"/>
          <p:cNvSpPr txBox="1"/>
          <p:nvPr/>
        </p:nvSpPr>
        <p:spPr>
          <a:xfrm>
            <a:off x="301215" y="656216"/>
            <a:ext cx="11622740" cy="2308324"/>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7030A0"/>
                </a:solidFill>
              </a:rPr>
              <a:t>La solution de la greffe d'un vagin d'une donneuse, oblige de prendre un médicament </a:t>
            </a:r>
            <a:r>
              <a:rPr lang="fr-FR" dirty="0" err="1">
                <a:solidFill>
                  <a:srgbClr val="7030A0"/>
                </a:solidFill>
              </a:rPr>
              <a:t>anti-rejet</a:t>
            </a:r>
            <a:r>
              <a:rPr lang="fr-FR" dirty="0">
                <a:solidFill>
                  <a:srgbClr val="7030A0"/>
                </a:solidFill>
              </a:rPr>
              <a:t> à vie, avec des risques pour la vie du receveur. Elle n’est pas à envisager. </a:t>
            </a:r>
          </a:p>
          <a:p>
            <a:pPr marL="285750" indent="-285750">
              <a:buFont typeface="Arial" panose="020B0604020202020204" pitchFamily="34" charset="0"/>
              <a:buChar char="•"/>
            </a:pPr>
            <a:r>
              <a:rPr lang="fr-FR" dirty="0">
                <a:solidFill>
                  <a:srgbClr val="7030A0"/>
                </a:solidFill>
              </a:rPr>
              <a:t>Quand à la culture tissulaire de blocs utérus-vagin, qui a été expérimentée sur des filles de 8 ans, mal formées, il est difficile d’imaginer comment à partir d’un caryotype XY, l’on peut arriver, au niveau de l'embryogénèse, faire s'exprimer la "construction" d'un bloc utérus-vagin. </a:t>
            </a:r>
          </a:p>
          <a:p>
            <a:pPr marL="285750" indent="-285750">
              <a:buFont typeface="Arial" panose="020B0604020202020204" pitchFamily="34" charset="0"/>
              <a:buChar char="•"/>
            </a:pPr>
            <a:r>
              <a:rPr lang="fr-FR" dirty="0">
                <a:solidFill>
                  <a:srgbClr val="7030A0"/>
                </a:solidFill>
              </a:rPr>
              <a:t>Par ailleurs comment obtenir la fabrication d’un bloc utérus-vagin, de caryotype XX, qui ne puisse pas être rejeté par le reste du corps d’un transsexuel M2F, qui lui est de caryotype XY. Et réciproquement pour les F2M.</a:t>
            </a:r>
          </a:p>
          <a:p>
            <a:pPr marL="285750" indent="-285750">
              <a:buFont typeface="Arial" panose="020B0604020202020204" pitchFamily="34" charset="0"/>
              <a:buChar char="•"/>
            </a:pPr>
            <a:r>
              <a:rPr lang="fr-FR" dirty="0">
                <a:solidFill>
                  <a:srgbClr val="7030A0"/>
                </a:solidFill>
              </a:rPr>
              <a:t>A moins de créer un blocs utérus-vagin, qui ne puisse pas être rejeté par le reste du corps _ voir article ci-dessous.</a:t>
            </a:r>
          </a:p>
        </p:txBody>
      </p:sp>
      <p:sp>
        <p:nvSpPr>
          <p:cNvPr id="7" name="ZoneTexte 6"/>
          <p:cNvSpPr txBox="1"/>
          <p:nvPr/>
        </p:nvSpPr>
        <p:spPr>
          <a:xfrm>
            <a:off x="301215" y="3195021"/>
            <a:ext cx="8896573" cy="3754874"/>
          </a:xfrm>
          <a:prstGeom prst="rect">
            <a:avLst/>
          </a:prstGeom>
          <a:noFill/>
        </p:spPr>
        <p:txBody>
          <a:bodyPr wrap="square" rtlCol="0">
            <a:spAutoFit/>
          </a:bodyPr>
          <a:lstStyle/>
          <a:p>
            <a:pPr algn="just" fontAlgn="base"/>
            <a:r>
              <a:rPr lang="fr-FR" sz="1400" b="1" dirty="0">
                <a:solidFill>
                  <a:srgbClr val="7030A0"/>
                </a:solidFill>
              </a:rPr>
              <a:t>« Machine à cœur »</a:t>
            </a:r>
          </a:p>
          <a:p>
            <a:pPr algn="just" fontAlgn="base"/>
            <a:r>
              <a:rPr lang="fr-FR" sz="1400" dirty="0">
                <a:solidFill>
                  <a:srgbClr val="7030A0"/>
                </a:solidFill>
              </a:rPr>
              <a:t>Menée par </a:t>
            </a:r>
            <a:r>
              <a:rPr lang="fr-FR" sz="1400" u="sng" dirty="0">
                <a:solidFill>
                  <a:srgbClr val="7030A0"/>
                </a:solidFill>
                <a:hlinkClick r:id="rId3"/>
              </a:rPr>
              <a:t>Harald </a:t>
            </a:r>
            <a:r>
              <a:rPr lang="fr-FR" sz="1400" u="sng" dirty="0" err="1">
                <a:solidFill>
                  <a:srgbClr val="7030A0"/>
                </a:solidFill>
                <a:hlinkClick r:id="rId3"/>
              </a:rPr>
              <a:t>Ott</a:t>
            </a:r>
            <a:r>
              <a:rPr lang="fr-FR" sz="1400" dirty="0">
                <a:solidFill>
                  <a:srgbClr val="7030A0"/>
                </a:solidFill>
              </a:rPr>
              <a:t>, cette même équipe avait mis au point en 2008 la procédure permettant de </a:t>
            </a:r>
            <a:r>
              <a:rPr lang="fr-FR" sz="1400" i="1" dirty="0">
                <a:solidFill>
                  <a:srgbClr val="7030A0"/>
                </a:solidFill>
              </a:rPr>
              <a:t>« nettoyer »</a:t>
            </a:r>
            <a:r>
              <a:rPr lang="fr-FR" sz="1400" dirty="0">
                <a:solidFill>
                  <a:srgbClr val="7030A0"/>
                </a:solidFill>
              </a:rPr>
              <a:t> les cellules vivantes de l’organe du donneur et de la </a:t>
            </a:r>
            <a:r>
              <a:rPr lang="fr-FR" sz="1400" dirty="0" err="1">
                <a:solidFill>
                  <a:srgbClr val="7030A0"/>
                </a:solidFill>
              </a:rPr>
              <a:t>recellulariser</a:t>
            </a:r>
            <a:r>
              <a:rPr lang="fr-FR" sz="1400" dirty="0">
                <a:solidFill>
                  <a:srgbClr val="7030A0"/>
                </a:solidFill>
              </a:rPr>
              <a:t> avec des cellules parfaitement compatibles avec le receveur. Une technique éprouvée avec succès sur des cœurs, des poumons et des reins de souris mais aussi de plus grands mammifères. L’étude publiée dans </a:t>
            </a:r>
            <a:r>
              <a:rPr lang="fr-FR" sz="1400" i="1" dirty="0">
                <a:solidFill>
                  <a:srgbClr val="7030A0"/>
                </a:solidFill>
              </a:rPr>
              <a:t>Circulation </a:t>
            </a:r>
            <a:r>
              <a:rPr lang="fr-FR" sz="1400" i="1" dirty="0" err="1">
                <a:solidFill>
                  <a:srgbClr val="7030A0"/>
                </a:solidFill>
              </a:rPr>
              <a:t>Research</a:t>
            </a:r>
            <a:r>
              <a:rPr lang="fr-FR" sz="1400" i="1" dirty="0">
                <a:solidFill>
                  <a:srgbClr val="7030A0"/>
                </a:solidFill>
              </a:rPr>
              <a:t> </a:t>
            </a:r>
            <a:r>
              <a:rPr lang="fr-FR" sz="1400" dirty="0">
                <a:solidFill>
                  <a:srgbClr val="7030A0"/>
                </a:solidFill>
              </a:rPr>
              <a:t>est la première à en détailler la réussite sur des cœurs humains.</a:t>
            </a:r>
          </a:p>
          <a:p>
            <a:pPr algn="just" fontAlgn="base"/>
            <a:r>
              <a:rPr lang="fr-FR" sz="1400" dirty="0">
                <a:solidFill>
                  <a:srgbClr val="7030A0"/>
                </a:solidFill>
              </a:rPr>
              <a:t>Pour ce faire, les scientifiques ont dû concevoir un bioréacteur capable de contenir un cœur humain entier pendant tout le processus de </a:t>
            </a:r>
            <a:r>
              <a:rPr lang="fr-FR" sz="1400" dirty="0" err="1">
                <a:solidFill>
                  <a:srgbClr val="7030A0"/>
                </a:solidFill>
              </a:rPr>
              <a:t>recellularisation</a:t>
            </a:r>
            <a:r>
              <a:rPr lang="fr-FR" sz="1400" dirty="0">
                <a:solidFill>
                  <a:srgbClr val="7030A0"/>
                </a:solidFill>
              </a:rPr>
              <a:t>. Cette </a:t>
            </a:r>
            <a:r>
              <a:rPr lang="fr-FR" sz="1400" i="1" dirty="0">
                <a:solidFill>
                  <a:srgbClr val="7030A0"/>
                </a:solidFill>
              </a:rPr>
              <a:t>«machine à cœur»</a:t>
            </a:r>
            <a:r>
              <a:rPr lang="fr-FR" sz="1400" dirty="0">
                <a:solidFill>
                  <a:srgbClr val="7030A0"/>
                </a:solidFill>
              </a:rPr>
              <a:t> aura été testée avec succès sur soixante-treize organes collectés par l’agence de biomédecine de Nouvelle-Angleterre. </a:t>
            </a:r>
            <a:r>
              <a:rPr lang="fr-FR" sz="1400" b="1" i="1" dirty="0">
                <a:solidFill>
                  <a:srgbClr val="7030A0"/>
                </a:solidFill>
              </a:rPr>
              <a:t>Chaque organe est resté en culture pendant 120 jours et les études de compatibilité effectuées à la fin du processus montrent une absence </a:t>
            </a:r>
            <a:r>
              <a:rPr lang="fr-FR" sz="1400" b="1" i="1" u="sng" dirty="0">
                <a:solidFill>
                  <a:srgbClr val="7030A0"/>
                </a:solidFill>
                <a:hlinkClick r:id="rId4"/>
              </a:rPr>
              <a:t>d’antigènes HLA</a:t>
            </a:r>
            <a:r>
              <a:rPr lang="fr-FR" sz="1400" b="1" i="1" dirty="0">
                <a:solidFill>
                  <a:srgbClr val="7030A0"/>
                </a:solidFill>
              </a:rPr>
              <a:t>, molécules responsables des réactions de rejet</a:t>
            </a:r>
            <a:r>
              <a:rPr lang="fr-FR" sz="1400" dirty="0">
                <a:solidFill>
                  <a:srgbClr val="7030A0"/>
                </a:solidFill>
              </a:rPr>
              <a:t>.</a:t>
            </a:r>
          </a:p>
          <a:p>
            <a:pPr algn="just" fontAlgn="base"/>
            <a:r>
              <a:rPr lang="fr-FR" sz="1400" u="sng" dirty="0">
                <a:solidFill>
                  <a:srgbClr val="7030A0"/>
                </a:solidFill>
                <a:hlinkClick r:id="rId5"/>
              </a:rPr>
              <a:t>Pour le magazine </a:t>
            </a:r>
            <a:r>
              <a:rPr lang="fr-FR" sz="1400" u="sng" dirty="0" err="1">
                <a:solidFill>
                  <a:srgbClr val="7030A0"/>
                </a:solidFill>
                <a:hlinkClick r:id="rId5"/>
              </a:rPr>
              <a:t>Popular</a:t>
            </a:r>
            <a:r>
              <a:rPr lang="fr-FR" sz="1400" u="sng" dirty="0">
                <a:solidFill>
                  <a:srgbClr val="7030A0"/>
                </a:solidFill>
                <a:hlinkClick r:id="rId5"/>
              </a:rPr>
              <a:t> Science</a:t>
            </a:r>
            <a:r>
              <a:rPr lang="fr-FR" sz="1400" dirty="0">
                <a:solidFill>
                  <a:srgbClr val="7030A0"/>
                </a:solidFill>
              </a:rPr>
              <a:t>, nous n’avons jamais été aussi loin dans la conception </a:t>
            </a:r>
            <a:r>
              <a:rPr lang="fr-FR" sz="1400" i="1" dirty="0">
                <a:solidFill>
                  <a:srgbClr val="7030A0"/>
                </a:solidFill>
              </a:rPr>
              <a:t>in vitro</a:t>
            </a:r>
            <a:r>
              <a:rPr lang="fr-FR" sz="1400" dirty="0">
                <a:solidFill>
                  <a:srgbClr val="7030A0"/>
                </a:solidFill>
              </a:rPr>
              <a:t> de cœurs humains transplantables et la bio-ingénierie jamais été aussi près d’offrir une nouvelle solution thérapeutique aux malades, capable, cerise sur le gâteau, de contourner bien des obstacles bioéthiques.  </a:t>
            </a:r>
          </a:p>
          <a:p>
            <a:pPr algn="just"/>
            <a:r>
              <a:rPr lang="fr-FR" sz="1400" dirty="0">
                <a:solidFill>
                  <a:srgbClr val="7030A0"/>
                </a:solidFill>
              </a:rPr>
              <a:t> </a:t>
            </a:r>
          </a:p>
          <a:p>
            <a:pPr algn="just"/>
            <a:r>
              <a:rPr lang="fr-FR" sz="1400" dirty="0">
                <a:solidFill>
                  <a:srgbClr val="7030A0"/>
                </a:solidFill>
              </a:rPr>
              <a:t>Source : </a:t>
            </a:r>
            <a:r>
              <a:rPr lang="fr-FR" sz="1400" u="sng" dirty="0">
                <a:solidFill>
                  <a:srgbClr val="7030A0"/>
                </a:solidFill>
                <a:hlinkClick r:id="rId6"/>
              </a:rPr>
              <a:t>http://www.slate.fr/story/115685/coeur-humain-quasi-transplantable-cellules-souches</a:t>
            </a:r>
            <a:r>
              <a:rPr lang="fr-FR" sz="1400" dirty="0">
                <a:solidFill>
                  <a:srgbClr val="7030A0"/>
                </a:solidFill>
              </a:rPr>
              <a:t> </a:t>
            </a:r>
          </a:p>
          <a:p>
            <a:pPr algn="just"/>
            <a:endParaRPr lang="fr-FR" sz="1400" dirty="0">
              <a:solidFill>
                <a:srgbClr val="7030A0"/>
              </a:solidFill>
            </a:endParaRPr>
          </a:p>
        </p:txBody>
      </p:sp>
      <p:sp>
        <p:nvSpPr>
          <p:cNvPr id="8" name="ZoneTexte 7"/>
          <p:cNvSpPr txBox="1"/>
          <p:nvPr/>
        </p:nvSpPr>
        <p:spPr>
          <a:xfrm>
            <a:off x="9252024" y="5237193"/>
            <a:ext cx="2829262" cy="1384995"/>
          </a:xfrm>
          <a:prstGeom prst="rect">
            <a:avLst/>
          </a:prstGeom>
          <a:noFill/>
        </p:spPr>
        <p:txBody>
          <a:bodyPr wrap="square" rtlCol="0">
            <a:spAutoFit/>
          </a:bodyPr>
          <a:lstStyle/>
          <a:p>
            <a:pPr algn="ctr"/>
            <a:r>
              <a:rPr lang="fr-FR" sz="1200" dirty="0">
                <a:solidFill>
                  <a:srgbClr val="7030A0"/>
                </a:solidFill>
              </a:rPr>
              <a:t>Avant d’être réimplanté, l’organe a été repeuplé par les cellules souches du receveur. © B. JANK/MD/OTT LAB/CENTER FOR REGENERATIVE MEDEDCINE/MASSACHUSETTS HOSPITAL</a:t>
            </a:r>
          </a:p>
          <a:p>
            <a:pPr algn="ctr"/>
            <a:r>
              <a:rPr lang="fr-FR" sz="1200" dirty="0">
                <a:solidFill>
                  <a:srgbClr val="7030A0"/>
                </a:solidFill>
              </a:rPr>
              <a:t> Source : Direct Matin, page 6, N° 1854 VENDREDI 25 MARS 2016.</a:t>
            </a:r>
          </a:p>
        </p:txBody>
      </p:sp>
    </p:spTree>
    <p:extLst>
      <p:ext uri="{BB962C8B-B14F-4D97-AF65-F5344CB8AC3E}">
        <p14:creationId xmlns:p14="http://schemas.microsoft.com/office/powerpoint/2010/main" val="523997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19261" y="82703"/>
            <a:ext cx="811306" cy="369332"/>
          </a:xfrm>
        </p:spPr>
        <p:txBody>
          <a:bodyPr/>
          <a:lstStyle/>
          <a:p>
            <a:fld id="{A3855CD8-F650-4656-8804-7E552F308368}" type="slidenum">
              <a:rPr lang="en-US" smtClean="0"/>
              <a:t>13</a:t>
            </a:fld>
            <a:endParaRPr lang="en-US" dirty="0"/>
          </a:p>
        </p:txBody>
      </p:sp>
      <p:sp>
        <p:nvSpPr>
          <p:cNvPr id="3" name="ZoneTexte 2"/>
          <p:cNvSpPr txBox="1"/>
          <p:nvPr/>
        </p:nvSpPr>
        <p:spPr>
          <a:xfrm>
            <a:off x="3943472" y="109349"/>
            <a:ext cx="312640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20887" y="194095"/>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
        <p:nvSpPr>
          <p:cNvPr id="6" name="ZoneTexte 5"/>
          <p:cNvSpPr txBox="1"/>
          <p:nvPr/>
        </p:nvSpPr>
        <p:spPr>
          <a:xfrm>
            <a:off x="242807" y="563427"/>
            <a:ext cx="11949193" cy="3785652"/>
          </a:xfrm>
          <a:prstGeom prst="rect">
            <a:avLst/>
          </a:prstGeom>
          <a:noFill/>
        </p:spPr>
        <p:txBody>
          <a:bodyPr wrap="square" rtlCol="0">
            <a:spAutoFit/>
          </a:bodyPr>
          <a:lstStyle/>
          <a:p>
            <a:pPr algn="just"/>
            <a:r>
              <a:rPr lang="fr-FR" dirty="0">
                <a:solidFill>
                  <a:srgbClr val="7030A0"/>
                </a:solidFill>
              </a:rPr>
              <a:t>3.1. </a:t>
            </a:r>
            <a:r>
              <a:rPr lang="fr-FR" u="sng" dirty="0">
                <a:solidFill>
                  <a:srgbClr val="7030A0"/>
                </a:solidFill>
              </a:rPr>
              <a:t>Opinions négatives </a:t>
            </a:r>
            <a:r>
              <a:rPr lang="fr-FR" dirty="0">
                <a:solidFill>
                  <a:srgbClr val="7030A0"/>
                </a:solidFill>
              </a:rPr>
              <a:t> (suite) : </a:t>
            </a:r>
          </a:p>
          <a:p>
            <a:pPr marL="285750" indent="-285750">
              <a:buFont typeface="Arial" panose="020B0604020202020204" pitchFamily="34" charset="0"/>
              <a:buChar char="•"/>
            </a:pPr>
            <a:r>
              <a:rPr lang="fr-FR" dirty="0">
                <a:solidFill>
                  <a:srgbClr val="7030A0"/>
                </a:solidFill>
              </a:rPr>
              <a:t>« </a:t>
            </a:r>
            <a:r>
              <a:rPr lang="fr-FR" i="1" dirty="0">
                <a:solidFill>
                  <a:srgbClr val="7030A0"/>
                </a:solidFill>
              </a:rPr>
              <a:t>[Beaucoup de gens sont persuadés que]</a:t>
            </a:r>
            <a:r>
              <a:rPr lang="fr-FR" dirty="0">
                <a:solidFill>
                  <a:srgbClr val="7030A0"/>
                </a:solidFill>
              </a:rPr>
              <a:t> </a:t>
            </a:r>
            <a:r>
              <a:rPr lang="fr-FR" i="1" dirty="0">
                <a:solidFill>
                  <a:srgbClr val="7030A0"/>
                </a:solidFill>
              </a:rPr>
              <a:t>c'est une mode comme l’homosexualité ; une sorte de </a:t>
            </a:r>
            <a:r>
              <a:rPr lang="fr-FR" i="1" dirty="0">
                <a:solidFill>
                  <a:srgbClr val="FF0000"/>
                </a:solidFill>
              </a:rPr>
              <a:t>snobisme</a:t>
            </a:r>
            <a:r>
              <a:rPr lang="fr-FR" dirty="0">
                <a:solidFill>
                  <a:srgbClr val="7030A0"/>
                </a:solidFill>
              </a:rPr>
              <a:t> »</a:t>
            </a:r>
            <a:r>
              <a:rPr lang="fr-FR" sz="1200" dirty="0">
                <a:solidFill>
                  <a:srgbClr val="7030A0"/>
                </a:solidFill>
              </a:rPr>
              <a:t>. Source : Témoignage de Marie-Laure, in "</a:t>
            </a:r>
            <a:r>
              <a:rPr lang="fr-FR" sz="1200" i="1" dirty="0">
                <a:solidFill>
                  <a:srgbClr val="7030A0"/>
                </a:solidFill>
              </a:rPr>
              <a:t>Elles ... les travestis</a:t>
            </a:r>
            <a:r>
              <a:rPr lang="fr-FR" sz="1200" dirty="0">
                <a:solidFill>
                  <a:srgbClr val="7030A0"/>
                </a:solidFill>
              </a:rPr>
              <a:t>", Colette Pia, Presse de la Cité, 1978, page 233.</a:t>
            </a:r>
          </a:p>
          <a:p>
            <a:pPr marL="285750" indent="-285750">
              <a:buFont typeface="Arial" panose="020B0604020202020204" pitchFamily="34" charset="0"/>
              <a:buChar char="•"/>
            </a:pPr>
            <a:r>
              <a:rPr lang="fr-FR" dirty="0">
                <a:solidFill>
                  <a:srgbClr val="7030A0"/>
                </a:solidFill>
              </a:rPr>
              <a:t>« </a:t>
            </a:r>
            <a:r>
              <a:rPr lang="fr-FR" i="1" dirty="0">
                <a:solidFill>
                  <a:srgbClr val="7030A0"/>
                </a:solidFill>
              </a:rPr>
              <a:t>Les "changements de sexe" sont en réalité des destructions de sexe et des reconstructions artificielles de sexe constituent un</a:t>
            </a:r>
            <a:r>
              <a:rPr lang="fr-FR" b="1" i="1" dirty="0">
                <a:solidFill>
                  <a:srgbClr val="7030A0"/>
                </a:solidFill>
              </a:rPr>
              <a:t> </a:t>
            </a:r>
            <a:r>
              <a:rPr lang="fr-FR" b="1" i="1" dirty="0">
                <a:solidFill>
                  <a:srgbClr val="FF0000"/>
                </a:solidFill>
              </a:rPr>
              <a:t>risque pour la vie sociale </a:t>
            </a:r>
            <a:r>
              <a:rPr lang="fr-FR" i="1" dirty="0">
                <a:solidFill>
                  <a:srgbClr val="7030A0"/>
                </a:solidFill>
              </a:rPr>
              <a:t>et, s'il se développaient, </a:t>
            </a:r>
            <a:r>
              <a:rPr lang="fr-FR" b="1" i="1" dirty="0">
                <a:solidFill>
                  <a:srgbClr val="FF0000"/>
                </a:solidFill>
              </a:rPr>
              <a:t>pour l'espèce humaine</a:t>
            </a:r>
            <a:r>
              <a:rPr lang="fr-FR" b="1" dirty="0">
                <a:solidFill>
                  <a:srgbClr val="7030A0"/>
                </a:solidFill>
              </a:rPr>
              <a:t> </a:t>
            </a:r>
            <a:r>
              <a:rPr lang="fr-FR" dirty="0">
                <a:solidFill>
                  <a:srgbClr val="7030A0"/>
                </a:solidFill>
              </a:rPr>
              <a:t>».</a:t>
            </a:r>
            <a:r>
              <a:rPr lang="fr-FR" sz="1200" dirty="0">
                <a:solidFill>
                  <a:srgbClr val="7030A0"/>
                </a:solidFill>
              </a:rPr>
              <a:t> Source : Cours de Cassation, procureur général, 30/11/83.</a:t>
            </a:r>
          </a:p>
          <a:p>
            <a:pPr marL="285750" indent="-285750">
              <a:buFont typeface="Arial" panose="020B0604020202020204" pitchFamily="34" charset="0"/>
              <a:buChar char="•"/>
            </a:pPr>
            <a:r>
              <a:rPr lang="fr-FR" dirty="0">
                <a:solidFill>
                  <a:srgbClr val="7030A0"/>
                </a:solidFill>
              </a:rPr>
              <a:t>« </a:t>
            </a:r>
            <a:r>
              <a:rPr lang="fr-FR" i="1" dirty="0">
                <a:solidFill>
                  <a:srgbClr val="7030A0"/>
                </a:solidFill>
              </a:rPr>
              <a:t>Le transsexuel, bien qu'ayant perdu certains caractères de son sexe d'origine, n'a pas pour autant acquis ceux du sexe opposé. </a:t>
            </a:r>
            <a:r>
              <a:rPr lang="fr-FR" b="1" i="1" dirty="0">
                <a:solidFill>
                  <a:srgbClr val="7030A0"/>
                </a:solidFill>
              </a:rPr>
              <a:t>Le sexe psychologique ou psychosocial ne peut, à lui seul, primer le sexe biologique, anatomique ou génétique</a:t>
            </a:r>
            <a:r>
              <a:rPr lang="fr-FR" dirty="0">
                <a:solidFill>
                  <a:srgbClr val="7030A0"/>
                </a:solidFill>
              </a:rPr>
              <a:t> ».</a:t>
            </a:r>
            <a:r>
              <a:rPr lang="fr-FR" sz="1200" dirty="0">
                <a:solidFill>
                  <a:srgbClr val="7030A0"/>
                </a:solidFill>
              </a:rPr>
              <a:t> Source : 1ère chambre civile de la cour de cassation, 21/3/90, L'indépendant de Perpignan, 23/3/90. Figaro 23/3/90. Libération, 24/3/90.</a:t>
            </a:r>
            <a:endParaRPr lang="fr-FR" dirty="0">
              <a:solidFill>
                <a:srgbClr val="7030A0"/>
              </a:solidFill>
            </a:endParaRPr>
          </a:p>
          <a:p>
            <a:pPr marL="285750" indent="-285750">
              <a:buFont typeface="Arial" panose="020B0604020202020204" pitchFamily="34" charset="0"/>
              <a:buChar char="•"/>
            </a:pPr>
            <a:r>
              <a:rPr lang="fr-FR" dirty="0">
                <a:solidFill>
                  <a:srgbClr val="7030A0"/>
                </a:solidFill>
              </a:rPr>
              <a:t>« </a:t>
            </a:r>
            <a:r>
              <a:rPr lang="fr-FR" b="1" i="1" dirty="0">
                <a:solidFill>
                  <a:srgbClr val="7030A0"/>
                </a:solidFill>
              </a:rPr>
              <a:t>La barrière de changement de ses sexes étant un tabou absolu dans nos société, il faut être un détraqué</a:t>
            </a:r>
            <a:r>
              <a:rPr lang="fr-FR" i="1" dirty="0">
                <a:solidFill>
                  <a:srgbClr val="7030A0"/>
                </a:solidFill>
              </a:rPr>
              <a:t> ou très naïf pour vouloir enfreindre cet interdit</a:t>
            </a:r>
            <a:r>
              <a:rPr lang="fr-FR" dirty="0">
                <a:solidFill>
                  <a:srgbClr val="7030A0"/>
                </a:solidFill>
              </a:rPr>
              <a:t> ».</a:t>
            </a:r>
            <a:r>
              <a:rPr lang="fr-FR" sz="1200" dirty="0">
                <a:solidFill>
                  <a:srgbClr val="7030A0"/>
                </a:solidFill>
              </a:rPr>
              <a:t> Source : Déclaration d’un ami de l’auteur de ce document.</a:t>
            </a:r>
          </a:p>
          <a:p>
            <a:pPr marL="285750" indent="-285750">
              <a:buFont typeface="Arial" panose="020B0604020202020204" pitchFamily="34" charset="0"/>
              <a:buChar char="•"/>
            </a:pPr>
            <a:r>
              <a:rPr lang="fr-FR" dirty="0">
                <a:solidFill>
                  <a:srgbClr val="7030A0"/>
                </a:solidFill>
              </a:rPr>
              <a:t>« </a:t>
            </a:r>
            <a:r>
              <a:rPr lang="fr-FR" i="1" dirty="0">
                <a:solidFill>
                  <a:srgbClr val="7030A0"/>
                </a:solidFill>
              </a:rPr>
              <a:t>J'ai toujours pensé transsexuel était quelqu'un qui aimait à se déguiser, […] que c’était lié à </a:t>
            </a:r>
            <a:r>
              <a:rPr lang="fr-FR" b="1" i="1" dirty="0">
                <a:solidFill>
                  <a:srgbClr val="7030A0"/>
                </a:solidFill>
              </a:rPr>
              <a:t>d'étranges obsessions perverses</a:t>
            </a:r>
            <a:r>
              <a:rPr lang="fr-FR" dirty="0">
                <a:solidFill>
                  <a:srgbClr val="7030A0"/>
                </a:solidFill>
              </a:rPr>
              <a:t> ».</a:t>
            </a:r>
            <a:r>
              <a:rPr lang="fr-FR" sz="1200" dirty="0">
                <a:solidFill>
                  <a:srgbClr val="7030A0"/>
                </a:solidFill>
              </a:rPr>
              <a:t> Source : commentaire trouvé dans un groupe Facebook consacré à la transsexualité «  </a:t>
            </a:r>
            <a:r>
              <a:rPr lang="fr-FR" sz="1200" i="1" dirty="0" err="1">
                <a:solidFill>
                  <a:srgbClr val="7030A0"/>
                </a:solidFill>
              </a:rPr>
              <a:t>Stéphie</a:t>
            </a:r>
            <a:r>
              <a:rPr lang="fr-FR" sz="1200" i="1" dirty="0">
                <a:solidFill>
                  <a:srgbClr val="7030A0"/>
                </a:solidFill>
              </a:rPr>
              <a:t> n’a jamais été un garçon</a:t>
            </a:r>
            <a:r>
              <a:rPr lang="fr-FR" sz="1200" dirty="0">
                <a:solidFill>
                  <a:srgbClr val="7030A0"/>
                </a:solidFill>
              </a:rPr>
              <a:t> ».</a:t>
            </a:r>
          </a:p>
          <a:p>
            <a:pPr marL="285750" indent="-285750">
              <a:buFont typeface="Arial" panose="020B0604020202020204" pitchFamily="34" charset="0"/>
              <a:buChar char="•"/>
            </a:pPr>
            <a:r>
              <a:rPr lang="fr-FR" dirty="0">
                <a:solidFill>
                  <a:srgbClr val="7030A0"/>
                </a:solidFill>
              </a:rPr>
              <a:t>« </a:t>
            </a:r>
            <a:r>
              <a:rPr lang="fr-FR" i="1" dirty="0">
                <a:solidFill>
                  <a:srgbClr val="7030A0"/>
                </a:solidFill>
              </a:rPr>
              <a:t>Il suffit de considérer les transsexuels dans leur sexe biologique, comme tout le monde en somme, sans se convertir à ce que j'ai nommé plus haut leur </a:t>
            </a:r>
            <a:r>
              <a:rPr lang="fr-FR" b="1" i="1" dirty="0">
                <a:solidFill>
                  <a:srgbClr val="7030A0"/>
                </a:solidFill>
              </a:rPr>
              <a:t>hérésie</a:t>
            </a:r>
            <a:r>
              <a:rPr lang="fr-FR" dirty="0">
                <a:solidFill>
                  <a:srgbClr val="7030A0"/>
                </a:solidFill>
              </a:rPr>
              <a:t> ».</a:t>
            </a:r>
            <a:r>
              <a:rPr lang="fr-FR" sz="1200" dirty="0">
                <a:solidFill>
                  <a:srgbClr val="7030A0"/>
                </a:solidFill>
              </a:rPr>
              <a:t> Source :</a:t>
            </a:r>
            <a:r>
              <a:rPr lang="fr-FR" dirty="0">
                <a:solidFill>
                  <a:srgbClr val="7030A0"/>
                </a:solidFill>
              </a:rPr>
              <a:t> </a:t>
            </a:r>
            <a:r>
              <a:rPr lang="fr-FR" sz="1200" dirty="0">
                <a:solidFill>
                  <a:srgbClr val="7030A0"/>
                </a:solidFill>
              </a:rPr>
              <a:t>Patricia </a:t>
            </a:r>
            <a:r>
              <a:rPr lang="fr-FR" sz="1200" dirty="0" err="1">
                <a:solidFill>
                  <a:srgbClr val="7030A0"/>
                </a:solidFill>
              </a:rPr>
              <a:t>Mercader</a:t>
            </a:r>
            <a:r>
              <a:rPr lang="fr-FR" sz="1200" dirty="0">
                <a:solidFill>
                  <a:srgbClr val="7030A0"/>
                </a:solidFill>
              </a:rPr>
              <a:t>, </a:t>
            </a:r>
            <a:r>
              <a:rPr lang="fr-FR" sz="1200" dirty="0" err="1">
                <a:solidFill>
                  <a:srgbClr val="7030A0"/>
                </a:solidFill>
              </a:rPr>
              <a:t>ibid</a:t>
            </a:r>
            <a:r>
              <a:rPr lang="fr-FR" sz="1200" dirty="0">
                <a:solidFill>
                  <a:srgbClr val="7030A0"/>
                </a:solidFill>
              </a:rPr>
              <a:t> (1994).</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5857" y="4260927"/>
            <a:ext cx="1688271" cy="210293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088" y="4030236"/>
            <a:ext cx="2143125" cy="2333625"/>
          </a:xfrm>
          <a:prstGeom prst="rect">
            <a:avLst/>
          </a:prstGeom>
        </p:spPr>
      </p:pic>
      <p:sp>
        <p:nvSpPr>
          <p:cNvPr id="8" name="ZoneTexte 7"/>
          <p:cNvSpPr txBox="1"/>
          <p:nvPr/>
        </p:nvSpPr>
        <p:spPr>
          <a:xfrm>
            <a:off x="8129239" y="6363861"/>
            <a:ext cx="3788974" cy="461665"/>
          </a:xfrm>
          <a:prstGeom prst="rect">
            <a:avLst/>
          </a:prstGeom>
          <a:noFill/>
        </p:spPr>
        <p:txBody>
          <a:bodyPr wrap="square" rtlCol="0">
            <a:spAutoFit/>
          </a:bodyPr>
          <a:lstStyle/>
          <a:p>
            <a:pPr algn="ctr"/>
            <a:r>
              <a:rPr lang="fr-FR" sz="1200" dirty="0">
                <a:solidFill>
                  <a:srgbClr val="7030A0"/>
                </a:solidFill>
              </a:rPr>
              <a:t>Bambi une des premières transsexuelles françaises médiatisée.</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3152" y="4349079"/>
            <a:ext cx="1913860" cy="2149557"/>
          </a:xfrm>
          <a:prstGeom prst="rect">
            <a:avLst/>
          </a:prstGeom>
        </p:spPr>
      </p:pic>
      <p:sp>
        <p:nvSpPr>
          <p:cNvPr id="10" name="ZoneTexte 9"/>
          <p:cNvSpPr txBox="1"/>
          <p:nvPr/>
        </p:nvSpPr>
        <p:spPr>
          <a:xfrm>
            <a:off x="4825855" y="6480336"/>
            <a:ext cx="3637921" cy="276999"/>
          </a:xfrm>
          <a:prstGeom prst="rect">
            <a:avLst/>
          </a:prstGeom>
          <a:noFill/>
        </p:spPr>
        <p:txBody>
          <a:bodyPr wrap="square" rtlCol="0">
            <a:spAutoFit/>
          </a:bodyPr>
          <a:lstStyle/>
          <a:p>
            <a:pPr algn="ctr"/>
            <a:r>
              <a:rPr lang="fr-FR" sz="1200" dirty="0" err="1">
                <a:solidFill>
                  <a:srgbClr val="7030A0"/>
                </a:solidFill>
              </a:rPr>
              <a:t>Ovida</a:t>
            </a:r>
            <a:r>
              <a:rPr lang="fr-FR" sz="1200" dirty="0">
                <a:solidFill>
                  <a:srgbClr val="7030A0"/>
                </a:solidFill>
              </a:rPr>
              <a:t> </a:t>
            </a:r>
            <a:r>
              <a:rPr lang="fr-FR" sz="1200" dirty="0" err="1">
                <a:solidFill>
                  <a:srgbClr val="7030A0"/>
                </a:solidFill>
              </a:rPr>
              <a:t>Delec</a:t>
            </a:r>
            <a:r>
              <a:rPr lang="fr-FR" sz="1200" dirty="0">
                <a:solidFill>
                  <a:srgbClr val="7030A0"/>
                </a:solidFill>
              </a:rPr>
              <a:t>, communiste, résistante et transsexuelle.</a:t>
            </a:r>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887" y="4718411"/>
            <a:ext cx="1574800" cy="1625600"/>
          </a:xfrm>
          <a:prstGeom prst="rect">
            <a:avLst/>
          </a:prstGeom>
        </p:spPr>
      </p:pic>
      <p:sp>
        <p:nvSpPr>
          <p:cNvPr id="13" name="ZoneTexte 12"/>
          <p:cNvSpPr txBox="1"/>
          <p:nvPr/>
        </p:nvSpPr>
        <p:spPr>
          <a:xfrm>
            <a:off x="-211835" y="6384439"/>
            <a:ext cx="5129524" cy="276999"/>
          </a:xfrm>
          <a:prstGeom prst="rect">
            <a:avLst/>
          </a:prstGeom>
          <a:noFill/>
        </p:spPr>
        <p:txBody>
          <a:bodyPr wrap="square" rtlCol="0">
            <a:spAutoFit/>
          </a:bodyPr>
          <a:lstStyle/>
          <a:p>
            <a:pPr algn="ctr"/>
            <a:r>
              <a:rPr lang="fr-FR" sz="1200" dirty="0">
                <a:solidFill>
                  <a:srgbClr val="7030A0"/>
                </a:solidFill>
              </a:rPr>
              <a:t>Coccinelle une des premières transsexuelles françaises médiatisée.</a:t>
            </a:r>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3039" y="4290173"/>
            <a:ext cx="1647825" cy="2057400"/>
          </a:xfrm>
          <a:prstGeom prst="rect">
            <a:avLst/>
          </a:prstGeom>
        </p:spPr>
      </p:pic>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1825" y="4314878"/>
            <a:ext cx="1405864" cy="2067000"/>
          </a:xfrm>
          <a:prstGeom prst="rect">
            <a:avLst/>
          </a:prstGeom>
        </p:spPr>
      </p:pic>
      <p:sp>
        <p:nvSpPr>
          <p:cNvPr id="11" name="ZoneTexte 10"/>
          <p:cNvSpPr txBox="1"/>
          <p:nvPr/>
        </p:nvSpPr>
        <p:spPr>
          <a:xfrm>
            <a:off x="7377012" y="8148"/>
            <a:ext cx="4085534" cy="923330"/>
          </a:xfrm>
          <a:prstGeom prst="rect">
            <a:avLst/>
          </a:prstGeom>
          <a:noFill/>
          <a:ln>
            <a:solidFill>
              <a:srgbClr val="7030A0"/>
            </a:solidFill>
          </a:ln>
        </p:spPr>
        <p:txBody>
          <a:bodyPr wrap="square" rtlCol="0">
            <a:spAutoFit/>
          </a:bodyPr>
          <a:lstStyle/>
          <a:p>
            <a:r>
              <a:rPr lang="fr-FR" i="1" dirty="0">
                <a:solidFill>
                  <a:srgbClr val="7030A0"/>
                </a:solidFill>
              </a:rPr>
              <a:t>Pour beaucoup, s'habiller en femme ("mettre des cotillons") n'est qu'une </a:t>
            </a:r>
            <a:r>
              <a:rPr lang="fr-FR" b="1" i="1" dirty="0">
                <a:solidFill>
                  <a:srgbClr val="7030A0"/>
                </a:solidFill>
              </a:rPr>
              <a:t>mascarade, une lubie</a:t>
            </a:r>
            <a:r>
              <a:rPr lang="fr-FR" i="1" dirty="0">
                <a:solidFill>
                  <a:srgbClr val="7030A0"/>
                </a:solidFill>
              </a:rPr>
              <a:t> incompréhensive </a:t>
            </a:r>
            <a:r>
              <a:rPr lang="fr-FR" dirty="0">
                <a:solidFill>
                  <a:srgbClr val="7030A0"/>
                </a:solidFill>
              </a:rPr>
              <a:t>...</a:t>
            </a:r>
          </a:p>
        </p:txBody>
      </p:sp>
    </p:spTree>
    <p:extLst>
      <p:ext uri="{BB962C8B-B14F-4D97-AF65-F5344CB8AC3E}">
        <p14:creationId xmlns:p14="http://schemas.microsoft.com/office/powerpoint/2010/main" val="18408805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90463" y="278935"/>
            <a:ext cx="2743200" cy="365125"/>
          </a:xfrm>
        </p:spPr>
        <p:txBody>
          <a:bodyPr/>
          <a:lstStyle/>
          <a:p>
            <a:fld id="{A3855CD8-F650-4656-8804-7E552F308368}" type="slidenum">
              <a:rPr lang="en-US" smtClean="0"/>
              <a:t>130</a:t>
            </a:fld>
            <a:endParaRPr lang="en-US"/>
          </a:p>
        </p:txBody>
      </p:sp>
      <p:sp>
        <p:nvSpPr>
          <p:cNvPr id="4" name="ZoneTexte 3"/>
          <p:cNvSpPr txBox="1"/>
          <p:nvPr/>
        </p:nvSpPr>
        <p:spPr>
          <a:xfrm>
            <a:off x="200854" y="461497"/>
            <a:ext cx="5084277" cy="369332"/>
          </a:xfrm>
          <a:prstGeom prst="rect">
            <a:avLst/>
          </a:prstGeom>
          <a:noFill/>
        </p:spPr>
        <p:txBody>
          <a:bodyPr wrap="none" rtlCol="0">
            <a:spAutoFit/>
          </a:bodyPr>
          <a:lstStyle/>
          <a:p>
            <a:r>
              <a:rPr lang="fr-FR" b="1" dirty="0">
                <a:solidFill>
                  <a:srgbClr val="7030A0"/>
                </a:solidFill>
              </a:rPr>
              <a:t>23. Changement d’état civil des </a:t>
            </a:r>
            <a:r>
              <a:rPr lang="fr-FR" b="1" dirty="0" err="1">
                <a:solidFill>
                  <a:srgbClr val="7030A0"/>
                </a:solidFill>
              </a:rPr>
              <a:t>trans</a:t>
            </a:r>
            <a:r>
              <a:rPr lang="fr-FR" b="1" dirty="0">
                <a:solidFill>
                  <a:srgbClr val="7030A0"/>
                </a:solidFill>
              </a:rPr>
              <a:t>’ (en France …)</a:t>
            </a:r>
          </a:p>
        </p:txBody>
      </p:sp>
      <p:sp>
        <p:nvSpPr>
          <p:cNvPr id="5" name="ZoneTexte 4"/>
          <p:cNvSpPr txBox="1"/>
          <p:nvPr/>
        </p:nvSpPr>
        <p:spPr>
          <a:xfrm>
            <a:off x="4502075" y="44605"/>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301083" y="959005"/>
            <a:ext cx="11632580" cy="4893647"/>
          </a:xfrm>
          <a:prstGeom prst="rect">
            <a:avLst/>
          </a:prstGeom>
          <a:noFill/>
        </p:spPr>
        <p:txBody>
          <a:bodyPr wrap="square" rtlCol="0">
            <a:spAutoFit/>
          </a:bodyPr>
          <a:lstStyle/>
          <a:p>
            <a:r>
              <a:rPr lang="fr-FR" u="sng" dirty="0">
                <a:solidFill>
                  <a:srgbClr val="7030A0"/>
                </a:solidFill>
              </a:rPr>
              <a:t>Documents à fournir en France </a:t>
            </a:r>
            <a:r>
              <a:rPr lang="fr-FR" dirty="0">
                <a:solidFill>
                  <a:srgbClr val="7030A0"/>
                </a:solidFill>
              </a:rPr>
              <a:t>:</a:t>
            </a:r>
          </a:p>
          <a:p>
            <a:r>
              <a:rPr lang="fr-FR" dirty="0">
                <a:solidFill>
                  <a:srgbClr val="7030A0"/>
                </a:solidFill>
              </a:rPr>
              <a:t>La liste des papiers à fournir pour constituer un dossier de changement d'état civil est assez conséquente. Dans la plupart des cas, vous devez fournir :</a:t>
            </a:r>
          </a:p>
          <a:p>
            <a:pPr marL="342900" indent="-342900">
              <a:buFont typeface="+mj-lt"/>
              <a:buAutoNum type="arabicPeriod"/>
            </a:pPr>
            <a:r>
              <a:rPr lang="fr-FR" dirty="0">
                <a:solidFill>
                  <a:srgbClr val="7030A0"/>
                </a:solidFill>
              </a:rPr>
              <a:t>un acte intégral de naissance à demander auprès de votre mairie de naissance;</a:t>
            </a:r>
          </a:p>
          <a:p>
            <a:pPr marL="342900" indent="-342900">
              <a:buFont typeface="+mj-lt"/>
              <a:buAutoNum type="arabicPeriod"/>
            </a:pPr>
            <a:r>
              <a:rPr lang="fr-FR" dirty="0">
                <a:solidFill>
                  <a:srgbClr val="7030A0"/>
                </a:solidFill>
              </a:rPr>
              <a:t>des certificats médicaux de votre psychiatre et de votre endocrinologue;</a:t>
            </a:r>
          </a:p>
          <a:p>
            <a:pPr marL="342900" indent="-342900">
              <a:buFont typeface="+mj-lt"/>
              <a:buAutoNum type="arabicPeriod"/>
            </a:pPr>
            <a:r>
              <a:rPr lang="fr-FR" dirty="0">
                <a:solidFill>
                  <a:srgbClr val="7030A0"/>
                </a:solidFill>
              </a:rPr>
              <a:t>l'ordonnance de l'hormonothérapie;</a:t>
            </a:r>
          </a:p>
          <a:p>
            <a:pPr marL="342900" indent="-342900">
              <a:buFont typeface="+mj-lt"/>
              <a:buAutoNum type="arabicPeriod"/>
            </a:pPr>
            <a:r>
              <a:rPr lang="fr-FR" dirty="0">
                <a:solidFill>
                  <a:srgbClr val="7030A0"/>
                </a:solidFill>
              </a:rPr>
              <a:t>Et, éventuellement :</a:t>
            </a:r>
          </a:p>
          <a:p>
            <a:pPr marL="342900" indent="-342900">
              <a:buFont typeface="+mj-lt"/>
              <a:buAutoNum type="arabicPeriod"/>
            </a:pPr>
            <a:r>
              <a:rPr lang="fr-FR" dirty="0">
                <a:solidFill>
                  <a:srgbClr val="7030A0"/>
                </a:solidFill>
              </a:rPr>
              <a:t>une courte biographie;</a:t>
            </a:r>
          </a:p>
          <a:p>
            <a:pPr marL="342900" indent="-342900">
              <a:buFont typeface="+mj-lt"/>
              <a:buAutoNum type="arabicPeriod"/>
            </a:pPr>
            <a:r>
              <a:rPr lang="fr-FR" dirty="0">
                <a:solidFill>
                  <a:srgbClr val="7030A0"/>
                </a:solidFill>
              </a:rPr>
              <a:t>des attestations de personnes vous considérant dans votre genre accompagnées d'une photocopie recto/verso de leur carte d'identité; (</a:t>
            </a:r>
            <a:r>
              <a:rPr lang="fr-FR" dirty="0">
                <a:solidFill>
                  <a:srgbClr val="7030A0"/>
                </a:solidFill>
                <a:hlinkClick r:id="rId2"/>
              </a:rPr>
              <a:t>consultez un modèle d'attestation dans les documents types</a:t>
            </a:r>
            <a:r>
              <a:rPr lang="fr-FR" dirty="0">
                <a:solidFill>
                  <a:srgbClr val="7030A0"/>
                </a:solidFill>
              </a:rPr>
              <a:t> )</a:t>
            </a:r>
          </a:p>
          <a:p>
            <a:pPr marL="342900" indent="-342900">
              <a:buFont typeface="+mj-lt"/>
              <a:buAutoNum type="arabicPeriod"/>
            </a:pPr>
            <a:r>
              <a:rPr lang="fr-FR" dirty="0">
                <a:solidFill>
                  <a:srgbClr val="7030A0"/>
                </a:solidFill>
              </a:rPr>
              <a:t>des photographies vous montrant dans votre genre de </a:t>
            </a:r>
            <a:r>
              <a:rPr lang="fr-FR" dirty="0" err="1">
                <a:solidFill>
                  <a:srgbClr val="7030A0"/>
                </a:solidFill>
              </a:rPr>
              <a:t>réassignement</a:t>
            </a:r>
            <a:r>
              <a:rPr lang="fr-FR" dirty="0">
                <a:solidFill>
                  <a:srgbClr val="7030A0"/>
                </a:solidFill>
              </a:rPr>
              <a:t>;</a:t>
            </a:r>
          </a:p>
          <a:p>
            <a:pPr marL="342900" indent="-342900">
              <a:buFont typeface="+mj-lt"/>
              <a:buAutoNum type="arabicPeriod"/>
            </a:pPr>
            <a:r>
              <a:rPr lang="fr-FR" dirty="0">
                <a:solidFill>
                  <a:srgbClr val="7030A0"/>
                </a:solidFill>
              </a:rPr>
              <a:t>des certificats de vos chirurgiens;</a:t>
            </a:r>
          </a:p>
          <a:p>
            <a:pPr marL="342900" indent="-342900">
              <a:buFont typeface="+mj-lt"/>
              <a:buAutoNum type="arabicPeriod"/>
            </a:pPr>
            <a:r>
              <a:rPr lang="fr-FR" dirty="0">
                <a:solidFill>
                  <a:srgbClr val="7030A0"/>
                </a:solidFill>
              </a:rPr>
              <a:t>compte-rendu d'opérations;</a:t>
            </a:r>
          </a:p>
          <a:p>
            <a:pPr marL="342900" indent="-342900">
              <a:buFont typeface="+mj-lt"/>
              <a:buAutoNum type="arabicPeriod"/>
            </a:pPr>
            <a:r>
              <a:rPr lang="fr-FR" dirty="0">
                <a:solidFill>
                  <a:srgbClr val="7030A0"/>
                </a:solidFill>
              </a:rPr>
              <a:t>des courriers (abonnements, factures) adressés à votre futur état civil;</a:t>
            </a:r>
          </a:p>
          <a:p>
            <a:pPr marL="342900" indent="-342900">
              <a:buFont typeface="+mj-lt"/>
              <a:buAutoNum type="arabicPeriod"/>
            </a:pPr>
            <a:r>
              <a:rPr lang="fr-FR" dirty="0">
                <a:solidFill>
                  <a:srgbClr val="7030A0"/>
                </a:solidFill>
              </a:rPr>
              <a:t>le jugement de votre acte de notoriété. (cf. </a:t>
            </a:r>
            <a:r>
              <a:rPr lang="fr-FR" dirty="0">
                <a:solidFill>
                  <a:srgbClr val="7030A0"/>
                </a:solidFill>
                <a:hlinkClick r:id="rId3" tooltip="acte de notoriété et changement de prénom"/>
              </a:rPr>
              <a:t>Acte de notoriété</a:t>
            </a:r>
            <a:r>
              <a:rPr lang="fr-FR" dirty="0">
                <a:solidFill>
                  <a:srgbClr val="7030A0"/>
                </a:solidFill>
              </a:rPr>
              <a:t> );</a:t>
            </a:r>
          </a:p>
          <a:p>
            <a:pPr marL="342900" indent="-342900">
              <a:buFont typeface="+mj-lt"/>
              <a:buAutoNum type="arabicPeriod"/>
            </a:pPr>
            <a:r>
              <a:rPr lang="fr-FR" dirty="0">
                <a:solidFill>
                  <a:srgbClr val="7030A0"/>
                </a:solidFill>
              </a:rPr>
              <a:t>la circulaire du 14 mai 2010.</a:t>
            </a:r>
          </a:p>
          <a:p>
            <a:r>
              <a:rPr lang="fr-FR" sz="1200" dirty="0">
                <a:solidFill>
                  <a:srgbClr val="7030A0"/>
                </a:solidFill>
              </a:rPr>
              <a:t>Source : </a:t>
            </a:r>
            <a:r>
              <a:rPr lang="fr-FR" sz="1200" dirty="0">
                <a:solidFill>
                  <a:srgbClr val="7030A0"/>
                </a:solidFill>
                <a:hlinkClick r:id="rId4"/>
              </a:rPr>
              <a:t>http://www.ftm-transsexuel.info/demarches/administratif/changement-d-etat-civil.html</a:t>
            </a:r>
            <a:r>
              <a:rPr lang="fr-FR" sz="1200" dirty="0">
                <a:solidFill>
                  <a:srgbClr val="7030A0"/>
                </a:solidFill>
              </a:rPr>
              <a:t> </a:t>
            </a:r>
          </a:p>
          <a:p>
            <a:r>
              <a:rPr lang="fr-FR" sz="1200" dirty="0">
                <a:solidFill>
                  <a:srgbClr val="7030A0"/>
                </a:solidFill>
              </a:rPr>
              <a:t>Voir aussi : </a:t>
            </a:r>
            <a:r>
              <a:rPr lang="fr-FR" sz="1200" dirty="0">
                <a:solidFill>
                  <a:srgbClr val="7030A0"/>
                </a:solidFill>
                <a:hlinkClick r:id="rId5"/>
              </a:rPr>
              <a:t>http://www.cliquedroit.com/la-lgalit-du-changement-de-sexe-en-france-c16-f141.html</a:t>
            </a:r>
            <a:r>
              <a:rPr lang="fr-FR" sz="1200" dirty="0">
                <a:solidFill>
                  <a:srgbClr val="7030A0"/>
                </a:solidFill>
              </a:rPr>
              <a:t> </a:t>
            </a:r>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662" y="5028739"/>
            <a:ext cx="2476500" cy="1647825"/>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025" y="4928726"/>
            <a:ext cx="2466975" cy="1847850"/>
          </a:xfrm>
          <a:prstGeom prst="rect">
            <a:avLst/>
          </a:prstGeom>
        </p:spPr>
      </p:pic>
    </p:spTree>
    <p:extLst>
      <p:ext uri="{BB962C8B-B14F-4D97-AF65-F5344CB8AC3E}">
        <p14:creationId xmlns:p14="http://schemas.microsoft.com/office/powerpoint/2010/main" val="40178659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77129" y="68404"/>
            <a:ext cx="447907" cy="345533"/>
          </a:xfrm>
        </p:spPr>
        <p:txBody>
          <a:bodyPr/>
          <a:lstStyle/>
          <a:p>
            <a:fld id="{A3855CD8-F650-4656-8804-7E552F308368}" type="slidenum">
              <a:rPr lang="en-US" smtClean="0"/>
              <a:t>131</a:t>
            </a:fld>
            <a:endParaRPr lang="en-US" dirty="0"/>
          </a:p>
        </p:txBody>
      </p:sp>
      <p:sp>
        <p:nvSpPr>
          <p:cNvPr id="3" name="ZoneTexte 2"/>
          <p:cNvSpPr txBox="1"/>
          <p:nvPr/>
        </p:nvSpPr>
        <p:spPr>
          <a:xfrm>
            <a:off x="7632550" y="291207"/>
            <a:ext cx="4559450" cy="6555641"/>
          </a:xfrm>
          <a:prstGeom prst="rect">
            <a:avLst/>
          </a:prstGeom>
          <a:noFill/>
          <a:ln>
            <a:solidFill>
              <a:srgbClr val="7030A0"/>
            </a:solidFill>
          </a:ln>
        </p:spPr>
        <p:txBody>
          <a:bodyPr wrap="square" rtlCol="0">
            <a:spAutoFit/>
          </a:bodyPr>
          <a:lstStyle/>
          <a:p>
            <a:r>
              <a:rPr lang="fr-FR" sz="1400" b="1" u="sng" dirty="0">
                <a:solidFill>
                  <a:srgbClr val="7030A0"/>
                </a:solidFill>
              </a:rPr>
              <a:t>Scandalisée/révoltée de la </a:t>
            </a:r>
            <a:r>
              <a:rPr lang="fr-FR" sz="1400" b="1" u="sng" dirty="0" err="1">
                <a:solidFill>
                  <a:srgbClr val="7030A0"/>
                </a:solidFill>
              </a:rPr>
              <a:t>transphobie</a:t>
            </a:r>
            <a:r>
              <a:rPr lang="fr-FR" sz="1400" b="1" u="sng" dirty="0">
                <a:solidFill>
                  <a:srgbClr val="7030A0"/>
                </a:solidFill>
              </a:rPr>
              <a:t> administrative</a:t>
            </a:r>
          </a:p>
          <a:p>
            <a:r>
              <a:rPr lang="fr-FR" sz="1400" dirty="0">
                <a:solidFill>
                  <a:srgbClr val="7030A0"/>
                </a:solidFill>
              </a:rPr>
              <a:t>Hier soir mon avocate m'a informée de l'opposition du procureur de la république à ma demande de changement de prénom.</a:t>
            </a:r>
          </a:p>
          <a:p>
            <a:r>
              <a:rPr lang="fr-FR" sz="1400" dirty="0">
                <a:solidFill>
                  <a:srgbClr val="7030A0"/>
                </a:solidFill>
              </a:rPr>
              <a:t>Il ne demande rien moins que je demande un changement de sexe. Hors à Lyon, pour obtenir avec quasi certitude un changement de sexe, il faut être opérée.</a:t>
            </a:r>
          </a:p>
          <a:p>
            <a:r>
              <a:rPr lang="fr-FR" sz="1400" dirty="0">
                <a:solidFill>
                  <a:srgbClr val="7030A0"/>
                </a:solidFill>
              </a:rPr>
              <a:t>Le procureur demande donc que je me MUTILE pour m'accorder le droit de m'appeler Claire. Je vais me battre, pour moi, pour tous les autres </a:t>
            </a:r>
            <a:r>
              <a:rPr lang="fr-FR" sz="1400" dirty="0" err="1">
                <a:solidFill>
                  <a:srgbClr val="7030A0"/>
                </a:solidFill>
              </a:rPr>
              <a:t>transidentaires</a:t>
            </a:r>
            <a:r>
              <a:rPr lang="fr-FR" sz="1400" dirty="0">
                <a:solidFill>
                  <a:srgbClr val="7030A0"/>
                </a:solidFill>
              </a:rPr>
              <a:t> qui souhaitent vivre simplement leur identité sans mutilations imposées par des fonctionnaires. Leur comportement INHUMAIN entraine une déprime des personnes qui se voient refuser l'évidence de "qui ils sont" dans leur tête et dans leur comportement quotidien. Il s'agit même d'un acte d'une violence extrême, nier la personne dans ce qu'elle est de plus intime, l'amener à des actes irrémédiable, au suicide.</a:t>
            </a:r>
          </a:p>
          <a:p>
            <a:r>
              <a:rPr lang="fr-FR" sz="1400" dirty="0">
                <a:solidFill>
                  <a:srgbClr val="7030A0"/>
                </a:solidFill>
              </a:rPr>
              <a:t>Qui aujourd'hui, en France m'appelle autrement que Claire, pas mes amis, pas mes voisins, pas mes collègues de travail qui sont pourtant partout en France, pas les commerçants!</a:t>
            </a:r>
          </a:p>
          <a:p>
            <a:r>
              <a:rPr lang="fr-FR" sz="1400" dirty="0">
                <a:solidFill>
                  <a:srgbClr val="7030A0"/>
                </a:solidFill>
              </a:rPr>
              <a:t>Pourquoi refuser de voir ce qui saute aux yeux?</a:t>
            </a:r>
          </a:p>
          <a:p>
            <a:r>
              <a:rPr lang="fr-FR" sz="1400" dirty="0">
                <a:solidFill>
                  <a:srgbClr val="7030A0"/>
                </a:solidFill>
              </a:rPr>
              <a:t>Je suis CLAIRE et le prénom masculin qui usurpe mon identité sur mes papiers officiel ne me correspond pas, ne me représente pas.</a:t>
            </a:r>
          </a:p>
          <a:p>
            <a:r>
              <a:rPr lang="fr-FR" sz="1400" dirty="0">
                <a:solidFill>
                  <a:srgbClr val="7030A0"/>
                </a:solidFill>
              </a:rPr>
              <a:t>Honte à ces représentants de l'état [Claire, 18 décembre 2015, sur Facebook].</a:t>
            </a:r>
          </a:p>
          <a:p>
            <a:r>
              <a:rPr lang="fr-FR" sz="1400" dirty="0">
                <a:solidFill>
                  <a:srgbClr val="7030A0"/>
                </a:solidFill>
              </a:rPr>
              <a:t>Source : </a:t>
            </a:r>
            <a:r>
              <a:rPr lang="fr-FR" sz="1400" dirty="0">
                <a:solidFill>
                  <a:srgbClr val="7030A0"/>
                </a:solidFill>
                <a:hlinkClick r:id="rId2"/>
              </a:rPr>
              <a:t>https://m.facebook.com/story.php?story_fbid=1638910356376687&amp;id=100007732144016</a:t>
            </a:r>
            <a:r>
              <a:rPr lang="fr-FR" sz="1400" dirty="0">
                <a:solidFill>
                  <a:srgbClr val="7030A0"/>
                </a:solidFill>
              </a:rPr>
              <a:t> </a:t>
            </a:r>
          </a:p>
        </p:txBody>
      </p:sp>
      <p:sp>
        <p:nvSpPr>
          <p:cNvPr id="4" name="ZoneTexte 3"/>
          <p:cNvSpPr txBox="1"/>
          <p:nvPr/>
        </p:nvSpPr>
        <p:spPr>
          <a:xfrm>
            <a:off x="200854" y="461497"/>
            <a:ext cx="5084277" cy="369332"/>
          </a:xfrm>
          <a:prstGeom prst="rect">
            <a:avLst/>
          </a:prstGeom>
          <a:noFill/>
        </p:spPr>
        <p:txBody>
          <a:bodyPr wrap="none" rtlCol="0">
            <a:spAutoFit/>
          </a:bodyPr>
          <a:lstStyle/>
          <a:p>
            <a:r>
              <a:rPr lang="fr-FR" b="1" dirty="0">
                <a:solidFill>
                  <a:srgbClr val="7030A0"/>
                </a:solidFill>
              </a:rPr>
              <a:t>23. Changement d’état civil des </a:t>
            </a:r>
            <a:r>
              <a:rPr lang="fr-FR" b="1" dirty="0" err="1">
                <a:solidFill>
                  <a:srgbClr val="7030A0"/>
                </a:solidFill>
              </a:rPr>
              <a:t>trans</a:t>
            </a:r>
            <a:r>
              <a:rPr lang="fr-FR" b="1" dirty="0">
                <a:solidFill>
                  <a:srgbClr val="7030A0"/>
                </a:solidFill>
              </a:rPr>
              <a:t>’ (en France …)</a:t>
            </a:r>
          </a:p>
        </p:txBody>
      </p:sp>
      <p:sp>
        <p:nvSpPr>
          <p:cNvPr id="5" name="ZoneTexte 4"/>
          <p:cNvSpPr txBox="1"/>
          <p:nvPr/>
        </p:nvSpPr>
        <p:spPr>
          <a:xfrm>
            <a:off x="4502075" y="44605"/>
            <a:ext cx="3130475"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301082" y="959005"/>
            <a:ext cx="7248293" cy="4893647"/>
          </a:xfrm>
          <a:prstGeom prst="rect">
            <a:avLst/>
          </a:prstGeom>
          <a:noFill/>
        </p:spPr>
        <p:txBody>
          <a:bodyPr wrap="square" rtlCol="0">
            <a:spAutoFit/>
          </a:bodyPr>
          <a:lstStyle/>
          <a:p>
            <a:r>
              <a:rPr lang="fr-FR" dirty="0">
                <a:solidFill>
                  <a:srgbClr val="7030A0"/>
                </a:solidFill>
                <a:hlinkClick r:id="rId3"/>
              </a:rPr>
              <a:t>Adoption à l’Assemblée, jeudi 19 mai, d’un amendement</a:t>
            </a:r>
            <a:r>
              <a:rPr lang="fr-FR" dirty="0">
                <a:solidFill>
                  <a:srgbClr val="7030A0"/>
                </a:solidFill>
              </a:rPr>
              <a:t> au projet de loi sur la modernisation de la </a:t>
            </a:r>
            <a:r>
              <a:rPr lang="fr-FR" dirty="0">
                <a:solidFill>
                  <a:srgbClr val="7030A0"/>
                </a:solidFill>
                <a:hlinkClick r:id="rId4" tooltip="Toute l’actualité justice"/>
              </a:rPr>
              <a:t>justice</a:t>
            </a:r>
            <a:r>
              <a:rPr lang="fr-FR" dirty="0">
                <a:solidFill>
                  <a:srgbClr val="7030A0"/>
                </a:solidFill>
              </a:rPr>
              <a:t>, visant à </a:t>
            </a:r>
            <a:r>
              <a:rPr lang="fr-FR" dirty="0">
                <a:solidFill>
                  <a:srgbClr val="7030A0"/>
                </a:solidFill>
                <a:hlinkClick r:id="rId5" tooltip="Conjugaison du verbe faciliter"/>
              </a:rPr>
              <a:t>faciliter</a:t>
            </a:r>
            <a:r>
              <a:rPr lang="fr-FR" dirty="0">
                <a:solidFill>
                  <a:srgbClr val="7030A0"/>
                </a:solidFill>
              </a:rPr>
              <a:t> le changement d’état civil pour les transsexuels et les transgenres à l’Assemblée nationale. </a:t>
            </a:r>
          </a:p>
          <a:p>
            <a:r>
              <a:rPr lang="fr-FR" dirty="0">
                <a:solidFill>
                  <a:srgbClr val="7030A0"/>
                </a:solidFill>
              </a:rPr>
              <a:t>Avec cet amendement, les personnes transsexuelles (qui ont subi des transformations physiques pour </a:t>
            </a:r>
            <a:r>
              <a:rPr lang="fr-FR" dirty="0">
                <a:solidFill>
                  <a:srgbClr val="7030A0"/>
                </a:solidFill>
                <a:hlinkClick r:id="rId6" tooltip="Conjugaison du verbe changer"/>
              </a:rPr>
              <a:t>changer</a:t>
            </a:r>
            <a:r>
              <a:rPr lang="fr-FR" dirty="0">
                <a:solidFill>
                  <a:srgbClr val="7030A0"/>
                </a:solidFill>
              </a:rPr>
              <a:t> de sexe) et transgenres (qui vivent avec le sentiment d’appartenir à l’autre sexe que celui de leur naissance) n’auront plus à </a:t>
            </a:r>
            <a:r>
              <a:rPr lang="fr-FR" dirty="0">
                <a:solidFill>
                  <a:srgbClr val="7030A0"/>
                </a:solidFill>
                <a:hlinkClick r:id="rId7" tooltip="Conjugaison du verbe apporter"/>
              </a:rPr>
              <a:t>apporter</a:t>
            </a:r>
            <a:r>
              <a:rPr lang="fr-FR" dirty="0">
                <a:solidFill>
                  <a:srgbClr val="7030A0"/>
                </a:solidFill>
              </a:rPr>
              <a:t> la preuve </a:t>
            </a:r>
            <a:r>
              <a:rPr lang="fr-FR" i="1" dirty="0">
                <a:solidFill>
                  <a:srgbClr val="7030A0"/>
                </a:solidFill>
              </a:rPr>
              <a:t>« irréversible et médicale d’une transformation </a:t>
            </a:r>
            <a:r>
              <a:rPr lang="fr-FR" i="1" dirty="0">
                <a:solidFill>
                  <a:srgbClr val="7030A0"/>
                </a:solidFill>
                <a:hlinkClick r:id="rId8" tooltip="Toute l’actualité physique"/>
              </a:rPr>
              <a:t>physique</a:t>
            </a:r>
            <a:r>
              <a:rPr lang="fr-FR" i="1" dirty="0">
                <a:solidFill>
                  <a:srgbClr val="7030A0"/>
                </a:solidFill>
              </a:rPr>
              <a:t> » </a:t>
            </a:r>
            <a:r>
              <a:rPr lang="fr-FR" dirty="0">
                <a:solidFill>
                  <a:srgbClr val="7030A0"/>
                </a:solidFill>
              </a:rPr>
              <a:t>pour changer d’état civil. Elles devront en revanche </a:t>
            </a:r>
            <a:r>
              <a:rPr lang="fr-FR" dirty="0">
                <a:solidFill>
                  <a:srgbClr val="7030A0"/>
                </a:solidFill>
                <a:hlinkClick r:id="rId9" tooltip="Conjugaison du verbe démontrer"/>
              </a:rPr>
              <a:t>démontrer</a:t>
            </a:r>
            <a:r>
              <a:rPr lang="fr-FR" dirty="0">
                <a:solidFill>
                  <a:srgbClr val="7030A0"/>
                </a:solidFill>
              </a:rPr>
              <a:t> l’appartenance sincère et continue au sexe opposé à celui mentionné dans l’acte de naissance par </a:t>
            </a:r>
            <a:r>
              <a:rPr lang="fr-FR" i="1" dirty="0">
                <a:solidFill>
                  <a:srgbClr val="7030A0"/>
                </a:solidFill>
              </a:rPr>
              <a:t>« une réunion suffisante de faits »</a:t>
            </a:r>
            <a:r>
              <a:rPr lang="fr-FR" dirty="0">
                <a:solidFill>
                  <a:srgbClr val="7030A0"/>
                </a:solidFill>
              </a:rPr>
              <a:t>.</a:t>
            </a:r>
          </a:p>
          <a:p>
            <a:r>
              <a:rPr lang="fr-FR" dirty="0">
                <a:solidFill>
                  <a:srgbClr val="7030A0"/>
                </a:solidFill>
              </a:rPr>
              <a:t>Les associations souhaitaient </a:t>
            </a:r>
            <a:r>
              <a:rPr lang="fr-FR" dirty="0">
                <a:solidFill>
                  <a:srgbClr val="7030A0"/>
                </a:solidFill>
                <a:hlinkClick r:id="rId10" tooltip="Conjugaison du verbe voir"/>
              </a:rPr>
              <a:t>voir</a:t>
            </a:r>
            <a:r>
              <a:rPr lang="fr-FR" dirty="0">
                <a:solidFill>
                  <a:srgbClr val="7030A0"/>
                </a:solidFill>
              </a:rPr>
              <a:t> </a:t>
            </a:r>
            <a:r>
              <a:rPr lang="fr-FR" dirty="0">
                <a:solidFill>
                  <a:srgbClr val="7030A0"/>
                </a:solidFill>
                <a:hlinkClick r:id="rId11" tooltip="Conjugaison du verbe disparaître"/>
              </a:rPr>
              <a:t>disparaître</a:t>
            </a:r>
            <a:r>
              <a:rPr lang="fr-FR" dirty="0">
                <a:solidFill>
                  <a:srgbClr val="7030A0"/>
                </a:solidFill>
              </a:rPr>
              <a:t> toute prise en compte de l’aspect médical du changement de sexe. </a:t>
            </a:r>
            <a:r>
              <a:rPr lang="fr-FR" i="1" dirty="0">
                <a:solidFill>
                  <a:srgbClr val="7030A0"/>
                </a:solidFill>
              </a:rPr>
              <a:t>« Le seul fait de ne pas </a:t>
            </a:r>
            <a:r>
              <a:rPr lang="fr-FR" i="1" dirty="0">
                <a:solidFill>
                  <a:srgbClr val="7030A0"/>
                </a:solidFill>
                <a:hlinkClick r:id="rId12" tooltip="Conjugaison du verbe avoir"/>
              </a:rPr>
              <a:t>avoir</a:t>
            </a:r>
            <a:r>
              <a:rPr lang="fr-FR" i="1" dirty="0">
                <a:solidFill>
                  <a:srgbClr val="7030A0"/>
                </a:solidFill>
              </a:rPr>
              <a:t> subi des traitements médicaux, une opération chirurgicale ou une stérilisation ne pourra </a:t>
            </a:r>
            <a:r>
              <a:rPr lang="fr-FR" i="1" dirty="0">
                <a:solidFill>
                  <a:srgbClr val="7030A0"/>
                </a:solidFill>
                <a:hlinkClick r:id="rId13" tooltip="Conjugaison du verbe fonder"/>
              </a:rPr>
              <a:t>fonder</a:t>
            </a:r>
            <a:r>
              <a:rPr lang="fr-FR" i="1" dirty="0">
                <a:solidFill>
                  <a:srgbClr val="7030A0"/>
                </a:solidFill>
              </a:rPr>
              <a:t> un refus de </a:t>
            </a:r>
            <a:r>
              <a:rPr lang="fr-FR" i="1" dirty="0">
                <a:solidFill>
                  <a:srgbClr val="7030A0"/>
                </a:solidFill>
                <a:hlinkClick r:id="rId14" tooltip="Conjugaison du verbe faire"/>
              </a:rPr>
              <a:t>faire</a:t>
            </a:r>
            <a:r>
              <a:rPr lang="fr-FR" i="1" dirty="0">
                <a:solidFill>
                  <a:srgbClr val="7030A0"/>
                </a:solidFill>
              </a:rPr>
              <a:t> droit à la demande »</a:t>
            </a:r>
            <a:r>
              <a:rPr lang="fr-FR" dirty="0">
                <a:solidFill>
                  <a:srgbClr val="7030A0"/>
                </a:solidFill>
              </a:rPr>
              <a:t>, indique ce sous-amendement.</a:t>
            </a:r>
            <a:br>
              <a:rPr lang="fr-FR" dirty="0">
                <a:solidFill>
                  <a:srgbClr val="7030A0"/>
                </a:solidFill>
              </a:rPr>
            </a:br>
            <a:r>
              <a:rPr lang="fr-FR" sz="1200" dirty="0">
                <a:solidFill>
                  <a:srgbClr val="7030A0"/>
                </a:solidFill>
              </a:rPr>
              <a:t>Source : </a:t>
            </a:r>
            <a:r>
              <a:rPr lang="fr-FR" sz="1200" dirty="0">
                <a:solidFill>
                  <a:srgbClr val="7030A0"/>
                </a:solidFill>
                <a:hlinkClick r:id="rId15"/>
              </a:rPr>
              <a:t>http://www.lemonde.fr/societe/article/2016/05/21/changement-d-etat-civil-pour-les-trans-un-amendement-qui-ne-satisfait-pas-les-associations_4923860_3224.html</a:t>
            </a:r>
            <a:r>
              <a:rPr lang="fr-FR" sz="1200" dirty="0">
                <a:solidFill>
                  <a:srgbClr val="7030A0"/>
                </a:solidFill>
              </a:rPr>
              <a:t> </a:t>
            </a:r>
          </a:p>
        </p:txBody>
      </p:sp>
    </p:spTree>
    <p:extLst>
      <p:ext uri="{BB962C8B-B14F-4D97-AF65-F5344CB8AC3E}">
        <p14:creationId xmlns:p14="http://schemas.microsoft.com/office/powerpoint/2010/main" val="42433469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132</a:t>
            </a:fld>
            <a:endParaRPr lang="en-US" dirty="0"/>
          </a:p>
        </p:txBody>
      </p:sp>
      <p:sp>
        <p:nvSpPr>
          <p:cNvPr id="3" name="ZoneTexte 2"/>
          <p:cNvSpPr txBox="1"/>
          <p:nvPr/>
        </p:nvSpPr>
        <p:spPr>
          <a:xfrm>
            <a:off x="3905027" y="119545"/>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36668" y="280911"/>
            <a:ext cx="3900434" cy="369332"/>
          </a:xfrm>
          <a:prstGeom prst="rect">
            <a:avLst/>
          </a:prstGeom>
          <a:noFill/>
        </p:spPr>
        <p:txBody>
          <a:bodyPr wrap="square" rtlCol="0">
            <a:spAutoFit/>
          </a:bodyPr>
          <a:lstStyle/>
          <a:p>
            <a:r>
              <a:rPr lang="fr-FR" b="1" dirty="0">
                <a:solidFill>
                  <a:srgbClr val="7030A0"/>
                </a:solidFill>
              </a:rPr>
              <a:t>24. Glossaire / Lexique</a:t>
            </a:r>
          </a:p>
        </p:txBody>
      </p:sp>
      <p:sp>
        <p:nvSpPr>
          <p:cNvPr id="5" name="ZoneTexte 4"/>
          <p:cNvSpPr txBox="1"/>
          <p:nvPr/>
        </p:nvSpPr>
        <p:spPr>
          <a:xfrm>
            <a:off x="150607" y="650241"/>
            <a:ext cx="11897958" cy="6186309"/>
          </a:xfrm>
          <a:prstGeom prst="rect">
            <a:avLst/>
          </a:prstGeom>
          <a:noFill/>
        </p:spPr>
        <p:txBody>
          <a:bodyPr wrap="square" rtlCol="0">
            <a:spAutoFit/>
          </a:bodyPr>
          <a:lstStyle/>
          <a:p>
            <a:r>
              <a:rPr lang="fr-FR" b="1" i="1" dirty="0">
                <a:solidFill>
                  <a:srgbClr val="7030A0"/>
                </a:solidFill>
              </a:rPr>
              <a:t>Activation</a:t>
            </a:r>
            <a:r>
              <a:rPr lang="fr-FR" dirty="0">
                <a:solidFill>
                  <a:srgbClr val="7030A0"/>
                </a:solidFill>
              </a:rPr>
              <a:t> : concept selon lequel l'expression du comportement sexuel chez le mâle ou la femelle des Mammifères dépendrait de l'action des hormones sexuelles sur des structures nerveuses centrales.</a:t>
            </a:r>
          </a:p>
          <a:p>
            <a:r>
              <a:rPr lang="fr-FR" b="1" i="1" dirty="0">
                <a:solidFill>
                  <a:srgbClr val="7030A0"/>
                </a:solidFill>
              </a:rPr>
              <a:t>Antigène d'histocompatibilité</a:t>
            </a:r>
            <a:r>
              <a:rPr lang="fr-FR" dirty="0">
                <a:solidFill>
                  <a:srgbClr val="7030A0"/>
                </a:solidFill>
              </a:rPr>
              <a:t> : antigène cellulaire responsable du rejet des greffes, en raison de la production d'anticorps qu'il induit dans l'organisme hôte.</a:t>
            </a:r>
          </a:p>
          <a:p>
            <a:r>
              <a:rPr lang="fr-FR" b="1" i="1" dirty="0">
                <a:solidFill>
                  <a:srgbClr val="7030A0"/>
                </a:solidFill>
              </a:rPr>
              <a:t>Attractivité</a:t>
            </a:r>
            <a:r>
              <a:rPr lang="fr-FR" dirty="0">
                <a:solidFill>
                  <a:srgbClr val="7030A0"/>
                </a:solidFill>
              </a:rPr>
              <a:t> : Est </a:t>
            </a:r>
            <a:r>
              <a:rPr lang="fr-FR" i="1" dirty="0">
                <a:solidFill>
                  <a:srgbClr val="7030A0"/>
                </a:solidFill>
              </a:rPr>
              <a:t>attractive</a:t>
            </a:r>
            <a:r>
              <a:rPr lang="fr-FR" dirty="0">
                <a:solidFill>
                  <a:srgbClr val="7030A0"/>
                </a:solidFill>
              </a:rPr>
              <a:t> une femelle qui attire le mâle (par l’odeur, les phéromones provenant de la femelle œstrale).</a:t>
            </a:r>
          </a:p>
          <a:p>
            <a:r>
              <a:rPr lang="fr-FR" b="1" i="1" dirty="0">
                <a:solidFill>
                  <a:srgbClr val="7030A0"/>
                </a:solidFill>
              </a:rPr>
              <a:t>Caryotype</a:t>
            </a:r>
            <a:r>
              <a:rPr lang="fr-FR" dirty="0">
                <a:solidFill>
                  <a:srgbClr val="7030A0"/>
                </a:solidFill>
              </a:rPr>
              <a:t> : nombre et caractères morphologiques des chromosomes propres à chaque espèce.</a:t>
            </a:r>
          </a:p>
          <a:p>
            <a:pPr algn="just"/>
            <a:r>
              <a:rPr lang="fr-FR" b="1" i="1" dirty="0">
                <a:solidFill>
                  <a:srgbClr val="7030A0"/>
                </a:solidFill>
              </a:rPr>
              <a:t>Comportement de reproduction</a:t>
            </a:r>
            <a:r>
              <a:rPr lang="fr-FR" dirty="0">
                <a:solidFill>
                  <a:srgbClr val="7030A0"/>
                </a:solidFill>
              </a:rPr>
              <a:t> : ensemble des séquences motrices qui sont exécutées pour mettre en contact les </a:t>
            </a:r>
            <a:r>
              <a:rPr lang="fr-FR" dirty="0">
                <a:solidFill>
                  <a:srgbClr val="7030A0"/>
                </a:solidFill>
                <a:hlinkClick r:id="rId2" tooltip="Gamète"/>
              </a:rPr>
              <a:t>gamètes</a:t>
            </a:r>
            <a:r>
              <a:rPr lang="fr-FR" dirty="0">
                <a:solidFill>
                  <a:srgbClr val="7030A0"/>
                </a:solidFill>
              </a:rPr>
              <a:t> du </a:t>
            </a:r>
            <a:r>
              <a:rPr lang="fr-FR" dirty="0">
                <a:solidFill>
                  <a:srgbClr val="7030A0"/>
                </a:solidFill>
                <a:hlinkClick r:id="rId3" tooltip="Mâle (biologie)"/>
              </a:rPr>
              <a:t>mâle</a:t>
            </a:r>
            <a:r>
              <a:rPr lang="fr-FR" dirty="0">
                <a:solidFill>
                  <a:srgbClr val="7030A0"/>
                </a:solidFill>
              </a:rPr>
              <a:t> avec celles de la </a:t>
            </a:r>
            <a:r>
              <a:rPr lang="fr-FR" dirty="0">
                <a:solidFill>
                  <a:srgbClr val="7030A0"/>
                </a:solidFill>
                <a:hlinkClick r:id="rId4" tooltip="Femelle (biologie)"/>
              </a:rPr>
              <a:t>femelle</a:t>
            </a:r>
            <a:r>
              <a:rPr lang="fr-FR" dirty="0">
                <a:solidFill>
                  <a:srgbClr val="7030A0"/>
                </a:solidFill>
              </a:rPr>
              <a:t>, ce qui permet la </a:t>
            </a:r>
            <a:r>
              <a:rPr lang="fr-FR" dirty="0">
                <a:solidFill>
                  <a:srgbClr val="7030A0"/>
                </a:solidFill>
                <a:hlinkClick r:id="rId5" tooltip="Fécondation"/>
              </a:rPr>
              <a:t>fécondation</a:t>
            </a:r>
            <a:r>
              <a:rPr lang="fr-FR" dirty="0">
                <a:solidFill>
                  <a:srgbClr val="7030A0"/>
                </a:solidFill>
              </a:rPr>
              <a:t> et la </a:t>
            </a:r>
            <a:r>
              <a:rPr lang="fr-FR" dirty="0">
                <a:solidFill>
                  <a:srgbClr val="7030A0"/>
                </a:solidFill>
                <a:hlinkClick r:id="rId6" tooltip="Reproduction (biologie)"/>
              </a:rPr>
              <a:t>reproduction</a:t>
            </a:r>
            <a:r>
              <a:rPr lang="fr-FR" dirty="0">
                <a:solidFill>
                  <a:srgbClr val="7030A0"/>
                </a:solidFill>
              </a:rPr>
              <a:t> de l'</a:t>
            </a:r>
            <a:r>
              <a:rPr lang="fr-FR" dirty="0">
                <a:solidFill>
                  <a:srgbClr val="7030A0"/>
                </a:solidFill>
                <a:hlinkClick r:id="rId7" tooltip="Espèce"/>
              </a:rPr>
              <a:t>espèce</a:t>
            </a:r>
            <a:r>
              <a:rPr lang="fr-FR" dirty="0">
                <a:solidFill>
                  <a:srgbClr val="7030A0"/>
                </a:solidFill>
              </a:rPr>
              <a:t>. </a:t>
            </a:r>
          </a:p>
          <a:p>
            <a:pPr algn="just"/>
            <a:r>
              <a:rPr lang="fr-FR" dirty="0">
                <a:solidFill>
                  <a:srgbClr val="7030A0"/>
                </a:solidFill>
              </a:rPr>
              <a:t>Chez la plupart des </a:t>
            </a:r>
            <a:r>
              <a:rPr lang="fr-FR" dirty="0">
                <a:solidFill>
                  <a:srgbClr val="7030A0"/>
                </a:solidFill>
                <a:hlinkClick r:id="rId8" tooltip="Animal"/>
              </a:rPr>
              <a:t>animaux</a:t>
            </a:r>
            <a:r>
              <a:rPr lang="fr-FR" dirty="0">
                <a:solidFill>
                  <a:srgbClr val="7030A0"/>
                </a:solidFill>
              </a:rPr>
              <a:t>, le </a:t>
            </a:r>
            <a:r>
              <a:rPr lang="fr-FR" dirty="0">
                <a:solidFill>
                  <a:srgbClr val="7030A0"/>
                </a:solidFill>
                <a:hlinkClick r:id="rId9" tooltip="Comportement sexuel"/>
              </a:rPr>
              <a:t>comportement sexuel</a:t>
            </a:r>
            <a:r>
              <a:rPr lang="fr-FR" dirty="0">
                <a:solidFill>
                  <a:srgbClr val="7030A0"/>
                </a:solidFill>
              </a:rPr>
              <a:t> correspond à un comportement de reproduction : grâce à la coordination des </a:t>
            </a:r>
            <a:r>
              <a:rPr lang="fr-FR" dirty="0">
                <a:solidFill>
                  <a:srgbClr val="7030A0"/>
                </a:solidFill>
                <a:hlinkClick r:id="rId10" tooltip="Hormone"/>
              </a:rPr>
              <a:t>hormones</a:t>
            </a:r>
            <a:r>
              <a:rPr lang="fr-FR" dirty="0">
                <a:solidFill>
                  <a:srgbClr val="7030A0"/>
                </a:solidFill>
              </a:rPr>
              <a:t>, des </a:t>
            </a:r>
            <a:r>
              <a:rPr lang="fr-FR" dirty="0">
                <a:solidFill>
                  <a:srgbClr val="7030A0"/>
                </a:solidFill>
                <a:hlinkClick r:id="rId11" tooltip="Phéromone"/>
              </a:rPr>
              <a:t>phéromones</a:t>
            </a:r>
            <a:r>
              <a:rPr lang="fr-FR" dirty="0">
                <a:solidFill>
                  <a:srgbClr val="7030A0"/>
                </a:solidFill>
              </a:rPr>
              <a:t> et des réflexes sexuels, la </a:t>
            </a:r>
            <a:r>
              <a:rPr lang="fr-FR" dirty="0">
                <a:solidFill>
                  <a:srgbClr val="7030A0"/>
                </a:solidFill>
                <a:hlinkClick r:id="rId5" tooltip="Fécondation"/>
              </a:rPr>
              <a:t>fécondation</a:t>
            </a:r>
            <a:r>
              <a:rPr lang="fr-FR" dirty="0">
                <a:solidFill>
                  <a:srgbClr val="7030A0"/>
                </a:solidFill>
              </a:rPr>
              <a:t> est le but fonctionnel de ce </a:t>
            </a:r>
            <a:r>
              <a:rPr lang="fr-FR" dirty="0">
                <a:solidFill>
                  <a:srgbClr val="7030A0"/>
                </a:solidFill>
                <a:hlinkClick r:id="rId12" tooltip="Comportement"/>
              </a:rPr>
              <a:t>comportement</a:t>
            </a:r>
            <a:r>
              <a:rPr lang="fr-FR" dirty="0">
                <a:solidFill>
                  <a:srgbClr val="7030A0"/>
                </a:solidFill>
              </a:rPr>
              <a:t>. Chez les mammifères ayant un </a:t>
            </a:r>
            <a:r>
              <a:rPr lang="fr-FR" dirty="0">
                <a:solidFill>
                  <a:srgbClr val="7030A0"/>
                </a:solidFill>
                <a:hlinkClick r:id="rId13" tooltip="Cerveau"/>
              </a:rPr>
              <a:t>cerveau</a:t>
            </a:r>
            <a:r>
              <a:rPr lang="fr-FR" dirty="0">
                <a:solidFill>
                  <a:srgbClr val="7030A0"/>
                </a:solidFill>
              </a:rPr>
              <a:t> très développé (</a:t>
            </a:r>
            <a:r>
              <a:rPr lang="fr-FR" dirty="0">
                <a:solidFill>
                  <a:srgbClr val="7030A0"/>
                </a:solidFill>
                <a:hlinkClick r:id="rId14" tooltip="Homo sapiens"/>
              </a:rPr>
              <a:t>Homo sapiens</a:t>
            </a:r>
            <a:r>
              <a:rPr lang="fr-FR" dirty="0">
                <a:solidFill>
                  <a:srgbClr val="7030A0"/>
                </a:solidFill>
              </a:rPr>
              <a:t>, </a:t>
            </a:r>
            <a:r>
              <a:rPr lang="fr-FR" dirty="0">
                <a:solidFill>
                  <a:srgbClr val="7030A0"/>
                </a:solidFill>
                <a:hlinkClick r:id="rId15" tooltip="Chimpanzé"/>
              </a:rPr>
              <a:t>chimpanzés</a:t>
            </a:r>
            <a:r>
              <a:rPr lang="fr-FR" dirty="0">
                <a:solidFill>
                  <a:srgbClr val="7030A0"/>
                </a:solidFill>
              </a:rPr>
              <a:t>, </a:t>
            </a:r>
            <a:r>
              <a:rPr lang="fr-FR" dirty="0">
                <a:solidFill>
                  <a:srgbClr val="7030A0"/>
                </a:solidFill>
                <a:hlinkClick r:id="rId16" tooltip="Bonobo"/>
              </a:rPr>
              <a:t>bonobos</a:t>
            </a:r>
            <a:r>
              <a:rPr lang="fr-FR" dirty="0">
                <a:solidFill>
                  <a:srgbClr val="7030A0"/>
                </a:solidFill>
              </a:rPr>
              <a:t>, </a:t>
            </a:r>
            <a:r>
              <a:rPr lang="fr-FR" dirty="0" err="1">
                <a:solidFill>
                  <a:srgbClr val="7030A0"/>
                </a:solidFill>
                <a:hlinkClick r:id="rId17" tooltip="Orang-outan"/>
              </a:rPr>
              <a:t>orangs-outans</a:t>
            </a:r>
            <a:r>
              <a:rPr lang="fr-FR" dirty="0">
                <a:solidFill>
                  <a:srgbClr val="7030A0"/>
                </a:solidFill>
              </a:rPr>
              <a:t>, </a:t>
            </a:r>
            <a:r>
              <a:rPr lang="fr-FR" dirty="0">
                <a:solidFill>
                  <a:srgbClr val="7030A0"/>
                </a:solidFill>
                <a:hlinkClick r:id="rId18" tooltip="Dauphin"/>
              </a:rPr>
              <a:t>dauphins</a:t>
            </a:r>
            <a:r>
              <a:rPr lang="fr-FR" dirty="0">
                <a:solidFill>
                  <a:srgbClr val="7030A0"/>
                </a:solidFill>
              </a:rPr>
              <a:t>), la structure cérébrale a évolué et la dynamique fonctionnelle du comportement a été modifiée : le comportement de reproduction devient un </a:t>
            </a:r>
            <a:r>
              <a:rPr lang="fr-FR" dirty="0">
                <a:solidFill>
                  <a:srgbClr val="7030A0"/>
                </a:solidFill>
                <a:hlinkClick r:id="rId19" tooltip="Comportement érotique"/>
              </a:rPr>
              <a:t>comportement érotique</a:t>
            </a:r>
            <a:r>
              <a:rPr lang="fr-FR" dirty="0">
                <a:solidFill>
                  <a:srgbClr val="7030A0"/>
                </a:solidFill>
              </a:rPr>
              <a:t>. </a:t>
            </a:r>
          </a:p>
          <a:p>
            <a:pPr algn="just"/>
            <a:r>
              <a:rPr lang="fr-FR" dirty="0">
                <a:solidFill>
                  <a:srgbClr val="7030A0"/>
                </a:solidFill>
              </a:rPr>
              <a:t>En simplifiant, il existe trois grands circuits neurobiologiques, spécifiquement conçue pour la </a:t>
            </a:r>
            <a:r>
              <a:rPr lang="fr-FR" dirty="0">
                <a:solidFill>
                  <a:srgbClr val="7030A0"/>
                </a:solidFill>
                <a:hlinkClick r:id="rId20" tooltip="Copulation"/>
              </a:rPr>
              <a:t>copulation</a:t>
            </a:r>
            <a:r>
              <a:rPr lang="fr-FR" dirty="0">
                <a:solidFill>
                  <a:srgbClr val="7030A0"/>
                </a:solidFill>
              </a:rPr>
              <a:t> hétérosexuelle : 1) les circuits </a:t>
            </a:r>
            <a:r>
              <a:rPr lang="fr-FR" dirty="0">
                <a:solidFill>
                  <a:srgbClr val="7030A0"/>
                </a:solidFill>
                <a:hlinkClick r:id="rId21" tooltip="Olfaction"/>
              </a:rPr>
              <a:t>olfactifs</a:t>
            </a:r>
            <a:r>
              <a:rPr lang="fr-FR" dirty="0">
                <a:solidFill>
                  <a:srgbClr val="7030A0"/>
                </a:solidFill>
              </a:rPr>
              <a:t>, à l'origine de l'</a:t>
            </a:r>
            <a:r>
              <a:rPr lang="fr-FR" dirty="0">
                <a:solidFill>
                  <a:srgbClr val="7030A0"/>
                </a:solidFill>
                <a:hlinkClick r:id="rId22" tooltip="Excitation sexuelle"/>
              </a:rPr>
              <a:t>excitation sexuelle</a:t>
            </a:r>
            <a:r>
              <a:rPr lang="fr-FR" dirty="0">
                <a:solidFill>
                  <a:srgbClr val="7030A0"/>
                </a:solidFill>
              </a:rPr>
              <a:t> et de l'</a:t>
            </a:r>
            <a:r>
              <a:rPr lang="fr-FR" dirty="0">
                <a:solidFill>
                  <a:srgbClr val="7030A0"/>
                </a:solidFill>
                <a:hlinkClick r:id="rId23" tooltip="Orientation sexuelle"/>
              </a:rPr>
              <a:t>orientation sexuelle</a:t>
            </a:r>
            <a:r>
              <a:rPr lang="fr-FR" dirty="0">
                <a:solidFill>
                  <a:srgbClr val="7030A0"/>
                </a:solidFill>
              </a:rPr>
              <a:t> ; 2) les circuits des réflexes sexuels (</a:t>
            </a:r>
            <a:r>
              <a:rPr lang="fr-FR" dirty="0">
                <a:solidFill>
                  <a:srgbClr val="7030A0"/>
                </a:solidFill>
                <a:hlinkClick r:id="rId24" tooltip="Lordose"/>
              </a:rPr>
              <a:t>lordose</a:t>
            </a:r>
            <a:r>
              <a:rPr lang="fr-FR" dirty="0">
                <a:solidFill>
                  <a:srgbClr val="7030A0"/>
                </a:solidFill>
              </a:rPr>
              <a:t>, </a:t>
            </a:r>
            <a:r>
              <a:rPr lang="fr-FR" dirty="0">
                <a:solidFill>
                  <a:srgbClr val="7030A0"/>
                </a:solidFill>
                <a:hlinkClick r:id="rId25" tooltip="Érection"/>
              </a:rPr>
              <a:t>érection</a:t>
            </a:r>
            <a:r>
              <a:rPr lang="fr-FR" dirty="0">
                <a:solidFill>
                  <a:srgbClr val="7030A0"/>
                </a:solidFill>
              </a:rPr>
              <a:t>, </a:t>
            </a:r>
            <a:r>
              <a:rPr lang="fr-FR" dirty="0">
                <a:solidFill>
                  <a:srgbClr val="7030A0"/>
                </a:solidFill>
                <a:hlinkClick r:id="rId26" tooltip="Éjaculation"/>
              </a:rPr>
              <a:t>éjaculation</a:t>
            </a:r>
            <a:r>
              <a:rPr lang="fr-FR" dirty="0">
                <a:solidFill>
                  <a:srgbClr val="7030A0"/>
                </a:solidFill>
              </a:rPr>
              <a:t>… flèches oranges), qui permettent la copulation ; et 3) les circuits des récompenses sexuelles (</a:t>
            </a:r>
            <a:r>
              <a:rPr lang="fr-FR" dirty="0">
                <a:solidFill>
                  <a:srgbClr val="7030A0"/>
                </a:solidFill>
                <a:hlinkClick r:id="rId27" tooltip="Système de récompense"/>
              </a:rPr>
              <a:t>système de </a:t>
            </a:r>
            <a:r>
              <a:rPr lang="fr-FR" dirty="0" err="1">
                <a:solidFill>
                  <a:srgbClr val="7030A0"/>
                </a:solidFill>
                <a:hlinkClick r:id="rId27" tooltip="Système de récompense"/>
              </a:rPr>
              <a:t>récompense</a:t>
            </a:r>
            <a:r>
              <a:rPr lang="fr-FR" dirty="0" err="1">
                <a:solidFill>
                  <a:srgbClr val="7030A0"/>
                </a:solidFill>
              </a:rPr>
              <a:t>associé</a:t>
            </a:r>
            <a:r>
              <a:rPr lang="fr-FR" dirty="0">
                <a:solidFill>
                  <a:srgbClr val="7030A0"/>
                </a:solidFill>
              </a:rPr>
              <a:t> au </a:t>
            </a:r>
            <a:r>
              <a:rPr lang="fr-FR" dirty="0">
                <a:solidFill>
                  <a:srgbClr val="7030A0"/>
                </a:solidFill>
                <a:hlinkClick r:id="rId28" tooltip="Pénis"/>
              </a:rPr>
              <a:t>pénis</a:t>
            </a:r>
            <a:r>
              <a:rPr lang="fr-FR" dirty="0">
                <a:solidFill>
                  <a:srgbClr val="7030A0"/>
                </a:solidFill>
              </a:rPr>
              <a:t>/</a:t>
            </a:r>
            <a:r>
              <a:rPr lang="fr-FR" dirty="0">
                <a:solidFill>
                  <a:srgbClr val="7030A0"/>
                </a:solidFill>
                <a:hlinkClick r:id="rId29" tooltip="Clitoris"/>
              </a:rPr>
              <a:t>clitoris</a:t>
            </a:r>
            <a:r>
              <a:rPr lang="fr-FR" dirty="0">
                <a:solidFill>
                  <a:srgbClr val="7030A0"/>
                </a:solidFill>
              </a:rPr>
              <a:t> – flèches bleues), qui sont impliqués dans les apprentissages sexuels (en particulier de la </a:t>
            </a:r>
            <a:r>
              <a:rPr lang="fr-FR" dirty="0">
                <a:solidFill>
                  <a:srgbClr val="7030A0"/>
                </a:solidFill>
                <a:hlinkClick r:id="rId30" tooltip="Motivation"/>
              </a:rPr>
              <a:t>motivation</a:t>
            </a:r>
            <a:r>
              <a:rPr lang="fr-FR" dirty="0">
                <a:solidFill>
                  <a:srgbClr val="7030A0"/>
                </a:solidFill>
              </a:rPr>
              <a:t> sexuelle).</a:t>
            </a:r>
            <a:r>
              <a:rPr lang="fr-FR" sz="1200" dirty="0">
                <a:solidFill>
                  <a:srgbClr val="7030A0"/>
                </a:solidFill>
              </a:rPr>
              <a:t> Source : </a:t>
            </a:r>
            <a:r>
              <a:rPr lang="fr-FR" sz="1200" dirty="0">
                <a:solidFill>
                  <a:srgbClr val="7030A0"/>
                </a:solidFill>
                <a:hlinkClick r:id="rId31"/>
              </a:rPr>
              <a:t>https://fr.wikipedia.org/wiki/Comportement_de_reproduction</a:t>
            </a:r>
            <a:r>
              <a:rPr lang="fr-FR" sz="1200" dirty="0">
                <a:solidFill>
                  <a:srgbClr val="7030A0"/>
                </a:solidFill>
              </a:rPr>
              <a:t> </a:t>
            </a:r>
            <a:endParaRPr lang="fr-FR" dirty="0">
              <a:solidFill>
                <a:srgbClr val="7030A0"/>
              </a:solidFill>
            </a:endParaRPr>
          </a:p>
          <a:p>
            <a:r>
              <a:rPr lang="fr-FR" b="1" i="1" dirty="0">
                <a:solidFill>
                  <a:srgbClr val="7030A0"/>
                </a:solidFill>
              </a:rPr>
              <a:t>Comportement sexuel </a:t>
            </a:r>
            <a:r>
              <a:rPr lang="fr-FR" b="1" i="1" dirty="0" err="1">
                <a:solidFill>
                  <a:srgbClr val="7030A0"/>
                </a:solidFill>
              </a:rPr>
              <a:t>hétérotypique</a:t>
            </a:r>
            <a:r>
              <a:rPr lang="fr-FR" b="1" i="1" dirty="0">
                <a:solidFill>
                  <a:srgbClr val="7030A0"/>
                </a:solidFill>
              </a:rPr>
              <a:t> </a:t>
            </a:r>
            <a:r>
              <a:rPr lang="fr-FR" dirty="0">
                <a:solidFill>
                  <a:srgbClr val="7030A0"/>
                </a:solidFill>
              </a:rPr>
              <a:t>: n'est pas conforme au sexe génétique et correspond, chez l'animal, au comportement homosexuel humain.</a:t>
            </a:r>
          </a:p>
          <a:p>
            <a:r>
              <a:rPr lang="fr-FR" b="1" i="1" dirty="0">
                <a:solidFill>
                  <a:srgbClr val="7030A0"/>
                </a:solidFill>
              </a:rPr>
              <a:t>Comportement sexuel homotypique </a:t>
            </a:r>
            <a:r>
              <a:rPr lang="fr-FR" dirty="0">
                <a:solidFill>
                  <a:srgbClr val="7030A0"/>
                </a:solidFill>
              </a:rPr>
              <a:t>: est conforme au sexe génétique et correspond, chez l'animal, au comportement hétérosexuel humain.</a:t>
            </a:r>
          </a:p>
        </p:txBody>
      </p:sp>
    </p:spTree>
    <p:extLst>
      <p:ext uri="{BB962C8B-B14F-4D97-AF65-F5344CB8AC3E}">
        <p14:creationId xmlns:p14="http://schemas.microsoft.com/office/powerpoint/2010/main" val="2699519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133</a:t>
            </a:fld>
            <a:endParaRPr lang="en-US" dirty="0"/>
          </a:p>
        </p:txBody>
      </p:sp>
      <p:sp>
        <p:nvSpPr>
          <p:cNvPr id="3" name="ZoneTexte 2"/>
          <p:cNvSpPr txBox="1"/>
          <p:nvPr/>
        </p:nvSpPr>
        <p:spPr>
          <a:xfrm>
            <a:off x="3840481" y="84276"/>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8" y="638274"/>
            <a:ext cx="11811897" cy="3600986"/>
          </a:xfrm>
          <a:prstGeom prst="rect">
            <a:avLst/>
          </a:prstGeom>
          <a:noFill/>
        </p:spPr>
        <p:txBody>
          <a:bodyPr wrap="square" rtlCol="0">
            <a:spAutoFit/>
          </a:bodyPr>
          <a:lstStyle/>
          <a:p>
            <a:r>
              <a:rPr lang="fr-FR" b="1" i="1" dirty="0">
                <a:solidFill>
                  <a:srgbClr val="7030A0"/>
                </a:solidFill>
              </a:rPr>
              <a:t>Copulation</a:t>
            </a:r>
            <a:r>
              <a:rPr lang="fr-FR" dirty="0">
                <a:solidFill>
                  <a:srgbClr val="7030A0"/>
                </a:solidFill>
              </a:rPr>
              <a:t> : a) </a:t>
            </a:r>
            <a:r>
              <a:rPr lang="fr-FR" u="sng" dirty="0">
                <a:solidFill>
                  <a:srgbClr val="7030A0"/>
                </a:solidFill>
                <a:hlinkClick r:id="rId2" tooltip="accouplement"/>
              </a:rPr>
              <a:t>Accouplement</a:t>
            </a:r>
            <a:r>
              <a:rPr lang="fr-FR" dirty="0">
                <a:solidFill>
                  <a:srgbClr val="7030A0"/>
                </a:solidFill>
              </a:rPr>
              <a:t> du </a:t>
            </a:r>
            <a:r>
              <a:rPr lang="fr-FR" dirty="0">
                <a:solidFill>
                  <a:srgbClr val="7030A0"/>
                </a:solidFill>
                <a:hlinkClick r:id="rId3" tooltip="mâle"/>
              </a:rPr>
              <a:t>mâle</a:t>
            </a:r>
            <a:r>
              <a:rPr lang="fr-FR" dirty="0">
                <a:solidFill>
                  <a:srgbClr val="7030A0"/>
                </a:solidFill>
              </a:rPr>
              <a:t> avec la </a:t>
            </a:r>
            <a:r>
              <a:rPr lang="fr-FR" dirty="0">
                <a:solidFill>
                  <a:srgbClr val="7030A0"/>
                </a:solidFill>
                <a:hlinkClick r:id="rId4" tooltip="femelle"/>
              </a:rPr>
              <a:t>femelle</a:t>
            </a:r>
            <a:r>
              <a:rPr lang="fr-FR" dirty="0">
                <a:solidFill>
                  <a:srgbClr val="7030A0"/>
                </a:solidFill>
              </a:rPr>
              <a:t>. B) activité sexuelle spécifique et </a:t>
            </a:r>
            <a:r>
              <a:rPr lang="fr-FR" dirty="0">
                <a:solidFill>
                  <a:srgbClr val="7030A0"/>
                </a:solidFill>
                <a:hlinkClick r:id="rId5" tooltip="Inné"/>
              </a:rPr>
              <a:t>innée</a:t>
            </a:r>
            <a:r>
              <a:rPr lang="fr-FR" dirty="0">
                <a:solidFill>
                  <a:srgbClr val="7030A0"/>
                </a:solidFill>
              </a:rPr>
              <a:t> des mammifères non-primates.  L'anatomie du corps et du système nerveux est spécifiquement organisée pour la copulation hétérosexuelle. Par contre, le </a:t>
            </a:r>
            <a:r>
              <a:rPr lang="fr-FR" dirty="0">
                <a:solidFill>
                  <a:srgbClr val="7030A0"/>
                </a:solidFill>
                <a:hlinkClick r:id="rId6" tooltip="Rapport sexuel"/>
              </a:rPr>
              <a:t>rapport sexuel</a:t>
            </a:r>
            <a:r>
              <a:rPr lang="fr-FR" dirty="0">
                <a:solidFill>
                  <a:srgbClr val="7030A0"/>
                </a:solidFill>
              </a:rPr>
              <a:t> humain provient d'une évolution des facteurs biologiques qui contrôle la copulation des </a:t>
            </a:r>
            <a:r>
              <a:rPr lang="fr-FR" dirty="0">
                <a:solidFill>
                  <a:srgbClr val="7030A0"/>
                </a:solidFill>
                <a:hlinkClick r:id="rId7" tooltip="Mammifère"/>
              </a:rPr>
              <a:t>mammifères</a:t>
            </a:r>
            <a:r>
              <a:rPr lang="fr-FR" dirty="0">
                <a:solidFill>
                  <a:srgbClr val="7030A0"/>
                </a:solidFill>
              </a:rPr>
              <a:t>. Chez l’être humain, le comportement de reproduction devient un </a:t>
            </a:r>
            <a:r>
              <a:rPr lang="fr-FR" dirty="0">
                <a:solidFill>
                  <a:srgbClr val="7030A0"/>
                </a:solidFill>
                <a:hlinkClick r:id="rId8" tooltip="Comportement érotique"/>
              </a:rPr>
              <a:t>comportement érotique</a:t>
            </a:r>
            <a:r>
              <a:rPr lang="fr-FR" dirty="0">
                <a:solidFill>
                  <a:srgbClr val="7030A0"/>
                </a:solidFill>
              </a:rPr>
              <a:t>. Le coït vaginal est plutôt une activité érotique, parmi d'autres, réalisée volontairement pour obtenir des </a:t>
            </a:r>
            <a:r>
              <a:rPr lang="fr-FR" dirty="0">
                <a:solidFill>
                  <a:srgbClr val="7030A0"/>
                </a:solidFill>
                <a:hlinkClick r:id="rId9" tooltip="Système de récompense"/>
              </a:rPr>
              <a:t>récompenses cérébrales</a:t>
            </a:r>
            <a:r>
              <a:rPr lang="fr-FR" dirty="0">
                <a:solidFill>
                  <a:srgbClr val="7030A0"/>
                </a:solidFill>
              </a:rPr>
              <a:t> (plaisir).</a:t>
            </a:r>
            <a:endParaRPr lang="fr-FR" sz="1200" dirty="0">
              <a:solidFill>
                <a:srgbClr val="7030A0"/>
              </a:solidFill>
            </a:endParaRPr>
          </a:p>
          <a:p>
            <a:r>
              <a:rPr lang="fr-FR" sz="1200" dirty="0">
                <a:solidFill>
                  <a:srgbClr val="7030A0"/>
                </a:solidFill>
              </a:rPr>
              <a:t>Source : </a:t>
            </a:r>
            <a:r>
              <a:rPr lang="fr-FR" sz="1200" dirty="0">
                <a:solidFill>
                  <a:srgbClr val="7030A0"/>
                </a:solidFill>
                <a:hlinkClick r:id="rId10"/>
              </a:rPr>
              <a:t>https://fr.wikipedia.org/wiki/Copulation</a:t>
            </a:r>
            <a:r>
              <a:rPr lang="fr-FR" sz="1200" dirty="0">
                <a:solidFill>
                  <a:srgbClr val="7030A0"/>
                </a:solidFill>
              </a:rPr>
              <a:t> </a:t>
            </a:r>
          </a:p>
          <a:p>
            <a:r>
              <a:rPr lang="fr-FR" b="1" i="1" dirty="0">
                <a:solidFill>
                  <a:srgbClr val="7030A0"/>
                </a:solidFill>
              </a:rPr>
              <a:t>Dimorphisme sexuel </a:t>
            </a:r>
            <a:r>
              <a:rPr lang="fr-FR" dirty="0">
                <a:solidFill>
                  <a:srgbClr val="7030A0"/>
                </a:solidFill>
              </a:rPr>
              <a:t>: correspond à l'ensemble des caractères anatomiques, physiologiques et affectifs qui diffèrent chez le mâle et chez la femelle.</a:t>
            </a:r>
          </a:p>
          <a:p>
            <a:r>
              <a:rPr lang="fr-FR" b="1" i="1" dirty="0">
                <a:solidFill>
                  <a:srgbClr val="7030A0"/>
                </a:solidFill>
              </a:rPr>
              <a:t>Épigenèse</a:t>
            </a:r>
            <a:r>
              <a:rPr lang="fr-FR" dirty="0">
                <a:solidFill>
                  <a:srgbClr val="7030A0"/>
                </a:solidFill>
              </a:rPr>
              <a:t> : édification de l'embryon par formation successive de parties nouvelles.</a:t>
            </a:r>
          </a:p>
          <a:p>
            <a:r>
              <a:rPr lang="fr-FR" b="1" i="1" dirty="0">
                <a:solidFill>
                  <a:srgbClr val="7030A0"/>
                </a:solidFill>
              </a:rPr>
              <a:t>Éthologie</a:t>
            </a:r>
            <a:r>
              <a:rPr lang="fr-FR" dirty="0">
                <a:solidFill>
                  <a:srgbClr val="7030A0"/>
                </a:solidFill>
              </a:rPr>
              <a:t> : a) science des mœurs. b) étude du comportement des diverses espèces animales, dans leur milieu naturel ou non.</a:t>
            </a:r>
          </a:p>
          <a:p>
            <a:r>
              <a:rPr lang="fr-FR" b="1" i="1" dirty="0">
                <a:solidFill>
                  <a:srgbClr val="7030A0"/>
                </a:solidFill>
              </a:rPr>
              <a:t>Intromission</a:t>
            </a:r>
            <a:r>
              <a:rPr lang="fr-FR" dirty="0">
                <a:solidFill>
                  <a:srgbClr val="7030A0"/>
                </a:solidFill>
              </a:rPr>
              <a:t> : insertion du pénis du mâle dans le vagin de la femelle.</a:t>
            </a:r>
          </a:p>
          <a:p>
            <a:r>
              <a:rPr lang="fr-FR" b="1" i="1" dirty="0">
                <a:solidFill>
                  <a:srgbClr val="7030A0"/>
                </a:solidFill>
              </a:rPr>
              <a:t>Génotype</a:t>
            </a:r>
            <a:r>
              <a:rPr lang="fr-FR" dirty="0">
                <a:solidFill>
                  <a:srgbClr val="7030A0"/>
                </a:solidFill>
              </a:rPr>
              <a:t> : constitution génétique d'un individu.</a:t>
            </a:r>
          </a:p>
        </p:txBody>
      </p:sp>
      <p:sp>
        <p:nvSpPr>
          <p:cNvPr id="6" name="ZoneTexte 5"/>
          <p:cNvSpPr txBox="1"/>
          <p:nvPr/>
        </p:nvSpPr>
        <p:spPr>
          <a:xfrm>
            <a:off x="236667" y="280911"/>
            <a:ext cx="3521294" cy="369332"/>
          </a:xfrm>
          <a:prstGeom prst="rect">
            <a:avLst/>
          </a:prstGeom>
          <a:noFill/>
        </p:spPr>
        <p:txBody>
          <a:bodyPr wrap="square" rtlCol="0">
            <a:spAutoFit/>
          </a:bodyPr>
          <a:lstStyle/>
          <a:p>
            <a:r>
              <a:rPr lang="fr-FR" b="1" dirty="0">
                <a:solidFill>
                  <a:srgbClr val="7030A0"/>
                </a:solidFill>
              </a:rPr>
              <a:t>24. Glossaire / Lexique (suite)</a:t>
            </a:r>
          </a:p>
        </p:txBody>
      </p:sp>
      <p:pic>
        <p:nvPicPr>
          <p:cNvPr id="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660234" y="3668751"/>
            <a:ext cx="1925752" cy="2503216"/>
          </a:xfrm>
          <a:prstGeom prst="rect">
            <a:avLst/>
          </a:prstGeom>
          <a:noFill/>
        </p:spPr>
      </p:pic>
      <p:pic>
        <p:nvPicPr>
          <p:cNvPr id="9" name="Imag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93675" y="4280740"/>
            <a:ext cx="3019425" cy="2190750"/>
          </a:xfrm>
          <a:prstGeom prst="rect">
            <a:avLst/>
          </a:prstGeom>
        </p:spPr>
      </p:pic>
      <p:sp>
        <p:nvSpPr>
          <p:cNvPr id="10" name="ZoneTexte 9"/>
          <p:cNvSpPr txBox="1"/>
          <p:nvPr/>
        </p:nvSpPr>
        <p:spPr>
          <a:xfrm>
            <a:off x="5550252" y="6512970"/>
            <a:ext cx="3019425" cy="276999"/>
          </a:xfrm>
          <a:prstGeom prst="rect">
            <a:avLst/>
          </a:prstGeom>
          <a:noFill/>
        </p:spPr>
        <p:txBody>
          <a:bodyPr wrap="square" rtlCol="0">
            <a:spAutoFit/>
          </a:bodyPr>
          <a:lstStyle/>
          <a:p>
            <a:pPr algn="ctr"/>
            <a:r>
              <a:rPr lang="fr-FR" sz="1200" dirty="0">
                <a:solidFill>
                  <a:srgbClr val="7030A0"/>
                </a:solidFill>
              </a:rPr>
              <a:t>Post chirurgie MTF et FTM.</a:t>
            </a:r>
          </a:p>
        </p:txBody>
      </p:sp>
      <p:sp>
        <p:nvSpPr>
          <p:cNvPr id="11" name="ZoneTexte 10"/>
          <p:cNvSpPr txBox="1"/>
          <p:nvPr/>
        </p:nvSpPr>
        <p:spPr>
          <a:xfrm>
            <a:off x="9288966" y="6171967"/>
            <a:ext cx="2759599" cy="646331"/>
          </a:xfrm>
          <a:prstGeom prst="rect">
            <a:avLst/>
          </a:prstGeom>
          <a:noFill/>
        </p:spPr>
        <p:txBody>
          <a:bodyPr wrap="square" rtlCol="0">
            <a:spAutoFit/>
          </a:bodyPr>
          <a:lstStyle/>
          <a:p>
            <a:pPr algn="ctr"/>
            <a:r>
              <a:rPr lang="fr-FR" sz="1200" dirty="0">
                <a:solidFill>
                  <a:srgbClr val="7030A0"/>
                </a:solidFill>
              </a:rPr>
              <a:t>Devenir enceinte quand on est F2M (ce qui est possible) peut poser problème (dont l’obligation d’arrêter le THS).</a:t>
            </a:r>
          </a:p>
        </p:txBody>
      </p:sp>
      <p:sp>
        <p:nvSpPr>
          <p:cNvPr id="12" name="ZoneTexte 11"/>
          <p:cNvSpPr txBox="1"/>
          <p:nvPr/>
        </p:nvSpPr>
        <p:spPr>
          <a:xfrm>
            <a:off x="236667" y="4280740"/>
            <a:ext cx="5138221" cy="2031325"/>
          </a:xfrm>
          <a:prstGeom prst="rect">
            <a:avLst/>
          </a:prstGeom>
          <a:noFill/>
        </p:spPr>
        <p:txBody>
          <a:bodyPr wrap="square" rtlCol="0">
            <a:spAutoFit/>
          </a:bodyPr>
          <a:lstStyle/>
          <a:p>
            <a:r>
              <a:rPr lang="fr-FR" b="1" i="1" dirty="0">
                <a:solidFill>
                  <a:srgbClr val="7030A0"/>
                </a:solidFill>
              </a:rPr>
              <a:t>Genre croisé </a:t>
            </a:r>
            <a:r>
              <a:rPr lang="fr-FR" b="1" dirty="0">
                <a:solidFill>
                  <a:srgbClr val="7030A0"/>
                </a:solidFill>
              </a:rPr>
              <a:t>: </a:t>
            </a:r>
            <a:r>
              <a:rPr lang="fr-FR" dirty="0">
                <a:solidFill>
                  <a:srgbClr val="7030A0"/>
                </a:solidFill>
              </a:rPr>
              <a:t>Variation dans les genres que l'on peut observer avec les enfants dans leur rêve, ou dans leur jeux. Cela n'est qu'un état temporaire, dans le développement de la personnalité de l'enfant, et ne débouche pas dans la majorité des cas sur une identité de genre qui se fixe irréversiblement en opposition au corps physique. </a:t>
            </a:r>
          </a:p>
        </p:txBody>
      </p:sp>
    </p:spTree>
    <p:extLst>
      <p:ext uri="{BB962C8B-B14F-4D97-AF65-F5344CB8AC3E}">
        <p14:creationId xmlns:p14="http://schemas.microsoft.com/office/powerpoint/2010/main" val="15718114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134</a:t>
            </a:fld>
            <a:endParaRPr lang="en-US" dirty="0"/>
          </a:p>
        </p:txBody>
      </p:sp>
      <p:sp>
        <p:nvSpPr>
          <p:cNvPr id="3" name="ZoneTexte 2"/>
          <p:cNvSpPr txBox="1"/>
          <p:nvPr/>
        </p:nvSpPr>
        <p:spPr>
          <a:xfrm>
            <a:off x="3840481" y="84276"/>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8" y="638274"/>
            <a:ext cx="11811897" cy="6186309"/>
          </a:xfrm>
          <a:prstGeom prst="rect">
            <a:avLst/>
          </a:prstGeom>
          <a:noFill/>
        </p:spPr>
        <p:txBody>
          <a:bodyPr wrap="square" rtlCol="0">
            <a:spAutoFit/>
          </a:bodyPr>
          <a:lstStyle/>
          <a:p>
            <a:r>
              <a:rPr lang="fr-FR" b="1" i="1" dirty="0">
                <a:solidFill>
                  <a:srgbClr val="7030A0"/>
                </a:solidFill>
              </a:rPr>
              <a:t>Genre</a:t>
            </a:r>
            <a:r>
              <a:rPr lang="fr-FR" dirty="0">
                <a:solidFill>
                  <a:srgbClr val="7030A0"/>
                </a:solidFill>
              </a:rPr>
              <a:t> (social) : rôles, comportements, expressions et identités des filles, des femmes, des garçons, des hommes et des personnes de divers genres établis par la société. Il influence la perception qu'ont les gens d'eux-mêmes et d'autrui, leur façon d'agir et d'interagir ainsi que la répartition du pouvoir et des ressources dans la société. On décrit souvent le </a:t>
            </a:r>
            <a:r>
              <a:rPr lang="fr-FR" dirty="0">
                <a:solidFill>
                  <a:srgbClr val="FF0000"/>
                </a:solidFill>
              </a:rPr>
              <a:t>genre en termes binaires</a:t>
            </a:r>
            <a:r>
              <a:rPr lang="fr-FR" dirty="0">
                <a:solidFill>
                  <a:srgbClr val="7030A0"/>
                </a:solidFill>
              </a:rPr>
              <a:t> (fille/femme ou garçon/homme); pourtant, on note une grande diversité dans la compréhension, l'expérience et l'expression du genre par les personnes et les groupes.</a:t>
            </a:r>
            <a:r>
              <a:rPr lang="fr-FR" sz="1200" dirty="0">
                <a:solidFill>
                  <a:srgbClr val="7030A0"/>
                </a:solidFill>
              </a:rPr>
              <a:t> Source : </a:t>
            </a:r>
            <a:r>
              <a:rPr lang="fr-FR" sz="1200" dirty="0">
                <a:solidFill>
                  <a:srgbClr val="7030A0"/>
                </a:solidFill>
                <a:hlinkClick r:id="rId2"/>
              </a:rPr>
              <a:t>http://www.cihr-irsc.gc.ca/f/47830.html</a:t>
            </a:r>
            <a:r>
              <a:rPr lang="fr-FR" sz="1200" dirty="0">
                <a:solidFill>
                  <a:srgbClr val="7030A0"/>
                </a:solidFill>
              </a:rPr>
              <a:t> </a:t>
            </a:r>
            <a:r>
              <a:rPr lang="fr-FR" dirty="0">
                <a:solidFill>
                  <a:srgbClr val="7030A0"/>
                </a:solidFill>
              </a:rPr>
              <a:t>b) Différences </a:t>
            </a:r>
            <a:r>
              <a:rPr lang="fr-FR" dirty="0">
                <a:solidFill>
                  <a:srgbClr val="7030A0"/>
                </a:solidFill>
                <a:hlinkClick r:id="rId3" tooltip="Sociologie"/>
              </a:rPr>
              <a:t>sociales</a:t>
            </a:r>
            <a:r>
              <a:rPr lang="fr-FR" dirty="0">
                <a:solidFill>
                  <a:srgbClr val="7030A0"/>
                </a:solidFill>
              </a:rPr>
              <a:t>, </a:t>
            </a:r>
            <a:r>
              <a:rPr lang="fr-FR" dirty="0">
                <a:solidFill>
                  <a:srgbClr val="7030A0"/>
                </a:solidFill>
                <a:hlinkClick r:id="rId4" tooltip="Psychologie"/>
              </a:rPr>
              <a:t>psychologiques</a:t>
            </a:r>
            <a:r>
              <a:rPr lang="fr-FR" dirty="0">
                <a:solidFill>
                  <a:srgbClr val="7030A0"/>
                </a:solidFill>
              </a:rPr>
              <a:t>, </a:t>
            </a:r>
            <a:r>
              <a:rPr lang="fr-FR" dirty="0">
                <a:solidFill>
                  <a:srgbClr val="7030A0"/>
                </a:solidFill>
                <a:hlinkClick r:id="rId5" tooltip="Mentalité"/>
              </a:rPr>
              <a:t>mentales</a:t>
            </a:r>
            <a:r>
              <a:rPr lang="fr-FR" dirty="0">
                <a:solidFill>
                  <a:srgbClr val="7030A0"/>
                </a:solidFill>
              </a:rPr>
              <a:t>, </a:t>
            </a:r>
            <a:r>
              <a:rPr lang="fr-FR" dirty="0">
                <a:solidFill>
                  <a:srgbClr val="7030A0"/>
                </a:solidFill>
                <a:hlinkClick r:id="rId6" tooltip="Sciences économiques"/>
              </a:rPr>
              <a:t>économiques</a:t>
            </a:r>
            <a:r>
              <a:rPr lang="fr-FR" dirty="0">
                <a:solidFill>
                  <a:srgbClr val="7030A0"/>
                </a:solidFill>
              </a:rPr>
              <a:t>, </a:t>
            </a:r>
            <a:r>
              <a:rPr lang="fr-FR" dirty="0">
                <a:solidFill>
                  <a:srgbClr val="7030A0"/>
                </a:solidFill>
                <a:hlinkClick r:id="rId7" tooltip="Démographie"/>
              </a:rPr>
              <a:t>démographiques</a:t>
            </a:r>
            <a:r>
              <a:rPr lang="fr-FR" dirty="0">
                <a:solidFill>
                  <a:srgbClr val="7030A0"/>
                </a:solidFill>
              </a:rPr>
              <a:t>, </a:t>
            </a:r>
            <a:r>
              <a:rPr lang="fr-FR" dirty="0">
                <a:solidFill>
                  <a:srgbClr val="7030A0"/>
                </a:solidFill>
                <a:hlinkClick r:id="rId8" tooltip="Politique"/>
              </a:rPr>
              <a:t>politiques</a:t>
            </a:r>
            <a:r>
              <a:rPr lang="fr-FR" dirty="0">
                <a:solidFill>
                  <a:srgbClr val="7030A0"/>
                </a:solidFill>
              </a:rPr>
              <a:t>, etc. entre hommes et femmes.</a:t>
            </a:r>
          </a:p>
          <a:p>
            <a:r>
              <a:rPr lang="fr-FR" dirty="0">
                <a:solidFill>
                  <a:srgbClr val="7030A0"/>
                </a:solidFill>
              </a:rPr>
              <a:t>1) Le genre </a:t>
            </a:r>
            <a:r>
              <a:rPr lang="fr-FR" i="1" dirty="0">
                <a:solidFill>
                  <a:srgbClr val="7030A0"/>
                </a:solidFill>
              </a:rPr>
              <a:t>serait une construction sociale. </a:t>
            </a:r>
            <a:r>
              <a:rPr lang="fr-FR" dirty="0">
                <a:solidFill>
                  <a:srgbClr val="7030A0"/>
                </a:solidFill>
              </a:rPr>
              <a:t>Les études de genre affirment qu’ils n’existe pas d’essence de la « féminité » ni de la « masculinité », « </a:t>
            </a:r>
            <a:r>
              <a:rPr lang="fr-FR" i="1" dirty="0">
                <a:solidFill>
                  <a:srgbClr val="7030A0"/>
                </a:solidFill>
              </a:rPr>
              <a:t>mais un </a:t>
            </a:r>
            <a:r>
              <a:rPr lang="fr-FR" i="1" dirty="0">
                <a:solidFill>
                  <a:srgbClr val="FF0000"/>
                </a:solidFill>
              </a:rPr>
              <a:t>apprentissage tout au long de la vie des comportements socialement attendus d’une femme ou d’un homme</a:t>
            </a:r>
            <a:r>
              <a:rPr lang="fr-FR" dirty="0">
                <a:solidFill>
                  <a:srgbClr val="7030A0"/>
                </a:solidFill>
              </a:rPr>
              <a:t> ». 2) </a:t>
            </a:r>
            <a:r>
              <a:rPr lang="fr-FR" i="1" dirty="0">
                <a:solidFill>
                  <a:srgbClr val="7030A0"/>
                </a:solidFill>
              </a:rPr>
              <a:t>Le genre serait un processus relationnel. </a:t>
            </a:r>
            <a:r>
              <a:rPr lang="fr-FR" dirty="0">
                <a:solidFill>
                  <a:srgbClr val="7030A0"/>
                </a:solidFill>
              </a:rPr>
              <a:t>Les caractéristiques évoquées ci-dessus ne seraient pas construites ni apprises de manière indépendante mais dans </a:t>
            </a:r>
            <a:r>
              <a:rPr lang="fr-FR" dirty="0">
                <a:solidFill>
                  <a:srgbClr val="FF0000"/>
                </a:solidFill>
              </a:rPr>
              <a:t>une relation d’opposition entre masculin et féminin</a:t>
            </a:r>
            <a:r>
              <a:rPr lang="fr-FR" dirty="0">
                <a:solidFill>
                  <a:srgbClr val="7030A0"/>
                </a:solidFill>
              </a:rPr>
              <a:t>. 3) </a:t>
            </a:r>
            <a:r>
              <a:rPr lang="fr-FR" i="1" dirty="0">
                <a:solidFill>
                  <a:srgbClr val="7030A0"/>
                </a:solidFill>
              </a:rPr>
              <a:t>Le genre serait un rapport de pouvoir. </a:t>
            </a:r>
            <a:r>
              <a:rPr lang="fr-FR" dirty="0">
                <a:solidFill>
                  <a:srgbClr val="7030A0"/>
                </a:solidFill>
              </a:rPr>
              <a:t>Le genre distingue le masculin et le féminin, et, dans le même mouvement</a:t>
            </a:r>
            <a:r>
              <a:rPr lang="fr-FR" dirty="0">
                <a:solidFill>
                  <a:srgbClr val="FF0000"/>
                </a:solidFill>
              </a:rPr>
              <a:t>, les hiérarchise à l’avantage du masculin.</a:t>
            </a:r>
            <a:r>
              <a:rPr lang="fr-FR" dirty="0">
                <a:solidFill>
                  <a:srgbClr val="7030A0"/>
                </a:solidFill>
              </a:rPr>
              <a:t> Le masculin et le féminin sont en relation, mais </a:t>
            </a:r>
            <a:r>
              <a:rPr lang="fr-FR" dirty="0">
                <a:solidFill>
                  <a:srgbClr val="FF0000"/>
                </a:solidFill>
              </a:rPr>
              <a:t>il ne s’agit pas d’une relation symétrique, équilibrée. </a:t>
            </a:r>
            <a:r>
              <a:rPr lang="fr-FR" dirty="0">
                <a:solidFill>
                  <a:srgbClr val="7030A0"/>
                </a:solidFill>
              </a:rPr>
              <a:t>De plus, </a:t>
            </a:r>
            <a:r>
              <a:rPr lang="fr-FR" dirty="0">
                <a:solidFill>
                  <a:srgbClr val="FF0000"/>
                </a:solidFill>
              </a:rPr>
              <a:t>en posant une frontière entre les deux catégories de sexe, le genre est en soi oppressif, puisqu’il n’admet pas de déviation par rapport aux normes qu’il établit.</a:t>
            </a:r>
          </a:p>
          <a:p>
            <a:r>
              <a:rPr lang="fr-FR" dirty="0">
                <a:solidFill>
                  <a:srgbClr val="7030A0"/>
                </a:solidFill>
              </a:rPr>
              <a:t>Le genre serait </a:t>
            </a:r>
            <a:r>
              <a:rPr lang="fr-FR" i="1" dirty="0">
                <a:solidFill>
                  <a:srgbClr val="7030A0"/>
                </a:solidFill>
              </a:rPr>
              <a:t>un système de </a:t>
            </a:r>
            <a:r>
              <a:rPr lang="fr-FR" i="1" dirty="0" err="1">
                <a:solidFill>
                  <a:srgbClr val="FF0000"/>
                </a:solidFill>
              </a:rPr>
              <a:t>bicatégorisation</a:t>
            </a:r>
            <a:r>
              <a:rPr lang="fr-FR" i="1" dirty="0">
                <a:solidFill>
                  <a:srgbClr val="7030A0"/>
                </a:solidFill>
              </a:rPr>
              <a:t> hiérarchisée entre les sexes (hommes/femmes) et entre les valeurs et représentations qui leur sont associées (masculin/féminin).</a:t>
            </a:r>
            <a:r>
              <a:rPr lang="fr-FR" sz="1200" dirty="0">
                <a:solidFill>
                  <a:srgbClr val="7030A0"/>
                </a:solidFill>
              </a:rPr>
              <a:t>Source : </a:t>
            </a:r>
            <a:r>
              <a:rPr lang="fr-FR" sz="1200" dirty="0">
                <a:solidFill>
                  <a:srgbClr val="7030A0"/>
                </a:solidFill>
                <a:hlinkClick r:id="rId9"/>
              </a:rPr>
              <a:t>http://labogenere.fr/quest-ce-que-le-genre/</a:t>
            </a:r>
            <a:r>
              <a:rPr lang="fr-FR" sz="1200" dirty="0">
                <a:solidFill>
                  <a:srgbClr val="7030A0"/>
                </a:solidFill>
              </a:rPr>
              <a:t> </a:t>
            </a:r>
            <a:endParaRPr lang="fr-FR" dirty="0">
              <a:solidFill>
                <a:srgbClr val="7030A0"/>
              </a:solidFill>
            </a:endParaRPr>
          </a:p>
          <a:p>
            <a:pPr algn="just"/>
            <a:r>
              <a:rPr lang="fr-FR" dirty="0">
                <a:solidFill>
                  <a:srgbClr val="7030A0"/>
                </a:solidFill>
              </a:rPr>
              <a:t>« </a:t>
            </a:r>
            <a:r>
              <a:rPr lang="fr-FR" i="1" dirty="0">
                <a:solidFill>
                  <a:srgbClr val="7030A0"/>
                </a:solidFill>
              </a:rPr>
              <a:t>Le genre dit social, celui que l’on apprend, pratique et développe. Une façon de s’habiller, se comporter voir même de pleurer. Ne dit-on pas que les hommes ne pleurent pas ? On pourrait aller très loin pour définir le genre social qui est, soit dit en passant, n’est pas du tout le même en fonction d’où vous pouvez provenir sur cette terre. Le genre social est tout ce qui en dehors des caractères primaire nous indique que nous sommes en présence d’un homme où d’une femme, où plutôt devrais-je dire ce qui nous: LAISSENT CROIRE QUE. Les transsexuelles d’homme à femme […] poussent la société dans son dernier retranchement, celui du </a:t>
            </a:r>
            <a:r>
              <a:rPr lang="fr-FR" i="1" dirty="0">
                <a:solidFill>
                  <a:srgbClr val="FF0000"/>
                </a:solidFill>
              </a:rPr>
              <a:t>binarisme sexuelle</a:t>
            </a:r>
            <a:r>
              <a:rPr lang="fr-FR" i="1" dirty="0">
                <a:solidFill>
                  <a:srgbClr val="7030A0"/>
                </a:solidFill>
              </a:rPr>
              <a:t> </a:t>
            </a:r>
            <a:r>
              <a:rPr lang="fr-FR" dirty="0">
                <a:solidFill>
                  <a:srgbClr val="7030A0"/>
                </a:solidFill>
              </a:rPr>
              <a:t>».</a:t>
            </a:r>
            <a:r>
              <a:rPr lang="fr-FR" sz="1200" dirty="0">
                <a:solidFill>
                  <a:srgbClr val="7030A0"/>
                </a:solidFill>
              </a:rPr>
              <a:t> Source : </a:t>
            </a:r>
            <a:r>
              <a:rPr lang="fr-FR" sz="1200" dirty="0">
                <a:solidFill>
                  <a:srgbClr val="7030A0"/>
                </a:solidFill>
                <a:hlinkClick r:id="rId10"/>
              </a:rPr>
              <a:t>http://patriciapaquette.ca/la-transsexualite-demontre-la-vigueur-du-feminisme-le-feminisme-nest-pas-mort/</a:t>
            </a:r>
            <a:r>
              <a:rPr lang="fr-FR" sz="1200" dirty="0">
                <a:solidFill>
                  <a:srgbClr val="7030A0"/>
                </a:solidFill>
              </a:rPr>
              <a:t> </a:t>
            </a:r>
            <a:endParaRPr lang="fr-FR" dirty="0">
              <a:solidFill>
                <a:srgbClr val="7030A0"/>
              </a:solidFill>
            </a:endParaRPr>
          </a:p>
        </p:txBody>
      </p:sp>
      <p:sp>
        <p:nvSpPr>
          <p:cNvPr id="6" name="ZoneTexte 5"/>
          <p:cNvSpPr txBox="1"/>
          <p:nvPr/>
        </p:nvSpPr>
        <p:spPr>
          <a:xfrm>
            <a:off x="236667" y="280911"/>
            <a:ext cx="3521294" cy="369332"/>
          </a:xfrm>
          <a:prstGeom prst="rect">
            <a:avLst/>
          </a:prstGeom>
          <a:noFill/>
        </p:spPr>
        <p:txBody>
          <a:bodyPr wrap="square" rtlCol="0">
            <a:spAutoFit/>
          </a:bodyPr>
          <a:lstStyle/>
          <a:p>
            <a:r>
              <a:rPr lang="fr-FR" b="1" dirty="0">
                <a:solidFill>
                  <a:srgbClr val="7030A0"/>
                </a:solidFill>
              </a:rPr>
              <a:t>24. Glossaire / Lexique (suite)</a:t>
            </a:r>
          </a:p>
        </p:txBody>
      </p:sp>
    </p:spTree>
    <p:extLst>
      <p:ext uri="{BB962C8B-B14F-4D97-AF65-F5344CB8AC3E}">
        <p14:creationId xmlns:p14="http://schemas.microsoft.com/office/powerpoint/2010/main" val="37607540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135</a:t>
            </a:fld>
            <a:endParaRPr lang="en-US" dirty="0"/>
          </a:p>
        </p:txBody>
      </p:sp>
      <p:sp>
        <p:nvSpPr>
          <p:cNvPr id="3" name="ZoneTexte 2"/>
          <p:cNvSpPr txBox="1"/>
          <p:nvPr/>
        </p:nvSpPr>
        <p:spPr>
          <a:xfrm>
            <a:off x="3840481" y="84276"/>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8" y="638274"/>
            <a:ext cx="11811897" cy="5539978"/>
          </a:xfrm>
          <a:prstGeom prst="rect">
            <a:avLst/>
          </a:prstGeom>
          <a:noFill/>
        </p:spPr>
        <p:txBody>
          <a:bodyPr wrap="square" rtlCol="0">
            <a:spAutoFit/>
          </a:bodyPr>
          <a:lstStyle/>
          <a:p>
            <a:r>
              <a:rPr lang="fr-FR" b="1" i="1" dirty="0">
                <a:solidFill>
                  <a:srgbClr val="7030A0"/>
                </a:solidFill>
              </a:rPr>
              <a:t>Hormone</a:t>
            </a:r>
            <a:r>
              <a:rPr lang="fr-FR" dirty="0">
                <a:solidFill>
                  <a:srgbClr val="7030A0"/>
                </a:solidFill>
              </a:rPr>
              <a:t> : dans son acception classique, ce terme désigne un messager chimique qui, élaboré par une glande endocrine et déversé dans la circulation sanguine, intervient dans les corrélations organiques. On sait aujourd'hui qu'il existe des cellules endocrines qui produisent des hormones exerçant, au sein même des organes, une fonction, dite paracrine, de messager intercellulaire. Certaines hormones sont sécrétées à la fois par des glandes endocrines et par des cellules nerveuses. C'est le cas de l'ACTH. Libérée dans le sang à partir de la glande pituitaire, elle contrôle le fonctionnement de la glande corticosurrénale. Synthétisée par des cellules nerveuses centrales, elle joue un rôle de neurotransmetteur ou de </a:t>
            </a:r>
            <a:r>
              <a:rPr lang="fr-FR" dirty="0" err="1">
                <a:solidFill>
                  <a:srgbClr val="7030A0"/>
                </a:solidFill>
              </a:rPr>
              <a:t>neuromodulateur</a:t>
            </a:r>
            <a:r>
              <a:rPr lang="fr-FR" dirty="0">
                <a:solidFill>
                  <a:srgbClr val="7030A0"/>
                </a:solidFill>
              </a:rPr>
              <a:t> dans le contrôle du comportement sexuel, de la mémoire ou de phénomènes d'apprentissage.</a:t>
            </a:r>
          </a:p>
          <a:p>
            <a:r>
              <a:rPr lang="fr-FR" b="1" i="1" dirty="0">
                <a:solidFill>
                  <a:srgbClr val="7030A0"/>
                </a:solidFill>
              </a:rPr>
              <a:t>Hypothalamus</a:t>
            </a:r>
            <a:r>
              <a:rPr lang="fr-FR" dirty="0">
                <a:solidFill>
                  <a:srgbClr val="7030A0"/>
                </a:solidFill>
              </a:rPr>
              <a:t> : région du diencéphale impliquée physiologiquement dans le contrôle des comportements alimentaires, sexuels, agressifs et dans les régulations hormonales et végétatives.</a:t>
            </a:r>
          </a:p>
          <a:p>
            <a:r>
              <a:rPr lang="fr-FR" b="1" i="1" dirty="0">
                <a:solidFill>
                  <a:srgbClr val="7030A0"/>
                </a:solidFill>
              </a:rPr>
              <a:t>Identité de genre</a:t>
            </a:r>
            <a:r>
              <a:rPr lang="fr-FR" dirty="0">
                <a:solidFill>
                  <a:srgbClr val="7030A0"/>
                </a:solidFill>
              </a:rPr>
              <a:t> : a) le fait de se reconnaître en accord psycho-affectif avec son sexe génétique. B) se réfère au genre auquel une personne a le ressenti profond d'appartenir. C) conviction ou ressenti profonds de se sentir homme ou femme, souvent ressentie dès l'enfance. "L'identité de genre" peut ne correspondre au sexe biologique.</a:t>
            </a:r>
          </a:p>
          <a:p>
            <a:r>
              <a:rPr lang="fr-FR" b="1" i="1" dirty="0">
                <a:solidFill>
                  <a:srgbClr val="7030A0"/>
                </a:solidFill>
              </a:rPr>
              <a:t>Identité sexuelle </a:t>
            </a:r>
            <a:r>
              <a:rPr lang="fr-FR" dirty="0">
                <a:solidFill>
                  <a:srgbClr val="7030A0"/>
                </a:solidFill>
              </a:rPr>
              <a:t>: manière dont s'exprime l'orientation sexuelle d'un individu.</a:t>
            </a:r>
          </a:p>
          <a:p>
            <a:r>
              <a:rPr lang="fr-FR" b="1" i="1" dirty="0">
                <a:solidFill>
                  <a:srgbClr val="7030A0"/>
                </a:solidFill>
              </a:rPr>
              <a:t>Libido</a:t>
            </a:r>
            <a:r>
              <a:rPr lang="fr-FR" dirty="0">
                <a:solidFill>
                  <a:srgbClr val="7030A0"/>
                </a:solidFill>
              </a:rPr>
              <a:t> : besoin sexuel.</a:t>
            </a:r>
          </a:p>
          <a:p>
            <a:r>
              <a:rPr lang="fr-FR" b="1" i="1" dirty="0">
                <a:solidFill>
                  <a:srgbClr val="7030A0"/>
                </a:solidFill>
              </a:rPr>
              <a:t>Masochisme</a:t>
            </a:r>
            <a:r>
              <a:rPr lang="fr-FR" dirty="0">
                <a:solidFill>
                  <a:srgbClr val="7030A0"/>
                </a:solidFill>
              </a:rPr>
              <a:t> : a) Recherche du </a:t>
            </a:r>
            <a:r>
              <a:rPr lang="fr-FR" u="sng" dirty="0">
                <a:solidFill>
                  <a:srgbClr val="7030A0"/>
                </a:solidFill>
                <a:hlinkClick r:id="rId2" tooltip="Plaisir"/>
              </a:rPr>
              <a:t>plaisir</a:t>
            </a:r>
            <a:r>
              <a:rPr lang="fr-FR" dirty="0">
                <a:solidFill>
                  <a:srgbClr val="7030A0"/>
                </a:solidFill>
              </a:rPr>
              <a:t> dans la </a:t>
            </a:r>
            <a:r>
              <a:rPr lang="fr-FR" u="sng" dirty="0">
                <a:solidFill>
                  <a:srgbClr val="7030A0"/>
                </a:solidFill>
                <a:hlinkClick r:id="rId3" tooltip="Douleur"/>
              </a:rPr>
              <a:t>douleur</a:t>
            </a:r>
            <a:r>
              <a:rPr lang="fr-FR" dirty="0">
                <a:solidFill>
                  <a:srgbClr val="7030A0"/>
                </a:solidFill>
              </a:rPr>
              <a:t>. Cette douleur peut être </a:t>
            </a:r>
            <a:r>
              <a:rPr lang="fr-FR" u="sng" dirty="0">
                <a:solidFill>
                  <a:srgbClr val="7030A0"/>
                </a:solidFill>
                <a:hlinkClick r:id="rId4" tooltip="Psychologie"/>
              </a:rPr>
              <a:t>psychologique</a:t>
            </a:r>
            <a:r>
              <a:rPr lang="fr-FR" dirty="0">
                <a:solidFill>
                  <a:srgbClr val="7030A0"/>
                </a:solidFill>
              </a:rPr>
              <a:t> (humiliation) ou physique. B) Déviation sexuelle dans laquelle le sujet ne trouve le plaisir que dans la douleur physique et les humiliations qui lui sont infligées. Voir </a:t>
            </a:r>
            <a:r>
              <a:rPr lang="fr-FR" i="1" dirty="0">
                <a:solidFill>
                  <a:srgbClr val="7030A0"/>
                </a:solidFill>
              </a:rPr>
              <a:t>Formation de </a:t>
            </a:r>
            <a:r>
              <a:rPr lang="fr-FR" i="1" dirty="0" err="1">
                <a:solidFill>
                  <a:srgbClr val="7030A0"/>
                </a:solidFill>
              </a:rPr>
              <a:t>sissy</a:t>
            </a:r>
            <a:r>
              <a:rPr lang="fr-FR" dirty="0">
                <a:solidFill>
                  <a:srgbClr val="7030A0"/>
                </a:solidFill>
              </a:rPr>
              <a:t> et </a:t>
            </a:r>
            <a:r>
              <a:rPr lang="fr-FR" i="1" dirty="0" err="1">
                <a:solidFill>
                  <a:srgbClr val="7030A0"/>
                </a:solidFill>
              </a:rPr>
              <a:t>Sissification</a:t>
            </a:r>
            <a:r>
              <a:rPr lang="fr-FR" dirty="0">
                <a:solidFill>
                  <a:srgbClr val="7030A0"/>
                </a:solidFill>
              </a:rPr>
              <a:t>. C) Hypothèse avancé pour expliquer le désir d'homme de vouloir être femme (en considérant la position sociale souvent inférieure à l'homme dans la société). Mais la vraie transsexualité n'est pas du masochisme, ce syndrome est beaucoup plus subtil (commentaire de B. Lisan).</a:t>
            </a:r>
          </a:p>
          <a:p>
            <a:r>
              <a:rPr lang="fr-FR" sz="1200" dirty="0">
                <a:solidFill>
                  <a:srgbClr val="7030A0"/>
                </a:solidFill>
              </a:rPr>
              <a:t>Sources : a) </a:t>
            </a:r>
            <a:r>
              <a:rPr lang="fr-FR" sz="1200" u="sng" dirty="0">
                <a:solidFill>
                  <a:srgbClr val="7030A0"/>
                </a:solidFill>
                <a:hlinkClick r:id="rId5"/>
              </a:rPr>
              <a:t>https://fr.wikipedia.org/wiki/Masochisme</a:t>
            </a:r>
            <a:r>
              <a:rPr lang="fr-FR" sz="1200" dirty="0">
                <a:solidFill>
                  <a:srgbClr val="7030A0"/>
                </a:solidFill>
              </a:rPr>
              <a:t>, b) </a:t>
            </a:r>
            <a:r>
              <a:rPr lang="fr-FR" sz="1200" u="sng" dirty="0">
                <a:solidFill>
                  <a:srgbClr val="7030A0"/>
                </a:solidFill>
                <a:hlinkClick r:id="rId6"/>
              </a:rPr>
              <a:t>http://www.larousse.fr/dictionnaires/francais/masochisme/49705</a:t>
            </a:r>
            <a:endParaRPr lang="fr-FR" sz="1200" u="sng" dirty="0">
              <a:solidFill>
                <a:srgbClr val="7030A0"/>
              </a:solidFill>
            </a:endParaRPr>
          </a:p>
        </p:txBody>
      </p:sp>
      <p:sp>
        <p:nvSpPr>
          <p:cNvPr id="6" name="ZoneTexte 5"/>
          <p:cNvSpPr txBox="1"/>
          <p:nvPr/>
        </p:nvSpPr>
        <p:spPr>
          <a:xfrm>
            <a:off x="236667" y="280911"/>
            <a:ext cx="3521294" cy="369332"/>
          </a:xfrm>
          <a:prstGeom prst="rect">
            <a:avLst/>
          </a:prstGeom>
          <a:noFill/>
        </p:spPr>
        <p:txBody>
          <a:bodyPr wrap="square" rtlCol="0">
            <a:spAutoFit/>
          </a:bodyPr>
          <a:lstStyle/>
          <a:p>
            <a:r>
              <a:rPr lang="fr-FR" b="1" dirty="0">
                <a:solidFill>
                  <a:srgbClr val="7030A0"/>
                </a:solidFill>
              </a:rPr>
              <a:t>24. Glossaire / Lexique (suite)</a:t>
            </a:r>
          </a:p>
        </p:txBody>
      </p:sp>
    </p:spTree>
    <p:extLst>
      <p:ext uri="{BB962C8B-B14F-4D97-AF65-F5344CB8AC3E}">
        <p14:creationId xmlns:p14="http://schemas.microsoft.com/office/powerpoint/2010/main" val="20535437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136</a:t>
            </a:fld>
            <a:endParaRPr lang="en-US" dirty="0"/>
          </a:p>
        </p:txBody>
      </p:sp>
      <p:sp>
        <p:nvSpPr>
          <p:cNvPr id="3" name="ZoneTexte 2"/>
          <p:cNvSpPr txBox="1"/>
          <p:nvPr/>
        </p:nvSpPr>
        <p:spPr>
          <a:xfrm>
            <a:off x="3840481" y="84276"/>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8" y="638274"/>
            <a:ext cx="11811897" cy="5909310"/>
          </a:xfrm>
          <a:prstGeom prst="rect">
            <a:avLst/>
          </a:prstGeom>
          <a:noFill/>
        </p:spPr>
        <p:txBody>
          <a:bodyPr wrap="square" rtlCol="0">
            <a:spAutoFit/>
          </a:bodyPr>
          <a:lstStyle/>
          <a:p>
            <a:r>
              <a:rPr lang="fr-FR" b="1" i="1" dirty="0" err="1">
                <a:solidFill>
                  <a:srgbClr val="7030A0"/>
                </a:solidFill>
              </a:rPr>
              <a:t>Neurohormone</a:t>
            </a:r>
            <a:r>
              <a:rPr lang="fr-FR" dirty="0">
                <a:solidFill>
                  <a:srgbClr val="7030A0"/>
                </a:solidFill>
              </a:rPr>
              <a:t> : hormone peptidique produite par une cellule nerveuse qui, déversée dans la circulation sanguine, agit sur des cibles glandulaires (ex. : te LHRH et l'ocytocine stimulant respectivement les cellules gonadotropes pituitaires et les cellules de la glande mammaire). Peut jouer également le rôle de </a:t>
            </a:r>
            <a:r>
              <a:rPr lang="fr-FR" dirty="0" err="1">
                <a:solidFill>
                  <a:srgbClr val="7030A0"/>
                </a:solidFill>
              </a:rPr>
              <a:t>neuromodulateur</a:t>
            </a:r>
            <a:r>
              <a:rPr lang="fr-FR" dirty="0">
                <a:solidFill>
                  <a:srgbClr val="7030A0"/>
                </a:solidFill>
              </a:rPr>
              <a:t> de l'activité nerveuse centrale (ex. : contrôle du comportement sexuel, par le LHRH, et des processus mnémoniques par la vasopressine).</a:t>
            </a:r>
          </a:p>
          <a:p>
            <a:r>
              <a:rPr lang="fr-FR" b="1" i="1" dirty="0" err="1">
                <a:solidFill>
                  <a:srgbClr val="7030A0"/>
                </a:solidFill>
              </a:rPr>
              <a:t>Neuromodulateur</a:t>
            </a:r>
            <a:r>
              <a:rPr lang="fr-FR" dirty="0">
                <a:solidFill>
                  <a:srgbClr val="7030A0"/>
                </a:solidFill>
              </a:rPr>
              <a:t> : substance interagissant, au niveau neuronal ou glandulaire, avec un neurotransmetteur lui </a:t>
            </a:r>
          </a:p>
          <a:p>
            <a:r>
              <a:rPr lang="fr-FR" dirty="0">
                <a:solidFill>
                  <a:srgbClr val="7030A0"/>
                </a:solidFill>
              </a:rPr>
              <a:t>même, une </a:t>
            </a:r>
            <a:r>
              <a:rPr lang="fr-FR" i="1" dirty="0" err="1">
                <a:solidFill>
                  <a:srgbClr val="7030A0"/>
                </a:solidFill>
              </a:rPr>
              <a:t>neurohormone</a:t>
            </a:r>
            <a:r>
              <a:rPr lang="fr-FR" dirty="0">
                <a:solidFill>
                  <a:srgbClr val="7030A0"/>
                </a:solidFill>
              </a:rPr>
              <a:t>, un peptide ou une hormone stéroïde.</a:t>
            </a:r>
          </a:p>
          <a:p>
            <a:r>
              <a:rPr lang="fr-FR" b="1" i="1" dirty="0">
                <a:solidFill>
                  <a:srgbClr val="7030A0"/>
                </a:solidFill>
              </a:rPr>
              <a:t>Neurone</a:t>
            </a:r>
            <a:r>
              <a:rPr lang="fr-FR" dirty="0">
                <a:solidFill>
                  <a:srgbClr val="7030A0"/>
                </a:solidFill>
              </a:rPr>
              <a:t> : cellule nerveuse formée d'un corps cellulaire, dit </a:t>
            </a:r>
            <a:r>
              <a:rPr lang="fr-FR" dirty="0" err="1">
                <a:solidFill>
                  <a:srgbClr val="7030A0"/>
                </a:solidFill>
              </a:rPr>
              <a:t>péricaryon</a:t>
            </a:r>
            <a:r>
              <a:rPr lang="fr-FR" dirty="0">
                <a:solidFill>
                  <a:srgbClr val="7030A0"/>
                </a:solidFill>
              </a:rPr>
              <a:t>, portant deux types de prolongements : un axone, souvent allongé, acheminant l'information vers d'autres neurones et des dendrites avec lesquelles s'articulent les terminaisons </a:t>
            </a:r>
            <a:r>
              <a:rPr lang="fr-FR" dirty="0" err="1">
                <a:solidFill>
                  <a:srgbClr val="7030A0"/>
                </a:solidFill>
              </a:rPr>
              <a:t>axoniques</a:t>
            </a:r>
            <a:r>
              <a:rPr lang="fr-FR" dirty="0">
                <a:solidFill>
                  <a:srgbClr val="7030A0"/>
                </a:solidFill>
              </a:rPr>
              <a:t> d'autres neurones.</a:t>
            </a:r>
          </a:p>
          <a:p>
            <a:r>
              <a:rPr lang="fr-FR" b="1" i="1" dirty="0">
                <a:solidFill>
                  <a:srgbClr val="7030A0"/>
                </a:solidFill>
              </a:rPr>
              <a:t>Neurotransmetteur</a:t>
            </a:r>
            <a:r>
              <a:rPr lang="fr-FR" dirty="0">
                <a:solidFill>
                  <a:srgbClr val="7030A0"/>
                </a:solidFill>
              </a:rPr>
              <a:t> : substances de nature chimique diverse, assurant la transmission des messages nerveux au niveau synaptique. J'ai cité, dans cet ouvrage, parmi les quelques dizaines d'entre eux, dont on connaît actuellement l'existence : l'</a:t>
            </a:r>
            <a:r>
              <a:rPr lang="fr-FR" dirty="0" err="1">
                <a:solidFill>
                  <a:srgbClr val="7030A0"/>
                </a:solidFill>
              </a:rPr>
              <a:t>acétycholine</a:t>
            </a:r>
            <a:r>
              <a:rPr lang="fr-FR" dirty="0">
                <a:solidFill>
                  <a:srgbClr val="7030A0"/>
                </a:solidFill>
              </a:rPr>
              <a:t>, formée à partir de la choline ; les catécholamines représentées par la dopamine et la noradrénaline dérivant d'un acide aminé, la tyrosine ; une </a:t>
            </a:r>
            <a:r>
              <a:rPr lang="fr-FR" dirty="0" err="1">
                <a:solidFill>
                  <a:srgbClr val="7030A0"/>
                </a:solidFill>
              </a:rPr>
              <a:t>indolamine</a:t>
            </a:r>
            <a:r>
              <a:rPr lang="fr-FR" dirty="0">
                <a:solidFill>
                  <a:srgbClr val="7030A0"/>
                </a:solidFill>
              </a:rPr>
              <a:t>, la sérotonine, issue du tryptophane ; le GABA, provenant de l'acide glutamique ; des peptides tels que les endorphines et le neuropeptide Y.</a:t>
            </a:r>
          </a:p>
          <a:p>
            <a:r>
              <a:rPr lang="fr-FR" b="1" i="1" dirty="0">
                <a:solidFill>
                  <a:srgbClr val="7030A0"/>
                </a:solidFill>
              </a:rPr>
              <a:t>Névrose</a:t>
            </a:r>
            <a:r>
              <a:rPr lang="fr-FR" dirty="0">
                <a:solidFill>
                  <a:srgbClr val="7030A0"/>
                </a:solidFill>
              </a:rPr>
              <a:t> :  Le terme </a:t>
            </a:r>
            <a:r>
              <a:rPr lang="fr-FR" b="1" dirty="0">
                <a:solidFill>
                  <a:srgbClr val="7030A0"/>
                </a:solidFill>
              </a:rPr>
              <a:t>névrose</a:t>
            </a:r>
            <a:r>
              <a:rPr lang="fr-FR" dirty="0">
                <a:solidFill>
                  <a:srgbClr val="7030A0"/>
                </a:solidFill>
              </a:rPr>
              <a:t> désigne des </a:t>
            </a:r>
            <a:r>
              <a:rPr lang="fr-FR" u="sng" dirty="0">
                <a:solidFill>
                  <a:srgbClr val="7030A0"/>
                </a:solidFill>
                <a:hlinkClick r:id="rId2" tooltip="Trouble psychique"/>
              </a:rPr>
              <a:t>troubles psychiques</a:t>
            </a:r>
            <a:r>
              <a:rPr lang="fr-FR" dirty="0">
                <a:solidFill>
                  <a:srgbClr val="7030A0"/>
                </a:solidFill>
              </a:rPr>
              <a:t> sans </a:t>
            </a:r>
            <a:r>
              <a:rPr lang="fr-FR" u="sng" dirty="0">
                <a:solidFill>
                  <a:srgbClr val="7030A0"/>
                </a:solidFill>
                <a:hlinkClick r:id="rId3" tooltip="Lésion (médecine)"/>
              </a:rPr>
              <a:t>lésion</a:t>
            </a:r>
            <a:r>
              <a:rPr lang="fr-FR" dirty="0">
                <a:solidFill>
                  <a:srgbClr val="7030A0"/>
                </a:solidFill>
              </a:rPr>
              <a:t> organique démontrable. Le sujet est conscient de sa </a:t>
            </a:r>
            <a:r>
              <a:rPr lang="fr-FR" u="sng" dirty="0">
                <a:solidFill>
                  <a:srgbClr val="7030A0"/>
                </a:solidFill>
                <a:hlinkClick r:id="rId4" tooltip="Souffrance"/>
              </a:rPr>
              <a:t>souffrance</a:t>
            </a:r>
            <a:r>
              <a:rPr lang="fr-FR" dirty="0">
                <a:solidFill>
                  <a:srgbClr val="7030A0"/>
                </a:solidFill>
              </a:rPr>
              <a:t> psychique et ne présente pas de </a:t>
            </a:r>
            <a:r>
              <a:rPr lang="fr-FR" u="sng" dirty="0">
                <a:solidFill>
                  <a:srgbClr val="7030A0"/>
                </a:solidFill>
                <a:hlinkClick r:id="rId5" tooltip="Délire"/>
              </a:rPr>
              <a:t>délire</a:t>
            </a:r>
            <a:r>
              <a:rPr lang="fr-FR" dirty="0">
                <a:solidFill>
                  <a:srgbClr val="7030A0"/>
                </a:solidFill>
              </a:rPr>
              <a:t> ni d'</a:t>
            </a:r>
            <a:r>
              <a:rPr lang="fr-FR" u="sng" dirty="0">
                <a:solidFill>
                  <a:srgbClr val="7030A0"/>
                </a:solidFill>
                <a:hlinkClick r:id="rId6" tooltip="Hallucination"/>
              </a:rPr>
              <a:t>hallucinations</a:t>
            </a:r>
            <a:r>
              <a:rPr lang="fr-FR" dirty="0">
                <a:solidFill>
                  <a:srgbClr val="7030A0"/>
                </a:solidFill>
              </a:rPr>
              <a:t> ; il vit dans la réalité. b) La névrose est un terme générique utilisé en </a:t>
            </a:r>
            <a:r>
              <a:rPr lang="fr-FR" u="sng" dirty="0">
                <a:solidFill>
                  <a:srgbClr val="7030A0"/>
                </a:solidFill>
                <a:hlinkClick r:id="rId7"/>
              </a:rPr>
              <a:t>psychiatrie</a:t>
            </a:r>
            <a:r>
              <a:rPr lang="fr-FR" dirty="0">
                <a:solidFill>
                  <a:srgbClr val="7030A0"/>
                </a:solidFill>
              </a:rPr>
              <a:t> pour désigner les maladies se caractérisant par un trouble dans le fonctionnement du </a:t>
            </a:r>
            <a:r>
              <a:rPr lang="fr-FR" u="sng" dirty="0">
                <a:solidFill>
                  <a:srgbClr val="7030A0"/>
                </a:solidFill>
                <a:hlinkClick r:id="rId8"/>
              </a:rPr>
              <a:t>système nerveux</a:t>
            </a:r>
            <a:r>
              <a:rPr lang="fr-FR" dirty="0">
                <a:solidFill>
                  <a:srgbClr val="7030A0"/>
                </a:solidFill>
              </a:rPr>
              <a:t> de l'individu, sans qu'une cause anatomique ne soit incriminée. Ce terme a été remplacé depuis peu par le terme « trouble de l'adaptation ». Dans ce cas, la personne est tout à fait consciente de son trouble, ce qui le différencie de la </a:t>
            </a:r>
            <a:r>
              <a:rPr lang="fr-FR" u="sng" dirty="0">
                <a:solidFill>
                  <a:srgbClr val="7030A0"/>
                </a:solidFill>
                <a:hlinkClick r:id="rId9"/>
              </a:rPr>
              <a:t>psychose</a:t>
            </a:r>
            <a:r>
              <a:rPr lang="fr-FR" dirty="0">
                <a:solidFill>
                  <a:srgbClr val="7030A0"/>
                </a:solidFill>
              </a:rPr>
              <a:t>, qui ne pense pas être malade et où les altérations du comportement sont majeures. La personne ayant une névrose a du mal à s'en débarrasser malgré sa fréquente volonté. (suite page suivante)</a:t>
            </a:r>
          </a:p>
        </p:txBody>
      </p:sp>
      <p:sp>
        <p:nvSpPr>
          <p:cNvPr id="6" name="ZoneTexte 5"/>
          <p:cNvSpPr txBox="1"/>
          <p:nvPr/>
        </p:nvSpPr>
        <p:spPr>
          <a:xfrm>
            <a:off x="236667" y="280911"/>
            <a:ext cx="3521294" cy="369332"/>
          </a:xfrm>
          <a:prstGeom prst="rect">
            <a:avLst/>
          </a:prstGeom>
          <a:noFill/>
        </p:spPr>
        <p:txBody>
          <a:bodyPr wrap="square" rtlCol="0">
            <a:spAutoFit/>
          </a:bodyPr>
          <a:lstStyle/>
          <a:p>
            <a:r>
              <a:rPr lang="fr-FR" b="1" dirty="0">
                <a:solidFill>
                  <a:srgbClr val="7030A0"/>
                </a:solidFill>
              </a:rPr>
              <a:t>24. Glossaire / Lexique (suite)</a:t>
            </a:r>
          </a:p>
        </p:txBody>
      </p:sp>
    </p:spTree>
    <p:extLst>
      <p:ext uri="{BB962C8B-B14F-4D97-AF65-F5344CB8AC3E}">
        <p14:creationId xmlns:p14="http://schemas.microsoft.com/office/powerpoint/2010/main" val="11839813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137</a:t>
            </a:fld>
            <a:endParaRPr lang="en-US" dirty="0"/>
          </a:p>
        </p:txBody>
      </p:sp>
      <p:sp>
        <p:nvSpPr>
          <p:cNvPr id="3" name="ZoneTexte 2"/>
          <p:cNvSpPr txBox="1"/>
          <p:nvPr/>
        </p:nvSpPr>
        <p:spPr>
          <a:xfrm>
            <a:off x="3840481" y="84276"/>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8" y="638274"/>
            <a:ext cx="11811897" cy="6001643"/>
          </a:xfrm>
          <a:prstGeom prst="rect">
            <a:avLst/>
          </a:prstGeom>
          <a:noFill/>
        </p:spPr>
        <p:txBody>
          <a:bodyPr wrap="square" rtlCol="0">
            <a:spAutoFit/>
          </a:bodyPr>
          <a:lstStyle/>
          <a:p>
            <a:r>
              <a:rPr lang="fr-FR" b="1" i="1" dirty="0">
                <a:solidFill>
                  <a:srgbClr val="7030A0"/>
                </a:solidFill>
              </a:rPr>
              <a:t>Névrose</a:t>
            </a:r>
            <a:r>
              <a:rPr lang="fr-FR" dirty="0">
                <a:solidFill>
                  <a:srgbClr val="7030A0"/>
                </a:solidFill>
              </a:rPr>
              <a:t> (suite) : Parmi les névroses, on distingue la névrose phobique ou une peur caractéristique d'une chose est présente (</a:t>
            </a:r>
            <a:r>
              <a:rPr lang="fr-FR" u="sng" dirty="0" err="1">
                <a:solidFill>
                  <a:srgbClr val="7030A0"/>
                </a:solidFill>
                <a:hlinkClick r:id="rId2"/>
              </a:rPr>
              <a:t>arachnophobie</a:t>
            </a:r>
            <a:r>
              <a:rPr lang="fr-FR" dirty="0">
                <a:solidFill>
                  <a:srgbClr val="7030A0"/>
                </a:solidFill>
              </a:rPr>
              <a:t> ou peur des araignées, </a:t>
            </a:r>
            <a:r>
              <a:rPr lang="fr-FR" u="sng" dirty="0">
                <a:solidFill>
                  <a:srgbClr val="7030A0"/>
                </a:solidFill>
                <a:hlinkClick r:id="rId3"/>
              </a:rPr>
              <a:t>agoraphobie</a:t>
            </a:r>
            <a:r>
              <a:rPr lang="fr-FR" dirty="0">
                <a:solidFill>
                  <a:srgbClr val="7030A0"/>
                </a:solidFill>
              </a:rPr>
              <a:t> ou appréhension des grands espaces peuplés, </a:t>
            </a:r>
            <a:r>
              <a:rPr lang="fr-FR" u="sng" dirty="0">
                <a:solidFill>
                  <a:srgbClr val="7030A0"/>
                </a:solidFill>
                <a:hlinkClick r:id="rId4"/>
              </a:rPr>
              <a:t>claustrophobie</a:t>
            </a:r>
            <a:r>
              <a:rPr lang="fr-FR" dirty="0">
                <a:solidFill>
                  <a:srgbClr val="7030A0"/>
                </a:solidFill>
              </a:rPr>
              <a:t> ou peur du confinement), la névrose d'</a:t>
            </a:r>
            <a:r>
              <a:rPr lang="fr-FR" u="sng" dirty="0">
                <a:solidFill>
                  <a:srgbClr val="7030A0"/>
                </a:solidFill>
                <a:hlinkClick r:id="rId5"/>
              </a:rPr>
              <a:t>angoisse</a:t>
            </a:r>
            <a:r>
              <a:rPr lang="fr-FR" dirty="0">
                <a:solidFill>
                  <a:srgbClr val="7030A0"/>
                </a:solidFill>
              </a:rPr>
              <a:t> caractérisée par des </a:t>
            </a:r>
            <a:r>
              <a:rPr lang="fr-FR" u="sng" dirty="0">
                <a:solidFill>
                  <a:srgbClr val="7030A0"/>
                </a:solidFill>
                <a:hlinkClick r:id="rId6"/>
              </a:rPr>
              <a:t>crises d'angoisse</a:t>
            </a:r>
            <a:r>
              <a:rPr lang="fr-FR" dirty="0">
                <a:solidFill>
                  <a:srgbClr val="7030A0"/>
                </a:solidFill>
              </a:rPr>
              <a:t>, ou la </a:t>
            </a:r>
            <a:r>
              <a:rPr lang="fr-FR" i="1" dirty="0">
                <a:solidFill>
                  <a:srgbClr val="7030A0"/>
                </a:solidFill>
              </a:rPr>
              <a:t>névrose obsessionnelle</a:t>
            </a:r>
            <a:r>
              <a:rPr lang="fr-FR" dirty="0">
                <a:solidFill>
                  <a:srgbClr val="7030A0"/>
                </a:solidFill>
              </a:rPr>
              <a:t> appelée plus communément </a:t>
            </a:r>
            <a:r>
              <a:rPr lang="fr-FR" u="sng" dirty="0">
                <a:solidFill>
                  <a:srgbClr val="7030A0"/>
                </a:solidFill>
                <a:hlinkClick r:id="rId7"/>
              </a:rPr>
              <a:t>Troubles Obsessionnels Compulsifs</a:t>
            </a:r>
            <a:r>
              <a:rPr lang="fr-FR" dirty="0">
                <a:solidFill>
                  <a:srgbClr val="7030A0"/>
                </a:solidFill>
              </a:rPr>
              <a:t> (</a:t>
            </a:r>
            <a:r>
              <a:rPr lang="fr-FR" u="sng" dirty="0">
                <a:solidFill>
                  <a:srgbClr val="7030A0"/>
                </a:solidFill>
                <a:hlinkClick r:id="rId7"/>
              </a:rPr>
              <a:t>TOC</a:t>
            </a:r>
            <a:r>
              <a:rPr lang="fr-FR" dirty="0">
                <a:solidFill>
                  <a:srgbClr val="7030A0"/>
                </a:solidFill>
              </a:rPr>
              <a:t>). Une prise en charge par des techniques dites </a:t>
            </a:r>
            <a:r>
              <a:rPr lang="fr-FR" dirty="0" err="1">
                <a:solidFill>
                  <a:srgbClr val="7030A0"/>
                </a:solidFill>
              </a:rPr>
              <a:t>cognitivo</a:t>
            </a:r>
            <a:r>
              <a:rPr lang="fr-FR" dirty="0">
                <a:solidFill>
                  <a:srgbClr val="7030A0"/>
                </a:solidFill>
              </a:rPr>
              <a:t>-comportementales aident à tenter de se sortir de ces troubles. </a:t>
            </a:r>
          </a:p>
          <a:p>
            <a:r>
              <a:rPr lang="fr-FR" sz="1200" dirty="0">
                <a:solidFill>
                  <a:srgbClr val="7030A0"/>
                </a:solidFill>
              </a:rPr>
              <a:t>Sources : a) </a:t>
            </a:r>
            <a:r>
              <a:rPr lang="fr-FR" sz="1200" u="sng" dirty="0">
                <a:solidFill>
                  <a:srgbClr val="7030A0"/>
                </a:solidFill>
                <a:hlinkClick r:id="rId8"/>
              </a:rPr>
              <a:t>https://fr.wikipedia.org/wiki/N%C3%A9vrose</a:t>
            </a:r>
            <a:r>
              <a:rPr lang="fr-FR" sz="1200" dirty="0">
                <a:solidFill>
                  <a:srgbClr val="7030A0"/>
                </a:solidFill>
              </a:rPr>
              <a:t> , b) </a:t>
            </a:r>
            <a:r>
              <a:rPr lang="fr-FR" sz="1200" u="sng" dirty="0">
                <a:solidFill>
                  <a:srgbClr val="7030A0"/>
                </a:solidFill>
                <a:hlinkClick r:id="rId9"/>
              </a:rPr>
              <a:t>http://sante-medecine.journaldesfemmes.com/faq/13894-nevrose-definition</a:t>
            </a:r>
            <a:r>
              <a:rPr lang="fr-FR" sz="1200" dirty="0">
                <a:solidFill>
                  <a:srgbClr val="7030A0"/>
                </a:solidFill>
              </a:rPr>
              <a:t> </a:t>
            </a:r>
            <a:endParaRPr lang="fr-FR" dirty="0">
              <a:solidFill>
                <a:srgbClr val="7030A0"/>
              </a:solidFill>
            </a:endParaRPr>
          </a:p>
          <a:p>
            <a:r>
              <a:rPr lang="fr-FR" b="1" i="1" dirty="0">
                <a:solidFill>
                  <a:srgbClr val="7030A0"/>
                </a:solidFill>
              </a:rPr>
              <a:t>Opiacé endogène </a:t>
            </a:r>
            <a:r>
              <a:rPr lang="fr-FR" dirty="0">
                <a:solidFill>
                  <a:srgbClr val="7030A0"/>
                </a:solidFill>
              </a:rPr>
              <a:t>: peptide tel que l'endorphine qui joue le rôle, dans le cerveau, d'une « morphine endogène ».</a:t>
            </a:r>
          </a:p>
          <a:p>
            <a:r>
              <a:rPr lang="fr-FR" b="1" i="1" u="sng" dirty="0">
                <a:solidFill>
                  <a:srgbClr val="7030A0"/>
                </a:solidFill>
                <a:hlinkClick r:id="rId10" tooltip="Orientation sexuelle"/>
              </a:rPr>
              <a:t>Orientation sexuelle</a:t>
            </a:r>
            <a:r>
              <a:rPr lang="fr-FR" dirty="0">
                <a:solidFill>
                  <a:srgbClr val="7030A0"/>
                </a:solidFill>
              </a:rPr>
              <a:t> (</a:t>
            </a:r>
            <a:r>
              <a:rPr lang="fr-FR" dirty="0">
                <a:solidFill>
                  <a:srgbClr val="7030A0"/>
                </a:solidFill>
                <a:hlinkClick r:id="rId11" tooltip="Hétérosexualité"/>
              </a:rPr>
              <a:t>hétérosexualité</a:t>
            </a:r>
            <a:r>
              <a:rPr lang="fr-FR" dirty="0">
                <a:solidFill>
                  <a:srgbClr val="7030A0"/>
                </a:solidFill>
              </a:rPr>
              <a:t>, </a:t>
            </a:r>
            <a:r>
              <a:rPr lang="fr-FR" dirty="0">
                <a:solidFill>
                  <a:srgbClr val="7030A0"/>
                </a:solidFill>
                <a:hlinkClick r:id="rId12" tooltip="Bisexualité"/>
              </a:rPr>
              <a:t>bisexualité</a:t>
            </a:r>
            <a:r>
              <a:rPr lang="fr-FR" dirty="0">
                <a:solidFill>
                  <a:srgbClr val="7030A0"/>
                </a:solidFill>
              </a:rPr>
              <a:t>, </a:t>
            </a:r>
            <a:r>
              <a:rPr lang="fr-FR" dirty="0">
                <a:solidFill>
                  <a:srgbClr val="7030A0"/>
                </a:solidFill>
                <a:hlinkClick r:id="rId13" tooltip="Homosexualité"/>
              </a:rPr>
              <a:t>homosexualité</a:t>
            </a:r>
            <a:r>
              <a:rPr lang="fr-FR" dirty="0">
                <a:solidFill>
                  <a:srgbClr val="7030A0"/>
                </a:solidFill>
              </a:rPr>
              <a:t>) : mode durable d'attirance (émotionnelle, romantique, sexuelle, ou une combinaison des trois) pour le sexe opposé, le même sexe, ou les deux sexes, et les </a:t>
            </a:r>
            <a:r>
              <a:rPr lang="fr-FR" dirty="0">
                <a:solidFill>
                  <a:srgbClr val="7030A0"/>
                </a:solidFill>
                <a:hlinkClick r:id="rId14" tooltip="Genre (sciences sociales)"/>
              </a:rPr>
              <a:t>genres</a:t>
            </a:r>
            <a:r>
              <a:rPr lang="fr-FR" dirty="0">
                <a:solidFill>
                  <a:srgbClr val="7030A0"/>
                </a:solidFill>
              </a:rPr>
              <a:t> qui vont avec. Ces attirances sont communément acceptées comme étant l'</a:t>
            </a:r>
            <a:r>
              <a:rPr lang="fr-FR" dirty="0">
                <a:solidFill>
                  <a:srgbClr val="7030A0"/>
                </a:solidFill>
                <a:hlinkClick r:id="rId11" tooltip="Hétérosexualité"/>
              </a:rPr>
              <a:t>hétérosexualité</a:t>
            </a:r>
            <a:r>
              <a:rPr lang="fr-FR" dirty="0">
                <a:solidFill>
                  <a:srgbClr val="7030A0"/>
                </a:solidFill>
              </a:rPr>
              <a:t>, la </a:t>
            </a:r>
            <a:r>
              <a:rPr lang="fr-FR" dirty="0">
                <a:solidFill>
                  <a:srgbClr val="7030A0"/>
                </a:solidFill>
                <a:hlinkClick r:id="rId12" tooltip="Bisexualité"/>
              </a:rPr>
              <a:t>bisexualité</a:t>
            </a:r>
            <a:r>
              <a:rPr lang="fr-FR" dirty="0">
                <a:solidFill>
                  <a:srgbClr val="7030A0"/>
                </a:solidFill>
              </a:rPr>
              <a:t>, et l'</a:t>
            </a:r>
            <a:r>
              <a:rPr lang="fr-FR" u="sng" dirty="0">
                <a:solidFill>
                  <a:srgbClr val="7030A0"/>
                </a:solidFill>
                <a:hlinkClick r:id="rId13" tooltip="Homosexualité"/>
              </a:rPr>
              <a:t>homosexualité</a:t>
            </a:r>
            <a:r>
              <a:rPr lang="fr-FR" dirty="0">
                <a:solidFill>
                  <a:srgbClr val="7030A0"/>
                </a:solidFill>
              </a:rPr>
              <a:t>.</a:t>
            </a:r>
          </a:p>
          <a:p>
            <a:r>
              <a:rPr lang="fr-FR" b="1" i="1" dirty="0">
                <a:solidFill>
                  <a:srgbClr val="7030A0"/>
                </a:solidFill>
              </a:rPr>
              <a:t>Organogenès</a:t>
            </a:r>
            <a:r>
              <a:rPr lang="fr-FR" dirty="0">
                <a:solidFill>
                  <a:srgbClr val="7030A0"/>
                </a:solidFill>
              </a:rPr>
              <a:t>e : développement des organes.</a:t>
            </a:r>
          </a:p>
          <a:p>
            <a:r>
              <a:rPr lang="fr-FR" b="1" i="1" dirty="0" err="1">
                <a:solidFill>
                  <a:srgbClr val="7030A0"/>
                </a:solidFill>
              </a:rPr>
              <a:t>Ovario</a:t>
            </a:r>
            <a:r>
              <a:rPr lang="fr-FR" b="1" i="1" dirty="0">
                <a:solidFill>
                  <a:srgbClr val="7030A0"/>
                </a:solidFill>
              </a:rPr>
              <a:t>-testis</a:t>
            </a:r>
            <a:r>
              <a:rPr lang="fr-FR" dirty="0">
                <a:solidFill>
                  <a:srgbClr val="7030A0"/>
                </a:solidFill>
              </a:rPr>
              <a:t> : glande génitale dans laquelle coexistent des plages de tissu ovarien ou testiculaire.</a:t>
            </a:r>
          </a:p>
          <a:p>
            <a:r>
              <a:rPr lang="fr-FR" b="1" i="1" dirty="0">
                <a:solidFill>
                  <a:srgbClr val="7030A0"/>
                </a:solidFill>
              </a:rPr>
              <a:t>Oviparité : </a:t>
            </a:r>
            <a:r>
              <a:rPr lang="fr-FR" dirty="0">
                <a:solidFill>
                  <a:srgbClr val="7030A0"/>
                </a:solidFill>
              </a:rPr>
              <a:t>développement de l'œuf dans l'organisme maternel.</a:t>
            </a:r>
          </a:p>
          <a:p>
            <a:r>
              <a:rPr lang="fr-FR" b="1" i="1" dirty="0">
                <a:solidFill>
                  <a:srgbClr val="7030A0"/>
                </a:solidFill>
              </a:rPr>
              <a:t>Phénotype</a:t>
            </a:r>
            <a:r>
              <a:rPr lang="fr-FR" dirty="0">
                <a:solidFill>
                  <a:srgbClr val="7030A0"/>
                </a:solidFill>
              </a:rPr>
              <a:t> : caractères observables apparents d'un individu régis par son génome en interaction avec son milieu de développement.</a:t>
            </a:r>
          </a:p>
          <a:p>
            <a:r>
              <a:rPr lang="fr-FR" b="1" i="1" dirty="0">
                <a:solidFill>
                  <a:srgbClr val="7030A0"/>
                </a:solidFill>
              </a:rPr>
              <a:t>Phylogenèse</a:t>
            </a:r>
            <a:r>
              <a:rPr lang="fr-FR" dirty="0">
                <a:solidFill>
                  <a:srgbClr val="7030A0"/>
                </a:solidFill>
              </a:rPr>
              <a:t> : évolution des espèces.</a:t>
            </a:r>
          </a:p>
          <a:p>
            <a:r>
              <a:rPr lang="fr-FR" b="1" i="1" dirty="0">
                <a:solidFill>
                  <a:srgbClr val="7030A0"/>
                </a:solidFill>
              </a:rPr>
              <a:t>Préformation</a:t>
            </a:r>
            <a:r>
              <a:rPr lang="fr-FR" dirty="0">
                <a:solidFill>
                  <a:srgbClr val="7030A0"/>
                </a:solidFill>
              </a:rPr>
              <a:t> : théorie selon laquelle toutes les parties de l'organisme préexistent dans le germe.</a:t>
            </a:r>
          </a:p>
          <a:p>
            <a:r>
              <a:rPr lang="fr-FR" b="1" i="1" dirty="0">
                <a:solidFill>
                  <a:srgbClr val="7030A0"/>
                </a:solidFill>
              </a:rPr>
              <a:t>Prolactine</a:t>
            </a:r>
            <a:r>
              <a:rPr lang="fr-FR" dirty="0">
                <a:solidFill>
                  <a:srgbClr val="7030A0"/>
                </a:solidFill>
              </a:rPr>
              <a:t> : hormone produite par la glande pituitaire. Intervient chez les Mammifères dans le contrôle du fonctionnement du corps jaune, dans celui de la lactation et dans la régulation du comportement sexuel.</a:t>
            </a:r>
          </a:p>
          <a:p>
            <a:r>
              <a:rPr lang="fr-FR" b="1" i="1" dirty="0">
                <a:solidFill>
                  <a:srgbClr val="7030A0"/>
                </a:solidFill>
              </a:rPr>
              <a:t>Prévalence</a:t>
            </a:r>
            <a:r>
              <a:rPr lang="fr-FR" dirty="0">
                <a:solidFill>
                  <a:srgbClr val="7030A0"/>
                </a:solidFill>
              </a:rPr>
              <a:t> : 10 000 à 15 000 personnes </a:t>
            </a:r>
            <a:r>
              <a:rPr lang="fr-FR" dirty="0" err="1">
                <a:solidFill>
                  <a:srgbClr val="7030A0"/>
                </a:solidFill>
              </a:rPr>
              <a:t>trans</a:t>
            </a:r>
            <a:r>
              <a:rPr lang="fr-FR" dirty="0">
                <a:solidFill>
                  <a:srgbClr val="7030A0"/>
                </a:solidFill>
              </a:rPr>
              <a:t> en </a:t>
            </a:r>
            <a:r>
              <a:rPr lang="fr-FR" u="sng" dirty="0">
                <a:solidFill>
                  <a:srgbClr val="7030A0"/>
                </a:solidFill>
                <a:hlinkClick r:id="rId15" tooltip="Toute l’actualité France"/>
              </a:rPr>
              <a:t>France</a:t>
            </a:r>
            <a:r>
              <a:rPr lang="fr-FR" dirty="0">
                <a:solidFill>
                  <a:srgbClr val="7030A0"/>
                </a:solidFill>
              </a:rPr>
              <a:t>. La population transgenre est estimée à 1,4 millions d'adultes aux USA. </a:t>
            </a:r>
            <a:r>
              <a:rPr lang="fr-FR" sz="1200" dirty="0">
                <a:solidFill>
                  <a:srgbClr val="7030A0"/>
                </a:solidFill>
              </a:rPr>
              <a:t>Source : a) </a:t>
            </a:r>
            <a:r>
              <a:rPr lang="fr-FR" sz="1200" dirty="0">
                <a:solidFill>
                  <a:srgbClr val="7030A0"/>
                </a:solidFill>
                <a:hlinkClick r:id="rId16"/>
              </a:rPr>
              <a:t>http://www.lemonde.fr/societe/article/2016/05/21/changement-d-etat-civil-pour-les-trans-un-amendement-qui-ne-satisfait-pas-les-associations_4923860_3224.html</a:t>
            </a:r>
            <a:endParaRPr lang="fr-FR" sz="1200" dirty="0">
              <a:solidFill>
                <a:srgbClr val="7030A0"/>
              </a:solidFill>
            </a:endParaRPr>
          </a:p>
          <a:p>
            <a:r>
              <a:rPr lang="fr-FR" sz="1200" dirty="0">
                <a:solidFill>
                  <a:srgbClr val="7030A0"/>
                </a:solidFill>
              </a:rPr>
              <a:t>b) </a:t>
            </a:r>
            <a:r>
              <a:rPr lang="fr-FR" sz="1200" dirty="0">
                <a:solidFill>
                  <a:srgbClr val="7030A0"/>
                </a:solidFill>
                <a:hlinkClick r:id="rId17"/>
              </a:rPr>
              <a:t>http://www.nytimes.com/2016/07/01/health/transgender-population.html?_r=5&amp;register=facebook</a:t>
            </a:r>
            <a:r>
              <a:rPr lang="fr-FR" sz="1200" dirty="0">
                <a:solidFill>
                  <a:srgbClr val="7030A0"/>
                </a:solidFill>
              </a:rPr>
              <a:t> </a:t>
            </a:r>
          </a:p>
        </p:txBody>
      </p:sp>
      <p:sp>
        <p:nvSpPr>
          <p:cNvPr id="6" name="ZoneTexte 5"/>
          <p:cNvSpPr txBox="1"/>
          <p:nvPr/>
        </p:nvSpPr>
        <p:spPr>
          <a:xfrm>
            <a:off x="236667" y="280911"/>
            <a:ext cx="3521294" cy="369332"/>
          </a:xfrm>
          <a:prstGeom prst="rect">
            <a:avLst/>
          </a:prstGeom>
          <a:noFill/>
        </p:spPr>
        <p:txBody>
          <a:bodyPr wrap="square" rtlCol="0">
            <a:spAutoFit/>
          </a:bodyPr>
          <a:lstStyle/>
          <a:p>
            <a:r>
              <a:rPr lang="fr-FR" b="1" dirty="0">
                <a:solidFill>
                  <a:srgbClr val="7030A0"/>
                </a:solidFill>
              </a:rPr>
              <a:t>24. Glossaire / Lexique (suite)</a:t>
            </a:r>
          </a:p>
        </p:txBody>
      </p:sp>
    </p:spTree>
    <p:extLst>
      <p:ext uri="{BB962C8B-B14F-4D97-AF65-F5344CB8AC3E}">
        <p14:creationId xmlns:p14="http://schemas.microsoft.com/office/powerpoint/2010/main" val="28736741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3407" y="88483"/>
            <a:ext cx="925158" cy="384853"/>
          </a:xfrm>
        </p:spPr>
        <p:txBody>
          <a:bodyPr/>
          <a:lstStyle/>
          <a:p>
            <a:fld id="{A3855CD8-F650-4656-8804-7E552F308368}" type="slidenum">
              <a:rPr lang="en-US" smtClean="0"/>
              <a:t>138</a:t>
            </a:fld>
            <a:endParaRPr lang="en-US" dirty="0"/>
          </a:p>
        </p:txBody>
      </p:sp>
      <p:sp>
        <p:nvSpPr>
          <p:cNvPr id="3" name="ZoneTexte 2"/>
          <p:cNvSpPr txBox="1"/>
          <p:nvPr/>
        </p:nvSpPr>
        <p:spPr>
          <a:xfrm>
            <a:off x="3840481" y="84276"/>
            <a:ext cx="505609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8" y="638274"/>
            <a:ext cx="11811897" cy="6186309"/>
          </a:xfrm>
          <a:prstGeom prst="rect">
            <a:avLst/>
          </a:prstGeom>
          <a:noFill/>
        </p:spPr>
        <p:txBody>
          <a:bodyPr wrap="square" rtlCol="0">
            <a:spAutoFit/>
          </a:bodyPr>
          <a:lstStyle/>
          <a:p>
            <a:r>
              <a:rPr lang="fr-FR" b="1" i="1" dirty="0" err="1">
                <a:solidFill>
                  <a:srgbClr val="7030A0"/>
                </a:solidFill>
              </a:rPr>
              <a:t>Proceptivité</a:t>
            </a:r>
            <a:r>
              <a:rPr lang="fr-FR" dirty="0">
                <a:solidFill>
                  <a:srgbClr val="7030A0"/>
                </a:solidFill>
              </a:rPr>
              <a:t> : est </a:t>
            </a:r>
            <a:r>
              <a:rPr lang="fr-FR" i="1" dirty="0" err="1">
                <a:solidFill>
                  <a:srgbClr val="7030A0"/>
                </a:solidFill>
              </a:rPr>
              <a:t>proceptive</a:t>
            </a:r>
            <a:r>
              <a:rPr lang="fr-FR" dirty="0">
                <a:solidFill>
                  <a:srgbClr val="7030A0"/>
                </a:solidFill>
              </a:rPr>
              <a:t> celle qui est attirée par lui. </a:t>
            </a:r>
          </a:p>
          <a:p>
            <a:r>
              <a:rPr lang="fr-FR" b="1" i="1" dirty="0" err="1">
                <a:solidFill>
                  <a:srgbClr val="7030A0"/>
                </a:solidFill>
              </a:rPr>
              <a:t>Pseudo-hermaphrodisme</a:t>
            </a:r>
            <a:r>
              <a:rPr lang="fr-FR" dirty="0">
                <a:solidFill>
                  <a:srgbClr val="7030A0"/>
                </a:solidFill>
              </a:rPr>
              <a:t> : il est dit « mâle » chez des garçons génétiquement mâles naissant avec des organes génitaux externes ambigus, de morphologie féminine ; et « femelle », chez des filles génétiques ayant des organes génitaux externes masculinisés.</a:t>
            </a:r>
          </a:p>
          <a:p>
            <a:r>
              <a:rPr lang="fr-FR" b="1" i="1" dirty="0">
                <a:solidFill>
                  <a:srgbClr val="7030A0"/>
                </a:solidFill>
              </a:rPr>
              <a:t>Réceptivité</a:t>
            </a:r>
            <a:r>
              <a:rPr lang="fr-FR" dirty="0">
                <a:solidFill>
                  <a:srgbClr val="7030A0"/>
                </a:solidFill>
              </a:rPr>
              <a:t> : acceptation du mâle par la femelle (ou </a:t>
            </a:r>
            <a:r>
              <a:rPr lang="fr-FR" i="1" dirty="0">
                <a:solidFill>
                  <a:srgbClr val="7030A0"/>
                </a:solidFill>
              </a:rPr>
              <a:t>phase consommatoire</a:t>
            </a:r>
            <a:r>
              <a:rPr lang="fr-FR" dirty="0">
                <a:solidFill>
                  <a:srgbClr val="7030A0"/>
                </a:solidFill>
              </a:rPr>
              <a:t>).</a:t>
            </a:r>
          </a:p>
          <a:p>
            <a:r>
              <a:rPr lang="fr-FR" b="1" i="1" dirty="0">
                <a:solidFill>
                  <a:srgbClr val="7030A0"/>
                </a:solidFill>
              </a:rPr>
              <a:t>Sexe biologique </a:t>
            </a:r>
            <a:r>
              <a:rPr lang="fr-FR" dirty="0">
                <a:solidFill>
                  <a:srgbClr val="7030A0"/>
                </a:solidFill>
              </a:rPr>
              <a:t>: a) ensemble d'attributs biologiques retrouvés chez les humains et les animaux. On l'associe principalement à des caractéristiques physiques et physiologiques, par exemple les chromosomes, l'expression génique, les niveaux d'hormones et la fonction hormonale ainsi que l'anatomie génitale et sexuelle. On décrit généralement le sexe en termes binaires, « femme » ou « homme », mais il existe des variations touchant les attributs définissant le sexe ainsi que l'expression de ces attributs.</a:t>
            </a:r>
            <a:r>
              <a:rPr lang="fr-FR" sz="1200" dirty="0">
                <a:solidFill>
                  <a:srgbClr val="7030A0"/>
                </a:solidFill>
              </a:rPr>
              <a:t> Source : </a:t>
            </a:r>
            <a:r>
              <a:rPr lang="fr-FR" sz="1200" dirty="0">
                <a:solidFill>
                  <a:srgbClr val="7030A0"/>
                </a:solidFill>
                <a:hlinkClick r:id="rId2"/>
              </a:rPr>
              <a:t>http://www.cihr-irsc.gc.ca/f/47830.html</a:t>
            </a:r>
            <a:r>
              <a:rPr lang="fr-FR" sz="1200" dirty="0">
                <a:solidFill>
                  <a:srgbClr val="7030A0"/>
                </a:solidFill>
              </a:rPr>
              <a:t> </a:t>
            </a:r>
            <a:r>
              <a:rPr lang="fr-FR" dirty="0">
                <a:solidFill>
                  <a:srgbClr val="7030A0"/>
                </a:solidFill>
              </a:rPr>
              <a:t>b) </a:t>
            </a:r>
            <a:r>
              <a:rPr lang="fr-FR" u="sng" dirty="0">
                <a:solidFill>
                  <a:srgbClr val="7030A0"/>
                </a:solidFill>
                <a:hlinkClick r:id="rId3" tooltip="Comparaison biologique entre la femme et l'homme"/>
              </a:rPr>
              <a:t>différences biologiques</a:t>
            </a:r>
            <a:r>
              <a:rPr lang="fr-FR" dirty="0">
                <a:solidFill>
                  <a:srgbClr val="7030A0"/>
                </a:solidFill>
              </a:rPr>
              <a:t> entre femmes et hommes.</a:t>
            </a:r>
          </a:p>
          <a:p>
            <a:r>
              <a:rPr lang="fr-FR" b="1" i="1" dirty="0">
                <a:solidFill>
                  <a:srgbClr val="7030A0"/>
                </a:solidFill>
              </a:rPr>
              <a:t>Synapse</a:t>
            </a:r>
            <a:r>
              <a:rPr lang="fr-FR" dirty="0">
                <a:solidFill>
                  <a:srgbClr val="7030A0"/>
                </a:solidFill>
              </a:rPr>
              <a:t> : zone de jonction entre neurones mais également entre neurones et cellules musculaires ou glandulaires. Parfois même des contacts s'instituent entre les neurones et la paroi de capillaires sanguins (ex. : synapses </a:t>
            </a:r>
            <a:r>
              <a:rPr lang="fr-FR" dirty="0" err="1">
                <a:solidFill>
                  <a:srgbClr val="7030A0"/>
                </a:solidFill>
              </a:rPr>
              <a:t>hémoneurales</a:t>
            </a:r>
            <a:r>
              <a:rPr lang="fr-FR" dirty="0">
                <a:solidFill>
                  <a:srgbClr val="7030A0"/>
                </a:solidFill>
              </a:rPr>
              <a:t> au niveau du système porte hypophysaire). Dans tous les cas, il y a apposition de deux membranes, l'une présynaptique, appartenant à la terminaison d'un axone ; l'autre postsynaptique, représentée par celle d'une dendrite, d'un muscle, d'une cellule glandulaire ou de la paroi capillaire. La transmission de l'influx nerveux s'effectue grâce à des neurotransmetteurs.</a:t>
            </a:r>
          </a:p>
          <a:p>
            <a:r>
              <a:rPr lang="fr-FR" b="1" i="1" dirty="0">
                <a:solidFill>
                  <a:srgbClr val="7030A0"/>
                </a:solidFill>
              </a:rPr>
              <a:t>Système limbique </a:t>
            </a:r>
            <a:r>
              <a:rPr lang="fr-FR" dirty="0">
                <a:solidFill>
                  <a:srgbClr val="7030A0"/>
                </a:solidFill>
              </a:rPr>
              <a:t>: ensemble de structures nerveuses de signification phylogénétique ancienne. Il joue un rôle essentiel dans les processus mnémoniques, dans la genèse des émotions et dans le contrôle des phénomènes affectifs.</a:t>
            </a:r>
          </a:p>
          <a:p>
            <a:r>
              <a:rPr lang="fr-FR" dirty="0">
                <a:solidFill>
                  <a:srgbClr val="7030A0"/>
                </a:solidFill>
              </a:rPr>
              <a:t>Tronc cérébral : partie de l'encéphale s'étendant du myélencéphale (bulbe rachidien), à travers le métencéphale et le mésencéphale, jusqu'au diencéphale. Il est le siège des noyaux </a:t>
            </a:r>
            <a:r>
              <a:rPr lang="fr-FR" dirty="0" err="1">
                <a:solidFill>
                  <a:srgbClr val="7030A0"/>
                </a:solidFill>
              </a:rPr>
              <a:t>noradrenergiques</a:t>
            </a:r>
            <a:r>
              <a:rPr lang="fr-FR" dirty="0">
                <a:solidFill>
                  <a:srgbClr val="7030A0"/>
                </a:solidFill>
              </a:rPr>
              <a:t>, dopaminergiques, sérotoninergiques dont les axones se projettent sur de nombreuses aires cérébrales. Il est aussi, au niveau du mésencéphale, le relais entre des faisceaux nerveux ascendants et descendants impliqués dans la régulation du comportement sexuel.</a:t>
            </a:r>
          </a:p>
          <a:p>
            <a:r>
              <a:rPr lang="fr-FR" b="1" i="1" dirty="0">
                <a:solidFill>
                  <a:srgbClr val="7030A0"/>
                </a:solidFill>
              </a:rPr>
              <a:t>Schéma copulatoire</a:t>
            </a:r>
            <a:r>
              <a:rPr lang="fr-FR" dirty="0">
                <a:solidFill>
                  <a:srgbClr val="7030A0"/>
                </a:solidFill>
              </a:rPr>
              <a:t> : séquence stéréotypée des comportements sexuels …</a:t>
            </a:r>
          </a:p>
        </p:txBody>
      </p:sp>
      <p:sp>
        <p:nvSpPr>
          <p:cNvPr id="6" name="ZoneTexte 5"/>
          <p:cNvSpPr txBox="1"/>
          <p:nvPr/>
        </p:nvSpPr>
        <p:spPr>
          <a:xfrm>
            <a:off x="236667" y="280911"/>
            <a:ext cx="3521294" cy="369332"/>
          </a:xfrm>
          <a:prstGeom prst="rect">
            <a:avLst/>
          </a:prstGeom>
          <a:noFill/>
        </p:spPr>
        <p:txBody>
          <a:bodyPr wrap="square" rtlCol="0">
            <a:spAutoFit/>
          </a:bodyPr>
          <a:lstStyle/>
          <a:p>
            <a:r>
              <a:rPr lang="fr-FR" b="1" dirty="0">
                <a:solidFill>
                  <a:srgbClr val="7030A0"/>
                </a:solidFill>
              </a:rPr>
              <a:t>24. Glossaire / Lexique (suite)</a:t>
            </a:r>
          </a:p>
        </p:txBody>
      </p:sp>
    </p:spTree>
    <p:extLst>
      <p:ext uri="{BB962C8B-B14F-4D97-AF65-F5344CB8AC3E}">
        <p14:creationId xmlns:p14="http://schemas.microsoft.com/office/powerpoint/2010/main" val="34396515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30000" y="98031"/>
            <a:ext cx="521748" cy="367545"/>
          </a:xfrm>
        </p:spPr>
        <p:txBody>
          <a:bodyPr/>
          <a:lstStyle/>
          <a:p>
            <a:fld id="{A3855CD8-F650-4656-8804-7E552F308368}" type="slidenum">
              <a:rPr lang="en-US" smtClean="0"/>
              <a:t>139</a:t>
            </a:fld>
            <a:endParaRPr lang="en-US"/>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36667" y="280910"/>
            <a:ext cx="2710927" cy="369332"/>
          </a:xfrm>
          <a:prstGeom prst="rect">
            <a:avLst/>
          </a:prstGeom>
          <a:noFill/>
        </p:spPr>
        <p:txBody>
          <a:bodyPr wrap="square" rtlCol="0">
            <a:spAutoFit/>
          </a:bodyPr>
          <a:lstStyle/>
          <a:p>
            <a:r>
              <a:rPr lang="fr-FR" b="1" dirty="0">
                <a:solidFill>
                  <a:srgbClr val="7030A0"/>
                </a:solidFill>
              </a:rPr>
              <a:t>25. Personnalités connues</a:t>
            </a:r>
          </a:p>
        </p:txBody>
      </p:sp>
      <p:sp>
        <p:nvSpPr>
          <p:cNvPr id="6" name="Rectangle 5"/>
          <p:cNvSpPr/>
          <p:nvPr/>
        </p:nvSpPr>
        <p:spPr>
          <a:xfrm>
            <a:off x="55757" y="5624061"/>
            <a:ext cx="4806700" cy="1200329"/>
          </a:xfrm>
          <a:prstGeom prst="rect">
            <a:avLst/>
          </a:prstGeom>
        </p:spPr>
        <p:txBody>
          <a:bodyPr wrap="square">
            <a:spAutoFit/>
          </a:bodyPr>
          <a:lstStyle/>
          <a:p>
            <a:pPr algn="ctr"/>
            <a:r>
              <a:rPr lang="fr-FR" sz="1200" b="0" i="0" dirty="0">
                <a:solidFill>
                  <a:srgbClr val="7030A0"/>
                </a:solidFill>
                <a:effectLst/>
              </a:rPr>
              <a:t>L’Algérien(ne) Pascal(e) </a:t>
            </a:r>
            <a:r>
              <a:rPr lang="fr-FR" sz="1200" b="0" i="0" dirty="0" err="1">
                <a:solidFill>
                  <a:srgbClr val="7030A0"/>
                </a:solidFill>
                <a:effectLst/>
              </a:rPr>
              <a:t>Ourbih</a:t>
            </a:r>
            <a:r>
              <a:rPr lang="fr-FR" sz="1200" b="0" i="0" dirty="0">
                <a:solidFill>
                  <a:srgbClr val="7030A0"/>
                </a:solidFill>
                <a:effectLst/>
              </a:rPr>
              <a:t>, 44 ans, vient d’obtenir la nationalité française et mènera la liste écolo dans le 16e où il habite depuis vingt ans. Ce(te) comédien(ne) transsexuel(le) qui tourne dans la série d’Arte « Vénus et Apollon » est un(e) ex-militant(e) du PASTT et d’</a:t>
            </a:r>
            <a:r>
              <a:rPr lang="fr-FR" sz="1200" b="0" i="0" dirty="0" err="1">
                <a:solidFill>
                  <a:srgbClr val="7030A0"/>
                </a:solidFill>
                <a:effectLst/>
              </a:rPr>
              <a:t>Act</a:t>
            </a:r>
            <a:r>
              <a:rPr lang="fr-FR" sz="1200" b="0" i="0" dirty="0">
                <a:solidFill>
                  <a:srgbClr val="7030A0"/>
                </a:solidFill>
                <a:effectLst/>
              </a:rPr>
              <a:t> Up. </a:t>
            </a:r>
            <a:r>
              <a:rPr lang="fr-FR" sz="1200" b="0" i="0" dirty="0">
                <a:solidFill>
                  <a:srgbClr val="7030A0"/>
                </a:solidFill>
                <a:effectLst/>
                <a:hlinkClick r:id="rId2"/>
              </a:rPr>
              <a:t>http://www.egaliteetreconciliation.fr/Ecologie-Un-transsexuel-algerien-candidat-des-Verts-a-Paris-876.html</a:t>
            </a:r>
            <a:r>
              <a:rPr lang="fr-FR" sz="1200" b="0" i="0" dirty="0">
                <a:solidFill>
                  <a:srgbClr val="7030A0"/>
                </a:solidFill>
                <a:effectLst/>
              </a:rPr>
              <a:t> </a:t>
            </a:r>
            <a:endParaRPr lang="en-US" sz="1200" dirty="0">
              <a:solidFill>
                <a:srgbClr val="7030A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563" y="3829649"/>
            <a:ext cx="2662883" cy="1770817"/>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610" y="4391767"/>
            <a:ext cx="2674508" cy="1824558"/>
          </a:xfrm>
          <a:prstGeom prst="rect">
            <a:avLst/>
          </a:prstGeom>
        </p:spPr>
      </p:pic>
      <p:sp>
        <p:nvSpPr>
          <p:cNvPr id="8" name="Rectangle 7"/>
          <p:cNvSpPr/>
          <p:nvPr/>
        </p:nvSpPr>
        <p:spPr>
          <a:xfrm>
            <a:off x="5118409" y="6216326"/>
            <a:ext cx="2966225" cy="461665"/>
          </a:xfrm>
          <a:prstGeom prst="rect">
            <a:avLst/>
          </a:prstGeom>
        </p:spPr>
        <p:txBody>
          <a:bodyPr wrap="square">
            <a:spAutoFit/>
          </a:bodyPr>
          <a:lstStyle/>
          <a:p>
            <a:pPr algn="ctr"/>
            <a:r>
              <a:rPr lang="fr-FR" sz="1200" dirty="0">
                <a:solidFill>
                  <a:srgbClr val="7030A0"/>
                </a:solidFill>
              </a:rPr>
              <a:t>Huguette </a:t>
            </a:r>
            <a:r>
              <a:rPr lang="fr-FR" sz="1200" dirty="0" err="1">
                <a:solidFill>
                  <a:srgbClr val="7030A0"/>
                </a:solidFill>
              </a:rPr>
              <a:t>Voidies</a:t>
            </a:r>
            <a:r>
              <a:rPr lang="fr-FR" sz="1200" dirty="0">
                <a:solidFill>
                  <a:srgbClr val="7030A0"/>
                </a:solidFill>
              </a:rPr>
              <a:t> et </a:t>
            </a:r>
            <a:r>
              <a:rPr lang="fr-FR" sz="1200" dirty="0" err="1">
                <a:solidFill>
                  <a:srgbClr val="7030A0"/>
                </a:solidFill>
              </a:rPr>
              <a:t>Ovida</a:t>
            </a:r>
            <a:r>
              <a:rPr lang="fr-FR" sz="1200" dirty="0">
                <a:solidFill>
                  <a:srgbClr val="7030A0"/>
                </a:solidFill>
              </a:rPr>
              <a:t> </a:t>
            </a:r>
            <a:r>
              <a:rPr lang="fr-FR" sz="1200" dirty="0" err="1">
                <a:solidFill>
                  <a:srgbClr val="7030A0"/>
                </a:solidFill>
              </a:rPr>
              <a:t>Delect</a:t>
            </a:r>
            <a:r>
              <a:rPr lang="fr-FR" sz="1200" dirty="0">
                <a:solidFill>
                  <a:srgbClr val="7030A0"/>
                </a:solidFill>
              </a:rPr>
              <a:t>, deux écrivaines transsexuelles</a:t>
            </a:r>
          </a:p>
        </p:txBody>
      </p:sp>
      <p:sp>
        <p:nvSpPr>
          <p:cNvPr id="10" name="Rectangle 9"/>
          <p:cNvSpPr/>
          <p:nvPr/>
        </p:nvSpPr>
        <p:spPr>
          <a:xfrm>
            <a:off x="8428494" y="5108331"/>
            <a:ext cx="3523253" cy="1569660"/>
          </a:xfrm>
          <a:prstGeom prst="rect">
            <a:avLst/>
          </a:prstGeom>
        </p:spPr>
        <p:txBody>
          <a:bodyPr wrap="square">
            <a:spAutoFit/>
          </a:bodyPr>
          <a:lstStyle/>
          <a:p>
            <a:pPr algn="ctr"/>
            <a:r>
              <a:rPr lang="fr-FR" sz="1200" dirty="0" err="1">
                <a:solidFill>
                  <a:srgbClr val="7030A0"/>
                </a:solidFill>
              </a:rPr>
              <a:t>Lohana</a:t>
            </a:r>
            <a:r>
              <a:rPr lang="fr-FR" sz="1200" dirty="0">
                <a:solidFill>
                  <a:srgbClr val="7030A0"/>
                </a:solidFill>
              </a:rPr>
              <a:t> </a:t>
            </a:r>
            <a:r>
              <a:rPr lang="fr-FR" sz="1200" dirty="0" err="1">
                <a:solidFill>
                  <a:srgbClr val="7030A0"/>
                </a:solidFill>
              </a:rPr>
              <a:t>Berkins</a:t>
            </a:r>
            <a:r>
              <a:rPr lang="fr-FR" sz="1200" dirty="0">
                <a:solidFill>
                  <a:srgbClr val="7030A0"/>
                </a:solidFill>
              </a:rPr>
              <a:t>  (</a:t>
            </a:r>
            <a:r>
              <a:rPr lang="fr-FR" sz="1200" dirty="0">
                <a:solidFill>
                  <a:srgbClr val="7030A0"/>
                </a:solidFill>
                <a:hlinkClick r:id="rId5" tooltip="1965"/>
              </a:rPr>
              <a:t>1965</a:t>
            </a:r>
            <a:r>
              <a:rPr lang="fr-FR" sz="1200" dirty="0">
                <a:solidFill>
                  <a:srgbClr val="7030A0"/>
                </a:solidFill>
              </a:rPr>
              <a:t> - </a:t>
            </a:r>
            <a:r>
              <a:rPr lang="fr-FR" sz="1200" dirty="0">
                <a:solidFill>
                  <a:srgbClr val="7030A0"/>
                </a:solidFill>
                <a:hlinkClick r:id="rId6" tooltip="2016"/>
              </a:rPr>
              <a:t>2016</a:t>
            </a:r>
            <a:r>
              <a:rPr lang="fr-FR" sz="1200" dirty="0">
                <a:solidFill>
                  <a:srgbClr val="7030A0"/>
                </a:solidFill>
              </a:rPr>
              <a:t>) était une activiste </a:t>
            </a:r>
            <a:r>
              <a:rPr lang="fr-FR" sz="1200" dirty="0">
                <a:solidFill>
                  <a:srgbClr val="7030A0"/>
                </a:solidFill>
                <a:hlinkClick r:id="rId7" tooltip="transgenre"/>
              </a:rPr>
              <a:t>transgenre</a:t>
            </a:r>
            <a:r>
              <a:rPr lang="fr-FR" sz="1200" dirty="0">
                <a:solidFill>
                  <a:srgbClr val="7030A0"/>
                </a:solidFill>
              </a:rPr>
              <a:t> </a:t>
            </a:r>
            <a:r>
              <a:rPr lang="fr-FR" sz="1200" dirty="0">
                <a:solidFill>
                  <a:srgbClr val="7030A0"/>
                </a:solidFill>
                <a:hlinkClick r:id="rId8" tooltip="Argentine"/>
              </a:rPr>
              <a:t>Argentine</a:t>
            </a:r>
            <a:r>
              <a:rPr lang="fr-FR" sz="1200" dirty="0">
                <a:solidFill>
                  <a:srgbClr val="7030A0"/>
                </a:solidFill>
              </a:rPr>
              <a:t>, défenseuse et promotrice de l' identité transgenre dans son pays. Elle s’est battue pour la loi 3062 du respect de l'identité </a:t>
            </a:r>
            <a:r>
              <a:rPr lang="fr-FR" sz="1200" dirty="0">
                <a:solidFill>
                  <a:srgbClr val="7030A0"/>
                </a:solidFill>
                <a:hlinkClick r:id="rId9" tooltip="travesties"/>
              </a:rPr>
              <a:t>travestie</a:t>
            </a:r>
            <a:r>
              <a:rPr lang="fr-FR" sz="1200" dirty="0">
                <a:solidFill>
                  <a:srgbClr val="7030A0"/>
                </a:solidFill>
              </a:rPr>
              <a:t> et </a:t>
            </a:r>
            <a:r>
              <a:rPr lang="fr-FR" sz="1200" dirty="0">
                <a:solidFill>
                  <a:srgbClr val="7030A0"/>
                </a:solidFill>
                <a:hlinkClick r:id="rId10" tooltip="transsexuel"/>
              </a:rPr>
              <a:t>transsexuelle</a:t>
            </a:r>
            <a:r>
              <a:rPr lang="fr-FR" sz="1200" dirty="0">
                <a:solidFill>
                  <a:srgbClr val="7030A0"/>
                </a:solidFill>
              </a:rPr>
              <a:t> et approuvée par l'Assemblée législative de Buenos Aires en 2009. Source : </a:t>
            </a:r>
            <a:r>
              <a:rPr lang="fr-FR" sz="1200" dirty="0">
                <a:solidFill>
                  <a:srgbClr val="7030A0"/>
                </a:solidFill>
                <a:hlinkClick r:id="rId11"/>
              </a:rPr>
              <a:t>https://es.wikipedia.org/wiki/Lohana_Berkins</a:t>
            </a:r>
            <a:r>
              <a:rPr lang="fr-FR" sz="1200" dirty="0">
                <a:solidFill>
                  <a:srgbClr val="7030A0"/>
                </a:solidFill>
              </a:rPr>
              <a:t> </a:t>
            </a:r>
          </a:p>
        </p:txBody>
      </p:sp>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8124" y="3031981"/>
            <a:ext cx="2952750" cy="1971675"/>
          </a:xfrm>
          <a:prstGeom prst="rect">
            <a:avLst/>
          </a:prstGeom>
        </p:spPr>
      </p:pic>
      <p:sp>
        <p:nvSpPr>
          <p:cNvPr id="12" name="ZoneTexte 11"/>
          <p:cNvSpPr txBox="1"/>
          <p:nvPr/>
        </p:nvSpPr>
        <p:spPr>
          <a:xfrm>
            <a:off x="236667" y="650242"/>
            <a:ext cx="8918484" cy="369332"/>
          </a:xfrm>
          <a:prstGeom prst="rect">
            <a:avLst/>
          </a:prstGeom>
          <a:noFill/>
        </p:spPr>
        <p:txBody>
          <a:bodyPr wrap="square" rtlCol="0">
            <a:spAutoFit/>
          </a:bodyPr>
          <a:lstStyle/>
          <a:p>
            <a:r>
              <a:rPr lang="fr-FR" dirty="0">
                <a:solidFill>
                  <a:srgbClr val="7030A0"/>
                </a:solidFill>
              </a:rPr>
              <a:t>Il y a peu de personnalités transgenres qui ont percé ou qui soient connues dans le monde. </a:t>
            </a:r>
          </a:p>
        </p:txBody>
      </p:sp>
      <p:sp>
        <p:nvSpPr>
          <p:cNvPr id="13" name="Rectangle 12"/>
          <p:cNvSpPr/>
          <p:nvPr/>
        </p:nvSpPr>
        <p:spPr>
          <a:xfrm>
            <a:off x="5486400" y="3090076"/>
            <a:ext cx="2942094" cy="1200329"/>
          </a:xfrm>
          <a:prstGeom prst="rect">
            <a:avLst/>
          </a:prstGeom>
        </p:spPr>
        <p:txBody>
          <a:bodyPr wrap="square">
            <a:spAutoFit/>
          </a:bodyPr>
          <a:lstStyle/>
          <a:p>
            <a:pPr algn="ctr"/>
            <a:r>
              <a:rPr lang="fr-FR" sz="1200" dirty="0">
                <a:solidFill>
                  <a:srgbClr val="7030A0"/>
                </a:solidFill>
              </a:rPr>
              <a:t>Lana (avant Laurence) et Lilly (avant Andrew) </a:t>
            </a:r>
            <a:r>
              <a:rPr lang="fr-FR" sz="1200" dirty="0" err="1">
                <a:solidFill>
                  <a:srgbClr val="7030A0"/>
                </a:solidFill>
              </a:rPr>
              <a:t>Wachowski</a:t>
            </a:r>
            <a:r>
              <a:rPr lang="fr-FR" sz="1200" dirty="0">
                <a:solidFill>
                  <a:srgbClr val="7030A0"/>
                </a:solidFill>
              </a:rPr>
              <a:t>, toutes les deux, Scénaristes (de Matrix …), Réalisatrices, Productrice de cinéma. Source : </a:t>
            </a:r>
            <a:r>
              <a:rPr lang="fr-FR" sz="1200" dirty="0">
                <a:solidFill>
                  <a:srgbClr val="7030A0"/>
                </a:solidFill>
                <a:hlinkClick r:id="rId13"/>
              </a:rPr>
              <a:t>https://fr.wikipedia.org/wiki/Lana_et_Lilly_Wachowski</a:t>
            </a:r>
            <a:r>
              <a:rPr lang="fr-FR" sz="1200" dirty="0">
                <a:solidFill>
                  <a:srgbClr val="7030A0"/>
                </a:solidFill>
              </a:rPr>
              <a:t> </a:t>
            </a:r>
          </a:p>
        </p:txBody>
      </p:sp>
      <p:sp>
        <p:nvSpPr>
          <p:cNvPr id="14" name="Rectangle 13"/>
          <p:cNvSpPr/>
          <p:nvPr/>
        </p:nvSpPr>
        <p:spPr>
          <a:xfrm>
            <a:off x="111512" y="2790391"/>
            <a:ext cx="5464098" cy="1015663"/>
          </a:xfrm>
          <a:prstGeom prst="rect">
            <a:avLst/>
          </a:prstGeom>
        </p:spPr>
        <p:txBody>
          <a:bodyPr wrap="square">
            <a:spAutoFit/>
          </a:bodyPr>
          <a:lstStyle/>
          <a:p>
            <a:pPr algn="ctr"/>
            <a:r>
              <a:rPr lang="fr-FR" sz="1200" dirty="0" err="1">
                <a:solidFill>
                  <a:srgbClr val="7030A0"/>
                </a:solidFill>
              </a:rPr>
              <a:t>Geraldine</a:t>
            </a:r>
            <a:r>
              <a:rPr lang="fr-FR" sz="1200" dirty="0">
                <a:solidFill>
                  <a:srgbClr val="7030A0"/>
                </a:solidFill>
              </a:rPr>
              <a:t> Roman, 1</a:t>
            </a:r>
            <a:r>
              <a:rPr lang="fr-FR" sz="1200" baseline="30000" dirty="0">
                <a:solidFill>
                  <a:srgbClr val="7030A0"/>
                </a:solidFill>
              </a:rPr>
              <a:t>ère</a:t>
            </a:r>
            <a:r>
              <a:rPr lang="fr-FR" sz="1200" dirty="0">
                <a:solidFill>
                  <a:srgbClr val="7030A0"/>
                </a:solidFill>
              </a:rPr>
              <a:t> </a:t>
            </a:r>
            <a:r>
              <a:rPr lang="fr-FR" sz="1200" dirty="0" err="1">
                <a:solidFill>
                  <a:srgbClr val="7030A0"/>
                </a:solidFill>
              </a:rPr>
              <a:t>trans</a:t>
            </a:r>
            <a:r>
              <a:rPr lang="fr-FR" sz="1200" dirty="0">
                <a:solidFill>
                  <a:srgbClr val="7030A0"/>
                </a:solidFill>
              </a:rPr>
              <a:t>’ députée élue, le 10 mai 2016, à la </a:t>
            </a:r>
            <a:r>
              <a:rPr lang="fr-FR" sz="1200" u="sng" dirty="0">
                <a:solidFill>
                  <a:srgbClr val="7030A0"/>
                </a:solidFill>
                <a:hlinkClick r:id="rId14" tooltip="Chambre des représentants des Philippines"/>
              </a:rPr>
              <a:t>Chambre des représentants</a:t>
            </a:r>
            <a:r>
              <a:rPr lang="fr-FR" sz="1200" dirty="0">
                <a:solidFill>
                  <a:srgbClr val="7030A0"/>
                </a:solidFill>
              </a:rPr>
              <a:t>, chambre basse du Congrès des Philippines. Source : </a:t>
            </a:r>
            <a:r>
              <a:rPr lang="fr-FR" sz="1200" dirty="0">
                <a:solidFill>
                  <a:srgbClr val="7030A0"/>
                </a:solidFill>
                <a:hlinkClick r:id="rId15"/>
              </a:rPr>
              <a:t>http://mobile.e-llico.com/article.htm?geraldine-roman-premiere-transgenre-elue-au-congres&amp;articleID=36527</a:t>
            </a:r>
            <a:r>
              <a:rPr lang="fr-FR" sz="1200" dirty="0">
                <a:solidFill>
                  <a:srgbClr val="7030A0"/>
                </a:solidFill>
              </a:rPr>
              <a:t> &amp; </a:t>
            </a:r>
            <a:r>
              <a:rPr lang="fr-FR" sz="1200" dirty="0">
                <a:solidFill>
                  <a:srgbClr val="7030A0"/>
                </a:solidFill>
                <a:hlinkClick r:id="rId16"/>
              </a:rPr>
              <a:t>http://edition.cnn.com/2016/05/10/asia/philippines-transgender-geraldine-roman/</a:t>
            </a:r>
            <a:r>
              <a:rPr lang="fr-FR" sz="1200" dirty="0">
                <a:solidFill>
                  <a:srgbClr val="7030A0"/>
                </a:solidFill>
              </a:rPr>
              <a:t> </a:t>
            </a:r>
          </a:p>
        </p:txBody>
      </p:sp>
      <p:pic>
        <p:nvPicPr>
          <p:cNvPr id="15" name="Imag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92130" y="1030509"/>
            <a:ext cx="1809750" cy="1809750"/>
          </a:xfrm>
          <a:prstGeom prst="rect">
            <a:avLst/>
          </a:prstGeom>
        </p:spPr>
      </p:pic>
      <p:pic>
        <p:nvPicPr>
          <p:cNvPr id="16" name="Image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75610" y="1655654"/>
            <a:ext cx="1376327" cy="1376327"/>
          </a:xfrm>
          <a:prstGeom prst="rect">
            <a:avLst/>
          </a:prstGeom>
        </p:spPr>
      </p:pic>
      <p:pic>
        <p:nvPicPr>
          <p:cNvPr id="17" name="Image 1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56228" y="1388906"/>
            <a:ext cx="1122864" cy="1659886"/>
          </a:xfrm>
          <a:prstGeom prst="rect">
            <a:avLst/>
          </a:prstGeom>
        </p:spPr>
      </p:pic>
      <p:sp>
        <p:nvSpPr>
          <p:cNvPr id="18" name="ZoneTexte 17"/>
          <p:cNvSpPr txBox="1"/>
          <p:nvPr/>
        </p:nvSpPr>
        <p:spPr>
          <a:xfrm>
            <a:off x="3401880" y="1388906"/>
            <a:ext cx="2084520" cy="1384995"/>
          </a:xfrm>
          <a:prstGeom prst="rect">
            <a:avLst/>
          </a:prstGeom>
          <a:noFill/>
        </p:spPr>
        <p:txBody>
          <a:bodyPr wrap="square" rtlCol="0">
            <a:spAutoFit/>
          </a:bodyPr>
          <a:lstStyle/>
          <a:p>
            <a:r>
              <a:rPr lang="fr-FR" sz="1200" dirty="0">
                <a:solidFill>
                  <a:srgbClr val="7030A0"/>
                </a:solidFill>
              </a:rPr>
              <a:t>← Titulaire de deux masters, elle maîtrise aussi trois langues européennes (espagnol, français et italien). Elle a un temps travaillé en Espagne comme journaliste pour l'agence EFE.</a:t>
            </a:r>
          </a:p>
        </p:txBody>
      </p:sp>
      <p:pic>
        <p:nvPicPr>
          <p:cNvPr id="9" name="Imag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930415" y="220226"/>
            <a:ext cx="2019300" cy="2257425"/>
          </a:xfrm>
          <a:prstGeom prst="rect">
            <a:avLst/>
          </a:prstGeom>
        </p:spPr>
      </p:pic>
      <p:sp>
        <p:nvSpPr>
          <p:cNvPr id="19" name="ZoneTexte 18"/>
          <p:cNvSpPr txBox="1"/>
          <p:nvPr/>
        </p:nvSpPr>
        <p:spPr>
          <a:xfrm>
            <a:off x="10019167" y="2491752"/>
            <a:ext cx="1561171" cy="282149"/>
          </a:xfrm>
          <a:prstGeom prst="rect">
            <a:avLst/>
          </a:prstGeom>
          <a:noFill/>
        </p:spPr>
        <p:txBody>
          <a:bodyPr wrap="square" rtlCol="0">
            <a:spAutoFit/>
          </a:bodyPr>
          <a:lstStyle/>
          <a:p>
            <a:pPr algn="ctr"/>
            <a:r>
              <a:rPr lang="fr-FR" sz="1200" dirty="0">
                <a:solidFill>
                  <a:srgbClr val="7030A0"/>
                </a:solidFill>
              </a:rPr>
              <a:t>Coccinelle.</a:t>
            </a:r>
          </a:p>
        </p:txBody>
      </p:sp>
      <p:pic>
        <p:nvPicPr>
          <p:cNvPr id="20" name="Image 1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14935" y="1199597"/>
            <a:ext cx="1080693" cy="1220374"/>
          </a:xfrm>
          <a:prstGeom prst="rect">
            <a:avLst/>
          </a:prstGeom>
        </p:spPr>
      </p:pic>
    </p:spTree>
    <p:extLst>
      <p:ext uri="{BB962C8B-B14F-4D97-AF65-F5344CB8AC3E}">
        <p14:creationId xmlns:p14="http://schemas.microsoft.com/office/powerpoint/2010/main" val="590701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0887" y="61181"/>
            <a:ext cx="403303" cy="345533"/>
          </a:xfrm>
        </p:spPr>
        <p:txBody>
          <a:bodyPr/>
          <a:lstStyle/>
          <a:p>
            <a:fld id="{A3855CD8-F650-4656-8804-7E552F308368}" type="slidenum">
              <a:rPr lang="en-US" smtClean="0"/>
              <a:t>14</a:t>
            </a:fld>
            <a:endParaRPr lang="en-US" dirty="0"/>
          </a:p>
        </p:txBody>
      </p:sp>
      <p:sp>
        <p:nvSpPr>
          <p:cNvPr id="3" name="Rectangle 2"/>
          <p:cNvSpPr/>
          <p:nvPr/>
        </p:nvSpPr>
        <p:spPr>
          <a:xfrm>
            <a:off x="120887" y="1773044"/>
            <a:ext cx="11857381" cy="4985980"/>
          </a:xfrm>
          <a:prstGeom prst="rect">
            <a:avLst/>
          </a:prstGeom>
        </p:spPr>
        <p:txBody>
          <a:bodyPr wrap="square">
            <a:spAutoFit/>
          </a:bodyPr>
          <a:lstStyle/>
          <a:p>
            <a:pPr algn="just"/>
            <a:r>
              <a:rPr lang="fr-FR" dirty="0">
                <a:solidFill>
                  <a:srgbClr val="7030A0"/>
                </a:solidFill>
                <a:latin typeface="ArialMT"/>
              </a:rPr>
              <a:t>Sur son blog ce 20 août, le député UMP Bernard Debré se dit effrayé par la "</a:t>
            </a:r>
            <a:r>
              <a:rPr lang="fr-FR" i="1" dirty="0">
                <a:solidFill>
                  <a:srgbClr val="7030A0"/>
                </a:solidFill>
                <a:latin typeface="ArialMT"/>
              </a:rPr>
              <a:t>déconstruction sexuelle</a:t>
            </a:r>
            <a:r>
              <a:rPr lang="fr-FR" dirty="0">
                <a:solidFill>
                  <a:srgbClr val="7030A0"/>
                </a:solidFill>
                <a:latin typeface="ArialMT"/>
              </a:rPr>
              <a:t>" des enfants entamée par le gouvernement : </a:t>
            </a:r>
            <a:r>
              <a:rPr lang="fr-FR" b="1" dirty="0">
                <a:solidFill>
                  <a:srgbClr val="7030A0"/>
                </a:solidFill>
              </a:rPr>
              <a:t>« </a:t>
            </a:r>
            <a:r>
              <a:rPr lang="fr-FR" i="1" dirty="0">
                <a:solidFill>
                  <a:srgbClr val="7030A0"/>
                </a:solidFill>
              </a:rPr>
              <a:t>Ces enfants seront des </a:t>
            </a:r>
            <a:r>
              <a:rPr lang="fr-FR" b="1" i="1" dirty="0">
                <a:solidFill>
                  <a:srgbClr val="FF0000"/>
                </a:solidFill>
              </a:rPr>
              <a:t>êtres hybrides</a:t>
            </a:r>
            <a:r>
              <a:rPr lang="fr-FR" i="1" dirty="0">
                <a:solidFill>
                  <a:srgbClr val="FF0000"/>
                </a:solidFill>
              </a:rPr>
              <a:t>, </a:t>
            </a:r>
            <a:r>
              <a:rPr lang="fr-FR" b="1" i="1" dirty="0">
                <a:solidFill>
                  <a:srgbClr val="FF0000"/>
                </a:solidFill>
              </a:rPr>
              <a:t>psychologiquement diminués</a:t>
            </a:r>
            <a:r>
              <a:rPr lang="fr-FR" i="1" dirty="0">
                <a:solidFill>
                  <a:srgbClr val="FF0000"/>
                </a:solidFill>
              </a:rPr>
              <a:t>, </a:t>
            </a:r>
            <a:r>
              <a:rPr lang="fr-FR" b="1" i="1" dirty="0">
                <a:solidFill>
                  <a:srgbClr val="FF0000"/>
                </a:solidFill>
              </a:rPr>
              <a:t>complexés </a:t>
            </a:r>
            <a:r>
              <a:rPr lang="fr-FR" i="1" dirty="0">
                <a:solidFill>
                  <a:srgbClr val="7030A0"/>
                </a:solidFill>
              </a:rPr>
              <a:t>et pour beaucoup en révolte contre la société </a:t>
            </a:r>
            <a:r>
              <a:rPr lang="fr-FR" b="1" i="1" dirty="0">
                <a:solidFill>
                  <a:srgbClr val="7030A0"/>
                </a:solidFill>
              </a:rPr>
              <a:t>quand la puberté agira sur leurs sens</a:t>
            </a:r>
            <a:r>
              <a:rPr lang="fr-FR" i="1" dirty="0">
                <a:solidFill>
                  <a:srgbClr val="7030A0"/>
                </a:solidFill>
              </a:rPr>
              <a:t>. Ils nous en voudront pour notre prétention, </a:t>
            </a:r>
            <a:r>
              <a:rPr lang="fr-FR" b="1" i="1" dirty="0">
                <a:solidFill>
                  <a:srgbClr val="7030A0"/>
                </a:solidFill>
              </a:rPr>
              <a:t>notre hégémonie culturelle dévoyée</a:t>
            </a:r>
            <a:r>
              <a:rPr lang="fr-FR" i="1" dirty="0">
                <a:solidFill>
                  <a:srgbClr val="7030A0"/>
                </a:solidFill>
              </a:rPr>
              <a:t>. Ce sera le </a:t>
            </a:r>
            <a:r>
              <a:rPr lang="fr-FR" b="1" i="1" dirty="0">
                <a:solidFill>
                  <a:srgbClr val="7030A0"/>
                </a:solidFill>
              </a:rPr>
              <a:t>côté mortifère </a:t>
            </a:r>
            <a:r>
              <a:rPr lang="fr-FR" i="1" dirty="0">
                <a:solidFill>
                  <a:srgbClr val="7030A0"/>
                </a:solidFill>
              </a:rPr>
              <a:t>de cette réforme inacceptable. Cette déconstruction psychologique pourrait aller, pourquoi pas, </a:t>
            </a:r>
            <a:r>
              <a:rPr lang="fr-FR" b="1" i="1" dirty="0">
                <a:solidFill>
                  <a:srgbClr val="FF0000"/>
                </a:solidFill>
              </a:rPr>
              <a:t>jusqu’à demander à la médecine d’intervenir pour s’assurer de la neutralité du genre</a:t>
            </a:r>
            <a:r>
              <a:rPr lang="fr-FR" i="1" dirty="0">
                <a:solidFill>
                  <a:srgbClr val="FF0000"/>
                </a:solidFill>
              </a:rPr>
              <a:t>. Elle utiliserait des antihormones (antihormone mâle, antihormone femelle). </a:t>
            </a:r>
            <a:r>
              <a:rPr lang="fr-FR" i="1" dirty="0">
                <a:solidFill>
                  <a:srgbClr val="7030A0"/>
                </a:solidFill>
              </a:rPr>
              <a:t>C’est le terme médical approprié, pour véritablement déconstruire la société. </a:t>
            </a:r>
            <a:r>
              <a:rPr lang="fr-FR" b="1" i="1" dirty="0">
                <a:solidFill>
                  <a:srgbClr val="FF0000"/>
                </a:solidFill>
              </a:rPr>
              <a:t>Les tenants du genre sont des castrateurs</a:t>
            </a:r>
            <a:r>
              <a:rPr lang="fr-FR" b="1" dirty="0">
                <a:solidFill>
                  <a:srgbClr val="FF0000"/>
                </a:solidFill>
              </a:rPr>
              <a:t> </a:t>
            </a:r>
            <a:r>
              <a:rPr lang="fr-FR" dirty="0">
                <a:solidFill>
                  <a:srgbClr val="7030A0"/>
                </a:solidFill>
              </a:rPr>
              <a:t>».</a:t>
            </a:r>
          </a:p>
          <a:p>
            <a:pPr algn="just"/>
            <a:r>
              <a:rPr lang="fr-FR" dirty="0">
                <a:solidFill>
                  <a:srgbClr val="7030A0"/>
                </a:solidFill>
              </a:rPr>
              <a:t>« </a:t>
            </a:r>
            <a:r>
              <a:rPr lang="fr-FR" i="1" dirty="0">
                <a:solidFill>
                  <a:srgbClr val="7030A0"/>
                </a:solidFill>
              </a:rPr>
              <a:t>Pensons également à la </a:t>
            </a:r>
            <a:r>
              <a:rPr lang="fr-FR" b="1" i="1" dirty="0">
                <a:solidFill>
                  <a:srgbClr val="7030A0"/>
                </a:solidFill>
              </a:rPr>
              <a:t>manipulation génétique</a:t>
            </a:r>
            <a:r>
              <a:rPr lang="fr-FR" i="1" dirty="0">
                <a:solidFill>
                  <a:srgbClr val="7030A0"/>
                </a:solidFill>
              </a:rPr>
              <a:t>, à la </a:t>
            </a:r>
            <a:r>
              <a:rPr lang="fr-FR" b="1" i="1" dirty="0">
                <a:solidFill>
                  <a:srgbClr val="7030A0"/>
                </a:solidFill>
              </a:rPr>
              <a:t>manipulation de la vie</a:t>
            </a:r>
            <a:r>
              <a:rPr lang="fr-FR" i="1" dirty="0">
                <a:solidFill>
                  <a:srgbClr val="7030A0"/>
                </a:solidFill>
              </a:rPr>
              <a:t>, ou à la </a:t>
            </a:r>
            <a:r>
              <a:rPr lang="fr-FR" b="1" i="1" dirty="0">
                <a:solidFill>
                  <a:srgbClr val="FF0000"/>
                </a:solidFill>
              </a:rPr>
              <a:t>théorie du genre</a:t>
            </a:r>
            <a:r>
              <a:rPr lang="fr-FR" i="1" dirty="0">
                <a:solidFill>
                  <a:srgbClr val="7030A0"/>
                </a:solidFill>
              </a:rPr>
              <a:t>, qui ne reconnaît pas l’ordre de la création (…). En adoptant une telle attitude, l'Homme commet un</a:t>
            </a:r>
            <a:r>
              <a:rPr lang="fr-FR" b="1" i="1" dirty="0">
                <a:solidFill>
                  <a:srgbClr val="7030A0"/>
                </a:solidFill>
              </a:rPr>
              <a:t> nouveau péché</a:t>
            </a:r>
            <a:r>
              <a:rPr lang="fr-FR" i="1" dirty="0">
                <a:solidFill>
                  <a:srgbClr val="7030A0"/>
                </a:solidFill>
              </a:rPr>
              <a:t> contre Dieu le Créateur </a:t>
            </a:r>
            <a:r>
              <a:rPr lang="fr-FR" dirty="0">
                <a:solidFill>
                  <a:srgbClr val="7030A0"/>
                </a:solidFill>
              </a:rPr>
              <a:t>», déclare le Pape, le 19 février 2015.</a:t>
            </a:r>
            <a:r>
              <a:rPr lang="fr-FR" sz="1200" dirty="0">
                <a:solidFill>
                  <a:srgbClr val="7030A0"/>
                </a:solidFill>
              </a:rPr>
              <a:t> Ces déclarations </a:t>
            </a:r>
            <a:r>
              <a:rPr lang="fr-FR" sz="1200" dirty="0" err="1">
                <a:solidFill>
                  <a:srgbClr val="7030A0"/>
                </a:solidFill>
              </a:rPr>
              <a:t>transphobes</a:t>
            </a:r>
            <a:r>
              <a:rPr lang="fr-FR" sz="1200" dirty="0">
                <a:solidFill>
                  <a:srgbClr val="7030A0"/>
                </a:solidFill>
              </a:rPr>
              <a:t> sont entendues seulement quelques semaines après que </a:t>
            </a:r>
            <a:r>
              <a:rPr lang="fr-FR" sz="1200" dirty="0">
                <a:solidFill>
                  <a:srgbClr val="7030A0"/>
                </a:solidFill>
                <a:hlinkClick r:id="rId2"/>
              </a:rPr>
              <a:t>le Pape a reçu un transsexuel d’Estrémadure (Espagne) au Vatican</a:t>
            </a:r>
            <a:r>
              <a:rPr lang="fr-FR" sz="1200" dirty="0">
                <a:solidFill>
                  <a:srgbClr val="7030A0"/>
                </a:solidFill>
              </a:rPr>
              <a:t>. Source : </a:t>
            </a:r>
            <a:r>
              <a:rPr lang="fr-FR" sz="1200" dirty="0">
                <a:solidFill>
                  <a:srgbClr val="7030A0"/>
                </a:solidFill>
                <a:hlinkClick r:id="rId3"/>
              </a:rPr>
              <a:t>http://www.ragap.fr/actualite/actualite/le-pape-francois-compare-les-transsexuels-aux-armes-nucleaires/956159</a:t>
            </a:r>
            <a:r>
              <a:rPr lang="fr-FR" sz="1200" dirty="0">
                <a:solidFill>
                  <a:srgbClr val="7030A0"/>
                </a:solidFill>
              </a:rPr>
              <a:t> </a:t>
            </a:r>
          </a:p>
          <a:p>
            <a:pPr algn="just"/>
            <a:r>
              <a:rPr lang="fr-FR" dirty="0">
                <a:solidFill>
                  <a:srgbClr val="7030A0"/>
                </a:solidFill>
              </a:rPr>
              <a:t>« </a:t>
            </a:r>
            <a:r>
              <a:rPr lang="fr-FR" i="1" dirty="0">
                <a:solidFill>
                  <a:srgbClr val="7030A0"/>
                </a:solidFill>
              </a:rPr>
              <a:t>Aujourd'hui, dans les écoles, ils enseignent cela aux enfants - aux enfants! - </a:t>
            </a:r>
            <a:r>
              <a:rPr lang="fr-FR" b="1" i="1" dirty="0">
                <a:solidFill>
                  <a:srgbClr val="7030A0"/>
                </a:solidFill>
              </a:rPr>
              <a:t>que tout le monde peut choisir leur sexe </a:t>
            </a:r>
            <a:r>
              <a:rPr lang="fr-FR" dirty="0">
                <a:solidFill>
                  <a:srgbClr val="7030A0"/>
                </a:solidFill>
              </a:rPr>
              <a:t>».</a:t>
            </a:r>
          </a:p>
          <a:p>
            <a:pPr algn="just"/>
            <a:r>
              <a:rPr lang="fr-FR" dirty="0">
                <a:solidFill>
                  <a:srgbClr val="7030A0"/>
                </a:solidFill>
              </a:rPr>
              <a:t>« </a:t>
            </a:r>
            <a:r>
              <a:rPr lang="fr-FR" i="1" dirty="0">
                <a:solidFill>
                  <a:srgbClr val="7030A0"/>
                </a:solidFill>
              </a:rPr>
              <a:t>En Europe, l'Amérique, l'Amérique latine, en Afrique et dans certains pays d'Asie, il existe de véritables formes de </a:t>
            </a:r>
            <a:r>
              <a:rPr lang="fr-FR" b="1" i="1" dirty="0">
                <a:solidFill>
                  <a:srgbClr val="7030A0"/>
                </a:solidFill>
              </a:rPr>
              <a:t>colonisation idéologique </a:t>
            </a:r>
            <a:r>
              <a:rPr lang="fr-FR" i="1" dirty="0">
                <a:solidFill>
                  <a:srgbClr val="7030A0"/>
                </a:solidFill>
              </a:rPr>
              <a:t>qui se déroule. Et l'une celle-là - je vais appeler clairement par son nom - est [l'idéologie du] « genre ». Aujourd'hui, aux enfants - aux enfants ! -, est enseignée, à l'école, que </a:t>
            </a:r>
            <a:r>
              <a:rPr lang="fr-FR" b="1" i="1" dirty="0">
                <a:solidFill>
                  <a:srgbClr val="7030A0"/>
                </a:solidFill>
              </a:rPr>
              <a:t>tout le monde peut choisir son sexe</a:t>
            </a:r>
            <a:r>
              <a:rPr lang="fr-FR" i="1" dirty="0">
                <a:solidFill>
                  <a:srgbClr val="7030A0"/>
                </a:solidFill>
              </a:rPr>
              <a:t>. Pourquoi  enseignent-ils cela ? Parce que les livres sont fournis par les personnes et les institutions qui vous donnent de l'argent. Ces formes de </a:t>
            </a:r>
            <a:r>
              <a:rPr lang="fr-FR" b="1" i="1" dirty="0">
                <a:solidFill>
                  <a:srgbClr val="7030A0"/>
                </a:solidFill>
              </a:rPr>
              <a:t>colonisation idéologique </a:t>
            </a:r>
            <a:r>
              <a:rPr lang="fr-FR" i="1" dirty="0">
                <a:solidFill>
                  <a:srgbClr val="7030A0"/>
                </a:solidFill>
              </a:rPr>
              <a:t>sont également pris en charge par les pays influents. et c’est terrible ! […] </a:t>
            </a:r>
            <a:r>
              <a:rPr lang="fr-FR" b="1" i="1" dirty="0">
                <a:solidFill>
                  <a:srgbClr val="FF0000"/>
                </a:solidFill>
              </a:rPr>
              <a:t>C’est l'âge du péché contre Dieu le Créateur</a:t>
            </a:r>
            <a:r>
              <a:rPr lang="fr-FR" dirty="0">
                <a:solidFill>
                  <a:srgbClr val="7030A0"/>
                </a:solidFill>
              </a:rPr>
              <a:t> ». Pape François, 6 Août 2016. </a:t>
            </a:r>
            <a:r>
              <a:rPr lang="fr-FR" sz="1200" dirty="0">
                <a:solidFill>
                  <a:srgbClr val="7030A0"/>
                </a:solidFill>
              </a:rPr>
              <a:t>Source : </a:t>
            </a:r>
            <a:r>
              <a:rPr lang="fr-FR" sz="1200" dirty="0">
                <a:solidFill>
                  <a:srgbClr val="7030A0"/>
                </a:solidFill>
                <a:hlinkClick r:id="rId4"/>
              </a:rPr>
              <a:t>http://planettransgender.com/pope-francis-condemns-transgender-people/</a:t>
            </a:r>
            <a:r>
              <a:rPr lang="fr-FR" sz="1200" dirty="0">
                <a:solidFill>
                  <a:srgbClr val="7030A0"/>
                </a:solidFill>
              </a:rPr>
              <a:t> </a:t>
            </a:r>
          </a:p>
        </p:txBody>
      </p:sp>
      <p:sp>
        <p:nvSpPr>
          <p:cNvPr id="4" name="ZoneTexte 3"/>
          <p:cNvSpPr txBox="1"/>
          <p:nvPr/>
        </p:nvSpPr>
        <p:spPr>
          <a:xfrm>
            <a:off x="3943472" y="109349"/>
            <a:ext cx="312640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45327" y="389682"/>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
        <p:nvSpPr>
          <p:cNvPr id="6" name="Rectangle 5"/>
          <p:cNvSpPr/>
          <p:nvPr/>
        </p:nvSpPr>
        <p:spPr>
          <a:xfrm>
            <a:off x="245327" y="780875"/>
            <a:ext cx="3232039" cy="369332"/>
          </a:xfrm>
          <a:prstGeom prst="rect">
            <a:avLst/>
          </a:prstGeom>
        </p:spPr>
        <p:txBody>
          <a:bodyPr wrap="none">
            <a:spAutoFit/>
          </a:bodyPr>
          <a:lstStyle/>
          <a:p>
            <a:pPr algn="just"/>
            <a:r>
              <a:rPr lang="fr-FR" dirty="0">
                <a:solidFill>
                  <a:srgbClr val="7030A0"/>
                </a:solidFill>
              </a:rPr>
              <a:t>3.1. </a:t>
            </a:r>
            <a:r>
              <a:rPr lang="fr-FR" u="sng" dirty="0">
                <a:solidFill>
                  <a:srgbClr val="7030A0"/>
                </a:solidFill>
              </a:rPr>
              <a:t>Opinions négatives </a:t>
            </a:r>
            <a:r>
              <a:rPr lang="fr-FR" dirty="0">
                <a:solidFill>
                  <a:srgbClr val="7030A0"/>
                </a:solidFill>
              </a:rPr>
              <a:t> (suite) : </a:t>
            </a: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9155" y="16707"/>
            <a:ext cx="1408771" cy="1768008"/>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0185" y="16707"/>
            <a:ext cx="1237786" cy="1811394"/>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1707" y="602166"/>
            <a:ext cx="2711216" cy="1165151"/>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1052" y="16707"/>
            <a:ext cx="1143000" cy="1790700"/>
          </a:xfrm>
          <a:prstGeom prst="rect">
            <a:avLst/>
          </a:prstGeom>
        </p:spPr>
      </p:pic>
      <p:sp>
        <p:nvSpPr>
          <p:cNvPr id="11" name="ZoneTexte 10"/>
          <p:cNvSpPr txBox="1"/>
          <p:nvPr/>
        </p:nvSpPr>
        <p:spPr>
          <a:xfrm>
            <a:off x="120887" y="1194992"/>
            <a:ext cx="4596079" cy="646331"/>
          </a:xfrm>
          <a:prstGeom prst="rect">
            <a:avLst/>
          </a:prstGeom>
          <a:noFill/>
        </p:spPr>
        <p:txBody>
          <a:bodyPr wrap="square" rtlCol="0">
            <a:spAutoFit/>
          </a:bodyPr>
          <a:lstStyle/>
          <a:p>
            <a:pPr algn="r"/>
            <a:r>
              <a:rPr lang="fr-FR" sz="1200" dirty="0">
                <a:solidFill>
                  <a:srgbClr val="7030A0"/>
                </a:solidFill>
              </a:rPr>
              <a:t>La transsexualité est perçue comme une menace contre la civilisation et est source de tous les fantasmes et de toutes les peurs irrationnelles </a:t>
            </a:r>
            <a:r>
              <a:rPr lang="fr-FR" sz="1200" dirty="0">
                <a:solidFill>
                  <a:srgbClr val="7030A0"/>
                </a:solidFill>
                <a:sym typeface="Wingdings" panose="05000000000000000000" pitchFamily="2" charset="2"/>
              </a:rPr>
              <a:t></a:t>
            </a:r>
            <a:r>
              <a:rPr lang="fr-FR" sz="1200" dirty="0">
                <a:solidFill>
                  <a:srgbClr val="7030A0"/>
                </a:solidFill>
              </a:rPr>
              <a:t> </a:t>
            </a:r>
          </a:p>
        </p:txBody>
      </p:sp>
    </p:spTree>
    <p:extLst>
      <p:ext uri="{BB962C8B-B14F-4D97-AF65-F5344CB8AC3E}">
        <p14:creationId xmlns:p14="http://schemas.microsoft.com/office/powerpoint/2010/main" val="25841102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74244" y="98031"/>
            <a:ext cx="577504" cy="367545"/>
          </a:xfrm>
        </p:spPr>
        <p:txBody>
          <a:bodyPr/>
          <a:lstStyle/>
          <a:p>
            <a:fld id="{A3855CD8-F650-4656-8804-7E552F308368}" type="slidenum">
              <a:rPr lang="en-US" smtClean="0"/>
              <a:t>140</a:t>
            </a:fld>
            <a:endParaRPr lang="en-US"/>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36667" y="280910"/>
            <a:ext cx="2710927" cy="369332"/>
          </a:xfrm>
          <a:prstGeom prst="rect">
            <a:avLst/>
          </a:prstGeom>
          <a:noFill/>
        </p:spPr>
        <p:txBody>
          <a:bodyPr wrap="square" rtlCol="0">
            <a:spAutoFit/>
          </a:bodyPr>
          <a:lstStyle/>
          <a:p>
            <a:r>
              <a:rPr lang="fr-FR" b="1" dirty="0">
                <a:solidFill>
                  <a:srgbClr val="7030A0"/>
                </a:solidFill>
              </a:rPr>
              <a:t>26. Conclusions</a:t>
            </a:r>
          </a:p>
        </p:txBody>
      </p:sp>
      <p:sp>
        <p:nvSpPr>
          <p:cNvPr id="5" name="ZoneTexte 4"/>
          <p:cNvSpPr txBox="1"/>
          <p:nvPr/>
        </p:nvSpPr>
        <p:spPr>
          <a:xfrm>
            <a:off x="236667" y="650242"/>
            <a:ext cx="11715081" cy="5078313"/>
          </a:xfrm>
          <a:prstGeom prst="rect">
            <a:avLst/>
          </a:prstGeom>
          <a:noFill/>
        </p:spPr>
        <p:txBody>
          <a:bodyPr wrap="square" rtlCol="0">
            <a:spAutoFit/>
          </a:bodyPr>
          <a:lstStyle/>
          <a:p>
            <a:r>
              <a:rPr lang="fr-FR" dirty="0">
                <a:solidFill>
                  <a:srgbClr val="7030A0"/>
                </a:solidFill>
              </a:rPr>
              <a:t>En conclusion de ce document, son auteur fournit ses propres hypothèses sur les </a:t>
            </a:r>
            <a:r>
              <a:rPr lang="fr-FR" dirty="0" err="1">
                <a:solidFill>
                  <a:srgbClr val="7030A0"/>
                </a:solidFill>
              </a:rPr>
              <a:t>transidentités</a:t>
            </a:r>
            <a:r>
              <a:rPr lang="fr-FR" dirty="0">
                <a:solidFill>
                  <a:srgbClr val="7030A0"/>
                </a:solidFill>
              </a:rPr>
              <a:t> :</a:t>
            </a:r>
          </a:p>
          <a:p>
            <a:r>
              <a:rPr lang="fr-FR" dirty="0">
                <a:solidFill>
                  <a:srgbClr val="7030A0"/>
                </a:solidFill>
              </a:rPr>
              <a:t>Je pense qu'il y a des forces au niveau attraction sexuelle (ou orientation sexuelle) et identité ou sentiment de genre qui sont innées, et qu'on ne peut pas toujours maîtriser.  Et encore ... je ne suis pas toujours sûr de ma propre conviction à ce sujet. Car si l’on faisait un travail intérieur pour augmenter son sentiment de « genre féminin », l’on peut alors l'augmenter (sans que cela soit de l'ordre de la schizophrénie ou qu'on s'abuse). En fait, même, je ne suis pas totalement persuadé que le "sentiment de genre" (de se sentir femme ou homme) soit totalement immuable, et que, pour certaines personnes ou pour certains cas, leur sentiment de genre ne soit pas lié à son parcours ou accidents rencontrés dans leur histoire et leur évolution personnelle. Par moment, j'ai tendance à croire, comme Simone de Beauvoir, que l'on ne naît pas femme ou homme, qu'on ne le devient, par l'éducation, par les exemples qui nous inspirent ou nous fascine (quand on a un parent du même sexe au sien, avec lequel il nous est impossible de nous identifier et, au contraire, un autre du sexe opposé au votre, avec lequel l’on peut s’identifier). Après qu'un sentiment de genre donné se soit établi en nous, il devient alors un attracteur puissant et alors il est plus difficile de changer de genre (mais ce n'est qu'une hypothèse). Personnellement, étant plus attiré par les femmes, je suis plus attiré, par exemple, par les </a:t>
            </a:r>
            <a:r>
              <a:rPr lang="fr-FR" dirty="0" err="1">
                <a:solidFill>
                  <a:srgbClr val="7030A0"/>
                </a:solidFill>
              </a:rPr>
              <a:t>trans</a:t>
            </a:r>
            <a:r>
              <a:rPr lang="fr-FR" dirty="0">
                <a:solidFill>
                  <a:srgbClr val="7030A0"/>
                </a:solidFill>
              </a:rPr>
              <a:t>' M2F, comme l'on dit "crédible" (pour lesquelles l'on dit qu'elle a un bon "passing"). Mais il est possible que je sois conditionné par mon éducation et ses préjugés _ et justement sur la barrière des sexes. En fait, ce problème n'est pas simple, car même si la personne est "laide" (ce critère de laideur étant d’</a:t>
            </a:r>
            <a:r>
              <a:rPr lang="fr-FR" dirty="0" err="1">
                <a:solidFill>
                  <a:srgbClr val="7030A0"/>
                </a:solidFill>
              </a:rPr>
              <a:t>aileurs</a:t>
            </a:r>
            <a:r>
              <a:rPr lang="fr-FR" dirty="0">
                <a:solidFill>
                  <a:srgbClr val="7030A0"/>
                </a:solidFill>
              </a:rPr>
              <a:t> très subjectif) mais qu'elle possède une "belle âme", l'Amour qu'on ressentir pour elle peut tout changer et faire sauter nos préjugés. Pour en donner une image, si l'on est raciste, mais qu'on est amoureux de Barbara Hendricks, à cause de sa voix et son talent, cet Amour peut nous faire oublier momentanément notre conditionnement raciste. </a:t>
            </a:r>
          </a:p>
        </p:txBody>
      </p:sp>
    </p:spTree>
    <p:extLst>
      <p:ext uri="{BB962C8B-B14F-4D97-AF65-F5344CB8AC3E}">
        <p14:creationId xmlns:p14="http://schemas.microsoft.com/office/powerpoint/2010/main" val="17279240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74244" y="98031"/>
            <a:ext cx="577504" cy="367545"/>
          </a:xfrm>
        </p:spPr>
        <p:txBody>
          <a:bodyPr/>
          <a:lstStyle/>
          <a:p>
            <a:fld id="{A3855CD8-F650-4656-8804-7E552F308368}" type="slidenum">
              <a:rPr lang="en-US" smtClean="0"/>
              <a:t>141</a:t>
            </a:fld>
            <a:endParaRPr lang="en-US"/>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36667" y="280910"/>
            <a:ext cx="3822377" cy="369332"/>
          </a:xfrm>
          <a:prstGeom prst="rect">
            <a:avLst/>
          </a:prstGeom>
          <a:noFill/>
        </p:spPr>
        <p:txBody>
          <a:bodyPr wrap="square" rtlCol="0">
            <a:spAutoFit/>
          </a:bodyPr>
          <a:lstStyle/>
          <a:p>
            <a:r>
              <a:rPr lang="fr-FR" b="1" dirty="0">
                <a:solidFill>
                  <a:srgbClr val="7030A0"/>
                </a:solidFill>
              </a:rPr>
              <a:t>26. Conclusions (suite et fin)</a:t>
            </a:r>
          </a:p>
        </p:txBody>
      </p:sp>
      <p:sp>
        <p:nvSpPr>
          <p:cNvPr id="5" name="ZoneTexte 4"/>
          <p:cNvSpPr txBox="1"/>
          <p:nvPr/>
        </p:nvSpPr>
        <p:spPr>
          <a:xfrm>
            <a:off x="236667" y="650242"/>
            <a:ext cx="11715081" cy="3416320"/>
          </a:xfrm>
          <a:prstGeom prst="rect">
            <a:avLst/>
          </a:prstGeom>
          <a:noFill/>
        </p:spPr>
        <p:txBody>
          <a:bodyPr wrap="square" rtlCol="0">
            <a:spAutoFit/>
          </a:bodyPr>
          <a:lstStyle/>
          <a:p>
            <a:r>
              <a:rPr lang="fr-FR" dirty="0">
                <a:solidFill>
                  <a:srgbClr val="7030A0"/>
                </a:solidFill>
              </a:rPr>
              <a:t>Après face à nos conditionnements, il faut un certain temps pour faire sauter nos conditionnements. Pour vous en donner un exemple, la première fois, que j'ai vu un couple d'hommes homosexuels s'embrasser sur la bouche (dans les années 80), lors de leur mariage religieux à l'église du Christ libérateur à Paris, j'avais été, sur le coup, un peu choqué. Maintenant, quand je vois des couples d'homosexuels s'embrasser sur la bouche, lors, par exemple, des « Gay </a:t>
            </a:r>
            <a:r>
              <a:rPr lang="fr-FR" dirty="0" err="1">
                <a:solidFill>
                  <a:srgbClr val="7030A0"/>
                </a:solidFill>
              </a:rPr>
              <a:t>pride</a:t>
            </a:r>
            <a:r>
              <a:rPr lang="fr-FR" dirty="0">
                <a:solidFill>
                  <a:srgbClr val="7030A0"/>
                </a:solidFill>
              </a:rPr>
              <a:t> », cela ne me choque plus. Quelle est la part de la force biologique et la part de conditionnement éducationnel dans l'orientation de nos "attraction" sexuelles (i.e. orientation sexuelle), de notre sentiment de genre (ou identité de genre), cela reste une inconnue. Personnellement, je pense qu'il y a les deux contributions. Je rajoute une chose, je pense qu'il n'y a pas une réponse unique pour expliquer l'origine du sentiment de genre, Il y a des cas, où il y a force biologique (comme dans le cas de certaines intersexualités (?)), et des cas où il y a un conditionnement éducationnel. Je pense que les causes sont </a:t>
            </a:r>
            <a:r>
              <a:rPr lang="fr-FR" dirty="0" err="1">
                <a:solidFill>
                  <a:srgbClr val="7030A0"/>
                </a:solidFill>
              </a:rPr>
              <a:t>muti</a:t>
            </a:r>
            <a:r>
              <a:rPr lang="fr-FR" dirty="0">
                <a:solidFill>
                  <a:srgbClr val="7030A0"/>
                </a:solidFill>
              </a:rPr>
              <a:t>-factorielles. Je recommande d'éviter tout approche simplificatrice dans le domaine des </a:t>
            </a:r>
            <a:r>
              <a:rPr lang="fr-FR" dirty="0" err="1">
                <a:solidFill>
                  <a:srgbClr val="7030A0"/>
                </a:solidFill>
              </a:rPr>
              <a:t>transidentités</a:t>
            </a:r>
            <a:r>
              <a:rPr lang="fr-FR" dirty="0">
                <a:solidFill>
                  <a:srgbClr val="7030A0"/>
                </a:solidFill>
              </a:rPr>
              <a:t>, qu'il faut, pour moi, appréhender et comprendre dans toute sa grande complexité. Bref, pour moi, ce ne sont pas des questions simples à aborder.</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0973" y="4066562"/>
            <a:ext cx="2390775" cy="2552700"/>
          </a:xfrm>
          <a:prstGeom prst="rect">
            <a:avLst/>
          </a:prstGeom>
        </p:spPr>
      </p:pic>
      <p:sp>
        <p:nvSpPr>
          <p:cNvPr id="7" name="ZoneTexte 6"/>
          <p:cNvSpPr txBox="1"/>
          <p:nvPr/>
        </p:nvSpPr>
        <p:spPr>
          <a:xfrm>
            <a:off x="7828156" y="3911751"/>
            <a:ext cx="1732817" cy="2862322"/>
          </a:xfrm>
          <a:prstGeom prst="rect">
            <a:avLst/>
          </a:prstGeom>
          <a:noFill/>
        </p:spPr>
        <p:txBody>
          <a:bodyPr wrap="square" rtlCol="0">
            <a:spAutoFit/>
          </a:bodyPr>
          <a:lstStyle/>
          <a:p>
            <a:pPr algn="r"/>
            <a:r>
              <a:rPr lang="fr-FR" dirty="0">
                <a:solidFill>
                  <a:srgbClr val="7030A0"/>
                </a:solidFill>
              </a:rPr>
              <a:t>"</a:t>
            </a:r>
            <a:r>
              <a:rPr lang="fr-FR" i="1" dirty="0">
                <a:solidFill>
                  <a:srgbClr val="7030A0"/>
                </a:solidFill>
              </a:rPr>
              <a:t>je n’ai pas honte de porter une robe 'comme une femme' parce que je ne pense pas qu'il soit honteux d'être une femme</a:t>
            </a:r>
            <a:r>
              <a:rPr lang="fr-FR" dirty="0">
                <a:solidFill>
                  <a:srgbClr val="7030A0"/>
                </a:solidFill>
              </a:rPr>
              <a:t>." -Iggy Pop → </a:t>
            </a:r>
          </a:p>
        </p:txBody>
      </p:sp>
      <p:sp>
        <p:nvSpPr>
          <p:cNvPr id="8" name="Rectangle 7"/>
          <p:cNvSpPr/>
          <p:nvPr/>
        </p:nvSpPr>
        <p:spPr>
          <a:xfrm>
            <a:off x="46907" y="5049602"/>
            <a:ext cx="3917964" cy="1569660"/>
          </a:xfrm>
          <a:prstGeom prst="rect">
            <a:avLst/>
          </a:prstGeom>
        </p:spPr>
        <p:txBody>
          <a:bodyPr wrap="square">
            <a:spAutoFit/>
          </a:bodyPr>
          <a:lstStyle/>
          <a:p>
            <a:pPr algn="r"/>
            <a:r>
              <a:rPr lang="fr-FR" sz="1200" dirty="0">
                <a:solidFill>
                  <a:srgbClr val="7030A0"/>
                </a:solidFill>
              </a:rPr>
              <a:t>Les </a:t>
            </a:r>
            <a:r>
              <a:rPr lang="fr-FR" sz="1200" dirty="0" err="1">
                <a:solidFill>
                  <a:srgbClr val="7030A0"/>
                </a:solidFill>
              </a:rPr>
              <a:t>Guevedoces</a:t>
            </a:r>
            <a:r>
              <a:rPr lang="fr-FR" sz="1200" dirty="0">
                <a:solidFill>
                  <a:srgbClr val="7030A0"/>
                </a:solidFill>
              </a:rPr>
              <a:t>, ou les filles qui changent de sexe au masculin à 12 ans, vivent dans une petite ville en République dominicaine (une île dans les Caraïbes) a appelé Salinas où 2 pour cent des femmes sont nées ainsi. Elles sont aussi appelées "pénis à 12", et leur changement est causée par une enzyme manquante →</a:t>
            </a:r>
          </a:p>
          <a:p>
            <a:pPr algn="r"/>
            <a:r>
              <a:rPr lang="fr-FR" sz="1200" dirty="0">
                <a:solidFill>
                  <a:srgbClr val="7030A0"/>
                </a:solidFill>
              </a:rPr>
              <a:t>Sources : a) </a:t>
            </a:r>
            <a:r>
              <a:rPr lang="fr-FR" sz="1200" dirty="0">
                <a:solidFill>
                  <a:srgbClr val="7030A0"/>
                </a:solidFill>
                <a:hlinkClick r:id="rId3"/>
              </a:rPr>
              <a:t>http://slideplayer.com/slide/3129430/</a:t>
            </a:r>
            <a:r>
              <a:rPr lang="fr-FR" sz="1200" dirty="0">
                <a:solidFill>
                  <a:srgbClr val="7030A0"/>
                </a:solidFill>
              </a:rPr>
              <a:t> , </a:t>
            </a:r>
          </a:p>
          <a:p>
            <a:pPr algn="r"/>
            <a:r>
              <a:rPr lang="fr-FR" sz="1200" dirty="0">
                <a:solidFill>
                  <a:srgbClr val="7030A0"/>
                </a:solidFill>
              </a:rPr>
              <a:t>b) </a:t>
            </a:r>
            <a:r>
              <a:rPr lang="fr-FR" sz="1200" dirty="0">
                <a:solidFill>
                  <a:srgbClr val="7030A0"/>
                </a:solidFill>
                <a:hlinkClick r:id="rId4"/>
              </a:rPr>
              <a:t>https://www.youtube.com/watch?v=yhwKivoFWlE</a:t>
            </a:r>
            <a:r>
              <a:rPr lang="fr-FR" sz="1200" dirty="0">
                <a:solidFill>
                  <a:srgbClr val="7030A0"/>
                </a:solidFill>
              </a:rPr>
              <a:t> </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871" y="3793357"/>
            <a:ext cx="2945019" cy="2980716"/>
          </a:xfrm>
          <a:prstGeom prst="rect">
            <a:avLst/>
          </a:prstGeom>
        </p:spPr>
      </p:pic>
    </p:spTree>
    <p:extLst>
      <p:ext uri="{BB962C8B-B14F-4D97-AF65-F5344CB8AC3E}">
        <p14:creationId xmlns:p14="http://schemas.microsoft.com/office/powerpoint/2010/main" val="15650398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53713" y="169195"/>
            <a:ext cx="419548" cy="433233"/>
          </a:xfrm>
        </p:spPr>
        <p:txBody>
          <a:bodyPr/>
          <a:lstStyle/>
          <a:p>
            <a:fld id="{A3855CD8-F650-4656-8804-7E552F308368}" type="slidenum">
              <a:rPr lang="en-US" smtClean="0"/>
              <a:t>142</a:t>
            </a:fld>
            <a:endParaRPr lang="en-US"/>
          </a:p>
        </p:txBody>
      </p:sp>
      <p:sp>
        <p:nvSpPr>
          <p:cNvPr id="3" name="ZoneTexte 2"/>
          <p:cNvSpPr txBox="1"/>
          <p:nvPr/>
        </p:nvSpPr>
        <p:spPr>
          <a:xfrm>
            <a:off x="215153" y="169195"/>
            <a:ext cx="1795428" cy="369332"/>
          </a:xfrm>
          <a:prstGeom prst="rect">
            <a:avLst/>
          </a:prstGeom>
          <a:noFill/>
        </p:spPr>
        <p:txBody>
          <a:bodyPr wrap="none" rtlCol="0">
            <a:spAutoFit/>
          </a:bodyPr>
          <a:lstStyle/>
          <a:p>
            <a:r>
              <a:rPr lang="fr-FR" b="1" dirty="0">
                <a:solidFill>
                  <a:srgbClr val="7030A0"/>
                </a:solidFill>
              </a:rPr>
              <a:t>27. Bibliographie</a:t>
            </a:r>
          </a:p>
        </p:txBody>
      </p:sp>
      <p:sp>
        <p:nvSpPr>
          <p:cNvPr id="4" name="ZoneTexte 3"/>
          <p:cNvSpPr txBox="1"/>
          <p:nvPr/>
        </p:nvSpPr>
        <p:spPr>
          <a:xfrm>
            <a:off x="215154" y="538527"/>
            <a:ext cx="11758108" cy="5693866"/>
          </a:xfrm>
          <a:prstGeom prst="rect">
            <a:avLst/>
          </a:prstGeom>
          <a:noFill/>
        </p:spPr>
        <p:txBody>
          <a:bodyPr wrap="square" rtlCol="0">
            <a:spAutoFit/>
          </a:bodyPr>
          <a:lstStyle/>
          <a:p>
            <a:r>
              <a:rPr lang="fr-FR" sz="1400" u="sng" dirty="0">
                <a:solidFill>
                  <a:srgbClr val="7030A0"/>
                </a:solidFill>
              </a:rPr>
              <a:t>Sur le genre et le sexe social </a:t>
            </a:r>
            <a:r>
              <a:rPr lang="fr-FR" sz="1400" dirty="0">
                <a:solidFill>
                  <a:srgbClr val="7030A0"/>
                </a:solidFill>
              </a:rPr>
              <a:t>:</a:t>
            </a:r>
          </a:p>
          <a:p>
            <a:pPr marL="342900" indent="-342900">
              <a:buAutoNum type="alphaLcParenR"/>
            </a:pPr>
            <a:r>
              <a:rPr lang="fr-FR" sz="1400" dirty="0">
                <a:solidFill>
                  <a:srgbClr val="7030A0"/>
                </a:solidFill>
              </a:rPr>
              <a:t>Précieuses études de genre, </a:t>
            </a:r>
            <a:r>
              <a:rPr lang="fr-FR" sz="1400" dirty="0">
                <a:solidFill>
                  <a:srgbClr val="7030A0"/>
                </a:solidFill>
                <a:hlinkClick r:id="rId2"/>
              </a:rPr>
              <a:t>https://lejournal.cnrs.fr/dossiers/precieuses-etudes-de-genre</a:t>
            </a:r>
            <a:r>
              <a:rPr lang="fr-FR" sz="1400" dirty="0">
                <a:solidFill>
                  <a:srgbClr val="7030A0"/>
                </a:solidFill>
              </a:rPr>
              <a:t> </a:t>
            </a:r>
          </a:p>
          <a:p>
            <a:pPr marL="342900" indent="-342900">
              <a:buAutoNum type="alphaLcParenR"/>
            </a:pPr>
            <a:r>
              <a:rPr lang="fr-FR" sz="1400" dirty="0">
                <a:solidFill>
                  <a:srgbClr val="7030A0"/>
                </a:solidFill>
              </a:rPr>
              <a:t>LE SEXE ET LE GENRE SONT EN FAIT LA MÊME CHOSE (MAIS NE PARTEZ PAS SI VITE), </a:t>
            </a:r>
            <a:r>
              <a:rPr lang="fr-FR" sz="1400" dirty="0">
                <a:solidFill>
                  <a:srgbClr val="7030A0"/>
                </a:solidFill>
                <a:hlinkClick r:id="rId3"/>
              </a:rPr>
              <a:t>https://furiegelatine.wordpress.com/2016/03/08/le-sexe-et-le-genre-sont-en-fait-la-meme-chose-mais-ne-partez-pas-si-vite/</a:t>
            </a:r>
            <a:r>
              <a:rPr lang="fr-FR" sz="1400" dirty="0">
                <a:solidFill>
                  <a:srgbClr val="7030A0"/>
                </a:solidFill>
              </a:rPr>
              <a:t> </a:t>
            </a:r>
          </a:p>
          <a:p>
            <a:pPr marL="342900" indent="-342900">
              <a:buAutoNum type="alphaLcParenR"/>
            </a:pPr>
            <a:r>
              <a:rPr lang="fr-FR" sz="1400" dirty="0">
                <a:solidFill>
                  <a:srgbClr val="7030A0"/>
                </a:solidFill>
              </a:rPr>
              <a:t>Mauvais genre / France Inter, </a:t>
            </a:r>
            <a:r>
              <a:rPr lang="fr-FR" sz="1400" dirty="0">
                <a:solidFill>
                  <a:srgbClr val="7030A0"/>
                </a:solidFill>
                <a:hlinkClick r:id="rId4"/>
              </a:rPr>
              <a:t>http://www.franceinter.fr/emission-interception-mauvais-genre</a:t>
            </a:r>
            <a:endParaRPr lang="fr-FR" sz="1400" dirty="0">
              <a:solidFill>
                <a:srgbClr val="7030A0"/>
              </a:solidFill>
            </a:endParaRPr>
          </a:p>
          <a:p>
            <a:pPr marL="342900" indent="-342900">
              <a:buAutoNum type="alphaLcParenR"/>
            </a:pPr>
            <a:r>
              <a:rPr lang="fr-FR" sz="1400" dirty="0">
                <a:solidFill>
                  <a:srgbClr val="7030A0"/>
                </a:solidFill>
              </a:rPr>
              <a:t>Théorie du genre : Le fils de François Hollande militant de la « théorie </a:t>
            </a:r>
            <a:r>
              <a:rPr lang="fr-FR" sz="1400" dirty="0" err="1">
                <a:solidFill>
                  <a:srgbClr val="7030A0"/>
                </a:solidFill>
              </a:rPr>
              <a:t>queer</a:t>
            </a:r>
            <a:r>
              <a:rPr lang="fr-FR" sz="1400" dirty="0">
                <a:solidFill>
                  <a:srgbClr val="7030A0"/>
                </a:solidFill>
              </a:rPr>
              <a:t> », </a:t>
            </a:r>
            <a:r>
              <a:rPr lang="fr-FR" sz="1400" dirty="0">
                <a:solidFill>
                  <a:srgbClr val="7030A0"/>
                </a:solidFill>
                <a:hlinkClick r:id="rId5"/>
              </a:rPr>
              <a:t>http://www.theoriedugenre.fr/?Le-fils-de-Francois-Hollande</a:t>
            </a:r>
            <a:r>
              <a:rPr lang="fr-FR" sz="1400" dirty="0">
                <a:solidFill>
                  <a:srgbClr val="7030A0"/>
                </a:solidFill>
              </a:rPr>
              <a:t> </a:t>
            </a:r>
          </a:p>
          <a:p>
            <a:endParaRPr lang="fr-FR" sz="1400" u="sng" dirty="0">
              <a:solidFill>
                <a:srgbClr val="7030A0"/>
              </a:solidFill>
            </a:endParaRPr>
          </a:p>
          <a:p>
            <a:r>
              <a:rPr lang="fr-FR" sz="1400" u="sng" dirty="0">
                <a:solidFill>
                  <a:srgbClr val="7030A0"/>
                </a:solidFill>
              </a:rPr>
              <a:t>Sur la </a:t>
            </a:r>
            <a:r>
              <a:rPr lang="fr-FR" sz="1400" u="sng" dirty="0" err="1">
                <a:solidFill>
                  <a:srgbClr val="7030A0"/>
                </a:solidFill>
              </a:rPr>
              <a:t>transphobie</a:t>
            </a:r>
            <a:r>
              <a:rPr lang="fr-FR" sz="1400" u="sng" dirty="0">
                <a:solidFill>
                  <a:srgbClr val="7030A0"/>
                </a:solidFill>
              </a:rPr>
              <a:t> dans le courant féministe </a:t>
            </a:r>
            <a:r>
              <a:rPr lang="fr-FR" sz="1400" dirty="0">
                <a:solidFill>
                  <a:srgbClr val="7030A0"/>
                </a:solidFill>
              </a:rPr>
              <a:t>:</a:t>
            </a:r>
          </a:p>
          <a:p>
            <a:pPr marL="342900" indent="-342900">
              <a:buAutoNum type="alphaLcParenR"/>
            </a:pPr>
            <a:r>
              <a:rPr lang="fr-FR" sz="1400" dirty="0">
                <a:solidFill>
                  <a:srgbClr val="7030A0"/>
                </a:solidFill>
                <a:hlinkClick r:id="rId6"/>
              </a:rPr>
              <a:t>https://en.wikipedia.org/wiki/Feminist_views_on_transgender_and_transsexual_people</a:t>
            </a:r>
            <a:r>
              <a:rPr lang="fr-FR" sz="1400" dirty="0">
                <a:solidFill>
                  <a:srgbClr val="7030A0"/>
                </a:solidFill>
              </a:rPr>
              <a:t>, </a:t>
            </a:r>
          </a:p>
          <a:p>
            <a:pPr marL="342900" indent="-342900">
              <a:buAutoNum type="alphaLcParenR"/>
            </a:pPr>
            <a:r>
              <a:rPr lang="fr-FR" sz="1400" dirty="0">
                <a:solidFill>
                  <a:srgbClr val="7030A0"/>
                </a:solidFill>
                <a:hlinkClick r:id="rId7"/>
              </a:rPr>
              <a:t>http://rationalwiki.org/wiki/Trans-exclusionary_radical_feminism</a:t>
            </a:r>
            <a:endParaRPr lang="fr-FR" sz="1400" dirty="0">
              <a:solidFill>
                <a:srgbClr val="7030A0"/>
              </a:solidFill>
            </a:endParaRPr>
          </a:p>
          <a:p>
            <a:pPr marL="342900" indent="-342900">
              <a:buAutoNum type="alphaLcParenR"/>
            </a:pPr>
            <a:r>
              <a:rPr lang="fr-FR" sz="1400" dirty="0">
                <a:solidFill>
                  <a:srgbClr val="7030A0"/>
                </a:solidFill>
              </a:rPr>
              <a:t>Féministes radicales et transsexuelles : même combat selon Hari Nef, </a:t>
            </a:r>
            <a:r>
              <a:rPr lang="fr-FR" sz="1400" dirty="0">
                <a:solidFill>
                  <a:srgbClr val="7030A0"/>
                </a:solidFill>
                <a:hlinkClick r:id="rId8"/>
              </a:rPr>
              <a:t>http://i-d.vice.com/fr/article/what-you-still-don39t-understand-about-being-trans-fr-translation?utm_source=vicefbfr</a:t>
            </a:r>
            <a:r>
              <a:rPr lang="fr-FR" sz="1400" dirty="0">
                <a:solidFill>
                  <a:srgbClr val="7030A0"/>
                </a:solidFill>
              </a:rPr>
              <a:t> </a:t>
            </a:r>
          </a:p>
          <a:p>
            <a:pPr marL="342900" indent="-342900">
              <a:buFontTx/>
              <a:buAutoNum type="alphaLcParenR"/>
            </a:pPr>
            <a:r>
              <a:rPr lang="fr-FR" sz="1400" dirty="0">
                <a:solidFill>
                  <a:srgbClr val="7030A0"/>
                </a:solidFill>
              </a:rPr>
              <a:t>Nous </a:t>
            </a:r>
            <a:r>
              <a:rPr lang="fr-FR" sz="1400" dirty="0" err="1">
                <a:solidFill>
                  <a:srgbClr val="7030A0"/>
                </a:solidFill>
              </a:rPr>
              <a:t>trans</a:t>
            </a:r>
            <a:r>
              <a:rPr lang="fr-FR" sz="1400" dirty="0">
                <a:solidFill>
                  <a:srgbClr val="7030A0"/>
                </a:solidFill>
              </a:rPr>
              <a:t>-féministes, </a:t>
            </a:r>
            <a:r>
              <a:rPr lang="fr-FR" sz="1400" dirty="0">
                <a:solidFill>
                  <a:srgbClr val="7030A0"/>
                </a:solidFill>
                <a:hlinkClick r:id="rId9"/>
              </a:rPr>
              <a:t>http://www.observatoire-des-transidentites.com/2015/11/nous-transfeministes.html</a:t>
            </a:r>
            <a:r>
              <a:rPr lang="fr-FR" sz="1400" dirty="0">
                <a:solidFill>
                  <a:srgbClr val="7030A0"/>
                </a:solidFill>
              </a:rPr>
              <a:t> </a:t>
            </a:r>
          </a:p>
          <a:p>
            <a:endParaRPr lang="fr-FR" sz="1400" dirty="0">
              <a:solidFill>
                <a:srgbClr val="7030A0"/>
              </a:solidFill>
            </a:endParaRPr>
          </a:p>
          <a:p>
            <a:r>
              <a:rPr lang="fr-FR" sz="1400" u="sng" dirty="0">
                <a:solidFill>
                  <a:srgbClr val="7030A0"/>
                </a:solidFill>
              </a:rPr>
              <a:t>Sur la </a:t>
            </a:r>
            <a:r>
              <a:rPr lang="fr-FR" sz="1400" u="sng" dirty="0" err="1">
                <a:solidFill>
                  <a:srgbClr val="7030A0"/>
                </a:solidFill>
              </a:rPr>
              <a:t>transphobie</a:t>
            </a:r>
            <a:r>
              <a:rPr lang="fr-FR" sz="1400" u="sng" dirty="0">
                <a:solidFill>
                  <a:srgbClr val="7030A0"/>
                </a:solidFill>
              </a:rPr>
              <a:t> dans le monde du travail </a:t>
            </a:r>
            <a:r>
              <a:rPr lang="fr-FR" sz="1400" dirty="0">
                <a:solidFill>
                  <a:srgbClr val="7030A0"/>
                </a:solidFill>
              </a:rPr>
              <a:t>:</a:t>
            </a:r>
          </a:p>
          <a:p>
            <a:pPr marL="342900" indent="-342900">
              <a:buAutoNum type="alphaLcParenR"/>
            </a:pPr>
            <a:r>
              <a:rPr lang="fr-FR" sz="1400" dirty="0">
                <a:solidFill>
                  <a:srgbClr val="7030A0"/>
                </a:solidFill>
              </a:rPr>
              <a:t>Une transsexuelle fait condamner son entreprise après son licenciement, </a:t>
            </a:r>
            <a:r>
              <a:rPr lang="fr-FR" sz="1400" dirty="0">
                <a:solidFill>
                  <a:srgbClr val="7030A0"/>
                </a:solidFill>
                <a:hlinkClick r:id="rId10"/>
              </a:rPr>
              <a:t>http://www.rtl.fr/actu/societe-faits-divers/une-transsexuelle-fait-condamner-son-entreprise-apres-son-licenciement-7780297172</a:t>
            </a:r>
            <a:r>
              <a:rPr lang="fr-FR" sz="1400" dirty="0">
                <a:solidFill>
                  <a:srgbClr val="7030A0"/>
                </a:solidFill>
              </a:rPr>
              <a:t> </a:t>
            </a:r>
          </a:p>
          <a:p>
            <a:pPr marL="342900" indent="-342900">
              <a:buAutoNum type="alphaLcParenR"/>
            </a:pPr>
            <a:r>
              <a:rPr lang="fr-FR" sz="1400" dirty="0">
                <a:solidFill>
                  <a:srgbClr val="7030A0"/>
                </a:solidFill>
              </a:rPr>
              <a:t>Belgique : La loi enfin adaptée: plus question de vous licencier si vous êtes </a:t>
            </a:r>
            <a:r>
              <a:rPr lang="fr-FR" sz="1400" dirty="0" err="1">
                <a:solidFill>
                  <a:srgbClr val="7030A0"/>
                </a:solidFill>
              </a:rPr>
              <a:t>transexuel</a:t>
            </a:r>
            <a:r>
              <a:rPr lang="fr-FR" sz="1400" dirty="0">
                <a:solidFill>
                  <a:srgbClr val="7030A0"/>
                </a:solidFill>
              </a:rPr>
              <a:t> !, </a:t>
            </a:r>
            <a:r>
              <a:rPr lang="fr-FR" sz="1400" dirty="0">
                <a:solidFill>
                  <a:srgbClr val="7030A0"/>
                </a:solidFill>
                <a:hlinkClick r:id="rId11"/>
              </a:rPr>
              <a:t>http://www.sudinfo.be/1064544/article/2014-07-25/la-loi-enfin-adaptee-plus-question-de-vous-licencier-si-vous-etes-transexuel</a:t>
            </a:r>
            <a:r>
              <a:rPr lang="fr-FR" sz="1400" dirty="0">
                <a:solidFill>
                  <a:srgbClr val="7030A0"/>
                </a:solidFill>
              </a:rPr>
              <a:t> </a:t>
            </a:r>
          </a:p>
          <a:p>
            <a:pPr marL="342900" indent="-342900">
              <a:buAutoNum type="alphaLcParenR"/>
            </a:pPr>
            <a:r>
              <a:rPr lang="fr-FR" sz="1400" dirty="0">
                <a:solidFill>
                  <a:srgbClr val="7030A0"/>
                </a:solidFill>
              </a:rPr>
              <a:t>L'administration belge recrute désormais sans distinction de genre - Homme, femme ou X, </a:t>
            </a:r>
            <a:r>
              <a:rPr lang="fr-FR" sz="1400" dirty="0">
                <a:solidFill>
                  <a:srgbClr val="7030A0"/>
                </a:solidFill>
                <a:hlinkClick r:id="rId12"/>
              </a:rPr>
              <a:t>http://mobile.e-llico.com/article.htm?ladministration-belge-recrute-desormais-sans-distinction-de-genre&amp;articleID=35915</a:t>
            </a:r>
            <a:r>
              <a:rPr lang="fr-FR" sz="1400" dirty="0">
                <a:solidFill>
                  <a:srgbClr val="7030A0"/>
                </a:solidFill>
              </a:rPr>
              <a:t> </a:t>
            </a:r>
          </a:p>
          <a:p>
            <a:pPr marL="342900" indent="-342900">
              <a:buAutoNum type="alphaLcParenR"/>
            </a:pPr>
            <a:r>
              <a:rPr lang="fr-FR" sz="1400" dirty="0">
                <a:solidFill>
                  <a:srgbClr val="7030A0"/>
                </a:solidFill>
              </a:rPr>
              <a:t>Karine </a:t>
            </a:r>
            <a:r>
              <a:rPr lang="fr-FR" sz="1400" dirty="0" err="1">
                <a:solidFill>
                  <a:srgbClr val="7030A0"/>
                </a:solidFill>
              </a:rPr>
              <a:t>Espineira</a:t>
            </a:r>
            <a:r>
              <a:rPr lang="fr-FR" sz="1400" dirty="0">
                <a:solidFill>
                  <a:srgbClr val="7030A0"/>
                </a:solidFill>
              </a:rPr>
              <a:t> est la première Trans à obtenir le grade de Docteure de l’université française, </a:t>
            </a:r>
            <a:r>
              <a:rPr lang="fr-FR" sz="1400" dirty="0">
                <a:solidFill>
                  <a:srgbClr val="7030A0"/>
                </a:solidFill>
                <a:hlinkClick r:id="rId13"/>
              </a:rPr>
              <a:t>http://www.txy.fr/blog/2013/01/09/karine-espineira-est-la-premiere-trans-a-obtenir-le-grade-de-docteure-de-luniversite-francaise/</a:t>
            </a:r>
            <a:r>
              <a:rPr lang="fr-FR" sz="1400" dirty="0">
                <a:solidFill>
                  <a:srgbClr val="7030A0"/>
                </a:solidFill>
              </a:rPr>
              <a:t> </a:t>
            </a:r>
          </a:p>
          <a:p>
            <a:pPr marL="342900" indent="-342900">
              <a:buAutoNum type="alphaLcParenR"/>
            </a:pPr>
            <a:r>
              <a:rPr lang="fr-FR" sz="1400" dirty="0">
                <a:solidFill>
                  <a:srgbClr val="7030A0"/>
                </a:solidFill>
                <a:hlinkClick r:id="rId14"/>
              </a:rPr>
              <a:t>http://www.sos-transphobie.org/temoignage-de-selene-victime-de-transphobie-au-travail</a:t>
            </a:r>
            <a:r>
              <a:rPr lang="fr-FR" sz="1400" dirty="0">
                <a:solidFill>
                  <a:srgbClr val="7030A0"/>
                </a:solidFill>
              </a:rPr>
              <a:t> </a:t>
            </a:r>
          </a:p>
          <a:p>
            <a:pPr marL="342900" indent="-342900">
              <a:buFontTx/>
              <a:buAutoNum type="alphaLcParenR"/>
            </a:pPr>
            <a:r>
              <a:rPr lang="fr-FR" sz="1400" dirty="0">
                <a:solidFill>
                  <a:srgbClr val="7030A0"/>
                </a:solidFill>
              </a:rPr>
              <a:t>Karine </a:t>
            </a:r>
            <a:r>
              <a:rPr lang="fr-FR" sz="1400" dirty="0" err="1">
                <a:solidFill>
                  <a:srgbClr val="7030A0"/>
                </a:solidFill>
              </a:rPr>
              <a:t>Espineira</a:t>
            </a:r>
            <a:r>
              <a:rPr lang="fr-FR" sz="1400" dirty="0">
                <a:solidFill>
                  <a:srgbClr val="7030A0"/>
                </a:solidFill>
              </a:rPr>
              <a:t> est la première Trans à obtenir le grade de Docteure de l’université française, </a:t>
            </a:r>
            <a:r>
              <a:rPr lang="fr-FR" sz="1400" u="sng" dirty="0">
                <a:hlinkClick r:id="rId13"/>
              </a:rPr>
              <a:t>http://www.txy.fr/blog/2013/01/09/karine-espineira-est-la-premiere-trans-a-obtenir-le-grade-de-docteure-de-luniversite-francaise/</a:t>
            </a:r>
            <a:endParaRPr lang="fr-FR" sz="1400" dirty="0">
              <a:solidFill>
                <a:srgbClr val="7030A0"/>
              </a:solidFill>
            </a:endParaRPr>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Tree>
    <p:extLst>
      <p:ext uri="{BB962C8B-B14F-4D97-AF65-F5344CB8AC3E}">
        <p14:creationId xmlns:p14="http://schemas.microsoft.com/office/powerpoint/2010/main" val="385290828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53713" y="169195"/>
            <a:ext cx="419548" cy="433233"/>
          </a:xfrm>
        </p:spPr>
        <p:txBody>
          <a:bodyPr/>
          <a:lstStyle/>
          <a:p>
            <a:fld id="{A3855CD8-F650-4656-8804-7E552F308368}" type="slidenum">
              <a:rPr lang="en-US" smtClean="0"/>
              <a:t>143</a:t>
            </a:fld>
            <a:endParaRPr lang="en-US"/>
          </a:p>
        </p:txBody>
      </p:sp>
      <p:sp>
        <p:nvSpPr>
          <p:cNvPr id="3" name="ZoneTexte 2"/>
          <p:cNvSpPr txBox="1"/>
          <p:nvPr/>
        </p:nvSpPr>
        <p:spPr>
          <a:xfrm>
            <a:off x="215152" y="169195"/>
            <a:ext cx="3096759" cy="369332"/>
          </a:xfrm>
          <a:prstGeom prst="rect">
            <a:avLst/>
          </a:prstGeom>
          <a:noFill/>
        </p:spPr>
        <p:txBody>
          <a:bodyPr wrap="square" rtlCol="0">
            <a:spAutoFit/>
          </a:bodyPr>
          <a:lstStyle/>
          <a:p>
            <a:r>
              <a:rPr lang="fr-FR" b="1" dirty="0">
                <a:solidFill>
                  <a:srgbClr val="7030A0"/>
                </a:solidFill>
              </a:rPr>
              <a:t>27. Bibliographie (suite)</a:t>
            </a:r>
          </a:p>
        </p:txBody>
      </p:sp>
      <p:sp>
        <p:nvSpPr>
          <p:cNvPr id="4" name="ZoneTexte 3"/>
          <p:cNvSpPr txBox="1"/>
          <p:nvPr/>
        </p:nvSpPr>
        <p:spPr>
          <a:xfrm>
            <a:off x="215154" y="538527"/>
            <a:ext cx="11758108" cy="3539430"/>
          </a:xfrm>
          <a:prstGeom prst="rect">
            <a:avLst/>
          </a:prstGeom>
          <a:noFill/>
        </p:spPr>
        <p:txBody>
          <a:bodyPr wrap="square" rtlCol="0">
            <a:spAutoFit/>
          </a:bodyPr>
          <a:lstStyle/>
          <a:p>
            <a:r>
              <a:rPr lang="fr-FR" sz="1400" u="sng" dirty="0">
                <a:solidFill>
                  <a:srgbClr val="7030A0"/>
                </a:solidFill>
              </a:rPr>
              <a:t>Sur la </a:t>
            </a:r>
            <a:r>
              <a:rPr lang="fr-FR" sz="1400" u="sng" dirty="0" err="1">
                <a:solidFill>
                  <a:srgbClr val="7030A0"/>
                </a:solidFill>
              </a:rPr>
              <a:t>transphobie</a:t>
            </a:r>
            <a:r>
              <a:rPr lang="fr-FR" sz="1400" u="sng" dirty="0">
                <a:solidFill>
                  <a:srgbClr val="7030A0"/>
                </a:solidFill>
              </a:rPr>
              <a:t> sociale et religieuse </a:t>
            </a:r>
            <a:r>
              <a:rPr lang="fr-FR" sz="1400" dirty="0">
                <a:solidFill>
                  <a:srgbClr val="7030A0"/>
                </a:solidFill>
              </a:rPr>
              <a:t>:</a:t>
            </a:r>
          </a:p>
          <a:p>
            <a:pPr marL="342900" indent="-342900">
              <a:buAutoNum type="alphaLcParenR"/>
            </a:pPr>
            <a:r>
              <a:rPr lang="fr-FR" sz="1400" dirty="0">
                <a:solidFill>
                  <a:srgbClr val="7030A0"/>
                </a:solidFill>
              </a:rPr>
              <a:t>La transsexualité n'est pas une maladie mais une problématique sociale | Blog | Le Club de </a:t>
            </a:r>
            <a:r>
              <a:rPr lang="fr-FR" sz="1400" dirty="0" err="1">
                <a:solidFill>
                  <a:srgbClr val="7030A0"/>
                </a:solidFill>
              </a:rPr>
              <a:t>Mediapart</a:t>
            </a:r>
            <a:r>
              <a:rPr lang="fr-FR" sz="1400" dirty="0">
                <a:solidFill>
                  <a:srgbClr val="7030A0"/>
                </a:solidFill>
              </a:rPr>
              <a:t>, </a:t>
            </a:r>
            <a:r>
              <a:rPr lang="fr-FR" sz="1400" dirty="0">
                <a:solidFill>
                  <a:srgbClr val="7030A0"/>
                </a:solidFill>
                <a:hlinkClick r:id="rId2"/>
              </a:rPr>
              <a:t>https://blogs.mediapart.fr/herve-hubert/blog/300614/la-transsexualite-nest-pas-une-maladie-mais-une-problematique-sociale</a:t>
            </a:r>
            <a:r>
              <a:rPr lang="fr-FR" sz="1400" dirty="0">
                <a:solidFill>
                  <a:srgbClr val="7030A0"/>
                </a:solidFill>
              </a:rPr>
              <a:t> </a:t>
            </a:r>
          </a:p>
          <a:p>
            <a:pPr marL="342900" indent="-342900">
              <a:buAutoNum type="alphaLcParenR"/>
            </a:pPr>
            <a:r>
              <a:rPr lang="fr-FR" sz="1400" dirty="0">
                <a:solidFill>
                  <a:srgbClr val="7030A0"/>
                </a:solidFill>
                <a:hlinkClick r:id="rId3"/>
              </a:rPr>
              <a:t>https://voxigayblog.wordpress.com/2016/01/07/pakistan-blessee-par-balle-une-trans-a-attendu-3-heures-avant-detre-soignee-a-lhopital/</a:t>
            </a:r>
            <a:r>
              <a:rPr lang="fr-FR" sz="1400" dirty="0">
                <a:solidFill>
                  <a:srgbClr val="7030A0"/>
                </a:solidFill>
              </a:rPr>
              <a:t>, </a:t>
            </a:r>
          </a:p>
          <a:p>
            <a:pPr marL="342900" indent="-342900">
              <a:buAutoNum type="alphaLcParenR"/>
            </a:pPr>
            <a:r>
              <a:rPr lang="fr-FR" sz="1400" dirty="0">
                <a:solidFill>
                  <a:srgbClr val="7030A0"/>
                </a:solidFill>
                <a:hlinkClick r:id="rId4"/>
              </a:rPr>
              <a:t>http://www.francetvinfo.fr/societe/on-ma-clairement-dit-que-le-probleme-cetait-que-j-etais-une-personne-trans_891931.html</a:t>
            </a:r>
            <a:r>
              <a:rPr lang="fr-FR" sz="1400" dirty="0">
                <a:solidFill>
                  <a:srgbClr val="7030A0"/>
                </a:solidFill>
              </a:rPr>
              <a:t> </a:t>
            </a:r>
          </a:p>
          <a:p>
            <a:pPr marL="342900" indent="-342900">
              <a:buAutoNum type="alphaLcParenR"/>
            </a:pPr>
            <a:r>
              <a:rPr lang="fr-FR" sz="1400" dirty="0">
                <a:solidFill>
                  <a:srgbClr val="7030A0"/>
                </a:solidFill>
              </a:rPr>
              <a:t>PHOTOS. Une femme transgenre défie Facebook avec des photos de sa poitrine dénudée, </a:t>
            </a:r>
            <a:r>
              <a:rPr lang="fr-FR" sz="1400" dirty="0">
                <a:solidFill>
                  <a:srgbClr val="7030A0"/>
                </a:solidFill>
                <a:hlinkClick r:id="rId5"/>
              </a:rPr>
              <a:t>http://www.huffingtonpost.fr/2015/10/02/femme-transgenre-facebook-photos-poitrine-denudee_n_8233852.html</a:t>
            </a:r>
            <a:r>
              <a:rPr lang="fr-FR" sz="1400" dirty="0">
                <a:solidFill>
                  <a:srgbClr val="7030A0"/>
                </a:solidFill>
              </a:rPr>
              <a:t> </a:t>
            </a:r>
          </a:p>
          <a:p>
            <a:pPr marL="342900" indent="-342900">
              <a:buAutoNum type="alphaLcParenR"/>
            </a:pPr>
            <a:r>
              <a:rPr lang="en-US" sz="1400" dirty="0">
                <a:solidFill>
                  <a:srgbClr val="7030A0"/>
                </a:solidFill>
              </a:rPr>
              <a:t>South Dakota Becomes First State To Pass Anti-Transgender Student Restroom Bill (Dakota anti-trans’ bill), </a:t>
            </a:r>
            <a:r>
              <a:rPr lang="en-US" sz="1400" dirty="0" err="1">
                <a:solidFill>
                  <a:srgbClr val="7030A0"/>
                </a:solidFill>
              </a:rPr>
              <a:t>février</a:t>
            </a:r>
            <a:r>
              <a:rPr lang="en-US" sz="1400" dirty="0">
                <a:solidFill>
                  <a:srgbClr val="7030A0"/>
                </a:solidFill>
              </a:rPr>
              <a:t> 2016, </a:t>
            </a:r>
            <a:r>
              <a:rPr lang="en-US" sz="1400" dirty="0">
                <a:solidFill>
                  <a:srgbClr val="7030A0"/>
                </a:solidFill>
                <a:hlinkClick r:id="rId6"/>
              </a:rPr>
              <a:t>http://www.buzzfeed.com/dominicholden/south-dakota-becomes-first-state-to-pass-anti-transgender-st</a:t>
            </a:r>
            <a:endParaRPr lang="en-US" sz="1400" dirty="0">
              <a:solidFill>
                <a:srgbClr val="7030A0"/>
              </a:solidFill>
            </a:endParaRPr>
          </a:p>
          <a:p>
            <a:pPr marL="342900" indent="-342900">
              <a:buFontTx/>
              <a:buAutoNum type="alphaLcParenR"/>
            </a:pPr>
            <a:r>
              <a:rPr lang="fr-FR" sz="1400" dirty="0">
                <a:solidFill>
                  <a:srgbClr val="7030A0"/>
                </a:solidFill>
              </a:rPr>
              <a:t>vues féministes sur les personnes transgenres et transsexuelles, </a:t>
            </a:r>
            <a:r>
              <a:rPr lang="fr-FR" sz="1400" dirty="0">
                <a:solidFill>
                  <a:srgbClr val="7030A0"/>
                </a:solidFill>
                <a:hlinkClick r:id="rId7"/>
              </a:rPr>
              <a:t>https://en.wikipedia.org/wiki/Feminist_views_on_transgender_and_transsexual_people</a:t>
            </a:r>
            <a:endParaRPr lang="fr-FR" sz="1400" dirty="0">
              <a:solidFill>
                <a:srgbClr val="7030A0"/>
              </a:solidFill>
            </a:endParaRPr>
          </a:p>
          <a:p>
            <a:pPr marL="342900" indent="-342900">
              <a:buFontTx/>
              <a:buAutoNum type="alphaLcParenR"/>
            </a:pPr>
            <a:r>
              <a:rPr lang="fr-FR" sz="1400" u="sng" dirty="0">
                <a:solidFill>
                  <a:srgbClr val="7030A0"/>
                </a:solidFill>
                <a:hlinkClick r:id="rId2"/>
              </a:rPr>
              <a:t>https://blogs.mediapart.fr/herve-hubert/blog/300614/la-transsexualite-nest-pas-une-maladie-mais-une-problematique-sociale</a:t>
            </a:r>
            <a:endParaRPr lang="fr-FR" sz="1400" u="sng" dirty="0">
              <a:solidFill>
                <a:srgbClr val="7030A0"/>
              </a:solidFill>
            </a:endParaRPr>
          </a:p>
          <a:p>
            <a:pPr marL="342900" indent="-342900">
              <a:buFontTx/>
              <a:buAutoNum type="alphaLcParenR"/>
            </a:pPr>
            <a:r>
              <a:rPr lang="fr-FR" sz="1400" u="sng" dirty="0">
                <a:solidFill>
                  <a:srgbClr val="7030A0"/>
                </a:solidFill>
                <a:hlinkClick r:id="rId8"/>
              </a:rPr>
              <a:t>http://www.lemonde.fr/religions/article/2016/08/03/le-pape-francois-denonce-l-enseignement-du-genre-aux-enfants_4977653_1653130.html</a:t>
            </a:r>
            <a:endParaRPr lang="fr-FR" sz="1400" dirty="0">
              <a:solidFill>
                <a:srgbClr val="7030A0"/>
              </a:solidFill>
            </a:endParaRPr>
          </a:p>
          <a:p>
            <a:endParaRPr lang="fr-FR" sz="1400" dirty="0">
              <a:solidFill>
                <a:srgbClr val="7030A0"/>
              </a:solidFill>
            </a:endParaRPr>
          </a:p>
          <a:p>
            <a:r>
              <a:rPr lang="fr-FR" sz="1400" u="sng" dirty="0" err="1">
                <a:solidFill>
                  <a:srgbClr val="7030A0"/>
                </a:solidFill>
              </a:rPr>
              <a:t>Transphobie</a:t>
            </a:r>
            <a:r>
              <a:rPr lang="fr-FR" sz="1400" u="sng" dirty="0">
                <a:solidFill>
                  <a:srgbClr val="7030A0"/>
                </a:solidFill>
              </a:rPr>
              <a:t> en général </a:t>
            </a:r>
            <a:r>
              <a:rPr lang="fr-FR" sz="1400" dirty="0">
                <a:solidFill>
                  <a:srgbClr val="7030A0"/>
                </a:solidFill>
              </a:rPr>
              <a:t>:</a:t>
            </a:r>
          </a:p>
          <a:p>
            <a:pPr marL="342900" indent="-342900">
              <a:buFont typeface="+mj-lt"/>
              <a:buAutoNum type="alphaLcParenR"/>
            </a:pPr>
            <a:r>
              <a:rPr lang="fr-FR" sz="1400" dirty="0">
                <a:solidFill>
                  <a:srgbClr val="7030A0"/>
                </a:solidFill>
                <a:hlinkClick r:id="rId9"/>
              </a:rPr>
              <a:t>http://m.parismatch.com/Actu/Faits-divers/A-t-elle-ete-tuee-parce-qu-elle-faisait-honte-a-son-ami-848609</a:t>
            </a:r>
            <a:r>
              <a:rPr lang="fr-FR" sz="1400" dirty="0">
                <a:solidFill>
                  <a:srgbClr val="7030A0"/>
                </a:solidFill>
              </a:rPr>
              <a:t> </a:t>
            </a:r>
          </a:p>
          <a:p>
            <a:pPr marL="342900" indent="-342900">
              <a:buFont typeface="+mj-lt"/>
              <a:buAutoNum type="alphaLcParenR"/>
            </a:pPr>
            <a:r>
              <a:rPr lang="fr-FR" sz="1400" dirty="0">
                <a:solidFill>
                  <a:srgbClr val="7030A0"/>
                </a:solidFill>
                <a:hlinkClick r:id="rId10"/>
              </a:rPr>
              <a:t>http://touch.metronews.fr/lyon/lyon-il-couche-avec-un-transsexuel-s-en-apercoit-et-le-tabasse/mogE!iUKTXG5qMigys/</a:t>
            </a:r>
            <a:r>
              <a:rPr lang="fr-FR" sz="1400" dirty="0">
                <a:solidFill>
                  <a:srgbClr val="7030A0"/>
                </a:solidFill>
              </a:rPr>
              <a:t> </a:t>
            </a:r>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87161" y="4231846"/>
            <a:ext cx="3186100" cy="2607977"/>
          </a:xfrm>
          <a:prstGeom prst="rect">
            <a:avLst/>
          </a:prstGeom>
        </p:spPr>
      </p:pic>
      <p:sp>
        <p:nvSpPr>
          <p:cNvPr id="8" name="ZoneTexte 7"/>
          <p:cNvSpPr txBox="1"/>
          <p:nvPr/>
        </p:nvSpPr>
        <p:spPr>
          <a:xfrm>
            <a:off x="215152" y="4616605"/>
            <a:ext cx="8270926" cy="1815882"/>
          </a:xfrm>
          <a:prstGeom prst="rect">
            <a:avLst/>
          </a:prstGeom>
          <a:noFill/>
        </p:spPr>
        <p:txBody>
          <a:bodyPr wrap="square" rtlCol="0">
            <a:spAutoFit/>
          </a:bodyPr>
          <a:lstStyle/>
          <a:p>
            <a:r>
              <a:rPr lang="fr-FR" sz="1400" u="sng" dirty="0">
                <a:solidFill>
                  <a:srgbClr val="7030A0"/>
                </a:solidFill>
              </a:rPr>
              <a:t>Prévalence du transsexualisme ou </a:t>
            </a:r>
            <a:r>
              <a:rPr lang="fr-FR" sz="1400" u="sng" dirty="0" err="1">
                <a:solidFill>
                  <a:srgbClr val="7030A0"/>
                </a:solidFill>
              </a:rPr>
              <a:t>transgendérisme</a:t>
            </a:r>
            <a:r>
              <a:rPr lang="fr-FR" sz="1400" u="sng" dirty="0">
                <a:solidFill>
                  <a:srgbClr val="7030A0"/>
                </a:solidFill>
              </a:rPr>
              <a:t> </a:t>
            </a:r>
            <a:r>
              <a:rPr lang="fr-FR" sz="1400" dirty="0">
                <a:solidFill>
                  <a:srgbClr val="7030A0"/>
                </a:solidFill>
              </a:rPr>
              <a:t>:</a:t>
            </a:r>
          </a:p>
          <a:p>
            <a:r>
              <a:rPr lang="fr-FR" sz="1400" dirty="0">
                <a:solidFill>
                  <a:srgbClr val="7030A0"/>
                </a:solidFill>
              </a:rPr>
              <a:t>a) </a:t>
            </a:r>
            <a:r>
              <a:rPr lang="fr-FR" sz="1400" dirty="0">
                <a:solidFill>
                  <a:srgbClr val="7030A0"/>
                </a:solidFill>
                <a:hlinkClick r:id="rId12"/>
              </a:rPr>
              <a:t>http://www.lemonde.fr/societe/article/2016/05/21/changement-d-etat-civil-pour-les-trans-un-amendement-qui-ne-satisfait-pas-les-associations_4923860_3224.html</a:t>
            </a:r>
            <a:endParaRPr lang="fr-FR" sz="1400" dirty="0">
              <a:solidFill>
                <a:srgbClr val="7030A0"/>
              </a:solidFill>
            </a:endParaRPr>
          </a:p>
          <a:p>
            <a:r>
              <a:rPr lang="fr-FR" sz="1400" dirty="0">
                <a:solidFill>
                  <a:srgbClr val="7030A0"/>
                </a:solidFill>
              </a:rPr>
              <a:t>b) </a:t>
            </a:r>
            <a:r>
              <a:rPr lang="fr-FR" sz="1400" dirty="0">
                <a:solidFill>
                  <a:srgbClr val="7030A0"/>
                </a:solidFill>
                <a:hlinkClick r:id="rId13"/>
              </a:rPr>
              <a:t>http://www.nytimes.com/2016/07/01/health/transgender-population.html?_r=5&amp;register=facebook</a:t>
            </a:r>
            <a:r>
              <a:rPr lang="fr-FR" sz="1400" dirty="0">
                <a:solidFill>
                  <a:srgbClr val="7030A0"/>
                </a:solidFill>
              </a:rPr>
              <a:t> </a:t>
            </a:r>
          </a:p>
          <a:p>
            <a:r>
              <a:rPr lang="fr-FR" sz="1400" dirty="0">
                <a:solidFill>
                  <a:srgbClr val="7030A0"/>
                </a:solidFill>
              </a:rPr>
              <a:t>c) </a:t>
            </a:r>
            <a:r>
              <a:rPr lang="fr-FR" sz="1400" dirty="0">
                <a:solidFill>
                  <a:srgbClr val="7030A0"/>
                </a:solidFill>
                <a:hlinkClick r:id="rId14"/>
              </a:rPr>
              <a:t>http://ai.eecs.umich.edu/people/conway/TS/Prevalence/Reports/Prevalence%20of%20Transsexualism%20slides.ppt</a:t>
            </a:r>
            <a:endParaRPr lang="fr-FR" sz="1400" dirty="0">
              <a:solidFill>
                <a:srgbClr val="7030A0"/>
              </a:solidFill>
            </a:endParaRPr>
          </a:p>
          <a:p>
            <a:r>
              <a:rPr lang="fr-FR" sz="1400" dirty="0">
                <a:solidFill>
                  <a:srgbClr val="7030A0"/>
                </a:solidFill>
              </a:rPr>
              <a:t>d) </a:t>
            </a:r>
            <a:r>
              <a:rPr lang="fr-FR" sz="1400" dirty="0">
                <a:solidFill>
                  <a:srgbClr val="7030A0"/>
                </a:solidFill>
                <a:hlinkClick r:id="rId15"/>
              </a:rPr>
              <a:t>http://williamsinstitute.law.ucla.edu/wp-content/uploads/Gates-How-Many-People-LGBT-Apr-2011.pdf</a:t>
            </a:r>
            <a:r>
              <a:rPr lang="fr-FR" sz="1400" dirty="0">
                <a:solidFill>
                  <a:srgbClr val="7030A0"/>
                </a:solidFill>
              </a:rPr>
              <a:t>  </a:t>
            </a:r>
          </a:p>
        </p:txBody>
      </p:sp>
    </p:spTree>
    <p:extLst>
      <p:ext uri="{BB962C8B-B14F-4D97-AF65-F5344CB8AC3E}">
        <p14:creationId xmlns:p14="http://schemas.microsoft.com/office/powerpoint/2010/main" val="38642409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53713" y="169195"/>
            <a:ext cx="419548" cy="433233"/>
          </a:xfrm>
        </p:spPr>
        <p:txBody>
          <a:bodyPr/>
          <a:lstStyle/>
          <a:p>
            <a:fld id="{A3855CD8-F650-4656-8804-7E552F308368}" type="slidenum">
              <a:rPr lang="en-US" smtClean="0"/>
              <a:t>144</a:t>
            </a:fld>
            <a:endParaRPr lang="en-US"/>
          </a:p>
        </p:txBody>
      </p:sp>
      <p:sp>
        <p:nvSpPr>
          <p:cNvPr id="3" name="ZoneTexte 2"/>
          <p:cNvSpPr txBox="1"/>
          <p:nvPr/>
        </p:nvSpPr>
        <p:spPr>
          <a:xfrm>
            <a:off x="215152" y="169195"/>
            <a:ext cx="3096759" cy="369332"/>
          </a:xfrm>
          <a:prstGeom prst="rect">
            <a:avLst/>
          </a:prstGeom>
          <a:noFill/>
        </p:spPr>
        <p:txBody>
          <a:bodyPr wrap="square" rtlCol="0">
            <a:spAutoFit/>
          </a:bodyPr>
          <a:lstStyle/>
          <a:p>
            <a:r>
              <a:rPr lang="fr-FR" b="1" dirty="0">
                <a:solidFill>
                  <a:srgbClr val="7030A0"/>
                </a:solidFill>
              </a:rPr>
              <a:t>27. Bibliographie (suite)</a:t>
            </a:r>
          </a:p>
        </p:txBody>
      </p:sp>
      <p:sp>
        <p:nvSpPr>
          <p:cNvPr id="4" name="ZoneTexte 3"/>
          <p:cNvSpPr txBox="1"/>
          <p:nvPr/>
        </p:nvSpPr>
        <p:spPr>
          <a:xfrm>
            <a:off x="215154" y="538527"/>
            <a:ext cx="11758108" cy="5047536"/>
          </a:xfrm>
          <a:prstGeom prst="rect">
            <a:avLst/>
          </a:prstGeom>
          <a:noFill/>
        </p:spPr>
        <p:txBody>
          <a:bodyPr wrap="square" rtlCol="0">
            <a:spAutoFit/>
          </a:bodyPr>
          <a:lstStyle/>
          <a:p>
            <a:r>
              <a:rPr lang="fr-FR" sz="1400" u="sng" dirty="0">
                <a:solidFill>
                  <a:srgbClr val="7030A0"/>
                </a:solidFill>
              </a:rPr>
              <a:t>Suicides des </a:t>
            </a:r>
            <a:r>
              <a:rPr lang="fr-FR" sz="1400" u="sng" dirty="0" err="1">
                <a:solidFill>
                  <a:srgbClr val="7030A0"/>
                </a:solidFill>
              </a:rPr>
              <a:t>trans</a:t>
            </a:r>
            <a:r>
              <a:rPr lang="fr-FR" sz="1400" u="sng" dirty="0">
                <a:solidFill>
                  <a:srgbClr val="7030A0"/>
                </a:solidFill>
              </a:rPr>
              <a:t>’ </a:t>
            </a:r>
            <a:r>
              <a:rPr lang="fr-FR" sz="1400" dirty="0">
                <a:solidFill>
                  <a:srgbClr val="7030A0"/>
                </a:solidFill>
              </a:rPr>
              <a:t>:</a:t>
            </a:r>
          </a:p>
          <a:p>
            <a:pPr marL="342900" indent="-342900">
              <a:buAutoNum type="alphaLcParenR"/>
            </a:pPr>
            <a:r>
              <a:rPr lang="fr-FR" sz="1400" dirty="0">
                <a:solidFill>
                  <a:srgbClr val="7030A0"/>
                </a:solidFill>
              </a:rPr>
              <a:t>Pourquoi un tel taux de suicide chez les </a:t>
            </a:r>
            <a:r>
              <a:rPr lang="fr-FR" sz="1400" dirty="0" err="1">
                <a:solidFill>
                  <a:srgbClr val="7030A0"/>
                </a:solidFill>
              </a:rPr>
              <a:t>trans</a:t>
            </a:r>
            <a:r>
              <a:rPr lang="fr-FR" sz="1400" dirty="0">
                <a:solidFill>
                  <a:srgbClr val="7030A0"/>
                </a:solidFill>
              </a:rPr>
              <a:t> américains?, 20.03.2014, </a:t>
            </a:r>
            <a:r>
              <a:rPr lang="fr-FR" sz="1400" dirty="0">
                <a:solidFill>
                  <a:srgbClr val="7030A0"/>
                </a:solidFill>
                <a:hlinkClick r:id="rId2"/>
              </a:rPr>
              <a:t>http://www.slate.fr/monde/83161/suicide-trans-americains</a:t>
            </a:r>
            <a:r>
              <a:rPr lang="fr-FR" sz="1400" dirty="0">
                <a:solidFill>
                  <a:srgbClr val="7030A0"/>
                </a:solidFill>
              </a:rPr>
              <a:t> </a:t>
            </a:r>
          </a:p>
          <a:p>
            <a:pPr marL="342900" indent="-342900">
              <a:buFontTx/>
              <a:buAutoNum type="alphaLcParenR"/>
            </a:pPr>
            <a:r>
              <a:rPr lang="fr-FR" sz="1400" dirty="0">
                <a:solidFill>
                  <a:srgbClr val="7030A0"/>
                </a:solidFill>
              </a:rPr>
              <a:t>Alan, </a:t>
            </a:r>
            <a:r>
              <a:rPr lang="fr-FR" sz="1400" dirty="0" err="1">
                <a:solidFill>
                  <a:srgbClr val="7030A0"/>
                </a:solidFill>
              </a:rPr>
              <a:t>Leelah</a:t>
            </a:r>
            <a:r>
              <a:rPr lang="fr-FR" sz="1400" dirty="0">
                <a:solidFill>
                  <a:srgbClr val="7030A0"/>
                </a:solidFill>
              </a:rPr>
              <a:t> : combien faudra-t-il de suicides pour que les </a:t>
            </a:r>
            <a:r>
              <a:rPr lang="fr-FR" sz="1400" dirty="0" err="1">
                <a:solidFill>
                  <a:srgbClr val="7030A0"/>
                </a:solidFill>
              </a:rPr>
              <a:t>trans</a:t>
            </a:r>
            <a:r>
              <a:rPr lang="fr-FR" sz="1400" dirty="0">
                <a:solidFill>
                  <a:srgbClr val="7030A0"/>
                </a:solidFill>
              </a:rPr>
              <a:t> aient enfin des droits ?, 04/01/2016, </a:t>
            </a:r>
            <a:r>
              <a:rPr lang="fr-FR" sz="1400" dirty="0">
                <a:solidFill>
                  <a:srgbClr val="7030A0"/>
                </a:solidFill>
                <a:hlinkClick r:id="rId3"/>
              </a:rPr>
              <a:t>http://leplus.nouvelobs.com/contribution/1466097-alan-leelah-combien-faudra-t-il-de-suicides-pour-que-les-trans-aient-enfin-des-droits.html</a:t>
            </a:r>
            <a:r>
              <a:rPr lang="fr-FR" sz="1400" dirty="0">
                <a:solidFill>
                  <a:srgbClr val="7030A0"/>
                </a:solidFill>
              </a:rPr>
              <a:t> </a:t>
            </a:r>
          </a:p>
          <a:p>
            <a:endParaRPr lang="fr-FR" sz="1400" dirty="0">
              <a:solidFill>
                <a:srgbClr val="7030A0"/>
              </a:solidFill>
            </a:endParaRPr>
          </a:p>
          <a:p>
            <a:r>
              <a:rPr lang="fr-FR" sz="1400" u="sng" dirty="0">
                <a:solidFill>
                  <a:srgbClr val="7030A0"/>
                </a:solidFill>
              </a:rPr>
              <a:t>Ethnologie et transsexualité dans les autres cultures</a:t>
            </a:r>
            <a:r>
              <a:rPr lang="fr-FR" sz="1400" dirty="0">
                <a:solidFill>
                  <a:srgbClr val="7030A0"/>
                </a:solidFill>
              </a:rPr>
              <a:t> :</a:t>
            </a:r>
          </a:p>
          <a:p>
            <a:pPr marL="342900" indent="-342900">
              <a:buAutoNum type="alphaLcParenR"/>
            </a:pPr>
            <a:r>
              <a:rPr lang="fr-FR" sz="1400" dirty="0">
                <a:solidFill>
                  <a:srgbClr val="7030A0"/>
                </a:solidFill>
              </a:rPr>
              <a:t>Les transgenres existaient déjà à la préhistoire, </a:t>
            </a:r>
            <a:r>
              <a:rPr lang="fr-FR" sz="1400" dirty="0">
                <a:solidFill>
                  <a:srgbClr val="7030A0"/>
                </a:solidFill>
                <a:hlinkClick r:id="rId4"/>
              </a:rPr>
              <a:t>http://m.huffpost.com/fr/entry/4036596</a:t>
            </a:r>
            <a:r>
              <a:rPr lang="fr-FR" sz="1400" dirty="0">
                <a:solidFill>
                  <a:srgbClr val="7030A0"/>
                </a:solidFill>
              </a:rPr>
              <a:t> ,</a:t>
            </a:r>
          </a:p>
          <a:p>
            <a:pPr marL="342900" indent="-342900">
              <a:buAutoNum type="alphaLcParenR"/>
            </a:pPr>
            <a:r>
              <a:rPr lang="fr-FR" sz="1400" dirty="0">
                <a:solidFill>
                  <a:srgbClr val="7030A0"/>
                </a:solidFill>
              </a:rPr>
              <a:t>Du Big-Bang à la Transsexualité, </a:t>
            </a:r>
            <a:r>
              <a:rPr lang="fr-FR" sz="1400" dirty="0">
                <a:solidFill>
                  <a:srgbClr val="7030A0"/>
                </a:solidFill>
                <a:hlinkClick r:id="rId5"/>
              </a:rPr>
              <a:t>http://www.txy.fr/blog/2013/12/24/du-big-bang-a-la-transsexualite-1/</a:t>
            </a:r>
            <a:r>
              <a:rPr lang="fr-FR" sz="1400" dirty="0">
                <a:solidFill>
                  <a:srgbClr val="7030A0"/>
                </a:solidFill>
              </a:rPr>
              <a:t> </a:t>
            </a:r>
          </a:p>
          <a:p>
            <a:pPr marL="342900" indent="-342900">
              <a:buAutoNum type="alphaLcParenR"/>
            </a:pPr>
            <a:r>
              <a:rPr lang="fr-FR" sz="1400" dirty="0" err="1">
                <a:solidFill>
                  <a:srgbClr val="7030A0"/>
                </a:solidFill>
              </a:rPr>
              <a:t>Hijra</a:t>
            </a:r>
            <a:r>
              <a:rPr lang="fr-FR" sz="1400" dirty="0">
                <a:solidFill>
                  <a:srgbClr val="7030A0"/>
                </a:solidFill>
              </a:rPr>
              <a:t> (Inde), </a:t>
            </a:r>
            <a:r>
              <a:rPr lang="fr-FR" sz="1400" dirty="0">
                <a:solidFill>
                  <a:srgbClr val="7030A0"/>
                </a:solidFill>
                <a:hlinkClick r:id="rId6"/>
              </a:rPr>
              <a:t>https://fr.wikipedia.org/wiki/Hijra_(Inde)</a:t>
            </a:r>
            <a:r>
              <a:rPr lang="fr-FR" sz="1400" dirty="0">
                <a:solidFill>
                  <a:srgbClr val="7030A0"/>
                </a:solidFill>
              </a:rPr>
              <a:t> </a:t>
            </a:r>
          </a:p>
          <a:p>
            <a:pPr marL="342900" indent="-342900">
              <a:buAutoNum type="alphaLcParenR"/>
            </a:pPr>
            <a:r>
              <a:rPr lang="fr-FR" sz="1400" dirty="0" err="1">
                <a:solidFill>
                  <a:srgbClr val="7030A0"/>
                </a:solidFill>
              </a:rPr>
              <a:t>Hijras</a:t>
            </a:r>
            <a:r>
              <a:rPr lang="fr-FR" sz="1400" dirty="0">
                <a:solidFill>
                  <a:srgbClr val="7030A0"/>
                </a:solidFill>
              </a:rPr>
              <a:t>, </a:t>
            </a:r>
            <a:r>
              <a:rPr lang="fr-FR" sz="1400" dirty="0">
                <a:solidFill>
                  <a:srgbClr val="7030A0"/>
                </a:solidFill>
                <a:hlinkClick r:id="rId7"/>
              </a:rPr>
              <a:t>http://www.refinery29.com/2016/01/100326/hijras-third-gender-india-photos#slide-7</a:t>
            </a:r>
            <a:r>
              <a:rPr lang="fr-FR" sz="1400" dirty="0">
                <a:solidFill>
                  <a:srgbClr val="7030A0"/>
                </a:solidFill>
              </a:rPr>
              <a:t> </a:t>
            </a:r>
          </a:p>
          <a:p>
            <a:pPr marL="342900" indent="-342900">
              <a:buAutoNum type="alphaLcParenR"/>
            </a:pPr>
            <a:r>
              <a:rPr lang="fr-FR" sz="1400" dirty="0" err="1">
                <a:solidFill>
                  <a:srgbClr val="7030A0"/>
                </a:solidFill>
              </a:rPr>
              <a:t>Katoï</a:t>
            </a:r>
            <a:r>
              <a:rPr lang="fr-FR" sz="1400" dirty="0">
                <a:solidFill>
                  <a:srgbClr val="7030A0"/>
                </a:solidFill>
              </a:rPr>
              <a:t>  ou </a:t>
            </a:r>
            <a:r>
              <a:rPr lang="fr-FR" sz="1400" dirty="0" err="1">
                <a:solidFill>
                  <a:srgbClr val="7030A0"/>
                </a:solidFill>
              </a:rPr>
              <a:t>Ladyboy</a:t>
            </a:r>
            <a:r>
              <a:rPr lang="fr-FR" sz="1400" dirty="0">
                <a:solidFill>
                  <a:srgbClr val="7030A0"/>
                </a:solidFill>
              </a:rPr>
              <a:t>, </a:t>
            </a:r>
            <a:r>
              <a:rPr lang="fr-FR" sz="1400" dirty="0">
                <a:solidFill>
                  <a:srgbClr val="7030A0"/>
                </a:solidFill>
                <a:hlinkClick r:id="rId8"/>
              </a:rPr>
              <a:t>https://fr.wikipedia.org/wiki/Ladyboy</a:t>
            </a:r>
            <a:endParaRPr lang="fr-FR" sz="1400" dirty="0">
              <a:solidFill>
                <a:srgbClr val="7030A0"/>
              </a:solidFill>
            </a:endParaRPr>
          </a:p>
          <a:p>
            <a:pPr marL="342900" indent="-342900">
              <a:buAutoNum type="alphaLcParenR"/>
            </a:pPr>
            <a:r>
              <a:rPr lang="fr-FR" sz="1400" dirty="0" err="1">
                <a:solidFill>
                  <a:srgbClr val="7030A0"/>
                </a:solidFill>
              </a:rPr>
              <a:t>Muxhe</a:t>
            </a:r>
            <a:r>
              <a:rPr lang="fr-FR" sz="1400" dirty="0">
                <a:solidFill>
                  <a:srgbClr val="7030A0"/>
                </a:solidFill>
              </a:rPr>
              <a:t> ou </a:t>
            </a:r>
            <a:r>
              <a:rPr lang="fr-FR" sz="1400" dirty="0" err="1">
                <a:solidFill>
                  <a:srgbClr val="7030A0"/>
                </a:solidFill>
              </a:rPr>
              <a:t>muxe</a:t>
            </a:r>
            <a:r>
              <a:rPr lang="fr-FR" sz="1400" dirty="0">
                <a:solidFill>
                  <a:srgbClr val="7030A0"/>
                </a:solidFill>
              </a:rPr>
              <a:t>, </a:t>
            </a:r>
            <a:r>
              <a:rPr lang="fr-FR" sz="1400" dirty="0">
                <a:solidFill>
                  <a:srgbClr val="7030A0"/>
                </a:solidFill>
                <a:hlinkClick r:id="rId9"/>
              </a:rPr>
              <a:t>https://fr.wikipedia.org/wiki/Muxhe</a:t>
            </a:r>
            <a:r>
              <a:rPr lang="fr-FR" sz="1400" dirty="0">
                <a:solidFill>
                  <a:srgbClr val="7030A0"/>
                </a:solidFill>
              </a:rPr>
              <a:t> </a:t>
            </a:r>
          </a:p>
          <a:p>
            <a:pPr marL="342900" indent="-342900">
              <a:buAutoNum type="alphaLcParenR"/>
            </a:pPr>
            <a:r>
              <a:rPr lang="fr-FR" sz="1400" dirty="0">
                <a:solidFill>
                  <a:srgbClr val="7030A0"/>
                </a:solidFill>
              </a:rPr>
              <a:t>Berdache, bardache ou être aux deux esprits, </a:t>
            </a:r>
            <a:r>
              <a:rPr lang="fr-FR" sz="1400" dirty="0">
                <a:solidFill>
                  <a:srgbClr val="7030A0"/>
                </a:solidFill>
                <a:hlinkClick r:id="rId10"/>
              </a:rPr>
              <a:t>https://fr.wikipedia.org/wiki/Bispiritualit%C3%A9</a:t>
            </a:r>
            <a:r>
              <a:rPr lang="fr-FR" sz="1400" dirty="0">
                <a:solidFill>
                  <a:srgbClr val="7030A0"/>
                </a:solidFill>
              </a:rPr>
              <a:t> </a:t>
            </a:r>
          </a:p>
          <a:p>
            <a:pPr marL="342900" indent="-342900">
              <a:buAutoNum type="alphaLcParenR"/>
            </a:pPr>
            <a:r>
              <a:rPr lang="fr-FR" sz="1400" dirty="0">
                <a:solidFill>
                  <a:srgbClr val="7030A0"/>
                </a:solidFill>
                <a:hlinkClick r:id="rId11"/>
              </a:rPr>
              <a:t>https://fr.wikipedia.org/wiki/Troisi%C3%A8me_sexe</a:t>
            </a:r>
            <a:r>
              <a:rPr lang="fr-FR" sz="1400" dirty="0">
                <a:solidFill>
                  <a:srgbClr val="7030A0"/>
                </a:solidFill>
              </a:rPr>
              <a:t> </a:t>
            </a:r>
          </a:p>
          <a:p>
            <a:pPr marL="342900" indent="-342900">
              <a:buAutoNum type="alphaLcParenR"/>
            </a:pPr>
            <a:r>
              <a:rPr lang="fr-FR" sz="1400" dirty="0">
                <a:solidFill>
                  <a:srgbClr val="7030A0"/>
                </a:solidFill>
              </a:rPr>
              <a:t>Transgenres </a:t>
            </a:r>
            <a:r>
              <a:rPr lang="fr-FR" sz="1400" dirty="0" err="1">
                <a:solidFill>
                  <a:srgbClr val="7030A0"/>
                </a:solidFill>
                <a:hlinkClick r:id="rId12" tooltip="Fa'afafine"/>
              </a:rPr>
              <a:t>fa'afafine</a:t>
            </a:r>
            <a:r>
              <a:rPr lang="fr-FR" sz="1400" dirty="0">
                <a:solidFill>
                  <a:srgbClr val="7030A0"/>
                </a:solidFill>
              </a:rPr>
              <a:t> vivent aux </a:t>
            </a:r>
            <a:r>
              <a:rPr lang="fr-FR" sz="1400" dirty="0">
                <a:solidFill>
                  <a:srgbClr val="7030A0"/>
                </a:solidFill>
                <a:hlinkClick r:id="rId13" tooltip="Samoa"/>
              </a:rPr>
              <a:t>Samoa</a:t>
            </a:r>
            <a:r>
              <a:rPr lang="fr-FR" sz="1400" dirty="0">
                <a:solidFill>
                  <a:srgbClr val="7030A0"/>
                </a:solidFill>
              </a:rPr>
              <a:t>, </a:t>
            </a:r>
            <a:r>
              <a:rPr lang="fr-FR" sz="1400" dirty="0">
                <a:solidFill>
                  <a:srgbClr val="7030A0"/>
                </a:solidFill>
                <a:hlinkClick r:id="rId12"/>
              </a:rPr>
              <a:t>https://fr.wikipedia.org/wiki/Fa%27afafine</a:t>
            </a:r>
            <a:r>
              <a:rPr lang="fr-FR" sz="1400" dirty="0">
                <a:solidFill>
                  <a:srgbClr val="7030A0"/>
                </a:solidFill>
              </a:rPr>
              <a:t> </a:t>
            </a:r>
          </a:p>
          <a:p>
            <a:pPr marL="342900" indent="-342900">
              <a:buAutoNum type="alphaLcParenR"/>
            </a:pPr>
            <a:r>
              <a:rPr lang="fr-FR" sz="1400" dirty="0" err="1">
                <a:solidFill>
                  <a:srgbClr val="7030A0"/>
                </a:solidFill>
              </a:rPr>
              <a:t>Mahu</a:t>
            </a:r>
            <a:r>
              <a:rPr lang="fr-FR" sz="1400" dirty="0">
                <a:solidFill>
                  <a:srgbClr val="7030A0"/>
                </a:solidFill>
              </a:rPr>
              <a:t> ou </a:t>
            </a:r>
            <a:r>
              <a:rPr lang="fr-FR" sz="1400" dirty="0" err="1">
                <a:solidFill>
                  <a:srgbClr val="7030A0"/>
                </a:solidFill>
              </a:rPr>
              <a:t>Raerae</a:t>
            </a:r>
            <a:r>
              <a:rPr lang="fr-FR" sz="1400" dirty="0">
                <a:solidFill>
                  <a:srgbClr val="7030A0"/>
                </a:solidFill>
              </a:rPr>
              <a:t>  ou </a:t>
            </a:r>
            <a:r>
              <a:rPr lang="fr-FR" sz="1400" dirty="0" err="1">
                <a:solidFill>
                  <a:srgbClr val="7030A0"/>
                </a:solidFill>
              </a:rPr>
              <a:t>Raé</a:t>
            </a:r>
            <a:r>
              <a:rPr lang="fr-FR" sz="1400" dirty="0">
                <a:solidFill>
                  <a:srgbClr val="7030A0"/>
                </a:solidFill>
              </a:rPr>
              <a:t> </a:t>
            </a:r>
            <a:r>
              <a:rPr lang="fr-FR" sz="1400" dirty="0" err="1">
                <a:solidFill>
                  <a:srgbClr val="7030A0"/>
                </a:solidFill>
              </a:rPr>
              <a:t>raé</a:t>
            </a:r>
            <a:r>
              <a:rPr lang="fr-FR" sz="1400" dirty="0">
                <a:solidFill>
                  <a:srgbClr val="7030A0"/>
                </a:solidFill>
              </a:rPr>
              <a:t>, </a:t>
            </a:r>
            <a:r>
              <a:rPr lang="fr-FR" sz="1400" dirty="0">
                <a:solidFill>
                  <a:srgbClr val="7030A0"/>
                </a:solidFill>
                <a:hlinkClick r:id="rId14"/>
              </a:rPr>
              <a:t>https://fr.wikipedia.org/wiki/Mahu</a:t>
            </a:r>
            <a:r>
              <a:rPr lang="fr-FR" sz="1400" dirty="0">
                <a:solidFill>
                  <a:srgbClr val="7030A0"/>
                </a:solidFill>
              </a:rPr>
              <a:t>  </a:t>
            </a:r>
          </a:p>
          <a:p>
            <a:pPr marL="342900" indent="-342900">
              <a:buAutoNum type="alphaLcParenR"/>
            </a:pPr>
            <a:r>
              <a:rPr lang="fr-FR" sz="1400" dirty="0">
                <a:solidFill>
                  <a:srgbClr val="7030A0"/>
                </a:solidFill>
              </a:rPr>
              <a:t>Films </a:t>
            </a:r>
            <a:r>
              <a:rPr lang="fr-FR" sz="1400" dirty="0" err="1">
                <a:solidFill>
                  <a:srgbClr val="7030A0"/>
                </a:solidFill>
              </a:rPr>
              <a:t>trans</a:t>
            </a:r>
            <a:r>
              <a:rPr lang="fr-FR" sz="1400" dirty="0">
                <a:solidFill>
                  <a:srgbClr val="7030A0"/>
                </a:solidFill>
              </a:rPr>
              <a:t>’, </a:t>
            </a:r>
            <a:r>
              <a:rPr lang="fr-FR" sz="1400" dirty="0">
                <a:solidFill>
                  <a:srgbClr val="7030A0"/>
                </a:solidFill>
                <a:hlinkClick r:id="rId15"/>
              </a:rPr>
              <a:t>http://yagg.com/2016/02/06/12-films-trans-incontournables/</a:t>
            </a:r>
            <a:r>
              <a:rPr lang="fr-FR" sz="1400" dirty="0">
                <a:solidFill>
                  <a:srgbClr val="7030A0"/>
                </a:solidFill>
              </a:rPr>
              <a:t> </a:t>
            </a:r>
          </a:p>
          <a:p>
            <a:pPr marL="342900" indent="-342900">
              <a:buFontTx/>
              <a:buAutoNum type="alphaLcParenR"/>
            </a:pPr>
            <a:r>
              <a:rPr lang="fr-FR" sz="1400" u="sng" dirty="0">
                <a:solidFill>
                  <a:srgbClr val="7030A0"/>
                </a:solidFill>
                <a:hlinkClick r:id="rId16"/>
              </a:rPr>
              <a:t>https://fr.m.wikipedia.org/wiki/Transsexualit%C3%A9_en_Iran</a:t>
            </a:r>
            <a:endParaRPr lang="fr-FR" sz="1400" u="sng" dirty="0">
              <a:solidFill>
                <a:srgbClr val="7030A0"/>
              </a:solidFill>
            </a:endParaRPr>
          </a:p>
          <a:p>
            <a:pPr marL="342900" indent="-342900">
              <a:buFontTx/>
              <a:buAutoNum type="alphaLcParenR"/>
            </a:pPr>
            <a:r>
              <a:rPr lang="fr-FR" sz="1400" dirty="0">
                <a:solidFill>
                  <a:srgbClr val="7030A0"/>
                </a:solidFill>
              </a:rPr>
              <a:t>Les transgenres existaient déjà … à la préhistoire, </a:t>
            </a:r>
            <a:r>
              <a:rPr lang="fr-FR" sz="1400" u="sng" dirty="0">
                <a:hlinkClick r:id="rId4"/>
              </a:rPr>
              <a:t>http://m.huffpost.com/fr/entry/4036596</a:t>
            </a:r>
            <a:endParaRPr lang="fr-FR" sz="1400" u="sng" dirty="0"/>
          </a:p>
          <a:p>
            <a:endParaRPr lang="fr-FR" sz="1400" dirty="0">
              <a:solidFill>
                <a:srgbClr val="7030A0"/>
              </a:solidFill>
            </a:endParaRPr>
          </a:p>
          <a:p>
            <a:r>
              <a:rPr lang="fr-FR" sz="1400" u="sng" dirty="0">
                <a:solidFill>
                  <a:srgbClr val="7030A0"/>
                </a:solidFill>
              </a:rPr>
              <a:t>Sur le fantasme de </a:t>
            </a:r>
            <a:r>
              <a:rPr lang="fr-FR" sz="1400" u="sng" dirty="0" err="1">
                <a:solidFill>
                  <a:srgbClr val="7030A0"/>
                </a:solidFill>
              </a:rPr>
              <a:t>sissification</a:t>
            </a:r>
            <a:r>
              <a:rPr lang="fr-FR" sz="1400" u="sng" dirty="0">
                <a:solidFill>
                  <a:srgbClr val="7030A0"/>
                </a:solidFill>
              </a:rPr>
              <a:t> </a:t>
            </a:r>
            <a:r>
              <a:rPr lang="fr-FR" sz="1400" dirty="0">
                <a:solidFill>
                  <a:srgbClr val="7030A0"/>
                </a:solidFill>
              </a:rPr>
              <a:t>:</a:t>
            </a:r>
          </a:p>
          <a:p>
            <a:r>
              <a:rPr lang="fr-FR" sz="1400" dirty="0">
                <a:solidFill>
                  <a:srgbClr val="7030A0"/>
                </a:solidFill>
              </a:rPr>
              <a:t>a) Enfermé Dans De La Dentelle - La Féminisation Forcée 101 [on y trouve, dans cet article, une explication du désir de </a:t>
            </a:r>
            <a:r>
              <a:rPr lang="fr-FR" sz="1400" dirty="0" err="1">
                <a:solidFill>
                  <a:srgbClr val="7030A0"/>
                </a:solidFill>
              </a:rPr>
              <a:t>sissification</a:t>
            </a:r>
            <a:r>
              <a:rPr lang="fr-FR" sz="1400" dirty="0">
                <a:solidFill>
                  <a:srgbClr val="7030A0"/>
                </a:solidFill>
              </a:rPr>
              <a:t>], </a:t>
            </a:r>
            <a:r>
              <a:rPr lang="fr-FR" sz="1400" dirty="0">
                <a:solidFill>
                  <a:srgbClr val="7030A0"/>
                </a:solidFill>
                <a:hlinkClick r:id="rId17"/>
              </a:rPr>
              <a:t>http://fr.biguz.net/watch.php?id=199296&amp;name=enferm%C3%A9-dans-de-la-dentelle---la-f%C3%A9minisation-forc%C3%A9e-101</a:t>
            </a:r>
            <a:r>
              <a:rPr lang="fr-FR" sz="1400" dirty="0">
                <a:solidFill>
                  <a:srgbClr val="7030A0"/>
                </a:solidFill>
              </a:rPr>
              <a:t> </a:t>
            </a:r>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6" name="Imag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25411" y="4102369"/>
            <a:ext cx="1847850" cy="2466975"/>
          </a:xfrm>
          <a:prstGeom prst="rect">
            <a:avLst/>
          </a:prstGeom>
        </p:spPr>
      </p:pic>
      <p:pic>
        <p:nvPicPr>
          <p:cNvPr id="7" name="Image 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15761" y="1462095"/>
            <a:ext cx="2857500" cy="1600200"/>
          </a:xfrm>
          <a:prstGeom prst="rect">
            <a:avLst/>
          </a:prstGeom>
        </p:spPr>
      </p:pic>
    </p:spTree>
    <p:extLst>
      <p:ext uri="{BB962C8B-B14F-4D97-AF65-F5344CB8AC3E}">
        <p14:creationId xmlns:p14="http://schemas.microsoft.com/office/powerpoint/2010/main" val="32708716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53713" y="169195"/>
            <a:ext cx="419548" cy="433233"/>
          </a:xfrm>
        </p:spPr>
        <p:txBody>
          <a:bodyPr/>
          <a:lstStyle/>
          <a:p>
            <a:fld id="{A3855CD8-F650-4656-8804-7E552F308368}" type="slidenum">
              <a:rPr lang="en-US" smtClean="0"/>
              <a:t>145</a:t>
            </a:fld>
            <a:endParaRPr lang="en-US"/>
          </a:p>
        </p:txBody>
      </p:sp>
      <p:sp>
        <p:nvSpPr>
          <p:cNvPr id="4" name="ZoneTexte 3"/>
          <p:cNvSpPr txBox="1"/>
          <p:nvPr/>
        </p:nvSpPr>
        <p:spPr>
          <a:xfrm>
            <a:off x="215154" y="538527"/>
            <a:ext cx="11758108" cy="5940088"/>
          </a:xfrm>
          <a:prstGeom prst="rect">
            <a:avLst/>
          </a:prstGeom>
          <a:noFill/>
        </p:spPr>
        <p:txBody>
          <a:bodyPr wrap="square" rtlCol="0">
            <a:spAutoFit/>
          </a:bodyPr>
          <a:lstStyle/>
          <a:p>
            <a:r>
              <a:rPr lang="fr-FR" sz="1400" u="sng" dirty="0">
                <a:solidFill>
                  <a:srgbClr val="7030A0"/>
                </a:solidFill>
              </a:rPr>
              <a:t>Crimes</a:t>
            </a:r>
            <a:r>
              <a:rPr lang="fr-FR" sz="1400" dirty="0">
                <a:solidFill>
                  <a:srgbClr val="7030A0"/>
                </a:solidFill>
              </a:rPr>
              <a:t> :</a:t>
            </a:r>
          </a:p>
          <a:p>
            <a:pPr marL="342900" indent="-342900">
              <a:buAutoNum type="alphaLcParenR"/>
            </a:pPr>
            <a:r>
              <a:rPr lang="fr-FR" sz="1400" dirty="0">
                <a:solidFill>
                  <a:srgbClr val="7030A0"/>
                </a:solidFill>
              </a:rPr>
              <a:t>L’Argentine doit enquêter sur la vague d’attaques visant des militantes transgenres | Amnesty International, </a:t>
            </a:r>
            <a:r>
              <a:rPr lang="fr-FR" sz="1400" dirty="0">
                <a:solidFill>
                  <a:srgbClr val="7030A0"/>
                </a:solidFill>
                <a:hlinkClick r:id="rId2"/>
              </a:rPr>
              <a:t>https://www.amnesty.org/fr/latest/news/2015/10/argentina-must-investigate-horrific-wave-of-attacks-against-trans-activists/</a:t>
            </a:r>
            <a:r>
              <a:rPr lang="fr-FR" sz="1400" dirty="0">
                <a:solidFill>
                  <a:srgbClr val="7030A0"/>
                </a:solidFill>
              </a:rPr>
              <a:t> </a:t>
            </a:r>
          </a:p>
          <a:p>
            <a:pPr marL="342900" indent="-342900">
              <a:buAutoNum type="alphaLcParenR"/>
            </a:pPr>
            <a:r>
              <a:rPr lang="fr-FR" sz="1400" dirty="0">
                <a:solidFill>
                  <a:srgbClr val="7030A0"/>
                </a:solidFill>
                <a:hlinkClick r:id="rId3"/>
              </a:rPr>
              <a:t>http://touch.metronews.fr/lyon/lyon-il-couche-avec-un-transsexuel-s-en-apercoit-et-le-tabasse/</a:t>
            </a:r>
            <a:endParaRPr lang="fr-FR" sz="1400" dirty="0">
              <a:solidFill>
                <a:srgbClr val="7030A0"/>
              </a:solidFill>
            </a:endParaRPr>
          </a:p>
          <a:p>
            <a:pPr marL="342900" indent="-342900">
              <a:buAutoNum type="alphaLcParenR"/>
            </a:pPr>
            <a:r>
              <a:rPr lang="fr-FR" sz="1400" dirty="0">
                <a:solidFill>
                  <a:srgbClr val="7030A0"/>
                </a:solidFill>
                <a:hlinkClick r:id="rId4"/>
              </a:rPr>
              <a:t>http://www.pghlesbian.com/2015/02/22-year-old-ohio-trans-woman-stabbed-to-death-by-father/</a:t>
            </a:r>
            <a:r>
              <a:rPr lang="fr-FR" sz="1400" dirty="0">
                <a:solidFill>
                  <a:srgbClr val="7030A0"/>
                </a:solidFill>
              </a:rPr>
              <a:t> </a:t>
            </a:r>
          </a:p>
          <a:p>
            <a:pPr marL="342900" indent="-342900">
              <a:buAutoNum type="alphaLcParenR"/>
            </a:pPr>
            <a:r>
              <a:rPr lang="fr-FR" sz="1400" dirty="0">
                <a:solidFill>
                  <a:srgbClr val="7030A0"/>
                </a:solidFill>
                <a:hlinkClick r:id="rId5"/>
              </a:rPr>
              <a:t>http://janetmock.com/2015/02/16/six-trans-women-killed-this-year/</a:t>
            </a:r>
            <a:r>
              <a:rPr lang="fr-FR" sz="1400" dirty="0">
                <a:solidFill>
                  <a:srgbClr val="7030A0"/>
                </a:solidFill>
              </a:rPr>
              <a:t> </a:t>
            </a:r>
          </a:p>
          <a:p>
            <a:endParaRPr lang="fr-FR" sz="1400" dirty="0">
              <a:solidFill>
                <a:srgbClr val="7030A0"/>
              </a:solidFill>
            </a:endParaRPr>
          </a:p>
          <a:p>
            <a:r>
              <a:rPr lang="fr-FR" sz="1400" u="sng" dirty="0">
                <a:solidFill>
                  <a:srgbClr val="7030A0"/>
                </a:solidFill>
              </a:rPr>
              <a:t>Pétitions</a:t>
            </a:r>
            <a:r>
              <a:rPr lang="fr-FR" sz="1400" dirty="0">
                <a:solidFill>
                  <a:srgbClr val="7030A0"/>
                </a:solidFill>
              </a:rPr>
              <a:t> :</a:t>
            </a:r>
          </a:p>
          <a:p>
            <a:pPr marL="342900" indent="-342900">
              <a:buAutoNum type="alphaLcParenR"/>
            </a:pPr>
            <a:r>
              <a:rPr lang="fr-FR" sz="1400" dirty="0">
                <a:solidFill>
                  <a:srgbClr val="7030A0"/>
                </a:solidFill>
              </a:rPr>
              <a:t>Solidarité avec les personnes homosexuelles en Tunisie, </a:t>
            </a:r>
            <a:r>
              <a:rPr lang="fr-FR" sz="1400" u="sng" dirty="0">
                <a:hlinkClick r:id="rId6"/>
              </a:rPr>
              <a:t>https://secure.avaaz.org/fr/petition/Gouvernement_et_deputes_tunisiens_Dd_lnf_ljtmy_w_lsysy_mtDmnwn_m_lmthlyt_w_lmthlyyn/?pv=11&amp;fb_action_ids=10153293520994102&amp;fb_action_types=avaaz-org%3Ais_interested&amp;fb_source=other_multiline&amp;action_object_map=%5B780552392066847%5D&amp;action_type_map=%5B%22avaaz-org%3Ais_interested%22%5D&amp;action_ref_map=%5B%5D</a:t>
            </a:r>
            <a:r>
              <a:rPr lang="fr-FR" sz="1400" dirty="0">
                <a:solidFill>
                  <a:srgbClr val="7030A0"/>
                </a:solidFill>
              </a:rPr>
              <a:t> </a:t>
            </a:r>
          </a:p>
          <a:p>
            <a:pPr marL="342900" indent="-342900">
              <a:buAutoNum type="alphaLcParenR"/>
            </a:pPr>
            <a:r>
              <a:rPr lang="fr-FR" sz="1400" dirty="0">
                <a:solidFill>
                  <a:srgbClr val="7030A0"/>
                </a:solidFill>
              </a:rPr>
              <a:t>.</a:t>
            </a:r>
          </a:p>
          <a:p>
            <a:endParaRPr lang="fr-FR" sz="1400" dirty="0">
              <a:solidFill>
                <a:srgbClr val="7030A0"/>
              </a:solidFill>
            </a:endParaRPr>
          </a:p>
          <a:p>
            <a:r>
              <a:rPr lang="fr-FR" sz="1400" u="sng" dirty="0">
                <a:solidFill>
                  <a:srgbClr val="7030A0"/>
                </a:solidFill>
              </a:rPr>
              <a:t>Erreurs ou difficulté à déterminer (identifier) son propre genre </a:t>
            </a:r>
            <a:r>
              <a:rPr lang="fr-FR" sz="1400" dirty="0">
                <a:solidFill>
                  <a:srgbClr val="7030A0"/>
                </a:solidFill>
              </a:rPr>
              <a:t>:</a:t>
            </a:r>
          </a:p>
          <a:p>
            <a:pPr marL="342900" indent="-342900">
              <a:buAutoNum type="alphaLcParenR"/>
            </a:pPr>
            <a:r>
              <a:rPr lang="en-US" sz="1400" dirty="0">
                <a:solidFill>
                  <a:srgbClr val="7030A0"/>
                </a:solidFill>
              </a:rPr>
              <a:t>Bruce Jenner AKA Caitlyn Jenner Declares She No Longer Feels Like A Woman !</a:t>
            </a:r>
            <a:r>
              <a:rPr lang="fr-FR" sz="1400" dirty="0">
                <a:solidFill>
                  <a:srgbClr val="7030A0"/>
                </a:solidFill>
              </a:rPr>
              <a:t>, </a:t>
            </a:r>
            <a:r>
              <a:rPr lang="fr-FR" sz="1400" dirty="0">
                <a:solidFill>
                  <a:srgbClr val="7030A0"/>
                </a:solidFill>
                <a:hlinkClick r:id="rId7"/>
              </a:rPr>
              <a:t>http://likes.com/g/14354117?v=f6mMpExx4umbn5bZTvqcBUs51Af4fF7TRw3fa&amp;page=1</a:t>
            </a:r>
            <a:r>
              <a:rPr lang="fr-FR" sz="1400" dirty="0">
                <a:solidFill>
                  <a:srgbClr val="7030A0"/>
                </a:solidFill>
              </a:rPr>
              <a:t> </a:t>
            </a:r>
          </a:p>
          <a:p>
            <a:pPr marL="342900" indent="-342900">
              <a:buAutoNum type="alphaLcParenR"/>
            </a:pPr>
            <a:r>
              <a:rPr lang="fr-FR" sz="1400" dirty="0">
                <a:solidFill>
                  <a:srgbClr val="7030A0"/>
                </a:solidFill>
              </a:rPr>
              <a:t>Je ne me sens ni femme, ni homme : ne m'appelez pas "Madame", je suis </a:t>
            </a:r>
            <a:r>
              <a:rPr lang="fr-FR" sz="1400" dirty="0" err="1">
                <a:solidFill>
                  <a:srgbClr val="7030A0"/>
                </a:solidFill>
              </a:rPr>
              <a:t>neutrois</a:t>
            </a:r>
            <a:r>
              <a:rPr lang="fr-FR" sz="1400" dirty="0">
                <a:solidFill>
                  <a:srgbClr val="7030A0"/>
                </a:solidFill>
              </a:rPr>
              <a:t>, 02/01/2016, </a:t>
            </a:r>
            <a:r>
              <a:rPr lang="fr-FR" sz="1400" dirty="0">
                <a:solidFill>
                  <a:srgbClr val="7030A0"/>
                </a:solidFill>
                <a:hlinkClick r:id="rId8"/>
              </a:rPr>
              <a:t>http://leplus.nouvelobs.com/contribution/1383690-je-ne-me-sens-ni-femme-ni-homme-ne-m-appelez-pas-madame-je-suis-neutrois.html</a:t>
            </a:r>
            <a:r>
              <a:rPr lang="fr-FR" sz="1400" dirty="0">
                <a:solidFill>
                  <a:srgbClr val="7030A0"/>
                </a:solidFill>
              </a:rPr>
              <a:t>  </a:t>
            </a:r>
          </a:p>
          <a:p>
            <a:endParaRPr lang="fr-FR" sz="1400" dirty="0">
              <a:solidFill>
                <a:srgbClr val="7030A0"/>
              </a:solidFill>
            </a:endParaRPr>
          </a:p>
          <a:p>
            <a:r>
              <a:rPr lang="fr-FR" sz="1400" u="sng" dirty="0">
                <a:solidFill>
                  <a:srgbClr val="7030A0"/>
                </a:solidFill>
              </a:rPr>
              <a:t>Sur le futur, greffe d’utérus – vagin </a:t>
            </a:r>
            <a:r>
              <a:rPr lang="fr-FR" sz="1400" dirty="0">
                <a:solidFill>
                  <a:srgbClr val="7030A0"/>
                </a:solidFill>
              </a:rPr>
              <a:t>:</a:t>
            </a:r>
          </a:p>
          <a:p>
            <a:pPr marL="228600" indent="-228600">
              <a:buAutoNum type="alphaLcParenR"/>
            </a:pPr>
            <a:r>
              <a:rPr lang="fr-FR" sz="1200" dirty="0">
                <a:solidFill>
                  <a:srgbClr val="7030A0"/>
                </a:solidFill>
              </a:rPr>
              <a:t>Le futur des traitements et des actions possibles, </a:t>
            </a:r>
            <a:r>
              <a:rPr lang="fr-FR" sz="1200" dirty="0">
                <a:solidFill>
                  <a:srgbClr val="7030A0"/>
                </a:solidFill>
                <a:hlinkClick r:id="rId9"/>
              </a:rPr>
              <a:t>http://benjamin.lisan.free.fr/jardin.secret/EcritsScientifiques/GuideTranssexuel/FUTUR.htm</a:t>
            </a:r>
            <a:endParaRPr lang="fr-FR" sz="1200" dirty="0">
              <a:solidFill>
                <a:srgbClr val="7030A0"/>
              </a:solidFill>
            </a:endParaRPr>
          </a:p>
          <a:p>
            <a:pPr marL="228600" indent="-228600">
              <a:buAutoNum type="alphaLcParenR"/>
            </a:pPr>
            <a:r>
              <a:rPr lang="fr-FR" sz="1200" dirty="0">
                <a:solidFill>
                  <a:srgbClr val="7030A0"/>
                </a:solidFill>
              </a:rPr>
              <a:t>Solution pour irriguer "</a:t>
            </a:r>
            <a:r>
              <a:rPr lang="fr-FR" sz="1200" dirty="0" err="1">
                <a:solidFill>
                  <a:srgbClr val="7030A0"/>
                </a:solidFill>
              </a:rPr>
              <a:t>tissulairement</a:t>
            </a:r>
            <a:r>
              <a:rPr lang="fr-FR" sz="1200" dirty="0">
                <a:solidFill>
                  <a:srgbClr val="7030A0"/>
                </a:solidFill>
              </a:rPr>
              <a:t>" les greffons (</a:t>
            </a:r>
            <a:r>
              <a:rPr lang="fr-FR" sz="1200" dirty="0" err="1">
                <a:solidFill>
                  <a:srgbClr val="7030A0"/>
                </a:solidFill>
              </a:rPr>
              <a:t>powerpoint</a:t>
            </a:r>
            <a:r>
              <a:rPr lang="fr-FR" sz="1200" dirty="0">
                <a:solidFill>
                  <a:srgbClr val="7030A0"/>
                </a:solidFill>
              </a:rPr>
              <a:t> PPTX), </a:t>
            </a:r>
            <a:r>
              <a:rPr lang="fr-FR" sz="1200" dirty="0">
                <a:solidFill>
                  <a:srgbClr val="7030A0"/>
                </a:solidFill>
                <a:hlinkClick r:id="rId10"/>
              </a:rPr>
              <a:t>http://benjamin.lisan.free.fr/jardin.secret/EcritsScientifiques/GuideTranssexuel/solution-pour-irriguer-tissulairement-les-greffons.pptx</a:t>
            </a:r>
            <a:endParaRPr lang="fr-FR" sz="1200" dirty="0">
              <a:solidFill>
                <a:srgbClr val="7030A0"/>
              </a:solidFill>
            </a:endParaRPr>
          </a:p>
          <a:p>
            <a:pPr marL="228600" indent="-228600">
              <a:buAutoNum type="alphaLcParenR"/>
            </a:pPr>
            <a:r>
              <a:rPr lang="fr-FR" sz="1200" dirty="0">
                <a:solidFill>
                  <a:srgbClr val="7030A0"/>
                </a:solidFill>
              </a:rPr>
              <a:t>Chirurgie de greffe sexuelle dans le futur (peut-être (?)) _ un article plus ancien _, </a:t>
            </a:r>
            <a:r>
              <a:rPr lang="fr-FR" sz="1200" dirty="0">
                <a:solidFill>
                  <a:srgbClr val="7030A0"/>
                </a:solidFill>
                <a:hlinkClick r:id="rId11"/>
              </a:rPr>
              <a:t>http://benjamin.lisan.free.fr/jardin.secret/EcritsScientifiques/GuideTranssexuel/CHIRGREF.htm</a:t>
            </a:r>
            <a:endParaRPr lang="fr-FR" sz="1200" dirty="0">
              <a:solidFill>
                <a:srgbClr val="7030A0"/>
              </a:solidFill>
            </a:endParaRPr>
          </a:p>
          <a:p>
            <a:pPr marL="228600" indent="-228600">
              <a:buAutoNum type="alphaLcParenR"/>
            </a:pPr>
            <a:r>
              <a:rPr lang="fr-FR" sz="1200" dirty="0">
                <a:solidFill>
                  <a:srgbClr val="7030A0"/>
                </a:solidFill>
              </a:rPr>
              <a:t>Réflexions sur les possibilités de transplanter un greffon de vagin chez un homme biologique (2015), </a:t>
            </a:r>
            <a:r>
              <a:rPr lang="fr-FR" sz="1200" dirty="0">
                <a:solidFill>
                  <a:srgbClr val="7030A0"/>
                </a:solidFill>
                <a:hlinkClick r:id="rId12"/>
              </a:rPr>
              <a:t>http://benjamin.lisan.free.fr/jardin.secret/EcritsScientifiques/GuideTranssexuel/reflexions_sur_possibilites_transplanter_greffon_vagin_chez_homme_biologique.htm</a:t>
            </a:r>
            <a:r>
              <a:rPr lang="fr-FR" sz="1200" dirty="0">
                <a:solidFill>
                  <a:srgbClr val="7030A0"/>
                </a:solidFill>
              </a:rPr>
              <a:t>   </a:t>
            </a:r>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3" name="Imag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9091" y="281803"/>
            <a:ext cx="1047750" cy="1685925"/>
          </a:xfrm>
          <a:prstGeom prst="rect">
            <a:avLst/>
          </a:prstGeom>
        </p:spPr>
      </p:pic>
    </p:spTree>
    <p:extLst>
      <p:ext uri="{BB962C8B-B14F-4D97-AF65-F5344CB8AC3E}">
        <p14:creationId xmlns:p14="http://schemas.microsoft.com/office/powerpoint/2010/main" val="13622596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553713" y="169195"/>
            <a:ext cx="419548" cy="4332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146</a:t>
            </a:fld>
            <a:endParaRPr lang="en-US"/>
          </a:p>
        </p:txBody>
      </p:sp>
      <p:sp>
        <p:nvSpPr>
          <p:cNvPr id="5" name="ZoneTexte 4"/>
          <p:cNvSpPr txBox="1"/>
          <p:nvPr/>
        </p:nvSpPr>
        <p:spPr>
          <a:xfrm>
            <a:off x="145228" y="688489"/>
            <a:ext cx="11828033" cy="5693866"/>
          </a:xfrm>
          <a:prstGeom prst="rect">
            <a:avLst/>
          </a:prstGeom>
          <a:noFill/>
        </p:spPr>
        <p:txBody>
          <a:bodyPr wrap="square" rtlCol="0">
            <a:spAutoFit/>
          </a:bodyPr>
          <a:lstStyle/>
          <a:p>
            <a:r>
              <a:rPr lang="fr-FR" sz="1400" u="sng" dirty="0">
                <a:solidFill>
                  <a:srgbClr val="7030A0"/>
                </a:solidFill>
              </a:rPr>
              <a:t>Sur l’intersexualité </a:t>
            </a:r>
            <a:r>
              <a:rPr lang="fr-FR" sz="1400" dirty="0">
                <a:solidFill>
                  <a:srgbClr val="7030A0"/>
                </a:solidFill>
              </a:rPr>
              <a:t>:</a:t>
            </a:r>
          </a:p>
          <a:p>
            <a:pPr marL="342900" indent="-342900">
              <a:buAutoNum type="alphaLcParenR"/>
            </a:pPr>
            <a:r>
              <a:rPr lang="fr-FR" sz="1400" dirty="0">
                <a:solidFill>
                  <a:srgbClr val="7030A0"/>
                </a:solidFill>
                <a:hlinkClick r:id="rId2"/>
              </a:rPr>
              <a:t>http://pierrehenri.castel.free.fr/Articles/intersexualite.htm</a:t>
            </a:r>
            <a:endParaRPr lang="fr-FR" sz="1400" dirty="0">
              <a:solidFill>
                <a:srgbClr val="7030A0"/>
              </a:solidFill>
            </a:endParaRPr>
          </a:p>
          <a:p>
            <a:endParaRPr lang="fr-FR" sz="1400" dirty="0">
              <a:solidFill>
                <a:srgbClr val="7030A0"/>
              </a:solidFill>
            </a:endParaRPr>
          </a:p>
          <a:p>
            <a:r>
              <a:rPr lang="fr-FR" sz="1400" u="sng" dirty="0">
                <a:solidFill>
                  <a:srgbClr val="7030A0"/>
                </a:solidFill>
              </a:rPr>
              <a:t>Habillement</a:t>
            </a:r>
            <a:r>
              <a:rPr lang="fr-FR" sz="1400" dirty="0">
                <a:solidFill>
                  <a:srgbClr val="7030A0"/>
                </a:solidFill>
              </a:rPr>
              <a:t> :</a:t>
            </a:r>
          </a:p>
          <a:p>
            <a:pPr marL="342900" indent="-342900">
              <a:buAutoNum type="alphaLcParenR"/>
            </a:pPr>
            <a:r>
              <a:rPr lang="fr-FR" sz="1400" dirty="0">
                <a:solidFill>
                  <a:srgbClr val="7030A0"/>
                </a:solidFill>
              </a:rPr>
              <a:t>Les particularités de la lingerie transgenre..., </a:t>
            </a:r>
            <a:r>
              <a:rPr lang="fr-FR" sz="1400" dirty="0">
                <a:solidFill>
                  <a:srgbClr val="7030A0"/>
                </a:solidFill>
                <a:hlinkClick r:id="rId3"/>
              </a:rPr>
              <a:t>http://catalogues-lingerie.com/les-particularite-de-la-lingerie-transgenre/</a:t>
            </a:r>
            <a:r>
              <a:rPr lang="fr-FR" sz="1400" dirty="0">
                <a:solidFill>
                  <a:srgbClr val="7030A0"/>
                </a:solidFill>
              </a:rPr>
              <a:t> </a:t>
            </a:r>
          </a:p>
          <a:p>
            <a:endParaRPr lang="fr-FR" sz="1400" dirty="0">
              <a:solidFill>
                <a:srgbClr val="7030A0"/>
              </a:solidFill>
            </a:endParaRPr>
          </a:p>
          <a:p>
            <a:r>
              <a:rPr lang="fr-FR" sz="1400" u="sng" dirty="0">
                <a:solidFill>
                  <a:srgbClr val="7030A0"/>
                </a:solidFill>
              </a:rPr>
              <a:t>Le parcours des transsexuels </a:t>
            </a:r>
            <a:r>
              <a:rPr lang="fr-FR" sz="1400" dirty="0">
                <a:solidFill>
                  <a:srgbClr val="7030A0"/>
                </a:solidFill>
              </a:rPr>
              <a:t>:</a:t>
            </a:r>
          </a:p>
          <a:p>
            <a:pPr marL="342900" indent="-342900">
              <a:buAutoNum type="alphaLcParenR"/>
            </a:pPr>
            <a:r>
              <a:rPr lang="fr-FR" sz="1400" dirty="0">
                <a:solidFill>
                  <a:srgbClr val="7030A0"/>
                </a:solidFill>
              </a:rPr>
              <a:t>Le protocole dans un parcours officiel transsexuel, </a:t>
            </a:r>
            <a:r>
              <a:rPr lang="fr-FR" sz="1400" dirty="0" err="1">
                <a:solidFill>
                  <a:srgbClr val="7030A0"/>
                </a:solidFill>
              </a:rPr>
              <a:t>Act</a:t>
            </a:r>
            <a:r>
              <a:rPr lang="fr-FR" sz="1400" dirty="0">
                <a:solidFill>
                  <a:srgbClr val="7030A0"/>
                </a:solidFill>
              </a:rPr>
              <a:t> Up-Paris, </a:t>
            </a:r>
            <a:r>
              <a:rPr lang="fr-FR" sz="1400" dirty="0">
                <a:solidFill>
                  <a:srgbClr val="7030A0"/>
                </a:solidFill>
                <a:hlinkClick r:id="rId4"/>
              </a:rPr>
              <a:t>http://www.actupparis.org/spip.php?article1184</a:t>
            </a:r>
            <a:r>
              <a:rPr lang="fr-FR" sz="1400" dirty="0">
                <a:solidFill>
                  <a:srgbClr val="7030A0"/>
                </a:solidFill>
              </a:rPr>
              <a:t> </a:t>
            </a:r>
          </a:p>
          <a:p>
            <a:pPr marL="342900" indent="-342900">
              <a:buAutoNum type="alphaLcParenR"/>
            </a:pPr>
            <a:r>
              <a:rPr lang="fr-FR" sz="1400" dirty="0">
                <a:solidFill>
                  <a:srgbClr val="7030A0"/>
                </a:solidFill>
              </a:rPr>
              <a:t>Prise en charge du transsexualisme - Faculté UFR de médecine Paris 7 Diderot, </a:t>
            </a:r>
            <a:r>
              <a:rPr lang="fr-FR" sz="1400" dirty="0">
                <a:solidFill>
                  <a:srgbClr val="7030A0"/>
                </a:solidFill>
                <a:hlinkClick r:id="rId5"/>
              </a:rPr>
              <a:t>http://www.medecine.univ-paris-diderot.fr/index.php/formation-continue/du-di/liste-des-du-et-diu/item/340-prise-en-charge-du-transsexualisme</a:t>
            </a:r>
            <a:r>
              <a:rPr lang="fr-FR" sz="1400" dirty="0">
                <a:solidFill>
                  <a:srgbClr val="7030A0"/>
                </a:solidFill>
              </a:rPr>
              <a:t>  </a:t>
            </a:r>
          </a:p>
          <a:p>
            <a:pPr marL="342900" indent="-342900">
              <a:buAutoNum type="alphaLcParenR"/>
            </a:pPr>
            <a:r>
              <a:rPr lang="fr-FR" sz="1400" dirty="0">
                <a:solidFill>
                  <a:srgbClr val="7030A0"/>
                </a:solidFill>
              </a:rPr>
              <a:t>Equipe des professionnels traitant de la transsexualité sur Paris, </a:t>
            </a:r>
            <a:r>
              <a:rPr lang="fr-FR" sz="1400" dirty="0">
                <a:solidFill>
                  <a:srgbClr val="7030A0"/>
                </a:solidFill>
                <a:hlinkClick r:id="rId6"/>
              </a:rPr>
              <a:t>http://www.transparis.fr/</a:t>
            </a:r>
            <a:r>
              <a:rPr lang="fr-FR" sz="1400" dirty="0">
                <a:solidFill>
                  <a:srgbClr val="7030A0"/>
                </a:solidFill>
              </a:rPr>
              <a:t> </a:t>
            </a:r>
          </a:p>
          <a:p>
            <a:pPr marL="342900" indent="-342900">
              <a:buAutoNum type="alphaLcParenR"/>
            </a:pPr>
            <a:r>
              <a:rPr lang="fr-FR" sz="1400" dirty="0">
                <a:solidFill>
                  <a:srgbClr val="7030A0"/>
                </a:solidFill>
              </a:rPr>
              <a:t>Changement d'état civil des personnes </a:t>
            </a:r>
            <a:r>
              <a:rPr lang="fr-FR" sz="1400" dirty="0" err="1">
                <a:solidFill>
                  <a:srgbClr val="7030A0"/>
                </a:solidFill>
              </a:rPr>
              <a:t>trans</a:t>
            </a:r>
            <a:r>
              <a:rPr lang="fr-FR" sz="1400" dirty="0">
                <a:solidFill>
                  <a:srgbClr val="7030A0"/>
                </a:solidFill>
              </a:rPr>
              <a:t> : une procédure encore longue et coûteuse, véritable parcours du combattant, </a:t>
            </a:r>
            <a:r>
              <a:rPr lang="fr-FR" sz="1400" dirty="0">
                <a:solidFill>
                  <a:srgbClr val="7030A0"/>
                </a:solidFill>
                <a:hlinkClick r:id="rId7"/>
              </a:rPr>
              <a:t>http://www.huffingtonpost.fr/2015/10/17/changement-etat-civil-personne-trans-procedure-longue-couteuse_n_8291776.html?utm_hp_ref=tw</a:t>
            </a:r>
            <a:r>
              <a:rPr lang="fr-FR" sz="1400" dirty="0">
                <a:solidFill>
                  <a:srgbClr val="7030A0"/>
                </a:solidFill>
              </a:rPr>
              <a:t> </a:t>
            </a:r>
          </a:p>
          <a:p>
            <a:pPr marL="342900" indent="-342900">
              <a:buAutoNum type="alphaLcParenR"/>
            </a:pPr>
            <a:r>
              <a:rPr lang="fr-FR" sz="1400" dirty="0">
                <a:solidFill>
                  <a:srgbClr val="7030A0"/>
                </a:solidFill>
                <a:hlinkClick r:id="rId8"/>
              </a:rPr>
              <a:t>http://m.france3-regions.francetvinfo.fr/rhone-alpes/rhone/lyon/chirurgie-de-reassignation-sexuelle-lyon-centre-de-reference-et-d-excellence-766390.html</a:t>
            </a:r>
            <a:endParaRPr lang="fr-FR" sz="1400" dirty="0">
              <a:solidFill>
                <a:srgbClr val="7030A0"/>
              </a:solidFill>
            </a:endParaRPr>
          </a:p>
          <a:p>
            <a:pPr marL="342900" indent="-342900">
              <a:buAutoNum type="alphaLcParenR"/>
            </a:pPr>
            <a:r>
              <a:rPr lang="en-US" sz="1400" dirty="0">
                <a:solidFill>
                  <a:srgbClr val="7030A0"/>
                </a:solidFill>
              </a:rPr>
              <a:t>Hormone Replacement Therapy for </a:t>
            </a:r>
            <a:r>
              <a:rPr lang="en-US" sz="1400" dirty="0" err="1">
                <a:solidFill>
                  <a:srgbClr val="7030A0"/>
                </a:solidFill>
              </a:rPr>
              <a:t>Transgenders</a:t>
            </a:r>
            <a:r>
              <a:rPr lang="en-US" sz="1400" dirty="0">
                <a:solidFill>
                  <a:srgbClr val="7030A0"/>
                </a:solidFill>
              </a:rPr>
              <a:t>. Do’s and Don'ts. Steven M. Brown, MD, University of Wisconsin School of Medicine, </a:t>
            </a:r>
            <a:r>
              <a:rPr lang="en-US" sz="1400" dirty="0">
                <a:solidFill>
                  <a:srgbClr val="7030A0"/>
                </a:solidFill>
                <a:hlinkClick r:id="rId9"/>
              </a:rPr>
              <a:t>https://www.stumptuous.com/transhealth_site/brown_hrt_for_tg_2005.ppt</a:t>
            </a:r>
            <a:r>
              <a:rPr lang="en-US" sz="1400" dirty="0">
                <a:solidFill>
                  <a:srgbClr val="7030A0"/>
                </a:solidFill>
              </a:rPr>
              <a:t>  (</a:t>
            </a:r>
            <a:r>
              <a:rPr lang="en-US" sz="1400" dirty="0" err="1">
                <a:solidFill>
                  <a:srgbClr val="7030A0"/>
                </a:solidFill>
              </a:rPr>
              <a:t>l’exposé</a:t>
            </a:r>
            <a:r>
              <a:rPr lang="en-US" sz="1400" dirty="0">
                <a:solidFill>
                  <a:srgbClr val="7030A0"/>
                </a:solidFill>
              </a:rPr>
              <a:t> des </a:t>
            </a:r>
            <a:r>
              <a:rPr lang="en-US" sz="1400" dirty="0" err="1">
                <a:solidFill>
                  <a:srgbClr val="7030A0"/>
                </a:solidFill>
              </a:rPr>
              <a:t>risques</a:t>
            </a:r>
            <a:r>
              <a:rPr lang="en-US" sz="1400" dirty="0">
                <a:solidFill>
                  <a:srgbClr val="7030A0"/>
                </a:solidFill>
              </a:rPr>
              <a:t>).</a:t>
            </a:r>
            <a:r>
              <a:rPr lang="fr-FR" sz="1400" dirty="0">
                <a:solidFill>
                  <a:srgbClr val="7030A0"/>
                </a:solidFill>
              </a:rPr>
              <a:t> </a:t>
            </a:r>
          </a:p>
          <a:p>
            <a:pPr marL="342900" indent="-342900">
              <a:buAutoNum type="alphaLcParenR"/>
            </a:pPr>
            <a:r>
              <a:rPr lang="fr-FR" sz="1400" dirty="0">
                <a:solidFill>
                  <a:srgbClr val="7030A0"/>
                </a:solidFill>
                <a:hlinkClick r:id="rId10"/>
              </a:rPr>
              <a:t>http://www.ftm-transsexuel.info/demarches/administratif/changement-d-etat-civil.html</a:t>
            </a:r>
            <a:r>
              <a:rPr lang="fr-FR" sz="1400" dirty="0">
                <a:solidFill>
                  <a:srgbClr val="7030A0"/>
                </a:solidFill>
              </a:rPr>
              <a:t> </a:t>
            </a:r>
          </a:p>
          <a:p>
            <a:pPr marL="342900" indent="-342900">
              <a:buAutoNum type="alphaLcParenR"/>
            </a:pPr>
            <a:endParaRPr lang="fr-FR" sz="1400" dirty="0">
              <a:solidFill>
                <a:srgbClr val="7030A0"/>
              </a:solidFill>
            </a:endParaRPr>
          </a:p>
          <a:p>
            <a:r>
              <a:rPr lang="fr-FR" sz="1400" u="sng" dirty="0">
                <a:solidFill>
                  <a:srgbClr val="7030A0"/>
                </a:solidFill>
              </a:rPr>
              <a:t>Causes possibles, témoignages, </a:t>
            </a:r>
            <a:r>
              <a:rPr lang="fr-FR" sz="1400" u="sng" dirty="0" err="1">
                <a:solidFill>
                  <a:srgbClr val="7030A0"/>
                </a:solidFill>
              </a:rPr>
              <a:t>coming</a:t>
            </a:r>
            <a:r>
              <a:rPr lang="fr-FR" sz="1400" u="sng" dirty="0">
                <a:solidFill>
                  <a:srgbClr val="7030A0"/>
                </a:solidFill>
              </a:rPr>
              <a:t>-out, psychologie, épidémiologie </a:t>
            </a:r>
            <a:r>
              <a:rPr lang="fr-FR" sz="1400" dirty="0">
                <a:solidFill>
                  <a:srgbClr val="7030A0"/>
                </a:solidFill>
              </a:rPr>
              <a:t>:</a:t>
            </a:r>
          </a:p>
          <a:p>
            <a:pPr marL="342900" indent="-342900">
              <a:buAutoNum type="alphaLcParenR"/>
            </a:pPr>
            <a:r>
              <a:rPr lang="fr-FR" sz="1400" dirty="0">
                <a:solidFill>
                  <a:srgbClr val="7030A0"/>
                </a:solidFill>
              </a:rPr>
              <a:t>Quels sont des causes du travestissement (en Anglais), </a:t>
            </a:r>
            <a:r>
              <a:rPr lang="fr-FR" sz="1400" dirty="0">
                <a:solidFill>
                  <a:srgbClr val="7030A0"/>
                </a:solidFill>
                <a:hlinkClick r:id="rId11"/>
              </a:rPr>
              <a:t>https://m.facebook.com/story.php?story_fbid=1482948295342949&amp;id=100008833771357</a:t>
            </a:r>
            <a:endParaRPr lang="fr-FR" sz="1400" dirty="0">
              <a:solidFill>
                <a:srgbClr val="7030A0"/>
              </a:solidFill>
            </a:endParaRPr>
          </a:p>
          <a:p>
            <a:pPr marL="342900" indent="-342900">
              <a:buAutoNum type="alphaLcParenR"/>
            </a:pPr>
            <a:r>
              <a:rPr lang="fr-FR" sz="1400" dirty="0">
                <a:solidFill>
                  <a:srgbClr val="7030A0"/>
                </a:solidFill>
              </a:rPr>
              <a:t>Comment respecter une personne transgenre, </a:t>
            </a:r>
            <a:r>
              <a:rPr lang="fr-FR" sz="1400" dirty="0">
                <a:solidFill>
                  <a:srgbClr val="7030A0"/>
                </a:solidFill>
                <a:hlinkClick r:id="rId12"/>
              </a:rPr>
              <a:t>http://fr.m.wikihow.com/respecter-une-personne-transgenre</a:t>
            </a:r>
            <a:r>
              <a:rPr lang="fr-FR" sz="1400" dirty="0">
                <a:solidFill>
                  <a:srgbClr val="7030A0"/>
                </a:solidFill>
              </a:rPr>
              <a:t> </a:t>
            </a:r>
          </a:p>
          <a:p>
            <a:pPr marL="342900" indent="-342900">
              <a:buAutoNum type="alphaLcParenR"/>
            </a:pPr>
            <a:r>
              <a:rPr lang="fr-FR" sz="1400" dirty="0">
                <a:solidFill>
                  <a:srgbClr val="7030A0"/>
                </a:solidFill>
              </a:rPr>
              <a:t>Dimorphisme cérébral : </a:t>
            </a:r>
            <a:r>
              <a:rPr lang="fr-FR" sz="1400" dirty="0">
                <a:solidFill>
                  <a:srgbClr val="7030A0"/>
                </a:solidFill>
                <a:hlinkClick r:id="rId13"/>
              </a:rPr>
              <a:t>http://franck-ramus.blogspot.fr/2015/12/y-t-il-un-dimorphisme-sexuel-cerebral.html?m=1</a:t>
            </a:r>
            <a:r>
              <a:rPr lang="fr-FR" sz="1400" dirty="0">
                <a:solidFill>
                  <a:srgbClr val="7030A0"/>
                </a:solidFill>
              </a:rPr>
              <a:t> </a:t>
            </a:r>
          </a:p>
          <a:p>
            <a:pPr marL="342900" indent="-342900">
              <a:buAutoNum type="alphaLcParenR"/>
            </a:pPr>
            <a:r>
              <a:rPr lang="fr-FR" sz="1400" dirty="0">
                <a:solidFill>
                  <a:srgbClr val="7030A0"/>
                </a:solidFill>
                <a:hlinkClick r:id="rId14"/>
              </a:rPr>
              <a:t>http://www.rts.ch/info/suisse/7482017-un-enfant-sur-500-ne-se-sentirait-pas-en-phase-avec-son-sexe.html</a:t>
            </a:r>
            <a:r>
              <a:rPr lang="fr-FR" sz="1400" dirty="0">
                <a:solidFill>
                  <a:srgbClr val="7030A0"/>
                </a:solidFill>
              </a:rPr>
              <a:t> </a:t>
            </a:r>
          </a:p>
          <a:p>
            <a:pPr marL="342900" indent="-342900">
              <a:buAutoNum type="alphaLcParenR"/>
            </a:pPr>
            <a:r>
              <a:rPr lang="fr-FR" sz="1400" dirty="0">
                <a:solidFill>
                  <a:srgbClr val="7030A0"/>
                </a:solidFill>
                <a:hlinkClick r:id="rId15"/>
              </a:rPr>
              <a:t>http://yagg.com/2016/02/18/lemouvant-et-tres-drole-coming-out-trans-de-jordan-raskopoulos/</a:t>
            </a:r>
            <a:r>
              <a:rPr lang="fr-FR" sz="1400" dirty="0">
                <a:solidFill>
                  <a:srgbClr val="7030A0"/>
                </a:solidFill>
              </a:rPr>
              <a:t> </a:t>
            </a:r>
          </a:p>
          <a:p>
            <a:pPr marL="342900" indent="-342900">
              <a:buAutoNum type="alphaLcParenR"/>
            </a:pPr>
            <a:r>
              <a:rPr lang="fr-FR" sz="1400" dirty="0">
                <a:solidFill>
                  <a:srgbClr val="7030A0"/>
                </a:solidFill>
              </a:rPr>
              <a:t>Définition DSM IV du transsexualisme, </a:t>
            </a:r>
            <a:r>
              <a:rPr lang="fr-FR" sz="1400" dirty="0">
                <a:solidFill>
                  <a:srgbClr val="7030A0"/>
                </a:solidFill>
                <a:hlinkClick r:id="rId16"/>
              </a:rPr>
              <a:t>http://www.sandraguiadeur-savoirsantesexualite.fr/blog/transidentite/</a:t>
            </a:r>
            <a:r>
              <a:rPr lang="fr-FR" sz="1400" dirty="0">
                <a:solidFill>
                  <a:srgbClr val="7030A0"/>
                </a:solidFill>
              </a:rPr>
              <a:t>  </a:t>
            </a:r>
          </a:p>
          <a:p>
            <a:pPr marL="342900" indent="-342900">
              <a:buAutoNum type="alphaLcParenR"/>
            </a:pPr>
            <a:r>
              <a:rPr lang="fr-FR" sz="1400" dirty="0">
                <a:solidFill>
                  <a:srgbClr val="7030A0"/>
                </a:solidFill>
                <a:hlinkClick r:id="rId17"/>
              </a:rPr>
              <a:t>http://yagg.com/2016/03/28/australie-une-femme-daffaires-fait-son-coming-out-trans-a-la-television/</a:t>
            </a:r>
            <a:r>
              <a:rPr lang="fr-FR" sz="1400" dirty="0">
                <a:solidFill>
                  <a:srgbClr val="7030A0"/>
                </a:solidFill>
              </a:rPr>
              <a:t> </a:t>
            </a:r>
          </a:p>
        </p:txBody>
      </p:sp>
      <p:sp>
        <p:nvSpPr>
          <p:cNvPr id="6" name="ZoneTexte 5"/>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Rectangle 6"/>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2" name="Imag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82615" y="98031"/>
            <a:ext cx="1524000" cy="2400300"/>
          </a:xfrm>
          <a:prstGeom prst="rect">
            <a:avLst/>
          </a:prstGeom>
        </p:spPr>
      </p:pic>
    </p:spTree>
    <p:extLst>
      <p:ext uri="{BB962C8B-B14F-4D97-AF65-F5344CB8AC3E}">
        <p14:creationId xmlns:p14="http://schemas.microsoft.com/office/powerpoint/2010/main" val="8839755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553713" y="169195"/>
            <a:ext cx="419548" cy="4332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147</a:t>
            </a:fld>
            <a:endParaRPr lang="en-US"/>
          </a:p>
        </p:txBody>
      </p:sp>
      <p:sp>
        <p:nvSpPr>
          <p:cNvPr id="5" name="ZoneTexte 4"/>
          <p:cNvSpPr txBox="1"/>
          <p:nvPr/>
        </p:nvSpPr>
        <p:spPr>
          <a:xfrm>
            <a:off x="161364" y="570477"/>
            <a:ext cx="11811897" cy="4616648"/>
          </a:xfrm>
          <a:prstGeom prst="rect">
            <a:avLst/>
          </a:prstGeom>
          <a:noFill/>
        </p:spPr>
        <p:txBody>
          <a:bodyPr wrap="square" rtlCol="0">
            <a:spAutoFit/>
          </a:bodyPr>
          <a:lstStyle/>
          <a:p>
            <a:r>
              <a:rPr lang="fr-FR" sz="1400" u="sng" dirty="0">
                <a:solidFill>
                  <a:srgbClr val="7030A0"/>
                </a:solidFill>
              </a:rPr>
              <a:t>Définitions, articles encyclopédiques</a:t>
            </a:r>
            <a:r>
              <a:rPr lang="fr-FR" sz="1400" dirty="0">
                <a:solidFill>
                  <a:srgbClr val="7030A0"/>
                </a:solidFill>
              </a:rPr>
              <a:t> :</a:t>
            </a:r>
          </a:p>
          <a:p>
            <a:pPr marL="342900" indent="-342900">
              <a:buAutoNum type="alphaLcParenR"/>
            </a:pPr>
            <a:r>
              <a:rPr lang="fr-FR" sz="1400" dirty="0">
                <a:solidFill>
                  <a:srgbClr val="7030A0"/>
                </a:solidFill>
                <a:hlinkClick r:id="rId2"/>
              </a:rPr>
              <a:t>https://fr.wikipedia.org/wiki/Travestissement</a:t>
            </a:r>
            <a:r>
              <a:rPr lang="fr-FR" sz="1400" dirty="0">
                <a:solidFill>
                  <a:srgbClr val="7030A0"/>
                </a:solidFill>
              </a:rPr>
              <a:t>, </a:t>
            </a:r>
          </a:p>
          <a:p>
            <a:pPr marL="342900" indent="-342900">
              <a:buAutoNum type="alphaLcParenR"/>
            </a:pPr>
            <a:r>
              <a:rPr lang="fr-FR" sz="1400" dirty="0">
                <a:solidFill>
                  <a:srgbClr val="7030A0"/>
                </a:solidFill>
                <a:hlinkClick r:id="rId3"/>
              </a:rPr>
              <a:t>https://fr.wikipedia.org/wiki/Transphobie</a:t>
            </a:r>
            <a:r>
              <a:rPr lang="fr-FR" sz="1400" dirty="0">
                <a:solidFill>
                  <a:srgbClr val="7030A0"/>
                </a:solidFill>
              </a:rPr>
              <a:t>, </a:t>
            </a:r>
          </a:p>
          <a:p>
            <a:pPr marL="342900" indent="-342900">
              <a:buAutoNum type="alphaLcParenR"/>
            </a:pPr>
            <a:r>
              <a:rPr lang="fr-FR" sz="1400" dirty="0">
                <a:solidFill>
                  <a:srgbClr val="7030A0"/>
                </a:solidFill>
              </a:rPr>
              <a:t>Transsexualité en Iran — Wikipédia, </a:t>
            </a:r>
            <a:r>
              <a:rPr lang="fr-FR" sz="1400" dirty="0">
                <a:solidFill>
                  <a:srgbClr val="7030A0"/>
                </a:solidFill>
                <a:hlinkClick r:id="rId4"/>
              </a:rPr>
              <a:t>https://fr.m.wikipedia.org/wiki/Transsexualit%C3%A9_en_Iran</a:t>
            </a:r>
            <a:r>
              <a:rPr lang="fr-FR" sz="1400" dirty="0">
                <a:solidFill>
                  <a:srgbClr val="7030A0"/>
                </a:solidFill>
              </a:rPr>
              <a:t> , </a:t>
            </a:r>
          </a:p>
          <a:p>
            <a:pPr marL="342900" indent="-342900">
              <a:buAutoNum type="alphaLcParenR"/>
            </a:pPr>
            <a:r>
              <a:rPr lang="fr-FR" sz="1400" dirty="0">
                <a:solidFill>
                  <a:srgbClr val="7030A0"/>
                </a:solidFill>
                <a:hlinkClick r:id="rId5"/>
              </a:rPr>
              <a:t>http://xxy.fr/le-manifeste-du-travesti/</a:t>
            </a:r>
            <a:r>
              <a:rPr lang="fr-FR" sz="1400" dirty="0">
                <a:solidFill>
                  <a:srgbClr val="7030A0"/>
                </a:solidFill>
              </a:rPr>
              <a:t>, </a:t>
            </a:r>
          </a:p>
          <a:p>
            <a:pPr marL="342900" indent="-342900">
              <a:buAutoNum type="alphaLcParenR"/>
            </a:pPr>
            <a:r>
              <a:rPr lang="fr-FR" sz="1400" dirty="0">
                <a:solidFill>
                  <a:srgbClr val="7030A0"/>
                </a:solidFill>
                <a:hlinkClick r:id="rId6"/>
              </a:rPr>
              <a:t>http://fr.m.wikihow.com/se-travestir</a:t>
            </a:r>
            <a:r>
              <a:rPr lang="fr-FR" sz="1400" dirty="0">
                <a:solidFill>
                  <a:srgbClr val="7030A0"/>
                </a:solidFill>
              </a:rPr>
              <a:t>, </a:t>
            </a:r>
          </a:p>
          <a:p>
            <a:pPr marL="342900" indent="-342900">
              <a:buAutoNum type="alphaLcParenR"/>
            </a:pPr>
            <a:r>
              <a:rPr lang="fr-FR" sz="1400" dirty="0">
                <a:solidFill>
                  <a:srgbClr val="7030A0"/>
                </a:solidFill>
              </a:rPr>
              <a:t>Orientation sexuelle… simplement humaine, février 2015, </a:t>
            </a:r>
            <a:r>
              <a:rPr lang="fr-FR" sz="1400" dirty="0">
                <a:solidFill>
                  <a:srgbClr val="7030A0"/>
                </a:solidFill>
                <a:hlinkClick r:id="rId7"/>
              </a:rPr>
              <a:t>http://evedecandaulie.fr/orientation-sexuelle/</a:t>
            </a:r>
            <a:r>
              <a:rPr lang="fr-FR" sz="1400" dirty="0">
                <a:solidFill>
                  <a:srgbClr val="7030A0"/>
                </a:solidFill>
              </a:rPr>
              <a:t> </a:t>
            </a:r>
          </a:p>
          <a:p>
            <a:pPr marL="342900" indent="-342900">
              <a:buAutoNum type="alphaLcParenR"/>
            </a:pPr>
            <a:r>
              <a:rPr lang="fr-FR" sz="1400" dirty="0">
                <a:solidFill>
                  <a:srgbClr val="7030A0"/>
                </a:solidFill>
                <a:hlinkClick r:id="rId8"/>
              </a:rPr>
              <a:t>http://www.arte.tv/magazine/28minutes/fr/transgenre-transsexuel-de-qui-parle-t-28minutes</a:t>
            </a:r>
            <a:r>
              <a:rPr lang="fr-FR" sz="1400" dirty="0">
                <a:solidFill>
                  <a:srgbClr val="7030A0"/>
                </a:solidFill>
              </a:rPr>
              <a:t> </a:t>
            </a:r>
          </a:p>
          <a:p>
            <a:endParaRPr lang="fr-FR" sz="1400" dirty="0">
              <a:solidFill>
                <a:srgbClr val="7030A0"/>
              </a:solidFill>
            </a:endParaRPr>
          </a:p>
          <a:p>
            <a:r>
              <a:rPr lang="fr-FR" sz="1400" u="sng" dirty="0">
                <a:solidFill>
                  <a:srgbClr val="7030A0"/>
                </a:solidFill>
              </a:rPr>
              <a:t>Personnalités transsexuelles connues</a:t>
            </a:r>
            <a:r>
              <a:rPr lang="fr-FR" sz="1400" dirty="0">
                <a:solidFill>
                  <a:srgbClr val="7030A0"/>
                </a:solidFill>
              </a:rPr>
              <a:t> :</a:t>
            </a:r>
          </a:p>
          <a:p>
            <a:pPr marL="342900" indent="-342900">
              <a:buAutoNum type="alphaLcParenR"/>
            </a:pPr>
            <a:r>
              <a:rPr lang="fr-FR" sz="1400" dirty="0">
                <a:solidFill>
                  <a:srgbClr val="7030A0"/>
                </a:solidFill>
              </a:rPr>
              <a:t>Venezuela: Tamara </a:t>
            </a:r>
            <a:r>
              <a:rPr lang="fr-FR" sz="1400" dirty="0" err="1">
                <a:solidFill>
                  <a:srgbClr val="7030A0"/>
                </a:solidFill>
              </a:rPr>
              <a:t>Adrián</a:t>
            </a:r>
            <a:r>
              <a:rPr lang="fr-FR" sz="1400" dirty="0">
                <a:solidFill>
                  <a:srgbClr val="7030A0"/>
                </a:solidFill>
              </a:rPr>
              <a:t> devient la première femme </a:t>
            </a:r>
            <a:r>
              <a:rPr lang="fr-FR" sz="1400" dirty="0" err="1">
                <a:solidFill>
                  <a:srgbClr val="7030A0"/>
                </a:solidFill>
              </a:rPr>
              <a:t>trans</a:t>
            </a:r>
            <a:r>
              <a:rPr lang="fr-FR" sz="1400" dirty="0">
                <a:solidFill>
                  <a:srgbClr val="7030A0"/>
                </a:solidFill>
              </a:rPr>
              <a:t> élue au Parlement, </a:t>
            </a:r>
            <a:r>
              <a:rPr lang="fr-FR" sz="1400" dirty="0">
                <a:solidFill>
                  <a:srgbClr val="7030A0"/>
                </a:solidFill>
                <a:hlinkClick r:id="rId9"/>
              </a:rPr>
              <a:t>http://yagg.com/2015/12/07/venezuela-tamara-adrian-devient-la-premiere-femme-trans-elue-au-parlement/</a:t>
            </a:r>
            <a:r>
              <a:rPr lang="fr-FR" sz="1400" dirty="0">
                <a:solidFill>
                  <a:srgbClr val="7030A0"/>
                </a:solidFill>
              </a:rPr>
              <a:t> </a:t>
            </a:r>
          </a:p>
          <a:p>
            <a:endParaRPr lang="fr-FR" sz="1400" dirty="0">
              <a:solidFill>
                <a:srgbClr val="7030A0"/>
              </a:solidFill>
            </a:endParaRPr>
          </a:p>
          <a:p>
            <a:r>
              <a:rPr lang="fr-FR" sz="1400" u="sng" dirty="0">
                <a:solidFill>
                  <a:srgbClr val="7030A0"/>
                </a:solidFill>
              </a:rPr>
              <a:t>Le cas des parents qui laissent évoluer naturellement leur enfant, même s’il manifeste des comportements transsexuels</a:t>
            </a:r>
            <a:r>
              <a:rPr lang="fr-FR" sz="1400" dirty="0">
                <a:solidFill>
                  <a:srgbClr val="7030A0"/>
                </a:solidFill>
              </a:rPr>
              <a:t> :</a:t>
            </a:r>
          </a:p>
          <a:p>
            <a:pPr marL="228600" indent="-228600">
              <a:buAutoNum type="alphaLcParenR"/>
            </a:pPr>
            <a:r>
              <a:rPr lang="fr-FR" sz="1400" u="sng" dirty="0">
                <a:solidFill>
                  <a:srgbClr val="7030A0"/>
                </a:solidFill>
                <a:hlinkClick r:id="rId10"/>
              </a:rPr>
              <a:t>http://www.terrafemina.com/article/une-fille-transgenre-recoit-sa-premiere-dose-d-hormone-sa-mere-filme-son-incroyable-reaction_a288487/1</a:t>
            </a:r>
            <a:endParaRPr lang="fr-FR" sz="1400" dirty="0">
              <a:solidFill>
                <a:srgbClr val="7030A0"/>
              </a:solidFill>
            </a:endParaRPr>
          </a:p>
          <a:p>
            <a:endParaRPr lang="fr-FR" sz="1400" dirty="0">
              <a:solidFill>
                <a:srgbClr val="7030A0"/>
              </a:solidFill>
            </a:endParaRPr>
          </a:p>
          <a:p>
            <a:r>
              <a:rPr lang="fr-FR" sz="1400" u="sng" dirty="0">
                <a:solidFill>
                  <a:srgbClr val="7030A0"/>
                </a:solidFill>
              </a:rPr>
              <a:t>Bandes dessinées </a:t>
            </a:r>
            <a:r>
              <a:rPr lang="fr-FR" sz="1400" dirty="0">
                <a:solidFill>
                  <a:srgbClr val="7030A0"/>
                </a:solidFill>
              </a:rPr>
              <a:t>: Dessins de Sophie Labelle expliquant les </a:t>
            </a:r>
            <a:r>
              <a:rPr lang="fr-FR" sz="1400" dirty="0" err="1">
                <a:solidFill>
                  <a:srgbClr val="7030A0"/>
                </a:solidFill>
              </a:rPr>
              <a:t>transidentités</a:t>
            </a:r>
            <a:r>
              <a:rPr lang="fr-FR" sz="1400" dirty="0">
                <a:solidFill>
                  <a:srgbClr val="7030A0"/>
                </a:solidFill>
              </a:rPr>
              <a:t> :</a:t>
            </a:r>
          </a:p>
          <a:p>
            <a:pPr marL="342900" indent="-342900">
              <a:buAutoNum type="alphaLcParenR"/>
            </a:pPr>
            <a:r>
              <a:rPr lang="fr-FR" sz="1400" dirty="0">
                <a:solidFill>
                  <a:srgbClr val="7030A0"/>
                </a:solidFill>
              </a:rPr>
              <a:t>Assigné garçon, </a:t>
            </a:r>
            <a:r>
              <a:rPr lang="fr-FR" sz="1400" dirty="0">
                <a:solidFill>
                  <a:srgbClr val="7030A0"/>
                </a:solidFill>
                <a:hlinkClick r:id="rId11"/>
              </a:rPr>
              <a:t>http://assigneegarcon.tumblr.com/</a:t>
            </a:r>
            <a:r>
              <a:rPr lang="fr-FR" sz="1400" dirty="0">
                <a:solidFill>
                  <a:srgbClr val="7030A0"/>
                </a:solidFill>
              </a:rPr>
              <a:t> </a:t>
            </a:r>
          </a:p>
          <a:p>
            <a:pPr marL="342900" indent="-342900">
              <a:buAutoNum type="alphaLcParenR"/>
            </a:pPr>
            <a:r>
              <a:rPr lang="fr-FR" sz="1400" dirty="0">
                <a:solidFill>
                  <a:srgbClr val="7030A0"/>
                </a:solidFill>
              </a:rPr>
              <a:t>  </a:t>
            </a:r>
            <a:r>
              <a:rPr lang="fr-FR" sz="1400" dirty="0">
                <a:solidFill>
                  <a:srgbClr val="7030A0"/>
                </a:solidFill>
                <a:hlinkClick r:id="rId12"/>
              </a:rPr>
              <a:t>http://assignedmale.tumblr.com/</a:t>
            </a:r>
            <a:r>
              <a:rPr lang="fr-FR" sz="1400" dirty="0">
                <a:solidFill>
                  <a:srgbClr val="7030A0"/>
                </a:solidFill>
              </a:rPr>
              <a:t>  (en Anglais)</a:t>
            </a:r>
          </a:p>
          <a:p>
            <a:pPr marL="342900" indent="-342900">
              <a:buAutoNum type="alphaLcParenR"/>
            </a:pPr>
            <a:r>
              <a:rPr lang="fr-FR" sz="1400" dirty="0">
                <a:solidFill>
                  <a:srgbClr val="7030A0"/>
                </a:solidFill>
              </a:rPr>
              <a:t> </a:t>
            </a:r>
            <a:r>
              <a:rPr lang="fr-FR" sz="1400" dirty="0">
                <a:solidFill>
                  <a:srgbClr val="7030A0"/>
                </a:solidFill>
                <a:hlinkClick r:id="rId13"/>
              </a:rPr>
              <a:t>https://www.facebook.com/assigneegarcon/</a:t>
            </a:r>
            <a:r>
              <a:rPr lang="fr-FR" sz="1400" dirty="0">
                <a:solidFill>
                  <a:srgbClr val="7030A0"/>
                </a:solidFill>
              </a:rPr>
              <a:t>  </a:t>
            </a:r>
          </a:p>
          <a:p>
            <a:pPr marL="342900" indent="-342900">
              <a:buAutoNum type="alphaLcParenR"/>
            </a:pPr>
            <a:r>
              <a:rPr lang="fr-FR" sz="1400" dirty="0">
                <a:solidFill>
                  <a:srgbClr val="7030A0"/>
                </a:solidFill>
              </a:rPr>
              <a:t>  </a:t>
            </a:r>
            <a:r>
              <a:rPr lang="fr-FR" sz="1400" dirty="0">
                <a:solidFill>
                  <a:srgbClr val="7030A0"/>
                </a:solidFill>
                <a:hlinkClick r:id="rId14"/>
              </a:rPr>
              <a:t>https://twitter.com/AssigneeGarcon</a:t>
            </a:r>
            <a:r>
              <a:rPr lang="fr-FR" sz="1400" dirty="0">
                <a:solidFill>
                  <a:srgbClr val="7030A0"/>
                </a:solidFill>
              </a:rPr>
              <a:t>  </a:t>
            </a:r>
          </a:p>
        </p:txBody>
      </p:sp>
      <p:sp>
        <p:nvSpPr>
          <p:cNvPr id="6" name="ZoneTexte 5"/>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2" name="Imag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03546" y="4626261"/>
            <a:ext cx="2619375" cy="1743075"/>
          </a:xfrm>
          <a:prstGeom prst="rect">
            <a:avLst/>
          </a:prstGeom>
        </p:spPr>
      </p:pic>
      <p:pic>
        <p:nvPicPr>
          <p:cNvPr id="7" name="Imag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44112" y="4626260"/>
            <a:ext cx="2619375" cy="1743075"/>
          </a:xfrm>
          <a:prstGeom prst="rect">
            <a:avLst/>
          </a:prstGeom>
        </p:spPr>
      </p:pic>
      <p:sp>
        <p:nvSpPr>
          <p:cNvPr id="8" name="ZoneTexte 7"/>
          <p:cNvSpPr txBox="1"/>
          <p:nvPr/>
        </p:nvSpPr>
        <p:spPr>
          <a:xfrm>
            <a:off x="6824546" y="6467707"/>
            <a:ext cx="4315522" cy="276999"/>
          </a:xfrm>
          <a:prstGeom prst="rect">
            <a:avLst/>
          </a:prstGeom>
          <a:noFill/>
        </p:spPr>
        <p:txBody>
          <a:bodyPr wrap="square" rtlCol="0">
            <a:spAutoFit/>
          </a:bodyPr>
          <a:lstStyle/>
          <a:p>
            <a:pPr algn="ctr"/>
            <a:r>
              <a:rPr lang="fr-FR" sz="1200" dirty="0">
                <a:solidFill>
                  <a:srgbClr val="7030A0"/>
                </a:solidFill>
              </a:rPr>
              <a:t>Femmes pilotes de chasse.</a:t>
            </a:r>
          </a:p>
        </p:txBody>
      </p:sp>
      <p:sp>
        <p:nvSpPr>
          <p:cNvPr id="9" name="Rectangle 8"/>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10" name="Picture 3"/>
          <p:cNvPicPr>
            <a:picLocks noChangeAspect="1" noChangeArrowheads="1"/>
          </p:cNvPicPr>
          <p:nvPr/>
        </p:nvPicPr>
        <p:blipFill>
          <a:blip r:embed="rId17" cstate="print"/>
          <a:srcRect/>
          <a:stretch>
            <a:fillRect/>
          </a:stretch>
        </p:blipFill>
        <p:spPr bwMode="auto">
          <a:xfrm>
            <a:off x="8725502" y="570477"/>
            <a:ext cx="2200275" cy="1512888"/>
          </a:xfrm>
          <a:prstGeom prst="rect">
            <a:avLst/>
          </a:prstGeom>
          <a:noFill/>
          <a:ln w="9525">
            <a:noFill/>
            <a:miter lim="800000"/>
            <a:headEnd/>
            <a:tailEnd/>
          </a:ln>
          <a:effectLst/>
        </p:spPr>
      </p:pic>
      <p:sp>
        <p:nvSpPr>
          <p:cNvPr id="11" name="ZoneTexte 10"/>
          <p:cNvSpPr txBox="1"/>
          <p:nvPr/>
        </p:nvSpPr>
        <p:spPr>
          <a:xfrm>
            <a:off x="8725502" y="2083365"/>
            <a:ext cx="2414566" cy="461665"/>
          </a:xfrm>
          <a:prstGeom prst="rect">
            <a:avLst/>
          </a:prstGeom>
          <a:noFill/>
        </p:spPr>
        <p:txBody>
          <a:bodyPr wrap="square" rtlCol="0">
            <a:spAutoFit/>
          </a:bodyPr>
          <a:lstStyle/>
          <a:p>
            <a:pPr algn="ctr"/>
            <a:r>
              <a:rPr lang="fr-FR" sz="1200" dirty="0">
                <a:solidFill>
                  <a:srgbClr val="7030A0"/>
                </a:solidFill>
              </a:rPr>
              <a:t>Stéréotypes de genre : saoulerie entre hommes.</a:t>
            </a:r>
          </a:p>
        </p:txBody>
      </p:sp>
      <p:pic>
        <p:nvPicPr>
          <p:cNvPr id="4" name="Imag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81376" y="5144506"/>
            <a:ext cx="2857500" cy="1600200"/>
          </a:xfrm>
          <a:prstGeom prst="rect">
            <a:avLst/>
          </a:prstGeom>
        </p:spPr>
      </p:pic>
    </p:spTree>
    <p:extLst>
      <p:ext uri="{BB962C8B-B14F-4D97-AF65-F5344CB8AC3E}">
        <p14:creationId xmlns:p14="http://schemas.microsoft.com/office/powerpoint/2010/main" val="28752888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553713" y="169195"/>
            <a:ext cx="419548" cy="4332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148</a:t>
            </a:fld>
            <a:endParaRPr lang="en-US"/>
          </a:p>
        </p:txBody>
      </p:sp>
      <p:sp>
        <p:nvSpPr>
          <p:cNvPr id="5" name="ZoneTexte 4"/>
          <p:cNvSpPr txBox="1"/>
          <p:nvPr/>
        </p:nvSpPr>
        <p:spPr>
          <a:xfrm>
            <a:off x="161365" y="570478"/>
            <a:ext cx="1611680" cy="307777"/>
          </a:xfrm>
          <a:prstGeom prst="rect">
            <a:avLst/>
          </a:prstGeom>
          <a:noFill/>
        </p:spPr>
        <p:txBody>
          <a:bodyPr wrap="square" rtlCol="0">
            <a:spAutoFit/>
          </a:bodyPr>
          <a:lstStyle/>
          <a:p>
            <a:r>
              <a:rPr lang="fr-FR" sz="1400" u="sng" dirty="0">
                <a:solidFill>
                  <a:srgbClr val="7030A0"/>
                </a:solidFill>
              </a:rPr>
              <a:t>Livres</a:t>
            </a:r>
            <a:r>
              <a:rPr lang="fr-FR" sz="1400" dirty="0">
                <a:solidFill>
                  <a:srgbClr val="7030A0"/>
                </a:solidFill>
              </a:rPr>
              <a:t> :</a:t>
            </a:r>
          </a:p>
        </p:txBody>
      </p:sp>
      <p:sp>
        <p:nvSpPr>
          <p:cNvPr id="6" name="ZoneTexte 5"/>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9" name="Rectangle 8"/>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11" name="Picture 2" descr="http://img2.imagesbn.com/images/26070000/26070320.JPG"/>
          <p:cNvPicPr>
            <a:picLocks noChangeAspect="1" noChangeArrowheads="1"/>
          </p:cNvPicPr>
          <p:nvPr/>
        </p:nvPicPr>
        <p:blipFill>
          <a:blip r:embed="rId2" cstate="print"/>
          <a:srcRect/>
          <a:stretch>
            <a:fillRect/>
          </a:stretch>
        </p:blipFill>
        <p:spPr bwMode="auto">
          <a:xfrm>
            <a:off x="9881840" y="553714"/>
            <a:ext cx="2133600" cy="3021639"/>
          </a:xfrm>
          <a:prstGeom prst="rect">
            <a:avLst/>
          </a:prstGeom>
          <a:noFill/>
        </p:spPr>
      </p:pic>
      <p:pic>
        <p:nvPicPr>
          <p:cNvPr id="12" name="Picture 6" descr="http://www.ifge.org/catalog/images/1186.jpg"/>
          <p:cNvPicPr>
            <a:picLocks noChangeAspect="1" noChangeArrowheads="1"/>
          </p:cNvPicPr>
          <p:nvPr/>
        </p:nvPicPr>
        <p:blipFill>
          <a:blip r:embed="rId3" cstate="print"/>
          <a:srcRect/>
          <a:stretch>
            <a:fillRect/>
          </a:stretch>
        </p:blipFill>
        <p:spPr bwMode="auto">
          <a:xfrm>
            <a:off x="7121331" y="2815235"/>
            <a:ext cx="2533650" cy="3810000"/>
          </a:xfrm>
          <a:prstGeom prst="rect">
            <a:avLst/>
          </a:prstGeom>
          <a:noFill/>
        </p:spPr>
      </p:pic>
      <p:pic>
        <p:nvPicPr>
          <p:cNvPr id="13" name="Picture 8" descr="http://www.joanneherman.com/front_cover.jpg"/>
          <p:cNvPicPr>
            <a:picLocks noChangeAspect="1" noChangeArrowheads="1"/>
          </p:cNvPicPr>
          <p:nvPr/>
        </p:nvPicPr>
        <p:blipFill>
          <a:blip r:embed="rId4" cstate="print"/>
          <a:srcRect/>
          <a:stretch>
            <a:fillRect/>
          </a:stretch>
        </p:blipFill>
        <p:spPr bwMode="auto">
          <a:xfrm>
            <a:off x="4362066" y="2752725"/>
            <a:ext cx="2563357" cy="4105275"/>
          </a:xfrm>
          <a:prstGeom prst="rect">
            <a:avLst/>
          </a:prstGeom>
          <a:noFill/>
        </p:spPr>
      </p:pic>
      <p:pic>
        <p:nvPicPr>
          <p:cNvPr id="14" name="Picture 10" descr="http://covers.openlibrary.org/b/olid/OL8152896M-M.jpg"/>
          <p:cNvPicPr>
            <a:picLocks noChangeAspect="1" noChangeArrowheads="1"/>
          </p:cNvPicPr>
          <p:nvPr/>
        </p:nvPicPr>
        <p:blipFill>
          <a:blip r:embed="rId5" cstate="print"/>
          <a:srcRect/>
          <a:stretch>
            <a:fillRect/>
          </a:stretch>
        </p:blipFill>
        <p:spPr bwMode="auto">
          <a:xfrm>
            <a:off x="9881840" y="3665067"/>
            <a:ext cx="2209800" cy="3142826"/>
          </a:xfrm>
          <a:prstGeom prst="rect">
            <a:avLst/>
          </a:prstGeom>
          <a:noFill/>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3861" y="570477"/>
            <a:ext cx="2143125" cy="2143125"/>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9801" y="669070"/>
            <a:ext cx="1423163" cy="1897551"/>
          </a:xfrm>
          <a:prstGeom prst="rect">
            <a:avLst/>
          </a:prstGeom>
        </p:spPr>
      </p:pic>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94" y="872378"/>
            <a:ext cx="2143125" cy="2143125"/>
          </a:xfrm>
          <a:prstGeom prst="rect">
            <a:avLst/>
          </a:prstGeom>
        </p:spPr>
      </p:pic>
      <p:pic>
        <p:nvPicPr>
          <p:cNvPr id="19" name="Imag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9282" y="611532"/>
            <a:ext cx="1609725" cy="2438400"/>
          </a:xfrm>
          <a:prstGeom prst="rect">
            <a:avLst/>
          </a:prstGeom>
        </p:spPr>
      </p:pic>
      <p:pic>
        <p:nvPicPr>
          <p:cNvPr id="21" name="Imag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2790" y="3853460"/>
            <a:ext cx="1704975" cy="2686050"/>
          </a:xfrm>
          <a:prstGeom prst="rect">
            <a:avLst/>
          </a:prstGeom>
        </p:spPr>
      </p:pic>
      <p:pic>
        <p:nvPicPr>
          <p:cNvPr id="22" name="Imag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14173" y="90735"/>
            <a:ext cx="1885950" cy="2419350"/>
          </a:xfrm>
          <a:prstGeom prst="rect">
            <a:avLst/>
          </a:prstGeom>
        </p:spPr>
      </p:pic>
      <p:sp>
        <p:nvSpPr>
          <p:cNvPr id="23" name="ZoneTexte 22"/>
          <p:cNvSpPr txBox="1"/>
          <p:nvPr/>
        </p:nvSpPr>
        <p:spPr>
          <a:xfrm>
            <a:off x="309322" y="3049932"/>
            <a:ext cx="3659137" cy="276999"/>
          </a:xfrm>
          <a:prstGeom prst="rect">
            <a:avLst/>
          </a:prstGeom>
          <a:noFill/>
        </p:spPr>
        <p:txBody>
          <a:bodyPr wrap="square" rtlCol="0">
            <a:spAutoFit/>
          </a:bodyPr>
          <a:lstStyle/>
          <a:p>
            <a:pPr algn="ctr"/>
            <a:r>
              <a:rPr lang="fr-FR" sz="1200" dirty="0">
                <a:solidFill>
                  <a:srgbClr val="7030A0"/>
                </a:solidFill>
              </a:rPr>
              <a:t>↑ Deux livres « sceptiques » ↑</a:t>
            </a:r>
          </a:p>
        </p:txBody>
      </p:sp>
      <p:pic>
        <p:nvPicPr>
          <p:cNvPr id="24" name="Imag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5153" y="3938734"/>
            <a:ext cx="1935002" cy="2515502"/>
          </a:xfrm>
          <a:prstGeom prst="rect">
            <a:avLst/>
          </a:prstGeom>
        </p:spPr>
      </p:pic>
      <p:sp>
        <p:nvSpPr>
          <p:cNvPr id="25" name="ZoneTexte 24"/>
          <p:cNvSpPr txBox="1"/>
          <p:nvPr/>
        </p:nvSpPr>
        <p:spPr>
          <a:xfrm>
            <a:off x="84194" y="3479180"/>
            <a:ext cx="4277872" cy="374280"/>
          </a:xfrm>
          <a:prstGeom prst="rect">
            <a:avLst/>
          </a:prstGeom>
          <a:noFill/>
        </p:spPr>
        <p:txBody>
          <a:bodyPr wrap="square" rtlCol="0">
            <a:spAutoFit/>
          </a:bodyPr>
          <a:lstStyle/>
          <a:p>
            <a:r>
              <a:rPr lang="fr-FR" dirty="0">
                <a:solidFill>
                  <a:srgbClr val="7030A0"/>
                </a:solidFill>
              </a:rPr>
              <a:t>Cette liste n’est pas exhaustive.</a:t>
            </a:r>
          </a:p>
        </p:txBody>
      </p:sp>
    </p:spTree>
    <p:extLst>
      <p:ext uri="{BB962C8B-B14F-4D97-AF65-F5344CB8AC3E}">
        <p14:creationId xmlns:p14="http://schemas.microsoft.com/office/powerpoint/2010/main" val="6292785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96185" y="173402"/>
            <a:ext cx="682084" cy="397076"/>
          </a:xfrm>
        </p:spPr>
        <p:txBody>
          <a:bodyPr/>
          <a:lstStyle/>
          <a:p>
            <a:fld id="{A3855CD8-F650-4656-8804-7E552F308368}" type="slidenum">
              <a:rPr lang="en-US" smtClean="0"/>
              <a:t>149</a:t>
            </a:fld>
            <a:endParaRPr lang="en-US"/>
          </a:p>
        </p:txBody>
      </p:sp>
      <p:sp>
        <p:nvSpPr>
          <p:cNvPr id="3" name="ZoneTexte 2"/>
          <p:cNvSpPr txBox="1"/>
          <p:nvPr/>
        </p:nvSpPr>
        <p:spPr>
          <a:xfrm>
            <a:off x="161365" y="570478"/>
            <a:ext cx="1611680" cy="307777"/>
          </a:xfrm>
          <a:prstGeom prst="rect">
            <a:avLst/>
          </a:prstGeom>
          <a:noFill/>
        </p:spPr>
        <p:txBody>
          <a:bodyPr wrap="square" rtlCol="0">
            <a:spAutoFit/>
          </a:bodyPr>
          <a:lstStyle/>
          <a:p>
            <a:r>
              <a:rPr lang="fr-FR" sz="1400" u="sng" dirty="0">
                <a:solidFill>
                  <a:srgbClr val="7030A0"/>
                </a:solidFill>
              </a:rPr>
              <a:t>Livres</a:t>
            </a:r>
            <a:r>
              <a:rPr lang="fr-FR" sz="1400" dirty="0">
                <a:solidFill>
                  <a:srgbClr val="7030A0"/>
                </a:solidFill>
              </a:rPr>
              <a:t>  (suite) :</a:t>
            </a:r>
          </a:p>
        </p:txBody>
      </p:sp>
      <p:sp>
        <p:nvSpPr>
          <p:cNvPr id="4" name="ZoneTexte 3"/>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6390" y="570477"/>
            <a:ext cx="1551879" cy="2460637"/>
          </a:xfrm>
          <a:prstGeom prst="rect">
            <a:avLst/>
          </a:prstGeom>
        </p:spPr>
      </p:pic>
      <p:pic>
        <p:nvPicPr>
          <p:cNvPr id="22" name="Imag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658" y="400579"/>
            <a:ext cx="1743075" cy="2619375"/>
          </a:xfrm>
          <a:prstGeom prst="rect">
            <a:avLst/>
          </a:prstGeom>
        </p:spPr>
      </p:pic>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519" y="2952749"/>
            <a:ext cx="1857375" cy="2466975"/>
          </a:xfrm>
          <a:prstGeom prst="rect">
            <a:avLst/>
          </a:prstGeom>
        </p:spPr>
      </p:pic>
      <p:pic>
        <p:nvPicPr>
          <p:cNvPr id="24" name="Imag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 y="2909887"/>
            <a:ext cx="1704975" cy="2686050"/>
          </a:xfrm>
          <a:prstGeom prst="rect">
            <a:avLst/>
          </a:prstGeom>
        </p:spPr>
      </p:pic>
      <p:pic>
        <p:nvPicPr>
          <p:cNvPr id="25" name="Imag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2140" y="473295"/>
            <a:ext cx="1371600" cy="1828800"/>
          </a:xfrm>
          <a:prstGeom prst="rect">
            <a:avLst/>
          </a:prstGeom>
        </p:spPr>
      </p:pic>
      <p:pic>
        <p:nvPicPr>
          <p:cNvPr id="26" name="Imag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9953" y="521086"/>
            <a:ext cx="1743075" cy="2619375"/>
          </a:xfrm>
          <a:prstGeom prst="rect">
            <a:avLst/>
          </a:prstGeom>
        </p:spPr>
      </p:pic>
      <p:pic>
        <p:nvPicPr>
          <p:cNvPr id="27" name="Imag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7599" y="616170"/>
            <a:ext cx="1390651" cy="2237684"/>
          </a:xfrm>
          <a:prstGeom prst="rect">
            <a:avLst/>
          </a:prstGeom>
        </p:spPr>
      </p:pic>
      <p:pic>
        <p:nvPicPr>
          <p:cNvPr id="28" name="Imag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0" y="992574"/>
            <a:ext cx="1057275" cy="1676400"/>
          </a:xfrm>
          <a:prstGeom prst="rect">
            <a:avLst/>
          </a:prstGeom>
        </p:spPr>
      </p:pic>
      <p:pic>
        <p:nvPicPr>
          <p:cNvPr id="29" name="Imag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7300" y="661987"/>
            <a:ext cx="2276475" cy="2009775"/>
          </a:xfrm>
          <a:prstGeom prst="rect">
            <a:avLst/>
          </a:prstGeom>
        </p:spPr>
      </p:pic>
      <p:pic>
        <p:nvPicPr>
          <p:cNvPr id="43" name="Image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5678" y="3362323"/>
            <a:ext cx="2781300" cy="1647825"/>
          </a:xfrm>
          <a:prstGeom prst="rect">
            <a:avLst/>
          </a:prstGeom>
        </p:spPr>
      </p:pic>
      <p:pic>
        <p:nvPicPr>
          <p:cNvPr id="45" name="Imag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5678" y="5166584"/>
            <a:ext cx="1162572" cy="1614683"/>
          </a:xfrm>
          <a:prstGeom prst="rect">
            <a:avLst/>
          </a:prstGeom>
        </p:spPr>
      </p:pic>
      <p:pic>
        <p:nvPicPr>
          <p:cNvPr id="46" name="Imag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02303" y="3439008"/>
            <a:ext cx="2143125" cy="2143125"/>
          </a:xfrm>
          <a:prstGeom prst="rect">
            <a:avLst/>
          </a:prstGeom>
        </p:spPr>
      </p:pic>
      <p:pic>
        <p:nvPicPr>
          <p:cNvPr id="47" name="Imag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93028" y="3200884"/>
            <a:ext cx="1743075" cy="2619375"/>
          </a:xfrm>
          <a:prstGeom prst="rect">
            <a:avLst/>
          </a:prstGeom>
        </p:spPr>
      </p:pic>
      <p:pic>
        <p:nvPicPr>
          <p:cNvPr id="48" name="Image 4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75947" y="2724148"/>
            <a:ext cx="1485900" cy="2286000"/>
          </a:xfrm>
          <a:prstGeom prst="rect">
            <a:avLst/>
          </a:prstGeom>
        </p:spPr>
      </p:pic>
      <p:pic>
        <p:nvPicPr>
          <p:cNvPr id="49" name="Imag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25803" y="5010148"/>
            <a:ext cx="2476500" cy="1847850"/>
          </a:xfrm>
          <a:prstGeom prst="rect">
            <a:avLst/>
          </a:prstGeom>
        </p:spPr>
      </p:pic>
    </p:spTree>
    <p:extLst>
      <p:ext uri="{BB962C8B-B14F-4D97-AF65-F5344CB8AC3E}">
        <p14:creationId xmlns:p14="http://schemas.microsoft.com/office/powerpoint/2010/main" val="2779177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1590" y="177989"/>
            <a:ext cx="574637" cy="381409"/>
          </a:xfrm>
        </p:spPr>
        <p:txBody>
          <a:bodyPr/>
          <a:lstStyle/>
          <a:p>
            <a:fld id="{A3855CD8-F650-4656-8804-7E552F308368}" type="slidenum">
              <a:rPr lang="en-US" smtClean="0"/>
              <a:t>15</a:t>
            </a:fld>
            <a:endParaRPr lang="en-US" dirty="0"/>
          </a:p>
        </p:txBody>
      </p:sp>
      <p:sp>
        <p:nvSpPr>
          <p:cNvPr id="3" name="ZoneTexte 2"/>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72123" y="285954"/>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
        <p:nvSpPr>
          <p:cNvPr id="5" name="ZoneTexte 4"/>
          <p:cNvSpPr txBox="1"/>
          <p:nvPr/>
        </p:nvSpPr>
        <p:spPr>
          <a:xfrm>
            <a:off x="172123" y="671691"/>
            <a:ext cx="11919472" cy="6001643"/>
          </a:xfrm>
          <a:prstGeom prst="rect">
            <a:avLst/>
          </a:prstGeom>
          <a:noFill/>
        </p:spPr>
        <p:txBody>
          <a:bodyPr wrap="square" rtlCol="0">
            <a:spAutoFit/>
          </a:bodyPr>
          <a:lstStyle/>
          <a:p>
            <a:r>
              <a:rPr lang="fr-FR" dirty="0">
                <a:solidFill>
                  <a:srgbClr val="7030A0"/>
                </a:solidFill>
              </a:rPr>
              <a:t>3.2. </a:t>
            </a:r>
            <a:r>
              <a:rPr lang="fr-FR" u="sng" dirty="0">
                <a:solidFill>
                  <a:srgbClr val="7030A0"/>
                </a:solidFill>
              </a:rPr>
              <a:t>Opinions compréhensives ou positives</a:t>
            </a:r>
            <a:r>
              <a:rPr lang="fr-FR" dirty="0">
                <a:solidFill>
                  <a:srgbClr val="7030A0"/>
                </a:solidFill>
              </a:rPr>
              <a:t> (suite) :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Après avoir étudié le transsexuel, je sais moins que jamais ce que veut dire le mot "pervers". J'ai une prévention contre [</a:t>
            </a:r>
            <a:r>
              <a:rPr lang="fr-FR" i="1" dirty="0">
                <a:solidFill>
                  <a:srgbClr val="008000"/>
                </a:solidFill>
              </a:rPr>
              <a:t>les techniques d'aversion</a:t>
            </a:r>
            <a:r>
              <a:rPr lang="fr-FR" i="1" dirty="0">
                <a:solidFill>
                  <a:srgbClr val="7030A0"/>
                </a:solidFill>
              </a:rPr>
              <a:t>] car je crains que la théorie de l'apprentissage soit dévoyée ... que </a:t>
            </a:r>
            <a:r>
              <a:rPr lang="fr-FR" i="1" dirty="0">
                <a:solidFill>
                  <a:srgbClr val="008000"/>
                </a:solidFill>
              </a:rPr>
              <a:t>ces formes de traitement ne deviennent  des techniques de cruauté entre les mains de gens peu scrupuleux</a:t>
            </a:r>
            <a:r>
              <a:rPr lang="fr-FR" i="1" dirty="0">
                <a:solidFill>
                  <a:srgbClr val="7030A0"/>
                </a:solidFill>
              </a:rPr>
              <a:t>. ... Tout le problème est de savoir ce qui est antisocial et dans quel mesure ce comportement met en danger la société ou ses membres. Quel quantité de souffrance devrait infliger à un patient pour le rendre conforme. Est-ce qu'un comportement sexuel et ... de genre déviant affaiblissent une société ? Que signifie l'expression « affaiblir une société » ... Si le traitement marche et si certains patients en font la demande, cela vaut peut être la peine de souffrir. Nous ne devons pas rejeter un traitement utilisable sur le simple prétexte que ce n'est pas celui que nous préférons pour des raisons théoriques, morales ...</a:t>
            </a:r>
            <a:r>
              <a:rPr lang="fr-FR" dirty="0">
                <a:solidFill>
                  <a:srgbClr val="7030A0"/>
                </a:solidFill>
              </a:rPr>
              <a:t> ».</a:t>
            </a:r>
            <a:r>
              <a:rPr lang="fr-FR" sz="1200" dirty="0">
                <a:solidFill>
                  <a:srgbClr val="7030A0"/>
                </a:solidFill>
              </a:rPr>
              <a:t> Source : </a:t>
            </a:r>
            <a:r>
              <a:rPr lang="fr-FR" sz="1200" i="1" dirty="0">
                <a:solidFill>
                  <a:srgbClr val="7030A0"/>
                </a:solidFill>
              </a:rPr>
              <a:t>Recherches sur l'identité sexuelle, </a:t>
            </a:r>
            <a:r>
              <a:rPr lang="fr-FR" sz="1200" dirty="0">
                <a:solidFill>
                  <a:srgbClr val="7030A0"/>
                </a:solidFill>
              </a:rPr>
              <a:t>Robert </a:t>
            </a:r>
            <a:r>
              <a:rPr lang="fr-FR" sz="1200" dirty="0" err="1">
                <a:solidFill>
                  <a:srgbClr val="7030A0"/>
                </a:solidFill>
              </a:rPr>
              <a:t>Stoller</a:t>
            </a:r>
            <a:r>
              <a:rPr lang="fr-FR" sz="1200" dirty="0">
                <a:solidFill>
                  <a:srgbClr val="7030A0"/>
                </a:solidFill>
              </a:rPr>
              <a:t>, Gallimard, 1968, page 281-282.</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Ces cas de transsexualisme, d'autre part, </a:t>
            </a:r>
            <a:r>
              <a:rPr lang="fr-FR" b="1" i="1" dirty="0">
                <a:solidFill>
                  <a:srgbClr val="008000"/>
                </a:solidFill>
              </a:rPr>
              <a:t>n'ont</a:t>
            </a:r>
            <a:r>
              <a:rPr lang="fr-FR" i="1" dirty="0">
                <a:solidFill>
                  <a:srgbClr val="008000"/>
                </a:solidFill>
              </a:rPr>
              <a:t> </a:t>
            </a:r>
            <a:r>
              <a:rPr lang="fr-FR" b="1" i="1" dirty="0">
                <a:solidFill>
                  <a:srgbClr val="008000"/>
                </a:solidFill>
              </a:rPr>
              <a:t>rien du délire systématisé</a:t>
            </a:r>
            <a:r>
              <a:rPr lang="fr-FR" i="1" dirty="0">
                <a:solidFill>
                  <a:srgbClr val="008000"/>
                </a:solidFill>
              </a:rPr>
              <a:t> </a:t>
            </a:r>
            <a:r>
              <a:rPr lang="fr-FR" i="1" dirty="0">
                <a:solidFill>
                  <a:srgbClr val="7030A0"/>
                </a:solidFill>
              </a:rPr>
              <a:t>: en dehors de leur conviction profonde d'appartenir au sexe opposé, </a:t>
            </a:r>
            <a:r>
              <a:rPr lang="fr-FR" b="1" i="1" dirty="0">
                <a:solidFill>
                  <a:srgbClr val="008000"/>
                </a:solidFill>
              </a:rPr>
              <a:t>ces sujet ne développent aucune action, aucune pensée qui pourraient exprimer un trouble psychiatrique</a:t>
            </a:r>
            <a:r>
              <a:rPr lang="fr-FR" i="1" dirty="0">
                <a:solidFill>
                  <a:srgbClr val="7030A0"/>
                </a:solidFill>
              </a:rPr>
              <a:t>. Mieux encore, </a:t>
            </a:r>
            <a:r>
              <a:rPr lang="fr-FR" i="1" dirty="0">
                <a:solidFill>
                  <a:srgbClr val="008000"/>
                </a:solidFill>
              </a:rPr>
              <a:t>il récusent toute composante perverse</a:t>
            </a:r>
            <a:r>
              <a:rPr lang="fr-FR" i="1" dirty="0">
                <a:solidFill>
                  <a:srgbClr val="7030A0"/>
                </a:solidFill>
              </a:rPr>
              <a:t>, et refuse l'expérience homosexuelle. C'est pour ces raisons que nous avions émis l'hypothèse d'une pathogénie hormonale : ce que les examens de laboratoire ont semblé confirmer dans certains cas. Ne peut-on imaginer, qu'en cette période critique néo-natale, l'érotisation du système nerveux se soit faite à contre courant. </a:t>
            </a:r>
            <a:r>
              <a:rPr lang="fr-FR" b="1" i="1" dirty="0">
                <a:solidFill>
                  <a:srgbClr val="7030A0"/>
                </a:solidFill>
              </a:rPr>
              <a:t>Le thérapeute est malheureusement désarmé</a:t>
            </a:r>
            <a:r>
              <a:rPr lang="fr-FR" i="1" dirty="0">
                <a:solidFill>
                  <a:srgbClr val="7030A0"/>
                </a:solidFill>
              </a:rPr>
              <a:t>. Il faudrait, pour guérir le transsexuel, comme l'a entrevu notre patient, "transformer radicalement son cerveau"; ce qui dépasse nos possibilités thérapeutiques actuelle</a:t>
            </a:r>
            <a:r>
              <a:rPr lang="fr-FR" dirty="0">
                <a:solidFill>
                  <a:srgbClr val="7030A0"/>
                </a:solidFill>
              </a:rPr>
              <a:t> ».</a:t>
            </a:r>
            <a:r>
              <a:rPr lang="fr-FR" sz="1200" dirty="0">
                <a:solidFill>
                  <a:srgbClr val="7030A0"/>
                </a:solidFill>
              </a:rPr>
              <a:t> Source : </a:t>
            </a:r>
            <a:r>
              <a:rPr lang="fr-FR" sz="1200" i="1" dirty="0">
                <a:solidFill>
                  <a:srgbClr val="7030A0"/>
                </a:solidFill>
              </a:rPr>
              <a:t>Clé pour la sexologie</a:t>
            </a:r>
            <a:r>
              <a:rPr lang="fr-FR" sz="1200" dirty="0">
                <a:solidFill>
                  <a:srgbClr val="7030A0"/>
                </a:solidFill>
              </a:rPr>
              <a:t>, Gilbert Tordjman, Seghers, 1972.p.106.</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[l'histoire de Mario Martino] éliminera certainement de nombreuses idées fausses _ principalement la notion que ces gens "peuvent changer s'ils le veulent" et que la psychothérapie peut les soigner et les "guérir" </a:t>
            </a:r>
            <a:r>
              <a:rPr lang="fr-FR" dirty="0">
                <a:solidFill>
                  <a:srgbClr val="7030A0"/>
                </a:solidFill>
              </a:rPr>
              <a:t>»</a:t>
            </a:r>
            <a:r>
              <a:rPr lang="fr-FR" sz="1200" dirty="0">
                <a:solidFill>
                  <a:srgbClr val="7030A0"/>
                </a:solidFill>
              </a:rPr>
              <a:t>. Source : </a:t>
            </a:r>
            <a:r>
              <a:rPr lang="fr-FR" sz="1200" i="1" dirty="0">
                <a:solidFill>
                  <a:srgbClr val="7030A0"/>
                </a:solidFill>
              </a:rPr>
              <a:t>Emergence, autobiographie d'un transsexuel</a:t>
            </a:r>
            <a:r>
              <a:rPr lang="fr-FR" sz="1200" dirty="0">
                <a:solidFill>
                  <a:srgbClr val="7030A0"/>
                </a:solidFill>
              </a:rPr>
              <a:t>, Mario Martino, 1977, Préface de Harry Benjamin, trad.fr., Edition de Trévise, 1981. </a:t>
            </a:r>
            <a:r>
              <a:rPr lang="fr-FR" sz="1200" i="1" dirty="0">
                <a:solidFill>
                  <a:srgbClr val="7030A0"/>
                </a:solidFill>
              </a:rPr>
              <a:t>Emergence: a </a:t>
            </a:r>
            <a:r>
              <a:rPr lang="fr-FR" sz="1200" i="1" dirty="0" err="1">
                <a:solidFill>
                  <a:srgbClr val="7030A0"/>
                </a:solidFill>
              </a:rPr>
              <a:t>Transsexual</a:t>
            </a:r>
            <a:r>
              <a:rPr lang="fr-FR" sz="1200" i="1" dirty="0">
                <a:solidFill>
                  <a:srgbClr val="7030A0"/>
                </a:solidFill>
              </a:rPr>
              <a:t> </a:t>
            </a:r>
            <a:r>
              <a:rPr lang="fr-FR" sz="1200" i="1" dirty="0" err="1">
                <a:solidFill>
                  <a:srgbClr val="7030A0"/>
                </a:solidFill>
              </a:rPr>
              <a:t>Autobiography</a:t>
            </a:r>
            <a:r>
              <a:rPr lang="fr-FR" sz="1200" dirty="0">
                <a:solidFill>
                  <a:srgbClr val="7030A0"/>
                </a:solidFill>
              </a:rPr>
              <a:t>, Mario Martino </a:t>
            </a:r>
            <a:r>
              <a:rPr lang="fr-FR" sz="1200" dirty="0" err="1">
                <a:solidFill>
                  <a:srgbClr val="7030A0"/>
                </a:solidFill>
              </a:rPr>
              <a:t>with</a:t>
            </a:r>
            <a:r>
              <a:rPr lang="fr-FR" sz="1200" dirty="0">
                <a:solidFill>
                  <a:srgbClr val="7030A0"/>
                </a:solidFill>
              </a:rPr>
              <a:t> </a:t>
            </a:r>
            <a:r>
              <a:rPr lang="fr-FR" sz="1200" dirty="0" err="1">
                <a:solidFill>
                  <a:srgbClr val="7030A0"/>
                </a:solidFill>
              </a:rPr>
              <a:t>harriett</a:t>
            </a:r>
            <a:r>
              <a:rPr lang="fr-FR" sz="1200" dirty="0">
                <a:solidFill>
                  <a:srgbClr val="7030A0"/>
                </a:solidFill>
              </a:rPr>
              <a:t>, New York: A Signet Book 1979. Note : Harry Benjamin, créateur de l'entité nosographique « transsexualisme », a été le spécialiste de la question  transsexuelle. Mario Martino (1937 - 2011) était un transsexuel F2M, infirmière devenu infirmier, militant de la cause transsexuel. Source : </a:t>
            </a:r>
            <a:r>
              <a:rPr lang="fr-FR" sz="1200" dirty="0">
                <a:solidFill>
                  <a:srgbClr val="7030A0"/>
                </a:solidFill>
                <a:hlinkClick r:id="rId2"/>
              </a:rPr>
              <a:t>http://zagria.blogspot.fr/2013/08/mario-martino-1938-usa.html</a:t>
            </a:r>
            <a:r>
              <a:rPr lang="fr-FR" sz="1200" dirty="0">
                <a:solidFill>
                  <a:srgbClr val="7030A0"/>
                </a:solidFill>
              </a:rPr>
              <a:t>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474" y="86485"/>
            <a:ext cx="2830202" cy="945826"/>
          </a:xfrm>
          <a:prstGeom prst="rect">
            <a:avLst/>
          </a:prstGeom>
        </p:spPr>
      </p:pic>
      <p:sp>
        <p:nvSpPr>
          <p:cNvPr id="7" name="ZoneTexte 6"/>
          <p:cNvSpPr txBox="1"/>
          <p:nvPr/>
        </p:nvSpPr>
        <p:spPr>
          <a:xfrm>
            <a:off x="5597912" y="559398"/>
            <a:ext cx="2787805" cy="461665"/>
          </a:xfrm>
          <a:prstGeom prst="rect">
            <a:avLst/>
          </a:prstGeom>
          <a:noFill/>
        </p:spPr>
        <p:txBody>
          <a:bodyPr wrap="square" rtlCol="0">
            <a:spAutoFit/>
          </a:bodyPr>
          <a:lstStyle/>
          <a:p>
            <a:pPr algn="r"/>
            <a:r>
              <a:rPr lang="fr-FR" sz="1200" dirty="0">
                <a:solidFill>
                  <a:srgbClr val="7030A0"/>
                </a:solidFill>
              </a:rPr>
              <a:t>Groupe de transsexuel(le)s apprenant l’autodéfense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6735042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96185" y="173402"/>
            <a:ext cx="682084" cy="397076"/>
          </a:xfrm>
        </p:spPr>
        <p:txBody>
          <a:bodyPr/>
          <a:lstStyle/>
          <a:p>
            <a:fld id="{A3855CD8-F650-4656-8804-7E552F308368}" type="slidenum">
              <a:rPr lang="en-US" smtClean="0"/>
              <a:t>150</a:t>
            </a:fld>
            <a:endParaRPr lang="en-US"/>
          </a:p>
        </p:txBody>
      </p:sp>
      <p:sp>
        <p:nvSpPr>
          <p:cNvPr id="3" name="ZoneTexte 2"/>
          <p:cNvSpPr txBox="1"/>
          <p:nvPr/>
        </p:nvSpPr>
        <p:spPr>
          <a:xfrm>
            <a:off x="161365" y="570478"/>
            <a:ext cx="1611680" cy="307777"/>
          </a:xfrm>
          <a:prstGeom prst="rect">
            <a:avLst/>
          </a:prstGeom>
          <a:noFill/>
        </p:spPr>
        <p:txBody>
          <a:bodyPr wrap="square" rtlCol="0">
            <a:spAutoFit/>
          </a:bodyPr>
          <a:lstStyle/>
          <a:p>
            <a:r>
              <a:rPr lang="fr-FR" sz="1400" u="sng" dirty="0">
                <a:solidFill>
                  <a:srgbClr val="7030A0"/>
                </a:solidFill>
              </a:rPr>
              <a:t>Livres</a:t>
            </a:r>
            <a:r>
              <a:rPr lang="fr-FR" sz="1400" dirty="0">
                <a:solidFill>
                  <a:srgbClr val="7030A0"/>
                </a:solidFill>
              </a:rPr>
              <a:t> (suite) :</a:t>
            </a:r>
          </a:p>
        </p:txBody>
      </p:sp>
      <p:sp>
        <p:nvSpPr>
          <p:cNvPr id="4" name="ZoneTexte 3"/>
          <p:cNvSpPr txBox="1"/>
          <p:nvPr/>
        </p:nvSpPr>
        <p:spPr>
          <a:xfrm>
            <a:off x="3826824" y="55069"/>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3634" y="2466217"/>
            <a:ext cx="1962150" cy="2333625"/>
          </a:xfrm>
          <a:prstGeom prst="rect">
            <a:avLst/>
          </a:prstGeom>
        </p:spPr>
      </p:pic>
      <p:pic>
        <p:nvPicPr>
          <p:cNvPr id="30" name="Imag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637" y="2432176"/>
            <a:ext cx="2794295" cy="2401708"/>
          </a:xfrm>
          <a:prstGeom prst="rect">
            <a:avLst/>
          </a:prstGeom>
        </p:spPr>
      </p:pic>
      <p:pic>
        <p:nvPicPr>
          <p:cNvPr id="31" name="Imag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467" y="3633029"/>
            <a:ext cx="2567049" cy="2567049"/>
          </a:xfrm>
          <a:prstGeom prst="rect">
            <a:avLst/>
          </a:prstGeom>
        </p:spPr>
      </p:pic>
      <p:pic>
        <p:nvPicPr>
          <p:cNvPr id="33" name="Imag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6290" y="504801"/>
            <a:ext cx="2481318" cy="2977582"/>
          </a:xfrm>
          <a:prstGeom prst="rect">
            <a:avLst/>
          </a:prstGeom>
        </p:spPr>
      </p:pic>
      <p:pic>
        <p:nvPicPr>
          <p:cNvPr id="34" name="Imag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7373" y="116335"/>
            <a:ext cx="4599854" cy="2299927"/>
          </a:xfrm>
          <a:prstGeom prst="rect">
            <a:avLst/>
          </a:prstGeom>
        </p:spPr>
      </p:pic>
      <p:pic>
        <p:nvPicPr>
          <p:cNvPr id="35" name="Imag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0213" y="3628742"/>
            <a:ext cx="2098910" cy="2895048"/>
          </a:xfrm>
          <a:prstGeom prst="rect">
            <a:avLst/>
          </a:prstGeom>
        </p:spPr>
      </p:pic>
      <p:pic>
        <p:nvPicPr>
          <p:cNvPr id="38" name="Imag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5495" y="4892150"/>
            <a:ext cx="1435583" cy="1863203"/>
          </a:xfrm>
          <a:prstGeom prst="rect">
            <a:avLst/>
          </a:prstGeom>
        </p:spPr>
      </p:pic>
      <p:pic>
        <p:nvPicPr>
          <p:cNvPr id="39" name="Imag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2730" y="564842"/>
            <a:ext cx="1800225" cy="2857500"/>
          </a:xfrm>
          <a:prstGeom prst="rect">
            <a:avLst/>
          </a:prstGeom>
        </p:spPr>
      </p:pic>
      <p:pic>
        <p:nvPicPr>
          <p:cNvPr id="40" name="Imag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153" y="3530562"/>
            <a:ext cx="1644269" cy="3078974"/>
          </a:xfrm>
          <a:prstGeom prst="rect">
            <a:avLst/>
          </a:prstGeom>
        </p:spPr>
      </p:pic>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7450" y="4917881"/>
            <a:ext cx="3380445" cy="1811742"/>
          </a:xfrm>
          <a:prstGeom prst="rect">
            <a:avLst/>
          </a:prstGeom>
        </p:spPr>
      </p:pic>
      <p:pic>
        <p:nvPicPr>
          <p:cNvPr id="8" name="Imag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7292" y="932301"/>
            <a:ext cx="1914525" cy="2390775"/>
          </a:xfrm>
          <a:prstGeom prst="rect">
            <a:avLst/>
          </a:prstGeom>
        </p:spPr>
      </p:pic>
    </p:spTree>
    <p:extLst>
      <p:ext uri="{BB962C8B-B14F-4D97-AF65-F5344CB8AC3E}">
        <p14:creationId xmlns:p14="http://schemas.microsoft.com/office/powerpoint/2010/main" val="40341686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151</a:t>
            </a:fld>
            <a:endParaRPr lang="en-US"/>
          </a:p>
        </p:txBody>
      </p:sp>
      <p:sp>
        <p:nvSpPr>
          <p:cNvPr id="3" name="Espace réservé du numéro de diapositive 1"/>
          <p:cNvSpPr txBox="1">
            <a:spLocks/>
          </p:cNvSpPr>
          <p:nvPr/>
        </p:nvSpPr>
        <p:spPr>
          <a:xfrm>
            <a:off x="11407698" y="6244684"/>
            <a:ext cx="616376" cy="43272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151</a:t>
            </a:fld>
            <a:endParaRPr lang="en-US"/>
          </a:p>
        </p:txBody>
      </p:sp>
      <p:sp>
        <p:nvSpPr>
          <p:cNvPr id="4" name="ZoneTexte 3"/>
          <p:cNvSpPr txBox="1"/>
          <p:nvPr/>
        </p:nvSpPr>
        <p:spPr>
          <a:xfrm>
            <a:off x="247426" y="589370"/>
            <a:ext cx="3031033" cy="369332"/>
          </a:xfrm>
          <a:prstGeom prst="rect">
            <a:avLst/>
          </a:prstGeom>
          <a:noFill/>
        </p:spPr>
        <p:txBody>
          <a:bodyPr wrap="square" rtlCol="0">
            <a:spAutoFit/>
          </a:bodyPr>
          <a:lstStyle/>
          <a:p>
            <a:r>
              <a:rPr lang="fr-FR" b="1" dirty="0">
                <a:solidFill>
                  <a:srgbClr val="7030A0"/>
                </a:solidFill>
              </a:rPr>
              <a:t>Livres (suite)</a:t>
            </a:r>
          </a:p>
        </p:txBody>
      </p:sp>
      <p:sp>
        <p:nvSpPr>
          <p:cNvPr id="5" name="ZoneTexte 4"/>
          <p:cNvSpPr txBox="1"/>
          <p:nvPr/>
        </p:nvSpPr>
        <p:spPr>
          <a:xfrm>
            <a:off x="233693" y="958702"/>
            <a:ext cx="11790381" cy="523220"/>
          </a:xfrm>
          <a:prstGeom prst="rect">
            <a:avLst/>
          </a:prstGeom>
          <a:noFill/>
        </p:spPr>
        <p:txBody>
          <a:bodyPr wrap="square" rtlCol="0">
            <a:spAutoFit/>
          </a:bodyPr>
          <a:lstStyle/>
          <a:p>
            <a:r>
              <a:rPr lang="fr-FR" sz="1400" i="1" dirty="0">
                <a:solidFill>
                  <a:srgbClr val="7030A0"/>
                </a:solidFill>
              </a:rPr>
              <a:t>Trouble dans le genre</a:t>
            </a:r>
            <a:r>
              <a:rPr lang="fr-FR" sz="1400" dirty="0">
                <a:solidFill>
                  <a:srgbClr val="7030A0"/>
                </a:solidFill>
              </a:rPr>
              <a:t>, </a:t>
            </a:r>
            <a:r>
              <a:rPr lang="fr-FR" sz="1400" i="1" dirty="0">
                <a:solidFill>
                  <a:srgbClr val="7030A0"/>
                </a:solidFill>
              </a:rPr>
              <a:t>Pour un féminisme de la subversion </a:t>
            </a:r>
            <a:r>
              <a:rPr lang="fr-FR" sz="1400" dirty="0">
                <a:solidFill>
                  <a:srgbClr val="7030A0"/>
                </a:solidFill>
              </a:rPr>
              <a:t>(Judith Butler, 1990, traduit en français en 2005) [TDLG], a) </a:t>
            </a:r>
            <a:r>
              <a:rPr lang="fr-FR" sz="1400" dirty="0">
                <a:solidFill>
                  <a:srgbClr val="7030A0"/>
                </a:solidFill>
                <a:hlinkClick r:id="rId2"/>
              </a:rPr>
              <a:t>https://fr.m.wikipedia.org/wiki/Trouble_dans_le_genre</a:t>
            </a:r>
            <a:r>
              <a:rPr lang="fr-FR" sz="1400" dirty="0">
                <a:solidFill>
                  <a:srgbClr val="7030A0"/>
                </a:solidFill>
              </a:rPr>
              <a:t> , b) </a:t>
            </a:r>
            <a:r>
              <a:rPr lang="fr-FR" sz="1400" dirty="0">
                <a:solidFill>
                  <a:srgbClr val="7030A0"/>
                </a:solidFill>
                <a:hlinkClick r:id="rId3"/>
              </a:rPr>
              <a:t>http://www.idixa.net/Pixa/pagixa-1109091905.html</a:t>
            </a:r>
            <a:r>
              <a:rPr lang="fr-FR" sz="1400" dirty="0">
                <a:solidFill>
                  <a:srgbClr val="7030A0"/>
                </a:solidFill>
              </a:rPr>
              <a:t> </a:t>
            </a:r>
          </a:p>
        </p:txBody>
      </p:sp>
      <p:sp>
        <p:nvSpPr>
          <p:cNvPr id="6" name="ZoneTexte 5"/>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ZoneTexte 6"/>
          <p:cNvSpPr txBox="1"/>
          <p:nvPr/>
        </p:nvSpPr>
        <p:spPr>
          <a:xfrm>
            <a:off x="175752" y="6400412"/>
            <a:ext cx="4592203" cy="276999"/>
          </a:xfrm>
          <a:prstGeom prst="rect">
            <a:avLst/>
          </a:prstGeom>
          <a:noFill/>
        </p:spPr>
        <p:txBody>
          <a:bodyPr wrap="square" rtlCol="0">
            <a:spAutoFit/>
          </a:bodyPr>
          <a:lstStyle/>
          <a:p>
            <a:pPr algn="ctr"/>
            <a:r>
              <a:rPr lang="fr-FR" sz="1200" dirty="0">
                <a:solidFill>
                  <a:srgbClr val="7030A0"/>
                </a:solidFill>
              </a:rPr>
              <a:t>Le dessinatrice de Lily, une héroïne transgenre.</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78" y="3041650"/>
            <a:ext cx="3486150" cy="3314700"/>
          </a:xfrm>
          <a:prstGeom prst="rect">
            <a:avLst/>
          </a:prstGeom>
        </p:spPr>
      </p:pic>
      <p:sp>
        <p:nvSpPr>
          <p:cNvPr id="9" name="ZoneTexte 8"/>
          <p:cNvSpPr txBox="1"/>
          <p:nvPr/>
        </p:nvSpPr>
        <p:spPr>
          <a:xfrm>
            <a:off x="4627756" y="6356350"/>
            <a:ext cx="3746416" cy="461665"/>
          </a:xfrm>
          <a:prstGeom prst="rect">
            <a:avLst/>
          </a:prstGeom>
          <a:noFill/>
        </p:spPr>
        <p:txBody>
          <a:bodyPr wrap="square" rtlCol="0">
            <a:spAutoFit/>
          </a:bodyPr>
          <a:lstStyle/>
          <a:p>
            <a:pPr algn="ctr"/>
            <a:r>
              <a:rPr lang="fr-FR" sz="1200" dirty="0">
                <a:solidFill>
                  <a:srgbClr val="7030A0"/>
                </a:solidFill>
              </a:rPr>
              <a:t>Sophie Labelle, dessinatrice de « </a:t>
            </a:r>
            <a:r>
              <a:rPr lang="fr-FR" sz="1200" dirty="0" err="1">
                <a:solidFill>
                  <a:srgbClr val="7030A0"/>
                </a:solidFill>
              </a:rPr>
              <a:t>Stéphie</a:t>
            </a:r>
            <a:r>
              <a:rPr lang="fr-FR" sz="1200" dirty="0">
                <a:solidFill>
                  <a:srgbClr val="7030A0"/>
                </a:solidFill>
              </a:rPr>
              <a:t> n’est pas un garçon » ou « assigné garçon », une héroïne transgenre.</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9524" y="98031"/>
            <a:ext cx="2114550" cy="29337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1539" y="2698750"/>
            <a:ext cx="2743200" cy="365760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7019" y="3813175"/>
            <a:ext cx="1800225" cy="2543175"/>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6686" y="3172346"/>
            <a:ext cx="1800225" cy="2533650"/>
          </a:xfrm>
          <a:prstGeom prst="rect">
            <a:avLst/>
          </a:prstGeom>
        </p:spPr>
      </p:pic>
      <p:sp>
        <p:nvSpPr>
          <p:cNvPr id="14" name="ZoneTexte 13"/>
          <p:cNvSpPr txBox="1"/>
          <p:nvPr/>
        </p:nvSpPr>
        <p:spPr>
          <a:xfrm>
            <a:off x="9909524" y="5798634"/>
            <a:ext cx="2282476" cy="276999"/>
          </a:xfrm>
          <a:prstGeom prst="rect">
            <a:avLst/>
          </a:prstGeom>
          <a:noFill/>
        </p:spPr>
        <p:txBody>
          <a:bodyPr wrap="square" rtlCol="0">
            <a:spAutoFit/>
          </a:bodyPr>
          <a:lstStyle/>
          <a:p>
            <a:pPr algn="ctr"/>
            <a:r>
              <a:rPr lang="fr-FR" sz="1200" dirty="0">
                <a:solidFill>
                  <a:srgbClr val="7030A0"/>
                </a:solidFill>
              </a:rPr>
              <a:t>Mannequin transgenre</a:t>
            </a:r>
          </a:p>
        </p:txBody>
      </p:sp>
      <p:sp>
        <p:nvSpPr>
          <p:cNvPr id="15" name="Rectangle 14"/>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7785" y="1468138"/>
            <a:ext cx="2591362" cy="1451163"/>
          </a:xfrm>
          <a:prstGeom prst="rect">
            <a:avLst/>
          </a:prstGeom>
        </p:spPr>
      </p:pic>
    </p:spTree>
    <p:extLst>
      <p:ext uri="{BB962C8B-B14F-4D97-AF65-F5344CB8AC3E}">
        <p14:creationId xmlns:p14="http://schemas.microsoft.com/office/powerpoint/2010/main" val="174336640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74604" y="169195"/>
            <a:ext cx="537117" cy="369332"/>
          </a:xfrm>
        </p:spPr>
        <p:txBody>
          <a:bodyPr/>
          <a:lstStyle/>
          <a:p>
            <a:fld id="{A3855CD8-F650-4656-8804-7E552F308368}" type="slidenum">
              <a:rPr lang="en-US" smtClean="0"/>
              <a:t>152</a:t>
            </a:fld>
            <a:endParaRPr lang="en-US"/>
          </a:p>
        </p:txBody>
      </p:sp>
      <p:sp>
        <p:nvSpPr>
          <p:cNvPr id="3" name="ZoneTexte 2"/>
          <p:cNvSpPr txBox="1"/>
          <p:nvPr/>
        </p:nvSpPr>
        <p:spPr>
          <a:xfrm>
            <a:off x="215153" y="538527"/>
            <a:ext cx="3031033" cy="369332"/>
          </a:xfrm>
          <a:prstGeom prst="rect">
            <a:avLst/>
          </a:prstGeom>
          <a:noFill/>
        </p:spPr>
        <p:txBody>
          <a:bodyPr wrap="square" rtlCol="0">
            <a:spAutoFit/>
          </a:bodyPr>
          <a:lstStyle/>
          <a:p>
            <a:r>
              <a:rPr lang="fr-FR" b="1" dirty="0">
                <a:solidFill>
                  <a:srgbClr val="7030A0"/>
                </a:solidFill>
              </a:rPr>
              <a:t>Livres (suite)</a:t>
            </a:r>
          </a:p>
        </p:txBody>
      </p:sp>
      <p:sp>
        <p:nvSpPr>
          <p:cNvPr id="4" name="ZoneTexte 3"/>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sp>
        <p:nvSpPr>
          <p:cNvPr id="6" name="ZoneTexte 5"/>
          <p:cNvSpPr txBox="1"/>
          <p:nvPr/>
        </p:nvSpPr>
        <p:spPr>
          <a:xfrm>
            <a:off x="215153" y="834908"/>
            <a:ext cx="11796568" cy="5693866"/>
          </a:xfrm>
          <a:prstGeom prst="rect">
            <a:avLst/>
          </a:prstGeom>
          <a:noFill/>
        </p:spPr>
        <p:txBody>
          <a:bodyPr wrap="square" rtlCol="0">
            <a:spAutoFit/>
          </a:bodyPr>
          <a:lstStyle/>
          <a:p>
            <a:pPr eaLnBrk="0" fontAlgn="base" hangingPunct="0"/>
            <a:r>
              <a:rPr lang="fr-FR" sz="1400" b="1" dirty="0">
                <a:solidFill>
                  <a:srgbClr val="7030A0"/>
                </a:solidFill>
              </a:rPr>
              <a:t>Barbara Buick, </a:t>
            </a:r>
            <a:r>
              <a:rPr lang="fr-FR" sz="1400" i="1" dirty="0">
                <a:solidFill>
                  <a:srgbClr val="7030A0"/>
                </a:solidFill>
              </a:rPr>
              <a:t>L'Étiquette, </a:t>
            </a:r>
            <a:r>
              <a:rPr lang="fr-FR" sz="1400" dirty="0">
                <a:solidFill>
                  <a:srgbClr val="7030A0"/>
                </a:solidFill>
              </a:rPr>
              <a:t>La Jeune Parque, 1971. </a:t>
            </a:r>
            <a:r>
              <a:rPr lang="fr-FR" sz="1400" b="1" dirty="0">
                <a:solidFill>
                  <a:srgbClr val="7030A0"/>
                </a:solidFill>
              </a:rPr>
              <a:t>Coccinelle, </a:t>
            </a:r>
            <a:r>
              <a:rPr lang="fr-FR" sz="1400" i="1" dirty="0">
                <a:solidFill>
                  <a:srgbClr val="7030A0"/>
                </a:solidFill>
              </a:rPr>
              <a:t>Coccinelle, </a:t>
            </a:r>
            <a:r>
              <a:rPr lang="fr-FR" sz="1400" dirty="0">
                <a:solidFill>
                  <a:srgbClr val="7030A0"/>
                </a:solidFill>
              </a:rPr>
              <a:t>Filipacchi, 1987.</a:t>
            </a:r>
          </a:p>
          <a:p>
            <a:pPr eaLnBrk="0" fontAlgn="base" hangingPunct="0"/>
            <a:r>
              <a:rPr lang="fr-FR" sz="1400" b="1" dirty="0">
                <a:solidFill>
                  <a:srgbClr val="7030A0"/>
                </a:solidFill>
              </a:rPr>
              <a:t>Andréa </a:t>
            </a:r>
            <a:r>
              <a:rPr lang="fr-FR" sz="1400" b="1" dirty="0" err="1">
                <a:solidFill>
                  <a:srgbClr val="7030A0"/>
                </a:solidFill>
              </a:rPr>
              <a:t>Colliaux</a:t>
            </a:r>
            <a:r>
              <a:rPr lang="fr-FR" sz="1400" b="1" dirty="0">
                <a:solidFill>
                  <a:srgbClr val="7030A0"/>
                </a:solidFill>
              </a:rPr>
              <a:t>, </a:t>
            </a:r>
            <a:r>
              <a:rPr lang="fr-FR" sz="1400" i="1" dirty="0">
                <a:solidFill>
                  <a:srgbClr val="7030A0"/>
                </a:solidFill>
              </a:rPr>
              <a:t>Carnet de bord d'un </a:t>
            </a:r>
            <a:r>
              <a:rPr lang="fr-FR" sz="1400" i="1" dirty="0" err="1">
                <a:solidFill>
                  <a:srgbClr val="7030A0"/>
                </a:solidFill>
              </a:rPr>
              <a:t>stewart</a:t>
            </a:r>
            <a:r>
              <a:rPr lang="fr-FR" sz="1400" i="1" dirty="0">
                <a:solidFill>
                  <a:srgbClr val="7030A0"/>
                </a:solidFill>
              </a:rPr>
              <a:t> devenu hôtesse de l'air, </a:t>
            </a:r>
            <a:r>
              <a:rPr lang="fr-FR" sz="1400" dirty="0">
                <a:solidFill>
                  <a:srgbClr val="7030A0"/>
                </a:solidFill>
              </a:rPr>
              <a:t>éditions Michel </a:t>
            </a:r>
            <a:r>
              <a:rPr lang="fr-FR" sz="1400" dirty="0" err="1">
                <a:solidFill>
                  <a:srgbClr val="7030A0"/>
                </a:solidFill>
              </a:rPr>
              <a:t>Lafon</a:t>
            </a:r>
            <a:r>
              <a:rPr lang="fr-FR" sz="1400" dirty="0">
                <a:solidFill>
                  <a:srgbClr val="7030A0"/>
                </a:solidFill>
              </a:rPr>
              <a:t>, 2001.</a:t>
            </a:r>
          </a:p>
          <a:p>
            <a:pPr eaLnBrk="0" fontAlgn="base" hangingPunct="0"/>
            <a:r>
              <a:rPr lang="fr-FR" sz="1400" b="1" dirty="0">
                <a:solidFill>
                  <a:srgbClr val="7030A0"/>
                </a:solidFill>
              </a:rPr>
              <a:t>Roberta </a:t>
            </a:r>
            <a:r>
              <a:rPr lang="fr-FR" sz="1400" b="1" dirty="0" err="1">
                <a:solidFill>
                  <a:srgbClr val="7030A0"/>
                </a:solidFill>
              </a:rPr>
              <a:t>Cowell</a:t>
            </a:r>
            <a:r>
              <a:rPr lang="fr-FR" sz="1400" b="1" dirty="0">
                <a:solidFill>
                  <a:srgbClr val="7030A0"/>
                </a:solidFill>
              </a:rPr>
              <a:t>, </a:t>
            </a:r>
            <a:r>
              <a:rPr lang="fr-FR" sz="1400" i="1" dirty="0">
                <a:solidFill>
                  <a:srgbClr val="7030A0"/>
                </a:solidFill>
              </a:rPr>
              <a:t>Comment je suis devenu(e) femme, </a:t>
            </a:r>
            <a:r>
              <a:rPr lang="fr-FR" sz="1400" dirty="0">
                <a:solidFill>
                  <a:srgbClr val="7030A0"/>
                </a:solidFill>
              </a:rPr>
              <a:t>Plon, 1955.</a:t>
            </a:r>
          </a:p>
          <a:p>
            <a:pPr eaLnBrk="0" fontAlgn="base" hangingPunct="0"/>
            <a:r>
              <a:rPr lang="fr-FR" sz="1400" b="1" dirty="0">
                <a:solidFill>
                  <a:srgbClr val="7030A0"/>
                </a:solidFill>
              </a:rPr>
              <a:t>Kathy Dee, </a:t>
            </a:r>
            <a:r>
              <a:rPr lang="fr-FR" sz="1400" i="1" dirty="0">
                <a:solidFill>
                  <a:srgbClr val="7030A0"/>
                </a:solidFill>
              </a:rPr>
              <a:t>Traveling, un itinéraire transsexuel, </a:t>
            </a:r>
            <a:r>
              <a:rPr lang="fr-FR" sz="1400" dirty="0">
                <a:solidFill>
                  <a:srgbClr val="7030A0"/>
                </a:solidFill>
              </a:rPr>
              <a:t>éditions Belfond, 1974.</a:t>
            </a:r>
          </a:p>
          <a:p>
            <a:pPr eaLnBrk="0" fontAlgn="base" hangingPunct="0"/>
            <a:r>
              <a:rPr lang="fr-FR" sz="1400" b="1" dirty="0">
                <a:solidFill>
                  <a:srgbClr val="7030A0"/>
                </a:solidFill>
              </a:rPr>
              <a:t>Delphine De </a:t>
            </a:r>
            <a:r>
              <a:rPr lang="fr-FR" sz="1400" b="1" dirty="0" err="1">
                <a:solidFill>
                  <a:srgbClr val="7030A0"/>
                </a:solidFill>
              </a:rPr>
              <a:t>Froissac</a:t>
            </a:r>
            <a:r>
              <a:rPr lang="fr-FR" sz="1400" b="1" dirty="0">
                <a:solidFill>
                  <a:srgbClr val="7030A0"/>
                </a:solidFill>
              </a:rPr>
              <a:t>, </a:t>
            </a:r>
            <a:r>
              <a:rPr lang="fr-FR" sz="1400" i="1" dirty="0">
                <a:solidFill>
                  <a:srgbClr val="7030A0"/>
                </a:solidFill>
              </a:rPr>
              <a:t>La Solitude du désir, </a:t>
            </a:r>
            <a:r>
              <a:rPr lang="fr-FR" sz="1400" dirty="0">
                <a:solidFill>
                  <a:srgbClr val="7030A0"/>
                </a:solidFill>
              </a:rPr>
              <a:t>éditions LAU, 2004.</a:t>
            </a:r>
          </a:p>
          <a:p>
            <a:pPr eaLnBrk="0" fontAlgn="base" hangingPunct="0"/>
            <a:r>
              <a:rPr lang="fr-FR" sz="1400" b="1" dirty="0" err="1">
                <a:solidFill>
                  <a:srgbClr val="7030A0"/>
                </a:solidFill>
              </a:rPr>
              <a:t>Ovida</a:t>
            </a:r>
            <a:r>
              <a:rPr lang="fr-FR" sz="1400" b="1" dirty="0">
                <a:solidFill>
                  <a:srgbClr val="7030A0"/>
                </a:solidFill>
              </a:rPr>
              <a:t> </a:t>
            </a:r>
            <a:r>
              <a:rPr lang="fr-FR" sz="1400" b="1" dirty="0" err="1">
                <a:solidFill>
                  <a:srgbClr val="7030A0"/>
                </a:solidFill>
              </a:rPr>
              <a:t>Delect</a:t>
            </a:r>
            <a:r>
              <a:rPr lang="fr-FR" sz="1400" b="1" dirty="0">
                <a:solidFill>
                  <a:srgbClr val="7030A0"/>
                </a:solidFill>
              </a:rPr>
              <a:t>, </a:t>
            </a:r>
            <a:r>
              <a:rPr lang="fr-FR" sz="1400" i="1" dirty="0">
                <a:solidFill>
                  <a:srgbClr val="7030A0"/>
                </a:solidFill>
              </a:rPr>
              <a:t>La Vocation d'être femme. Itinéraire d'une transsexuelle, </a:t>
            </a:r>
            <a:r>
              <a:rPr lang="fr-FR" sz="1400" dirty="0">
                <a:solidFill>
                  <a:srgbClr val="7030A0"/>
                </a:solidFill>
              </a:rPr>
              <a:t>L'Harmattan, 1996.</a:t>
            </a:r>
          </a:p>
          <a:p>
            <a:pPr eaLnBrk="0" fontAlgn="base" hangingPunct="0"/>
            <a:r>
              <a:rPr lang="fr-FR" sz="1400" b="1" dirty="0">
                <a:solidFill>
                  <a:srgbClr val="7030A0"/>
                </a:solidFill>
              </a:rPr>
              <a:t>Diane, </a:t>
            </a:r>
            <a:r>
              <a:rPr lang="fr-FR" sz="1400" i="1" dirty="0">
                <a:solidFill>
                  <a:srgbClr val="7030A0"/>
                </a:solidFill>
              </a:rPr>
              <a:t>Diane, </a:t>
            </a:r>
            <a:r>
              <a:rPr lang="fr-FR" sz="1400" dirty="0">
                <a:solidFill>
                  <a:srgbClr val="7030A0"/>
                </a:solidFill>
              </a:rPr>
              <a:t>Acropole, 1987.</a:t>
            </a:r>
          </a:p>
          <a:p>
            <a:pPr eaLnBrk="0" fontAlgn="base" hangingPunct="0"/>
            <a:r>
              <a:rPr lang="fr-FR" sz="1400" b="1" dirty="0">
                <a:solidFill>
                  <a:srgbClr val="7030A0"/>
                </a:solidFill>
              </a:rPr>
              <a:t>Sandra Dual, </a:t>
            </a:r>
            <a:r>
              <a:rPr lang="fr-FR" sz="1400" i="1" dirty="0">
                <a:solidFill>
                  <a:srgbClr val="7030A0"/>
                </a:solidFill>
              </a:rPr>
              <a:t>Rencontre du troisième sexe, </a:t>
            </a:r>
            <a:r>
              <a:rPr lang="fr-FR" sz="1400" dirty="0">
                <a:solidFill>
                  <a:srgbClr val="7030A0"/>
                </a:solidFill>
              </a:rPr>
              <a:t>Gérard Blanc, 1999.</a:t>
            </a:r>
          </a:p>
          <a:p>
            <a:pPr eaLnBrk="0" fontAlgn="base" hangingPunct="0"/>
            <a:r>
              <a:rPr lang="fr-FR" sz="1400" b="1" dirty="0">
                <a:solidFill>
                  <a:srgbClr val="7030A0"/>
                </a:solidFill>
              </a:rPr>
              <a:t>Sylviane </a:t>
            </a:r>
            <a:r>
              <a:rPr lang="fr-FR" sz="1400" b="1" dirty="0" err="1">
                <a:solidFill>
                  <a:srgbClr val="7030A0"/>
                </a:solidFill>
              </a:rPr>
              <a:t>Dullak</a:t>
            </a:r>
            <a:r>
              <a:rPr lang="fr-FR" sz="1400" b="1" dirty="0">
                <a:solidFill>
                  <a:srgbClr val="7030A0"/>
                </a:solidFill>
              </a:rPr>
              <a:t>, </a:t>
            </a:r>
            <a:r>
              <a:rPr lang="fr-FR" sz="1400" i="1" dirty="0">
                <a:solidFill>
                  <a:srgbClr val="7030A0"/>
                </a:solidFill>
              </a:rPr>
              <a:t>Je serai elle, mon odyssée trans­sexuelle, </a:t>
            </a:r>
            <a:r>
              <a:rPr lang="fr-FR" sz="1400" dirty="0">
                <a:solidFill>
                  <a:srgbClr val="7030A0"/>
                </a:solidFill>
              </a:rPr>
              <a:t>Presses de la Cité, 1983.</a:t>
            </a:r>
          </a:p>
          <a:p>
            <a:pPr eaLnBrk="0" fontAlgn="base" hangingPunct="0"/>
            <a:r>
              <a:rPr lang="fr-FR" sz="1400" b="1" dirty="0">
                <a:solidFill>
                  <a:srgbClr val="7030A0"/>
                </a:solidFill>
              </a:rPr>
              <a:t>Marie-Josée </a:t>
            </a:r>
            <a:r>
              <a:rPr lang="fr-FR" sz="1400" b="1" dirty="0" err="1">
                <a:solidFill>
                  <a:srgbClr val="7030A0"/>
                </a:solidFill>
              </a:rPr>
              <a:t>Enard</a:t>
            </a:r>
            <a:r>
              <a:rPr lang="fr-FR" sz="1400" b="1" dirty="0">
                <a:solidFill>
                  <a:srgbClr val="7030A0"/>
                </a:solidFill>
              </a:rPr>
              <a:t>, </a:t>
            </a:r>
            <a:r>
              <a:rPr lang="fr-FR" sz="1400" i="1" dirty="0">
                <a:solidFill>
                  <a:srgbClr val="7030A0"/>
                </a:solidFill>
              </a:rPr>
              <a:t>Vouloir être... Transsexuelle, </a:t>
            </a:r>
            <a:r>
              <a:rPr lang="fr-FR" sz="1400" dirty="0">
                <a:solidFill>
                  <a:srgbClr val="7030A0"/>
                </a:solidFill>
              </a:rPr>
              <a:t>Femme et Mère, 1982.</a:t>
            </a:r>
          </a:p>
          <a:p>
            <a:pPr eaLnBrk="0" fontAlgn="base" hangingPunct="0"/>
            <a:r>
              <a:rPr lang="fr-FR" sz="1400" b="1" dirty="0">
                <a:solidFill>
                  <a:srgbClr val="7030A0"/>
                </a:solidFill>
              </a:rPr>
              <a:t>Catalina de </a:t>
            </a:r>
            <a:r>
              <a:rPr lang="fr-FR" sz="1400" b="1" dirty="0" err="1">
                <a:solidFill>
                  <a:srgbClr val="7030A0"/>
                </a:solidFill>
              </a:rPr>
              <a:t>Erauso</a:t>
            </a:r>
            <a:r>
              <a:rPr lang="fr-FR" sz="1400" b="1" dirty="0">
                <a:solidFill>
                  <a:srgbClr val="7030A0"/>
                </a:solidFill>
              </a:rPr>
              <a:t> </a:t>
            </a:r>
            <a:r>
              <a:rPr lang="fr-FR" sz="1400" dirty="0">
                <a:solidFill>
                  <a:srgbClr val="7030A0"/>
                </a:solidFill>
              </a:rPr>
              <a:t>(préface de José-Maria de Heredia, avant-propos d'Elisabeth Burgos), </a:t>
            </a:r>
            <a:r>
              <a:rPr lang="fr-FR" sz="1400" i="1" dirty="0">
                <a:solidFill>
                  <a:srgbClr val="7030A0"/>
                </a:solidFill>
              </a:rPr>
              <a:t>La nonne soldat. </a:t>
            </a:r>
            <a:r>
              <a:rPr lang="fr-FR" sz="1400" dirty="0">
                <a:solidFill>
                  <a:srgbClr val="7030A0"/>
                </a:solidFill>
              </a:rPr>
              <a:t>Tra­duction française : La Différence, 1991.</a:t>
            </a:r>
          </a:p>
          <a:p>
            <a:pPr eaLnBrk="0" fontAlgn="base" hangingPunct="0"/>
            <a:r>
              <a:rPr lang="fr-FR" sz="1400" b="1" dirty="0">
                <a:solidFill>
                  <a:srgbClr val="7030A0"/>
                </a:solidFill>
              </a:rPr>
              <a:t>Jean Guilda, </a:t>
            </a:r>
            <a:r>
              <a:rPr lang="fr-FR" sz="1400" i="1" dirty="0">
                <a:solidFill>
                  <a:srgbClr val="7030A0"/>
                </a:solidFill>
              </a:rPr>
              <a:t>Guilda : Elle et moi, </a:t>
            </a:r>
            <a:r>
              <a:rPr lang="fr-FR" sz="1400" dirty="0" err="1">
                <a:solidFill>
                  <a:srgbClr val="7030A0"/>
                </a:solidFill>
              </a:rPr>
              <a:t>Quebécor</a:t>
            </a:r>
            <a:r>
              <a:rPr lang="fr-FR" sz="1400" dirty="0">
                <a:solidFill>
                  <a:srgbClr val="7030A0"/>
                </a:solidFill>
              </a:rPr>
              <a:t>, 1980. </a:t>
            </a:r>
            <a:r>
              <a:rPr lang="fr-FR" sz="1400" b="1" dirty="0">
                <a:solidFill>
                  <a:srgbClr val="7030A0"/>
                </a:solidFill>
              </a:rPr>
              <a:t>Paul Hewitt et Jane Warren, </a:t>
            </a:r>
            <a:r>
              <a:rPr lang="fr-FR" sz="1400" i="1" dirty="0">
                <a:solidFill>
                  <a:srgbClr val="7030A0"/>
                </a:solidFill>
              </a:rPr>
              <a:t>Un homme en elle, </a:t>
            </a:r>
            <a:r>
              <a:rPr lang="fr-FR" sz="1400" dirty="0">
                <a:solidFill>
                  <a:srgbClr val="7030A0"/>
                </a:solidFill>
              </a:rPr>
              <a:t>Édi­tions n° 1, 1996.</a:t>
            </a:r>
          </a:p>
          <a:p>
            <a:pPr eaLnBrk="0" fontAlgn="base" hangingPunct="0"/>
            <a:r>
              <a:rPr lang="fr-FR" sz="1400" b="1" dirty="0">
                <a:solidFill>
                  <a:srgbClr val="7030A0"/>
                </a:solidFill>
              </a:rPr>
              <a:t>Jocelyne </a:t>
            </a:r>
            <a:r>
              <a:rPr lang="fr-FR" sz="1400" dirty="0">
                <a:solidFill>
                  <a:srgbClr val="7030A0"/>
                </a:solidFill>
              </a:rPr>
              <a:t>(avec la contribution de Florence </a:t>
            </a:r>
            <a:r>
              <a:rPr lang="fr-FR" sz="1400" dirty="0" err="1">
                <a:solidFill>
                  <a:srgbClr val="7030A0"/>
                </a:solidFill>
              </a:rPr>
              <a:t>Hague­nauer</a:t>
            </a:r>
            <a:r>
              <a:rPr lang="fr-FR" sz="1400" dirty="0">
                <a:solidFill>
                  <a:srgbClr val="7030A0"/>
                </a:solidFill>
              </a:rPr>
              <a:t>), </a:t>
            </a:r>
            <a:r>
              <a:rPr lang="fr-FR" sz="1400" i="1" dirty="0">
                <a:solidFill>
                  <a:srgbClr val="7030A0"/>
                </a:solidFill>
              </a:rPr>
              <a:t>Jean / Jocelyne, </a:t>
            </a:r>
            <a:r>
              <a:rPr lang="fr-FR" sz="1400" dirty="0">
                <a:solidFill>
                  <a:srgbClr val="7030A0"/>
                </a:solidFill>
              </a:rPr>
              <a:t>éditions Stock, 2001.</a:t>
            </a:r>
          </a:p>
          <a:p>
            <a:pPr eaLnBrk="0" fontAlgn="base" hangingPunct="0"/>
            <a:r>
              <a:rPr lang="fr-FR" sz="1400" b="1" dirty="0" err="1">
                <a:solidFill>
                  <a:srgbClr val="7030A0"/>
                </a:solidFill>
              </a:rPr>
              <a:t>Yanni</a:t>
            </a:r>
            <a:r>
              <a:rPr lang="fr-FR" sz="1400" b="1" dirty="0">
                <a:solidFill>
                  <a:srgbClr val="7030A0"/>
                </a:solidFill>
              </a:rPr>
              <a:t> </a:t>
            </a:r>
            <a:r>
              <a:rPr lang="fr-FR" sz="1400" b="1" dirty="0" err="1">
                <a:solidFill>
                  <a:srgbClr val="7030A0"/>
                </a:solidFill>
              </a:rPr>
              <a:t>Kin</a:t>
            </a:r>
            <a:r>
              <a:rPr lang="fr-FR" sz="1400" b="1" dirty="0">
                <a:solidFill>
                  <a:srgbClr val="7030A0"/>
                </a:solidFill>
              </a:rPr>
              <a:t>, </a:t>
            </a:r>
            <a:r>
              <a:rPr lang="fr-FR" sz="1400" i="1" dirty="0">
                <a:solidFill>
                  <a:srgbClr val="7030A0"/>
                </a:solidFill>
              </a:rPr>
              <a:t>Regarde-moi, maman ! Témoignage d'un transsexuel, </a:t>
            </a:r>
            <a:r>
              <a:rPr lang="fr-FR" sz="1400" dirty="0" err="1">
                <a:solidFill>
                  <a:srgbClr val="7030A0"/>
                </a:solidFill>
              </a:rPr>
              <a:t>Lanctôt</a:t>
            </a:r>
            <a:r>
              <a:rPr lang="fr-FR" sz="1400" dirty="0">
                <a:solidFill>
                  <a:srgbClr val="7030A0"/>
                </a:solidFill>
              </a:rPr>
              <a:t>, 2002.</a:t>
            </a:r>
          </a:p>
          <a:p>
            <a:pPr eaLnBrk="0" fontAlgn="base" hangingPunct="0"/>
            <a:r>
              <a:rPr lang="fr-FR" sz="1400" b="1" dirty="0">
                <a:solidFill>
                  <a:srgbClr val="7030A0"/>
                </a:solidFill>
              </a:rPr>
              <a:t>Bernadette Lacoste, </a:t>
            </a:r>
            <a:r>
              <a:rPr lang="fr-FR" sz="1400" i="1" dirty="0">
                <a:solidFill>
                  <a:srgbClr val="7030A0"/>
                </a:solidFill>
              </a:rPr>
              <a:t>Journal d'un(e) transsexuel(le), </a:t>
            </a:r>
            <a:r>
              <a:rPr lang="fr-FR" sz="1400" dirty="0">
                <a:solidFill>
                  <a:srgbClr val="7030A0"/>
                </a:solidFill>
              </a:rPr>
              <a:t>Société des écrivains, 2003.</a:t>
            </a:r>
          </a:p>
          <a:p>
            <a:pPr eaLnBrk="0" fontAlgn="base" hangingPunct="0"/>
            <a:r>
              <a:rPr lang="fr-FR" sz="1400" b="1" dirty="0">
                <a:solidFill>
                  <a:srgbClr val="7030A0"/>
                </a:solidFill>
              </a:rPr>
              <a:t>Axel Léotard, </a:t>
            </a:r>
            <a:r>
              <a:rPr lang="fr-FR" sz="1400" i="1" dirty="0">
                <a:solidFill>
                  <a:srgbClr val="7030A0"/>
                </a:solidFill>
              </a:rPr>
              <a:t>Mauvais genre, </a:t>
            </a:r>
            <a:r>
              <a:rPr lang="fr-FR" sz="1400" dirty="0">
                <a:solidFill>
                  <a:srgbClr val="7030A0"/>
                </a:solidFill>
              </a:rPr>
              <a:t>Hugo et Compagnie, 2009.</a:t>
            </a:r>
          </a:p>
          <a:p>
            <a:pPr eaLnBrk="0" fontAlgn="base" hangingPunct="0"/>
            <a:r>
              <a:rPr lang="fr-FR" sz="1400" b="1" dirty="0">
                <a:solidFill>
                  <a:srgbClr val="7030A0"/>
                </a:solidFill>
              </a:rPr>
              <a:t>Marie-France, </a:t>
            </a:r>
            <a:r>
              <a:rPr lang="fr-FR" sz="1400" i="1" dirty="0">
                <a:solidFill>
                  <a:srgbClr val="7030A0"/>
                </a:solidFill>
              </a:rPr>
              <a:t>Elle était une fois, </a:t>
            </a:r>
            <a:r>
              <a:rPr lang="fr-FR" sz="1400" dirty="0">
                <a:solidFill>
                  <a:srgbClr val="7030A0"/>
                </a:solidFill>
              </a:rPr>
              <a:t>éditions </a:t>
            </a:r>
            <a:r>
              <a:rPr lang="fr-FR" sz="1400" dirty="0" err="1">
                <a:solidFill>
                  <a:srgbClr val="7030A0"/>
                </a:solidFill>
              </a:rPr>
              <a:t>Denoél</a:t>
            </a:r>
            <a:r>
              <a:rPr lang="fr-FR" sz="1400" dirty="0">
                <a:solidFill>
                  <a:srgbClr val="7030A0"/>
                </a:solidFill>
              </a:rPr>
              <a:t>, 2003. </a:t>
            </a:r>
          </a:p>
          <a:p>
            <a:pPr eaLnBrk="0" fontAlgn="base" hangingPunct="0"/>
            <a:r>
              <a:rPr lang="fr-FR" sz="1400" b="1" dirty="0">
                <a:solidFill>
                  <a:srgbClr val="7030A0"/>
                </a:solidFill>
              </a:rPr>
              <a:t>Maud Marin, </a:t>
            </a:r>
            <a:r>
              <a:rPr lang="fr-FR" sz="1400" i="1" dirty="0">
                <a:solidFill>
                  <a:srgbClr val="7030A0"/>
                </a:solidFill>
              </a:rPr>
              <a:t>Le Saut de l'ange, </a:t>
            </a:r>
            <a:r>
              <a:rPr lang="fr-FR" sz="1400" dirty="0">
                <a:solidFill>
                  <a:srgbClr val="7030A0"/>
                </a:solidFill>
              </a:rPr>
              <a:t>Fixot, 1987, réédition J'ai Lu, 1998.</a:t>
            </a:r>
          </a:p>
          <a:p>
            <a:pPr eaLnBrk="0" fontAlgn="base" hangingPunct="0"/>
            <a:r>
              <a:rPr lang="fr-FR" sz="1400" b="1" dirty="0">
                <a:solidFill>
                  <a:srgbClr val="7030A0"/>
                </a:solidFill>
              </a:rPr>
              <a:t>Brigitte Martel, </a:t>
            </a:r>
            <a:r>
              <a:rPr lang="fr-FR" sz="1400" i="1" dirty="0">
                <a:solidFill>
                  <a:srgbClr val="7030A0"/>
                </a:solidFill>
              </a:rPr>
              <a:t>Né homme, comment je suis devenu femme, </a:t>
            </a:r>
            <a:r>
              <a:rPr lang="fr-FR" sz="1400" dirty="0" err="1">
                <a:solidFill>
                  <a:srgbClr val="7030A0"/>
                </a:solidFill>
              </a:rPr>
              <a:t>Quebécor</a:t>
            </a:r>
            <a:r>
              <a:rPr lang="fr-FR" sz="1400" dirty="0">
                <a:solidFill>
                  <a:srgbClr val="7030A0"/>
                </a:solidFill>
              </a:rPr>
              <a:t>, 1981.</a:t>
            </a:r>
          </a:p>
          <a:p>
            <a:pPr eaLnBrk="0" fontAlgn="base" hangingPunct="0"/>
            <a:r>
              <a:rPr lang="fr-FR" sz="1400" b="1" dirty="0">
                <a:solidFill>
                  <a:srgbClr val="7030A0"/>
                </a:solidFill>
              </a:rPr>
              <a:t>Mario Martino, </a:t>
            </a:r>
            <a:r>
              <a:rPr lang="fr-FR" sz="1400" i="1" dirty="0">
                <a:solidFill>
                  <a:srgbClr val="7030A0"/>
                </a:solidFill>
              </a:rPr>
              <a:t>Émergence. Autobiographie d'un transsexuel, </a:t>
            </a:r>
            <a:r>
              <a:rPr lang="fr-FR" sz="1400" dirty="0">
                <a:solidFill>
                  <a:srgbClr val="7030A0"/>
                </a:solidFill>
              </a:rPr>
              <a:t>éditions de Trévise, 1981.</a:t>
            </a:r>
          </a:p>
          <a:p>
            <a:pPr eaLnBrk="0" fontAlgn="base" hangingPunct="0"/>
            <a:r>
              <a:rPr lang="fr-FR" sz="1400" b="1" dirty="0">
                <a:solidFill>
                  <a:srgbClr val="7030A0"/>
                </a:solidFill>
              </a:rPr>
              <a:t>Jan Morris, </a:t>
            </a:r>
            <a:r>
              <a:rPr lang="fr-FR" sz="1400" i="1" dirty="0">
                <a:solidFill>
                  <a:srgbClr val="7030A0"/>
                </a:solidFill>
              </a:rPr>
              <a:t>L'Énigme. D'un sexe à l'autre, </a:t>
            </a:r>
            <a:r>
              <a:rPr lang="fr-FR" sz="1400" dirty="0">
                <a:solidFill>
                  <a:srgbClr val="7030A0"/>
                </a:solidFill>
              </a:rPr>
              <a:t>éditions Gallimard, 1974, réédité en 1989.</a:t>
            </a:r>
          </a:p>
          <a:p>
            <a:pPr eaLnBrk="0" fontAlgn="base" hangingPunct="0"/>
            <a:r>
              <a:rPr lang="fr-FR" sz="1400" b="1" dirty="0">
                <a:solidFill>
                  <a:srgbClr val="7030A0"/>
                </a:solidFill>
              </a:rPr>
              <a:t>Georgine Noël, </a:t>
            </a:r>
            <a:r>
              <a:rPr lang="fr-FR" sz="1400" i="1" dirty="0">
                <a:solidFill>
                  <a:srgbClr val="7030A0"/>
                </a:solidFill>
              </a:rPr>
              <a:t>Appelez-moi Gina, </a:t>
            </a:r>
            <a:r>
              <a:rPr lang="fr-FR" sz="1400" dirty="0">
                <a:solidFill>
                  <a:srgbClr val="7030A0"/>
                </a:solidFill>
              </a:rPr>
              <a:t>éditions Jean-Claude Lattès, 1994.</a:t>
            </a:r>
          </a:p>
          <a:p>
            <a:pPr eaLnBrk="0" fontAlgn="base" hangingPunct="0"/>
            <a:r>
              <a:rPr lang="fr-FR" sz="1400" b="1" dirty="0">
                <a:solidFill>
                  <a:srgbClr val="7030A0"/>
                </a:solidFill>
              </a:rPr>
              <a:t>Marie-Pierre </a:t>
            </a:r>
            <a:r>
              <a:rPr lang="fr-FR" sz="1400" b="1" dirty="0" err="1">
                <a:solidFill>
                  <a:srgbClr val="7030A0"/>
                </a:solidFill>
              </a:rPr>
              <a:t>Pruvot</a:t>
            </a:r>
            <a:r>
              <a:rPr lang="fr-FR" sz="1400" b="1" dirty="0">
                <a:solidFill>
                  <a:srgbClr val="7030A0"/>
                </a:solidFill>
              </a:rPr>
              <a:t> (alias Bambi), </a:t>
            </a:r>
            <a:r>
              <a:rPr lang="fr-FR" sz="1400" i="1" dirty="0">
                <a:solidFill>
                  <a:srgbClr val="7030A0"/>
                </a:solidFill>
              </a:rPr>
              <a:t>Marie parce que c'est joli, </a:t>
            </a:r>
            <a:r>
              <a:rPr lang="fr-FR" sz="1400" dirty="0">
                <a:solidFill>
                  <a:srgbClr val="7030A0"/>
                </a:solidFill>
              </a:rPr>
              <a:t>éditions Bonobo, 2007.</a:t>
            </a:r>
          </a:p>
          <a:p>
            <a:pPr eaLnBrk="0" fontAlgn="base" hangingPunct="0"/>
            <a:r>
              <a:rPr lang="fr-FR" sz="1400" b="1" dirty="0">
                <a:solidFill>
                  <a:srgbClr val="7030A0"/>
                </a:solidFill>
              </a:rPr>
              <a:t>Erik </a:t>
            </a:r>
            <a:r>
              <a:rPr lang="fr-FR" sz="1400" b="1" dirty="0" err="1">
                <a:solidFill>
                  <a:srgbClr val="7030A0"/>
                </a:solidFill>
              </a:rPr>
              <a:t>Shinegger</a:t>
            </a:r>
            <a:r>
              <a:rPr lang="fr-FR" sz="1400" b="1" dirty="0">
                <a:solidFill>
                  <a:srgbClr val="7030A0"/>
                </a:solidFill>
              </a:rPr>
              <a:t>, </a:t>
            </a:r>
            <a:r>
              <a:rPr lang="fr-FR" sz="1400" i="1" dirty="0">
                <a:solidFill>
                  <a:srgbClr val="7030A0"/>
                </a:solidFill>
              </a:rPr>
              <a:t>L'Homme qui fut championne du monde, </a:t>
            </a:r>
            <a:r>
              <a:rPr lang="fr-FR" sz="1400" dirty="0">
                <a:solidFill>
                  <a:srgbClr val="7030A0"/>
                </a:solidFill>
              </a:rPr>
              <a:t>éditions Michel </a:t>
            </a:r>
            <a:r>
              <a:rPr lang="fr-FR" sz="1400" dirty="0" err="1">
                <a:solidFill>
                  <a:srgbClr val="7030A0"/>
                </a:solidFill>
              </a:rPr>
              <a:t>Lafon</a:t>
            </a:r>
            <a:r>
              <a:rPr lang="fr-FR" sz="1400" dirty="0">
                <a:solidFill>
                  <a:srgbClr val="7030A0"/>
                </a:solidFill>
              </a:rPr>
              <a:t>, 1980.</a:t>
            </a:r>
          </a:p>
          <a:p>
            <a:pPr eaLnBrk="0" fontAlgn="base" hangingPunct="0"/>
            <a:r>
              <a:rPr lang="fr-FR" sz="1400" b="1" dirty="0">
                <a:solidFill>
                  <a:srgbClr val="7030A0"/>
                </a:solidFill>
              </a:rPr>
              <a:t>Sophie Simon, </a:t>
            </a:r>
            <a:r>
              <a:rPr lang="fr-FR" sz="1400" i="1" dirty="0">
                <a:solidFill>
                  <a:srgbClr val="7030A0"/>
                </a:solidFill>
              </a:rPr>
              <a:t>Un sujet de conversation, </a:t>
            </a:r>
            <a:r>
              <a:rPr lang="fr-FR" sz="1400" dirty="0">
                <a:solidFill>
                  <a:srgbClr val="7030A0"/>
                </a:solidFill>
              </a:rPr>
              <a:t>éditions Stock, 2004.</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505" y="4199479"/>
            <a:ext cx="1781175" cy="2562225"/>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574" y="40810"/>
            <a:ext cx="3048000" cy="1504950"/>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3195" y="1674566"/>
            <a:ext cx="1981606" cy="1269356"/>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741" y="3285512"/>
            <a:ext cx="2333625" cy="1962150"/>
          </a:xfrm>
          <a:prstGeom prst="rect">
            <a:avLst/>
          </a:prstGeom>
        </p:spPr>
      </p:pic>
      <p:sp>
        <p:nvSpPr>
          <p:cNvPr id="13" name="ZoneTexte 12"/>
          <p:cNvSpPr txBox="1"/>
          <p:nvPr/>
        </p:nvSpPr>
        <p:spPr>
          <a:xfrm>
            <a:off x="8834680" y="5288053"/>
            <a:ext cx="3357320" cy="1384995"/>
          </a:xfrm>
          <a:prstGeom prst="rect">
            <a:avLst/>
          </a:prstGeom>
          <a:noFill/>
        </p:spPr>
        <p:txBody>
          <a:bodyPr wrap="square" rtlCol="0">
            <a:spAutoFit/>
          </a:bodyPr>
          <a:lstStyle/>
          <a:p>
            <a:pPr algn="ctr"/>
            <a:r>
              <a:rPr lang="fr-FR" sz="1200" dirty="0">
                <a:solidFill>
                  <a:srgbClr val="7030A0"/>
                </a:solidFill>
                <a:latin typeface="Calibri" panose="020F0502020204030204" pitchFamily="34" charset="0"/>
              </a:rPr>
              <a:t>↗ «  </a:t>
            </a:r>
            <a:r>
              <a:rPr lang="fr-FR" sz="1200" i="1" dirty="0">
                <a:solidFill>
                  <a:srgbClr val="7030A0"/>
                </a:solidFill>
                <a:latin typeface="Calibri" panose="020F0502020204030204" pitchFamily="34" charset="0"/>
              </a:rPr>
              <a:t>Gardons nos enfants en sécurité . Pas d’homme dans les salles de bains des femmes</a:t>
            </a:r>
            <a:r>
              <a:rPr lang="fr-FR" sz="1200" dirty="0">
                <a:solidFill>
                  <a:srgbClr val="7030A0"/>
                </a:solidFill>
                <a:latin typeface="Calibri" panose="020F0502020204030204" pitchFamily="34" charset="0"/>
              </a:rPr>
              <a:t> ». </a:t>
            </a:r>
          </a:p>
          <a:p>
            <a:pPr algn="ctr"/>
            <a:r>
              <a:rPr lang="fr-FR" sz="1200" dirty="0">
                <a:solidFill>
                  <a:srgbClr val="7030A0"/>
                </a:solidFill>
              </a:rPr>
              <a:t>Des parents inquiets craignent que des prédateurs pédophiles vont utiliser l'identité transgenre pour « </a:t>
            </a:r>
            <a:r>
              <a:rPr lang="fr-FR" sz="1200" dirty="0" err="1">
                <a:solidFill>
                  <a:srgbClr val="7030A0"/>
                </a:solidFill>
              </a:rPr>
              <a:t>prédater</a:t>
            </a:r>
            <a:r>
              <a:rPr lang="fr-FR" sz="1200" dirty="0">
                <a:solidFill>
                  <a:srgbClr val="7030A0"/>
                </a:solidFill>
              </a:rPr>
              <a:t> » les enfants dans les toilettes.</a:t>
            </a:r>
            <a:br>
              <a:rPr lang="fr-FR" sz="1200" dirty="0">
                <a:solidFill>
                  <a:srgbClr val="7030A0"/>
                </a:solidFill>
              </a:rPr>
            </a:br>
            <a:r>
              <a:rPr lang="fr-FR" sz="1200" dirty="0">
                <a:solidFill>
                  <a:srgbClr val="7030A0"/>
                </a:solidFill>
              </a:rPr>
              <a:t>Source:  </a:t>
            </a:r>
            <a:r>
              <a:rPr lang="fr-FR" sz="1200" dirty="0">
                <a:solidFill>
                  <a:srgbClr val="7030A0"/>
                </a:solidFill>
                <a:hlinkClick r:id="rId6"/>
              </a:rPr>
              <a:t>http://www.thestate.com/news/politics-government/state-politics/article75169252.html</a:t>
            </a:r>
            <a:r>
              <a:rPr lang="fr-FR" sz="1200" dirty="0">
                <a:solidFill>
                  <a:srgbClr val="7030A0"/>
                </a:solidFill>
              </a:rPr>
              <a:t> </a:t>
            </a:r>
          </a:p>
        </p:txBody>
      </p:sp>
      <p:sp>
        <p:nvSpPr>
          <p:cNvPr id="14" name="ZoneTexte 13"/>
          <p:cNvSpPr txBox="1"/>
          <p:nvPr/>
        </p:nvSpPr>
        <p:spPr>
          <a:xfrm>
            <a:off x="100361" y="6211383"/>
            <a:ext cx="6953144" cy="461665"/>
          </a:xfrm>
          <a:prstGeom prst="rect">
            <a:avLst/>
          </a:prstGeom>
          <a:noFill/>
        </p:spPr>
        <p:txBody>
          <a:bodyPr wrap="square" rtlCol="0">
            <a:spAutoFit/>
          </a:bodyPr>
          <a:lstStyle/>
          <a:p>
            <a:pPr algn="r"/>
            <a:r>
              <a:rPr lang="fr-FR" sz="1200" dirty="0">
                <a:solidFill>
                  <a:srgbClr val="7030A0"/>
                </a:solidFill>
              </a:rPr>
              <a:t>Les gens ne commencent à « sortir du placard » comme transgenre, après </a:t>
            </a:r>
            <a:r>
              <a:rPr lang="fr-FR" sz="1200" dirty="0" err="1">
                <a:solidFill>
                  <a:srgbClr val="7030A0"/>
                </a:solidFill>
              </a:rPr>
              <a:t>Caitlin</a:t>
            </a:r>
            <a:r>
              <a:rPr lang="fr-FR" sz="1200" dirty="0">
                <a:solidFill>
                  <a:srgbClr val="7030A0"/>
                </a:solidFill>
              </a:rPr>
              <a:t> Jenner, par effet de mode. Ils « sortent du placard », parce qu'elle les a inspirés à être assez courageux pour être eux-mêmes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40815454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74604" y="169195"/>
            <a:ext cx="537117" cy="369332"/>
          </a:xfrm>
        </p:spPr>
        <p:txBody>
          <a:bodyPr/>
          <a:lstStyle/>
          <a:p>
            <a:fld id="{A3855CD8-F650-4656-8804-7E552F308368}" type="slidenum">
              <a:rPr lang="en-US" smtClean="0"/>
              <a:t>153</a:t>
            </a:fld>
            <a:endParaRPr lang="en-US"/>
          </a:p>
        </p:txBody>
      </p:sp>
      <p:sp>
        <p:nvSpPr>
          <p:cNvPr id="3" name="ZoneTexte 2"/>
          <p:cNvSpPr txBox="1"/>
          <p:nvPr/>
        </p:nvSpPr>
        <p:spPr>
          <a:xfrm>
            <a:off x="215153" y="538527"/>
            <a:ext cx="3031033" cy="369332"/>
          </a:xfrm>
          <a:prstGeom prst="rect">
            <a:avLst/>
          </a:prstGeom>
          <a:noFill/>
        </p:spPr>
        <p:txBody>
          <a:bodyPr wrap="square" rtlCol="0">
            <a:spAutoFit/>
          </a:bodyPr>
          <a:lstStyle/>
          <a:p>
            <a:r>
              <a:rPr lang="fr-FR" b="1" dirty="0">
                <a:solidFill>
                  <a:srgbClr val="7030A0"/>
                </a:solidFill>
              </a:rPr>
              <a:t>Livres (suite et fin)</a:t>
            </a:r>
          </a:p>
        </p:txBody>
      </p:sp>
      <p:sp>
        <p:nvSpPr>
          <p:cNvPr id="4" name="ZoneTexte 3"/>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sp>
        <p:nvSpPr>
          <p:cNvPr id="6" name="ZoneTexte 5"/>
          <p:cNvSpPr txBox="1"/>
          <p:nvPr/>
        </p:nvSpPr>
        <p:spPr>
          <a:xfrm>
            <a:off x="215153" y="992459"/>
            <a:ext cx="11796568" cy="1815882"/>
          </a:xfrm>
          <a:prstGeom prst="rect">
            <a:avLst/>
          </a:prstGeom>
          <a:noFill/>
        </p:spPr>
        <p:txBody>
          <a:bodyPr wrap="square" rtlCol="0">
            <a:spAutoFit/>
          </a:bodyPr>
          <a:lstStyle/>
          <a:p>
            <a:pPr eaLnBrk="0" fontAlgn="base" hangingPunct="0"/>
            <a:r>
              <a:rPr lang="fr-FR" sz="1400" b="1" dirty="0">
                <a:solidFill>
                  <a:srgbClr val="7030A0"/>
                </a:solidFill>
              </a:rPr>
              <a:t>Simone </a:t>
            </a:r>
            <a:r>
              <a:rPr lang="fr-FR" sz="1400" dirty="0">
                <a:solidFill>
                  <a:srgbClr val="7030A0"/>
                </a:solidFill>
              </a:rPr>
              <a:t>(avec la contribution de Jean-Paul </a:t>
            </a:r>
            <a:r>
              <a:rPr lang="fr-FR" sz="1400" dirty="0" err="1">
                <a:solidFill>
                  <a:srgbClr val="7030A0"/>
                </a:solidFill>
              </a:rPr>
              <a:t>Feuillebois</a:t>
            </a:r>
            <a:r>
              <a:rPr lang="fr-FR" sz="1400" dirty="0">
                <a:solidFill>
                  <a:srgbClr val="7030A0"/>
                </a:solidFill>
              </a:rPr>
              <a:t> et Mireille Dumas), </a:t>
            </a:r>
            <a:r>
              <a:rPr lang="fr-FR" sz="1400" i="1" dirty="0">
                <a:solidFill>
                  <a:srgbClr val="7030A0"/>
                </a:solidFill>
              </a:rPr>
              <a:t>Simone par Simone, </a:t>
            </a:r>
            <a:r>
              <a:rPr lang="fr-FR" sz="1400" dirty="0">
                <a:solidFill>
                  <a:srgbClr val="7030A0"/>
                </a:solidFill>
              </a:rPr>
              <a:t>éditions du Rocher, 1997.</a:t>
            </a:r>
          </a:p>
          <a:p>
            <a:pPr eaLnBrk="0" fontAlgn="base" hangingPunct="0"/>
            <a:r>
              <a:rPr lang="fr-FR" sz="1400" b="1" dirty="0">
                <a:solidFill>
                  <a:srgbClr val="7030A0"/>
                </a:solidFill>
              </a:rPr>
              <a:t>Ludwig </a:t>
            </a:r>
            <a:r>
              <a:rPr lang="fr-FR" sz="1400" b="1" dirty="0" err="1">
                <a:solidFill>
                  <a:srgbClr val="7030A0"/>
                </a:solidFill>
              </a:rPr>
              <a:t>Trovato</a:t>
            </a:r>
            <a:r>
              <a:rPr lang="fr-FR" sz="1400" b="1" dirty="0">
                <a:solidFill>
                  <a:srgbClr val="7030A0"/>
                </a:solidFill>
              </a:rPr>
              <a:t>, </a:t>
            </a:r>
            <a:r>
              <a:rPr lang="fr-FR" sz="1400" i="1" dirty="0">
                <a:solidFill>
                  <a:srgbClr val="7030A0"/>
                </a:solidFill>
              </a:rPr>
              <a:t>Mon corps en procès, </a:t>
            </a:r>
            <a:r>
              <a:rPr lang="fr-FR" sz="1400" dirty="0">
                <a:solidFill>
                  <a:srgbClr val="7030A0"/>
                </a:solidFill>
              </a:rPr>
              <a:t>éditions Flam­marion, 2003.</a:t>
            </a:r>
          </a:p>
          <a:p>
            <a:pPr eaLnBrk="0" fontAlgn="base" hangingPunct="0"/>
            <a:r>
              <a:rPr lang="fr-FR" sz="1400" b="1" dirty="0">
                <a:solidFill>
                  <a:srgbClr val="7030A0"/>
                </a:solidFill>
              </a:rPr>
              <a:t>Daniel Van </a:t>
            </a:r>
            <a:r>
              <a:rPr lang="fr-FR" sz="1400" b="1" dirty="0" err="1">
                <a:solidFill>
                  <a:srgbClr val="7030A0"/>
                </a:solidFill>
              </a:rPr>
              <a:t>Oosterwyck</a:t>
            </a:r>
            <a:r>
              <a:rPr lang="fr-FR" sz="1400" b="1" dirty="0">
                <a:solidFill>
                  <a:srgbClr val="7030A0"/>
                </a:solidFill>
              </a:rPr>
              <a:t>, </a:t>
            </a:r>
            <a:r>
              <a:rPr lang="fr-FR" sz="1400" dirty="0">
                <a:solidFill>
                  <a:srgbClr val="7030A0"/>
                </a:solidFill>
              </a:rPr>
              <a:t>Il (préface du professeur Jean </a:t>
            </a:r>
            <a:r>
              <a:rPr lang="fr-FR" sz="1400" dirty="0" err="1">
                <a:solidFill>
                  <a:srgbClr val="7030A0"/>
                </a:solidFill>
              </a:rPr>
              <a:t>Slosse</a:t>
            </a:r>
            <a:r>
              <a:rPr lang="fr-FR" sz="1400" dirty="0">
                <a:solidFill>
                  <a:srgbClr val="7030A0"/>
                </a:solidFill>
              </a:rPr>
              <a:t>), Groupe Rossel, 1975.</a:t>
            </a:r>
          </a:p>
          <a:p>
            <a:pPr eaLnBrk="0" fontAlgn="base" hangingPunct="0"/>
            <a:r>
              <a:rPr lang="fr-FR" sz="1400" b="1" dirty="0">
                <a:solidFill>
                  <a:srgbClr val="7030A0"/>
                </a:solidFill>
              </a:rPr>
              <a:t>Patrick </a:t>
            </a:r>
            <a:r>
              <a:rPr lang="fr-FR" sz="1400" b="1" dirty="0" err="1">
                <a:solidFill>
                  <a:srgbClr val="7030A0"/>
                </a:solidFill>
              </a:rPr>
              <a:t>Verret</a:t>
            </a:r>
            <a:r>
              <a:rPr lang="fr-FR" sz="1400" b="1" dirty="0">
                <a:solidFill>
                  <a:srgbClr val="7030A0"/>
                </a:solidFill>
              </a:rPr>
              <a:t>, </a:t>
            </a:r>
            <a:r>
              <a:rPr lang="fr-FR" sz="1400" i="1" dirty="0">
                <a:solidFill>
                  <a:srgbClr val="7030A0"/>
                </a:solidFill>
              </a:rPr>
              <a:t>Changer de sexe pour vivre enfin. Le long combat de Manon devenue Patrick, </a:t>
            </a:r>
            <a:r>
              <a:rPr lang="fr-FR" sz="1400" dirty="0">
                <a:solidFill>
                  <a:srgbClr val="7030A0"/>
                </a:solidFill>
              </a:rPr>
              <a:t>éditions Patrick </a:t>
            </a:r>
            <a:r>
              <a:rPr lang="fr-FR" sz="1400" dirty="0" err="1">
                <a:solidFill>
                  <a:srgbClr val="7030A0"/>
                </a:solidFill>
              </a:rPr>
              <a:t>Verret</a:t>
            </a:r>
            <a:r>
              <a:rPr lang="fr-FR" sz="1400" dirty="0">
                <a:solidFill>
                  <a:srgbClr val="7030A0"/>
                </a:solidFill>
              </a:rPr>
              <a:t>, 2005.</a:t>
            </a:r>
          </a:p>
          <a:p>
            <a:pPr eaLnBrk="0" fontAlgn="base" hangingPunct="0"/>
            <a:r>
              <a:rPr lang="fr-FR" sz="1400" b="1" dirty="0">
                <a:solidFill>
                  <a:srgbClr val="7030A0"/>
                </a:solidFill>
              </a:rPr>
              <a:t>Peggy </a:t>
            </a:r>
            <a:r>
              <a:rPr lang="fr-FR" sz="1400" b="1" dirty="0" err="1">
                <a:solidFill>
                  <a:srgbClr val="7030A0"/>
                </a:solidFill>
              </a:rPr>
              <a:t>Guex</a:t>
            </a:r>
            <a:r>
              <a:rPr lang="fr-FR" sz="1400" b="1" dirty="0">
                <a:solidFill>
                  <a:srgbClr val="7030A0"/>
                </a:solidFill>
              </a:rPr>
              <a:t>, </a:t>
            </a:r>
            <a:r>
              <a:rPr lang="fr-FR" sz="1400" i="1" dirty="0">
                <a:solidFill>
                  <a:srgbClr val="7030A0"/>
                </a:solidFill>
              </a:rPr>
              <a:t>Chassée du Paradis, rescapée de l'Enfer, </a:t>
            </a:r>
            <a:r>
              <a:rPr lang="fr-FR" sz="1400" dirty="0">
                <a:solidFill>
                  <a:srgbClr val="7030A0"/>
                </a:solidFill>
              </a:rPr>
              <a:t>éditions Bénévent, 2011.</a:t>
            </a:r>
          </a:p>
          <a:p>
            <a:pPr eaLnBrk="0" fontAlgn="base" hangingPunct="0"/>
            <a:r>
              <a:rPr lang="fr-FR" sz="1400" b="1" dirty="0">
                <a:solidFill>
                  <a:srgbClr val="7030A0"/>
                </a:solidFill>
              </a:rPr>
              <a:t>Marie-Pierre </a:t>
            </a:r>
            <a:r>
              <a:rPr lang="fr-FR" sz="1400" b="1" dirty="0" err="1">
                <a:solidFill>
                  <a:srgbClr val="7030A0"/>
                </a:solidFill>
              </a:rPr>
              <a:t>Pruvot</a:t>
            </a:r>
            <a:r>
              <a:rPr lang="fr-FR" sz="1400" b="1" dirty="0">
                <a:solidFill>
                  <a:srgbClr val="7030A0"/>
                </a:solidFill>
              </a:rPr>
              <a:t> (alias Bambi), </a:t>
            </a:r>
            <a:r>
              <a:rPr lang="fr-FR" sz="1400" i="1" dirty="0">
                <a:solidFill>
                  <a:srgbClr val="7030A0"/>
                </a:solidFill>
              </a:rPr>
              <a:t>J'inventais ma </a:t>
            </a:r>
            <a:r>
              <a:rPr lang="fr-FR" sz="1400" dirty="0">
                <a:solidFill>
                  <a:srgbClr val="7030A0"/>
                </a:solidFill>
              </a:rPr>
              <a:t>vie, Ex-Æquo, 2013, </a:t>
            </a:r>
            <a:r>
              <a:rPr lang="fr-FR" sz="1400" i="1" dirty="0">
                <a:solidFill>
                  <a:srgbClr val="7030A0"/>
                </a:solidFill>
              </a:rPr>
              <a:t>Marie parce que c'est jolie, </a:t>
            </a:r>
            <a:r>
              <a:rPr lang="fr-FR" sz="1400" dirty="0">
                <a:solidFill>
                  <a:srgbClr val="7030A0"/>
                </a:solidFill>
              </a:rPr>
              <a:t>éditions Bonobo, 2007.</a:t>
            </a:r>
          </a:p>
          <a:p>
            <a:pPr eaLnBrk="0" fontAlgn="base" hangingPunct="0"/>
            <a:r>
              <a:rPr lang="fr-FR" sz="1400" b="1" dirty="0">
                <a:solidFill>
                  <a:srgbClr val="7030A0"/>
                </a:solidFill>
              </a:rPr>
              <a:t>Jin </a:t>
            </a:r>
            <a:r>
              <a:rPr lang="fr-FR" sz="1400" b="1" dirty="0" err="1">
                <a:solidFill>
                  <a:srgbClr val="7030A0"/>
                </a:solidFill>
              </a:rPr>
              <a:t>Xing</a:t>
            </a:r>
            <a:r>
              <a:rPr lang="fr-FR" sz="1400" dirty="0">
                <a:solidFill>
                  <a:srgbClr val="7030A0"/>
                </a:solidFill>
              </a:rPr>
              <a:t>, </a:t>
            </a:r>
            <a:r>
              <a:rPr lang="fr-FR" sz="1400" i="1" dirty="0">
                <a:solidFill>
                  <a:srgbClr val="7030A0"/>
                </a:solidFill>
              </a:rPr>
              <a:t>Rien n'arrive par hasard, </a:t>
            </a:r>
            <a:r>
              <a:rPr lang="fr-FR" sz="1400" dirty="0">
                <a:solidFill>
                  <a:srgbClr val="7030A0"/>
                </a:solidFill>
              </a:rPr>
              <a:t>éditions Robert Laffont, 2005.</a:t>
            </a:r>
          </a:p>
          <a:p>
            <a:pPr eaLnBrk="0" fontAlgn="base" hangingPunct="0"/>
            <a:r>
              <a:rPr lang="fr-FR" sz="1400" b="1" dirty="0">
                <a:solidFill>
                  <a:srgbClr val="7030A0"/>
                </a:solidFill>
              </a:rPr>
              <a:t>Marie Claude Paquette</a:t>
            </a:r>
            <a:r>
              <a:rPr lang="fr-FR" sz="1400" dirty="0">
                <a:solidFill>
                  <a:srgbClr val="7030A0"/>
                </a:solidFill>
              </a:rPr>
              <a:t>, </a:t>
            </a:r>
            <a:r>
              <a:rPr lang="fr-FR" sz="1400" i="1" dirty="0">
                <a:solidFill>
                  <a:srgbClr val="7030A0"/>
                </a:solidFill>
              </a:rPr>
              <a:t>Autobiographie. Pseudo her­maphrodite neurologique, </a:t>
            </a:r>
            <a:r>
              <a:rPr lang="fr-FR" sz="1400" dirty="0">
                <a:solidFill>
                  <a:srgbClr val="7030A0"/>
                </a:solidFill>
              </a:rPr>
              <a:t>Les Éditions </a:t>
            </a:r>
            <a:r>
              <a:rPr lang="fr-FR" sz="1400" dirty="0" err="1">
                <a:solidFill>
                  <a:srgbClr val="7030A0"/>
                </a:solidFill>
              </a:rPr>
              <a:t>Médialib</a:t>
            </a:r>
            <a:r>
              <a:rPr lang="fr-FR" sz="1400" dirty="0">
                <a:solidFill>
                  <a:srgbClr val="7030A0"/>
                </a:solidFill>
              </a:rPr>
              <a:t>, 2002.</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53" y="4070995"/>
            <a:ext cx="2828925" cy="1619250"/>
          </a:xfrm>
          <a:prstGeom prst="rect">
            <a:avLst/>
          </a:prstGeom>
        </p:spPr>
      </p:pic>
      <p:sp>
        <p:nvSpPr>
          <p:cNvPr id="8" name="ZoneTexte 7"/>
          <p:cNvSpPr txBox="1"/>
          <p:nvPr/>
        </p:nvSpPr>
        <p:spPr>
          <a:xfrm>
            <a:off x="132429" y="5690245"/>
            <a:ext cx="2911649" cy="1200329"/>
          </a:xfrm>
          <a:prstGeom prst="rect">
            <a:avLst/>
          </a:prstGeom>
          <a:noFill/>
        </p:spPr>
        <p:txBody>
          <a:bodyPr wrap="square" rtlCol="0">
            <a:spAutoFit/>
          </a:bodyPr>
          <a:lstStyle/>
          <a:p>
            <a:pPr algn="ctr"/>
            <a:r>
              <a:rPr lang="fr-FR" sz="1200" dirty="0">
                <a:solidFill>
                  <a:srgbClr val="7030A0"/>
                </a:solidFill>
              </a:rPr>
              <a:t>Papa porte une robe. Ils s’attaquent à nos enfants de moins de 3 ans ! Résistance !</a:t>
            </a:r>
          </a:p>
          <a:p>
            <a:pPr algn="ctr"/>
            <a:r>
              <a:rPr lang="fr-FR" sz="1200" dirty="0">
                <a:solidFill>
                  <a:srgbClr val="7030A0"/>
                </a:solidFill>
              </a:rPr>
              <a:t>Affiche </a:t>
            </a:r>
            <a:r>
              <a:rPr lang="fr-FR" sz="1200" dirty="0" err="1">
                <a:solidFill>
                  <a:srgbClr val="7030A0"/>
                </a:solidFill>
              </a:rPr>
              <a:t>transphobe</a:t>
            </a:r>
            <a:r>
              <a:rPr lang="fr-FR" sz="1200" dirty="0">
                <a:solidFill>
                  <a:srgbClr val="7030A0"/>
                </a:solidFill>
              </a:rPr>
              <a:t>. Source : </a:t>
            </a:r>
            <a:r>
              <a:rPr lang="fr-FR" sz="1200" dirty="0">
                <a:solidFill>
                  <a:srgbClr val="7030A0"/>
                </a:solidFill>
                <a:hlinkClick r:id="rId3"/>
              </a:rPr>
              <a:t>http://www.je-suis-stupide-j-ai-vote-hollande.fr/blog/category/du-sectarisme-de-la-gauche/page/104/</a:t>
            </a:r>
            <a:r>
              <a:rPr lang="fr-FR" sz="1200" dirty="0">
                <a:solidFill>
                  <a:srgbClr val="7030A0"/>
                </a:solidFill>
              </a:rPr>
              <a:t> </a:t>
            </a:r>
          </a:p>
        </p:txBody>
      </p:sp>
      <p:sp>
        <p:nvSpPr>
          <p:cNvPr id="9" name="ZoneTexte 8"/>
          <p:cNvSpPr txBox="1"/>
          <p:nvPr/>
        </p:nvSpPr>
        <p:spPr>
          <a:xfrm>
            <a:off x="3219475" y="5967243"/>
            <a:ext cx="3136720" cy="830997"/>
          </a:xfrm>
          <a:prstGeom prst="rect">
            <a:avLst/>
          </a:prstGeom>
          <a:noFill/>
        </p:spPr>
        <p:txBody>
          <a:bodyPr wrap="square" rtlCol="0">
            <a:spAutoFit/>
          </a:bodyPr>
          <a:lstStyle/>
          <a:p>
            <a:pPr algn="ctr"/>
            <a:r>
              <a:rPr lang="fr-FR" sz="1200" dirty="0">
                <a:solidFill>
                  <a:srgbClr val="7030A0"/>
                </a:solidFill>
              </a:rPr>
              <a:t>Message de SOS-Education. Source : </a:t>
            </a:r>
            <a:r>
              <a:rPr lang="fr-FR" sz="1200" dirty="0">
                <a:solidFill>
                  <a:srgbClr val="7030A0"/>
                </a:solidFill>
                <a:hlinkClick r:id="rId4"/>
              </a:rPr>
              <a:t>http://www.je-suis-stupide-j-ai-vote-hollande.fr/blog/category/du-sectarisme-de-la-gauche/page/105/</a:t>
            </a:r>
            <a:r>
              <a:rPr lang="fr-FR" sz="1200" dirty="0">
                <a:solidFill>
                  <a:srgbClr val="7030A0"/>
                </a:solidFill>
              </a:rPr>
              <a:t> </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6186" y="3866207"/>
            <a:ext cx="2857500" cy="202882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3891" y="4544416"/>
            <a:ext cx="2486025" cy="1838325"/>
          </a:xfrm>
          <a:prstGeom prst="rect">
            <a:avLst/>
          </a:prstGeom>
        </p:spPr>
      </p:pic>
      <p:sp>
        <p:nvSpPr>
          <p:cNvPr id="12" name="Rectangle 11"/>
          <p:cNvSpPr/>
          <p:nvPr/>
        </p:nvSpPr>
        <p:spPr>
          <a:xfrm>
            <a:off x="6729066" y="6382741"/>
            <a:ext cx="2144498" cy="276999"/>
          </a:xfrm>
          <a:prstGeom prst="rect">
            <a:avLst/>
          </a:prstGeom>
        </p:spPr>
        <p:txBody>
          <a:bodyPr wrap="none">
            <a:spAutoFit/>
          </a:bodyPr>
          <a:lstStyle/>
          <a:p>
            <a:pPr algn="ctr"/>
            <a:r>
              <a:rPr lang="fr-FR" sz="1200" dirty="0">
                <a:solidFill>
                  <a:srgbClr val="7030A0"/>
                </a:solidFill>
              </a:rPr>
              <a:t>Affiche </a:t>
            </a:r>
            <a:r>
              <a:rPr lang="fr-FR" sz="1200" dirty="0" err="1">
                <a:solidFill>
                  <a:srgbClr val="7030A0"/>
                </a:solidFill>
              </a:rPr>
              <a:t>transphobe</a:t>
            </a:r>
            <a:r>
              <a:rPr lang="fr-FR" sz="1200" dirty="0">
                <a:solidFill>
                  <a:srgbClr val="7030A0"/>
                </a:solidFill>
              </a:rPr>
              <a:t> de CIVITAS. </a:t>
            </a:r>
            <a:endParaRPr lang="fr-FR" sz="1200" dirty="0"/>
          </a:p>
        </p:txBody>
      </p:sp>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0121" y="1357273"/>
            <a:ext cx="2641600" cy="3810000"/>
          </a:xfrm>
          <a:prstGeom prst="rect">
            <a:avLst/>
          </a:prstGeom>
        </p:spPr>
      </p:pic>
      <p:sp>
        <p:nvSpPr>
          <p:cNvPr id="14" name="ZoneTexte 13"/>
          <p:cNvSpPr txBox="1"/>
          <p:nvPr/>
        </p:nvSpPr>
        <p:spPr>
          <a:xfrm>
            <a:off x="9370121" y="5182413"/>
            <a:ext cx="2641600" cy="1569660"/>
          </a:xfrm>
          <a:prstGeom prst="rect">
            <a:avLst/>
          </a:prstGeom>
          <a:noFill/>
        </p:spPr>
        <p:txBody>
          <a:bodyPr wrap="square" rtlCol="0">
            <a:spAutoFit/>
          </a:bodyPr>
          <a:lstStyle/>
          <a:p>
            <a:pPr algn="ctr"/>
            <a:r>
              <a:rPr lang="fr-FR" sz="1200" dirty="0">
                <a:solidFill>
                  <a:srgbClr val="7030A0"/>
                </a:solidFill>
              </a:rPr>
              <a:t>Livre anti-théorie du genre : </a:t>
            </a:r>
          </a:p>
          <a:p>
            <a:pPr algn="ctr"/>
            <a:r>
              <a:rPr lang="fr-FR" sz="1200" i="1" dirty="0">
                <a:solidFill>
                  <a:srgbClr val="7030A0"/>
                </a:solidFill>
              </a:rPr>
              <a:t>La Théorie du genre - Un délire philosophique imposé aux enfants et adolescents !</a:t>
            </a:r>
            <a:r>
              <a:rPr lang="fr-FR" sz="1200" dirty="0">
                <a:solidFill>
                  <a:srgbClr val="7030A0"/>
                </a:solidFill>
              </a:rPr>
              <a:t>. Source image : </a:t>
            </a:r>
            <a:r>
              <a:rPr lang="fr-FR" sz="1200" dirty="0">
                <a:solidFill>
                  <a:srgbClr val="7030A0"/>
                </a:solidFill>
                <a:hlinkClick r:id="rId8"/>
              </a:rPr>
              <a:t>http://www.chire.fr/A-196640-la-theorie-du-genre-un-delire-philosophique-impose-aux-enfants-et-adolescents.aspx</a:t>
            </a:r>
            <a:r>
              <a:rPr lang="fr-FR" sz="1200" dirty="0">
                <a:solidFill>
                  <a:srgbClr val="7030A0"/>
                </a:solidFill>
              </a:rPr>
              <a:t> </a:t>
            </a:r>
            <a:endParaRPr lang="fr-FR" sz="1200" i="1" dirty="0">
              <a:solidFill>
                <a:srgbClr val="7030A0"/>
              </a:solidFill>
            </a:endParaRPr>
          </a:p>
        </p:txBody>
      </p:sp>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2227" y="3027011"/>
            <a:ext cx="2771775" cy="1355666"/>
          </a:xfrm>
          <a:prstGeom prst="rect">
            <a:avLst/>
          </a:prstGeom>
        </p:spPr>
      </p:pic>
    </p:spTree>
    <p:extLst>
      <p:ext uri="{BB962C8B-B14F-4D97-AF65-F5344CB8AC3E}">
        <p14:creationId xmlns:p14="http://schemas.microsoft.com/office/powerpoint/2010/main" val="8410904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98711" y="206816"/>
            <a:ext cx="714486" cy="395612"/>
          </a:xfrm>
        </p:spPr>
        <p:txBody>
          <a:bodyPr/>
          <a:lstStyle/>
          <a:p>
            <a:fld id="{A3855CD8-F650-4656-8804-7E552F308368}" type="slidenum">
              <a:rPr lang="en-US" smtClean="0"/>
              <a:t>154</a:t>
            </a:fld>
            <a:endParaRPr lang="en-US"/>
          </a:p>
        </p:txBody>
      </p:sp>
      <p:sp>
        <p:nvSpPr>
          <p:cNvPr id="4" name="ZoneTexte 3"/>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4396" y="756608"/>
            <a:ext cx="7177712" cy="6001643"/>
          </a:xfrm>
          <a:prstGeom prst="rect">
            <a:avLst/>
          </a:prstGeom>
          <a:noFill/>
        </p:spPr>
        <p:txBody>
          <a:bodyPr wrap="square" rtlCol="0">
            <a:spAutoFit/>
          </a:bodyPr>
          <a:lstStyle/>
          <a:p>
            <a:r>
              <a:rPr lang="fr-FR" sz="1200" b="1" u="sng" dirty="0">
                <a:solidFill>
                  <a:srgbClr val="7030A0"/>
                </a:solidFill>
              </a:rPr>
              <a:t>Sites</a:t>
            </a:r>
            <a:r>
              <a:rPr lang="fr-FR" sz="1200" dirty="0">
                <a:solidFill>
                  <a:srgbClr val="7030A0"/>
                </a:solidFill>
              </a:rPr>
              <a:t> :</a:t>
            </a: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2"/>
              </a:rPr>
              <a:t>http://www.ant-france.eu</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3"/>
              </a:rPr>
              <a:t>http://outrans.org/</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Jardin de T (</a:t>
            </a:r>
            <a:r>
              <a:rPr lang="fr-FR" sz="1200" dirty="0" err="1">
                <a:solidFill>
                  <a:srgbClr val="7030A0"/>
                </a:solidFill>
              </a:rPr>
              <a:t>facebook</a:t>
            </a:r>
            <a:r>
              <a:rPr lang="fr-FR" sz="1200" dirty="0">
                <a:solidFill>
                  <a:srgbClr val="7030A0"/>
                </a:solidFill>
              </a:rPr>
              <a:t>) : </a:t>
            </a:r>
            <a:r>
              <a:rPr lang="fr-FR" sz="1200" dirty="0">
                <a:solidFill>
                  <a:srgbClr val="7030A0"/>
                </a:solidFill>
                <a:hlinkClick r:id="rId4"/>
              </a:rPr>
              <a:t>https://www.facebook.com/Le-Jardin-des-T--809250515763519/</a:t>
            </a:r>
            <a:r>
              <a:rPr lang="fr-FR" sz="1200" dirty="0">
                <a:solidFill>
                  <a:srgbClr val="7030A0"/>
                </a:solidFill>
              </a:rPr>
              <a:t> </a:t>
            </a: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5"/>
              </a:rPr>
              <a:t>http://www.ortrans.org/fr/</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6"/>
              </a:rPr>
              <a:t>http://transgenderinfo.be</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7"/>
              </a:rPr>
              <a:t>http://chrysalidelyon.free.fr/</a:t>
            </a:r>
            <a:r>
              <a:rPr lang="fr-FR" sz="1200" dirty="0">
                <a:solidFill>
                  <a:srgbClr val="7030A0"/>
                </a:solidFill>
              </a:rPr>
              <a:t> (les guides etc.) &amp; </a:t>
            </a:r>
            <a:r>
              <a:rPr lang="fr-FR" sz="1200" dirty="0">
                <a:solidFill>
                  <a:srgbClr val="7030A0"/>
                </a:solidFill>
                <a:hlinkClick r:id="rId8"/>
              </a:rPr>
              <a:t>https://www.facebook.com/chrysalidelyon/</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9"/>
              </a:rPr>
              <a:t>http://ftm-transsexuel.info/</a:t>
            </a:r>
            <a:r>
              <a:rPr lang="fr-FR" sz="1200" dirty="0">
                <a:solidFill>
                  <a:srgbClr val="7030A0"/>
                </a:solidFill>
              </a:rPr>
              <a:t> (les infos) &amp; </a:t>
            </a:r>
            <a:r>
              <a:rPr lang="fr-FR" sz="1200" dirty="0">
                <a:solidFill>
                  <a:srgbClr val="7030A0"/>
                </a:solidFill>
                <a:hlinkClick r:id="rId10"/>
              </a:rPr>
              <a:t>http://ftm-transsexuel.com/forum/</a:t>
            </a:r>
            <a:r>
              <a:rPr lang="fr-FR" sz="1200" dirty="0">
                <a:solidFill>
                  <a:srgbClr val="7030A0"/>
                </a:solidFill>
              </a:rPr>
              <a:t> (le forum) &amp; </a:t>
            </a:r>
            <a:r>
              <a:rPr lang="fr-FR" sz="1200" dirty="0">
                <a:solidFill>
                  <a:srgbClr val="7030A0"/>
                </a:solidFill>
                <a:hlinkClick r:id="rId11"/>
              </a:rPr>
              <a:t>https://www.facebook.com/ftmtranssexuel</a:t>
            </a:r>
            <a:r>
              <a:rPr lang="fr-FR" sz="1200" dirty="0">
                <a:solidFill>
                  <a:srgbClr val="7030A0"/>
                </a:solidFill>
              </a:rPr>
              <a:t> </a:t>
            </a:r>
            <a:br>
              <a:rPr lang="fr-FR" sz="1200" dirty="0">
                <a:solidFill>
                  <a:srgbClr val="7030A0"/>
                </a:solidFill>
              </a:rPr>
            </a:br>
            <a:r>
              <a:rPr lang="fr-FR" sz="1200" dirty="0">
                <a:solidFill>
                  <a:srgbClr val="7030A0"/>
                </a:solidFill>
                <a:hlinkClick r:id="rId12"/>
              </a:rPr>
              <a:t>http://estermarie.free.fr/ester/</a:t>
            </a:r>
            <a:r>
              <a:rPr lang="fr-FR" sz="1200" dirty="0">
                <a:solidFill>
                  <a:srgbClr val="7030A0"/>
                </a:solidFill>
              </a:rPr>
              <a:t> (conseils &amp; guide pour les transgenres), </a:t>
            </a:r>
          </a:p>
          <a:p>
            <a:pPr marL="171450" indent="-171450">
              <a:buFont typeface="Arial" panose="020B0604020202020204" pitchFamily="34" charset="0"/>
              <a:buChar char="•"/>
            </a:pPr>
            <a:r>
              <a:rPr lang="fr-FR" sz="1200" dirty="0">
                <a:solidFill>
                  <a:srgbClr val="7030A0"/>
                </a:solidFill>
              </a:rPr>
              <a:t>dont la page sécurité pour les </a:t>
            </a:r>
            <a:r>
              <a:rPr lang="fr-FR" sz="1200" dirty="0" err="1">
                <a:solidFill>
                  <a:srgbClr val="7030A0"/>
                </a:solidFill>
              </a:rPr>
              <a:t>transs</a:t>
            </a:r>
            <a:r>
              <a:rPr lang="fr-FR" sz="1200" dirty="0">
                <a:solidFill>
                  <a:srgbClr val="7030A0"/>
                </a:solidFill>
              </a:rPr>
              <a:t> : </a:t>
            </a:r>
            <a:r>
              <a:rPr lang="fr-FR" sz="1200" dirty="0">
                <a:solidFill>
                  <a:srgbClr val="7030A0"/>
                </a:solidFill>
                <a:hlinkClick r:id="rId13"/>
              </a:rPr>
              <a:t>http://estermarie.free.fr/ester/securite.htm</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14"/>
              </a:rPr>
              <a:t>http://www.txy.fr</a:t>
            </a:r>
            <a:r>
              <a:rPr lang="fr-FR" sz="1200" dirty="0">
                <a:solidFill>
                  <a:srgbClr val="7030A0"/>
                </a:solidFill>
              </a:rPr>
              <a:t> (XXY est destiné aux personnes travesties qui veulent conserver leur statut masculin)</a:t>
            </a:r>
          </a:p>
          <a:p>
            <a:pPr marL="171450" indent="-171450">
              <a:buFont typeface="Arial" panose="020B0604020202020204" pitchFamily="34" charset="0"/>
              <a:buChar char="•"/>
            </a:pPr>
            <a:r>
              <a:rPr lang="fr-FR" sz="1200" dirty="0">
                <a:solidFill>
                  <a:srgbClr val="7030A0"/>
                </a:solidFill>
                <a:hlinkClick r:id="rId15"/>
              </a:rPr>
              <a:t>http://www.xxy.fr</a:t>
            </a:r>
            <a:r>
              <a:rPr lang="fr-FR" sz="1200" dirty="0">
                <a:solidFill>
                  <a:srgbClr val="7030A0"/>
                </a:solidFill>
              </a:rPr>
              <a:t> (TXY est ouvert a tous) </a:t>
            </a: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16"/>
              </a:rPr>
              <a:t>http://www.abc-transidentite.fr/</a:t>
            </a:r>
            <a:r>
              <a:rPr lang="fr-FR" sz="1200" dirty="0">
                <a:solidFill>
                  <a:srgbClr val="7030A0"/>
                </a:solidFill>
              </a:rPr>
              <a:t> : Association Beaumont Continental.</a:t>
            </a:r>
          </a:p>
          <a:p>
            <a:pPr marL="171450" indent="-171450">
              <a:buFont typeface="Arial" panose="020B0604020202020204" pitchFamily="34" charset="0"/>
              <a:buChar char="•"/>
            </a:pPr>
            <a:r>
              <a:rPr lang="fr-FR" sz="1200" dirty="0">
                <a:solidFill>
                  <a:srgbClr val="7030A0"/>
                </a:solidFill>
                <a:hlinkClick r:id="rId17"/>
              </a:rPr>
              <a:t>http://www.gynarchy.org/texts/ben/feminisation.htm</a:t>
            </a:r>
            <a:r>
              <a:rPr lang="fr-FR" sz="1200" dirty="0">
                <a:solidFill>
                  <a:srgbClr val="7030A0"/>
                </a:solidFill>
              </a:rPr>
              <a:t> (Le Petit Benjamin illustré de Myriam).</a:t>
            </a:r>
          </a:p>
          <a:p>
            <a:pPr marL="171450" indent="-171450">
              <a:buFont typeface="Arial" panose="020B0604020202020204" pitchFamily="34" charset="0"/>
              <a:buChar char="•"/>
            </a:pPr>
            <a:r>
              <a:rPr lang="fr-FR" sz="1200" dirty="0">
                <a:solidFill>
                  <a:srgbClr val="7030A0"/>
                </a:solidFill>
                <a:hlinkClick r:id="rId18"/>
              </a:rPr>
              <a:t>http://www.360.ch/espace/trans/</a:t>
            </a:r>
            <a:r>
              <a:rPr lang="fr-FR" sz="1200" dirty="0">
                <a:solidFill>
                  <a:srgbClr val="7030A0"/>
                </a:solidFill>
              </a:rPr>
              <a:t> </a:t>
            </a:r>
          </a:p>
          <a:p>
            <a:pPr marL="171450" indent="-171450">
              <a:buFont typeface="Arial" panose="020B0604020202020204" pitchFamily="34" charset="0"/>
              <a:buChar char="•"/>
            </a:pPr>
            <a:r>
              <a:rPr lang="fr-FR" sz="1200" dirty="0">
                <a:solidFill>
                  <a:srgbClr val="7030A0"/>
                </a:solidFill>
              </a:rPr>
              <a:t> ( </a:t>
            </a:r>
            <a:r>
              <a:rPr lang="fr-FR" sz="1200" dirty="0">
                <a:solidFill>
                  <a:srgbClr val="7030A0"/>
                </a:solidFill>
                <a:hlinkClick r:id="rId19"/>
              </a:rPr>
              <a:t>http://www.caritig.org/</a:t>
            </a:r>
            <a:r>
              <a:rPr lang="fr-FR" sz="1200" dirty="0">
                <a:solidFill>
                  <a:srgbClr val="7030A0"/>
                </a:solidFill>
              </a:rPr>
              <a:t> )</a:t>
            </a: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20"/>
              </a:rPr>
              <a:t>http://www.asbfrance.org/</a:t>
            </a:r>
            <a:r>
              <a:rPr lang="fr-FR" sz="1200" dirty="0">
                <a:solidFill>
                  <a:srgbClr val="7030A0"/>
                </a:solidFill>
              </a:rPr>
              <a:t> </a:t>
            </a: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21"/>
              </a:rPr>
              <a:t>http://www.ghostland.org/trans/</a:t>
            </a:r>
            <a:r>
              <a:rPr lang="fr-FR" sz="1200" dirty="0">
                <a:solidFill>
                  <a:srgbClr val="7030A0"/>
                </a:solidFill>
              </a:rPr>
              <a:t> </a:t>
            </a:r>
          </a:p>
          <a:p>
            <a:pPr marL="171450" indent="-171450">
              <a:buFont typeface="Arial" panose="020B0604020202020204" pitchFamily="34" charset="0"/>
              <a:buChar char="•"/>
            </a:pPr>
            <a:r>
              <a:rPr lang="fr-FR" sz="1200" dirty="0">
                <a:solidFill>
                  <a:srgbClr val="7030A0"/>
                </a:solidFill>
              </a:rPr>
              <a:t> </a:t>
            </a:r>
            <a:r>
              <a:rPr lang="fr-FR" sz="1200" dirty="0" err="1">
                <a:solidFill>
                  <a:srgbClr val="7030A0"/>
                </a:solidFill>
                <a:hlinkClick r:id="rId22"/>
              </a:rPr>
              <a:t>Queer</a:t>
            </a:r>
            <a:r>
              <a:rPr lang="fr-FR" sz="1200" dirty="0">
                <a:solidFill>
                  <a:srgbClr val="7030A0"/>
                </a:solidFill>
                <a:hlinkClick r:id="rId22"/>
              </a:rPr>
              <a:t> </a:t>
            </a:r>
            <a:r>
              <a:rPr lang="fr-FR" sz="1200" dirty="0" err="1">
                <a:solidFill>
                  <a:srgbClr val="7030A0"/>
                </a:solidFill>
                <a:hlinkClick r:id="rId22"/>
              </a:rPr>
              <a:t>Infoservers</a:t>
            </a:r>
            <a:r>
              <a:rPr lang="fr-FR" sz="1200" dirty="0">
                <a:solidFill>
                  <a:srgbClr val="7030A0"/>
                </a:solidFill>
                <a:hlinkClick r:id="rId22"/>
              </a:rPr>
              <a:t>: </a:t>
            </a:r>
            <a:r>
              <a:rPr lang="fr-FR" sz="1200" dirty="0" err="1">
                <a:solidFill>
                  <a:srgbClr val="7030A0"/>
                </a:solidFill>
                <a:hlinkClick r:id="rId22"/>
              </a:rPr>
              <a:t>Transgender</a:t>
            </a:r>
            <a:r>
              <a:rPr lang="fr-FR" sz="1200" dirty="0">
                <a:solidFill>
                  <a:srgbClr val="7030A0"/>
                </a:solidFill>
                <a:hlinkClick r:id="rId22"/>
              </a:rPr>
              <a:t> &amp; </a:t>
            </a:r>
            <a:r>
              <a:rPr lang="fr-FR" sz="1200" dirty="0" err="1">
                <a:solidFill>
                  <a:srgbClr val="7030A0"/>
                </a:solidFill>
                <a:hlinkClick r:id="rId22"/>
              </a:rPr>
              <a:t>Transsexual</a:t>
            </a:r>
            <a:r>
              <a:rPr lang="fr-FR" sz="1200" dirty="0">
                <a:solidFill>
                  <a:srgbClr val="7030A0"/>
                </a:solidFill>
                <a:hlinkClick r:id="rId22"/>
              </a:rPr>
              <a:t> </a:t>
            </a:r>
            <a:r>
              <a:rPr lang="fr-FR" sz="1200" dirty="0" err="1">
                <a:solidFill>
                  <a:srgbClr val="7030A0"/>
                </a:solidFill>
                <a:hlinkClick r:id="rId22"/>
              </a:rPr>
              <a:t>Resources</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err="1">
                <a:solidFill>
                  <a:srgbClr val="7030A0"/>
                </a:solidFill>
                <a:hlinkClick r:id="rId23"/>
              </a:rPr>
              <a:t>TransEqual's</a:t>
            </a:r>
            <a:r>
              <a:rPr lang="fr-FR" sz="1200" dirty="0">
                <a:solidFill>
                  <a:srgbClr val="7030A0"/>
                </a:solidFill>
                <a:hlinkClick r:id="rId23"/>
              </a:rPr>
              <a:t> </a:t>
            </a:r>
            <a:r>
              <a:rPr lang="fr-FR" sz="1200" dirty="0" err="1">
                <a:solidFill>
                  <a:srgbClr val="7030A0"/>
                </a:solidFill>
                <a:hlinkClick r:id="rId23"/>
              </a:rPr>
              <a:t>Website</a:t>
            </a:r>
            <a:endParaRPr lang="fr-FR" sz="1200" dirty="0">
              <a:solidFill>
                <a:srgbClr val="7030A0"/>
              </a:solidFill>
            </a:endParaRPr>
          </a:p>
          <a:p>
            <a:pPr marL="171450" indent="-171450">
              <a:buFont typeface="Arial" panose="020B0604020202020204" pitchFamily="34" charset="0"/>
              <a:buChar char="•"/>
            </a:pPr>
            <a:r>
              <a:rPr lang="fr-FR" sz="1200" dirty="0" err="1">
                <a:solidFill>
                  <a:srgbClr val="7030A0"/>
                </a:solidFill>
                <a:hlinkClick r:id="rId24"/>
              </a:rPr>
              <a:t>Welcome</a:t>
            </a:r>
            <a:r>
              <a:rPr lang="fr-FR" sz="1200" dirty="0">
                <a:solidFill>
                  <a:srgbClr val="7030A0"/>
                </a:solidFill>
                <a:hlinkClick r:id="rId24"/>
              </a:rPr>
              <a:t> to FTM International</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err="1">
                <a:solidFill>
                  <a:srgbClr val="7030A0"/>
                </a:solidFill>
                <a:hlinkClick r:id="rId25"/>
              </a:rPr>
              <a:t>Gender</a:t>
            </a:r>
            <a:r>
              <a:rPr lang="fr-FR" sz="1200" dirty="0">
                <a:solidFill>
                  <a:srgbClr val="7030A0"/>
                </a:solidFill>
                <a:hlinkClick r:id="rId25"/>
              </a:rPr>
              <a:t> WWW sites</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26"/>
              </a:rPr>
              <a:t>Carol </a:t>
            </a:r>
            <a:r>
              <a:rPr lang="fr-FR" sz="1200" dirty="0" err="1">
                <a:solidFill>
                  <a:srgbClr val="7030A0"/>
                </a:solidFill>
                <a:hlinkClick r:id="rId26"/>
              </a:rPr>
              <a:t>Anne's</a:t>
            </a:r>
            <a:r>
              <a:rPr lang="fr-FR" sz="1200" dirty="0">
                <a:solidFill>
                  <a:srgbClr val="7030A0"/>
                </a:solidFill>
                <a:hlinkClick r:id="rId26"/>
              </a:rPr>
              <a:t> home page....</a:t>
            </a:r>
            <a:r>
              <a:rPr lang="fr-FR" sz="1200" dirty="0" err="1">
                <a:solidFill>
                  <a:srgbClr val="7030A0"/>
                </a:solidFill>
                <a:hlinkClick r:id="rId26"/>
              </a:rPr>
              <a:t>Rev</a:t>
            </a:r>
            <a:r>
              <a:rPr lang="fr-FR" sz="1200" dirty="0">
                <a:solidFill>
                  <a:srgbClr val="7030A0"/>
                </a:solidFill>
                <a:hlinkClick r:id="rId26"/>
              </a:rPr>
              <a:t>. 5/27/95</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hlinkClick r:id="rId27"/>
              </a:rPr>
              <a:t>The Plaid - Online </a:t>
            </a:r>
            <a:r>
              <a:rPr lang="fr-FR" sz="1200" dirty="0" err="1">
                <a:solidFill>
                  <a:srgbClr val="7030A0"/>
                </a:solidFill>
                <a:hlinkClick r:id="rId27"/>
              </a:rPr>
              <a:t>Transgender</a:t>
            </a:r>
            <a:r>
              <a:rPr lang="fr-FR" sz="1200" dirty="0">
                <a:solidFill>
                  <a:srgbClr val="7030A0"/>
                </a:solidFill>
                <a:hlinkClick r:id="rId27"/>
              </a:rPr>
              <a:t> </a:t>
            </a:r>
            <a:r>
              <a:rPr lang="fr-FR" sz="1200" dirty="0" err="1">
                <a:solidFill>
                  <a:srgbClr val="7030A0"/>
                </a:solidFill>
                <a:hlinkClick r:id="rId27"/>
              </a:rPr>
              <a:t>resource</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28"/>
              </a:rPr>
              <a:t>CDS Publications </a:t>
            </a:r>
            <a:r>
              <a:rPr lang="fr-FR" sz="1200" dirty="0" err="1">
                <a:solidFill>
                  <a:srgbClr val="7030A0"/>
                </a:solidFill>
                <a:hlinkClick r:id="rId28"/>
              </a:rPr>
              <a:t>Catalog</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29"/>
              </a:rPr>
              <a:t>https://www.facebook.com/TSMenace/</a:t>
            </a:r>
            <a:r>
              <a:rPr lang="fr-FR" sz="1200" dirty="0">
                <a:solidFill>
                  <a:srgbClr val="7030A0"/>
                </a:solidFill>
              </a:rPr>
              <a:t> (the </a:t>
            </a:r>
            <a:r>
              <a:rPr lang="fr-FR" sz="1200" dirty="0" err="1">
                <a:solidFill>
                  <a:srgbClr val="7030A0"/>
                </a:solidFill>
              </a:rPr>
              <a:t>transsexual</a:t>
            </a:r>
            <a:r>
              <a:rPr lang="fr-FR" sz="1200" dirty="0">
                <a:solidFill>
                  <a:srgbClr val="7030A0"/>
                </a:solidFill>
              </a:rPr>
              <a:t> menace communauté), </a:t>
            </a:r>
          </a:p>
          <a:p>
            <a:pPr marL="171450" indent="-171450">
              <a:buFont typeface="Arial" panose="020B0604020202020204" pitchFamily="34" charset="0"/>
              <a:buChar char="•"/>
            </a:pPr>
            <a:r>
              <a:rPr lang="fr-FR" sz="1200" dirty="0">
                <a:solidFill>
                  <a:srgbClr val="7030A0"/>
                </a:solidFill>
                <a:hlinkClick r:id="rId30"/>
              </a:rPr>
              <a:t>http://themenace.transcommunity.ca/</a:t>
            </a:r>
            <a:r>
              <a:rPr lang="fr-FR" sz="1200" dirty="0">
                <a:solidFill>
                  <a:srgbClr val="7030A0"/>
                </a:solidFill>
              </a:rPr>
              <a:t> </a:t>
            </a:r>
            <a:br>
              <a:rPr lang="fr-FR" sz="1200" dirty="0">
                <a:solidFill>
                  <a:srgbClr val="7030A0"/>
                </a:solidFill>
              </a:rPr>
            </a:br>
            <a:r>
              <a:rPr lang="fr-FR" sz="1200" dirty="0">
                <a:solidFill>
                  <a:srgbClr val="7030A0"/>
                </a:solidFill>
                <a:hlinkClick r:id="rId31"/>
              </a:rPr>
              <a:t>Mrs. </a:t>
            </a:r>
            <a:r>
              <a:rPr lang="fr-FR" sz="1200" dirty="0" err="1">
                <a:solidFill>
                  <a:srgbClr val="7030A0"/>
                </a:solidFill>
                <a:hlinkClick r:id="rId31"/>
              </a:rPr>
              <a:t>Silks</a:t>
            </a:r>
            <a:r>
              <a:rPr lang="fr-FR" sz="1200" dirty="0">
                <a:solidFill>
                  <a:srgbClr val="7030A0"/>
                </a:solidFill>
                <a:hlinkClick r:id="rId31"/>
              </a:rPr>
              <a:t> Magazine For </a:t>
            </a:r>
            <a:r>
              <a:rPr lang="fr-FR" sz="1200" dirty="0" err="1">
                <a:solidFill>
                  <a:srgbClr val="7030A0"/>
                </a:solidFill>
                <a:hlinkClick r:id="rId31"/>
              </a:rPr>
              <a:t>Crossdressers</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32"/>
              </a:rPr>
              <a:t>So </a:t>
            </a:r>
            <a:r>
              <a:rPr lang="fr-FR" sz="1200" dirty="0" err="1">
                <a:solidFill>
                  <a:srgbClr val="7030A0"/>
                </a:solidFill>
                <a:hlinkClick r:id="rId32"/>
              </a:rPr>
              <a:t>you</a:t>
            </a:r>
            <a:r>
              <a:rPr lang="fr-FR" sz="1200" dirty="0">
                <a:solidFill>
                  <a:srgbClr val="7030A0"/>
                </a:solidFill>
                <a:hlinkClick r:id="rId32"/>
              </a:rPr>
              <a:t> </a:t>
            </a:r>
            <a:r>
              <a:rPr lang="fr-FR" sz="1200" dirty="0" err="1">
                <a:solidFill>
                  <a:srgbClr val="7030A0"/>
                </a:solidFill>
                <a:hlinkClick r:id="rId32"/>
              </a:rPr>
              <a:t>want</a:t>
            </a:r>
            <a:r>
              <a:rPr lang="fr-FR" sz="1200" dirty="0">
                <a:solidFill>
                  <a:srgbClr val="7030A0"/>
                </a:solidFill>
                <a:hlinkClick r:id="rId32"/>
              </a:rPr>
              <a:t> to </a:t>
            </a:r>
            <a:r>
              <a:rPr lang="fr-FR" sz="1200" dirty="0" err="1">
                <a:solidFill>
                  <a:srgbClr val="7030A0"/>
                </a:solidFill>
                <a:hlinkClick r:id="rId32"/>
              </a:rPr>
              <a:t>make</a:t>
            </a:r>
            <a:r>
              <a:rPr lang="fr-FR" sz="1200" dirty="0">
                <a:solidFill>
                  <a:srgbClr val="7030A0"/>
                </a:solidFill>
                <a:hlinkClick r:id="rId32"/>
              </a:rPr>
              <a:t> a web page?</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hlinkClick r:id="rId33"/>
              </a:rPr>
              <a:t>Yahoo </a:t>
            </a:r>
            <a:r>
              <a:rPr lang="fr-FR" sz="1200" dirty="0" err="1">
                <a:solidFill>
                  <a:srgbClr val="7030A0"/>
                </a:solidFill>
                <a:hlinkClick r:id="rId33"/>
              </a:rPr>
              <a:t>Search</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err="1">
                <a:solidFill>
                  <a:srgbClr val="7030A0"/>
                </a:solidFill>
                <a:hlinkClick r:id="rId34"/>
              </a:rPr>
              <a:t>Ingersoll</a:t>
            </a:r>
            <a:r>
              <a:rPr lang="fr-FR" sz="1200" dirty="0">
                <a:solidFill>
                  <a:srgbClr val="7030A0"/>
                </a:solidFill>
                <a:hlinkClick r:id="rId34"/>
              </a:rPr>
              <a:t> </a:t>
            </a:r>
            <a:r>
              <a:rPr lang="fr-FR" sz="1200" dirty="0" err="1">
                <a:solidFill>
                  <a:srgbClr val="7030A0"/>
                </a:solidFill>
                <a:hlinkClick r:id="rId34"/>
              </a:rPr>
              <a:t>Gender</a:t>
            </a:r>
            <a:r>
              <a:rPr lang="fr-FR" sz="1200" dirty="0">
                <a:solidFill>
                  <a:srgbClr val="7030A0"/>
                </a:solidFill>
                <a:hlinkClick r:id="rId34"/>
              </a:rPr>
              <a:t> Center Home Page</a:t>
            </a:r>
            <a:endParaRPr lang="fr-FR" sz="1200" dirty="0">
              <a:solidFill>
                <a:srgbClr val="7030A0"/>
              </a:solidFill>
            </a:endParaRPr>
          </a:p>
        </p:txBody>
      </p:sp>
      <p:sp>
        <p:nvSpPr>
          <p:cNvPr id="6" name="ZoneTexte 5"/>
          <p:cNvSpPr txBox="1"/>
          <p:nvPr/>
        </p:nvSpPr>
        <p:spPr>
          <a:xfrm>
            <a:off x="7874599" y="950245"/>
            <a:ext cx="3775934" cy="1556287"/>
          </a:xfrm>
          <a:prstGeom prst="rect">
            <a:avLst/>
          </a:prstGeom>
          <a:noFill/>
        </p:spPr>
        <p:txBody>
          <a:bodyPr wrap="square" rtlCol="0">
            <a:spAutoFit/>
          </a:bodyPr>
          <a:lstStyle/>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35"/>
              </a:rPr>
              <a:t>http://ezinfo.ucs.indiana.edu/~mberz/ttt.html</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err="1">
                <a:solidFill>
                  <a:srgbClr val="7030A0"/>
                </a:solidFill>
                <a:hlinkClick r:id="rId36"/>
              </a:rPr>
              <a:t>Domus</a:t>
            </a:r>
            <a:r>
              <a:rPr lang="fr-FR" sz="1200" dirty="0">
                <a:solidFill>
                  <a:srgbClr val="7030A0"/>
                </a:solidFill>
                <a:hlinkClick r:id="rId36"/>
              </a:rPr>
              <a:t> Pagina Christina</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37"/>
              </a:rPr>
              <a:t>The </a:t>
            </a:r>
            <a:r>
              <a:rPr lang="fr-FR" sz="1200" dirty="0" err="1">
                <a:solidFill>
                  <a:srgbClr val="7030A0"/>
                </a:solidFill>
                <a:hlinkClick r:id="rId37"/>
              </a:rPr>
              <a:t>Gender</a:t>
            </a:r>
            <a:r>
              <a:rPr lang="fr-FR" sz="1200" dirty="0">
                <a:solidFill>
                  <a:srgbClr val="7030A0"/>
                </a:solidFill>
                <a:hlinkClick r:id="rId37"/>
              </a:rPr>
              <a:t> Home Page</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hlinkClick r:id="rId38"/>
              </a:rPr>
              <a:t>Kristin </a:t>
            </a:r>
            <a:r>
              <a:rPr lang="fr-FR" sz="1200" dirty="0" err="1">
                <a:solidFill>
                  <a:srgbClr val="7030A0"/>
                </a:solidFill>
                <a:hlinkClick r:id="rId38"/>
              </a:rPr>
              <a:t>Rachael</a:t>
            </a:r>
            <a:r>
              <a:rPr lang="fr-FR" sz="1200" dirty="0">
                <a:solidFill>
                  <a:srgbClr val="7030A0"/>
                </a:solidFill>
                <a:hlinkClick r:id="rId38"/>
              </a:rPr>
              <a:t> Hayward</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39"/>
              </a:rPr>
              <a:t>Gay, Bi-</a:t>
            </a:r>
            <a:r>
              <a:rPr lang="fr-FR" sz="1200" dirty="0" err="1">
                <a:solidFill>
                  <a:srgbClr val="7030A0"/>
                </a:solidFill>
                <a:hlinkClick r:id="rId39"/>
              </a:rPr>
              <a:t>Sexual</a:t>
            </a:r>
            <a:r>
              <a:rPr lang="fr-FR" sz="1200" dirty="0">
                <a:solidFill>
                  <a:srgbClr val="7030A0"/>
                </a:solidFill>
                <a:hlinkClick r:id="rId39"/>
              </a:rPr>
              <a:t>, </a:t>
            </a:r>
            <a:r>
              <a:rPr lang="fr-FR" sz="1200" dirty="0" err="1">
                <a:solidFill>
                  <a:srgbClr val="7030A0"/>
                </a:solidFill>
                <a:hlinkClick r:id="rId39"/>
              </a:rPr>
              <a:t>Lesbian</a:t>
            </a:r>
            <a:r>
              <a:rPr lang="fr-FR" sz="1200" dirty="0">
                <a:solidFill>
                  <a:srgbClr val="7030A0"/>
                </a:solidFill>
                <a:hlinkClick r:id="rId39"/>
              </a:rPr>
              <a:t> and </a:t>
            </a:r>
            <a:r>
              <a:rPr lang="fr-FR" sz="1200" dirty="0" err="1">
                <a:solidFill>
                  <a:srgbClr val="7030A0"/>
                </a:solidFill>
                <a:hlinkClick r:id="rId39"/>
              </a:rPr>
              <a:t>Transgender</a:t>
            </a:r>
            <a:r>
              <a:rPr lang="fr-FR" sz="1200" dirty="0">
                <a:solidFill>
                  <a:srgbClr val="7030A0"/>
                </a:solidFill>
                <a:hlinkClick r:id="rId39"/>
              </a:rPr>
              <a:t> information</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40"/>
              </a:rPr>
              <a:t>Cynosure </a:t>
            </a:r>
            <a:r>
              <a:rPr lang="fr-FR" sz="1200" dirty="0" err="1">
                <a:solidFill>
                  <a:srgbClr val="7030A0"/>
                </a:solidFill>
                <a:hlinkClick r:id="rId40"/>
              </a:rPr>
              <a:t>Gender</a:t>
            </a:r>
            <a:r>
              <a:rPr lang="fr-FR" sz="1200" dirty="0">
                <a:solidFill>
                  <a:srgbClr val="7030A0"/>
                </a:solidFill>
                <a:hlinkClick r:id="rId40"/>
              </a:rPr>
              <a:t> Page</a:t>
            </a:r>
            <a:endParaRPr lang="fr-FR" sz="1200" dirty="0">
              <a:solidFill>
                <a:srgbClr val="7030A0"/>
              </a:solidFill>
            </a:endParaRPr>
          </a:p>
          <a:p>
            <a:pPr marL="171450" indent="-171450">
              <a:buFont typeface="Arial" panose="020B0604020202020204" pitchFamily="34" charset="0"/>
              <a:buChar char="•"/>
            </a:pPr>
            <a:r>
              <a:rPr lang="fr-FR" sz="1200" dirty="0">
                <a:solidFill>
                  <a:srgbClr val="7030A0"/>
                </a:solidFill>
              </a:rPr>
              <a:t>  </a:t>
            </a:r>
            <a:r>
              <a:rPr lang="fr-FR" sz="1200" dirty="0" err="1">
                <a:solidFill>
                  <a:srgbClr val="7030A0"/>
                </a:solidFill>
              </a:rPr>
              <a:t>Transgender</a:t>
            </a:r>
            <a:r>
              <a:rPr lang="fr-FR" sz="1200" dirty="0">
                <a:solidFill>
                  <a:srgbClr val="7030A0"/>
                </a:solidFill>
              </a:rPr>
              <a:t> </a:t>
            </a:r>
            <a:r>
              <a:rPr lang="fr-FR" sz="1200" dirty="0" err="1">
                <a:solidFill>
                  <a:srgbClr val="7030A0"/>
                </a:solidFill>
              </a:rPr>
              <a:t>Insanity</a:t>
            </a:r>
            <a:r>
              <a:rPr lang="fr-FR" sz="1200" dirty="0">
                <a:solidFill>
                  <a:srgbClr val="7030A0"/>
                </a:solidFill>
              </a:rPr>
              <a:t>!</a:t>
            </a:r>
          </a:p>
          <a:p>
            <a:pPr marL="171450" indent="-171450">
              <a:buFont typeface="Arial" panose="020B0604020202020204" pitchFamily="34" charset="0"/>
              <a:buChar char="•"/>
            </a:pPr>
            <a:r>
              <a:rPr lang="fr-FR" sz="1200" dirty="0">
                <a:solidFill>
                  <a:srgbClr val="7030A0"/>
                </a:solidFill>
              </a:rPr>
              <a:t>  </a:t>
            </a:r>
            <a:r>
              <a:rPr lang="fr-FR" sz="1200" dirty="0">
                <a:solidFill>
                  <a:srgbClr val="7030A0"/>
                </a:solidFill>
                <a:hlinkClick r:id="rId41"/>
              </a:rPr>
              <a:t>http://www.jssauve.ca/</a:t>
            </a:r>
            <a:r>
              <a:rPr lang="fr-FR" sz="1200" dirty="0">
                <a:solidFill>
                  <a:srgbClr val="7030A0"/>
                </a:solidFill>
              </a:rPr>
              <a:t>   Actions juridiques</a:t>
            </a:r>
          </a:p>
        </p:txBody>
      </p:sp>
      <p:sp>
        <p:nvSpPr>
          <p:cNvPr id="10" name="Rectangle 9"/>
          <p:cNvSpPr/>
          <p:nvPr/>
        </p:nvSpPr>
        <p:spPr>
          <a:xfrm>
            <a:off x="215153" y="169195"/>
            <a:ext cx="2456250" cy="369332"/>
          </a:xfrm>
          <a:prstGeom prst="rect">
            <a:avLst/>
          </a:prstGeom>
        </p:spPr>
        <p:txBody>
          <a:bodyPr wrap="none">
            <a:spAutoFit/>
          </a:bodyPr>
          <a:lstStyle/>
          <a:p>
            <a:r>
              <a:rPr lang="fr-FR" b="1" dirty="0">
                <a:solidFill>
                  <a:srgbClr val="7030A0"/>
                </a:solidFill>
              </a:rPr>
              <a:t>27. Bibliographie (suite)</a:t>
            </a:r>
          </a:p>
        </p:txBody>
      </p:sp>
      <p:pic>
        <p:nvPicPr>
          <p:cNvPr id="11" name="Image 10"/>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7452387" y="3498145"/>
            <a:ext cx="4620357" cy="3260106"/>
          </a:xfrm>
          <a:prstGeom prst="rect">
            <a:avLst/>
          </a:prstGeom>
        </p:spPr>
      </p:pic>
      <p:pic>
        <p:nvPicPr>
          <p:cNvPr id="3" name="Image 2"/>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5417402" y="4180429"/>
            <a:ext cx="1847850" cy="2466975"/>
          </a:xfrm>
          <a:prstGeom prst="rect">
            <a:avLst/>
          </a:prstGeom>
        </p:spPr>
      </p:pic>
    </p:spTree>
    <p:extLst>
      <p:ext uri="{BB962C8B-B14F-4D97-AF65-F5344CB8AC3E}">
        <p14:creationId xmlns:p14="http://schemas.microsoft.com/office/powerpoint/2010/main" val="23922824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18" name="Rectangle 17"/>
          <p:cNvSpPr/>
          <p:nvPr/>
        </p:nvSpPr>
        <p:spPr>
          <a:xfrm>
            <a:off x="270909" y="465576"/>
            <a:ext cx="1716624" cy="369332"/>
          </a:xfrm>
          <a:prstGeom prst="rect">
            <a:avLst/>
          </a:prstGeom>
        </p:spPr>
        <p:txBody>
          <a:bodyPr wrap="none">
            <a:spAutoFit/>
          </a:bodyPr>
          <a:lstStyle/>
          <a:p>
            <a:r>
              <a:rPr lang="fr-FR" b="1" dirty="0">
                <a:solidFill>
                  <a:srgbClr val="7030A0"/>
                </a:solidFill>
              </a:rPr>
              <a:t>28. Associations</a:t>
            </a:r>
          </a:p>
        </p:txBody>
      </p:sp>
      <p:sp>
        <p:nvSpPr>
          <p:cNvPr id="2" name="ZoneTexte 1"/>
          <p:cNvSpPr txBox="1"/>
          <p:nvPr/>
        </p:nvSpPr>
        <p:spPr>
          <a:xfrm>
            <a:off x="270910" y="834908"/>
            <a:ext cx="9252232" cy="3948965"/>
          </a:xfrm>
          <a:prstGeom prst="rect">
            <a:avLst/>
          </a:prstGeom>
          <a:noFill/>
        </p:spPr>
        <p:txBody>
          <a:bodyPr wrap="square" rtlCol="0">
            <a:spAutoFit/>
          </a:bodyPr>
          <a:lstStyle/>
          <a:p>
            <a:r>
              <a:rPr lang="fr-FR" sz="1400" b="1" dirty="0">
                <a:solidFill>
                  <a:srgbClr val="7030A0"/>
                </a:solidFill>
              </a:rPr>
              <a:t>ACCEPTESS-T</a:t>
            </a:r>
            <a:r>
              <a:rPr lang="fr-FR" sz="1400" dirty="0">
                <a:solidFill>
                  <a:srgbClr val="7030A0"/>
                </a:solidFill>
              </a:rPr>
              <a:t> : Actions Concrètes Conciliant Éducation Prévention Travail Équité Santé et Sport pour les Transgenres (Paris)</a:t>
            </a:r>
          </a:p>
          <a:p>
            <a:r>
              <a:rPr lang="fr-FR" sz="1400" b="1" dirty="0">
                <a:solidFill>
                  <a:srgbClr val="7030A0"/>
                </a:solidFill>
              </a:rPr>
              <a:t>ATCA</a:t>
            </a:r>
            <a:r>
              <a:rPr lang="fr-FR" sz="1400" dirty="0">
                <a:solidFill>
                  <a:srgbClr val="7030A0"/>
                </a:solidFill>
              </a:rPr>
              <a:t> : Association des Transgenres de la Côte d'Azur </a:t>
            </a:r>
          </a:p>
          <a:p>
            <a:r>
              <a:rPr lang="fr-FR" sz="1400" b="1" dirty="0">
                <a:solidFill>
                  <a:srgbClr val="7030A0"/>
                </a:solidFill>
              </a:rPr>
              <a:t>ATQ</a:t>
            </a:r>
            <a:r>
              <a:rPr lang="fr-FR" sz="1400" dirty="0">
                <a:solidFill>
                  <a:srgbClr val="7030A0"/>
                </a:solidFill>
              </a:rPr>
              <a:t> : Association des transsexuel(le)s du Québec</a:t>
            </a:r>
          </a:p>
          <a:p>
            <a:r>
              <a:rPr lang="fr-FR" sz="1400" b="1" dirty="0">
                <a:solidFill>
                  <a:srgbClr val="7030A0"/>
                </a:solidFill>
              </a:rPr>
              <a:t>ACTTQ</a:t>
            </a:r>
            <a:r>
              <a:rPr lang="fr-FR" sz="1400" dirty="0">
                <a:solidFill>
                  <a:srgbClr val="7030A0"/>
                </a:solidFill>
              </a:rPr>
              <a:t> : Coalition des Transsexuelles et Transsexuels du Québec</a:t>
            </a:r>
          </a:p>
          <a:p>
            <a:r>
              <a:rPr lang="fr-FR" sz="1400" b="1" dirty="0">
                <a:solidFill>
                  <a:srgbClr val="7030A0"/>
                </a:solidFill>
              </a:rPr>
              <a:t>ETT</a:t>
            </a:r>
            <a:r>
              <a:rPr lang="fr-FR" sz="1400" dirty="0">
                <a:solidFill>
                  <a:srgbClr val="7030A0"/>
                </a:solidFill>
              </a:rPr>
              <a:t> : Entraide Transgenre Tours</a:t>
            </a:r>
          </a:p>
          <a:p>
            <a:r>
              <a:rPr lang="fr-FR" sz="1400" b="1" dirty="0">
                <a:solidFill>
                  <a:srgbClr val="7030A0"/>
                </a:solidFill>
              </a:rPr>
              <a:t>Mutatis Mutandis </a:t>
            </a:r>
            <a:r>
              <a:rPr lang="fr-FR" sz="1400" dirty="0">
                <a:solidFill>
                  <a:srgbClr val="7030A0"/>
                </a:solidFill>
              </a:rPr>
              <a:t>: (Bordeaux)</a:t>
            </a:r>
          </a:p>
          <a:p>
            <a:r>
              <a:rPr lang="fr-FR" sz="1400" b="1" dirty="0" err="1">
                <a:solidFill>
                  <a:srgbClr val="7030A0"/>
                </a:solidFill>
              </a:rPr>
              <a:t>ORTrans</a:t>
            </a:r>
            <a:r>
              <a:rPr lang="fr-FR" sz="1400" dirty="0">
                <a:solidFill>
                  <a:srgbClr val="7030A0"/>
                </a:solidFill>
              </a:rPr>
              <a:t> : Objectif Respect Trans, anciennement ASB (Paris - Île-de-France)</a:t>
            </a:r>
          </a:p>
          <a:p>
            <a:r>
              <a:rPr lang="fr-FR" sz="1400" b="1" dirty="0">
                <a:solidFill>
                  <a:srgbClr val="7030A0"/>
                </a:solidFill>
              </a:rPr>
              <a:t>Out TRANS </a:t>
            </a:r>
            <a:r>
              <a:rPr lang="fr-FR" sz="1400" dirty="0">
                <a:solidFill>
                  <a:srgbClr val="7030A0"/>
                </a:solidFill>
              </a:rPr>
              <a:t>: Paris. Première association de garçons</a:t>
            </a:r>
          </a:p>
          <a:p>
            <a:r>
              <a:rPr lang="fr-FR" sz="1400" b="1" dirty="0">
                <a:solidFill>
                  <a:srgbClr val="7030A0"/>
                </a:solidFill>
              </a:rPr>
              <a:t>PARI-T</a:t>
            </a:r>
            <a:r>
              <a:rPr lang="fr-FR" sz="1400" dirty="0">
                <a:solidFill>
                  <a:srgbClr val="7030A0"/>
                </a:solidFill>
              </a:rPr>
              <a:t> : Plate-forme d'Action et de Reconnaissance Identitaire pour les Transgenres</a:t>
            </a:r>
          </a:p>
          <a:p>
            <a:r>
              <a:rPr lang="fr-FR" sz="1400" b="1" dirty="0">
                <a:solidFill>
                  <a:srgbClr val="7030A0"/>
                </a:solidFill>
              </a:rPr>
              <a:t>PASTT</a:t>
            </a:r>
            <a:r>
              <a:rPr lang="fr-FR" sz="1400" dirty="0">
                <a:solidFill>
                  <a:srgbClr val="7030A0"/>
                </a:solidFill>
              </a:rPr>
              <a:t> : Groupe de Prévention d'Action de Santé et de Travail pour les Transsexuel(le)s</a:t>
            </a:r>
          </a:p>
          <a:p>
            <a:r>
              <a:rPr lang="fr-FR" sz="1400" b="1" dirty="0">
                <a:solidFill>
                  <a:srgbClr val="7030A0"/>
                </a:solidFill>
              </a:rPr>
              <a:t>SANS CONTREFAÇON </a:t>
            </a:r>
            <a:r>
              <a:rPr lang="fr-FR" sz="1400" dirty="0">
                <a:solidFill>
                  <a:srgbClr val="7030A0"/>
                </a:solidFill>
              </a:rPr>
              <a:t>: (Marseille)</a:t>
            </a:r>
          </a:p>
          <a:p>
            <a:r>
              <a:rPr lang="fr-FR" sz="1400" b="1" dirty="0">
                <a:solidFill>
                  <a:srgbClr val="7030A0"/>
                </a:solidFill>
              </a:rPr>
              <a:t>STS</a:t>
            </a:r>
            <a:r>
              <a:rPr lang="fr-FR" sz="1400" dirty="0">
                <a:solidFill>
                  <a:srgbClr val="7030A0"/>
                </a:solidFill>
              </a:rPr>
              <a:t> : Support Transgenre Strasbourg</a:t>
            </a:r>
          </a:p>
          <a:p>
            <a:r>
              <a:rPr lang="fr-FR" sz="1400" b="1" dirty="0">
                <a:solidFill>
                  <a:srgbClr val="7030A0"/>
                </a:solidFill>
              </a:rPr>
              <a:t>TRANS'ACT</a:t>
            </a:r>
            <a:r>
              <a:rPr lang="fr-FR" sz="1400" dirty="0">
                <a:solidFill>
                  <a:srgbClr val="7030A0"/>
                </a:solidFill>
              </a:rPr>
              <a:t> : (Montpellier)</a:t>
            </a:r>
          </a:p>
          <a:p>
            <a:r>
              <a:rPr lang="fr-FR" sz="1400" b="1" dirty="0">
                <a:solidFill>
                  <a:srgbClr val="7030A0"/>
                </a:solidFill>
              </a:rPr>
              <a:t>TRANS ACTION </a:t>
            </a:r>
            <a:r>
              <a:rPr lang="fr-FR" sz="1400" dirty="0">
                <a:solidFill>
                  <a:srgbClr val="7030A0"/>
                </a:solidFill>
              </a:rPr>
              <a:t>: (Belgique)</a:t>
            </a:r>
          </a:p>
          <a:p>
            <a:r>
              <a:rPr lang="fr-FR" sz="1400" b="1" dirty="0">
                <a:solidFill>
                  <a:srgbClr val="7030A0"/>
                </a:solidFill>
              </a:rPr>
              <a:t>TRANS AIDE </a:t>
            </a:r>
            <a:r>
              <a:rPr lang="fr-FR" sz="1400" dirty="0">
                <a:solidFill>
                  <a:srgbClr val="7030A0"/>
                </a:solidFill>
              </a:rPr>
              <a:t>: (Association nationale transgenre)</a:t>
            </a:r>
          </a:p>
          <a:p>
            <a:endParaRPr lang="fr-FR" sz="1400" dirty="0">
              <a:solidFill>
                <a:srgbClr val="7030A0"/>
              </a:solidFill>
            </a:endParaRPr>
          </a:p>
          <a:p>
            <a:r>
              <a:rPr lang="fr-FR" sz="1400" u="sng" dirty="0">
                <a:solidFill>
                  <a:srgbClr val="7030A0"/>
                </a:solidFill>
              </a:rPr>
              <a:t>Événements</a:t>
            </a:r>
            <a:r>
              <a:rPr lang="fr-FR" sz="1400" dirty="0">
                <a:solidFill>
                  <a:srgbClr val="7030A0"/>
                </a:solidFill>
              </a:rPr>
              <a:t> :</a:t>
            </a:r>
          </a:p>
          <a:p>
            <a:r>
              <a:rPr lang="fr-FR" sz="1400" dirty="0">
                <a:solidFill>
                  <a:srgbClr val="7030A0"/>
                </a:solidFill>
              </a:rPr>
              <a:t>Depuis 1997 existe à Paris une marche annuelle : </a:t>
            </a:r>
            <a:r>
              <a:rPr lang="fr-FR" sz="1400" b="1" dirty="0">
                <a:solidFill>
                  <a:srgbClr val="7030A0"/>
                </a:solidFill>
              </a:rPr>
              <a:t>l'</a:t>
            </a:r>
            <a:r>
              <a:rPr lang="fr-FR" sz="1400" b="1" dirty="0" err="1">
                <a:solidFill>
                  <a:srgbClr val="7030A0"/>
                </a:solidFill>
              </a:rPr>
              <a:t>Existrans</a:t>
            </a:r>
            <a:r>
              <a:rPr lang="fr-FR" sz="1400" dirty="0">
                <a:solidFill>
                  <a:srgbClr val="7030A0"/>
                </a:solidFill>
              </a:rPr>
              <a:t>.</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5518" y="4180429"/>
            <a:ext cx="1847850" cy="2466975"/>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6897" y="4977665"/>
            <a:ext cx="2857500" cy="160020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8276" y="4977665"/>
            <a:ext cx="2857500" cy="16002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909" y="5047204"/>
            <a:ext cx="2857500" cy="16002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5868" y="2316898"/>
            <a:ext cx="2857500" cy="1600200"/>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6843" y="148444"/>
            <a:ext cx="2676525" cy="1714500"/>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1392" y="1807188"/>
            <a:ext cx="1743075" cy="2619375"/>
          </a:xfrm>
          <a:prstGeom prst="rect">
            <a:avLst/>
          </a:prstGeom>
        </p:spPr>
      </p:pic>
    </p:spTree>
    <p:extLst>
      <p:ext uri="{BB962C8B-B14F-4D97-AF65-F5344CB8AC3E}">
        <p14:creationId xmlns:p14="http://schemas.microsoft.com/office/powerpoint/2010/main" val="20400801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79673" y="167424"/>
            <a:ext cx="2743200" cy="365125"/>
          </a:xfrm>
        </p:spPr>
        <p:txBody>
          <a:bodyPr/>
          <a:lstStyle/>
          <a:p>
            <a:fld id="{A3855CD8-F650-4656-8804-7E552F308368}" type="slidenum">
              <a:rPr lang="en-US" smtClean="0"/>
              <a:t>156</a:t>
            </a:fld>
            <a:endParaRPr lang="en-US"/>
          </a:p>
        </p:txBody>
      </p:sp>
      <p:sp>
        <p:nvSpPr>
          <p:cNvPr id="3" name="Rectangle 2"/>
          <p:cNvSpPr>
            <a:spLocks noChangeArrowheads="1"/>
          </p:cNvSpPr>
          <p:nvPr/>
        </p:nvSpPr>
        <p:spPr bwMode="auto">
          <a:xfrm>
            <a:off x="195263" y="874713"/>
            <a:ext cx="116268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hlinkClick r:id="rId2"/>
              </a:rPr>
              <a:t>1 L'identité sexuelle</a:t>
            </a:r>
            <a:r>
              <a:rPr lang="fr-FR" altLang="fr-FR" sz="1800" b="1" dirty="0">
                <a:solidFill>
                  <a:srgbClr val="7030A0"/>
                </a:solidFill>
              </a:rPr>
              <a:t> </a:t>
            </a:r>
            <a:br>
              <a:rPr lang="fr-FR" altLang="fr-FR" sz="1800" dirty="0">
                <a:solidFill>
                  <a:srgbClr val="7030A0"/>
                </a:solidFill>
              </a:rPr>
            </a:br>
            <a:r>
              <a:rPr lang="fr-FR" altLang="fr-FR" sz="1800" dirty="0">
                <a:solidFill>
                  <a:srgbClr val="7030A0"/>
                </a:solidFill>
              </a:rPr>
              <a:t>- On appelle </a:t>
            </a:r>
            <a:r>
              <a:rPr lang="fr-FR" altLang="fr-FR" sz="1800" b="1" dirty="0">
                <a:solidFill>
                  <a:srgbClr val="7030A0"/>
                </a:solidFill>
              </a:rPr>
              <a:t>identité sexuelle</a:t>
            </a:r>
            <a:r>
              <a:rPr lang="fr-FR" altLang="fr-FR" sz="1800" dirty="0">
                <a:solidFill>
                  <a:srgbClr val="7030A0"/>
                </a:solidFill>
              </a:rPr>
              <a:t> le fait de se reconnaître ou d'être reconnu socialement comme homme ou femme ou ni l'un ni l'autre ou les deux. Cette identité relève à la fois du </a:t>
            </a:r>
            <a:r>
              <a:rPr lang="fr-FR" altLang="fr-FR" sz="1800" b="1" dirty="0">
                <a:solidFill>
                  <a:srgbClr val="7030A0"/>
                </a:solidFill>
              </a:rPr>
              <a:t>sexe anatomique</a:t>
            </a:r>
            <a:r>
              <a:rPr lang="fr-FR" altLang="fr-FR" sz="1800" dirty="0">
                <a:solidFill>
                  <a:srgbClr val="7030A0"/>
                </a:solidFill>
              </a:rPr>
              <a:t>, de l'</a:t>
            </a:r>
            <a:r>
              <a:rPr lang="fr-FR" altLang="fr-FR" sz="1800" b="1" dirty="0">
                <a:solidFill>
                  <a:srgbClr val="7030A0"/>
                </a:solidFill>
              </a:rPr>
              <a:t>éducation</a:t>
            </a:r>
            <a:r>
              <a:rPr lang="fr-FR" altLang="fr-FR" sz="1800" dirty="0">
                <a:solidFill>
                  <a:srgbClr val="7030A0"/>
                </a:solidFill>
              </a:rPr>
              <a:t> et du </a:t>
            </a:r>
            <a:r>
              <a:rPr lang="fr-FR" altLang="fr-FR" sz="1800" b="1" dirty="0">
                <a:solidFill>
                  <a:srgbClr val="7030A0"/>
                </a:solidFill>
              </a:rPr>
              <a:t>contexte culturel</a:t>
            </a:r>
            <a:r>
              <a:rPr lang="fr-FR" altLang="fr-FR" sz="1800" dirty="0">
                <a:solidFill>
                  <a:srgbClr val="7030A0"/>
                </a:solidFill>
              </a:rPr>
              <a:t>. Ces divers critères ne sont pas forcément concordants.</a:t>
            </a:r>
          </a:p>
          <a:p>
            <a:pPr eaLnBrk="1" hangingPunct="1">
              <a:lnSpc>
                <a:spcPct val="100000"/>
              </a:lnSpc>
              <a:spcBef>
                <a:spcPct val="0"/>
              </a:spcBef>
              <a:buFontTx/>
              <a:buNone/>
            </a:pPr>
            <a:r>
              <a:rPr lang="fr-FR" altLang="fr-FR" sz="1800" b="1" dirty="0">
                <a:solidFill>
                  <a:srgbClr val="7030A0"/>
                </a:solidFill>
                <a:hlinkClick r:id="rId3"/>
              </a:rPr>
              <a:t>2 L'orientation sexuelle </a:t>
            </a:r>
            <a:br>
              <a:rPr lang="fr-FR" altLang="fr-FR" sz="1800" dirty="0">
                <a:solidFill>
                  <a:srgbClr val="7030A0"/>
                </a:solidFill>
              </a:rPr>
            </a:br>
            <a:r>
              <a:rPr lang="fr-FR" altLang="fr-FR" sz="1800" dirty="0">
                <a:solidFill>
                  <a:srgbClr val="7030A0"/>
                </a:solidFill>
              </a:rPr>
              <a:t>- On appelle </a:t>
            </a:r>
            <a:r>
              <a:rPr lang="fr-FR" altLang="fr-FR" sz="1800" b="1" dirty="0">
                <a:solidFill>
                  <a:srgbClr val="7030A0"/>
                </a:solidFill>
              </a:rPr>
              <a:t>orientation sexuelle</a:t>
            </a:r>
            <a:r>
              <a:rPr lang="fr-FR" altLang="fr-FR" sz="1800" dirty="0">
                <a:solidFill>
                  <a:srgbClr val="7030A0"/>
                </a:solidFill>
              </a:rPr>
              <a:t> l’attirance affective et sexuelle envers une autre personne (de l'autre sexe, du même sexe ou les deux).</a:t>
            </a:r>
            <a:br>
              <a:rPr lang="fr-FR" altLang="fr-FR" sz="1800" dirty="0">
                <a:solidFill>
                  <a:srgbClr val="7030A0"/>
                </a:solidFill>
              </a:rPr>
            </a:br>
            <a:r>
              <a:rPr lang="fr-FR" altLang="fr-FR" sz="1800" dirty="0">
                <a:solidFill>
                  <a:srgbClr val="7030A0"/>
                </a:solidFill>
              </a:rPr>
              <a:t>- Si l’</a:t>
            </a:r>
            <a:r>
              <a:rPr lang="fr-FR" altLang="fr-FR" sz="1800" b="1" dirty="0">
                <a:solidFill>
                  <a:srgbClr val="7030A0"/>
                </a:solidFill>
              </a:rPr>
              <a:t>identité sexuelle</a:t>
            </a:r>
            <a:r>
              <a:rPr lang="fr-FR" altLang="fr-FR" sz="1800" dirty="0">
                <a:solidFill>
                  <a:srgbClr val="7030A0"/>
                </a:solidFill>
              </a:rPr>
              <a:t> et les rôles sexuels dans la société, avec leurs stéréotypes, appartiennent à la sphère publique, l’</a:t>
            </a:r>
            <a:r>
              <a:rPr lang="fr-FR" altLang="fr-FR" sz="1800" b="1" dirty="0">
                <a:solidFill>
                  <a:srgbClr val="7030A0"/>
                </a:solidFill>
              </a:rPr>
              <a:t>orientation sexuelle</a:t>
            </a:r>
            <a:r>
              <a:rPr lang="fr-FR" altLang="fr-FR" sz="1800" dirty="0">
                <a:solidFill>
                  <a:srgbClr val="7030A0"/>
                </a:solidFill>
              </a:rPr>
              <a:t> fait partie, elle, de la sphère privée.</a:t>
            </a:r>
            <a:br>
              <a:rPr lang="fr-FR" altLang="fr-FR" sz="1800" dirty="0"/>
            </a:br>
            <a:r>
              <a:rPr lang="fr-FR" altLang="fr-FR" sz="1200" dirty="0">
                <a:solidFill>
                  <a:srgbClr val="7030A0"/>
                </a:solidFill>
              </a:rPr>
              <a:t>Source : </a:t>
            </a:r>
            <a:r>
              <a:rPr lang="fr-FR" altLang="fr-FR" sz="1200" dirty="0">
                <a:solidFill>
                  <a:srgbClr val="7030A0"/>
                </a:solidFill>
                <a:hlinkClick r:id="rId4"/>
              </a:rPr>
              <a:t>http://raymond.rodriguez1.free.fr/Textes/es32.htm</a:t>
            </a:r>
            <a:r>
              <a:rPr lang="fr-FR" altLang="fr-FR" sz="1200" dirty="0">
                <a:solidFill>
                  <a:srgbClr val="7030A0"/>
                </a:solidFill>
              </a:rPr>
              <a:t> </a:t>
            </a:r>
          </a:p>
        </p:txBody>
      </p:sp>
      <p:sp>
        <p:nvSpPr>
          <p:cNvPr id="4" name="ZoneTexte 4"/>
          <p:cNvSpPr txBox="1">
            <a:spLocks noChangeArrowheads="1"/>
          </p:cNvSpPr>
          <p:nvPr/>
        </p:nvSpPr>
        <p:spPr bwMode="auto">
          <a:xfrm>
            <a:off x="225425" y="487363"/>
            <a:ext cx="5110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A1. </a:t>
            </a:r>
            <a:r>
              <a:rPr lang="fr-FR" altLang="fr-FR" sz="1800" b="1" dirty="0">
                <a:solidFill>
                  <a:srgbClr val="7030A0"/>
                </a:solidFill>
              </a:rPr>
              <a:t>Annexe : Compléments sur l’identité de genre</a:t>
            </a:r>
          </a:p>
        </p:txBody>
      </p:sp>
      <p:sp>
        <p:nvSpPr>
          <p:cNvPr id="5" name="Rectangle 5"/>
          <p:cNvSpPr>
            <a:spLocks noChangeArrowheads="1"/>
          </p:cNvSpPr>
          <p:nvPr/>
        </p:nvSpPr>
        <p:spPr bwMode="auto">
          <a:xfrm>
            <a:off x="438150" y="6357938"/>
            <a:ext cx="2249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dirty="0">
                <a:solidFill>
                  <a:srgbClr val="7030A0"/>
                </a:solidFill>
              </a:rPr>
              <a:t>Image 1 : </a:t>
            </a:r>
            <a:r>
              <a:rPr lang="fr-FR" altLang="fr-FR" sz="1200" dirty="0">
                <a:solidFill>
                  <a:srgbClr val="7030A0"/>
                </a:solidFill>
                <a:hlinkClick r:id="rId5"/>
              </a:rPr>
              <a:t>www.cote-momes.com</a:t>
            </a:r>
            <a:endParaRPr lang="fr-FR" altLang="fr-FR" sz="1200" dirty="0">
              <a:solidFill>
                <a:srgbClr val="7030A0"/>
              </a:solidFill>
            </a:endParaRPr>
          </a:p>
        </p:txBody>
      </p:sp>
      <p:pic>
        <p:nvPicPr>
          <p:cNvPr id="6" name="Picture 3" descr="C:\Users\LISAN\Documents\religions\homosexualité\images\orientation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6083" y="3720715"/>
            <a:ext cx="2214562"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LISAN\Documents\religions\homosexualité\image2\gay-not-ga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367" y="4976850"/>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LISAN\Documents\religions\homosexualité\images\science\sexual orienta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3440" y="5215783"/>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LISAN\Documents\religions\homosexualité\images\identit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563" y="3947532"/>
            <a:ext cx="3181444" cy="231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5853" y="3736975"/>
            <a:ext cx="2286000" cy="1371600"/>
          </a:xfrm>
          <a:prstGeom prst="rect">
            <a:avLst/>
          </a:prstGeom>
        </p:spPr>
      </p:pic>
      <p:sp>
        <p:nvSpPr>
          <p:cNvPr id="11" name="ZoneTexte 10"/>
          <p:cNvSpPr txBox="1"/>
          <p:nvPr/>
        </p:nvSpPr>
        <p:spPr>
          <a:xfrm>
            <a:off x="8906157" y="5227898"/>
            <a:ext cx="3027791" cy="1384995"/>
          </a:xfrm>
          <a:prstGeom prst="rect">
            <a:avLst/>
          </a:prstGeom>
          <a:noFill/>
        </p:spPr>
        <p:txBody>
          <a:bodyPr wrap="square" rtlCol="0">
            <a:spAutoFit/>
          </a:bodyPr>
          <a:lstStyle/>
          <a:p>
            <a:pPr algn="ctr"/>
            <a:r>
              <a:rPr lang="fr-FR" sz="1200" dirty="0">
                <a:solidFill>
                  <a:srgbClr val="7030A0"/>
                </a:solidFill>
              </a:rPr>
              <a:t>↑ Campagne religieuse </a:t>
            </a:r>
            <a:r>
              <a:rPr lang="fr-FR" sz="1200" dirty="0" err="1">
                <a:solidFill>
                  <a:srgbClr val="7030A0"/>
                </a:solidFill>
              </a:rPr>
              <a:t>anti-gay</a:t>
            </a:r>
            <a:r>
              <a:rPr lang="fr-FR" sz="1200" dirty="0">
                <a:solidFill>
                  <a:srgbClr val="7030A0"/>
                </a:solidFill>
              </a:rPr>
              <a:t> :</a:t>
            </a:r>
          </a:p>
          <a:p>
            <a:pPr algn="ctr"/>
            <a:r>
              <a:rPr lang="fr-FR" sz="1200" dirty="0">
                <a:solidFill>
                  <a:srgbClr val="7030A0"/>
                </a:solidFill>
              </a:rPr>
              <a:t>Slogan : "</a:t>
            </a:r>
            <a:r>
              <a:rPr lang="fr-FR" sz="1200" i="1" dirty="0">
                <a:solidFill>
                  <a:srgbClr val="7030A0"/>
                </a:solidFill>
              </a:rPr>
              <a:t>Personne ne naît gay</a:t>
            </a:r>
            <a:r>
              <a:rPr lang="fr-FR" sz="1200" dirty="0">
                <a:solidFill>
                  <a:srgbClr val="7030A0"/>
                </a:solidFill>
              </a:rPr>
              <a:t>". </a:t>
            </a:r>
          </a:p>
          <a:p>
            <a:pPr algn="ctr"/>
            <a:r>
              <a:rPr lang="fr-FR" sz="1200" dirty="0">
                <a:solidFill>
                  <a:srgbClr val="7030A0"/>
                </a:solidFill>
              </a:rPr>
              <a:t>Source : </a:t>
            </a:r>
            <a:r>
              <a:rPr lang="fr-FR" sz="1200" i="1" dirty="0">
                <a:solidFill>
                  <a:srgbClr val="7030A0"/>
                </a:solidFill>
              </a:rPr>
              <a:t>«Gay» et né de cette façon? La Bible a une réponse pour cette revendication</a:t>
            </a:r>
            <a:r>
              <a:rPr lang="fr-FR" sz="1200" dirty="0">
                <a:solidFill>
                  <a:srgbClr val="7030A0"/>
                </a:solidFill>
              </a:rPr>
              <a:t>, </a:t>
            </a:r>
            <a:r>
              <a:rPr lang="fr-FR" sz="1200" dirty="0">
                <a:solidFill>
                  <a:srgbClr val="7030A0"/>
                </a:solidFill>
                <a:hlinkClick r:id="rId11"/>
              </a:rPr>
              <a:t>http://clashdaily.com/2015/06/gay-and-born-that-way-the-bible-has-an-answer-for-that-claim/</a:t>
            </a:r>
            <a:r>
              <a:rPr lang="fr-FR" sz="1200" dirty="0">
                <a:solidFill>
                  <a:srgbClr val="7030A0"/>
                </a:solidFill>
              </a:rPr>
              <a:t> </a:t>
            </a:r>
            <a:endParaRPr lang="en-US" sz="1200" dirty="0">
              <a:solidFill>
                <a:srgbClr val="7030A0"/>
              </a:solidFill>
            </a:endParaRPr>
          </a:p>
        </p:txBody>
      </p:sp>
      <p:sp>
        <p:nvSpPr>
          <p:cNvPr id="12" name="ZoneTexte 11"/>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Tree>
    <p:extLst>
      <p:ext uri="{BB962C8B-B14F-4D97-AF65-F5344CB8AC3E}">
        <p14:creationId xmlns:p14="http://schemas.microsoft.com/office/powerpoint/2010/main" val="5870543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23917" y="178575"/>
            <a:ext cx="2743200" cy="365125"/>
          </a:xfrm>
        </p:spPr>
        <p:txBody>
          <a:bodyPr/>
          <a:lstStyle/>
          <a:p>
            <a:fld id="{A3855CD8-F650-4656-8804-7E552F308368}" type="slidenum">
              <a:rPr lang="en-US" smtClean="0"/>
              <a:t>157</a:t>
            </a:fld>
            <a:endParaRPr lang="en-US" dirty="0"/>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5"/>
          <p:cNvSpPr txBox="1">
            <a:spLocks noChangeArrowheads="1"/>
          </p:cNvSpPr>
          <p:nvPr/>
        </p:nvSpPr>
        <p:spPr bwMode="auto">
          <a:xfrm>
            <a:off x="225425" y="974725"/>
            <a:ext cx="117205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Il est aussi important de différencier</a:t>
            </a:r>
            <a:r>
              <a:rPr lang="fr-FR" altLang="fr-FR" sz="1800" b="1" dirty="0">
                <a:solidFill>
                  <a:srgbClr val="7030A0"/>
                </a:solidFill>
              </a:rPr>
              <a:t> l’orientation sexuelle de l’identité de genre</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002060"/>
                </a:solidFill>
              </a:rPr>
              <a:t>L’identité de genre est plutôt définie par le sentiment d’appartenir à un genre (masculin, féminin) que possède un individu. </a:t>
            </a:r>
            <a:r>
              <a:rPr lang="fr-FR" altLang="fr-FR" sz="1800" dirty="0">
                <a:solidFill>
                  <a:srgbClr val="7030A0"/>
                </a:solidFill>
              </a:rPr>
              <a:t>Ainsi, </a:t>
            </a:r>
            <a:r>
              <a:rPr lang="fr-FR" altLang="fr-FR" sz="1800" b="1" dirty="0">
                <a:solidFill>
                  <a:srgbClr val="7030A0"/>
                </a:solidFill>
              </a:rPr>
              <a:t>ce n’est pas parce que votre fils est gai qu’il souhaite devenir une femme</a:t>
            </a:r>
            <a:r>
              <a:rPr lang="fr-FR" altLang="fr-FR" sz="1800" dirty="0">
                <a:solidFill>
                  <a:srgbClr val="7030A0"/>
                </a:solidFill>
              </a:rPr>
              <a:t>. </a:t>
            </a:r>
          </a:p>
          <a:p>
            <a:pPr algn="just" eaLnBrk="1" hangingPunct="1">
              <a:lnSpc>
                <a:spcPct val="100000"/>
              </a:lnSpc>
              <a:spcBef>
                <a:spcPct val="0"/>
              </a:spcBef>
              <a:buFontTx/>
              <a:buNone/>
            </a:pPr>
            <a:r>
              <a:rPr lang="fr-FR" altLang="fr-FR" sz="1800" i="1" dirty="0">
                <a:solidFill>
                  <a:srgbClr val="7030A0"/>
                </a:solidFill>
              </a:rPr>
              <a:t>Les personnes homosexuelles ne souhaitent pas changer de sexe.</a:t>
            </a:r>
          </a:p>
          <a:p>
            <a:pPr algn="just" eaLnBrk="1" hangingPunct="1">
              <a:lnSpc>
                <a:spcPct val="100000"/>
              </a:lnSpc>
              <a:spcBef>
                <a:spcPct val="0"/>
              </a:spcBef>
              <a:buFontTx/>
              <a:buNone/>
            </a:pPr>
            <a:r>
              <a:rPr lang="fr-FR" altLang="fr-FR" sz="1800" dirty="0">
                <a:solidFill>
                  <a:srgbClr val="7030A0"/>
                </a:solidFill>
              </a:rPr>
              <a:t>Vous vous posez peut-être la question suivante : Si les gais ne souhaitent pas devenir des femmes, </a:t>
            </a:r>
            <a:r>
              <a:rPr lang="fr-FR" altLang="fr-FR" sz="1800" b="1" dirty="0">
                <a:solidFill>
                  <a:srgbClr val="7030A0"/>
                </a:solidFill>
              </a:rPr>
              <a:t>pourquoi en existe-t-il certains qui sont efféminés?</a:t>
            </a:r>
            <a:r>
              <a:rPr lang="fr-FR" altLang="fr-FR" sz="1800" dirty="0">
                <a:solidFill>
                  <a:srgbClr val="7030A0"/>
                </a:solidFill>
              </a:rPr>
              <a:t> Il peut y avoir plusieurs réponses.</a:t>
            </a:r>
          </a:p>
          <a:p>
            <a:pPr algn="just" eaLnBrk="1" hangingPunct="1">
              <a:lnSpc>
                <a:spcPct val="100000"/>
              </a:lnSpc>
              <a:spcBef>
                <a:spcPct val="0"/>
              </a:spcBef>
              <a:buFontTx/>
              <a:buNone/>
            </a:pPr>
            <a:r>
              <a:rPr lang="fr-FR" altLang="fr-FR" sz="1800" dirty="0">
                <a:solidFill>
                  <a:srgbClr val="7030A0"/>
                </a:solidFill>
              </a:rPr>
              <a:t>Comme chez les hétérosexuels, l’apparence physique et l’attitude d’une personne peuvent être fort variées au sein des communautés homosexuelles. Ainsi, la manière de s’habiller, de se coiffer, de se comporter en public n’est </a:t>
            </a:r>
            <a:r>
              <a:rPr lang="fr-FR" altLang="fr-FR" sz="1800" b="1" dirty="0">
                <a:solidFill>
                  <a:srgbClr val="7030A0"/>
                </a:solidFill>
              </a:rPr>
              <a:t>pas définie par l’orientation sexuelle, mais plutôt par les préférences, les goûts et la personnalité des gens</a:t>
            </a:r>
            <a:r>
              <a:rPr lang="fr-FR" altLang="fr-FR" sz="1800" dirty="0">
                <a:solidFill>
                  <a:srgbClr val="7030A0"/>
                </a:solidFill>
              </a:rPr>
              <a:t>.</a:t>
            </a:r>
          </a:p>
          <a:p>
            <a:pPr algn="just" eaLnBrk="1" hangingPunct="1">
              <a:lnSpc>
                <a:spcPct val="100000"/>
              </a:lnSpc>
              <a:spcBef>
                <a:spcPct val="0"/>
              </a:spcBef>
              <a:buFontTx/>
              <a:buNone/>
            </a:pPr>
            <a:r>
              <a:rPr lang="fr-FR" altLang="fr-FR" sz="1800" b="1" dirty="0">
                <a:solidFill>
                  <a:srgbClr val="7030A0"/>
                </a:solidFill>
              </a:rPr>
              <a:t>Se définir en portant des vêtements plus flamboyants, ou en ayant une attitude que vous considérez comme « plus féminine »</a:t>
            </a:r>
            <a:r>
              <a:rPr lang="fr-FR" altLang="fr-FR" sz="1800" dirty="0">
                <a:solidFill>
                  <a:srgbClr val="7030A0"/>
                </a:solidFill>
              </a:rPr>
              <a:t> peut devenir, pour certains homosexuels, une façon de dire aux autres « je suis autrement qu’hétérosexuel ».</a:t>
            </a: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2"/>
              </a:rPr>
              <a:t>http://www.monfilsgai.org/savoir/et-lidentite-de-genre-cest-quoi/</a:t>
            </a:r>
            <a:r>
              <a:rPr lang="fr-FR" altLang="fr-FR" sz="1200" dirty="0">
                <a:solidFill>
                  <a:srgbClr val="7030A0"/>
                </a:solidFill>
              </a:rPr>
              <a:t> </a:t>
            </a:r>
            <a:endParaRPr lang="fr-FR" altLang="fr-FR" sz="1800" dirty="0">
              <a:solidFill>
                <a:srgbClr val="7030A0"/>
              </a:solidFill>
            </a:endParaRPr>
          </a:p>
        </p:txBody>
      </p:sp>
      <p:sp>
        <p:nvSpPr>
          <p:cNvPr id="5" name="ZoneTexte 7"/>
          <p:cNvSpPr txBox="1">
            <a:spLocks noChangeArrowheads="1"/>
          </p:cNvSpPr>
          <p:nvPr/>
        </p:nvSpPr>
        <p:spPr bwMode="auto">
          <a:xfrm>
            <a:off x="8598132" y="5903912"/>
            <a:ext cx="3694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Un enfant est mieux avec un père et une mère. © The </a:t>
            </a:r>
            <a:r>
              <a:rPr lang="fr-FR" altLang="fr-FR" sz="1200" dirty="0" err="1">
                <a:solidFill>
                  <a:srgbClr val="7030A0"/>
                </a:solidFill>
              </a:rPr>
              <a:t>Family</a:t>
            </a:r>
            <a:r>
              <a:rPr lang="fr-FR" altLang="fr-FR" sz="1200" dirty="0">
                <a:solidFill>
                  <a:srgbClr val="7030A0"/>
                </a:solidFill>
              </a:rPr>
              <a:t> </a:t>
            </a:r>
            <a:r>
              <a:rPr lang="fr-FR" altLang="fr-FR" sz="1200" dirty="0" err="1">
                <a:solidFill>
                  <a:srgbClr val="7030A0"/>
                </a:solidFill>
              </a:rPr>
              <a:t>Foundation</a:t>
            </a:r>
            <a:r>
              <a:rPr lang="fr-FR" altLang="fr-FR" sz="1200" dirty="0">
                <a:solidFill>
                  <a:srgbClr val="7030A0"/>
                </a:solidFill>
              </a:rPr>
              <a:t> Action/Facebook. Source : </a:t>
            </a:r>
            <a:r>
              <a:rPr lang="fr-FR" altLang="fr-FR" sz="1200" dirty="0">
                <a:solidFill>
                  <a:srgbClr val="7030A0"/>
                </a:solidFill>
                <a:hlinkClick r:id="rId3"/>
              </a:rPr>
              <a:t>http://www.europe1.fr/international/le-logo-de-la-manif-pour-tous-traverse-l-atlantique-1809959</a:t>
            </a:r>
            <a:r>
              <a:rPr lang="fr-FR" altLang="fr-FR" sz="1200" dirty="0">
                <a:solidFill>
                  <a:srgbClr val="7030A0"/>
                </a:solidFill>
              </a:rPr>
              <a:t> </a:t>
            </a:r>
          </a:p>
        </p:txBody>
      </p:sp>
      <p:pic>
        <p:nvPicPr>
          <p:cNvPr id="6"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35500" y="41814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9"/>
          <p:cNvSpPr txBox="1">
            <a:spLocks noChangeArrowheads="1"/>
          </p:cNvSpPr>
          <p:nvPr/>
        </p:nvSpPr>
        <p:spPr bwMode="auto">
          <a:xfrm>
            <a:off x="5065328" y="6016625"/>
            <a:ext cx="38306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Le genre n’est pas mon genre</a:t>
            </a:r>
            <a:r>
              <a:rPr lang="fr-FR" altLang="fr-FR" sz="1200" dirty="0">
                <a:solidFill>
                  <a:srgbClr val="7030A0"/>
                </a:solidFill>
              </a:rPr>
              <a:t> ». Banderole opposée à la « </a:t>
            </a:r>
            <a:r>
              <a:rPr lang="fr-FR" altLang="fr-FR" sz="1200" i="1" dirty="0">
                <a:solidFill>
                  <a:srgbClr val="7030A0"/>
                </a:solidFill>
              </a:rPr>
              <a:t>théorie du </a:t>
            </a:r>
            <a:r>
              <a:rPr lang="fr-FR" altLang="fr-FR" sz="1200" i="1" dirty="0">
                <a:solidFill>
                  <a:srgbClr val="7030A0"/>
                </a:solidFill>
                <a:hlinkClick r:id="rId5" tooltip="Genre (sciences sociales)"/>
              </a:rPr>
              <a:t>genre</a:t>
            </a:r>
            <a:r>
              <a:rPr lang="fr-FR" altLang="fr-FR" sz="1200" dirty="0">
                <a:solidFill>
                  <a:srgbClr val="7030A0"/>
                </a:solidFill>
              </a:rPr>
              <a:t> » lors de la manifestation du</a:t>
            </a:r>
            <a:r>
              <a:rPr lang="fr-FR" altLang="fr-FR" sz="1200" dirty="0">
                <a:solidFill>
                  <a:srgbClr val="7030A0"/>
                </a:solidFill>
                <a:hlinkClick r:id="rId6" tooltip="2 février"/>
              </a:rPr>
              <a:t>2</a:t>
            </a:r>
            <a:r>
              <a:rPr lang="fr-FR" altLang="fr-FR" sz="1200" dirty="0">
                <a:solidFill>
                  <a:srgbClr val="7030A0"/>
                </a:solidFill>
              </a:rPr>
              <a:t> </a:t>
            </a:r>
            <a:r>
              <a:rPr lang="fr-FR" altLang="fr-FR" sz="1200" dirty="0">
                <a:solidFill>
                  <a:srgbClr val="7030A0"/>
                </a:solidFill>
                <a:hlinkClick r:id="rId7" tooltip="Février 2014"/>
              </a:rPr>
              <a:t>février</a:t>
            </a:r>
            <a:r>
              <a:rPr lang="fr-FR" altLang="fr-FR" sz="1200" dirty="0">
                <a:solidFill>
                  <a:srgbClr val="7030A0"/>
                </a:solidFill>
              </a:rPr>
              <a:t> </a:t>
            </a:r>
            <a:r>
              <a:rPr lang="fr-FR" altLang="fr-FR" sz="1200" dirty="0">
                <a:solidFill>
                  <a:srgbClr val="7030A0"/>
                </a:solidFill>
                <a:hlinkClick r:id="rId8" tooltip="2014"/>
              </a:rPr>
              <a:t>2014</a:t>
            </a:r>
            <a:r>
              <a:rPr lang="fr-FR" altLang="fr-FR" sz="1200" dirty="0">
                <a:solidFill>
                  <a:srgbClr val="7030A0"/>
                </a:solidFill>
              </a:rPr>
              <a:t> à Paris. Source : </a:t>
            </a:r>
            <a:r>
              <a:rPr lang="fr-FR" altLang="fr-FR" sz="1200" dirty="0">
                <a:solidFill>
                  <a:srgbClr val="7030A0"/>
                </a:solidFill>
                <a:hlinkClick r:id="rId9"/>
              </a:rPr>
              <a:t>https://fr.wikipedia.org/wiki/La_Manif_pour_tous</a:t>
            </a:r>
            <a:r>
              <a:rPr lang="fr-FR" altLang="fr-FR" sz="1200" dirty="0">
                <a:solidFill>
                  <a:srgbClr val="7030A0"/>
                </a:solidFill>
              </a:rPr>
              <a:t> </a:t>
            </a:r>
          </a:p>
        </p:txBody>
      </p:sp>
      <p:pic>
        <p:nvPicPr>
          <p:cNvPr id="8" name="Picture 2" descr="C:\Users\LISAN\Documents\religions\homosexualité\images\Le_genre_n-est-pas-mon-genre_Paris_-_La_Manif_pour_Tous_-_20140202_-_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5584" y="4092575"/>
            <a:ext cx="2630488"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6238" y="4454525"/>
            <a:ext cx="1866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4"/>
          <p:cNvSpPr txBox="1">
            <a:spLocks noChangeArrowheads="1"/>
          </p:cNvSpPr>
          <p:nvPr/>
        </p:nvSpPr>
        <p:spPr bwMode="auto">
          <a:xfrm>
            <a:off x="61913" y="6080125"/>
            <a:ext cx="2733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La « théorie du genre » désoriente les personnes ayant des certitudes arrêtées.</a:t>
            </a:r>
          </a:p>
        </p:txBody>
      </p:sp>
      <p:sp>
        <p:nvSpPr>
          <p:cNvPr id="11" name="ZoneTexte 3"/>
          <p:cNvSpPr txBox="1">
            <a:spLocks noChangeArrowheads="1"/>
          </p:cNvSpPr>
          <p:nvPr/>
        </p:nvSpPr>
        <p:spPr bwMode="auto">
          <a:xfrm>
            <a:off x="225425" y="558013"/>
            <a:ext cx="5840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800" dirty="0">
                <a:solidFill>
                  <a:srgbClr val="7030A0"/>
                </a:solidFill>
              </a:rPr>
              <a:t>A1. </a:t>
            </a:r>
            <a:r>
              <a:rPr lang="fr-FR" altLang="fr-FR" sz="1800" b="1" dirty="0">
                <a:solidFill>
                  <a:srgbClr val="7030A0"/>
                </a:solidFill>
              </a:rPr>
              <a:t>Annexe : Compléments sur l’identité de genre </a:t>
            </a:r>
            <a:r>
              <a:rPr lang="fr-FR" altLang="fr-FR" sz="1800" dirty="0">
                <a:solidFill>
                  <a:srgbClr val="7030A0"/>
                </a:solidFill>
              </a:rPr>
              <a:t>(suite)</a:t>
            </a:r>
            <a:endParaRPr lang="fr-FR" altLang="fr-FR" sz="1800" b="1" dirty="0">
              <a:solidFill>
                <a:srgbClr val="7030A0"/>
              </a:solidFill>
            </a:endParaRPr>
          </a:p>
        </p:txBody>
      </p:sp>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5588" y="4248615"/>
            <a:ext cx="2071300" cy="2485560"/>
          </a:xfrm>
          <a:prstGeom prst="rect">
            <a:avLst/>
          </a:prstGeom>
        </p:spPr>
      </p:pic>
    </p:spTree>
    <p:extLst>
      <p:ext uri="{BB962C8B-B14F-4D97-AF65-F5344CB8AC3E}">
        <p14:creationId xmlns:p14="http://schemas.microsoft.com/office/powerpoint/2010/main" val="11077865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68161" y="178575"/>
            <a:ext cx="2743200" cy="365125"/>
          </a:xfrm>
        </p:spPr>
        <p:txBody>
          <a:bodyPr/>
          <a:lstStyle/>
          <a:p>
            <a:fld id="{A3855CD8-F650-4656-8804-7E552F308368}" type="slidenum">
              <a:rPr lang="en-US" smtClean="0"/>
              <a:t>158</a:t>
            </a:fld>
            <a:endParaRPr lang="en-US"/>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2"/>
          <p:cNvSpPr>
            <a:spLocks noChangeArrowheads="1"/>
          </p:cNvSpPr>
          <p:nvPr/>
        </p:nvSpPr>
        <p:spPr bwMode="auto">
          <a:xfrm>
            <a:off x="282575" y="979488"/>
            <a:ext cx="116808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FF0000"/>
                </a:solidFill>
              </a:rPr>
              <a:t>De plus en plus d’études portent sur l’implication des perturbateurs endocriniens dans l’augmentation de l’incidence de la puberté précoce chez les filles. </a:t>
            </a:r>
            <a:r>
              <a:rPr lang="fr-FR" altLang="fr-FR" sz="1800" i="1" dirty="0">
                <a:solidFill>
                  <a:srgbClr val="7030A0"/>
                </a:solidFill>
              </a:rPr>
              <a:t>En outre, certains chercheurs avancent leur rôle dans les comportements humains de transsexualité (°) ou d’attirance sexuelle pour une personne de sexe identique</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FF0000"/>
                </a:solidFill>
              </a:rPr>
              <a:t>Le sujet de l’orientation sexuelle et de l’identité sexuelle reste un sujet très sensible. La polémique de septembre 2011 concernant l’introduction des genres dans les manuels scolaires de première en est un exemple.</a:t>
            </a:r>
          </a:p>
          <a:p>
            <a:pPr algn="just" eaLnBrk="1" hangingPunct="1">
              <a:lnSpc>
                <a:spcPct val="100000"/>
              </a:lnSpc>
              <a:spcBef>
                <a:spcPct val="0"/>
              </a:spcBef>
              <a:buFontTx/>
              <a:buNone/>
            </a:pPr>
            <a:r>
              <a:rPr lang="fr-FR" altLang="fr-FR" sz="1800" dirty="0">
                <a:solidFill>
                  <a:srgbClr val="7030A0"/>
                </a:solidFill>
              </a:rPr>
              <a:t>(°) Discordance entre l’identité de genre et l’identité de sexe ressentie d’un individu.</a:t>
            </a:r>
          </a:p>
          <a:p>
            <a:pPr algn="just" eaLnBrk="1" hangingPunct="1">
              <a:lnSpc>
                <a:spcPct val="100000"/>
              </a:lnSpc>
              <a:spcBef>
                <a:spcPct val="0"/>
              </a:spcBef>
              <a:buFontTx/>
              <a:buNone/>
            </a:pPr>
            <a:r>
              <a:rPr lang="fr-FR" altLang="fr-FR" sz="1200" dirty="0">
                <a:solidFill>
                  <a:srgbClr val="7030A0"/>
                </a:solidFill>
              </a:rPr>
              <a:t>56 - </a:t>
            </a:r>
            <a:r>
              <a:rPr lang="fr-FR" altLang="fr-FR" sz="1200" dirty="0" err="1">
                <a:solidFill>
                  <a:srgbClr val="7030A0"/>
                </a:solidFill>
              </a:rPr>
              <a:t>Balthazart</a:t>
            </a:r>
            <a:r>
              <a:rPr lang="fr-FR" altLang="fr-FR" sz="1200" dirty="0">
                <a:solidFill>
                  <a:srgbClr val="7030A0"/>
                </a:solidFill>
              </a:rPr>
              <a:t>, J. « </a:t>
            </a:r>
            <a:r>
              <a:rPr lang="fr-FR" altLang="fr-FR" sz="1200" dirty="0" err="1">
                <a:solidFill>
                  <a:srgbClr val="7030A0"/>
                </a:solidFill>
              </a:rPr>
              <a:t>Minireview</a:t>
            </a:r>
            <a:r>
              <a:rPr lang="fr-FR" altLang="fr-FR" sz="1200" dirty="0">
                <a:solidFill>
                  <a:srgbClr val="7030A0"/>
                </a:solidFill>
              </a:rPr>
              <a:t>: Hormones and </a:t>
            </a:r>
            <a:r>
              <a:rPr lang="fr-FR" altLang="fr-FR" sz="1200" dirty="0" err="1">
                <a:solidFill>
                  <a:srgbClr val="7030A0"/>
                </a:solidFill>
              </a:rPr>
              <a:t>human</a:t>
            </a:r>
            <a:r>
              <a:rPr lang="fr-FR" altLang="fr-FR" sz="1200" dirty="0">
                <a:solidFill>
                  <a:srgbClr val="7030A0"/>
                </a:solidFill>
              </a:rPr>
              <a:t> </a:t>
            </a:r>
            <a:r>
              <a:rPr lang="fr-FR" altLang="fr-FR" sz="1200" dirty="0" err="1">
                <a:solidFill>
                  <a:srgbClr val="7030A0"/>
                </a:solidFill>
              </a:rPr>
              <a:t>sexual</a:t>
            </a:r>
            <a:r>
              <a:rPr lang="fr-FR" altLang="fr-FR" sz="1200" dirty="0">
                <a:solidFill>
                  <a:srgbClr val="7030A0"/>
                </a:solidFill>
              </a:rPr>
              <a:t> orientation ». </a:t>
            </a:r>
            <a:r>
              <a:rPr lang="fr-FR" altLang="fr-FR" sz="1200" dirty="0" err="1">
                <a:solidFill>
                  <a:srgbClr val="7030A0"/>
                </a:solidFill>
              </a:rPr>
              <a:t>Endocrinology</a:t>
            </a:r>
            <a:r>
              <a:rPr lang="fr-FR" altLang="fr-FR" sz="1200" dirty="0">
                <a:solidFill>
                  <a:srgbClr val="7030A0"/>
                </a:solidFill>
              </a:rPr>
              <a:t> 152, n°. 8 (août 2011): 2937-2947. 57 - Davies, W, et L S Wilkinson. « It </a:t>
            </a:r>
            <a:r>
              <a:rPr lang="fr-FR" altLang="fr-FR" sz="1200" dirty="0" err="1">
                <a:solidFill>
                  <a:srgbClr val="7030A0"/>
                </a:solidFill>
              </a:rPr>
              <a:t>is</a:t>
            </a:r>
            <a:r>
              <a:rPr lang="fr-FR" altLang="fr-FR" sz="1200" dirty="0">
                <a:solidFill>
                  <a:srgbClr val="7030A0"/>
                </a:solidFill>
              </a:rPr>
              <a:t> not all hormones: alternative </a:t>
            </a:r>
            <a:r>
              <a:rPr lang="fr-FR" altLang="fr-FR" sz="1200" dirty="0" err="1">
                <a:solidFill>
                  <a:srgbClr val="7030A0"/>
                </a:solidFill>
              </a:rPr>
              <a:t>explanations</a:t>
            </a:r>
            <a:r>
              <a:rPr lang="fr-FR" altLang="fr-FR" sz="1200" dirty="0">
                <a:solidFill>
                  <a:srgbClr val="7030A0"/>
                </a:solidFill>
              </a:rPr>
              <a:t> for </a:t>
            </a:r>
            <a:r>
              <a:rPr lang="fr-FR" altLang="fr-FR" sz="1200" dirty="0" err="1">
                <a:solidFill>
                  <a:srgbClr val="7030A0"/>
                </a:solidFill>
              </a:rPr>
              <a:t>sexual</a:t>
            </a:r>
            <a:r>
              <a:rPr lang="fr-FR" altLang="fr-FR" sz="1200" dirty="0">
                <a:solidFill>
                  <a:srgbClr val="7030A0"/>
                </a:solidFill>
              </a:rPr>
              <a:t> </a:t>
            </a:r>
            <a:r>
              <a:rPr lang="fr-FR" altLang="fr-FR" sz="1200" dirty="0" err="1">
                <a:solidFill>
                  <a:srgbClr val="7030A0"/>
                </a:solidFill>
              </a:rPr>
              <a:t>differentiation</a:t>
            </a:r>
            <a:r>
              <a:rPr lang="fr-FR" altLang="fr-FR" sz="1200" dirty="0">
                <a:solidFill>
                  <a:srgbClr val="7030A0"/>
                </a:solidFill>
              </a:rPr>
              <a:t> of the </a:t>
            </a:r>
            <a:r>
              <a:rPr lang="fr-FR" altLang="fr-FR" sz="1200" dirty="0" err="1">
                <a:solidFill>
                  <a:srgbClr val="7030A0"/>
                </a:solidFill>
              </a:rPr>
              <a:t>brain</a:t>
            </a:r>
            <a:r>
              <a:rPr lang="fr-FR" altLang="fr-FR" sz="1200" dirty="0">
                <a:solidFill>
                  <a:srgbClr val="7030A0"/>
                </a:solidFill>
              </a:rPr>
              <a:t> ». Brain </a:t>
            </a:r>
            <a:r>
              <a:rPr lang="fr-FR" altLang="fr-FR" sz="1200" dirty="0" err="1">
                <a:solidFill>
                  <a:srgbClr val="7030A0"/>
                </a:solidFill>
              </a:rPr>
              <a:t>Research</a:t>
            </a:r>
            <a:r>
              <a:rPr lang="fr-FR" altLang="fr-FR" sz="1200" dirty="0">
                <a:solidFill>
                  <a:srgbClr val="7030A0"/>
                </a:solidFill>
              </a:rPr>
              <a:t> 1126, no . 1 (18 décembre 2006): 36-45.</a:t>
            </a:r>
          </a:p>
        </p:txBody>
      </p:sp>
      <p:sp>
        <p:nvSpPr>
          <p:cNvPr id="5" name="ZoneTexte 4"/>
          <p:cNvSpPr txBox="1">
            <a:spLocks noChangeArrowheads="1"/>
          </p:cNvSpPr>
          <p:nvPr/>
        </p:nvSpPr>
        <p:spPr bwMode="auto">
          <a:xfrm>
            <a:off x="225424" y="552731"/>
            <a:ext cx="6688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800" dirty="0">
                <a:solidFill>
                  <a:srgbClr val="7030A0"/>
                </a:solidFill>
              </a:rPr>
              <a:t>A1. </a:t>
            </a:r>
            <a:r>
              <a:rPr lang="fr-FR" altLang="fr-FR" sz="1800" b="1" dirty="0">
                <a:solidFill>
                  <a:srgbClr val="7030A0"/>
                </a:solidFill>
              </a:rPr>
              <a:t>Annexe : Compléments sur l’identité de genre </a:t>
            </a:r>
            <a:r>
              <a:rPr lang="fr-FR" altLang="fr-FR" sz="1800" dirty="0">
                <a:solidFill>
                  <a:srgbClr val="7030A0"/>
                </a:solidFill>
              </a:rPr>
              <a:t>(suite et fin)</a:t>
            </a:r>
            <a:endParaRPr lang="fr-FR" altLang="fr-FR" sz="1800" b="1" dirty="0">
              <a:solidFill>
                <a:srgbClr val="7030A0"/>
              </a:solidFill>
            </a:endParaRPr>
          </a:p>
        </p:txBody>
      </p:sp>
      <p:sp>
        <p:nvSpPr>
          <p:cNvPr id="6" name="ZoneTexte 5"/>
          <p:cNvSpPr txBox="1">
            <a:spLocks noChangeArrowheads="1"/>
          </p:cNvSpPr>
          <p:nvPr/>
        </p:nvSpPr>
        <p:spPr bwMode="auto">
          <a:xfrm>
            <a:off x="6291263" y="6062663"/>
            <a:ext cx="57705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Facteurs pouvant entrer en jeu dans la sexualisation du cerveau. Les hormones, les gènes portés par les chromosomes sexuels et le milieu extérieur via les perturbateurs endocriniens peuvent entrer en jeu dans la différenciation sexuelle du cerveau </a:t>
            </a:r>
            <a:r>
              <a:rPr lang="fr-FR" altLang="fr-FR" sz="1200" dirty="0">
                <a:solidFill>
                  <a:srgbClr val="7030A0"/>
                </a:solidFill>
                <a:sym typeface="Wingdings" panose="05000000000000000000" pitchFamily="2" charset="2"/>
              </a:rPr>
              <a:t></a:t>
            </a:r>
            <a:endParaRPr lang="fr-FR" altLang="fr-FR" sz="1200" dirty="0">
              <a:solidFill>
                <a:srgbClr val="7030A0"/>
              </a:solidFill>
            </a:endParaRPr>
          </a:p>
        </p:txBody>
      </p:sp>
      <p:pic>
        <p:nvPicPr>
          <p:cNvPr id="7" name="Picture 5" descr="C:\Users\LISAN\Documents\religions\homosexualité\images\facteur intervenant dans la sexuation du cerveau bi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5950" y="3074988"/>
            <a:ext cx="38195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8"/>
          <p:cNvSpPr txBox="1">
            <a:spLocks noChangeArrowheads="1"/>
          </p:cNvSpPr>
          <p:nvPr/>
        </p:nvSpPr>
        <p:spPr bwMode="auto">
          <a:xfrm>
            <a:off x="163513" y="5692775"/>
            <a:ext cx="4040187"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Théorie du genre : l’idéologie qui voulait </a:t>
            </a:r>
            <a:r>
              <a:rPr lang="fr-FR" altLang="fr-FR" sz="1200" i="1" dirty="0">
                <a:solidFill>
                  <a:srgbClr val="FF0000"/>
                </a:solidFill>
              </a:rPr>
              <a:t>détruire la Création </a:t>
            </a:r>
            <a:r>
              <a:rPr lang="fr-FR" altLang="fr-FR" sz="1200" i="1" dirty="0">
                <a:solidFill>
                  <a:srgbClr val="7030A0"/>
                </a:solidFill>
              </a:rPr>
              <a:t>et </a:t>
            </a:r>
            <a:r>
              <a:rPr lang="fr-FR" altLang="fr-FR" sz="1200" i="1" dirty="0">
                <a:solidFill>
                  <a:srgbClr val="FF0000"/>
                </a:solidFill>
              </a:rPr>
              <a:t>libérer toutes les perversions humaines</a:t>
            </a:r>
            <a:r>
              <a:rPr lang="fr-FR" altLang="fr-FR" sz="1200" i="1" dirty="0">
                <a:solidFill>
                  <a:srgbClr val="7030A0"/>
                </a:solidFill>
              </a:rPr>
              <a:t>. Stop ! Ed. CIVITAS.</a:t>
            </a:r>
            <a:r>
              <a:rPr lang="fr-FR" altLang="fr-FR" sz="1200" dirty="0">
                <a:solidFill>
                  <a:srgbClr val="7030A0"/>
                </a:solidFill>
              </a:rPr>
              <a:t> ». Source : </a:t>
            </a:r>
            <a:r>
              <a:rPr lang="fr-FR" altLang="fr-FR" sz="1200" dirty="0">
                <a:solidFill>
                  <a:srgbClr val="7030A0"/>
                </a:solidFill>
                <a:hlinkClick r:id="rId3"/>
              </a:rPr>
              <a:t>http://www.chire.fr/A-184125-theorie-du-genre-l-ideologie-qui-voulait-detruire-la-creation-et-liberer-toutes-les-perversions-humaines-stop.aspx</a:t>
            </a:r>
            <a:r>
              <a:rPr lang="fr-FR" altLang="fr-FR" sz="1200" dirty="0">
                <a:solidFill>
                  <a:srgbClr val="7030A0"/>
                </a:solidFill>
              </a:rPr>
              <a:t> </a:t>
            </a:r>
          </a:p>
        </p:txBody>
      </p:sp>
      <p:pic>
        <p:nvPicPr>
          <p:cNvPr id="9" name="Picture 4" descr="C:\Users\LISAN\Documents\religions\homosexualité\images\livres\theorie-du-genre-l-ideologie-qui-voulait-detruire-la-creation-et-liberer-toutes-les-perversions-humaines-stop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70" y="3216275"/>
            <a:ext cx="1701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C:\Users\LISAN\Documents\religions\homosexualité\image2\theorie du gen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5313" y="3538167"/>
            <a:ext cx="2227496" cy="21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LISAN\Documents\religions\homosexualité\images\humour\GPS pour orientation sexuelle bis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8777" y="3091409"/>
            <a:ext cx="4060030" cy="297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3666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39700" y="150813"/>
            <a:ext cx="554038" cy="3524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CC8BBF-5C84-4AE3-8678-3AF38EBF40B2}" type="slidenum">
              <a:rPr lang="fr-FR" smtClean="0"/>
              <a:pPr>
                <a:defRPr/>
              </a:pPr>
              <a:t>159</a:t>
            </a:fld>
            <a:endParaRPr lang="fr-FR" dirty="0"/>
          </a:p>
        </p:txBody>
      </p:sp>
      <p:sp>
        <p:nvSpPr>
          <p:cNvPr id="4" name="Rectangle 3"/>
          <p:cNvSpPr>
            <a:spLocks noChangeArrowheads="1"/>
          </p:cNvSpPr>
          <p:nvPr/>
        </p:nvSpPr>
        <p:spPr bwMode="auto">
          <a:xfrm>
            <a:off x="133350" y="563563"/>
            <a:ext cx="3117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A2. </a:t>
            </a:r>
            <a:r>
              <a:rPr lang="fr-FR" altLang="fr-FR" sz="1800" b="1" dirty="0">
                <a:solidFill>
                  <a:srgbClr val="7030A0"/>
                </a:solidFill>
              </a:rPr>
              <a:t>Annexe : ABCD de l'égalité</a:t>
            </a:r>
            <a:r>
              <a:rPr lang="fr-FR" altLang="fr-FR" sz="1800" dirty="0">
                <a:solidFill>
                  <a:srgbClr val="7030A0"/>
                </a:solidFill>
              </a:rPr>
              <a:t>.</a:t>
            </a:r>
          </a:p>
        </p:txBody>
      </p:sp>
      <p:graphicFrame>
        <p:nvGraphicFramePr>
          <p:cNvPr id="6" name="Tableau 5"/>
          <p:cNvGraphicFramePr>
            <a:graphicFrameLocks noGrp="1"/>
          </p:cNvGraphicFramePr>
          <p:nvPr>
            <p:extLst>
              <p:ext uri="{D42A27DB-BD31-4B8C-83A1-F6EECF244321}">
                <p14:modId xmlns:p14="http://schemas.microsoft.com/office/powerpoint/2010/main" val="4155393099"/>
              </p:ext>
            </p:extLst>
          </p:nvPr>
        </p:nvGraphicFramePr>
        <p:xfrm>
          <a:off x="284356" y="1572322"/>
          <a:ext cx="11495088" cy="4867275"/>
        </p:xfrm>
        <a:graphic>
          <a:graphicData uri="http://schemas.openxmlformats.org/drawingml/2006/table">
            <a:tbl>
              <a:tblPr firstRow="1" bandRow="1">
                <a:tableStyleId>{5C22544A-7EE6-4342-B048-85BDC9FD1C3A}</a:tableStyleId>
              </a:tblPr>
              <a:tblGrid>
                <a:gridCol w="5747544">
                  <a:extLst>
                    <a:ext uri="{9D8B030D-6E8A-4147-A177-3AD203B41FA5}">
                      <a16:colId xmlns:a16="http://schemas.microsoft.com/office/drawing/2014/main" val="20000"/>
                    </a:ext>
                  </a:extLst>
                </a:gridCol>
                <a:gridCol w="5747544">
                  <a:extLst>
                    <a:ext uri="{9D8B030D-6E8A-4147-A177-3AD203B41FA5}">
                      <a16:colId xmlns:a16="http://schemas.microsoft.com/office/drawing/2014/main" val="20001"/>
                    </a:ext>
                  </a:extLst>
                </a:gridCol>
              </a:tblGrid>
              <a:tr h="1188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ea typeface="+mn-ea"/>
                          <a:cs typeface="+mn-cs"/>
                        </a:rPr>
                        <a:t>ON APPREND LA THÉORIE DU GENRE À L'ÉCOLE</a:t>
                      </a:r>
                      <a:endParaRPr lang="fr-FR" sz="1200" b="0" kern="1200" dirty="0">
                        <a:solidFill>
                          <a:srgbClr val="7030A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rgbClr val="7030A0"/>
                          </a:solidFill>
                          <a:latin typeface="+mn-lt"/>
                          <a:ea typeface="+mn-ea"/>
                          <a:cs typeface="+mn-cs"/>
                        </a:rPr>
                        <a:t>La théorie du genre n'existe pas. Il existe des études de genre, conduites par des chercheurs qui mettent ainsi en lumière les inégalités sociales entre hommes et femmes, mais pas de théorie du genre.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rgbClr val="7030A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rgbClr val="7030A0"/>
                        </a:solidFill>
                        <a:latin typeface="+mn-lt"/>
                        <a:ea typeface="+mn-ea"/>
                        <a:cs typeface="+mn-cs"/>
                      </a:endParaRP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200" dirty="0">
                          <a:solidFill>
                            <a:srgbClr val="7030A0"/>
                          </a:solidFill>
                        </a:rPr>
                        <a:t>LES ABCD SONT SUPERVISÉS PAR DES ASSOCIATIONS</a:t>
                      </a:r>
                    </a:p>
                    <a:p>
                      <a:r>
                        <a:rPr lang="fr-FR" sz="1200" b="0" kern="1200" dirty="0">
                          <a:solidFill>
                            <a:srgbClr val="7030A0"/>
                          </a:solidFill>
                          <a:latin typeface="+mn-lt"/>
                          <a:ea typeface="+mn-ea"/>
                          <a:cs typeface="+mn-cs"/>
                        </a:rPr>
                        <a:t>Les modules ABCD sont assurés par des enseignants formés, sur le temps scolaire. Leur contenu, conçu par le CNDP, est accessible  tous sur </a:t>
                      </a:r>
                      <a:r>
                        <a:rPr lang="fr-FR" sz="1200" b="0" u="sng" kern="1200" dirty="0">
                          <a:solidFill>
                            <a:srgbClr val="7030A0"/>
                          </a:solidFill>
                          <a:latin typeface="+mn-lt"/>
                          <a:ea typeface="+mn-ea"/>
                          <a:cs typeface="+mn-cs"/>
                        </a:rPr>
                        <a:t>cndp.fr/ABCD-de-l-</a:t>
                      </a:r>
                      <a:r>
                        <a:rPr lang="fr-FR" sz="1200" b="0" u="sng" kern="1200" dirty="0" err="1">
                          <a:solidFill>
                            <a:srgbClr val="7030A0"/>
                          </a:solidFill>
                          <a:latin typeface="+mn-lt"/>
                          <a:ea typeface="+mn-ea"/>
                          <a:cs typeface="+mn-cs"/>
                        </a:rPr>
                        <a:t>eqatite</a:t>
                      </a:r>
                      <a:endParaRPr lang="fr-FR" sz="1200" b="0" dirty="0">
                        <a:solidFill>
                          <a:srgbClr val="7030A0"/>
                        </a:solidFill>
                      </a:endParaRP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158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ea typeface="+mn-ea"/>
                          <a:cs typeface="+mn-cs"/>
                        </a:rPr>
                        <a:t>LES ABCD VEULENT SUPPRIMER LA DIFFÉRENCE DES SEXES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Les différences biologiques ne sont jamais niées. On interroge en revanche les inégalités sociales qui en découlent. Lutter ainsi contre la hiérarchisation des sexes, c'est te meilleur moyen de prévenir notamment les violences faites aux femmes.</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eaLnBrk="0" fontAlgn="base" hangingPunct="0"/>
                      <a:r>
                        <a:rPr lang="fr-FR" sz="1200" b="1" kern="1200" dirty="0">
                          <a:solidFill>
                            <a:srgbClr val="7030A0"/>
                          </a:solidFill>
                          <a:latin typeface="+mn-lt"/>
                          <a:ea typeface="+mn-ea"/>
                          <a:cs typeface="+mn-cs"/>
                        </a:rPr>
                        <a:t>L'ÉGALITÉ, ÇA N'EST PAS LE RÔLE DE L'ÉCOLE.</a:t>
                      </a:r>
                      <a:endParaRPr lang="fr-FR" sz="1200" kern="1200" dirty="0">
                        <a:solidFill>
                          <a:srgbClr val="7030A0"/>
                        </a:solidFill>
                        <a:latin typeface="+mn-lt"/>
                        <a:ea typeface="+mn-ea"/>
                        <a:cs typeface="+mn-cs"/>
                      </a:endParaRPr>
                    </a:p>
                    <a:p>
                      <a:r>
                        <a:rPr lang="fr-FR" sz="1200" kern="1200" dirty="0">
                          <a:solidFill>
                            <a:srgbClr val="7030A0"/>
                          </a:solidFill>
                          <a:latin typeface="+mn-lt"/>
                          <a:ea typeface="+mn-ea"/>
                          <a:cs typeface="+mn-cs"/>
                        </a:rPr>
                        <a:t>Si. Depuis 1989, le code de l'éducation donne pour mission à récole de favoriser l'égalité entre hommes et femmes (article L.121-11.).</a:t>
                      </a:r>
                      <a:r>
                        <a:rPr lang="fr-FR" sz="1200" dirty="0">
                          <a:solidFill>
                            <a:srgbClr val="7030A0"/>
                          </a:solidFill>
                        </a:rPr>
                        <a:t> </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14362">
                <a:tc>
                  <a:txBody>
                    <a:bodyPr/>
                    <a:lstStyle/>
                    <a:p>
                      <a:pPr eaLnBrk="0" fontAlgn="base" hangingPunct="0"/>
                      <a:r>
                        <a:rPr lang="fr-FR" sz="1200" b="1" i="0" kern="1200" dirty="0">
                          <a:solidFill>
                            <a:srgbClr val="7030A0"/>
                          </a:solidFill>
                          <a:latin typeface="+mn-lt"/>
                          <a:ea typeface="+mn-ea"/>
                          <a:cs typeface="+mn-cs"/>
                        </a:rPr>
                        <a:t>LES ABCD DE L'ÉGALITÉ </a:t>
                      </a:r>
                      <a:r>
                        <a:rPr lang="fr-FR" sz="1200" b="1" kern="1200" dirty="0">
                          <a:solidFill>
                            <a:srgbClr val="7030A0"/>
                          </a:solidFill>
                          <a:latin typeface="+mn-lt"/>
                          <a:ea typeface="+mn-ea"/>
                          <a:cs typeface="+mn-cs"/>
                        </a:rPr>
                        <a:t>VISENT À INFLUENCER LA SEXUALITÉ DES ENFANTS.</a:t>
                      </a:r>
                      <a:endParaRPr lang="fr-FR" sz="1200" kern="1200" dirty="0">
                        <a:solidFill>
                          <a:srgbClr val="7030A0"/>
                        </a:solidFill>
                        <a:latin typeface="+mn-lt"/>
                        <a:ea typeface="+mn-ea"/>
                        <a:cs typeface="+mn-cs"/>
                      </a:endParaRPr>
                    </a:p>
                    <a:p>
                      <a:pPr eaLnBrk="0" fontAlgn="base" hangingPunct="0"/>
                      <a:r>
                        <a:rPr lang="fr-FR" sz="1200" kern="1200" dirty="0">
                          <a:solidFill>
                            <a:srgbClr val="7030A0"/>
                          </a:solidFill>
                          <a:latin typeface="+mn-lt"/>
                          <a:ea typeface="+mn-ea"/>
                          <a:cs typeface="+mn-cs"/>
                        </a:rPr>
                        <a:t>Il n'est aucunement question de sexualité dans les modules ABCD, qui sont destinés aux petites classes. Les modules ABCD sont conçus pour favoriser le respect mutuel et pour prévenir les préjugés sur les compétences et les rôles sociaux des filles et des garçons.</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ea typeface="+mn-ea"/>
                          <a:cs typeface="+mn-cs"/>
                        </a:rPr>
                        <a:t>C'EST UNE PERTE DE TEMPS DANS L'APPRENTISSAGE DES ÉLÈVES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Les inégalités filles-garçons à récole contribuent fortement aux inégalités professionnelles. Enseigner l'égalité filles-garçons dans les écoles, c'est contribuer à la réussite de toutes et de tous, et permettre notamment une plus grande mixité des métiers. C'est contribuer aussi au respect entre les filles et garçons pour prévenir les insultes et les violences.</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05983">
                <a:tc>
                  <a:txBody>
                    <a:bodyPr/>
                    <a:lstStyle/>
                    <a:p>
                      <a:pPr eaLnBrk="0" fontAlgn="base" hangingPunct="0"/>
                      <a:r>
                        <a:rPr lang="fr-FR" sz="1200" b="1" kern="1200" dirty="0">
                          <a:solidFill>
                            <a:srgbClr val="7030A0"/>
                          </a:solidFill>
                          <a:latin typeface="+mn-lt"/>
                          <a:ea typeface="+mn-ea"/>
                          <a:cs typeface="+mn-cs"/>
                        </a:rPr>
                        <a:t>ON LIT PAPA </a:t>
                      </a:r>
                      <a:r>
                        <a:rPr lang="fr-FR" sz="1200" b="1" i="1" kern="1200" dirty="0">
                          <a:solidFill>
                            <a:srgbClr val="7030A0"/>
                          </a:solidFill>
                          <a:latin typeface="+mn-lt"/>
                          <a:ea typeface="+mn-ea"/>
                          <a:cs typeface="+mn-cs"/>
                        </a:rPr>
                        <a:t>PORTE UNE ROBE </a:t>
                      </a:r>
                      <a:r>
                        <a:rPr lang="fr-FR" sz="1200" b="1" kern="1200" dirty="0">
                          <a:solidFill>
                            <a:srgbClr val="7030A0"/>
                          </a:solidFill>
                          <a:latin typeface="+mn-lt"/>
                          <a:ea typeface="+mn-ea"/>
                          <a:cs typeface="+mn-cs"/>
                        </a:rPr>
                        <a:t>AUX ENFANTS.</a:t>
                      </a:r>
                      <a:endParaRPr lang="fr-FR" sz="1200" kern="1200" dirty="0">
                        <a:solidFill>
                          <a:srgbClr val="7030A0"/>
                        </a:solidFill>
                        <a:latin typeface="+mn-lt"/>
                        <a:ea typeface="+mn-ea"/>
                        <a:cs typeface="+mn-cs"/>
                      </a:endParaRPr>
                    </a:p>
                    <a:p>
                      <a:r>
                        <a:rPr lang="fr-FR" sz="1200" kern="1200" dirty="0">
                          <a:solidFill>
                            <a:srgbClr val="7030A0"/>
                          </a:solidFill>
                          <a:latin typeface="+mn-lt"/>
                          <a:ea typeface="+mn-ea"/>
                          <a:cs typeface="+mn-cs"/>
                        </a:rPr>
                        <a:t>Cet ouvrage ne figure pas dans les modules ABCD.</a:t>
                      </a:r>
                      <a:endParaRPr lang="fr-FR" sz="1200" dirty="0">
                        <a:solidFill>
                          <a:srgbClr val="7030A0"/>
                        </a:solidFill>
                      </a:endParaRP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eaLnBrk="0" fontAlgn="base" hangingPunct="0"/>
                      <a:r>
                        <a:rPr lang="fr-FR" sz="1200" b="1" kern="1200" dirty="0">
                          <a:solidFill>
                            <a:srgbClr val="7030A0"/>
                          </a:solidFill>
                          <a:latin typeface="+mn-lt"/>
                          <a:ea typeface="+mn-ea"/>
                          <a:cs typeface="+mn-cs"/>
                        </a:rPr>
                        <a:t>DE NOMBREUX PARENTS REFUSENT OUE LEURS ENFANTS PARTICIPENT AUX ABCD.</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L'absentéisme a concerné peu d'établissements, par ailleurs non préfigurateurs des </a:t>
                      </a:r>
                      <a:r>
                        <a:rPr lang="fr-FR" sz="1200" b="1" kern="1200" dirty="0">
                          <a:solidFill>
                            <a:srgbClr val="7030A0"/>
                          </a:solidFill>
                          <a:latin typeface="+mn-lt"/>
                          <a:ea typeface="+mn-ea"/>
                          <a:cs typeface="+mn-cs"/>
                        </a:rPr>
                        <a:t>ABCD </a:t>
                      </a:r>
                      <a:r>
                        <a:rPr lang="fr-FR" sz="1200" kern="1200" dirty="0">
                          <a:solidFill>
                            <a:srgbClr val="7030A0"/>
                          </a:solidFill>
                          <a:latin typeface="+mn-lt"/>
                          <a:ea typeface="+mn-ea"/>
                          <a:cs typeface="+mn-cs"/>
                        </a:rPr>
                        <a:t>pour la plupart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rgbClr val="7030A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ZoneTexte 8"/>
          <p:cNvSpPr txBox="1">
            <a:spLocks noChangeArrowheads="1"/>
          </p:cNvSpPr>
          <p:nvPr/>
        </p:nvSpPr>
        <p:spPr bwMode="auto">
          <a:xfrm>
            <a:off x="3083273" y="883824"/>
            <a:ext cx="64119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Les ABCD de l'égalité</a:t>
            </a:r>
          </a:p>
          <a:p>
            <a:pPr algn="ctr" eaLnBrk="1" hangingPunct="1">
              <a:lnSpc>
                <a:spcPct val="100000"/>
              </a:lnSpc>
              <a:spcBef>
                <a:spcPct val="0"/>
              </a:spcBef>
              <a:buFontTx/>
              <a:buNone/>
            </a:pPr>
            <a:r>
              <a:rPr lang="fr-FR" altLang="fr-FR" sz="1800" dirty="0">
                <a:solidFill>
                  <a:srgbClr val="7030A0"/>
                </a:solidFill>
              </a:rPr>
              <a:t>Face aux rumeurs, rétablissez la vérité: partagez ce </a:t>
            </a:r>
            <a:r>
              <a:rPr lang="fr-FR" altLang="fr-FR" sz="1800" dirty="0" err="1">
                <a:solidFill>
                  <a:srgbClr val="7030A0"/>
                </a:solidFill>
              </a:rPr>
              <a:t>désintox</a:t>
            </a:r>
            <a:r>
              <a:rPr lang="fr-FR" altLang="fr-FR" sz="1800" dirty="0">
                <a:solidFill>
                  <a:srgbClr val="7030A0"/>
                </a:solidFill>
              </a:rPr>
              <a:t> !</a:t>
            </a:r>
          </a:p>
        </p:txBody>
      </p:sp>
      <p:sp>
        <p:nvSpPr>
          <p:cNvPr id="8" name="ZoneTexte 7"/>
          <p:cNvSpPr txBox="1"/>
          <p:nvPr/>
        </p:nvSpPr>
        <p:spPr>
          <a:xfrm>
            <a:off x="11049194" y="503238"/>
            <a:ext cx="730250" cy="923925"/>
          </a:xfrm>
          <a:prstGeom prst="rect">
            <a:avLst/>
          </a:prstGeom>
          <a:solidFill>
            <a:schemeClr val="accent1">
              <a:lumMod val="75000"/>
            </a:schemeClr>
          </a:solidFill>
          <a:ln>
            <a:solidFill>
              <a:schemeClr val="accent1"/>
            </a:solidFill>
          </a:ln>
        </p:spPr>
        <p:txBody>
          <a:bodyPr>
            <a:spAutoFit/>
          </a:bodyPr>
          <a:lstStyle/>
          <a:p>
            <a:pPr algn="ctr" eaLnBrk="1" fontAlgn="auto" hangingPunct="1">
              <a:spcBef>
                <a:spcPts val="0"/>
              </a:spcBef>
              <a:spcAft>
                <a:spcPts val="0"/>
              </a:spcAft>
              <a:defRPr/>
            </a:pPr>
            <a:r>
              <a:rPr lang="fr-FR" b="1" dirty="0">
                <a:solidFill>
                  <a:schemeClr val="bg1"/>
                </a:solidFill>
                <a:latin typeface="+mn-lt"/>
              </a:rPr>
              <a:t>DÉS</a:t>
            </a:r>
          </a:p>
          <a:p>
            <a:pPr algn="ctr" eaLnBrk="1" fontAlgn="auto" hangingPunct="1">
              <a:spcBef>
                <a:spcPts val="0"/>
              </a:spcBef>
              <a:spcAft>
                <a:spcPts val="0"/>
              </a:spcAft>
              <a:defRPr/>
            </a:pPr>
            <a:r>
              <a:rPr lang="fr-FR" b="1" dirty="0">
                <a:solidFill>
                  <a:schemeClr val="bg1"/>
                </a:solidFill>
                <a:latin typeface="+mn-lt"/>
              </a:rPr>
              <a:t>IN</a:t>
            </a:r>
          </a:p>
          <a:p>
            <a:pPr algn="ctr" eaLnBrk="1" fontAlgn="auto" hangingPunct="1">
              <a:spcBef>
                <a:spcPts val="0"/>
              </a:spcBef>
              <a:spcAft>
                <a:spcPts val="0"/>
              </a:spcAft>
              <a:defRPr/>
            </a:pPr>
            <a:r>
              <a:rPr lang="fr-FR" b="1" dirty="0">
                <a:solidFill>
                  <a:schemeClr val="bg1"/>
                </a:solidFill>
                <a:latin typeface="+mn-lt"/>
              </a:rPr>
              <a:t>TOX</a:t>
            </a:r>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169" y="5634734"/>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4031" y="4686997"/>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8256" y="5841109"/>
            <a:ext cx="5445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8394" y="3185222"/>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031" y="3369372"/>
            <a:ext cx="5445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5056" y="1997772"/>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1356" y="2281934"/>
            <a:ext cx="4619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2" name="ZoneTexte 1"/>
          <p:cNvSpPr txBox="1"/>
          <p:nvPr/>
        </p:nvSpPr>
        <p:spPr>
          <a:xfrm>
            <a:off x="133350" y="6439597"/>
            <a:ext cx="11579419" cy="276999"/>
          </a:xfrm>
          <a:prstGeom prst="rect">
            <a:avLst/>
          </a:prstGeom>
          <a:noFill/>
        </p:spPr>
        <p:txBody>
          <a:bodyPr wrap="square" rtlCol="0">
            <a:spAutoFit/>
          </a:bodyPr>
          <a:lstStyle/>
          <a:p>
            <a:r>
              <a:rPr lang="fr-FR" sz="1200" dirty="0">
                <a:solidFill>
                  <a:srgbClr val="7030A0"/>
                </a:solidFill>
              </a:rPr>
              <a:t>Source : </a:t>
            </a:r>
            <a:r>
              <a:rPr lang="fr-FR" sz="1200" dirty="0">
                <a:solidFill>
                  <a:srgbClr val="7030A0"/>
                </a:solidFill>
                <a:hlinkClick r:id="rId3"/>
              </a:rPr>
              <a:t>http://www.familles-enfance-droitsdesfemmes.gouv.fr/abcd-de-legalite-face-aux-rumeurs-retablissez-la-verite/</a:t>
            </a:r>
            <a:r>
              <a:rPr lang="fr-FR" sz="1200" dirty="0">
                <a:solidFill>
                  <a:srgbClr val="7030A0"/>
                </a:solidFill>
              </a:rPr>
              <a:t> </a:t>
            </a:r>
          </a:p>
        </p:txBody>
      </p:sp>
    </p:spTree>
    <p:extLst>
      <p:ext uri="{BB962C8B-B14F-4D97-AF65-F5344CB8AC3E}">
        <p14:creationId xmlns:p14="http://schemas.microsoft.com/office/powerpoint/2010/main" val="4041886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94423" y="284079"/>
            <a:ext cx="649941" cy="365125"/>
          </a:xfrm>
        </p:spPr>
        <p:txBody>
          <a:bodyPr/>
          <a:lstStyle/>
          <a:p>
            <a:fld id="{A3855CD8-F650-4656-8804-7E552F308368}" type="slidenum">
              <a:rPr lang="en-US" smtClean="0"/>
              <a:t>16</a:t>
            </a:fld>
            <a:endParaRPr lang="en-US"/>
          </a:p>
        </p:txBody>
      </p:sp>
      <p:sp>
        <p:nvSpPr>
          <p:cNvPr id="3" name="ZoneTexte 2"/>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0" y="936509"/>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sp>
        <p:nvSpPr>
          <p:cNvPr id="5" name="ZoneTexte 4"/>
          <p:cNvSpPr txBox="1"/>
          <p:nvPr/>
        </p:nvSpPr>
        <p:spPr>
          <a:xfrm>
            <a:off x="0" y="1410355"/>
            <a:ext cx="11876442" cy="5447645"/>
          </a:xfrm>
          <a:prstGeom prst="rect">
            <a:avLst/>
          </a:prstGeom>
          <a:noFill/>
        </p:spPr>
        <p:txBody>
          <a:bodyPr wrap="square" rtlCol="0">
            <a:spAutoFit/>
          </a:bodyPr>
          <a:lstStyle/>
          <a:p>
            <a:r>
              <a:rPr lang="fr-FR" dirty="0">
                <a:solidFill>
                  <a:srgbClr val="7030A0"/>
                </a:solidFill>
              </a:rPr>
              <a:t>3.2. </a:t>
            </a:r>
            <a:r>
              <a:rPr lang="fr-FR" u="sng" dirty="0">
                <a:solidFill>
                  <a:srgbClr val="7030A0"/>
                </a:solidFill>
              </a:rPr>
              <a:t>Opinions compréhensives ou positives</a:t>
            </a:r>
            <a:r>
              <a:rPr lang="fr-FR" dirty="0">
                <a:solidFill>
                  <a:srgbClr val="7030A0"/>
                </a:solidFill>
              </a:rPr>
              <a:t> (suite) :</a:t>
            </a:r>
          </a:p>
          <a:p>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 courageux jugement du tribunal de Saint-Etienne affirme que </a:t>
            </a:r>
            <a:r>
              <a:rPr lang="fr-FR" i="1" dirty="0">
                <a:solidFill>
                  <a:srgbClr val="008000"/>
                </a:solidFill>
              </a:rPr>
              <a:t>le transsexualisme n'est pas un caprice </a:t>
            </a:r>
            <a:r>
              <a:rPr lang="fr-FR" i="1" dirty="0">
                <a:solidFill>
                  <a:srgbClr val="7030A0"/>
                </a:solidFill>
              </a:rPr>
              <a:t>... [reconnaissant que le sexe psychique puisse primer sur le sexe biologique]. Je me suis attaché à tous les transsexuels qui me font confiance, leur situation pathétique m'a toujours profondément et affectueusement touché. J'ai donc applaudi des mains au jugement de Saint-Etienne</a:t>
            </a:r>
            <a:r>
              <a:rPr lang="fr-FR" dirty="0">
                <a:solidFill>
                  <a:srgbClr val="7030A0"/>
                </a:solidFill>
              </a:rPr>
              <a:t> ».</a:t>
            </a:r>
            <a:r>
              <a:rPr lang="fr-FR" sz="1200" dirty="0">
                <a:solidFill>
                  <a:srgbClr val="7030A0"/>
                </a:solidFill>
              </a:rPr>
              <a:t> Source : </a:t>
            </a:r>
            <a:r>
              <a:rPr lang="fr-FR" sz="1200" i="1" dirty="0">
                <a:solidFill>
                  <a:srgbClr val="7030A0"/>
                </a:solidFill>
              </a:rPr>
              <a:t>Transsexuels : mon dossier personnel</a:t>
            </a:r>
            <a:r>
              <a:rPr lang="fr-FR" sz="1200" dirty="0">
                <a:solidFill>
                  <a:srgbClr val="7030A0"/>
                </a:solidFill>
              </a:rPr>
              <a:t>, Pr. Gilbert-Dreyfus [Membre de l'académie de médecine], Quotidien des médecins, 18/3/80. </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 respect dû à la vie privée" s'applique "à une personne (qui) ne possède plus tous les caractères de son sexe d'origine et a pris l'apparence physique la rapprochant de l'autre sexe, auquel correspond son comportement social" justifiant "que son état civil indique désormais le sexe dont elle a l'apparence</a:t>
            </a:r>
            <a:r>
              <a:rPr lang="fr-FR" dirty="0">
                <a:solidFill>
                  <a:srgbClr val="7030A0"/>
                </a:solidFill>
              </a:rPr>
              <a:t> »</a:t>
            </a:r>
            <a:r>
              <a:rPr lang="fr-FR" sz="1200" dirty="0">
                <a:solidFill>
                  <a:srgbClr val="7030A0"/>
                </a:solidFill>
              </a:rPr>
              <a:t>. Source : Pierre </a:t>
            </a:r>
            <a:r>
              <a:rPr lang="fr-FR" sz="1200" dirty="0" err="1">
                <a:solidFill>
                  <a:srgbClr val="7030A0"/>
                </a:solidFill>
              </a:rPr>
              <a:t>Drai</a:t>
            </a:r>
            <a:r>
              <a:rPr lang="fr-FR" sz="1200" dirty="0">
                <a:solidFill>
                  <a:srgbClr val="7030A0"/>
                </a:solidFill>
              </a:rPr>
              <a:t>, président Cours de cassation, in Libération, 12/12/92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conséquences extrêmement pénibles pour la requérante du refus des autorités françaises de tenir compte de la situation particulière sont disproportionnées par rapport à une conception </a:t>
            </a:r>
            <a:r>
              <a:rPr lang="fr-FR" b="1" i="1" dirty="0">
                <a:solidFill>
                  <a:srgbClr val="7030A0"/>
                </a:solidFill>
              </a:rPr>
              <a:t>figée</a:t>
            </a:r>
            <a:r>
              <a:rPr lang="fr-FR" i="1" dirty="0">
                <a:solidFill>
                  <a:srgbClr val="7030A0"/>
                </a:solidFill>
              </a:rPr>
              <a:t> de l'intérêt général. ... Rien n'empêche, après jugement, d'insérer dans l'acte de naissance une mention reflétant sa situation présente. ... quotidiennement placés dans une situation globale incompatible avec le respect dû à [leur] vie privée. […] il y a rupture du juste équilibre à ménager entre l'intérêt général et les intérêts de l'individu donc infraction à l'article 8 des DDH </a:t>
            </a:r>
            <a:r>
              <a:rPr lang="fr-FR" dirty="0">
                <a:solidFill>
                  <a:srgbClr val="7030A0"/>
                </a:solidFill>
              </a:rPr>
              <a:t>».</a:t>
            </a:r>
            <a:r>
              <a:rPr lang="fr-FR" sz="1200" dirty="0">
                <a:solidFill>
                  <a:srgbClr val="7030A0"/>
                </a:solidFill>
              </a:rPr>
              <a:t> Source : 25/11/90 Commission européenne,  25/3/92, Suite au refus de changement d'état civil pour le tribunal de Libourne (Gironde) en 79, la cours d'appel de Bordeaux en 85, puis la cours de cassation en 87, pour Lyne-Antoinette B. Libération, 25/11/90, Francesco </a:t>
            </a:r>
            <a:r>
              <a:rPr lang="fr-FR" sz="1200" dirty="0" err="1">
                <a:solidFill>
                  <a:srgbClr val="7030A0"/>
                </a:solidFill>
              </a:rPr>
              <a:t>Cerri</a:t>
            </a:r>
            <a:r>
              <a:rPr lang="fr-FR" sz="1200" dirty="0">
                <a:solidFill>
                  <a:srgbClr val="7030A0"/>
                </a:solidFill>
              </a:rPr>
              <a:t>. Quotidien du médecin, 30/3/92. Libération, 26/3/92, Michel Sousse (°).</a:t>
            </a:r>
          </a:p>
          <a:p>
            <a:endParaRPr lang="fr-FR" sz="1200" dirty="0">
              <a:solidFill>
                <a:srgbClr val="7030A0"/>
              </a:solidFill>
            </a:endParaRPr>
          </a:p>
          <a:p>
            <a:pPr algn="just"/>
            <a:r>
              <a:rPr lang="fr-FR" sz="1200" dirty="0">
                <a:solidFill>
                  <a:srgbClr val="7030A0"/>
                </a:solidFill>
              </a:rPr>
              <a:t>(°) « </a:t>
            </a:r>
            <a:r>
              <a:rPr lang="fr-FR" sz="1200" i="1" dirty="0">
                <a:solidFill>
                  <a:srgbClr val="7030A0"/>
                </a:solidFill>
              </a:rPr>
              <a:t>Le droit au respect de la vie privée est conçu comme un faisceau de droits multiples dont la portée n’est jamais identique et varie en fonction du temps, du lieu et de la personne concernée. Il concerne de très nombreux aspects de la personnalité : droit à l’image, état des personnes (actes de l’état civil, mariage, nom et prénom, sexe « apparent » - on trouve ici la question du transsexualisme), vie affective et sexuelle </a:t>
            </a:r>
            <a:r>
              <a:rPr lang="fr-FR" sz="1200" dirty="0">
                <a:solidFill>
                  <a:srgbClr val="7030A0"/>
                </a:solidFill>
              </a:rPr>
              <a:t>[…] ». Sources : a) Le respect de la vie privée et la protection des données personnelles dans le rapport de Simone Veil, 21 décembre 2008, </a:t>
            </a:r>
            <a:r>
              <a:rPr lang="fr-FR" sz="1200" dirty="0">
                <a:solidFill>
                  <a:srgbClr val="7030A0"/>
                </a:solidFill>
                <a:hlinkClick r:id="rId2"/>
              </a:rPr>
              <a:t>http://ldh-toulon.net/le-respect-de-la-vie-privee-et-la.html</a:t>
            </a:r>
            <a:r>
              <a:rPr lang="fr-FR" sz="1200" dirty="0">
                <a:solidFill>
                  <a:srgbClr val="7030A0"/>
                </a:solidFill>
              </a:rPr>
              <a:t>, b) Lutte contre les discriminations : les mots sont démentis par les actes, 17 décembre 2008, </a:t>
            </a:r>
            <a:r>
              <a:rPr lang="fr-FR" sz="1200" dirty="0">
                <a:solidFill>
                  <a:srgbClr val="7030A0"/>
                </a:solidFill>
                <a:hlinkClick r:id="rId3"/>
              </a:rPr>
              <a:t>http://ldh-toulon.net/lutte-contre-les-discriminations.html</a:t>
            </a:r>
            <a:r>
              <a:rPr lang="fr-FR" sz="1200" dirty="0">
                <a:solidFill>
                  <a:srgbClr val="7030A0"/>
                </a:solidFill>
              </a:rPr>
              <a:t>   </a:t>
            </a:r>
          </a:p>
        </p:txBody>
      </p:sp>
      <p:sp>
        <p:nvSpPr>
          <p:cNvPr id="6" name="ZoneTexte 5"/>
          <p:cNvSpPr txBox="1"/>
          <p:nvPr/>
        </p:nvSpPr>
        <p:spPr>
          <a:xfrm>
            <a:off x="8205819" y="1407165"/>
            <a:ext cx="3889786" cy="461665"/>
          </a:xfrm>
          <a:prstGeom prst="rect">
            <a:avLst/>
          </a:prstGeom>
          <a:noFill/>
        </p:spPr>
        <p:txBody>
          <a:bodyPr wrap="square" rtlCol="0">
            <a:spAutoFit/>
          </a:bodyPr>
          <a:lstStyle/>
          <a:p>
            <a:pPr algn="ctr"/>
            <a:r>
              <a:rPr lang="fr-FR" sz="1200" dirty="0">
                <a:solidFill>
                  <a:srgbClr val="7030A0"/>
                </a:solidFill>
              </a:rPr>
              <a:t>Jeux de mot entre « </a:t>
            </a:r>
            <a:r>
              <a:rPr lang="fr-FR" sz="1200" dirty="0" err="1">
                <a:solidFill>
                  <a:srgbClr val="7030A0"/>
                </a:solidFill>
              </a:rPr>
              <a:t>tanscend</a:t>
            </a:r>
            <a:r>
              <a:rPr lang="fr-FR" sz="1200" dirty="0">
                <a:solidFill>
                  <a:srgbClr val="7030A0"/>
                </a:solidFill>
              </a:rPr>
              <a:t> </a:t>
            </a:r>
            <a:r>
              <a:rPr lang="fr-FR" sz="1200" dirty="0" err="1">
                <a:solidFill>
                  <a:srgbClr val="7030A0"/>
                </a:solidFill>
              </a:rPr>
              <a:t>hate</a:t>
            </a:r>
            <a:r>
              <a:rPr lang="fr-FR" sz="1200" dirty="0">
                <a:solidFill>
                  <a:srgbClr val="7030A0"/>
                </a:solidFill>
              </a:rPr>
              <a:t> » [transcender la haine] et « </a:t>
            </a:r>
            <a:r>
              <a:rPr lang="fr-FR" sz="1200" dirty="0" err="1">
                <a:solidFill>
                  <a:srgbClr val="7030A0"/>
                </a:solidFill>
              </a:rPr>
              <a:t>trans</a:t>
            </a:r>
            <a:r>
              <a:rPr lang="fr-FR" sz="1200" dirty="0">
                <a:solidFill>
                  <a:srgbClr val="7030A0"/>
                </a:solidFill>
              </a:rPr>
              <a:t> end </a:t>
            </a:r>
            <a:r>
              <a:rPr lang="fr-FR" sz="1200" dirty="0" err="1">
                <a:solidFill>
                  <a:srgbClr val="7030A0"/>
                </a:solidFill>
              </a:rPr>
              <a:t>hate</a:t>
            </a:r>
            <a:r>
              <a:rPr lang="fr-FR" sz="1200" dirty="0">
                <a:solidFill>
                  <a:srgbClr val="7030A0"/>
                </a:solidFill>
              </a:rPr>
              <a:t> » [les </a:t>
            </a:r>
            <a:r>
              <a:rPr lang="fr-FR" sz="1200" dirty="0" err="1">
                <a:solidFill>
                  <a:srgbClr val="7030A0"/>
                </a:solidFill>
              </a:rPr>
              <a:t>trans</a:t>
            </a:r>
            <a:r>
              <a:rPr lang="fr-FR" sz="1200" dirty="0">
                <a:solidFill>
                  <a:srgbClr val="7030A0"/>
                </a:solidFill>
              </a:rPr>
              <a:t>’ font cesser la haine].</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6787" y="224676"/>
            <a:ext cx="2714625" cy="111442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6892" y="473810"/>
            <a:ext cx="1459764" cy="1479402"/>
          </a:xfrm>
          <a:prstGeom prst="rect">
            <a:avLst/>
          </a:prstGeom>
        </p:spPr>
      </p:pic>
      <p:sp>
        <p:nvSpPr>
          <p:cNvPr id="9" name="ZoneTexte 8"/>
          <p:cNvSpPr txBox="1"/>
          <p:nvPr/>
        </p:nvSpPr>
        <p:spPr>
          <a:xfrm>
            <a:off x="3453321" y="473810"/>
            <a:ext cx="3025538" cy="276999"/>
          </a:xfrm>
          <a:prstGeom prst="rect">
            <a:avLst/>
          </a:prstGeom>
          <a:noFill/>
        </p:spPr>
        <p:txBody>
          <a:bodyPr wrap="square" rtlCol="0">
            <a:spAutoFit/>
          </a:bodyPr>
          <a:lstStyle/>
          <a:p>
            <a:pPr algn="r"/>
            <a:r>
              <a:rPr lang="fr-FR" sz="1200" dirty="0">
                <a:solidFill>
                  <a:srgbClr val="7030A0"/>
                </a:solidFill>
              </a:rPr>
              <a:t>Mon enfant est fier d’être transgenre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2252064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Espace réservé du numéro de diapositive 1"/>
          <p:cNvSpPr>
            <a:spLocks noGrp="1"/>
          </p:cNvSpPr>
          <p:nvPr>
            <p:ph type="sldNum" sz="quarter" idx="12"/>
          </p:nvPr>
        </p:nvSpPr>
        <p:spPr>
          <a:xfrm>
            <a:off x="11387138" y="150813"/>
            <a:ext cx="554037" cy="371475"/>
          </a:xfrm>
        </p:spPr>
        <p:txBody>
          <a:bodyPr/>
          <a:lstStyle/>
          <a:p>
            <a:pPr>
              <a:defRPr/>
            </a:pPr>
            <a:fld id="{590DC9CB-89D9-49F2-AD56-C340A296BAC4}" type="slidenum">
              <a:rPr lang="fr-FR"/>
              <a:pPr>
                <a:defRPr/>
              </a:pPr>
              <a:t>160</a:t>
            </a:fld>
            <a:endParaRPr lang="fr-FR" dirty="0"/>
          </a:p>
        </p:txBody>
      </p:sp>
      <p:sp>
        <p:nvSpPr>
          <p:cNvPr id="5" name="ZoneTexte 2"/>
          <p:cNvSpPr txBox="1">
            <a:spLocks noChangeArrowheads="1"/>
          </p:cNvSpPr>
          <p:nvPr/>
        </p:nvSpPr>
        <p:spPr bwMode="auto">
          <a:xfrm>
            <a:off x="193639" y="636587"/>
            <a:ext cx="1170305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A3.1. La théorie du genre, c'est quoi ?</a:t>
            </a:r>
          </a:p>
          <a:p>
            <a:pPr eaLnBrk="1" hangingPunct="1">
              <a:lnSpc>
                <a:spcPct val="100000"/>
              </a:lnSpc>
              <a:spcBef>
                <a:spcPct val="0"/>
              </a:spcBef>
              <a:buFontTx/>
              <a:buNone/>
            </a:pPr>
            <a:br>
              <a:rPr lang="fr-FR" altLang="fr-FR" sz="1800" dirty="0"/>
            </a:br>
            <a:r>
              <a:rPr lang="fr-FR" altLang="fr-FR" sz="1800" b="1" dirty="0">
                <a:solidFill>
                  <a:srgbClr val="7030A0"/>
                </a:solidFill>
              </a:rPr>
              <a:t>La « théorie du genre » est avant tout une invention de </a:t>
            </a:r>
            <a:r>
              <a:rPr lang="fr-FR" altLang="fr-FR" sz="1800" b="1" dirty="0">
                <a:solidFill>
                  <a:srgbClr val="7030A0"/>
                </a:solidFill>
                <a:hlinkClick r:id="rId3"/>
              </a:rPr>
              <a:t>ses</a:t>
            </a:r>
            <a:r>
              <a:rPr lang="fr-FR" altLang="fr-FR" sz="1800" b="1" dirty="0">
                <a:solidFill>
                  <a:srgbClr val="7030A0"/>
                </a:solidFill>
              </a:rPr>
              <a:t> détracteurs.</a:t>
            </a:r>
          </a:p>
          <a:p>
            <a:pPr algn="just" eaLnBrk="1" hangingPunct="1">
              <a:lnSpc>
                <a:spcPct val="100000"/>
              </a:lnSpc>
              <a:spcBef>
                <a:spcPct val="0"/>
              </a:spcBef>
              <a:buFontTx/>
              <a:buNone/>
            </a:pPr>
            <a:r>
              <a:rPr lang="fr-FR" altLang="fr-FR" sz="1800" u="sng" dirty="0">
                <a:solidFill>
                  <a:srgbClr val="7030A0"/>
                </a:solidFill>
              </a:rPr>
              <a:t>Ce qui existe</a:t>
            </a:r>
            <a:r>
              <a:rPr lang="fr-FR" altLang="fr-FR" sz="1800" dirty="0">
                <a:solidFill>
                  <a:srgbClr val="7030A0"/>
                </a:solidFill>
              </a:rPr>
              <a:t>, ce sont les « </a:t>
            </a:r>
            <a:r>
              <a:rPr lang="fr-FR" altLang="fr-FR" sz="1800" dirty="0" err="1">
                <a:solidFill>
                  <a:srgbClr val="7030A0"/>
                </a:solidFill>
              </a:rPr>
              <a:t>gender</a:t>
            </a:r>
            <a:r>
              <a:rPr lang="fr-FR" altLang="fr-FR" sz="1800" dirty="0">
                <a:solidFill>
                  <a:srgbClr val="7030A0"/>
                </a:solidFill>
              </a:rPr>
              <a:t> </a:t>
            </a:r>
            <a:r>
              <a:rPr lang="fr-FR" altLang="fr-FR" sz="1800" dirty="0" err="1">
                <a:solidFill>
                  <a:srgbClr val="7030A0"/>
                </a:solidFill>
              </a:rPr>
              <a:t>studies</a:t>
            </a:r>
            <a:r>
              <a:rPr lang="fr-FR" altLang="fr-FR" sz="1800" dirty="0">
                <a:solidFill>
                  <a:srgbClr val="7030A0"/>
                </a:solidFill>
              </a:rPr>
              <a:t> », venues des Etats-Unis. Un champ d'études universitaires né dans les années 1960, en parallèle du développement du féminisme. Son propos : </a:t>
            </a:r>
            <a:r>
              <a:rPr lang="fr-FR" altLang="fr-FR" sz="1800" dirty="0">
                <a:solidFill>
                  <a:srgbClr val="7030A0"/>
                </a:solidFill>
                <a:hlinkClick r:id="rId4" tooltip="Conjugaison du verbe étudier"/>
              </a:rPr>
              <a:t>étudier</a:t>
            </a:r>
            <a:r>
              <a:rPr lang="fr-FR" altLang="fr-FR" sz="1800" dirty="0">
                <a:solidFill>
                  <a:srgbClr val="7030A0"/>
                </a:solidFill>
              </a:rPr>
              <a:t> la manière dont la société associe des rôles à chaque sexe. Exemples : « pourquoi les hommes font moins le ménage », « pourquoi une femme mécanicienne ou un homme sage-femme paraissent insolites », etc.</a:t>
            </a:r>
          </a:p>
          <a:p>
            <a:pPr algn="just" eaLnBrk="1" hangingPunct="1">
              <a:lnSpc>
                <a:spcPct val="100000"/>
              </a:lnSpc>
              <a:spcBef>
                <a:spcPct val="0"/>
              </a:spcBef>
              <a:buFontTx/>
              <a:buNone/>
            </a:pPr>
            <a:r>
              <a:rPr lang="fr-FR" altLang="fr-FR" sz="1800" dirty="0">
                <a:solidFill>
                  <a:srgbClr val="7030A0"/>
                </a:solidFill>
              </a:rPr>
              <a:t>L'un des postulats de ces études était de </a:t>
            </a:r>
            <a:r>
              <a:rPr lang="fr-FR" altLang="fr-FR" sz="1800" dirty="0">
                <a:solidFill>
                  <a:srgbClr val="7030A0"/>
                </a:solidFill>
                <a:hlinkClick r:id="rId5" tooltip="Conjugaison du verbe distinguer"/>
              </a:rPr>
              <a:t>distinguer</a:t>
            </a:r>
            <a:r>
              <a:rPr lang="fr-FR" altLang="fr-FR" sz="1800" dirty="0">
                <a:solidFill>
                  <a:srgbClr val="7030A0"/>
                </a:solidFill>
              </a:rPr>
              <a:t> le « genre », la construction sociale (les filles aiment le rose, les garçons le bleu) du sexe </a:t>
            </a:r>
            <a:r>
              <a:rPr lang="fr-FR" altLang="fr-FR" sz="1800" dirty="0">
                <a:solidFill>
                  <a:srgbClr val="7030A0"/>
                </a:solidFill>
                <a:hlinkClick r:id="rId6" tooltip="Toute l’actualité physique"/>
              </a:rPr>
              <a:t>physique</a:t>
            </a:r>
            <a:r>
              <a:rPr lang="fr-FR" altLang="fr-FR" sz="1800" dirty="0">
                <a:solidFill>
                  <a:srgbClr val="7030A0"/>
                </a:solidFill>
              </a:rPr>
              <a:t>. D'où le recours croissant à l'utilisation du terme « genre », par exemple pour </a:t>
            </a:r>
            <a:r>
              <a:rPr lang="fr-FR" altLang="fr-FR" sz="1800" dirty="0">
                <a:solidFill>
                  <a:srgbClr val="7030A0"/>
                </a:solidFill>
                <a:hlinkClick r:id="rId7" tooltip="Conjugaison du verbe dénoncer"/>
              </a:rPr>
              <a:t>dénoncer</a:t>
            </a:r>
            <a:r>
              <a:rPr lang="fr-FR" altLang="fr-FR" sz="1800" dirty="0">
                <a:solidFill>
                  <a:srgbClr val="7030A0"/>
                </a:solidFill>
              </a:rPr>
              <a:t> les « stéréotypes de genre ».</a:t>
            </a:r>
          </a:p>
          <a:p>
            <a:pPr algn="just" eaLnBrk="1" hangingPunct="1">
              <a:lnSpc>
                <a:spcPct val="100000"/>
              </a:lnSpc>
              <a:spcBef>
                <a:spcPct val="0"/>
              </a:spcBef>
              <a:buFontTx/>
              <a:buNone/>
            </a:pPr>
            <a:r>
              <a:rPr lang="fr-FR" altLang="fr-FR" sz="1800" u="sng" dirty="0">
                <a:solidFill>
                  <a:srgbClr val="7030A0"/>
                </a:solidFill>
              </a:rPr>
              <a:t>Ce qui n'existe pas :</a:t>
            </a:r>
            <a:r>
              <a:rPr lang="fr-FR" altLang="fr-FR" sz="1800" dirty="0">
                <a:solidFill>
                  <a:srgbClr val="7030A0"/>
                </a:solidFill>
              </a:rPr>
              <a:t> Mais il n'y a pas de « théorie » au sens idéologique ou scientifique du terme, pas de programme secret ou caché visant à « manipuler » les enfants.</a:t>
            </a:r>
          </a:p>
          <a:p>
            <a:pPr eaLnBrk="1" hangingPunct="1">
              <a:lnSpc>
                <a:spcPct val="100000"/>
              </a:lnSpc>
              <a:spcBef>
                <a:spcPct val="0"/>
              </a:spcBef>
              <a:buNone/>
            </a:pPr>
            <a:br>
              <a:rPr lang="fr-FR" altLang="fr-FR" sz="1800" dirty="0">
                <a:solidFill>
                  <a:srgbClr val="7030A0"/>
                </a:solidFill>
              </a:rPr>
            </a:br>
            <a:r>
              <a:rPr lang="fr-FR" altLang="fr-FR" sz="1200" dirty="0">
                <a:solidFill>
                  <a:srgbClr val="7030A0"/>
                </a:solidFill>
              </a:rPr>
              <a:t>Source : a) </a:t>
            </a:r>
            <a:r>
              <a:rPr lang="fr-FR" sz="1200" i="1" dirty="0">
                <a:hlinkClick r:id="rId8"/>
              </a:rPr>
              <a:t>L'origine des religions</a:t>
            </a:r>
            <a:r>
              <a:rPr lang="fr-FR" altLang="fr-FR" sz="1200" dirty="0">
                <a:solidFill>
                  <a:srgbClr val="7030A0"/>
                </a:solidFill>
              </a:rPr>
              <a:t>, Revue « Sciences humaines », </a:t>
            </a:r>
            <a:r>
              <a:rPr lang="fr-FR" sz="1200" dirty="0">
                <a:hlinkClick r:id="rId8"/>
              </a:rPr>
              <a:t>Grands Dossiers N° 5 - décembre 2006 - janvier - février 2007</a:t>
            </a:r>
            <a:br>
              <a:rPr lang="fr-FR" sz="1200" dirty="0">
                <a:hlinkClick r:id="rId8"/>
              </a:rPr>
            </a:br>
            <a:r>
              <a:rPr lang="fr-FR" altLang="fr-FR" sz="1200" dirty="0">
                <a:solidFill>
                  <a:srgbClr val="7030A0"/>
                </a:solidFill>
              </a:rPr>
              <a:t>b) </a:t>
            </a:r>
            <a:r>
              <a:rPr lang="fr-FR" altLang="fr-FR" sz="1200" dirty="0">
                <a:solidFill>
                  <a:srgbClr val="7030A0"/>
                </a:solidFill>
                <a:hlinkClick r:id="rId9"/>
              </a:rPr>
              <a:t>http://www.lemonde.fr/societe/article/2014/02/26/theorie-du-genre-dix-liens-pour-comprendre_4372618_3224.html</a:t>
            </a:r>
            <a:r>
              <a:rPr lang="fr-FR" altLang="fr-FR" sz="1200" dirty="0">
                <a:solidFill>
                  <a:srgbClr val="7030A0"/>
                </a:solidFill>
              </a:rPr>
              <a:t> </a:t>
            </a:r>
          </a:p>
        </p:txBody>
      </p:sp>
      <p:pic>
        <p:nvPicPr>
          <p:cNvPr id="7" name="Picture 2" descr="C:\Users\LISAN\Documents\religions\homosexualité\images\science\deux-jumeaux-ema-et-etienne-a-paris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3013" y="4468813"/>
            <a:ext cx="2717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LISAN\Documents\religions\homosexualité\images\science\dessin_Sverin Millet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1339" y="5276850"/>
            <a:ext cx="2038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6"/>
          <p:cNvSpPr txBox="1">
            <a:spLocks noChangeArrowheads="1"/>
          </p:cNvSpPr>
          <p:nvPr/>
        </p:nvSpPr>
        <p:spPr bwMode="auto">
          <a:xfrm>
            <a:off x="8839200" y="6400800"/>
            <a:ext cx="2928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2 jumeaux, </a:t>
            </a:r>
            <a:r>
              <a:rPr lang="fr-FR" sz="1200" dirty="0" err="1">
                <a:solidFill>
                  <a:srgbClr val="7030A0"/>
                </a:solidFill>
              </a:rPr>
              <a:t>Ema</a:t>
            </a:r>
            <a:r>
              <a:rPr lang="fr-FR" sz="1200" dirty="0">
                <a:solidFill>
                  <a:srgbClr val="7030A0"/>
                </a:solidFill>
              </a:rPr>
              <a:t> et Etienne, à Paris. </a:t>
            </a:r>
            <a:r>
              <a:rPr lang="fr-FR" sz="1200" dirty="0">
                <a:solidFill>
                  <a:srgbClr val="7030A0"/>
                </a:solidFill>
                <a:sym typeface="Wingdings" panose="05000000000000000000" pitchFamily="2" charset="2"/>
              </a:rPr>
              <a:t>©  </a:t>
            </a:r>
            <a:r>
              <a:rPr lang="fr-FR" sz="1200" dirty="0">
                <a:solidFill>
                  <a:srgbClr val="7030A0"/>
                </a:solidFill>
              </a:rPr>
              <a:t>AFP/DIDIER PALLAGE</a:t>
            </a:r>
            <a:endParaRPr lang="fr-FR" altLang="fr-FR" sz="1200" dirty="0">
              <a:solidFill>
                <a:srgbClr val="7030A0"/>
              </a:solidFill>
            </a:endParaRPr>
          </a:p>
        </p:txBody>
      </p:sp>
      <p:pic>
        <p:nvPicPr>
          <p:cNvPr id="10" name="Imag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0676" y="5305425"/>
            <a:ext cx="2657475" cy="1371600"/>
          </a:xfrm>
          <a:prstGeom prst="rect">
            <a:avLst/>
          </a:prstGeom>
        </p:spPr>
      </p:pic>
    </p:spTree>
    <p:extLst>
      <p:ext uri="{BB962C8B-B14F-4D97-AF65-F5344CB8AC3E}">
        <p14:creationId xmlns:p14="http://schemas.microsoft.com/office/powerpoint/2010/main" val="275286817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Espace réservé du numéro de diapositive 1"/>
          <p:cNvSpPr>
            <a:spLocks noGrp="1"/>
          </p:cNvSpPr>
          <p:nvPr>
            <p:ph type="sldNum" sz="quarter" idx="12"/>
          </p:nvPr>
        </p:nvSpPr>
        <p:spPr>
          <a:xfrm>
            <a:off x="11387138" y="150813"/>
            <a:ext cx="554037" cy="371475"/>
          </a:xfrm>
        </p:spPr>
        <p:txBody>
          <a:bodyPr/>
          <a:lstStyle/>
          <a:p>
            <a:pPr>
              <a:defRPr/>
            </a:pPr>
            <a:fld id="{B1593E8C-57A4-4E48-B1FB-B0E30934E937}" type="slidenum">
              <a:rPr lang="fr-FR"/>
              <a:pPr>
                <a:defRPr/>
              </a:pPr>
              <a:t>161</a:t>
            </a:fld>
            <a:endParaRPr lang="fr-FR" dirty="0"/>
          </a:p>
        </p:txBody>
      </p:sp>
      <p:sp>
        <p:nvSpPr>
          <p:cNvPr id="5" name="ZoneTexte 2"/>
          <p:cNvSpPr txBox="1">
            <a:spLocks noChangeArrowheads="1"/>
          </p:cNvSpPr>
          <p:nvPr/>
        </p:nvSpPr>
        <p:spPr bwMode="auto">
          <a:xfrm>
            <a:off x="217488" y="642938"/>
            <a:ext cx="1170305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A3.2. Pourquoi dit-on qu'elle est « enseignée dans les écoles » ?</a:t>
            </a:r>
          </a:p>
          <a:p>
            <a:pPr algn="just" eaLnBrk="1" hangingPunct="1">
              <a:lnSpc>
                <a:spcPct val="100000"/>
              </a:lnSpc>
              <a:spcBef>
                <a:spcPct val="0"/>
              </a:spcBef>
              <a:buFontTx/>
              <a:buNone/>
            </a:pPr>
            <a:r>
              <a:rPr lang="fr-FR" altLang="fr-FR" sz="1800" dirty="0">
                <a:solidFill>
                  <a:srgbClr val="7030A0"/>
                </a:solidFill>
              </a:rPr>
              <a:t>La dénonciation des </a:t>
            </a:r>
            <a:r>
              <a:rPr lang="fr-FR" altLang="fr-FR" sz="1800" b="1" dirty="0">
                <a:solidFill>
                  <a:srgbClr val="7030A0"/>
                </a:solidFill>
              </a:rPr>
              <a:t>dangers</a:t>
            </a:r>
            <a:r>
              <a:rPr lang="fr-FR" altLang="fr-FR" sz="1800" dirty="0">
                <a:solidFill>
                  <a:srgbClr val="7030A0"/>
                </a:solidFill>
              </a:rPr>
              <a:t> de la « théorie du genre » n'est pas neuve : dès 2011, la sphère catholique traditionaliste partait en guerre contre l'introduction de cette notion de « genres » dans les manuels de </a:t>
            </a:r>
            <a:r>
              <a:rPr lang="fr-FR" altLang="fr-FR" sz="1800" dirty="0">
                <a:solidFill>
                  <a:srgbClr val="7030A0"/>
                </a:solidFill>
                <a:hlinkClick r:id="rId3" tooltip="Toute l’actualité Sciences"/>
              </a:rPr>
              <a:t>Sciences</a:t>
            </a:r>
            <a:r>
              <a:rPr lang="fr-FR" altLang="fr-FR" sz="1800" dirty="0">
                <a:solidFill>
                  <a:srgbClr val="7030A0"/>
                </a:solidFill>
              </a:rPr>
              <a:t> de la vie et de la Terre (SVT) de première. En réalité, ce fantasme d'une « idéologie du genre » est venu des Etats-Unis et des groupes ultraconservateurs, qui ont inspiré leurs homologues en </a:t>
            </a:r>
            <a:r>
              <a:rPr lang="fr-FR" altLang="fr-FR" sz="1800" dirty="0">
                <a:solidFill>
                  <a:srgbClr val="7030A0"/>
                </a:solidFill>
                <a:hlinkClick r:id="rId4" tooltip="Toute l’actualité Europe"/>
              </a:rPr>
              <a:t>Europe</a:t>
            </a:r>
            <a:r>
              <a:rPr lang="fr-FR" altLang="fr-FR" sz="1800" dirty="0">
                <a:solidFill>
                  <a:srgbClr val="7030A0"/>
                </a:solidFill>
              </a:rPr>
              <a:t>. En réalité, la loi prévoit l'enseignement de l'égalité homme-femme à l'école depuis 1989, et des cours d'éducation sexuelle sont prévus à l'école depuis une loi de 2001.</a:t>
            </a:r>
          </a:p>
          <a:p>
            <a:pPr algn="just" eaLnBrk="1" hangingPunct="1">
              <a:lnSpc>
                <a:spcPct val="100000"/>
              </a:lnSpc>
              <a:spcBef>
                <a:spcPct val="0"/>
              </a:spcBef>
              <a:buFontTx/>
              <a:buNone/>
            </a:pPr>
            <a:r>
              <a:rPr lang="fr-FR" altLang="fr-FR" sz="1800" dirty="0">
                <a:solidFill>
                  <a:srgbClr val="7030A0"/>
                </a:solidFill>
              </a:rPr>
              <a:t>On n'enseigne donc aucune « théorie du genre » dans les écoles, même si des réflexions sont menées autour des questions d'égalité homme-femme par nombre d'acteurs, dont les syndicats. Les « anti » citent ainsi régulièrement une étude du syndicat </a:t>
            </a:r>
            <a:r>
              <a:rPr lang="fr-FR" altLang="fr-FR" sz="1800" dirty="0" err="1">
                <a:solidFill>
                  <a:srgbClr val="7030A0"/>
                </a:solidFill>
              </a:rPr>
              <a:t>Snuipp</a:t>
            </a:r>
            <a:r>
              <a:rPr lang="fr-FR" altLang="fr-FR" sz="1800" dirty="0">
                <a:solidFill>
                  <a:srgbClr val="7030A0"/>
                </a:solidFill>
              </a:rPr>
              <a:t> sur la question, en général sans </a:t>
            </a:r>
            <a:r>
              <a:rPr lang="fr-FR" altLang="fr-FR" sz="1800" dirty="0">
                <a:solidFill>
                  <a:srgbClr val="7030A0"/>
                </a:solidFill>
                <a:hlinkClick r:id="rId5" tooltip="Conjugaison du verbe préciser"/>
              </a:rPr>
              <a:t>préciser</a:t>
            </a:r>
            <a:r>
              <a:rPr lang="fr-FR" altLang="fr-FR" sz="1800" dirty="0">
                <a:solidFill>
                  <a:srgbClr val="7030A0"/>
                </a:solidFill>
              </a:rPr>
              <a:t> qu'il s'agit d'une réflexion syndicale et pas du programme officiel.</a:t>
            </a: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6"/>
              </a:rPr>
              <a:t>http://www.lemonde.fr/societe/article/2014/02/26/theorie-du-genre-dix-liens-pour-comprendre_4372618_3224.html</a:t>
            </a:r>
            <a:r>
              <a:rPr lang="fr-FR" altLang="fr-FR" sz="1200" dirty="0">
                <a:solidFill>
                  <a:srgbClr val="7030A0"/>
                </a:solidFill>
              </a:rPr>
              <a:t> </a:t>
            </a:r>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6756" y="3965575"/>
            <a:ext cx="2057400" cy="1409700"/>
          </a:xfrm>
          <a:prstGeom prst="rect">
            <a:avLst/>
          </a:prstGeom>
        </p:spPr>
      </p:pic>
      <p:sp>
        <p:nvSpPr>
          <p:cNvPr id="6" name="ZoneTexte 5"/>
          <p:cNvSpPr txBox="1"/>
          <p:nvPr/>
        </p:nvSpPr>
        <p:spPr>
          <a:xfrm>
            <a:off x="9606756" y="5375275"/>
            <a:ext cx="2007220" cy="276999"/>
          </a:xfrm>
          <a:prstGeom prst="rect">
            <a:avLst/>
          </a:prstGeom>
          <a:noFill/>
        </p:spPr>
        <p:txBody>
          <a:bodyPr wrap="square" rtlCol="0">
            <a:spAutoFit/>
          </a:bodyPr>
          <a:lstStyle/>
          <a:p>
            <a:pPr algn="ctr"/>
            <a:r>
              <a:rPr lang="fr-FR" sz="1200" dirty="0">
                <a:solidFill>
                  <a:srgbClr val="7030A0"/>
                </a:solidFill>
              </a:rPr>
              <a:t>Ancienne vie. Nouvelle vie.</a:t>
            </a:r>
          </a:p>
        </p:txBody>
      </p:sp>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409" y="4086225"/>
            <a:ext cx="3629025" cy="2105025"/>
          </a:xfrm>
          <a:prstGeom prst="rect">
            <a:avLst/>
          </a:prstGeom>
        </p:spPr>
      </p:pic>
      <p:sp>
        <p:nvSpPr>
          <p:cNvPr id="13" name="ZoneTexte 12"/>
          <p:cNvSpPr txBox="1"/>
          <p:nvPr/>
        </p:nvSpPr>
        <p:spPr>
          <a:xfrm>
            <a:off x="0" y="6191250"/>
            <a:ext cx="4616605" cy="276999"/>
          </a:xfrm>
          <a:prstGeom prst="rect">
            <a:avLst/>
          </a:prstGeom>
          <a:noFill/>
        </p:spPr>
        <p:txBody>
          <a:bodyPr wrap="square" rtlCol="0">
            <a:spAutoFit/>
          </a:bodyPr>
          <a:lstStyle/>
          <a:p>
            <a:pPr algn="ctr"/>
            <a:r>
              <a:rPr lang="fr-FR" sz="1200" dirty="0">
                <a:solidFill>
                  <a:srgbClr val="7030A0"/>
                </a:solidFill>
              </a:rPr>
              <a:t>Courbe de distribution des sexes (rôle) perçus comme un continuum.</a:t>
            </a:r>
          </a:p>
        </p:txBody>
      </p:sp>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6385" y="4086226"/>
            <a:ext cx="3579544" cy="2382024"/>
          </a:xfrm>
          <a:prstGeom prst="rect">
            <a:avLst/>
          </a:prstGeom>
        </p:spPr>
      </p:pic>
    </p:spTree>
    <p:extLst>
      <p:ext uri="{BB962C8B-B14F-4D97-AF65-F5344CB8AC3E}">
        <p14:creationId xmlns:p14="http://schemas.microsoft.com/office/powerpoint/2010/main" val="82292746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77338" y="199661"/>
            <a:ext cx="2743200" cy="365125"/>
          </a:xfrm>
        </p:spPr>
        <p:txBody>
          <a:bodyPr/>
          <a:lstStyle/>
          <a:p>
            <a:fld id="{A3855CD8-F650-4656-8804-7E552F308368}" type="slidenum">
              <a:rPr lang="en-US" smtClean="0"/>
              <a:t>162</a:t>
            </a:fld>
            <a:endParaRPr lang="en-US"/>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2"/>
          <p:cNvSpPr txBox="1">
            <a:spLocks noChangeArrowheads="1"/>
          </p:cNvSpPr>
          <p:nvPr/>
        </p:nvSpPr>
        <p:spPr bwMode="auto">
          <a:xfrm>
            <a:off x="217488" y="784225"/>
            <a:ext cx="117030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A3.3. Qu'est ce que les « ABCD de l'égalité » ?</a:t>
            </a:r>
          </a:p>
          <a:p>
            <a:pPr eaLnBrk="1" hangingPunct="1">
              <a:lnSpc>
                <a:spcPct val="100000"/>
              </a:lnSpc>
              <a:spcBef>
                <a:spcPct val="0"/>
              </a:spcBef>
              <a:buFontTx/>
              <a:buNone/>
            </a:pPr>
            <a:r>
              <a:rPr lang="fr-FR" altLang="fr-FR" sz="1800" dirty="0">
                <a:solidFill>
                  <a:srgbClr val="7030A0"/>
                </a:solidFill>
              </a:rPr>
              <a:t>C'est la nouveauté de l'année 2013 : l'éducation nationale teste, dans 600 classes de 275 écoles, de la maternelle au CM2, des séquences pédagogiques sur les questions d'égalité homme-femme, les « ABCD de l'égalité ». Ils ne parlent pas de sexualité et donc encore moins d'homosexualité. Ils consistent en des séries d'exercices et d'activités destinés à </a:t>
            </a:r>
            <a:r>
              <a:rPr lang="fr-FR" altLang="fr-FR" sz="1800" dirty="0">
                <a:solidFill>
                  <a:srgbClr val="7030A0"/>
                </a:solidFill>
                <a:hlinkClick r:id="rId3" tooltip="Conjugaison du verbe interroger"/>
              </a:rPr>
              <a:t>interroger</a:t>
            </a:r>
            <a:r>
              <a:rPr lang="fr-FR" altLang="fr-FR" sz="1800" dirty="0">
                <a:solidFill>
                  <a:srgbClr val="7030A0"/>
                </a:solidFill>
              </a:rPr>
              <a:t> sur les rôles masculin et féminin en société : pourquoi les filles jouent à la poupée et les garçons au ballon, etc.</a:t>
            </a: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4"/>
              </a:rPr>
              <a:t>http://www.lemonde.fr/societe/article/2014/02/26/theorie-du-genre-dix-liens-pour-comprendre_4372618_3224.html</a:t>
            </a:r>
            <a:r>
              <a:rPr lang="fr-FR" altLang="fr-FR" sz="1200" dirty="0">
                <a:solidFill>
                  <a:srgbClr val="7030A0"/>
                </a:solidFill>
              </a:rPr>
              <a:t> </a:t>
            </a:r>
          </a:p>
        </p:txBody>
      </p:sp>
      <p:pic>
        <p:nvPicPr>
          <p:cNvPr id="5" name="Picture 3" descr="C:\Users\LISAN\Documents\religions\homosexualité\images\science\abcd-de-l-egalite-dans-une-classe-de-primai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88" y="3496039"/>
            <a:ext cx="4894263"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LISAN\Documents\religions\homosexualité\images\manif-affiches-pro-homos\Uganda gay righ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3523" y="4035998"/>
            <a:ext cx="2667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9387" y="3902648"/>
            <a:ext cx="2476500" cy="1733550"/>
          </a:xfrm>
          <a:prstGeom prst="rect">
            <a:avLst/>
          </a:prstGeom>
        </p:spPr>
      </p:pic>
    </p:spTree>
    <p:extLst>
      <p:ext uri="{BB962C8B-B14F-4D97-AF65-F5344CB8AC3E}">
        <p14:creationId xmlns:p14="http://schemas.microsoft.com/office/powerpoint/2010/main" val="16563987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87792" y="98031"/>
            <a:ext cx="2743200" cy="365125"/>
          </a:xfrm>
        </p:spPr>
        <p:txBody>
          <a:bodyPr/>
          <a:lstStyle/>
          <a:p>
            <a:fld id="{A3855CD8-F650-4656-8804-7E552F308368}" type="slidenum">
              <a:rPr lang="en-US" smtClean="0"/>
              <a:t>163</a:t>
            </a:fld>
            <a:endParaRPr lang="en-US"/>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2"/>
          <p:cNvSpPr txBox="1">
            <a:spLocks noChangeArrowheads="1"/>
          </p:cNvSpPr>
          <p:nvPr/>
        </p:nvSpPr>
        <p:spPr bwMode="auto">
          <a:xfrm>
            <a:off x="217488" y="784225"/>
            <a:ext cx="11703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A3.4. Et la « ligne Azur », de quoi s'agit-il ?</a:t>
            </a:r>
          </a:p>
          <a:p>
            <a:pPr algn="just" eaLnBrk="1" hangingPunct="1">
              <a:lnSpc>
                <a:spcPct val="100000"/>
              </a:lnSpc>
              <a:spcBef>
                <a:spcPct val="0"/>
              </a:spcBef>
              <a:buFontTx/>
              <a:buNone/>
            </a:pPr>
            <a:r>
              <a:rPr lang="fr-FR" altLang="fr-FR" sz="1800" dirty="0">
                <a:solidFill>
                  <a:srgbClr val="7030A0"/>
                </a:solidFill>
              </a:rPr>
              <a:t>Autre institution mise en cause : « Ligne Azur », filiale de </a:t>
            </a:r>
            <a:r>
              <a:rPr lang="fr-FR" altLang="fr-FR" sz="1800" dirty="0">
                <a:solidFill>
                  <a:srgbClr val="7030A0"/>
                </a:solidFill>
                <a:hlinkClick r:id="rId3" tooltip="Toute l’actualité Sida"/>
              </a:rPr>
              <a:t>Sida</a:t>
            </a:r>
            <a:r>
              <a:rPr lang="fr-FR" altLang="fr-FR" sz="1800" dirty="0">
                <a:solidFill>
                  <a:srgbClr val="7030A0"/>
                </a:solidFill>
              </a:rPr>
              <a:t> info service, qui existe depuis plus de dix ans, en tant que ligne téléphonique d'écoute pour personnes souffrant de doutes sur leur sexualité. Suite au constat alarmant d'un taux de suicide bien plus élevé chez les jeunes homosexuels, un partenariat a été mis en place avec l'éducation nationale, qui affiche le numéro de « Ligne Azur » dans les collèges et lycées.</a:t>
            </a:r>
          </a:p>
          <a:p>
            <a:pPr algn="just" eaLnBrk="1" hangingPunct="1">
              <a:lnSpc>
                <a:spcPct val="100000"/>
              </a:lnSpc>
              <a:spcBef>
                <a:spcPct val="0"/>
              </a:spcBef>
              <a:buFontTx/>
              <a:buNone/>
            </a:pPr>
            <a:r>
              <a:rPr lang="fr-FR" altLang="fr-FR" sz="1800" dirty="0">
                <a:solidFill>
                  <a:srgbClr val="7030A0"/>
                </a:solidFill>
              </a:rPr>
              <a:t>Cette ligne a été prise pour cible par les « anti-</a:t>
            </a:r>
            <a:r>
              <a:rPr lang="fr-FR" altLang="fr-FR" sz="1800" dirty="0" err="1">
                <a:solidFill>
                  <a:srgbClr val="7030A0"/>
                </a:solidFill>
              </a:rPr>
              <a:t>gender</a:t>
            </a:r>
            <a:r>
              <a:rPr lang="fr-FR" altLang="fr-FR" sz="1800" dirty="0">
                <a:solidFill>
                  <a:srgbClr val="7030A0"/>
                </a:solidFill>
              </a:rPr>
              <a:t> » et notamment par le groupuscule d'extrême-droite « Egalité et réconciliation » d'Alain </a:t>
            </a:r>
            <a:r>
              <a:rPr lang="fr-FR" altLang="fr-FR" sz="1800" dirty="0" err="1">
                <a:solidFill>
                  <a:srgbClr val="7030A0"/>
                </a:solidFill>
              </a:rPr>
              <a:t>Soral</a:t>
            </a:r>
            <a:r>
              <a:rPr lang="fr-FR" altLang="fr-FR" sz="1800" dirty="0">
                <a:solidFill>
                  <a:srgbClr val="7030A0"/>
                </a:solidFill>
              </a:rPr>
              <a:t>, très en pointe sur le sujet. Leurs attaques, fausses ou très déformées, ont trouvé un relais en la personne du polémiste Eric Zemmour, qui a estimé que c'était là </a:t>
            </a:r>
            <a:r>
              <a:rPr lang="fr-FR" altLang="fr-FR" sz="1800" i="1" dirty="0">
                <a:solidFill>
                  <a:srgbClr val="7030A0"/>
                </a:solidFill>
              </a:rPr>
              <a:t>« la preuve de l'enseignement de la théorie du genre »</a:t>
            </a:r>
            <a:r>
              <a:rPr lang="fr-FR" altLang="fr-FR" sz="1800" dirty="0">
                <a:solidFill>
                  <a:srgbClr val="7030A0"/>
                </a:solidFill>
              </a:rPr>
              <a:t>. En réalité, Ligne Azur ne fait pas d'interventions scolaires, et existe pour </a:t>
            </a:r>
            <a:r>
              <a:rPr lang="fr-FR" altLang="fr-FR" sz="1800" dirty="0">
                <a:solidFill>
                  <a:srgbClr val="7030A0"/>
                </a:solidFill>
                <a:hlinkClick r:id="rId4" tooltip="Conjugaison du verbe prévenir"/>
              </a:rPr>
              <a:t>prévenir</a:t>
            </a:r>
            <a:r>
              <a:rPr lang="fr-FR" altLang="fr-FR" sz="1800" dirty="0">
                <a:solidFill>
                  <a:srgbClr val="7030A0"/>
                </a:solidFill>
              </a:rPr>
              <a:t> des suicides d'adolescents.</a:t>
            </a: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5"/>
              </a:rPr>
              <a:t>http://www.lemonde.fr/societe/article/2014/02/26/theorie-du-genre-dix-liens-pour-comprendre_4372618_3224.html</a:t>
            </a:r>
            <a:r>
              <a:rPr lang="fr-FR" altLang="fr-FR" sz="1200" dirty="0">
                <a:solidFill>
                  <a:srgbClr val="7030A0"/>
                </a:solidFill>
              </a:rPr>
              <a:t> </a:t>
            </a:r>
          </a:p>
        </p:txBody>
      </p:sp>
      <p:pic>
        <p:nvPicPr>
          <p:cNvPr id="5" name="Picture 3" descr="C:\Users\LISAN\Documents\religions\homosexualité\images\manif-affiches-pro-homos\gay toléranc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0675" y="4419600"/>
            <a:ext cx="13049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LISAN\Documents\religions\homosexualité\images\manif-affiches-pro-homos\gay toléranc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138" y="4479925"/>
            <a:ext cx="228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7"/>
          <p:cNvSpPr txBox="1">
            <a:spLocks noChangeArrowheads="1"/>
          </p:cNvSpPr>
          <p:nvPr/>
        </p:nvSpPr>
        <p:spPr bwMode="auto">
          <a:xfrm>
            <a:off x="4822825" y="5834063"/>
            <a:ext cx="2709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Ne tolérer pas l’intolérance.</a:t>
            </a:r>
          </a:p>
          <a:p>
            <a:pPr algn="ctr" eaLnBrk="1" hangingPunct="1">
              <a:lnSpc>
                <a:spcPct val="100000"/>
              </a:lnSpc>
              <a:spcBef>
                <a:spcPct val="0"/>
              </a:spcBef>
              <a:buFontTx/>
              <a:buNone/>
            </a:pPr>
            <a:r>
              <a:rPr lang="fr-FR" altLang="fr-FR" sz="1200">
                <a:solidFill>
                  <a:srgbClr val="7030A0"/>
                </a:solidFill>
              </a:rPr>
              <a:t>C’est la </a:t>
            </a:r>
            <a:r>
              <a:rPr lang="fr-FR" altLang="fr-FR" sz="1200" b="1">
                <a:solidFill>
                  <a:srgbClr val="7030A0"/>
                </a:solidFill>
              </a:rPr>
              <a:t>seule</a:t>
            </a:r>
            <a:r>
              <a:rPr lang="fr-FR" altLang="fr-FR" sz="1200">
                <a:solidFill>
                  <a:srgbClr val="7030A0"/>
                </a:solidFill>
              </a:rPr>
              <a:t> voie acceptable.</a:t>
            </a:r>
          </a:p>
        </p:txBody>
      </p:sp>
      <p:pic>
        <p:nvPicPr>
          <p:cNvPr id="8" name="Picture 5" descr="C:\Users\LISAN\Documents\religions\homosexualité\images\manif-affiches-pro-homos\I will not tolerate intoleran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9700" y="418623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9"/>
          <p:cNvSpPr txBox="1">
            <a:spLocks noChangeArrowheads="1"/>
          </p:cNvSpPr>
          <p:nvPr/>
        </p:nvSpPr>
        <p:spPr bwMode="auto">
          <a:xfrm>
            <a:off x="8534400" y="6291263"/>
            <a:ext cx="2644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 ne veux pas tolérer l’intolérance.</a:t>
            </a:r>
          </a:p>
        </p:txBody>
      </p:sp>
    </p:spTree>
    <p:extLst>
      <p:ext uri="{BB962C8B-B14F-4D97-AF65-F5344CB8AC3E}">
        <p14:creationId xmlns:p14="http://schemas.microsoft.com/office/powerpoint/2010/main" val="34971480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77338" y="175564"/>
            <a:ext cx="2743200" cy="365125"/>
          </a:xfrm>
        </p:spPr>
        <p:txBody>
          <a:bodyPr/>
          <a:lstStyle/>
          <a:p>
            <a:fld id="{A3855CD8-F650-4656-8804-7E552F308368}" type="slidenum">
              <a:rPr lang="en-US" smtClean="0"/>
              <a:t>164</a:t>
            </a:fld>
            <a:endParaRPr lang="en-US" dirty="0"/>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2"/>
          <p:cNvSpPr txBox="1">
            <a:spLocks noChangeArrowheads="1"/>
          </p:cNvSpPr>
          <p:nvPr/>
        </p:nvSpPr>
        <p:spPr bwMode="auto">
          <a:xfrm>
            <a:off x="217488" y="784225"/>
            <a:ext cx="11703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A3.5. Une sénatrice a-t-elle dit que les enfants appartenaient à l'Etat ?</a:t>
            </a:r>
          </a:p>
          <a:p>
            <a:pPr algn="just" eaLnBrk="1" hangingPunct="1">
              <a:lnSpc>
                <a:spcPct val="100000"/>
              </a:lnSpc>
              <a:spcBef>
                <a:spcPct val="0"/>
              </a:spcBef>
              <a:buFontTx/>
              <a:buNone/>
            </a:pPr>
            <a:r>
              <a:rPr lang="fr-FR" altLang="fr-FR" sz="1800" dirty="0">
                <a:solidFill>
                  <a:srgbClr val="7030A0"/>
                </a:solidFill>
              </a:rPr>
              <a:t>Autre désinformation très répandue, au point de </a:t>
            </a:r>
            <a:r>
              <a:rPr lang="fr-FR" altLang="fr-FR" sz="1800" dirty="0">
                <a:solidFill>
                  <a:srgbClr val="7030A0"/>
                </a:solidFill>
                <a:hlinkClick r:id="rId3" tooltip="Conjugaison du verbe servir"/>
              </a:rPr>
              <a:t>servir</a:t>
            </a:r>
            <a:r>
              <a:rPr lang="fr-FR" altLang="fr-FR" sz="1800" dirty="0">
                <a:solidFill>
                  <a:srgbClr val="7030A0"/>
                </a:solidFill>
              </a:rPr>
              <a:t> dans de très nombreux tracts et documents des « anti » : une citation attribuée à la sénatrice PS Laurence Rossignol, qui aurait supposément dit : « </a:t>
            </a:r>
            <a:r>
              <a:rPr lang="fr-FR" altLang="fr-FR" sz="1800" i="1" dirty="0">
                <a:solidFill>
                  <a:srgbClr val="7030A0"/>
                </a:solidFill>
              </a:rPr>
              <a:t>les enfants n'appartiennent pas à leurs parents, ils appartiennent à l'Etat</a:t>
            </a:r>
            <a:r>
              <a:rPr lang="fr-FR" altLang="fr-FR" sz="1800" dirty="0">
                <a:solidFill>
                  <a:srgbClr val="7030A0"/>
                </a:solidFill>
              </a:rPr>
              <a:t> ». Problème, qui illustre bien la méthode employée par les « anti » : cette citation était tout simplement fausse.</a:t>
            </a:r>
          </a:p>
          <a:p>
            <a:pPr algn="just" eaLnBrk="1" hangingPunct="1">
              <a:lnSpc>
                <a:spcPct val="100000"/>
              </a:lnSpc>
              <a:spcBef>
                <a:spcPct val="0"/>
              </a:spcBef>
              <a:buFontTx/>
              <a:buNone/>
            </a:pPr>
            <a:r>
              <a:rPr lang="fr-FR" altLang="fr-FR" sz="1800" dirty="0">
                <a:solidFill>
                  <a:srgbClr val="7030A0"/>
                </a:solidFill>
              </a:rPr>
              <a:t>La sénatrice a uniquement déclaré : </a:t>
            </a:r>
            <a:r>
              <a:rPr lang="fr-FR" altLang="fr-FR" sz="1800" i="1" dirty="0">
                <a:solidFill>
                  <a:srgbClr val="7030A0"/>
                </a:solidFill>
              </a:rPr>
              <a:t>« les enfants n'appartiennent pas à leurs parents ».</a:t>
            </a:r>
            <a:r>
              <a:rPr lang="fr-FR" altLang="fr-FR" sz="1800" dirty="0">
                <a:solidFill>
                  <a:srgbClr val="7030A0"/>
                </a:solidFill>
              </a:rPr>
              <a:t> Ce qui est exact : Toute société, quelles qu'en soient les manières, les coutumes ou les institutions, prend soin d'un enfant quand ses parents meurent, le maltraitent ou sont incapables de s'en </a:t>
            </a:r>
            <a:r>
              <a:rPr lang="fr-FR" altLang="fr-FR" sz="1800" dirty="0">
                <a:solidFill>
                  <a:srgbClr val="7030A0"/>
                </a:solidFill>
                <a:hlinkClick r:id="rId4" tooltip="Conjugaison du verbe occuper"/>
              </a:rPr>
              <a:t>occuper</a:t>
            </a:r>
            <a:r>
              <a:rPr lang="fr-FR" altLang="fr-FR" sz="1800" dirty="0">
                <a:solidFill>
                  <a:srgbClr val="7030A0"/>
                </a:solidFill>
              </a:rPr>
              <a:t>.</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5"/>
              </a:rPr>
              <a:t>Laurence Rossignol n'a jamais dit « les enfants appartiennent à l'Etat »</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6"/>
              </a:rPr>
              <a:t>http://www.lemonde.fr/societe/article/2014/02/26/theorie-du-genre-dix-liens-pour-comprendre_4372618_3224.html</a:t>
            </a:r>
            <a:r>
              <a:rPr lang="fr-FR" altLang="fr-FR" sz="1200" dirty="0">
                <a:solidFill>
                  <a:srgbClr val="7030A0"/>
                </a:solidFill>
              </a:rPr>
              <a:t> </a:t>
            </a:r>
          </a:p>
        </p:txBody>
      </p:sp>
      <p:pic>
        <p:nvPicPr>
          <p:cNvPr id="5" name="Picture 2" descr="C:\Users\LISAN\Documents\religions\homosexualité\images\manif-affiches-pro-homos\lightbul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7744" y="3402806"/>
            <a:ext cx="2171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LISAN\Documents\religions\homosexualité\images\manif-affiches-pro-homos\love is lov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954" y="5072321"/>
            <a:ext cx="923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48593" y="6215321"/>
            <a:ext cx="13326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L’amour est l’amour.</a:t>
            </a:r>
          </a:p>
        </p:txBody>
      </p:sp>
      <p:sp>
        <p:nvSpPr>
          <p:cNvPr id="9" name="ZoneTexte 8"/>
          <p:cNvSpPr txBox="1">
            <a:spLocks noChangeArrowheads="1"/>
          </p:cNvSpPr>
          <p:nvPr/>
        </p:nvSpPr>
        <p:spPr bwMode="auto">
          <a:xfrm>
            <a:off x="8774112" y="5527675"/>
            <a:ext cx="341788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Combien d’homophobes cela prend-il pour changer une ampoule ? Aucun. Ils craignent le changement _ même si cela signifie contribuer à faire du monde une place plus lumineuse.</a:t>
            </a:r>
          </a:p>
        </p:txBody>
      </p:sp>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1241" y="5505410"/>
            <a:ext cx="3838575" cy="1171575"/>
          </a:xfrm>
          <a:prstGeom prst="rect">
            <a:avLst/>
          </a:prstGeom>
        </p:spPr>
      </p:pic>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7967" y="4384675"/>
            <a:ext cx="1571625" cy="2390775"/>
          </a:xfrm>
          <a:prstGeom prst="rect">
            <a:avLst/>
          </a:prstGeom>
        </p:spPr>
      </p:pic>
      <p:sp>
        <p:nvSpPr>
          <p:cNvPr id="14" name="ZoneTexte 13"/>
          <p:cNvSpPr txBox="1"/>
          <p:nvPr/>
        </p:nvSpPr>
        <p:spPr>
          <a:xfrm>
            <a:off x="2531327" y="4493941"/>
            <a:ext cx="4096640" cy="646331"/>
          </a:xfrm>
          <a:prstGeom prst="rect">
            <a:avLst/>
          </a:prstGeom>
          <a:noFill/>
        </p:spPr>
        <p:txBody>
          <a:bodyPr wrap="square" rtlCol="0">
            <a:spAutoFit/>
          </a:bodyPr>
          <a:lstStyle/>
          <a:p>
            <a:pPr algn="r"/>
            <a:r>
              <a:rPr lang="fr-FR" sz="1200" dirty="0">
                <a:solidFill>
                  <a:srgbClr val="7030A0"/>
                </a:solidFill>
              </a:rPr>
              <a:t>Cet enfant M2F, qui se sent fille, a été l’objet d’une grosse polémique, dans les milieux anti-théorie du genre, ces derniers accusant ses parents d’avoir favorisé sa transsexualité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70637232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50858" y="204390"/>
            <a:ext cx="869679" cy="375473"/>
          </a:xfrm>
        </p:spPr>
        <p:txBody>
          <a:bodyPr/>
          <a:lstStyle/>
          <a:p>
            <a:fld id="{A3855CD8-F650-4656-8804-7E552F308368}" type="slidenum">
              <a:rPr lang="en-US" smtClean="0"/>
              <a:t>165</a:t>
            </a:fld>
            <a:endParaRPr lang="en-US" dirty="0"/>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2"/>
          <p:cNvSpPr txBox="1">
            <a:spLocks noChangeArrowheads="1"/>
          </p:cNvSpPr>
          <p:nvPr/>
        </p:nvSpPr>
        <p:spPr bwMode="auto">
          <a:xfrm>
            <a:off x="217488" y="784225"/>
            <a:ext cx="117030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A3.7. Les </a:t>
            </a:r>
            <a:r>
              <a:rPr lang="fr-FR" altLang="fr-FR" sz="1800" b="1" dirty="0">
                <a:solidFill>
                  <a:srgbClr val="7030A0"/>
                </a:solidFill>
                <a:hlinkClick r:id="rId3" tooltip="Toute l’actualité livres"/>
              </a:rPr>
              <a:t>livres</a:t>
            </a:r>
            <a:r>
              <a:rPr lang="fr-FR" altLang="fr-FR" sz="1800" b="1" dirty="0">
                <a:solidFill>
                  <a:srgbClr val="7030A0"/>
                </a:solidFill>
              </a:rPr>
              <a:t> pour enfants </a:t>
            </a:r>
            <a:r>
              <a:rPr lang="fr-FR" altLang="fr-FR" sz="1800" b="1" dirty="0" err="1">
                <a:solidFill>
                  <a:srgbClr val="7030A0"/>
                </a:solidFill>
              </a:rPr>
              <a:t>font-il</a:t>
            </a:r>
            <a:r>
              <a:rPr lang="fr-FR" altLang="fr-FR" sz="1800" b="1" dirty="0">
                <a:solidFill>
                  <a:srgbClr val="7030A0"/>
                </a:solidFill>
              </a:rPr>
              <a:t> la promotion du « </a:t>
            </a:r>
            <a:r>
              <a:rPr lang="fr-FR" altLang="fr-FR" sz="1800" b="1" dirty="0" err="1">
                <a:solidFill>
                  <a:srgbClr val="7030A0"/>
                </a:solidFill>
              </a:rPr>
              <a:t>gender</a:t>
            </a:r>
            <a:r>
              <a:rPr lang="fr-FR" altLang="fr-FR" sz="1800" b="1" dirty="0">
                <a:solidFill>
                  <a:srgbClr val="7030A0"/>
                </a:solidFill>
              </a:rPr>
              <a:t> » ?</a:t>
            </a:r>
          </a:p>
          <a:p>
            <a:pPr algn="just" eaLnBrk="1" hangingPunct="1">
              <a:lnSpc>
                <a:spcPct val="100000"/>
              </a:lnSpc>
              <a:spcBef>
                <a:spcPct val="0"/>
              </a:spcBef>
              <a:buFontTx/>
              <a:buNone/>
            </a:pPr>
            <a:r>
              <a:rPr lang="fr-FR" altLang="fr-FR" sz="1800" dirty="0">
                <a:solidFill>
                  <a:srgbClr val="7030A0"/>
                </a:solidFill>
              </a:rPr>
              <a:t>Mais la panique autour de la « théorie du genre » n'a pas été entretenue uniquement par des militants d'extrême-droite. L'</a:t>
            </a:r>
            <a:r>
              <a:rPr lang="fr-FR" altLang="fr-FR" sz="1800" dirty="0">
                <a:solidFill>
                  <a:srgbClr val="7030A0"/>
                </a:solidFill>
                <a:hlinkClick r:id="rId4" tooltip="Toute l’actualité UMP"/>
              </a:rPr>
              <a:t>UMP</a:t>
            </a:r>
            <a:r>
              <a:rPr lang="fr-FR" altLang="fr-FR" sz="1800" dirty="0">
                <a:solidFill>
                  <a:srgbClr val="7030A0"/>
                </a:solidFill>
              </a:rPr>
              <a:t> a aussi été tentée de se </a:t>
            </a:r>
            <a:r>
              <a:rPr lang="fr-FR" altLang="fr-FR" sz="1800" dirty="0">
                <a:solidFill>
                  <a:srgbClr val="7030A0"/>
                </a:solidFill>
                <a:hlinkClick r:id="rId5" tooltip="Conjugaison du verbe greffer"/>
              </a:rPr>
              <a:t>greffer</a:t>
            </a:r>
            <a:r>
              <a:rPr lang="fr-FR" altLang="fr-FR" sz="1800" dirty="0">
                <a:solidFill>
                  <a:srgbClr val="7030A0"/>
                </a:solidFill>
              </a:rPr>
              <a:t> sur le mouvement. C'est ainsi que Jean-François Copé a dénoncé un livre pour enfants, « Tous à poil », assurant qu'il était au programme en primaire.</a:t>
            </a:r>
          </a:p>
          <a:p>
            <a:pPr algn="just" eaLnBrk="1" hangingPunct="1">
              <a:lnSpc>
                <a:spcPct val="100000"/>
              </a:lnSpc>
              <a:spcBef>
                <a:spcPct val="0"/>
              </a:spcBef>
              <a:buFontTx/>
              <a:buNone/>
            </a:pPr>
            <a:r>
              <a:rPr lang="fr-FR" altLang="fr-FR" sz="1800" dirty="0">
                <a:solidFill>
                  <a:srgbClr val="7030A0"/>
                </a:solidFill>
              </a:rPr>
              <a:t>Là encore, l'essentiel des accusations de M. Copé se sont révélées infondées : ce livre n'est pas au programme, mais a été listé par des parents d'élèves dans le cadre d'une bibliographie d'ouvrages, proposée dans quelques documents pédagogiques.</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6"/>
              </a:rPr>
              <a:t>Littérature jeunesse : Copé accuse à tort le gouvernement</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7"/>
              </a:rPr>
              <a:t>http://www.lemonde.fr/societe/article/2014/02/26/theorie-du-genre-dix-liens-pour-comprendre_4372618_3224.html</a:t>
            </a:r>
            <a:r>
              <a:rPr lang="fr-FR" altLang="fr-FR" sz="1200" dirty="0">
                <a:solidFill>
                  <a:srgbClr val="7030A0"/>
                </a:solidFill>
              </a:rPr>
              <a:t> </a:t>
            </a:r>
          </a:p>
        </p:txBody>
      </p:sp>
      <p:pic>
        <p:nvPicPr>
          <p:cNvPr id="5" name="Picture 2" descr="C:\Users\LISAN\Documents\religions\homosexualité\images\manif-affiches-pro-homos\drapeau differen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488" y="4756150"/>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LISAN\Documents\religions\homosexualité\images\manif-affiches-pro-homos\teach acceptanc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9163" y="460375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LISAN\Documents\religions\homosexualité\images\manif-affiches-pro-homos\La tolérance ça fait des ami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1238" y="3938588"/>
            <a:ext cx="20193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LISAN\Documents\religions\homosexualité\images\manif-affiches-pro-homos\tolérance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9746" y="4537869"/>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4529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50858" y="159770"/>
            <a:ext cx="869679" cy="387917"/>
          </a:xfrm>
        </p:spPr>
        <p:txBody>
          <a:bodyPr/>
          <a:lstStyle/>
          <a:p>
            <a:fld id="{A3855CD8-F650-4656-8804-7E552F308368}" type="slidenum">
              <a:rPr lang="en-US" smtClean="0"/>
              <a:t>166</a:t>
            </a:fld>
            <a:endParaRPr lang="en-US" dirty="0"/>
          </a:p>
        </p:txBody>
      </p:sp>
      <p:sp>
        <p:nvSpPr>
          <p:cNvPr id="3" name="ZoneTexte 2"/>
          <p:cNvSpPr txBox="1">
            <a:spLocks noChangeArrowheads="1"/>
          </p:cNvSpPr>
          <p:nvPr/>
        </p:nvSpPr>
        <p:spPr bwMode="auto">
          <a:xfrm>
            <a:off x="217488" y="784225"/>
            <a:ext cx="117030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A3.8. Des initiatives qui datent</a:t>
            </a:r>
          </a:p>
          <a:p>
            <a:pPr algn="just" eaLnBrk="1" hangingPunct="1">
              <a:lnSpc>
                <a:spcPct val="100000"/>
              </a:lnSpc>
              <a:spcBef>
                <a:spcPct val="0"/>
              </a:spcBef>
              <a:buFontTx/>
              <a:buNone/>
            </a:pPr>
            <a:r>
              <a:rPr lang="fr-FR" altLang="fr-FR" sz="1800" dirty="0">
                <a:solidFill>
                  <a:srgbClr val="7030A0"/>
                </a:solidFill>
              </a:rPr>
              <a:t>En creusant un peu, on s'aperçoit assez rapidement que les questions de genre n'ont pas attendu l'année 2013 pour </a:t>
            </a:r>
            <a:r>
              <a:rPr lang="fr-FR" altLang="fr-FR" sz="1800" dirty="0">
                <a:solidFill>
                  <a:srgbClr val="7030A0"/>
                </a:solidFill>
                <a:hlinkClick r:id="rId3" tooltip="Conjugaison du verbe faire"/>
              </a:rPr>
              <a:t>faire</a:t>
            </a:r>
            <a:r>
              <a:rPr lang="fr-FR" altLang="fr-FR" sz="1800" dirty="0">
                <a:solidFill>
                  <a:srgbClr val="7030A0"/>
                </a:solidFill>
              </a:rPr>
              <a:t> leur entrée à l'école, et la plupart des initiatives dénoncées par les « anti-</a:t>
            </a:r>
            <a:r>
              <a:rPr lang="fr-FR" altLang="fr-FR" sz="1800" dirty="0" err="1">
                <a:solidFill>
                  <a:srgbClr val="7030A0"/>
                </a:solidFill>
              </a:rPr>
              <a:t>gender</a:t>
            </a:r>
            <a:r>
              <a:rPr lang="fr-FR" altLang="fr-FR" sz="1800" dirty="0">
                <a:solidFill>
                  <a:srgbClr val="7030A0"/>
                </a:solidFill>
              </a:rPr>
              <a:t> » ont déjà plusieurs années.</a:t>
            </a:r>
          </a:p>
          <a:p>
            <a:pPr algn="just" eaLnBrk="1" hangingPunct="1">
              <a:lnSpc>
                <a:spcPct val="100000"/>
              </a:lnSpc>
              <a:spcBef>
                <a:spcPct val="0"/>
              </a:spcBef>
              <a:buFontTx/>
              <a:buNone/>
            </a:pPr>
            <a:r>
              <a:rPr lang="fr-FR" altLang="fr-FR" sz="1800" dirty="0">
                <a:solidFill>
                  <a:srgbClr val="7030A0"/>
                </a:solidFill>
              </a:rPr>
              <a:t>Ainsi, le partenariat entre « Ligne Azur » et l'éducation nationale date de 2009, et a été renouvelé chaque année, de même que les recommandations aux recteurs d'</a:t>
            </a:r>
            <a:r>
              <a:rPr lang="fr-FR" altLang="fr-FR" sz="1800" dirty="0">
                <a:solidFill>
                  <a:srgbClr val="7030A0"/>
                </a:solidFill>
                <a:hlinkClick r:id="rId4" tooltip="Conjugaison du verbe être"/>
              </a:rPr>
              <a:t>être</a:t>
            </a:r>
            <a:r>
              <a:rPr lang="fr-FR" altLang="fr-FR" sz="1800" dirty="0">
                <a:solidFill>
                  <a:srgbClr val="7030A0"/>
                </a:solidFill>
              </a:rPr>
              <a:t> attentifs aux questions d'égalité homme-femme. Plus ironique : en 2011, dans le cadre de la préparation de son programme, l'UMP avait consacré un séminaire entier aux « questions de genre » et prévoyait d'</a:t>
            </a:r>
            <a:r>
              <a:rPr lang="fr-FR" altLang="fr-FR" sz="1800" dirty="0">
                <a:solidFill>
                  <a:srgbClr val="7030A0"/>
                </a:solidFill>
                <a:hlinkClick r:id="rId5" tooltip="Conjugaison du verbe évoquer"/>
              </a:rPr>
              <a:t>évoquer</a:t>
            </a:r>
            <a:r>
              <a:rPr lang="fr-FR" altLang="fr-FR" sz="1800" dirty="0">
                <a:solidFill>
                  <a:srgbClr val="7030A0"/>
                </a:solidFill>
              </a:rPr>
              <a:t> cette question dès la maternelle. </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6"/>
              </a:rPr>
              <a:t>Quand l'UMP voulait « sensibiliser aux questions de genre » dès la maternelle</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7"/>
              </a:rPr>
              <a:t>http://www.lemonde.fr/societe/article/2014/02/26/theorie-du-genre-dix-liens-pour-comprendre_4372618_3224.html</a:t>
            </a:r>
            <a:r>
              <a:rPr lang="fr-FR" altLang="fr-FR" sz="1200" dirty="0">
                <a:solidFill>
                  <a:srgbClr val="7030A0"/>
                </a:solidFill>
              </a:rPr>
              <a:t> </a:t>
            </a:r>
          </a:p>
        </p:txBody>
      </p:sp>
      <p:sp>
        <p:nvSpPr>
          <p:cNvPr id="4" name="ZoneTexte 4"/>
          <p:cNvSpPr txBox="1">
            <a:spLocks noChangeArrowheads="1"/>
          </p:cNvSpPr>
          <p:nvPr/>
        </p:nvSpPr>
        <p:spPr bwMode="auto">
          <a:xfrm>
            <a:off x="0" y="6051879"/>
            <a:ext cx="3178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Hommes du Klan juifs noirs homosexuels pour la tolérance et la compréhension.</a:t>
            </a:r>
          </a:p>
        </p:txBody>
      </p:sp>
      <p:pic>
        <p:nvPicPr>
          <p:cNvPr id="5" name="Picture 2" descr="C:\Users\LISAN\Documents\religions\homosexualité\images\manif-affiches-pro-homos\gay black jewish klansmen for tolerance and understand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204029"/>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LISAN\Documents\religions\homosexualité\images\manif-affiches-pro-homos\tolérance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44293" y="4204029"/>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8361" y="4108450"/>
            <a:ext cx="5066563" cy="2659946"/>
          </a:xfrm>
          <a:prstGeom prst="rect">
            <a:avLst/>
          </a:prstGeom>
        </p:spPr>
      </p:pic>
    </p:spTree>
    <p:extLst>
      <p:ext uri="{BB962C8B-B14F-4D97-AF65-F5344CB8AC3E}">
        <p14:creationId xmlns:p14="http://schemas.microsoft.com/office/powerpoint/2010/main" val="12078352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36966" y="209550"/>
            <a:ext cx="2743200" cy="365125"/>
          </a:xfrm>
        </p:spPr>
        <p:txBody>
          <a:bodyPr/>
          <a:lstStyle/>
          <a:p>
            <a:fld id="{A3855CD8-F650-4656-8804-7E552F308368}" type="slidenum">
              <a:rPr lang="en-US" smtClean="0"/>
              <a:t>167</a:t>
            </a:fld>
            <a:endParaRPr lang="en-US"/>
          </a:p>
        </p:txBody>
      </p:sp>
      <p:sp>
        <p:nvSpPr>
          <p:cNvPr id="3" name="ZoneTexte 2"/>
          <p:cNvSpPr txBox="1">
            <a:spLocks noChangeArrowheads="1"/>
          </p:cNvSpPr>
          <p:nvPr/>
        </p:nvSpPr>
        <p:spPr bwMode="auto">
          <a:xfrm>
            <a:off x="217488" y="784225"/>
            <a:ext cx="1170305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A3.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A3.9.Mais qui diffuse ces rumeurs ?</a:t>
            </a:r>
          </a:p>
          <a:p>
            <a:pPr algn="just" eaLnBrk="1" hangingPunct="1">
              <a:lnSpc>
                <a:spcPct val="100000"/>
              </a:lnSpc>
              <a:spcBef>
                <a:spcPct val="0"/>
              </a:spcBef>
              <a:buFontTx/>
              <a:buNone/>
            </a:pPr>
            <a:r>
              <a:rPr lang="fr-FR" altLang="fr-FR" sz="1800" dirty="0">
                <a:solidFill>
                  <a:srgbClr val="7030A0"/>
                </a:solidFill>
              </a:rPr>
              <a:t>En 2011 déjà, quelques groupuscules ultra-catholiques avaient lancé l'offensive contre la présence de la « théorie du genre » dans les manuels de SVT de première. Le gouvernement avait dû </a:t>
            </a:r>
            <a:r>
              <a:rPr lang="fr-FR" altLang="fr-FR" sz="1800" dirty="0">
                <a:solidFill>
                  <a:srgbClr val="7030A0"/>
                </a:solidFill>
                <a:hlinkClick r:id="rId3" tooltip="Conjugaison du verbe réagir"/>
              </a:rPr>
              <a:t>réagir</a:t>
            </a:r>
            <a:r>
              <a:rPr lang="fr-FR" altLang="fr-FR" sz="1800" dirty="0">
                <a:solidFill>
                  <a:srgbClr val="7030A0"/>
                </a:solidFill>
              </a:rPr>
              <a:t>. Trois ans plus tard, ces associations, galvanisées par une année 2013 d'opposition au mariage gay, sont reparties au combat.</a:t>
            </a:r>
          </a:p>
          <a:p>
            <a:pPr algn="just" eaLnBrk="1" hangingPunct="1">
              <a:lnSpc>
                <a:spcPct val="100000"/>
              </a:lnSpc>
              <a:spcBef>
                <a:spcPct val="0"/>
              </a:spcBef>
              <a:buFontTx/>
              <a:buNone/>
            </a:pPr>
            <a:r>
              <a:rPr lang="fr-FR" altLang="fr-FR" sz="1800" dirty="0">
                <a:solidFill>
                  <a:srgbClr val="7030A0"/>
                </a:solidFill>
              </a:rPr>
              <a:t>Elles ne sont pas seules : l'extrême-droite a également utilisé ses réseaux, autour par exemple de « Egalité et réconciliation » d'Alain </a:t>
            </a:r>
            <a:r>
              <a:rPr lang="fr-FR" altLang="fr-FR" sz="1800" dirty="0" err="1">
                <a:solidFill>
                  <a:srgbClr val="7030A0"/>
                </a:solidFill>
              </a:rPr>
              <a:t>Soral</a:t>
            </a:r>
            <a:r>
              <a:rPr lang="fr-FR" altLang="fr-FR" sz="1800" dirty="0">
                <a:solidFill>
                  <a:srgbClr val="7030A0"/>
                </a:solidFill>
              </a:rPr>
              <a:t>, allié pour la circonstance à une ancienne figure de la lutte des « beurs » des années 1980 : Farida </a:t>
            </a:r>
            <a:r>
              <a:rPr lang="fr-FR" altLang="fr-FR" sz="1800" dirty="0" err="1">
                <a:solidFill>
                  <a:srgbClr val="7030A0"/>
                </a:solidFill>
              </a:rPr>
              <a:t>Belghoul</a:t>
            </a:r>
            <a:r>
              <a:rPr lang="fr-FR" altLang="fr-FR" sz="1800" dirty="0">
                <a:solidFill>
                  <a:srgbClr val="7030A0"/>
                </a:solidFill>
              </a:rPr>
              <a:t>. Son influence s'est fait </a:t>
            </a:r>
            <a:r>
              <a:rPr lang="fr-FR" altLang="fr-FR" sz="1800" dirty="0">
                <a:solidFill>
                  <a:srgbClr val="7030A0"/>
                </a:solidFill>
                <a:hlinkClick r:id="rId4" tooltip="Conjugaison du verbe sentir"/>
              </a:rPr>
              <a:t>sentir</a:t>
            </a:r>
            <a:r>
              <a:rPr lang="fr-FR" altLang="fr-FR" sz="1800" dirty="0">
                <a:solidFill>
                  <a:srgbClr val="7030A0"/>
                </a:solidFill>
              </a:rPr>
              <a:t> notamment sur les quartiers populaires où ont eu lieu la majorité des retraits d'enfants des écoles.</a:t>
            </a:r>
          </a:p>
          <a:p>
            <a:pPr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5"/>
              </a:rPr>
              <a:t>Comment les détracteurs de la théorie du genre se mobilisent ?</a:t>
            </a: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6"/>
              </a:rPr>
              <a:t>Farida </a:t>
            </a:r>
            <a:r>
              <a:rPr lang="fr-FR" altLang="fr-FR" sz="1800" b="1" dirty="0" err="1">
                <a:solidFill>
                  <a:srgbClr val="7030A0"/>
                </a:solidFill>
                <a:hlinkClick r:id="rId6"/>
              </a:rPr>
              <a:t>Belghoul</a:t>
            </a:r>
            <a:r>
              <a:rPr lang="fr-FR" altLang="fr-FR" sz="1800" b="1" dirty="0">
                <a:solidFill>
                  <a:srgbClr val="7030A0"/>
                </a:solidFill>
                <a:hlinkClick r:id="rId6"/>
              </a:rPr>
              <a:t>, de l'extrême gauche à la croisade anti-genre</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7"/>
              </a:rPr>
              <a:t>http://www.lemonde.fr/societe/article/2014/02/26/theorie-du-genre-dix-liens-pour-comprendre_4372618_3224.html</a:t>
            </a:r>
            <a:r>
              <a:rPr lang="fr-FR" altLang="fr-FR" sz="1200" dirty="0">
                <a:solidFill>
                  <a:srgbClr val="7030A0"/>
                </a:solidFill>
              </a:rPr>
              <a:t> </a:t>
            </a:r>
          </a:p>
        </p:txBody>
      </p:sp>
      <p:pic>
        <p:nvPicPr>
          <p:cNvPr id="4" name="Picture 2" descr="C:\Users\LISAN\Documents\religions\homosexualité\images\manif-affiches-pro-homos\Russia is not Europ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9025" y="3884613"/>
            <a:ext cx="25241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LISAN\Documents\religions\homosexualité\images\manif-affiches-pro-homos\tolérance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0367" y="46624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LISAN\Documents\religions\homosexualité\images\manif-affiches-pro-homos\tolérance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5900" y="4714875"/>
            <a:ext cx="1905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7"/>
          <p:cNvSpPr txBox="1">
            <a:spLocks noChangeArrowheads="1"/>
          </p:cNvSpPr>
          <p:nvPr/>
        </p:nvSpPr>
        <p:spPr bwMode="auto">
          <a:xfrm>
            <a:off x="7805738" y="5748338"/>
            <a:ext cx="407035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politique culturelle de l'Etat russe est de rejeter le multiculturalisme et la tolérance comme valeurs « non traditionnelles ».  </a:t>
            </a:r>
          </a:p>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1"/>
              </a:rPr>
              <a:t>http://queerussia.info/2014/06/10/5389/</a:t>
            </a:r>
            <a:r>
              <a:rPr lang="fr-FR" altLang="fr-FR" sz="1200">
                <a:solidFill>
                  <a:srgbClr val="7030A0"/>
                </a:solidFill>
              </a:rPr>
              <a:t> </a:t>
            </a:r>
          </a:p>
        </p:txBody>
      </p:sp>
      <p:sp>
        <p:nvSpPr>
          <p:cNvPr id="8" name="ZoneTexte 7"/>
          <p:cNvSpPr txBox="1"/>
          <p:nvPr/>
        </p:nvSpPr>
        <p:spPr>
          <a:xfrm>
            <a:off x="107576" y="6347012"/>
            <a:ext cx="5368066" cy="400110"/>
          </a:xfrm>
          <a:prstGeom prst="rect">
            <a:avLst/>
          </a:prstGeom>
          <a:noFill/>
        </p:spPr>
        <p:txBody>
          <a:bodyPr wrap="square" rtlCol="0">
            <a:spAutoFit/>
          </a:bodyPr>
          <a:lstStyle/>
          <a:p>
            <a:pPr algn="ctr"/>
            <a:r>
              <a:rPr lang="fr-FR" sz="1000" dirty="0">
                <a:solidFill>
                  <a:srgbClr val="7030A0"/>
                </a:solidFill>
              </a:rPr>
              <a:t>Respecter les personnes de tous styles, religions, origines, orientation sexuelle, classes sociales, sexes, âges, est le premier pas vers la tolérance !</a:t>
            </a:r>
          </a:p>
        </p:txBody>
      </p:sp>
      <p:sp>
        <p:nvSpPr>
          <p:cNvPr id="9" name="ZoneTexte 8"/>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Tree>
    <p:extLst>
      <p:ext uri="{BB962C8B-B14F-4D97-AF65-F5344CB8AC3E}">
        <p14:creationId xmlns:p14="http://schemas.microsoft.com/office/powerpoint/2010/main" val="121501065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2301" y="98031"/>
            <a:ext cx="514815" cy="367545"/>
          </a:xfrm>
        </p:spPr>
        <p:txBody>
          <a:bodyPr/>
          <a:lstStyle/>
          <a:p>
            <a:fld id="{A3855CD8-F650-4656-8804-7E552F308368}" type="slidenum">
              <a:rPr lang="en-US" smtClean="0"/>
              <a:t>168</a:t>
            </a:fld>
            <a:endParaRPr lang="en-US" dirty="0"/>
          </a:p>
        </p:txBody>
      </p:sp>
      <p:sp>
        <p:nvSpPr>
          <p:cNvPr id="3" name="ZoneTexte 2"/>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a:spLocks noChangeArrowheads="1"/>
          </p:cNvSpPr>
          <p:nvPr/>
        </p:nvSpPr>
        <p:spPr bwMode="auto">
          <a:xfrm>
            <a:off x="133350" y="563563"/>
            <a:ext cx="50654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800" dirty="0">
                <a:solidFill>
                  <a:srgbClr val="7030A0"/>
                </a:solidFill>
              </a:rPr>
              <a:t>A4. </a:t>
            </a:r>
            <a:r>
              <a:rPr lang="fr-FR" altLang="fr-FR" sz="1800" b="1" dirty="0">
                <a:solidFill>
                  <a:srgbClr val="7030A0"/>
                </a:solidFill>
              </a:rPr>
              <a:t>Annexe : Le s</a:t>
            </a:r>
            <a:r>
              <a:rPr lang="fr-FR" sz="1800" b="1" dirty="0">
                <a:solidFill>
                  <a:srgbClr val="7030A0"/>
                </a:solidFill>
              </a:rPr>
              <a:t>yndrome des habits de l'empereur</a:t>
            </a:r>
          </a:p>
        </p:txBody>
      </p:sp>
      <p:sp>
        <p:nvSpPr>
          <p:cNvPr id="5" name="ZoneTexte 4"/>
          <p:cNvSpPr txBox="1"/>
          <p:nvPr/>
        </p:nvSpPr>
        <p:spPr>
          <a:xfrm>
            <a:off x="133350" y="1048215"/>
            <a:ext cx="11833766" cy="5724644"/>
          </a:xfrm>
          <a:prstGeom prst="rect">
            <a:avLst/>
          </a:prstGeom>
          <a:noFill/>
        </p:spPr>
        <p:txBody>
          <a:bodyPr wrap="square" rtlCol="0">
            <a:spAutoFit/>
          </a:bodyPr>
          <a:lstStyle/>
          <a:p>
            <a:pPr algn="just"/>
            <a:r>
              <a:rPr lang="fr-FR" b="1" i="1" dirty="0">
                <a:solidFill>
                  <a:srgbClr val="7030A0"/>
                </a:solidFill>
              </a:rPr>
              <a:t>Les Habits neufs de l'empereur</a:t>
            </a:r>
            <a:r>
              <a:rPr lang="fr-FR" dirty="0">
                <a:solidFill>
                  <a:srgbClr val="7030A0"/>
                </a:solidFill>
              </a:rPr>
              <a:t> est un </a:t>
            </a:r>
            <a:r>
              <a:rPr lang="fr-FR" dirty="0">
                <a:solidFill>
                  <a:srgbClr val="7030A0"/>
                </a:solidFill>
                <a:hlinkClick r:id="rId2" tooltip="Conte"/>
              </a:rPr>
              <a:t>conte</a:t>
            </a:r>
            <a:r>
              <a:rPr lang="fr-FR" dirty="0">
                <a:solidFill>
                  <a:srgbClr val="7030A0"/>
                </a:solidFill>
              </a:rPr>
              <a:t> d'</a:t>
            </a:r>
            <a:r>
              <a:rPr lang="fr-FR" dirty="0">
                <a:solidFill>
                  <a:srgbClr val="7030A0"/>
                </a:solidFill>
                <a:hlinkClick r:id="rId3" tooltip="Hans Christian Andersen"/>
              </a:rPr>
              <a:t>Hans Christian Andersen</a:t>
            </a:r>
            <a:r>
              <a:rPr lang="fr-FR" dirty="0">
                <a:solidFill>
                  <a:srgbClr val="7030A0"/>
                </a:solidFill>
              </a:rPr>
              <a:t>, publié pour la première fois en</a:t>
            </a:r>
            <a:r>
              <a:rPr lang="fr-FR" dirty="0">
                <a:solidFill>
                  <a:srgbClr val="7030A0"/>
                </a:solidFill>
                <a:hlinkClick r:id="rId4" tooltip="1837 en littérature"/>
              </a:rPr>
              <a:t>1837</a:t>
            </a:r>
            <a:r>
              <a:rPr lang="fr-FR" dirty="0">
                <a:solidFill>
                  <a:srgbClr val="7030A0"/>
                </a:solidFill>
              </a:rPr>
              <a:t>, illustrant à quel point la fierté et la peur du ridicule peut pousser les gens à la lâcheté et à la soumission ou au « suivisme » envers les personnes représentant l’autorité ou envers l’idéologie ou le paradigme dominant (i.e. la croyance dominante).</a:t>
            </a:r>
          </a:p>
          <a:p>
            <a:pPr algn="just"/>
            <a:r>
              <a:rPr lang="fr-FR" dirty="0">
                <a:solidFill>
                  <a:srgbClr val="7030A0"/>
                </a:solidFill>
              </a:rPr>
              <a:t>Résumé du conte : « </a:t>
            </a:r>
            <a:r>
              <a:rPr lang="fr-FR" i="1" dirty="0">
                <a:solidFill>
                  <a:srgbClr val="7030A0"/>
                </a:solidFill>
              </a:rPr>
              <a:t>Il y a de longues années vivait un empereur qui aimait par-dessus tout être bien habillé. Il avait un habit pour chaque heure du jour. Un beau jour, deux escrocs arrivèrent dans la grande ville de l’empereur. Ils prétendirent savoir tisser une étoffe que seules les personnes sottes et incapables dans leurs fonctions ne pouvaient pas voir et proposèrent au souverain de lui confectionner des vêtements. L’empereur pensa que ce serait un habit exceptionnel et qu’il pourrait ainsi repérer les personnes intelligentes de son royaume. Les deux charlatans se mirent alors au travail. Quelques jours plus tard, l’empereur, curieux, vint voir où en était le tissage de ce fameux tissu. Il ne vit rien car il n’y avait rien. Troublé, il décida de n’en parler à personne, car personne ne voulait d’un empereur sot. Il envoya plusieurs ministres inspecter l’avancement des travaux. Ils ne virent pas plus que le souverain, mais n’osèrent pas non plus l’avouer, de peur de paraître imbécile. Tout le royaume parlait de cette étoffe extraordinaire. Le jour où les deux escrocs décidèrent que l’habit était achevé, ils aidèrent l’empereur à l’enfiler. Ainsi « vêtu » et accompagné de ses ministres, le souverain se présenta à son peuple qui, lui aussi, prétendit voir et admirer ses vêtements. Seul un petit garçon osa dire la vérité : « Mais il n’a pas d’habit du tout ! » (ou dans une traduction plus habituelle : « le roi est nu ! »). Et tout le monde lui donna raison. L’empereur comprit que son peuple avait raison, mais continua sa marche sans dire un mot</a:t>
            </a:r>
            <a:r>
              <a:rPr lang="fr-FR" dirty="0">
                <a:solidFill>
                  <a:srgbClr val="7030A0"/>
                </a:solidFill>
              </a:rPr>
              <a:t> ». </a:t>
            </a:r>
          </a:p>
          <a:p>
            <a:pPr algn="just"/>
            <a:r>
              <a:rPr lang="fr-FR" dirty="0">
                <a:solidFill>
                  <a:srgbClr val="7030A0"/>
                </a:solidFill>
              </a:rPr>
              <a:t>En 1971, Frank Gross publia un article dans le </a:t>
            </a:r>
            <a:r>
              <a:rPr lang="fr-FR" i="1" dirty="0">
                <a:solidFill>
                  <a:srgbClr val="7030A0"/>
                </a:solidFill>
              </a:rPr>
              <a:t>New </a:t>
            </a:r>
            <a:r>
              <a:rPr lang="fr-FR" i="1" dirty="0" err="1">
                <a:solidFill>
                  <a:srgbClr val="7030A0"/>
                </a:solidFill>
              </a:rPr>
              <a:t>England</a:t>
            </a:r>
            <a:r>
              <a:rPr lang="fr-FR" i="1" dirty="0">
                <a:solidFill>
                  <a:srgbClr val="7030A0"/>
                </a:solidFill>
              </a:rPr>
              <a:t> Journal of Medecine</a:t>
            </a:r>
            <a:r>
              <a:rPr lang="fr-FR" baseline="30000" dirty="0">
                <a:solidFill>
                  <a:srgbClr val="7030A0"/>
                </a:solidFill>
                <a:hlinkClick r:id="rId5"/>
              </a:rPr>
              <a:t>4</a:t>
            </a:r>
            <a:r>
              <a:rPr lang="fr-FR" dirty="0">
                <a:solidFill>
                  <a:srgbClr val="7030A0"/>
                </a:solidFill>
              </a:rPr>
              <a:t> concernant une pathologie qu'il baptisa « </a:t>
            </a:r>
            <a:r>
              <a:rPr lang="fr-FR" b="1" i="1" dirty="0">
                <a:solidFill>
                  <a:srgbClr val="7030A0"/>
                </a:solidFill>
              </a:rPr>
              <a:t>syndrome des habits de l'empereur</a:t>
            </a:r>
            <a:r>
              <a:rPr lang="fr-FR" dirty="0">
                <a:solidFill>
                  <a:srgbClr val="7030A0"/>
                </a:solidFill>
              </a:rPr>
              <a:t> », en référence au conte d'Andersen. </a:t>
            </a:r>
            <a:r>
              <a:rPr lang="fr-FR" b="1" dirty="0">
                <a:solidFill>
                  <a:srgbClr val="7030A0"/>
                </a:solidFill>
              </a:rPr>
              <a:t>Il décrit comment un diagnostic erroné peut être confirmé par plusieurs médecins par « contamination » du diagnostic précédent</a:t>
            </a:r>
            <a:r>
              <a:rPr lang="fr-FR" dirty="0">
                <a:solidFill>
                  <a:srgbClr val="7030A0"/>
                </a:solidFill>
              </a:rPr>
              <a:t>.</a:t>
            </a:r>
          </a:p>
          <a:p>
            <a:pPr algn="just"/>
            <a:r>
              <a:rPr lang="fr-FR" sz="1200" dirty="0">
                <a:solidFill>
                  <a:srgbClr val="7030A0"/>
                </a:solidFill>
              </a:rPr>
              <a:t>Source : </a:t>
            </a:r>
            <a:r>
              <a:rPr lang="fr-FR" sz="1200" dirty="0">
                <a:solidFill>
                  <a:srgbClr val="7030A0"/>
                </a:solidFill>
                <a:hlinkClick r:id="rId6"/>
              </a:rPr>
              <a:t>https://fr.wikipedia.org/wiki/Les_Habits_neufs_de_l%27empereur</a:t>
            </a:r>
            <a:r>
              <a:rPr lang="fr-FR" sz="1200" dirty="0">
                <a:solidFill>
                  <a:srgbClr val="7030A0"/>
                </a:solidFill>
              </a:rPr>
              <a:t> </a:t>
            </a:r>
          </a:p>
          <a:p>
            <a:pPr algn="just"/>
            <a:r>
              <a:rPr lang="fr-FR" sz="1200" dirty="0">
                <a:solidFill>
                  <a:srgbClr val="7030A0"/>
                </a:solidFill>
              </a:rPr>
              <a:t>Ce syndrome peut ici aussi bien s’appliquer aux courants « dominants » partisans d’une force biologique ou bien à ceux partisans d’une psychopathologie derrière ou dans les </a:t>
            </a:r>
            <a:r>
              <a:rPr lang="fr-FR" sz="1200" dirty="0" err="1">
                <a:solidFill>
                  <a:srgbClr val="7030A0"/>
                </a:solidFill>
              </a:rPr>
              <a:t>transidentités</a:t>
            </a:r>
            <a:r>
              <a:rPr lang="fr-FR" sz="1200" dirty="0">
                <a:solidFill>
                  <a:srgbClr val="7030A0"/>
                </a:solidFill>
              </a:rPr>
              <a:t>.</a:t>
            </a:r>
          </a:p>
        </p:txBody>
      </p:sp>
    </p:spTree>
    <p:extLst>
      <p:ext uri="{BB962C8B-B14F-4D97-AF65-F5344CB8AC3E}">
        <p14:creationId xmlns:p14="http://schemas.microsoft.com/office/powerpoint/2010/main" val="25701125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301976" y="198438"/>
            <a:ext cx="2743200" cy="365125"/>
          </a:xfrm>
        </p:spPr>
        <p:txBody>
          <a:bodyPr/>
          <a:lstStyle/>
          <a:p>
            <a:fld id="{A3855CD8-F650-4656-8804-7E552F308368}" type="slidenum">
              <a:rPr lang="en-US" smtClean="0"/>
              <a:t>169</a:t>
            </a:fld>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777" y="1030881"/>
            <a:ext cx="8990399" cy="495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a:spLocks noChangeArrowheads="1"/>
          </p:cNvSpPr>
          <p:nvPr/>
        </p:nvSpPr>
        <p:spPr bwMode="auto">
          <a:xfrm>
            <a:off x="129035" y="281803"/>
            <a:ext cx="43138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800" dirty="0">
                <a:solidFill>
                  <a:srgbClr val="7030A0"/>
                </a:solidFill>
              </a:rPr>
              <a:t>A5. </a:t>
            </a:r>
            <a:r>
              <a:rPr lang="fr-FR" altLang="fr-FR" sz="1800" b="1" dirty="0">
                <a:solidFill>
                  <a:srgbClr val="7030A0"/>
                </a:solidFill>
              </a:rPr>
              <a:t>Annexe : le parapluie des </a:t>
            </a:r>
            <a:r>
              <a:rPr lang="fr-FR" altLang="fr-FR" sz="1800" b="1" dirty="0" err="1">
                <a:solidFill>
                  <a:srgbClr val="7030A0"/>
                </a:solidFill>
              </a:rPr>
              <a:t>transidentités</a:t>
            </a:r>
            <a:endParaRPr lang="fr-FR" sz="1800" b="1" dirty="0">
              <a:solidFill>
                <a:srgbClr val="7030A0"/>
              </a:solidFill>
            </a:endParaRPr>
          </a:p>
        </p:txBody>
      </p:sp>
      <p:sp>
        <p:nvSpPr>
          <p:cNvPr id="6" name="Rectangle 5"/>
          <p:cNvSpPr/>
          <p:nvPr/>
        </p:nvSpPr>
        <p:spPr>
          <a:xfrm>
            <a:off x="249044" y="1319395"/>
            <a:ext cx="2549912" cy="4247317"/>
          </a:xfrm>
          <a:prstGeom prst="rect">
            <a:avLst/>
          </a:prstGeom>
        </p:spPr>
        <p:txBody>
          <a:bodyPr wrap="square">
            <a:spAutoFit/>
          </a:bodyPr>
          <a:lstStyle/>
          <a:p>
            <a:pPr marL="285750" indent="-285750">
              <a:buFont typeface="Arial" panose="020B0604020202020204" pitchFamily="34" charset="0"/>
              <a:buChar char="•"/>
            </a:pPr>
            <a:r>
              <a:rPr lang="fr-FR" dirty="0">
                <a:solidFill>
                  <a:srgbClr val="7030A0"/>
                </a:solidFill>
              </a:rPr>
              <a:t>Lesbienne,</a:t>
            </a:r>
          </a:p>
          <a:p>
            <a:pPr marL="285750" indent="-285750">
              <a:buFont typeface="Arial" panose="020B0604020202020204" pitchFamily="34" charset="0"/>
              <a:buChar char="•"/>
            </a:pPr>
            <a:r>
              <a:rPr lang="fr-FR" dirty="0">
                <a:solidFill>
                  <a:srgbClr val="7030A0"/>
                </a:solidFill>
              </a:rPr>
              <a:t>Gay (homosexuel),</a:t>
            </a:r>
          </a:p>
          <a:p>
            <a:pPr marL="285750" indent="-285750">
              <a:buFont typeface="Arial" panose="020B0604020202020204" pitchFamily="34" charset="0"/>
              <a:buChar char="•"/>
            </a:pPr>
            <a:r>
              <a:rPr lang="fr-FR" dirty="0">
                <a:solidFill>
                  <a:srgbClr val="7030A0"/>
                </a:solidFill>
              </a:rPr>
              <a:t>Bisexuel,</a:t>
            </a:r>
          </a:p>
          <a:p>
            <a:pPr marL="285750" indent="-285750">
              <a:buFont typeface="Arial" panose="020B0604020202020204" pitchFamily="34" charset="0"/>
              <a:buChar char="•"/>
            </a:pPr>
            <a:r>
              <a:rPr lang="fr-FR" dirty="0" err="1">
                <a:solidFill>
                  <a:srgbClr val="7030A0"/>
                </a:solidFill>
              </a:rPr>
              <a:t>Pansexuel</a:t>
            </a:r>
            <a:r>
              <a:rPr lang="fr-FR" dirty="0">
                <a:solidFill>
                  <a:srgbClr val="7030A0"/>
                </a:solidFill>
              </a:rPr>
              <a:t>,</a:t>
            </a:r>
          </a:p>
          <a:p>
            <a:pPr marL="285750" indent="-285750">
              <a:buFont typeface="Arial" panose="020B0604020202020204" pitchFamily="34" charset="0"/>
              <a:buChar char="•"/>
            </a:pPr>
            <a:r>
              <a:rPr lang="fr-FR" dirty="0">
                <a:solidFill>
                  <a:srgbClr val="7030A0"/>
                </a:solidFill>
              </a:rPr>
              <a:t>Bi-spirituel,</a:t>
            </a:r>
          </a:p>
          <a:p>
            <a:pPr marL="285750" indent="-285750">
              <a:buFont typeface="Arial" panose="020B0604020202020204" pitchFamily="34" charset="0"/>
              <a:buChar char="•"/>
            </a:pPr>
            <a:r>
              <a:rPr lang="fr-FR" dirty="0">
                <a:solidFill>
                  <a:srgbClr val="7030A0"/>
                </a:solidFill>
              </a:rPr>
              <a:t>Genre fluide,</a:t>
            </a:r>
          </a:p>
          <a:p>
            <a:pPr marL="285750" indent="-285750">
              <a:buFont typeface="Arial" panose="020B0604020202020204" pitchFamily="34" charset="0"/>
              <a:buChar char="•"/>
            </a:pPr>
            <a:r>
              <a:rPr lang="fr-FR" dirty="0">
                <a:solidFill>
                  <a:srgbClr val="7030A0"/>
                </a:solidFill>
              </a:rPr>
              <a:t>Transgenre,</a:t>
            </a:r>
          </a:p>
          <a:p>
            <a:pPr marL="285750" indent="-285750">
              <a:buFont typeface="Arial" panose="020B0604020202020204" pitchFamily="34" charset="0"/>
              <a:buChar char="•"/>
            </a:pPr>
            <a:r>
              <a:rPr lang="fr-FR" dirty="0">
                <a:solidFill>
                  <a:srgbClr val="7030A0"/>
                </a:solidFill>
              </a:rPr>
              <a:t>Transsexuel,</a:t>
            </a:r>
          </a:p>
          <a:p>
            <a:pPr marL="285750" indent="-285750">
              <a:buFont typeface="Arial" panose="020B0604020202020204" pitchFamily="34" charset="0"/>
              <a:buChar char="•"/>
            </a:pPr>
            <a:r>
              <a:rPr lang="fr-FR" dirty="0" err="1">
                <a:solidFill>
                  <a:srgbClr val="7030A0"/>
                </a:solidFill>
              </a:rPr>
              <a:t>Queer</a:t>
            </a:r>
            <a:r>
              <a:rPr lang="fr-FR" dirty="0">
                <a:solidFill>
                  <a:srgbClr val="7030A0"/>
                </a:solidFill>
              </a:rPr>
              <a:t>, bizarre,</a:t>
            </a:r>
          </a:p>
          <a:p>
            <a:pPr marL="285750" indent="-285750">
              <a:buFont typeface="Arial" panose="020B0604020202020204" pitchFamily="34" charset="0"/>
              <a:buChar char="•"/>
            </a:pPr>
            <a:r>
              <a:rPr lang="fr-FR" dirty="0">
                <a:solidFill>
                  <a:srgbClr val="7030A0"/>
                </a:solidFill>
              </a:rPr>
              <a:t>En questionnement,</a:t>
            </a:r>
          </a:p>
          <a:p>
            <a:pPr marL="285750" indent="-285750">
              <a:buFont typeface="Arial" panose="020B0604020202020204" pitchFamily="34" charset="0"/>
              <a:buChar char="•"/>
            </a:pPr>
            <a:r>
              <a:rPr lang="fr-FR" dirty="0">
                <a:solidFill>
                  <a:srgbClr val="7030A0"/>
                </a:solidFill>
              </a:rPr>
              <a:t>Intersexué,</a:t>
            </a:r>
          </a:p>
          <a:p>
            <a:pPr marL="285750" indent="-285750">
              <a:buFont typeface="Arial" panose="020B0604020202020204" pitchFamily="34" charset="0"/>
              <a:buChar char="•"/>
            </a:pPr>
            <a:r>
              <a:rPr lang="fr-FR" dirty="0" err="1">
                <a:solidFill>
                  <a:srgbClr val="7030A0"/>
                </a:solidFill>
              </a:rPr>
              <a:t>Intergenre</a:t>
            </a:r>
            <a:endParaRPr lang="fr-FR" dirty="0">
              <a:solidFill>
                <a:srgbClr val="7030A0"/>
              </a:solidFill>
            </a:endParaRPr>
          </a:p>
          <a:p>
            <a:pPr marL="285750" indent="-285750">
              <a:buFont typeface="Arial" panose="020B0604020202020204" pitchFamily="34" charset="0"/>
              <a:buChar char="•"/>
            </a:pPr>
            <a:r>
              <a:rPr lang="fr-FR" dirty="0">
                <a:solidFill>
                  <a:srgbClr val="7030A0"/>
                </a:solidFill>
              </a:rPr>
              <a:t>Asexué,</a:t>
            </a:r>
          </a:p>
          <a:p>
            <a:pPr marL="285750" indent="-285750">
              <a:buFont typeface="Arial" panose="020B0604020202020204" pitchFamily="34" charset="0"/>
              <a:buChar char="•"/>
            </a:pPr>
            <a:r>
              <a:rPr lang="fr-FR" dirty="0">
                <a:solidFill>
                  <a:srgbClr val="7030A0"/>
                </a:solidFill>
              </a:rPr>
              <a:t>Allié,</a:t>
            </a:r>
          </a:p>
          <a:p>
            <a:pPr marL="285750" indent="-285750">
              <a:buFont typeface="Arial" panose="020B0604020202020204" pitchFamily="34" charset="0"/>
              <a:buChar char="•"/>
            </a:pPr>
            <a:r>
              <a:rPr lang="fr-FR" dirty="0">
                <a:solidFill>
                  <a:srgbClr val="7030A0"/>
                </a:solidFill>
              </a:rPr>
              <a:t>Etc.</a:t>
            </a:r>
          </a:p>
        </p:txBody>
      </p:sp>
    </p:spTree>
    <p:extLst>
      <p:ext uri="{BB962C8B-B14F-4D97-AF65-F5344CB8AC3E}">
        <p14:creationId xmlns:p14="http://schemas.microsoft.com/office/powerpoint/2010/main" val="4105258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44921" y="105495"/>
            <a:ext cx="649941" cy="365125"/>
          </a:xfrm>
        </p:spPr>
        <p:txBody>
          <a:bodyPr/>
          <a:lstStyle/>
          <a:p>
            <a:fld id="{A3855CD8-F650-4656-8804-7E552F308368}" type="slidenum">
              <a:rPr lang="en-US" smtClean="0"/>
              <a:t>17</a:t>
            </a:fld>
            <a:endParaRPr lang="en-US"/>
          </a:p>
        </p:txBody>
      </p:sp>
      <p:sp>
        <p:nvSpPr>
          <p:cNvPr id="3" name="ZoneTexte 2"/>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72123" y="285954"/>
            <a:ext cx="3822585"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sur les transsexuels (suite)</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7024" y="3504242"/>
            <a:ext cx="2681541" cy="325136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081" y="4168500"/>
            <a:ext cx="2343150" cy="234315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42" y="3504242"/>
            <a:ext cx="6211133" cy="3251368"/>
          </a:xfrm>
          <a:prstGeom prst="rect">
            <a:avLst/>
          </a:prstGeom>
        </p:spPr>
      </p:pic>
      <p:sp>
        <p:nvSpPr>
          <p:cNvPr id="10" name="ZoneTexte 9"/>
          <p:cNvSpPr txBox="1"/>
          <p:nvPr/>
        </p:nvSpPr>
        <p:spPr>
          <a:xfrm>
            <a:off x="172123" y="796066"/>
            <a:ext cx="11876442" cy="3046988"/>
          </a:xfrm>
          <a:prstGeom prst="rect">
            <a:avLst/>
          </a:prstGeom>
          <a:noFill/>
        </p:spPr>
        <p:txBody>
          <a:bodyPr wrap="square" rtlCol="0">
            <a:spAutoFit/>
          </a:bodyPr>
          <a:lstStyle/>
          <a:p>
            <a:r>
              <a:rPr lang="fr-FR" dirty="0">
                <a:solidFill>
                  <a:srgbClr val="7030A0"/>
                </a:solidFill>
              </a:rPr>
              <a:t>3.2. </a:t>
            </a:r>
            <a:r>
              <a:rPr lang="fr-FR" u="sng" dirty="0">
                <a:solidFill>
                  <a:srgbClr val="7030A0"/>
                </a:solidFill>
              </a:rPr>
              <a:t>Opinions compréhensives ou positives</a:t>
            </a:r>
            <a:r>
              <a:rPr lang="fr-FR" dirty="0">
                <a:solidFill>
                  <a:srgbClr val="7030A0"/>
                </a:solidFill>
              </a:rPr>
              <a:t> (suite) :</a:t>
            </a:r>
          </a:p>
          <a:p>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Simone Veil (en 76) avait déclaré que la société était intolérante envers les transsexuels</a:t>
            </a:r>
            <a:r>
              <a:rPr lang="fr-FR" dirty="0">
                <a:solidFill>
                  <a:srgbClr val="7030A0"/>
                </a:solidFill>
              </a:rPr>
              <a:t> ».</a:t>
            </a:r>
            <a:r>
              <a:rPr lang="fr-FR" sz="1200" dirty="0">
                <a:solidFill>
                  <a:srgbClr val="7030A0"/>
                </a:solidFill>
              </a:rPr>
              <a:t> Source : Libération, 15/12/87, Hélène Hazera, sur le témoignage de Maud Marin.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Les identités transgenres ne sont </a:t>
            </a:r>
            <a:r>
              <a:rPr lang="fr-FR" i="1" dirty="0">
                <a:solidFill>
                  <a:srgbClr val="008000"/>
                </a:solidFill>
              </a:rPr>
              <a:t>ni un vice, ni un caprice cosmétique, ni une maladie </a:t>
            </a:r>
            <a:r>
              <a:rPr lang="fr-FR" i="1" dirty="0">
                <a:solidFill>
                  <a:srgbClr val="7030A0"/>
                </a:solidFill>
              </a:rPr>
              <a:t>: il s'agit d'une authentique contrainte intérieure à la métamorphose de soi</a:t>
            </a:r>
            <a:r>
              <a:rPr lang="fr-FR" dirty="0">
                <a:solidFill>
                  <a:srgbClr val="7030A0"/>
                </a:solidFill>
              </a:rPr>
              <a:t> ». </a:t>
            </a:r>
            <a:r>
              <a:rPr lang="fr-FR" sz="1200" dirty="0">
                <a:solidFill>
                  <a:srgbClr val="7030A0"/>
                </a:solidFill>
              </a:rPr>
              <a:t>Source : </a:t>
            </a:r>
            <a:r>
              <a:rPr lang="fr-FR" sz="1200" i="1" dirty="0">
                <a:solidFill>
                  <a:srgbClr val="7030A0"/>
                </a:solidFill>
              </a:rPr>
              <a:t>Psychologie(s) des transsexuels et des transgenres</a:t>
            </a:r>
            <a:r>
              <a:rPr lang="fr-FR" sz="1200" dirty="0">
                <a:solidFill>
                  <a:srgbClr val="7030A0"/>
                </a:solidFill>
              </a:rPr>
              <a:t>, Françoise </a:t>
            </a:r>
            <a:r>
              <a:rPr lang="fr-FR" sz="1200" dirty="0" err="1">
                <a:solidFill>
                  <a:srgbClr val="7030A0"/>
                </a:solidFill>
              </a:rPr>
              <a:t>Sironi</a:t>
            </a:r>
            <a:r>
              <a:rPr lang="fr-FR" sz="1200" dirty="0">
                <a:solidFill>
                  <a:srgbClr val="7030A0"/>
                </a:solidFill>
              </a:rPr>
              <a:t> (maître de conférences en psychologie clinique et en psychopathologie à l’université Paris-VIII), Odile Jacob, 2011.</a:t>
            </a:r>
          </a:p>
          <a:p>
            <a:endParaRPr lang="fr-FR" sz="1200" dirty="0">
              <a:solidFill>
                <a:srgbClr val="7030A0"/>
              </a:solidFill>
            </a:endParaRPr>
          </a:p>
          <a:p>
            <a:pPr algn="just"/>
            <a:r>
              <a:rPr lang="fr-FR" sz="1200" dirty="0">
                <a:solidFill>
                  <a:srgbClr val="7030A0"/>
                </a:solidFill>
              </a:rPr>
              <a:t>(°) « </a:t>
            </a:r>
            <a:r>
              <a:rPr lang="fr-FR" sz="1200" i="1" dirty="0">
                <a:solidFill>
                  <a:srgbClr val="7030A0"/>
                </a:solidFill>
              </a:rPr>
              <a:t>Le droit au respect de la vie privée est conçu comme un faisceau de droits multiples dont la portée n’est jamais identique et varie en fonction du temps, du lieu et de la personne concernée. Il concerne de très nombreux aspects de la personnalité : droit à l’image, état des personnes (actes de l’état civil, mariage, nom et prénom, sexe « apparent » - on trouve ici la question du transsexualisme), vie affective et sexuelle </a:t>
            </a:r>
            <a:r>
              <a:rPr lang="fr-FR" sz="1200" dirty="0">
                <a:solidFill>
                  <a:srgbClr val="7030A0"/>
                </a:solidFill>
              </a:rPr>
              <a:t>[…] ». Sources : a) Le respect de la vie privée et la protection des données personnelles dans le rapport de Simone Veil, 21 décembre 2008, </a:t>
            </a:r>
            <a:r>
              <a:rPr lang="fr-FR" sz="1200" dirty="0">
                <a:solidFill>
                  <a:srgbClr val="7030A0"/>
                </a:solidFill>
                <a:hlinkClick r:id="rId5"/>
              </a:rPr>
              <a:t>http://ldh-toulon.net/le-respect-de-la-vie-privee-et-la.html</a:t>
            </a:r>
            <a:r>
              <a:rPr lang="fr-FR" sz="1200" dirty="0">
                <a:solidFill>
                  <a:srgbClr val="7030A0"/>
                </a:solidFill>
              </a:rPr>
              <a:t>, b) Lutte contre les discriminations : les mots sont démentis par les actes, 17 décembre 2008, </a:t>
            </a:r>
            <a:r>
              <a:rPr lang="fr-FR" sz="1200" dirty="0">
                <a:solidFill>
                  <a:srgbClr val="7030A0"/>
                </a:solidFill>
                <a:hlinkClick r:id="rId6"/>
              </a:rPr>
              <a:t>http://ldh-toulon.net/lutte-contre-les-discriminations.html</a:t>
            </a:r>
            <a:r>
              <a:rPr lang="fr-FR" sz="1200" dirty="0">
                <a:solidFill>
                  <a:srgbClr val="7030A0"/>
                </a:solidFill>
              </a:rPr>
              <a:t>   </a:t>
            </a:r>
          </a:p>
        </p:txBody>
      </p:sp>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3141" y="0"/>
            <a:ext cx="1372530" cy="1372530"/>
          </a:xfrm>
          <a:prstGeom prst="rect">
            <a:avLst/>
          </a:prstGeom>
        </p:spPr>
      </p:pic>
    </p:spTree>
    <p:extLst>
      <p:ext uri="{BB962C8B-B14F-4D97-AF65-F5344CB8AC3E}">
        <p14:creationId xmlns:p14="http://schemas.microsoft.com/office/powerpoint/2010/main" val="346252884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19571" y="100516"/>
            <a:ext cx="482348" cy="401561"/>
          </a:xfrm>
        </p:spPr>
        <p:txBody>
          <a:bodyPr/>
          <a:lstStyle/>
          <a:p>
            <a:fld id="{A3855CD8-F650-4656-8804-7E552F308368}" type="slidenum">
              <a:rPr lang="en-US" smtClean="0"/>
              <a:t>170</a:t>
            </a:fld>
            <a:endParaRPr lang="en-US"/>
          </a:p>
        </p:txBody>
      </p:sp>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7114" y="4091290"/>
            <a:ext cx="3573655" cy="230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9194121" y="6491808"/>
            <a:ext cx="2226258" cy="276999"/>
          </a:xfrm>
          <a:prstGeom prst="rect">
            <a:avLst/>
          </a:prstGeom>
          <a:noFill/>
        </p:spPr>
        <p:txBody>
          <a:bodyPr wrap="square" rtlCol="0">
            <a:spAutoFit/>
          </a:bodyPr>
          <a:lstStyle/>
          <a:p>
            <a:pPr algn="ctr"/>
            <a:r>
              <a:rPr lang="fr-FR" sz="1200" dirty="0">
                <a:solidFill>
                  <a:srgbClr val="008000"/>
                </a:solidFill>
              </a:rPr>
              <a:t>Je suis une alliée.</a:t>
            </a:r>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a:spLocks noChangeArrowheads="1"/>
          </p:cNvSpPr>
          <p:nvPr/>
        </p:nvSpPr>
        <p:spPr bwMode="auto">
          <a:xfrm>
            <a:off x="129035" y="371013"/>
            <a:ext cx="3518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800" dirty="0">
                <a:solidFill>
                  <a:srgbClr val="7030A0"/>
                </a:solidFill>
              </a:rPr>
              <a:t>A6. </a:t>
            </a:r>
            <a:r>
              <a:rPr lang="fr-FR" altLang="fr-FR" sz="1800" b="1" dirty="0">
                <a:solidFill>
                  <a:srgbClr val="7030A0"/>
                </a:solidFill>
              </a:rPr>
              <a:t>Annexe : drapeaux et symboles</a:t>
            </a:r>
            <a:endParaRPr lang="fr-FR" sz="1800" b="1" dirty="0">
              <a:solidFill>
                <a:srgbClr val="7030A0"/>
              </a:solidFill>
            </a:endParaRPr>
          </a:p>
        </p:txBody>
      </p:sp>
      <p:pic>
        <p:nvPicPr>
          <p:cNvPr id="7"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547" y="1684057"/>
            <a:ext cx="10493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8"/>
          <p:cNvSpPr txBox="1">
            <a:spLocks noChangeArrowheads="1"/>
          </p:cNvSpPr>
          <p:nvPr/>
        </p:nvSpPr>
        <p:spPr bwMode="auto">
          <a:xfrm>
            <a:off x="7094397" y="1684057"/>
            <a:ext cx="1163638"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a:solidFill>
                  <a:srgbClr val="000000"/>
                </a:solidFill>
                <a:latin typeface="Arial" panose="020B0604020202020204" pitchFamily="34" charset="0"/>
              </a:rPr>
              <a:t>Female </a:t>
            </a:r>
          </a:p>
        </p:txBody>
      </p:sp>
      <p:pic>
        <p:nvPicPr>
          <p:cNvPr id="9" name="Picture 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6810" y="545820"/>
            <a:ext cx="658812"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2335" y="1682470"/>
            <a:ext cx="2355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0"/>
          <p:cNvSpPr txBox="1">
            <a:spLocks noChangeArrowheads="1"/>
          </p:cNvSpPr>
          <p:nvPr/>
        </p:nvSpPr>
        <p:spPr bwMode="auto">
          <a:xfrm>
            <a:off x="8315185" y="1682470"/>
            <a:ext cx="2470150"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dirty="0" err="1">
                <a:solidFill>
                  <a:srgbClr val="000000"/>
                </a:solidFill>
                <a:latin typeface="Arial" panose="020B0604020202020204" pitchFamily="34" charset="0"/>
              </a:rPr>
              <a:t>Transgenre</a:t>
            </a:r>
            <a:r>
              <a:rPr lang="en-US" altLang="fr-FR" sz="1800" dirty="0">
                <a:solidFill>
                  <a:srgbClr val="000000"/>
                </a:solidFill>
                <a:latin typeface="Arial" panose="020B0604020202020204" pitchFamily="34" charset="0"/>
              </a:rPr>
              <a:t> / Queer</a:t>
            </a:r>
          </a:p>
        </p:txBody>
      </p:sp>
      <p:pic>
        <p:nvPicPr>
          <p:cNvPr id="12"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4797" y="474382"/>
            <a:ext cx="105251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88702" y="1517796"/>
            <a:ext cx="7905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6"/>
          <p:cNvSpPr txBox="1">
            <a:spLocks noChangeArrowheads="1"/>
          </p:cNvSpPr>
          <p:nvPr/>
        </p:nvSpPr>
        <p:spPr bwMode="auto">
          <a:xfrm>
            <a:off x="10731552" y="1517796"/>
            <a:ext cx="90487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a:solidFill>
                  <a:srgbClr val="000000"/>
                </a:solidFill>
                <a:latin typeface="Arial" panose="020B0604020202020204" pitchFamily="34" charset="0"/>
              </a:rPr>
              <a:t>Male </a:t>
            </a:r>
          </a:p>
        </p:txBody>
      </p:sp>
      <p:pic>
        <p:nvPicPr>
          <p:cNvPr id="15" name="Picture 3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22027" y="446234"/>
            <a:ext cx="89852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3238" y="2546801"/>
            <a:ext cx="558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40801" y="2546801"/>
            <a:ext cx="558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72638" y="2332488"/>
            <a:ext cx="558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7326" y="2930976"/>
            <a:ext cx="276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4051" y="2930976"/>
            <a:ext cx="276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79038" y="2183263"/>
            <a:ext cx="363538"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60057" y="3445483"/>
            <a:ext cx="194151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6"/>
          <p:cNvSpPr txBox="1">
            <a:spLocks noChangeArrowheads="1"/>
          </p:cNvSpPr>
          <p:nvPr/>
        </p:nvSpPr>
        <p:spPr bwMode="auto">
          <a:xfrm>
            <a:off x="7724810" y="3452272"/>
            <a:ext cx="205581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dirty="0">
                <a:solidFill>
                  <a:srgbClr val="000000"/>
                </a:solidFill>
                <a:latin typeface="Arial" panose="020B0604020202020204" pitchFamily="34" charset="0"/>
              </a:rPr>
              <a:t>Bisexual Female</a:t>
            </a:r>
          </a:p>
        </p:txBody>
      </p:sp>
      <p:pic>
        <p:nvPicPr>
          <p:cNvPr id="25"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62565" y="2697244"/>
            <a:ext cx="5794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51490" y="2498807"/>
            <a:ext cx="577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19727" y="3054432"/>
            <a:ext cx="28416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007102" y="2387682"/>
            <a:ext cx="37465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64152" y="2268619"/>
            <a:ext cx="579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34052" y="2141619"/>
            <a:ext cx="376238"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38"/>
          <p:cNvSpPr txBox="1">
            <a:spLocks noChangeArrowheads="1"/>
          </p:cNvSpPr>
          <p:nvPr/>
        </p:nvSpPr>
        <p:spPr bwMode="auto">
          <a:xfrm>
            <a:off x="9965742" y="3451396"/>
            <a:ext cx="18081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dirty="0">
                <a:solidFill>
                  <a:srgbClr val="000000"/>
                </a:solidFill>
                <a:latin typeface="Arial" panose="020B0604020202020204" pitchFamily="34" charset="0"/>
              </a:rPr>
              <a:t>Bisexual Male</a:t>
            </a:r>
          </a:p>
        </p:txBody>
      </p:sp>
      <p:pic>
        <p:nvPicPr>
          <p:cNvPr id="33" name="Picture 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65040" y="4402797"/>
            <a:ext cx="8683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48877" y="4415497"/>
            <a:ext cx="9112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854559" y="5856509"/>
            <a:ext cx="11160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687203" y="5493409"/>
            <a:ext cx="61118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32"/>
          <p:cNvSpPr txBox="1">
            <a:spLocks noChangeArrowheads="1"/>
          </p:cNvSpPr>
          <p:nvPr/>
        </p:nvSpPr>
        <p:spPr bwMode="auto">
          <a:xfrm>
            <a:off x="6630053" y="5493409"/>
            <a:ext cx="72548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a:solidFill>
                  <a:srgbClr val="000000"/>
                </a:solidFill>
                <a:latin typeface="Arial" panose="020B0604020202020204" pitchFamily="34" charset="0"/>
              </a:rPr>
              <a:t>Gay</a:t>
            </a:r>
          </a:p>
        </p:txBody>
      </p:sp>
      <p:pic>
        <p:nvPicPr>
          <p:cNvPr id="38" name="Picture 3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361640" y="5493409"/>
            <a:ext cx="10350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4"/>
          <p:cNvSpPr txBox="1">
            <a:spLocks noChangeArrowheads="1"/>
          </p:cNvSpPr>
          <p:nvPr/>
        </p:nvSpPr>
        <p:spPr bwMode="auto">
          <a:xfrm>
            <a:off x="5304490" y="5493409"/>
            <a:ext cx="1149350"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dirty="0" err="1">
                <a:solidFill>
                  <a:srgbClr val="000000"/>
                </a:solidFill>
                <a:latin typeface="Arial" panose="020B0604020202020204" pitchFamily="34" charset="0"/>
              </a:rPr>
              <a:t>Lesbien</a:t>
            </a:r>
            <a:endParaRPr lang="en-US" altLang="fr-FR" sz="1800" dirty="0">
              <a:solidFill>
                <a:srgbClr val="000000"/>
              </a:solidFill>
              <a:latin typeface="Arial" panose="020B0604020202020204" pitchFamily="34" charset="0"/>
            </a:endParaRPr>
          </a:p>
        </p:txBody>
      </p:sp>
      <p:pic>
        <p:nvPicPr>
          <p:cNvPr id="40" name="Picture 4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804553" y="4599647"/>
            <a:ext cx="13970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237" y="3425597"/>
            <a:ext cx="22733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4112" y="3016022"/>
            <a:ext cx="12239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3"/>
          <p:cNvSpPr txBox="1">
            <a:spLocks noChangeArrowheads="1"/>
          </p:cNvSpPr>
          <p:nvPr/>
        </p:nvSpPr>
        <p:spPr bwMode="auto">
          <a:xfrm>
            <a:off x="496962" y="3016022"/>
            <a:ext cx="1338263"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5000"/>
              </a:lnSpc>
            </a:pPr>
            <a:r>
              <a:rPr lang="en-US" altLang="fr-FR" sz="1800" b="1" dirty="0" err="1">
                <a:solidFill>
                  <a:srgbClr val="000000"/>
                </a:solidFill>
                <a:latin typeface="Arial" panose="020B0604020202020204" pitchFamily="34" charset="0"/>
              </a:rPr>
              <a:t>Bisexuel</a:t>
            </a:r>
            <a:endParaRPr lang="en-US" altLang="fr-FR" sz="1800" b="1" dirty="0">
              <a:solidFill>
                <a:srgbClr val="000000"/>
              </a:solidFill>
              <a:latin typeface="Arial" panose="020B0604020202020204" pitchFamily="34" charset="0"/>
            </a:endParaRPr>
          </a:p>
        </p:txBody>
      </p:sp>
      <p:pic>
        <p:nvPicPr>
          <p:cNvPr id="44" name="Picture 1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27387" y="1187222"/>
            <a:ext cx="175101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15"/>
          <p:cNvSpPr txBox="1">
            <a:spLocks noChangeArrowheads="1"/>
          </p:cNvSpPr>
          <p:nvPr/>
        </p:nvSpPr>
        <p:spPr bwMode="auto">
          <a:xfrm>
            <a:off x="2570237" y="1187222"/>
            <a:ext cx="1865313"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5000"/>
              </a:lnSpc>
            </a:pPr>
            <a:r>
              <a:rPr lang="en-US" altLang="fr-FR" sz="1800" b="1" dirty="0" err="1">
                <a:solidFill>
                  <a:srgbClr val="000000"/>
                </a:solidFill>
                <a:latin typeface="Arial" panose="020B0604020202020204" pitchFamily="34" charset="0"/>
              </a:rPr>
              <a:t>Transgenre</a:t>
            </a:r>
            <a:endParaRPr lang="en-US" altLang="fr-FR" sz="1800" b="1" dirty="0">
              <a:solidFill>
                <a:srgbClr val="000000"/>
              </a:solidFill>
              <a:latin typeface="Arial" panose="020B0604020202020204" pitchFamily="34" charset="0"/>
            </a:endParaRPr>
          </a:p>
        </p:txBody>
      </p:sp>
      <p:pic>
        <p:nvPicPr>
          <p:cNvPr id="46" name="Picture 16"/>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889873" y="1355445"/>
            <a:ext cx="13985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7"/>
          <p:cNvSpPr txBox="1">
            <a:spLocks noChangeArrowheads="1"/>
          </p:cNvSpPr>
          <p:nvPr/>
        </p:nvSpPr>
        <p:spPr bwMode="auto">
          <a:xfrm>
            <a:off x="404886" y="4938077"/>
            <a:ext cx="1512887"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lnSpc>
                <a:spcPct val="95000"/>
              </a:lnSpc>
            </a:pPr>
            <a:r>
              <a:rPr lang="en-US" altLang="fr-FR" sz="1800" b="1" dirty="0" err="1">
                <a:solidFill>
                  <a:srgbClr val="000000"/>
                </a:solidFill>
                <a:latin typeface="Arial" panose="020B0604020202020204" pitchFamily="34" charset="0"/>
              </a:rPr>
              <a:t>Pansexuel</a:t>
            </a:r>
            <a:endParaRPr lang="en-US" altLang="fr-FR" sz="1800" b="1" dirty="0">
              <a:solidFill>
                <a:srgbClr val="000000"/>
              </a:solidFill>
              <a:latin typeface="Arial" panose="020B0604020202020204" pitchFamily="34" charset="0"/>
            </a:endParaRPr>
          </a:p>
        </p:txBody>
      </p:sp>
      <p:pic>
        <p:nvPicPr>
          <p:cNvPr id="48" name="Picture 1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03325" y="1223735"/>
            <a:ext cx="11255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9"/>
          <p:cNvSpPr txBox="1">
            <a:spLocks noChangeArrowheads="1"/>
          </p:cNvSpPr>
          <p:nvPr/>
        </p:nvSpPr>
        <p:spPr bwMode="auto">
          <a:xfrm>
            <a:off x="546175" y="1223735"/>
            <a:ext cx="1239837"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5000"/>
              </a:lnSpc>
            </a:pPr>
            <a:r>
              <a:rPr lang="en-US" altLang="fr-FR" sz="1800" b="1" dirty="0" err="1">
                <a:solidFill>
                  <a:srgbClr val="000000"/>
                </a:solidFill>
                <a:latin typeface="Arial" panose="020B0604020202020204" pitchFamily="34" charset="0"/>
              </a:rPr>
              <a:t>Asexuel</a:t>
            </a:r>
            <a:endParaRPr lang="en-US" altLang="fr-FR" sz="1800" b="1" dirty="0">
              <a:solidFill>
                <a:srgbClr val="000000"/>
              </a:solidFill>
              <a:latin typeface="Arial" panose="020B0604020202020204" pitchFamily="34" charset="0"/>
            </a:endParaRPr>
          </a:p>
        </p:txBody>
      </p:sp>
      <p:pic>
        <p:nvPicPr>
          <p:cNvPr id="50" name="Picture 2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530550" y="1598385"/>
            <a:ext cx="18478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25499" y="5269134"/>
            <a:ext cx="1871663"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36600" y="1639660"/>
            <a:ext cx="2049462"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4"/>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530550" y="3425597"/>
            <a:ext cx="184785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5"/>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530550" y="3000147"/>
            <a:ext cx="17938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26"/>
          <p:cNvSpPr txBox="1">
            <a:spLocks noChangeArrowheads="1"/>
          </p:cNvSpPr>
          <p:nvPr/>
        </p:nvSpPr>
        <p:spPr bwMode="auto">
          <a:xfrm>
            <a:off x="2473400" y="3000147"/>
            <a:ext cx="1908175"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5000"/>
              </a:lnSpc>
            </a:pPr>
            <a:r>
              <a:rPr lang="en-US" altLang="fr-FR" sz="1800" b="1" dirty="0">
                <a:solidFill>
                  <a:srgbClr val="000000"/>
                </a:solidFill>
                <a:latin typeface="Arial" panose="020B0604020202020204" pitchFamily="34" charset="0"/>
              </a:rPr>
              <a:t>Genre-queer</a:t>
            </a:r>
          </a:p>
        </p:txBody>
      </p:sp>
      <p:pic>
        <p:nvPicPr>
          <p:cNvPr id="56" name="Picture 27"/>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619522" y="5241289"/>
            <a:ext cx="18716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8"/>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163302" y="3157601"/>
            <a:ext cx="11890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29"/>
          <p:cNvSpPr txBox="1">
            <a:spLocks noChangeArrowheads="1"/>
          </p:cNvSpPr>
          <p:nvPr/>
        </p:nvSpPr>
        <p:spPr bwMode="auto">
          <a:xfrm>
            <a:off x="2998956" y="4938077"/>
            <a:ext cx="1303337" cy="26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5000"/>
              </a:lnSpc>
            </a:pPr>
            <a:r>
              <a:rPr lang="en-US" altLang="fr-FR" sz="1800" b="1" dirty="0" err="1">
                <a:solidFill>
                  <a:srgbClr val="000000"/>
                </a:solidFill>
                <a:latin typeface="Arial" panose="020B0604020202020204" pitchFamily="34" charset="0"/>
              </a:rPr>
              <a:t>Intersexué</a:t>
            </a:r>
            <a:endParaRPr lang="en-US" altLang="fr-FR" sz="1800" b="1" dirty="0">
              <a:solidFill>
                <a:srgbClr val="000000"/>
              </a:solidFill>
              <a:latin typeface="Arial" panose="020B0604020202020204" pitchFamily="34" charset="0"/>
            </a:endParaRPr>
          </a:p>
        </p:txBody>
      </p:sp>
      <p:pic>
        <p:nvPicPr>
          <p:cNvPr id="59" name="Picture 21"/>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631760" y="1576463"/>
            <a:ext cx="200818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10"/>
          <p:cNvSpPr txBox="1">
            <a:spLocks noChangeArrowheads="1"/>
          </p:cNvSpPr>
          <p:nvPr/>
        </p:nvSpPr>
        <p:spPr bwMode="auto">
          <a:xfrm>
            <a:off x="4729521" y="937063"/>
            <a:ext cx="1925638" cy="52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5000"/>
              </a:lnSpc>
            </a:pPr>
            <a:r>
              <a:rPr lang="en-US" altLang="fr-FR" sz="1800" b="1" dirty="0">
                <a:solidFill>
                  <a:srgbClr val="000000"/>
                </a:solidFill>
                <a:latin typeface="Arial" panose="020B0604020202020204" pitchFamily="34" charset="0"/>
              </a:rPr>
              <a:t>Arc </a:t>
            </a:r>
            <a:r>
              <a:rPr lang="en-US" altLang="fr-FR" sz="1800" b="1" dirty="0" err="1">
                <a:solidFill>
                  <a:srgbClr val="000000"/>
                </a:solidFill>
                <a:latin typeface="Arial" panose="020B0604020202020204" pitchFamily="34" charset="0"/>
              </a:rPr>
              <a:t>en</a:t>
            </a:r>
            <a:r>
              <a:rPr lang="en-US" altLang="fr-FR" sz="1800" b="1" dirty="0">
                <a:solidFill>
                  <a:srgbClr val="000000"/>
                </a:solidFill>
                <a:latin typeface="Arial" panose="020B0604020202020204" pitchFamily="34" charset="0"/>
              </a:rPr>
              <a:t> </a:t>
            </a:r>
            <a:r>
              <a:rPr lang="en-US" altLang="fr-FR" sz="1800" b="1" dirty="0" err="1">
                <a:solidFill>
                  <a:srgbClr val="000000"/>
                </a:solidFill>
                <a:latin typeface="Arial" panose="020B0604020202020204" pitchFamily="34" charset="0"/>
              </a:rPr>
              <a:t>ciel</a:t>
            </a:r>
            <a:endParaRPr lang="en-US" altLang="fr-FR" sz="1800" b="1" dirty="0">
              <a:solidFill>
                <a:srgbClr val="000000"/>
              </a:solidFill>
              <a:latin typeface="Arial" panose="020B0604020202020204" pitchFamily="34" charset="0"/>
            </a:endParaRPr>
          </a:p>
          <a:p>
            <a:pPr algn="ctr" eaLnBrk="1" hangingPunct="1">
              <a:lnSpc>
                <a:spcPct val="95000"/>
              </a:lnSpc>
            </a:pPr>
            <a:r>
              <a:rPr lang="en-US" altLang="fr-FR" sz="1800" b="1" dirty="0">
                <a:solidFill>
                  <a:srgbClr val="000000"/>
                </a:solidFill>
                <a:latin typeface="Arial" panose="020B0604020202020204" pitchFamily="34" charset="0"/>
              </a:rPr>
              <a:t>Gay / </a:t>
            </a:r>
            <a:r>
              <a:rPr lang="en-US" altLang="fr-FR" sz="1800" b="1" dirty="0" err="1">
                <a:solidFill>
                  <a:srgbClr val="000000"/>
                </a:solidFill>
                <a:latin typeface="Arial" panose="020B0604020202020204" pitchFamily="34" charset="0"/>
              </a:rPr>
              <a:t>Lesbien</a:t>
            </a:r>
            <a:endParaRPr lang="en-US" altLang="fr-FR" sz="1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658054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274014" y="263811"/>
            <a:ext cx="574638" cy="3744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18</a:t>
            </a:fld>
            <a:endParaRPr lang="en-US"/>
          </a:p>
        </p:txBody>
      </p:sp>
      <p:sp>
        <p:nvSpPr>
          <p:cNvPr id="4" name="ZoneTexte 3"/>
          <p:cNvSpPr txBox="1"/>
          <p:nvPr/>
        </p:nvSpPr>
        <p:spPr>
          <a:xfrm>
            <a:off x="4733364" y="79145"/>
            <a:ext cx="314123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58184" y="197365"/>
            <a:ext cx="1584793"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endParaRPr lang="fr-FR" altLang="fr-FR" b="1" dirty="0">
              <a:solidFill>
                <a:srgbClr val="7030A0"/>
              </a:solidFill>
            </a:endParaRPr>
          </a:p>
        </p:txBody>
      </p:sp>
      <p:sp>
        <p:nvSpPr>
          <p:cNvPr id="6" name="ZoneTexte 5"/>
          <p:cNvSpPr txBox="1"/>
          <p:nvPr/>
        </p:nvSpPr>
        <p:spPr>
          <a:xfrm>
            <a:off x="79787" y="638274"/>
            <a:ext cx="11936505" cy="4893647"/>
          </a:xfrm>
          <a:prstGeom prst="rect">
            <a:avLst/>
          </a:prstGeom>
          <a:noFill/>
        </p:spPr>
        <p:txBody>
          <a:bodyPr wrap="square" rtlCol="0">
            <a:spAutoFit/>
          </a:bodyPr>
          <a:lstStyle/>
          <a:p>
            <a:pPr algn="just"/>
            <a:r>
              <a:rPr lang="fr-FR" dirty="0">
                <a:solidFill>
                  <a:srgbClr val="7030A0"/>
                </a:solidFill>
              </a:rPr>
              <a:t>La transsexualité est souvent rejetée par beaucoup d’individus dans notre société, peut-être perçue comme « sexuelle » ou comme une « </a:t>
            </a:r>
            <a:r>
              <a:rPr lang="fr-FR" b="1" dirty="0">
                <a:solidFill>
                  <a:srgbClr val="7030A0"/>
                </a:solidFill>
              </a:rPr>
              <a:t>perversion sexuelle</a:t>
            </a:r>
            <a:r>
              <a:rPr lang="fr-FR" dirty="0">
                <a:solidFill>
                  <a:srgbClr val="7030A0"/>
                </a:solidFill>
              </a:rPr>
              <a:t> » par ces derniers. Ce rejet s’exprime par une aversion «irrationnelle » appelée </a:t>
            </a:r>
            <a:r>
              <a:rPr lang="fr-FR" dirty="0" err="1">
                <a:solidFill>
                  <a:srgbClr val="7030A0"/>
                </a:solidFill>
              </a:rPr>
              <a:t>transphobie</a:t>
            </a:r>
            <a:r>
              <a:rPr lang="fr-FR" dirty="0">
                <a:solidFill>
                  <a:srgbClr val="7030A0"/>
                </a:solidFill>
              </a:rPr>
              <a:t>.</a:t>
            </a:r>
          </a:p>
          <a:p>
            <a:pPr algn="just"/>
            <a:endParaRPr lang="fr-FR" dirty="0">
              <a:solidFill>
                <a:srgbClr val="7030A0"/>
              </a:solidFill>
            </a:endParaRPr>
          </a:p>
          <a:p>
            <a:pPr algn="just"/>
            <a:r>
              <a:rPr lang="fr-FR" dirty="0">
                <a:solidFill>
                  <a:srgbClr val="7030A0"/>
                </a:solidFill>
              </a:rPr>
              <a:t>La </a:t>
            </a:r>
            <a:r>
              <a:rPr lang="fr-FR" b="1" dirty="0" err="1">
                <a:solidFill>
                  <a:srgbClr val="7030A0"/>
                </a:solidFill>
              </a:rPr>
              <a:t>transphobie</a:t>
            </a:r>
            <a:r>
              <a:rPr lang="fr-FR" dirty="0">
                <a:solidFill>
                  <a:srgbClr val="7030A0"/>
                </a:solidFill>
              </a:rPr>
              <a:t> est l'aversion envers le </a:t>
            </a:r>
            <a:r>
              <a:rPr lang="fr-FR" dirty="0">
                <a:solidFill>
                  <a:srgbClr val="7030A0"/>
                </a:solidFill>
                <a:hlinkClick r:id="rId2" tooltip="Transsexualisme"/>
              </a:rPr>
              <a:t>transsexualisme</a:t>
            </a:r>
            <a:r>
              <a:rPr lang="fr-FR" dirty="0">
                <a:solidFill>
                  <a:srgbClr val="7030A0"/>
                </a:solidFill>
              </a:rPr>
              <a:t> ou la </a:t>
            </a:r>
            <a:r>
              <a:rPr lang="fr-FR" dirty="0" err="1">
                <a:solidFill>
                  <a:srgbClr val="7030A0"/>
                </a:solidFill>
              </a:rPr>
              <a:t>transidentité</a:t>
            </a:r>
            <a:r>
              <a:rPr lang="fr-FR" dirty="0">
                <a:solidFill>
                  <a:srgbClr val="7030A0"/>
                </a:solidFill>
              </a:rPr>
              <a:t> et envers les personnes transsexuelles ou </a:t>
            </a:r>
            <a:r>
              <a:rPr lang="fr-FR" dirty="0">
                <a:solidFill>
                  <a:srgbClr val="7030A0"/>
                </a:solidFill>
                <a:hlinkClick r:id="rId3" tooltip="Transgendérisme"/>
              </a:rPr>
              <a:t>transgenres</a:t>
            </a:r>
            <a:r>
              <a:rPr lang="fr-FR" dirty="0">
                <a:solidFill>
                  <a:srgbClr val="7030A0"/>
                </a:solidFill>
              </a:rPr>
              <a:t> relativement à leur </a:t>
            </a:r>
            <a:r>
              <a:rPr lang="fr-FR" dirty="0">
                <a:solidFill>
                  <a:srgbClr val="7030A0"/>
                </a:solidFill>
                <a:hlinkClick r:id="rId4" tooltip="Identité de genre"/>
              </a:rPr>
              <a:t>identité de genre</a:t>
            </a:r>
            <a:r>
              <a:rPr lang="fr-FR" dirty="0">
                <a:solidFill>
                  <a:srgbClr val="7030A0"/>
                </a:solidFill>
              </a:rPr>
              <a:t>. La </a:t>
            </a:r>
            <a:r>
              <a:rPr lang="fr-FR" dirty="0" err="1">
                <a:solidFill>
                  <a:srgbClr val="7030A0"/>
                </a:solidFill>
              </a:rPr>
              <a:t>transphobie</a:t>
            </a:r>
            <a:r>
              <a:rPr lang="fr-FR" dirty="0">
                <a:solidFill>
                  <a:srgbClr val="7030A0"/>
                </a:solidFill>
              </a:rPr>
              <a:t> peut se manifester sous forme de violences physiques (</a:t>
            </a:r>
            <a:r>
              <a:rPr lang="fr-FR" dirty="0">
                <a:solidFill>
                  <a:srgbClr val="7030A0"/>
                </a:solidFill>
                <a:hlinkClick r:id="rId5" tooltip="Agression"/>
              </a:rPr>
              <a:t>agressions</a:t>
            </a:r>
            <a:r>
              <a:rPr lang="fr-FR" dirty="0">
                <a:solidFill>
                  <a:srgbClr val="7030A0"/>
                </a:solidFill>
              </a:rPr>
              <a:t>, </a:t>
            </a:r>
            <a:r>
              <a:rPr lang="fr-FR" dirty="0">
                <a:solidFill>
                  <a:srgbClr val="7030A0"/>
                </a:solidFill>
                <a:hlinkClick r:id="rId6" tooltip="Crime de haine"/>
              </a:rPr>
              <a:t>crime de haine</a:t>
            </a:r>
            <a:r>
              <a:rPr lang="fr-FR" dirty="0">
                <a:solidFill>
                  <a:srgbClr val="7030A0"/>
                </a:solidFill>
              </a:rPr>
              <a:t>, </a:t>
            </a:r>
            <a:r>
              <a:rPr lang="fr-FR" dirty="0">
                <a:solidFill>
                  <a:srgbClr val="7030A0"/>
                </a:solidFill>
                <a:hlinkClick r:id="rId7" tooltip="Viol"/>
              </a:rPr>
              <a:t>viols</a:t>
            </a:r>
            <a:r>
              <a:rPr lang="fr-FR" dirty="0">
                <a:solidFill>
                  <a:srgbClr val="7030A0"/>
                </a:solidFill>
              </a:rPr>
              <a:t>, ou </a:t>
            </a:r>
            <a:r>
              <a:rPr lang="fr-FR" dirty="0">
                <a:solidFill>
                  <a:srgbClr val="7030A0"/>
                </a:solidFill>
                <a:hlinkClick r:id="rId8" tooltip="Meurtre"/>
              </a:rPr>
              <a:t>meurtres</a:t>
            </a:r>
            <a:r>
              <a:rPr lang="fr-FR" dirty="0">
                <a:solidFill>
                  <a:srgbClr val="7030A0"/>
                </a:solidFill>
              </a:rPr>
              <a:t>), ou par un comportement </a:t>
            </a:r>
            <a:r>
              <a:rPr lang="fr-FR" dirty="0">
                <a:solidFill>
                  <a:srgbClr val="7030A0"/>
                </a:solidFill>
                <a:hlinkClick r:id="rId9" tooltip="Discrimination"/>
              </a:rPr>
              <a:t>discriminatoire</a:t>
            </a:r>
            <a:r>
              <a:rPr lang="fr-FR" dirty="0">
                <a:solidFill>
                  <a:srgbClr val="7030A0"/>
                </a:solidFill>
              </a:rPr>
              <a:t> ou </a:t>
            </a:r>
            <a:r>
              <a:rPr lang="fr-FR" dirty="0">
                <a:solidFill>
                  <a:srgbClr val="7030A0"/>
                </a:solidFill>
                <a:hlinkClick r:id="rId10" tooltip="Tolérance"/>
              </a:rPr>
              <a:t>intolérant</a:t>
            </a:r>
            <a:r>
              <a:rPr lang="fr-FR" dirty="0">
                <a:solidFill>
                  <a:srgbClr val="7030A0"/>
                </a:solidFill>
              </a:rPr>
              <a:t> (</a:t>
            </a:r>
            <a:r>
              <a:rPr lang="fr-FR" dirty="0">
                <a:solidFill>
                  <a:srgbClr val="7030A0"/>
                </a:solidFill>
                <a:hlinkClick r:id="rId11" tooltip="Discrimination à l'embauche"/>
              </a:rPr>
              <a:t>discrimination à l'embauche</a:t>
            </a:r>
            <a:r>
              <a:rPr lang="fr-FR" dirty="0">
                <a:solidFill>
                  <a:srgbClr val="7030A0"/>
                </a:solidFill>
              </a:rPr>
              <a:t>, au </a:t>
            </a:r>
            <a:r>
              <a:rPr lang="fr-FR" dirty="0">
                <a:solidFill>
                  <a:srgbClr val="7030A0"/>
                </a:solidFill>
                <a:hlinkClick r:id="rId12" tooltip="Logement"/>
              </a:rPr>
              <a:t>logement</a:t>
            </a:r>
            <a:r>
              <a:rPr lang="fr-FR" dirty="0">
                <a:solidFill>
                  <a:srgbClr val="7030A0"/>
                </a:solidFill>
              </a:rPr>
              <a:t>, ou encore à l'accès aux </a:t>
            </a:r>
            <a:r>
              <a:rPr lang="fr-FR" dirty="0">
                <a:solidFill>
                  <a:srgbClr val="7030A0"/>
                </a:solidFill>
                <a:hlinkClick r:id="rId13" tooltip="Traitement (médecine)"/>
              </a:rPr>
              <a:t>traitements médicaux</a:t>
            </a:r>
            <a:r>
              <a:rPr lang="fr-FR" dirty="0">
                <a:solidFill>
                  <a:srgbClr val="7030A0"/>
                </a:solidFill>
              </a:rPr>
              <a:t>).</a:t>
            </a:r>
            <a:r>
              <a:rPr lang="fr-FR" sz="1200" dirty="0">
                <a:solidFill>
                  <a:srgbClr val="7030A0"/>
                </a:solidFill>
              </a:rPr>
              <a:t> Source : </a:t>
            </a:r>
            <a:r>
              <a:rPr lang="fr-FR" sz="1200" dirty="0">
                <a:solidFill>
                  <a:srgbClr val="7030A0"/>
                </a:solidFill>
                <a:hlinkClick r:id="rId14"/>
              </a:rPr>
              <a:t>https://fr.wikipedia.org/wiki/Transphobie</a:t>
            </a:r>
            <a:r>
              <a:rPr lang="fr-FR" sz="1200" dirty="0">
                <a:solidFill>
                  <a:srgbClr val="7030A0"/>
                </a:solidFill>
              </a:rPr>
              <a:t> </a:t>
            </a:r>
          </a:p>
          <a:p>
            <a:pPr algn="just"/>
            <a:r>
              <a:rPr lang="fr-FR" dirty="0">
                <a:solidFill>
                  <a:srgbClr val="7030A0"/>
                </a:solidFill>
              </a:rPr>
              <a:t>Dans leur appréhension de la </a:t>
            </a:r>
            <a:r>
              <a:rPr lang="fr-FR" dirty="0" err="1">
                <a:solidFill>
                  <a:srgbClr val="7030A0"/>
                </a:solidFill>
              </a:rPr>
              <a:t>transidentité</a:t>
            </a:r>
            <a:r>
              <a:rPr lang="fr-FR" dirty="0">
                <a:solidFill>
                  <a:srgbClr val="7030A0"/>
                </a:solidFill>
              </a:rPr>
              <a:t>, certains psychiatres qualifient la </a:t>
            </a:r>
            <a:r>
              <a:rPr lang="fr-FR" dirty="0" err="1">
                <a:solidFill>
                  <a:srgbClr val="7030A0"/>
                </a:solidFill>
              </a:rPr>
              <a:t>transidentité</a:t>
            </a:r>
            <a:r>
              <a:rPr lang="fr-FR" dirty="0">
                <a:solidFill>
                  <a:srgbClr val="7030A0"/>
                </a:solidFill>
              </a:rPr>
              <a:t> de </a:t>
            </a:r>
            <a:r>
              <a:rPr lang="fr-FR" dirty="0">
                <a:solidFill>
                  <a:srgbClr val="7030A0"/>
                </a:solidFill>
                <a:hlinkClick r:id="rId15" tooltip="Psychose"/>
              </a:rPr>
              <a:t>psychose</a:t>
            </a:r>
            <a:r>
              <a:rPr lang="fr-FR" dirty="0">
                <a:solidFill>
                  <a:srgbClr val="7030A0"/>
                </a:solidFill>
              </a:rPr>
              <a:t>, une généralisation souvent vue comme insultante et </a:t>
            </a:r>
            <a:r>
              <a:rPr lang="fr-FR" dirty="0" err="1">
                <a:solidFill>
                  <a:srgbClr val="7030A0"/>
                </a:solidFill>
              </a:rPr>
              <a:t>pathologisante</a:t>
            </a:r>
            <a:r>
              <a:rPr lang="fr-FR" dirty="0">
                <a:solidFill>
                  <a:srgbClr val="7030A0"/>
                </a:solidFill>
              </a:rPr>
              <a:t> (dans le passé, la psychiatrisation des transsexuels a conduit à des maltraitances médicales y compris l'</a:t>
            </a:r>
            <a:r>
              <a:rPr lang="fr-FR" dirty="0" err="1">
                <a:hlinkClick r:id="rId16" tooltip="Électroconvulsivothérapie"/>
              </a:rPr>
              <a:t>électroconvulsivothérapie</a:t>
            </a:r>
            <a:r>
              <a:rPr lang="fr-FR" dirty="0">
                <a:solidFill>
                  <a:srgbClr val="7030A0"/>
                </a:solidFill>
              </a:rPr>
              <a:t>). Des personnes </a:t>
            </a:r>
            <a:r>
              <a:rPr lang="fr-FR" dirty="0" err="1">
                <a:solidFill>
                  <a:srgbClr val="7030A0"/>
                </a:solidFill>
              </a:rPr>
              <a:t>transidentitaires</a:t>
            </a:r>
            <a:r>
              <a:rPr lang="fr-FR" dirty="0">
                <a:solidFill>
                  <a:srgbClr val="7030A0"/>
                </a:solidFill>
              </a:rPr>
              <a:t> peuvent aussi se voir refuser un traitement hormonal lorsque leur demande ne correspond pas à la vision que leur médecin a de la </a:t>
            </a:r>
            <a:r>
              <a:rPr lang="fr-FR" dirty="0" err="1">
                <a:solidFill>
                  <a:srgbClr val="7030A0"/>
                </a:solidFill>
              </a:rPr>
              <a:t>transidentité</a:t>
            </a:r>
            <a:r>
              <a:rPr lang="fr-FR" dirty="0">
                <a:solidFill>
                  <a:srgbClr val="7030A0"/>
                </a:solidFill>
              </a:rPr>
              <a:t> (par exemple, à cause de son apparence physique peu « crédible » pour pouvoir jouer un </a:t>
            </a:r>
            <a:r>
              <a:rPr lang="fr-FR" i="1" dirty="0">
                <a:solidFill>
                  <a:srgbClr val="7030A0"/>
                </a:solidFill>
              </a:rPr>
              <a:t>rôle crédible </a:t>
            </a:r>
            <a:r>
              <a:rPr lang="fr-FR" dirty="0">
                <a:solidFill>
                  <a:srgbClr val="7030A0"/>
                </a:solidFill>
              </a:rPr>
              <a:t>dans l’autre sexe).</a:t>
            </a:r>
          </a:p>
          <a:p>
            <a:pPr algn="just"/>
            <a:r>
              <a:rPr lang="fr-FR" sz="1200" dirty="0">
                <a:solidFill>
                  <a:srgbClr val="7030A0"/>
                </a:solidFill>
              </a:rPr>
              <a:t>Source : </a:t>
            </a:r>
            <a:r>
              <a:rPr lang="fr-FR" sz="1200" dirty="0">
                <a:solidFill>
                  <a:srgbClr val="7030A0"/>
                </a:solidFill>
                <a:hlinkClick r:id="rId14"/>
              </a:rPr>
              <a:t>https://fr.wikipedia.org/wiki/Transphobie</a:t>
            </a:r>
            <a:r>
              <a:rPr lang="fr-FR" sz="1200" dirty="0">
                <a:solidFill>
                  <a:srgbClr val="7030A0"/>
                </a:solidFill>
              </a:rPr>
              <a:t> </a:t>
            </a:r>
          </a:p>
          <a:p>
            <a:pPr algn="just"/>
            <a:endParaRPr lang="fr-FR" dirty="0">
              <a:solidFill>
                <a:srgbClr val="7030A0"/>
              </a:solidFill>
            </a:endParaRPr>
          </a:p>
          <a:p>
            <a:pPr algn="just"/>
            <a:r>
              <a:rPr lang="fr-FR" dirty="0">
                <a:solidFill>
                  <a:srgbClr val="7030A0"/>
                </a:solidFill>
              </a:rPr>
              <a:t>Exemples de déclarations </a:t>
            </a:r>
            <a:r>
              <a:rPr lang="fr-FR" dirty="0" err="1">
                <a:solidFill>
                  <a:srgbClr val="7030A0"/>
                </a:solidFill>
              </a:rPr>
              <a:t>transphobes</a:t>
            </a:r>
            <a:r>
              <a:rPr lang="fr-FR" dirty="0">
                <a:solidFill>
                  <a:srgbClr val="7030A0"/>
                </a:solidFill>
              </a:rPr>
              <a:t> :</a:t>
            </a:r>
          </a:p>
          <a:p>
            <a:pPr algn="just"/>
            <a:r>
              <a:rPr lang="fr-FR" dirty="0">
                <a:solidFill>
                  <a:srgbClr val="7030A0"/>
                </a:solidFill>
              </a:rPr>
              <a:t>« </a:t>
            </a:r>
            <a:r>
              <a:rPr lang="fr-FR" i="1" dirty="0">
                <a:solidFill>
                  <a:srgbClr val="7030A0"/>
                </a:solidFill>
              </a:rPr>
              <a:t>Désolé mais </a:t>
            </a:r>
            <a:r>
              <a:rPr lang="fr-FR" i="1" dirty="0">
                <a:solidFill>
                  <a:srgbClr val="FF0000"/>
                </a:solidFill>
              </a:rPr>
              <a:t>vous êtes juste malade</a:t>
            </a:r>
            <a:r>
              <a:rPr lang="fr-FR" i="1" dirty="0">
                <a:solidFill>
                  <a:srgbClr val="7030A0"/>
                </a:solidFill>
              </a:rPr>
              <a:t>, on a un sexe à la naissance quoi qu'il arrive et si l’on veut en changer ..... </a:t>
            </a:r>
            <a:r>
              <a:rPr lang="fr-FR" i="1" dirty="0">
                <a:solidFill>
                  <a:srgbClr val="FF0000"/>
                </a:solidFill>
              </a:rPr>
              <a:t>Une femme ne deviendra jamais un homme et un homme ne deviendra jamais une femme</a:t>
            </a:r>
            <a:r>
              <a:rPr lang="fr-FR" dirty="0">
                <a:solidFill>
                  <a:srgbClr val="7030A0"/>
                </a:solidFill>
              </a:rPr>
              <a:t> », Thierry F. </a:t>
            </a:r>
            <a:r>
              <a:rPr lang="fr-FR" sz="1200" dirty="0">
                <a:solidFill>
                  <a:srgbClr val="7030A0"/>
                </a:solidFill>
              </a:rPr>
              <a:t>Source : dans un groupe Facebook consacré aux transsexuels. </a:t>
            </a:r>
          </a:p>
        </p:txBody>
      </p:sp>
      <p:pic>
        <p:nvPicPr>
          <p:cNvPr id="7" name="Imag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11228" y="5285678"/>
            <a:ext cx="2664672" cy="1572322"/>
          </a:xfrm>
          <a:prstGeom prst="rect">
            <a:avLst/>
          </a:prstGeom>
        </p:spPr>
      </p:pic>
      <p:pic>
        <p:nvPicPr>
          <p:cNvPr id="2" name="Imag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8106" y="5350416"/>
            <a:ext cx="2261375" cy="1507583"/>
          </a:xfrm>
          <a:prstGeom prst="rect">
            <a:avLst/>
          </a:prstGeom>
        </p:spPr>
      </p:pic>
      <p:sp>
        <p:nvSpPr>
          <p:cNvPr id="8" name="ZoneTexte 7"/>
          <p:cNvSpPr txBox="1"/>
          <p:nvPr/>
        </p:nvSpPr>
        <p:spPr>
          <a:xfrm>
            <a:off x="7660888" y="5490885"/>
            <a:ext cx="2007218" cy="1200329"/>
          </a:xfrm>
          <a:prstGeom prst="rect">
            <a:avLst/>
          </a:prstGeom>
          <a:noFill/>
        </p:spPr>
        <p:txBody>
          <a:bodyPr wrap="square" rtlCol="0">
            <a:spAutoFit/>
          </a:bodyPr>
          <a:lstStyle/>
          <a:p>
            <a:pPr algn="r"/>
            <a:r>
              <a:rPr lang="fr-FR" sz="1200" dirty="0">
                <a:solidFill>
                  <a:srgbClr val="7030A0"/>
                </a:solidFill>
              </a:rPr>
              <a:t>L’ancien soldat et lanceur d’alerte, Chelsea Manning, condamné à 35 années de prison et ayant subi l’isolement durant plusieurs années. </a:t>
            </a:r>
            <a:r>
              <a:rPr lang="fr-FR" sz="1200" dirty="0">
                <a:solidFill>
                  <a:srgbClr val="7030A0"/>
                </a:solidFill>
                <a:sym typeface="Wingdings" panose="05000000000000000000" pitchFamily="2" charset="2"/>
              </a:rPr>
              <a:t></a:t>
            </a:r>
            <a:endParaRPr lang="fr-FR" sz="1200" dirty="0">
              <a:solidFill>
                <a:srgbClr val="7030A0"/>
              </a:solidFill>
            </a:endParaRPr>
          </a:p>
        </p:txBody>
      </p:sp>
      <p:pic>
        <p:nvPicPr>
          <p:cNvPr id="9" name="Image 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24042" y="5238750"/>
            <a:ext cx="3000375" cy="1619250"/>
          </a:xfrm>
          <a:prstGeom prst="rect">
            <a:avLst/>
          </a:prstGeom>
        </p:spPr>
      </p:pic>
    </p:spTree>
    <p:extLst>
      <p:ext uri="{BB962C8B-B14F-4D97-AF65-F5344CB8AC3E}">
        <p14:creationId xmlns:p14="http://schemas.microsoft.com/office/powerpoint/2010/main" val="3528532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274014" y="263811"/>
            <a:ext cx="574638" cy="3744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19</a:t>
            </a:fld>
            <a:endParaRPr lang="en-US"/>
          </a:p>
        </p:txBody>
      </p:sp>
      <p:sp>
        <p:nvSpPr>
          <p:cNvPr id="4" name="ZoneTexte 3"/>
          <p:cNvSpPr txBox="1"/>
          <p:nvPr/>
        </p:nvSpPr>
        <p:spPr>
          <a:xfrm>
            <a:off x="4733364" y="79145"/>
            <a:ext cx="314123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58184" y="197365"/>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79787" y="638274"/>
            <a:ext cx="11936505" cy="3416320"/>
          </a:xfrm>
          <a:prstGeom prst="rect">
            <a:avLst/>
          </a:prstGeom>
          <a:noFill/>
        </p:spPr>
        <p:txBody>
          <a:bodyPr wrap="square" rtlCol="0">
            <a:spAutoFit/>
          </a:bodyPr>
          <a:lstStyle/>
          <a:p>
            <a:pPr algn="just"/>
            <a:r>
              <a:rPr lang="fr-FR" dirty="0">
                <a:solidFill>
                  <a:srgbClr val="7030A0"/>
                </a:solidFill>
              </a:rPr>
              <a:t>« </a:t>
            </a:r>
            <a:r>
              <a:rPr lang="fr-FR" i="1" dirty="0">
                <a:solidFill>
                  <a:srgbClr val="7030A0"/>
                </a:solidFill>
              </a:rPr>
              <a:t>le psy ma dit de m'adresser à quelqu'un d'autre … encore une grosse attente</a:t>
            </a:r>
            <a:r>
              <a:rPr lang="fr-FR" dirty="0">
                <a:solidFill>
                  <a:srgbClr val="7030A0"/>
                </a:solidFill>
              </a:rPr>
              <a:t> ».</a:t>
            </a:r>
            <a:r>
              <a:rPr lang="fr-FR" sz="1200" dirty="0">
                <a:solidFill>
                  <a:srgbClr val="7030A0"/>
                </a:solidFill>
              </a:rPr>
              <a:t> Témoignage d’un </a:t>
            </a:r>
            <a:r>
              <a:rPr lang="fr-FR" sz="1200" dirty="0" err="1">
                <a:solidFill>
                  <a:srgbClr val="7030A0"/>
                </a:solidFill>
              </a:rPr>
              <a:t>transs</a:t>
            </a:r>
            <a:r>
              <a:rPr lang="fr-FR" sz="1200" dirty="0">
                <a:solidFill>
                  <a:srgbClr val="7030A0"/>
                </a:solidFill>
              </a:rPr>
              <a:t>, sur le rejet de certains psy face aux </a:t>
            </a:r>
            <a:r>
              <a:rPr lang="fr-FR" sz="1200" dirty="0" err="1">
                <a:solidFill>
                  <a:srgbClr val="7030A0"/>
                </a:solidFill>
              </a:rPr>
              <a:t>trans</a:t>
            </a:r>
            <a:r>
              <a:rPr lang="fr-FR" sz="1200" dirty="0">
                <a:solidFill>
                  <a:srgbClr val="7030A0"/>
                </a:solidFill>
              </a:rPr>
              <a:t>.</a:t>
            </a:r>
            <a:endParaRPr lang="fr-FR" dirty="0">
              <a:solidFill>
                <a:srgbClr val="7030A0"/>
              </a:solidFill>
            </a:endParaRPr>
          </a:p>
          <a:p>
            <a:pPr algn="just"/>
            <a:endParaRPr lang="fr-FR" u="sng" dirty="0">
              <a:solidFill>
                <a:srgbClr val="7030A0"/>
              </a:solidFill>
            </a:endParaRPr>
          </a:p>
          <a:p>
            <a:pPr algn="just"/>
            <a:r>
              <a:rPr lang="fr-FR" u="sng" dirty="0">
                <a:solidFill>
                  <a:srgbClr val="7030A0"/>
                </a:solidFill>
              </a:rPr>
              <a:t>Exemples de phrases assassines, dites par leur parents, à leurs enfants </a:t>
            </a:r>
            <a:r>
              <a:rPr lang="fr-FR" u="sng" dirty="0" err="1">
                <a:solidFill>
                  <a:srgbClr val="7030A0"/>
                </a:solidFill>
              </a:rPr>
              <a:t>transidentitaires</a:t>
            </a:r>
            <a:r>
              <a:rPr lang="fr-FR" dirty="0">
                <a:solidFill>
                  <a:srgbClr val="7030A0"/>
                </a:solidFill>
              </a:rPr>
              <a:t> :</a:t>
            </a:r>
          </a:p>
          <a:p>
            <a:pPr marL="285750" indent="-285750" algn="just">
              <a:buFont typeface="Arial" panose="020B0604020202020204" pitchFamily="34" charset="0"/>
              <a:buChar char="•"/>
            </a:pPr>
            <a:r>
              <a:rPr lang="fr-FR" dirty="0">
                <a:solidFill>
                  <a:srgbClr val="7030A0"/>
                </a:solidFill>
              </a:rPr>
              <a:t>Tu es un raté, un taré, un dégénéré, une erreur génétique, tu ne réussiras jamais rien [tu serais éternellement un raté], </a:t>
            </a:r>
            <a:r>
              <a:rPr lang="fr-FR" b="1" dirty="0">
                <a:solidFill>
                  <a:srgbClr val="7030A0"/>
                </a:solidFill>
              </a:rPr>
              <a:t>tu nous fait honte</a:t>
            </a:r>
            <a:r>
              <a:rPr lang="fr-FR" dirty="0">
                <a:solidFill>
                  <a:srgbClr val="7030A0"/>
                </a:solidFill>
              </a:rPr>
              <a:t>, qu’est qu’on a fait au ciel pour avoir un enfant comme toi.  …</a:t>
            </a:r>
          </a:p>
          <a:p>
            <a:pPr marL="285750" indent="-285750" algn="just">
              <a:buFont typeface="Arial" panose="020B0604020202020204" pitchFamily="34" charset="0"/>
              <a:buChar char="•"/>
            </a:pPr>
            <a:r>
              <a:rPr lang="fr-FR" dirty="0">
                <a:solidFill>
                  <a:srgbClr val="7030A0"/>
                </a:solidFill>
              </a:rPr>
              <a:t>Tu ne vaux pas plus que la serpillère avec laquelle je nettoie ce sol.</a:t>
            </a:r>
          </a:p>
          <a:p>
            <a:pPr marL="285750" indent="-285750" algn="just">
              <a:buFont typeface="Arial" panose="020B0604020202020204" pitchFamily="34" charset="0"/>
              <a:buChar char="•"/>
            </a:pPr>
            <a:r>
              <a:rPr lang="fr-FR" dirty="0">
                <a:solidFill>
                  <a:srgbClr val="7030A0"/>
                </a:solidFill>
              </a:rPr>
              <a:t>Ça aurait été plus simple si tu étais mort(e) à la naissance.</a:t>
            </a:r>
          </a:p>
          <a:p>
            <a:pPr marL="285750" indent="-285750" algn="just">
              <a:buFont typeface="Arial" panose="020B0604020202020204" pitchFamily="34" charset="0"/>
              <a:buChar char="•"/>
            </a:pPr>
            <a:r>
              <a:rPr lang="fr-FR" dirty="0">
                <a:solidFill>
                  <a:srgbClr val="7030A0"/>
                </a:solidFill>
              </a:rPr>
              <a:t>Je préférerais que tu meurs sur la table d’opération.</a:t>
            </a:r>
          </a:p>
          <a:p>
            <a:pPr algn="just"/>
            <a:endParaRPr lang="fr-FR" dirty="0">
              <a:solidFill>
                <a:srgbClr val="7030A0"/>
              </a:solidFill>
            </a:endParaRPr>
          </a:p>
          <a:p>
            <a:pPr algn="just"/>
            <a:r>
              <a:rPr lang="fr-FR" u="sng" dirty="0">
                <a:solidFill>
                  <a:srgbClr val="7030A0"/>
                </a:solidFill>
              </a:rPr>
              <a:t>Phrases dites à des M2F </a:t>
            </a:r>
            <a:r>
              <a:rPr lang="fr-FR" dirty="0">
                <a:solidFill>
                  <a:srgbClr val="7030A0"/>
                </a:solidFill>
              </a:rPr>
              <a:t>:</a:t>
            </a:r>
          </a:p>
          <a:p>
            <a:pPr marL="285750" indent="-285750" algn="just">
              <a:buFont typeface="Arial" panose="020B0604020202020204" pitchFamily="34" charset="0"/>
              <a:buChar char="•"/>
            </a:pPr>
            <a:r>
              <a:rPr lang="fr-FR" dirty="0">
                <a:solidFill>
                  <a:srgbClr val="7030A0"/>
                </a:solidFill>
              </a:rPr>
              <a:t>Tu n’es pas une femme, mais un homme dégradé, une femme au rabais, un monstre de foire, une personne pathétique.</a:t>
            </a:r>
          </a:p>
          <a:p>
            <a:pPr marL="285750" indent="-285750" algn="just">
              <a:buFont typeface="Arial" panose="020B0604020202020204" pitchFamily="34" charset="0"/>
              <a:buChar char="•"/>
            </a:pPr>
            <a:r>
              <a:rPr lang="fr-FR" dirty="0">
                <a:solidFill>
                  <a:srgbClr val="7030A0"/>
                </a:solidFill>
              </a:rPr>
              <a:t>Tu seras une femme de second plan, de second ordre. Tu seras dévalorisée, infériorisée.</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47" y="4126171"/>
            <a:ext cx="1724025" cy="2590800"/>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457" y="4059666"/>
            <a:ext cx="1952895" cy="2453385"/>
          </a:xfrm>
          <a:prstGeom prst="rect">
            <a:avLst/>
          </a:prstGeom>
        </p:spPr>
      </p:pic>
      <p:sp>
        <p:nvSpPr>
          <p:cNvPr id="8" name="Rectangle 7"/>
          <p:cNvSpPr/>
          <p:nvPr/>
        </p:nvSpPr>
        <p:spPr>
          <a:xfrm>
            <a:off x="2268391" y="6510509"/>
            <a:ext cx="1401025" cy="276999"/>
          </a:xfrm>
          <a:prstGeom prst="rect">
            <a:avLst/>
          </a:prstGeom>
        </p:spPr>
        <p:txBody>
          <a:bodyPr wrap="none">
            <a:spAutoFit/>
          </a:bodyPr>
          <a:lstStyle/>
          <a:p>
            <a:pPr algn="ctr"/>
            <a:r>
              <a:rPr lang="fr-FR" sz="1200" dirty="0">
                <a:solidFill>
                  <a:srgbClr val="7030A0"/>
                </a:solidFill>
              </a:rPr>
              <a:t>Christine Jorgensen</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237" y="4126171"/>
            <a:ext cx="1427070" cy="2149414"/>
          </a:xfrm>
          <a:prstGeom prst="rect">
            <a:avLst/>
          </a:prstGeom>
        </p:spPr>
      </p:pic>
      <p:sp>
        <p:nvSpPr>
          <p:cNvPr id="10" name="Rectangle 9"/>
          <p:cNvSpPr/>
          <p:nvPr/>
        </p:nvSpPr>
        <p:spPr>
          <a:xfrm>
            <a:off x="4221286" y="6345359"/>
            <a:ext cx="1080745" cy="276999"/>
          </a:xfrm>
          <a:prstGeom prst="rect">
            <a:avLst/>
          </a:prstGeom>
        </p:spPr>
        <p:txBody>
          <a:bodyPr wrap="none">
            <a:spAutoFit/>
          </a:bodyPr>
          <a:lstStyle/>
          <a:p>
            <a:pPr algn="ctr"/>
            <a:r>
              <a:rPr lang="fr-FR" sz="1200" dirty="0">
                <a:solidFill>
                  <a:srgbClr val="7030A0"/>
                </a:solidFill>
              </a:rPr>
              <a:t>Michael Dillon</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952" y="4085530"/>
            <a:ext cx="3267075" cy="1400175"/>
          </a:xfrm>
          <a:prstGeom prst="rect">
            <a:avLst/>
          </a:prstGeom>
        </p:spPr>
      </p:pic>
      <p:sp>
        <p:nvSpPr>
          <p:cNvPr id="12" name="ZoneTexte 11"/>
          <p:cNvSpPr txBox="1"/>
          <p:nvPr/>
        </p:nvSpPr>
        <p:spPr>
          <a:xfrm>
            <a:off x="5726336" y="5516642"/>
            <a:ext cx="3494925" cy="1200329"/>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Les travestis ont un problème social.</a:t>
            </a:r>
          </a:p>
          <a:p>
            <a:pPr algn="ctr"/>
            <a:r>
              <a:rPr lang="fr-FR" sz="1200" i="1" dirty="0">
                <a:solidFill>
                  <a:srgbClr val="7030A0"/>
                </a:solidFill>
              </a:rPr>
              <a:t>Les transsexuels ont un problème de genre [sexe social].</a:t>
            </a:r>
          </a:p>
          <a:p>
            <a:pPr algn="ctr"/>
            <a:r>
              <a:rPr lang="fr-FR" sz="1200" i="1" dirty="0">
                <a:solidFill>
                  <a:srgbClr val="7030A0"/>
                </a:solidFill>
              </a:rPr>
              <a:t>Les homosexuels ont un problème sexuel [d’orientation sexuelle] </a:t>
            </a:r>
            <a:r>
              <a:rPr lang="fr-FR" sz="1200" dirty="0">
                <a:solidFill>
                  <a:srgbClr val="7030A0"/>
                </a:solidFill>
              </a:rPr>
              <a:t>».</a:t>
            </a:r>
          </a:p>
          <a:p>
            <a:pPr algn="ctr"/>
            <a:r>
              <a:rPr lang="fr-FR" sz="1200" dirty="0">
                <a:solidFill>
                  <a:srgbClr val="7030A0"/>
                </a:solidFill>
              </a:rPr>
              <a:t>Dr. Harry Benjamin (1966).</a:t>
            </a: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6408" y="1915106"/>
            <a:ext cx="1304925" cy="1304925"/>
          </a:xfrm>
          <a:prstGeom prst="rect">
            <a:avLst/>
          </a:prstGeom>
        </p:spPr>
      </p:pic>
      <p:sp>
        <p:nvSpPr>
          <p:cNvPr id="14" name="Rectangle 13"/>
          <p:cNvSpPr/>
          <p:nvPr/>
        </p:nvSpPr>
        <p:spPr>
          <a:xfrm>
            <a:off x="9443290" y="4054594"/>
            <a:ext cx="2550334" cy="2585323"/>
          </a:xfrm>
          <a:prstGeom prst="rect">
            <a:avLst/>
          </a:prstGeom>
        </p:spPr>
        <p:txBody>
          <a:bodyPr wrap="square">
            <a:spAutoFit/>
          </a:bodyPr>
          <a:lstStyle/>
          <a:p>
            <a:r>
              <a:rPr lang="fr-FR" dirty="0">
                <a:solidFill>
                  <a:srgbClr val="7030A0"/>
                </a:solidFill>
              </a:rPr>
              <a:t>Types de réactions face aux personnes TG ou TS: </a:t>
            </a:r>
          </a:p>
          <a:p>
            <a:pPr marL="342900" indent="-342900">
              <a:buFont typeface="+mj-lt"/>
              <a:buAutoNum type="arabicPeriod"/>
            </a:pPr>
            <a:r>
              <a:rPr lang="fr-FR" dirty="0">
                <a:solidFill>
                  <a:srgbClr val="FF0000"/>
                </a:solidFill>
              </a:rPr>
              <a:t>Répulsion</a:t>
            </a:r>
          </a:p>
          <a:p>
            <a:pPr marL="342900" indent="-342900">
              <a:buFont typeface="+mj-lt"/>
              <a:buAutoNum type="arabicPeriod"/>
            </a:pPr>
            <a:r>
              <a:rPr lang="fr-FR" dirty="0">
                <a:solidFill>
                  <a:srgbClr val="FF0000"/>
                </a:solidFill>
              </a:rPr>
              <a:t>Pitié</a:t>
            </a:r>
          </a:p>
          <a:p>
            <a:pPr marL="342900" indent="-342900">
              <a:buFont typeface="+mj-lt"/>
              <a:buAutoNum type="arabicPeriod"/>
            </a:pPr>
            <a:r>
              <a:rPr lang="fr-FR" dirty="0">
                <a:solidFill>
                  <a:srgbClr val="7030A0"/>
                </a:solidFill>
              </a:rPr>
              <a:t>Tolérance</a:t>
            </a:r>
          </a:p>
          <a:p>
            <a:pPr marL="342900" indent="-342900">
              <a:buFont typeface="+mj-lt"/>
              <a:buAutoNum type="arabicPeriod"/>
            </a:pPr>
            <a:r>
              <a:rPr lang="fr-FR" dirty="0">
                <a:solidFill>
                  <a:srgbClr val="7030A0"/>
                </a:solidFill>
              </a:rPr>
              <a:t>Acceptation</a:t>
            </a:r>
          </a:p>
          <a:p>
            <a:pPr marL="342900" indent="-342900">
              <a:buFont typeface="+mj-lt"/>
              <a:buAutoNum type="arabicPeriod"/>
            </a:pPr>
            <a:r>
              <a:rPr lang="fr-FR" dirty="0">
                <a:solidFill>
                  <a:srgbClr val="008000"/>
                </a:solidFill>
              </a:rPr>
              <a:t>Soutien</a:t>
            </a:r>
          </a:p>
          <a:p>
            <a:pPr marL="342900" indent="-342900">
              <a:buFont typeface="+mj-lt"/>
              <a:buAutoNum type="arabicPeriod"/>
            </a:pPr>
            <a:r>
              <a:rPr lang="fr-FR" dirty="0">
                <a:solidFill>
                  <a:srgbClr val="008000"/>
                </a:solidFill>
              </a:rPr>
              <a:t>Appréciation</a:t>
            </a:r>
          </a:p>
          <a:p>
            <a:pPr marL="342900" indent="-342900">
              <a:buFont typeface="+mj-lt"/>
              <a:buAutoNum type="arabicPeriod"/>
            </a:pPr>
            <a:r>
              <a:rPr lang="fr-FR" dirty="0">
                <a:solidFill>
                  <a:srgbClr val="008000"/>
                </a:solidFill>
              </a:rPr>
              <a:t>Admiration</a:t>
            </a:r>
          </a:p>
        </p:txBody>
      </p:sp>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0029" y="1824165"/>
            <a:ext cx="1533861" cy="1533861"/>
          </a:xfrm>
          <a:prstGeom prst="rect">
            <a:avLst/>
          </a:prstGeom>
        </p:spPr>
      </p:pic>
    </p:spTree>
    <p:extLst>
      <p:ext uri="{BB962C8B-B14F-4D97-AF65-F5344CB8AC3E}">
        <p14:creationId xmlns:p14="http://schemas.microsoft.com/office/powerpoint/2010/main" val="445595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183430" y="215784"/>
            <a:ext cx="482330" cy="341544"/>
          </a:xfrm>
        </p:spPr>
        <p:txBody>
          <a:bodyPr/>
          <a:lstStyle/>
          <a:p>
            <a:fld id="{A3855CD8-F650-4656-8804-7E552F308368}" type="slidenum">
              <a:rPr lang="en-US" smtClean="0"/>
              <a:t>2</a:t>
            </a:fld>
            <a:endParaRPr lang="en-US"/>
          </a:p>
        </p:txBody>
      </p:sp>
      <p:sp>
        <p:nvSpPr>
          <p:cNvPr id="4" name="ZoneTexte 3"/>
          <p:cNvSpPr txBox="1">
            <a:spLocks noChangeArrowheads="1"/>
          </p:cNvSpPr>
          <p:nvPr/>
        </p:nvSpPr>
        <p:spPr bwMode="auto">
          <a:xfrm>
            <a:off x="247650" y="236538"/>
            <a:ext cx="281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0.</a:t>
            </a:r>
            <a:r>
              <a:rPr lang="fr-FR" altLang="fr-FR" sz="1800" b="1">
                <a:solidFill>
                  <a:srgbClr val="7030A0"/>
                </a:solidFill>
              </a:rPr>
              <a:t> Sommaire</a:t>
            </a:r>
            <a:endParaRPr lang="fr-FR" altLang="fr-FR" sz="1800">
              <a:solidFill>
                <a:srgbClr val="7030A0"/>
              </a:solidFill>
            </a:endParaRPr>
          </a:p>
        </p:txBody>
      </p:sp>
      <p:sp>
        <p:nvSpPr>
          <p:cNvPr id="5" name="ZoneTexte 4"/>
          <p:cNvSpPr txBox="1">
            <a:spLocks noChangeArrowheads="1"/>
          </p:cNvSpPr>
          <p:nvPr/>
        </p:nvSpPr>
        <p:spPr bwMode="auto">
          <a:xfrm>
            <a:off x="215900" y="639763"/>
            <a:ext cx="6140295"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400" dirty="0">
                <a:solidFill>
                  <a:srgbClr val="7030A0"/>
                </a:solidFill>
              </a:rPr>
              <a:t>1. Avertissement</a:t>
            </a:r>
          </a:p>
          <a:p>
            <a:pPr>
              <a:lnSpc>
                <a:spcPct val="100000"/>
              </a:lnSpc>
              <a:spcBef>
                <a:spcPct val="0"/>
              </a:spcBef>
              <a:buNone/>
            </a:pPr>
            <a:r>
              <a:rPr lang="fr-FR" altLang="fr-FR" sz="1400" dirty="0">
                <a:solidFill>
                  <a:srgbClr val="7030A0"/>
                </a:solidFill>
              </a:rPr>
              <a:t>2. Introduction</a:t>
            </a:r>
          </a:p>
          <a:p>
            <a:pPr>
              <a:lnSpc>
                <a:spcPct val="100000"/>
              </a:lnSpc>
              <a:spcBef>
                <a:spcPct val="0"/>
              </a:spcBef>
              <a:buNone/>
            </a:pPr>
            <a:r>
              <a:rPr lang="fr-FR" altLang="fr-FR" sz="1400" dirty="0">
                <a:solidFill>
                  <a:srgbClr val="7030A0"/>
                </a:solidFill>
              </a:rPr>
              <a:t>3. Opinions courantes sur les transsexuels</a:t>
            </a:r>
          </a:p>
          <a:p>
            <a:pPr>
              <a:lnSpc>
                <a:spcPct val="100000"/>
              </a:lnSpc>
              <a:spcBef>
                <a:spcPct val="0"/>
              </a:spcBef>
              <a:buNone/>
            </a:pPr>
            <a:r>
              <a:rPr lang="fr-FR" altLang="fr-FR" sz="1400" dirty="0">
                <a:solidFill>
                  <a:srgbClr val="7030A0"/>
                </a:solidFill>
              </a:rPr>
              <a:t>4. </a:t>
            </a:r>
            <a:r>
              <a:rPr lang="fr-FR" altLang="fr-FR" sz="1400" dirty="0" err="1">
                <a:solidFill>
                  <a:srgbClr val="7030A0"/>
                </a:solidFill>
              </a:rPr>
              <a:t>Transphobie</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5. La vie difficile des transsexuels</a:t>
            </a:r>
          </a:p>
          <a:p>
            <a:pPr>
              <a:lnSpc>
                <a:spcPct val="100000"/>
              </a:lnSpc>
              <a:spcBef>
                <a:spcPct val="0"/>
              </a:spcBef>
              <a:buNone/>
            </a:pPr>
            <a:r>
              <a:rPr lang="fr-FR" altLang="fr-FR" sz="1400" dirty="0">
                <a:solidFill>
                  <a:srgbClr val="7030A0"/>
                </a:solidFill>
              </a:rPr>
              <a:t>6. Un témoignage sur les tracas et humiliations subis, au quotidien, par les </a:t>
            </a:r>
            <a:r>
              <a:rPr lang="fr-FR" altLang="fr-FR" sz="1400" dirty="0" err="1">
                <a:solidFill>
                  <a:srgbClr val="7030A0"/>
                </a:solidFill>
              </a:rPr>
              <a:t>trans</a:t>
            </a:r>
            <a:r>
              <a:rPr lang="fr-FR" altLang="fr-FR" sz="1400" dirty="0">
                <a:solidFill>
                  <a:srgbClr val="7030A0"/>
                </a:solidFill>
              </a:rPr>
              <a:t>’ </a:t>
            </a:r>
          </a:p>
          <a:p>
            <a:pPr>
              <a:lnSpc>
                <a:spcPct val="100000"/>
              </a:lnSpc>
              <a:spcBef>
                <a:spcPct val="0"/>
              </a:spcBef>
              <a:buNone/>
            </a:pPr>
            <a:r>
              <a:rPr lang="fr-FR" altLang="fr-FR" sz="1400" dirty="0">
                <a:solidFill>
                  <a:srgbClr val="7030A0"/>
                </a:solidFill>
              </a:rPr>
              <a:t>7. Les bons conseils et les « bons conseils »</a:t>
            </a:r>
          </a:p>
          <a:p>
            <a:pPr>
              <a:lnSpc>
                <a:spcPct val="100000"/>
              </a:lnSpc>
              <a:spcBef>
                <a:spcPct val="0"/>
              </a:spcBef>
              <a:buNone/>
            </a:pPr>
            <a:r>
              <a:rPr lang="fr-FR" altLang="fr-FR" sz="1400" dirty="0">
                <a:solidFill>
                  <a:srgbClr val="7030A0"/>
                </a:solidFill>
              </a:rPr>
              <a:t>8. Quelques statistiques au Canada, USA, France … </a:t>
            </a:r>
          </a:p>
          <a:p>
            <a:pPr>
              <a:lnSpc>
                <a:spcPct val="100000"/>
              </a:lnSpc>
              <a:spcBef>
                <a:spcPct val="0"/>
              </a:spcBef>
              <a:buNone/>
            </a:pPr>
            <a:r>
              <a:rPr lang="fr-FR" altLang="fr-FR" sz="1400" dirty="0">
                <a:solidFill>
                  <a:srgbClr val="7030A0"/>
                </a:solidFill>
              </a:rPr>
              <a:t>9. Témoignages et ressentis de transsexuels</a:t>
            </a:r>
          </a:p>
          <a:p>
            <a:pPr>
              <a:lnSpc>
                <a:spcPct val="100000"/>
              </a:lnSpc>
              <a:spcBef>
                <a:spcPct val="0"/>
              </a:spcBef>
              <a:buNone/>
            </a:pPr>
            <a:r>
              <a:rPr lang="fr-FR" altLang="fr-FR" sz="1400" dirty="0">
                <a:solidFill>
                  <a:srgbClr val="7030A0"/>
                </a:solidFill>
              </a:rPr>
              <a:t>10. Les compagnons ou compagnes des transsexuels</a:t>
            </a:r>
          </a:p>
          <a:p>
            <a:pPr>
              <a:lnSpc>
                <a:spcPct val="100000"/>
              </a:lnSpc>
              <a:spcBef>
                <a:spcPct val="0"/>
              </a:spcBef>
              <a:buNone/>
            </a:pPr>
            <a:r>
              <a:rPr lang="fr-FR" altLang="fr-FR" sz="1400" dirty="0">
                <a:solidFill>
                  <a:srgbClr val="7030A0"/>
                </a:solidFill>
              </a:rPr>
              <a:t>11. Décrire le ressenti de se sentir femme ou homme</a:t>
            </a:r>
          </a:p>
          <a:p>
            <a:pPr>
              <a:lnSpc>
                <a:spcPct val="100000"/>
              </a:lnSpc>
              <a:spcBef>
                <a:spcPct val="0"/>
              </a:spcBef>
              <a:buNone/>
            </a:pPr>
            <a:r>
              <a:rPr lang="fr-FR" altLang="fr-FR" sz="1400" dirty="0">
                <a:solidFill>
                  <a:srgbClr val="7030A0"/>
                </a:solidFill>
              </a:rPr>
              <a:t>12. Définitions</a:t>
            </a:r>
          </a:p>
          <a:p>
            <a:pPr>
              <a:lnSpc>
                <a:spcPct val="100000"/>
              </a:lnSpc>
              <a:spcBef>
                <a:spcPct val="0"/>
              </a:spcBef>
              <a:buNone/>
            </a:pPr>
            <a:r>
              <a:rPr lang="fr-FR" altLang="fr-FR" sz="1400" dirty="0">
                <a:solidFill>
                  <a:srgbClr val="7030A0"/>
                </a:solidFill>
              </a:rPr>
              <a:t>13. Stéréotypes de genre</a:t>
            </a:r>
          </a:p>
          <a:p>
            <a:pPr>
              <a:lnSpc>
                <a:spcPct val="100000"/>
              </a:lnSpc>
              <a:spcBef>
                <a:spcPct val="0"/>
              </a:spcBef>
              <a:buNone/>
            </a:pPr>
            <a:r>
              <a:rPr lang="fr-FR" altLang="fr-FR" sz="1400" dirty="0">
                <a:solidFill>
                  <a:srgbClr val="7030A0"/>
                </a:solidFill>
              </a:rPr>
              <a:t>14. Polémiques sur l’emploi du terme « transsexuel »</a:t>
            </a:r>
          </a:p>
          <a:p>
            <a:pPr>
              <a:lnSpc>
                <a:spcPct val="100000"/>
              </a:lnSpc>
              <a:spcBef>
                <a:spcPct val="0"/>
              </a:spcBef>
              <a:buNone/>
            </a:pPr>
            <a:r>
              <a:rPr lang="fr-FR" altLang="fr-FR" sz="1400" dirty="0">
                <a:solidFill>
                  <a:srgbClr val="7030A0"/>
                </a:solidFill>
              </a:rPr>
              <a:t>15. Le 3ème sexe dans certaines sociétés traditionnelles</a:t>
            </a:r>
          </a:p>
          <a:p>
            <a:pPr>
              <a:lnSpc>
                <a:spcPct val="100000"/>
              </a:lnSpc>
              <a:spcBef>
                <a:spcPct val="0"/>
              </a:spcBef>
              <a:buNone/>
            </a:pPr>
            <a:r>
              <a:rPr lang="fr-FR" altLang="fr-FR" sz="1400" dirty="0">
                <a:solidFill>
                  <a:srgbClr val="7030A0"/>
                </a:solidFill>
              </a:rPr>
              <a:t>16. Histoire des </a:t>
            </a:r>
            <a:r>
              <a:rPr lang="fr-FR" altLang="fr-FR" sz="1400" dirty="0" err="1">
                <a:solidFill>
                  <a:srgbClr val="7030A0"/>
                </a:solidFill>
              </a:rPr>
              <a:t>transidentités</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17. Echecs des thérapies d’aversion ou de conversion </a:t>
            </a:r>
          </a:p>
          <a:p>
            <a:pPr>
              <a:lnSpc>
                <a:spcPct val="100000"/>
              </a:lnSpc>
              <a:spcBef>
                <a:spcPct val="0"/>
              </a:spcBef>
              <a:buNone/>
            </a:pPr>
            <a:r>
              <a:rPr lang="fr-FR" altLang="fr-FR" sz="1400" dirty="0">
                <a:solidFill>
                  <a:srgbClr val="7030A0"/>
                </a:solidFill>
              </a:rPr>
              <a:t>18. Causes possibles de la transsexualité</a:t>
            </a:r>
          </a:p>
          <a:p>
            <a:pPr>
              <a:lnSpc>
                <a:spcPct val="100000"/>
              </a:lnSpc>
              <a:spcBef>
                <a:spcPct val="0"/>
              </a:spcBef>
              <a:buNone/>
            </a:pPr>
            <a:r>
              <a:rPr lang="fr-FR" altLang="fr-FR" sz="1400" dirty="0">
                <a:solidFill>
                  <a:srgbClr val="7030A0"/>
                </a:solidFill>
              </a:rPr>
              <a:t>18.1. Les explications psychologiques de la transsexualité (M2F et F2M réunis)</a:t>
            </a:r>
          </a:p>
          <a:p>
            <a:pPr>
              <a:lnSpc>
                <a:spcPct val="100000"/>
              </a:lnSpc>
              <a:spcBef>
                <a:spcPct val="0"/>
              </a:spcBef>
              <a:buNone/>
            </a:pPr>
            <a:r>
              <a:rPr lang="fr-FR" altLang="fr-FR" sz="1400" dirty="0">
                <a:solidFill>
                  <a:srgbClr val="7030A0"/>
                </a:solidFill>
              </a:rPr>
              <a:t>18.1.1. L’identification au modèle projeté par le sexe opposé </a:t>
            </a:r>
          </a:p>
          <a:p>
            <a:pPr>
              <a:lnSpc>
                <a:spcPct val="100000"/>
              </a:lnSpc>
              <a:spcBef>
                <a:spcPct val="0"/>
              </a:spcBef>
              <a:buNone/>
            </a:pPr>
            <a:r>
              <a:rPr lang="fr-FR" altLang="fr-FR" sz="1400" dirty="0">
                <a:solidFill>
                  <a:srgbClr val="7030A0"/>
                </a:solidFill>
              </a:rPr>
              <a:t>et rejet de l’anti-modèle projeté par son propre sexe</a:t>
            </a:r>
          </a:p>
          <a:p>
            <a:pPr>
              <a:lnSpc>
                <a:spcPct val="100000"/>
              </a:lnSpc>
              <a:spcBef>
                <a:spcPct val="0"/>
              </a:spcBef>
              <a:buNone/>
            </a:pPr>
            <a:r>
              <a:rPr lang="fr-FR" altLang="fr-FR" sz="1400" dirty="0">
                <a:solidFill>
                  <a:srgbClr val="7030A0"/>
                </a:solidFill>
              </a:rPr>
              <a:t>18.1.1bis. Le modèle de la mère « possessive » (ou C.B.I. « close binding </a:t>
            </a:r>
            <a:r>
              <a:rPr lang="fr-FR" altLang="fr-FR" sz="1400" dirty="0" err="1">
                <a:solidFill>
                  <a:srgbClr val="7030A0"/>
                </a:solidFill>
              </a:rPr>
              <a:t>intimate</a:t>
            </a:r>
            <a:r>
              <a:rPr lang="fr-FR" altLang="fr-FR" sz="1400" dirty="0">
                <a:solidFill>
                  <a:srgbClr val="7030A0"/>
                </a:solidFill>
              </a:rPr>
              <a:t> ») </a:t>
            </a:r>
          </a:p>
          <a:p>
            <a:pPr>
              <a:lnSpc>
                <a:spcPct val="100000"/>
              </a:lnSpc>
              <a:spcBef>
                <a:spcPct val="0"/>
              </a:spcBef>
              <a:buNone/>
            </a:pPr>
            <a:r>
              <a:rPr lang="fr-FR" altLang="fr-FR" sz="1400" dirty="0">
                <a:solidFill>
                  <a:srgbClr val="7030A0"/>
                </a:solidFill>
              </a:rPr>
              <a:t>18.1.1ter. Angoisse ou Complexe de Castration</a:t>
            </a:r>
          </a:p>
          <a:p>
            <a:pPr>
              <a:lnSpc>
                <a:spcPct val="100000"/>
              </a:lnSpc>
              <a:spcBef>
                <a:spcPct val="0"/>
              </a:spcBef>
              <a:buNone/>
            </a:pPr>
            <a:r>
              <a:rPr lang="fr-FR" altLang="fr-FR" sz="1400" dirty="0">
                <a:solidFill>
                  <a:srgbClr val="7030A0"/>
                </a:solidFill>
              </a:rPr>
              <a:t>18.1.2. Des facteurs éducationnels</a:t>
            </a:r>
          </a:p>
        </p:txBody>
      </p:sp>
      <p:sp>
        <p:nvSpPr>
          <p:cNvPr id="6" name="ZoneTexte 5"/>
          <p:cNvSpPr txBox="1"/>
          <p:nvPr/>
        </p:nvSpPr>
        <p:spPr>
          <a:xfrm>
            <a:off x="6155473" y="2662124"/>
            <a:ext cx="5734361" cy="923330"/>
          </a:xfrm>
          <a:prstGeom prst="rect">
            <a:avLst/>
          </a:prstGeom>
          <a:noFill/>
        </p:spPr>
        <p:txBody>
          <a:bodyPr wrap="square" rtlCol="0">
            <a:spAutoFit/>
          </a:bodyPr>
          <a:lstStyle/>
          <a:p>
            <a:pPr algn="just"/>
            <a:r>
              <a:rPr lang="fr-FR" dirty="0">
                <a:solidFill>
                  <a:srgbClr val="7030A0"/>
                </a:solidFill>
              </a:rPr>
              <a:t>« </a:t>
            </a:r>
            <a:r>
              <a:rPr lang="fr-FR" i="1" dirty="0">
                <a:solidFill>
                  <a:srgbClr val="7030A0"/>
                </a:solidFill>
              </a:rPr>
              <a:t>Les gens ne te laisseront pas vivre à ta manière, mais si tu es suffisamment fort, </a:t>
            </a:r>
            <a:r>
              <a:rPr lang="fr-FR" b="1" i="1" dirty="0">
                <a:solidFill>
                  <a:srgbClr val="7030A0"/>
                </a:solidFill>
              </a:rPr>
              <a:t>tu ne devras au moins pas vivre comme ils le veulent</a:t>
            </a:r>
            <a:r>
              <a:rPr lang="fr-FR" dirty="0">
                <a:solidFill>
                  <a:srgbClr val="7030A0"/>
                </a:solidFill>
              </a:rPr>
              <a:t> ». Andrew </a:t>
            </a:r>
            <a:r>
              <a:rPr lang="fr-FR" dirty="0" err="1">
                <a:solidFill>
                  <a:srgbClr val="7030A0"/>
                </a:solidFill>
              </a:rPr>
              <a:t>Vachss</a:t>
            </a:r>
            <a:r>
              <a:rPr lang="fr-FR" dirty="0">
                <a:solidFill>
                  <a:srgbClr val="7030A0"/>
                </a:solidFill>
              </a:rPr>
              <a:t>.</a:t>
            </a:r>
          </a:p>
        </p:txBody>
      </p:sp>
      <p:sp>
        <p:nvSpPr>
          <p:cNvPr id="7" name="ZoneTexte 6"/>
          <p:cNvSpPr txBox="1"/>
          <p:nvPr/>
        </p:nvSpPr>
        <p:spPr>
          <a:xfrm>
            <a:off x="6678650" y="3671649"/>
            <a:ext cx="5282005" cy="646331"/>
          </a:xfrm>
          <a:prstGeom prst="rect">
            <a:avLst/>
          </a:prstGeom>
          <a:noFill/>
        </p:spPr>
        <p:txBody>
          <a:bodyPr wrap="square" rtlCol="0">
            <a:spAutoFit/>
          </a:bodyPr>
          <a:lstStyle/>
          <a:p>
            <a:r>
              <a:rPr lang="fr-FR" dirty="0">
                <a:solidFill>
                  <a:srgbClr val="7030A0"/>
                </a:solidFill>
              </a:rPr>
              <a:t>« </a:t>
            </a:r>
            <a:r>
              <a:rPr lang="fr-FR" i="1" dirty="0">
                <a:solidFill>
                  <a:srgbClr val="7030A0"/>
                </a:solidFill>
              </a:rPr>
              <a:t>Il faut vivre comme on pense, sinon tôt ou tard on finit par penser comme on a vécu</a:t>
            </a:r>
            <a:r>
              <a:rPr lang="fr-FR" dirty="0">
                <a:solidFill>
                  <a:srgbClr val="7030A0"/>
                </a:solidFill>
              </a:rPr>
              <a:t> ». Paul Bourget.</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5259" y="236538"/>
            <a:ext cx="2314575" cy="2343150"/>
          </a:xfrm>
          <a:prstGeom prst="rect">
            <a:avLst/>
          </a:prstGeom>
        </p:spPr>
      </p:pic>
      <p:sp>
        <p:nvSpPr>
          <p:cNvPr id="9" name="ZoneTexte 8"/>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057" y="557328"/>
            <a:ext cx="2266950" cy="981075"/>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155" y="4462943"/>
            <a:ext cx="2222500" cy="222250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5991" y="4478545"/>
            <a:ext cx="2191295" cy="2191295"/>
          </a:xfrm>
          <a:prstGeom prst="rect">
            <a:avLst/>
          </a:prstGeom>
        </p:spPr>
      </p:pic>
      <p:sp>
        <p:nvSpPr>
          <p:cNvPr id="12" name="Rectangle 11"/>
          <p:cNvSpPr/>
          <p:nvPr/>
        </p:nvSpPr>
        <p:spPr>
          <a:xfrm>
            <a:off x="6687852" y="860428"/>
            <a:ext cx="2887407" cy="1384995"/>
          </a:xfrm>
          <a:prstGeom prst="rect">
            <a:avLst/>
          </a:prstGeom>
        </p:spPr>
        <p:txBody>
          <a:bodyPr wrap="square">
            <a:spAutoFit/>
          </a:bodyPr>
          <a:lstStyle/>
          <a:p>
            <a:pPr algn="ctr"/>
            <a:r>
              <a:rPr lang="fr-FR" i="1" dirty="0">
                <a:solidFill>
                  <a:srgbClr val="7030A0"/>
                </a:solidFill>
              </a:rPr>
              <a:t>« Personne ne peut vous diminuer sans que vous y consentiez »</a:t>
            </a:r>
            <a:r>
              <a:rPr lang="fr-FR" dirty="0">
                <a:solidFill>
                  <a:srgbClr val="7030A0"/>
                </a:solidFill>
              </a:rPr>
              <a:t>.</a:t>
            </a:r>
          </a:p>
          <a:p>
            <a:pPr algn="ctr"/>
            <a:r>
              <a:rPr lang="fr-FR" dirty="0">
                <a:solidFill>
                  <a:srgbClr val="7030A0"/>
                </a:solidFill>
              </a:rPr>
              <a:t>Eleanor Roosevelt. </a:t>
            </a:r>
          </a:p>
          <a:p>
            <a:pPr algn="ctr"/>
            <a:r>
              <a:rPr lang="fr-FR" sz="1200" dirty="0">
                <a:solidFill>
                  <a:srgbClr val="7030A0"/>
                </a:solidFill>
                <a:hlinkClick r:id="rId6"/>
              </a:rPr>
              <a:t>www.citation-celebre.com</a:t>
            </a:r>
            <a:r>
              <a:rPr lang="fr-FR" sz="1200" dirty="0">
                <a:solidFill>
                  <a:srgbClr val="7030A0"/>
                </a:solidFill>
              </a:rPr>
              <a:t> </a:t>
            </a:r>
          </a:p>
        </p:txBody>
      </p:sp>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7057" y="5446906"/>
            <a:ext cx="3238500" cy="1009650"/>
          </a:xfrm>
          <a:prstGeom prst="rect">
            <a:avLst/>
          </a:prstGeom>
        </p:spPr>
      </p:pic>
      <p:sp>
        <p:nvSpPr>
          <p:cNvPr id="14" name="ZoneTexte 13"/>
          <p:cNvSpPr txBox="1"/>
          <p:nvPr/>
        </p:nvSpPr>
        <p:spPr>
          <a:xfrm>
            <a:off x="4705815" y="6456557"/>
            <a:ext cx="1650380" cy="276999"/>
          </a:xfrm>
          <a:prstGeom prst="rect">
            <a:avLst/>
          </a:prstGeom>
          <a:noFill/>
        </p:spPr>
        <p:txBody>
          <a:bodyPr wrap="square" rtlCol="0">
            <a:spAutoFit/>
          </a:bodyPr>
          <a:lstStyle/>
          <a:p>
            <a:pPr algn="ctr"/>
            <a:r>
              <a:rPr lang="fr-FR" sz="1200" dirty="0">
                <a:solidFill>
                  <a:srgbClr val="7030A0"/>
                </a:solidFill>
              </a:rPr>
              <a:t>Sois toi-même.</a:t>
            </a:r>
          </a:p>
        </p:txBody>
      </p:sp>
    </p:spTree>
    <p:extLst>
      <p:ext uri="{BB962C8B-B14F-4D97-AF65-F5344CB8AC3E}">
        <p14:creationId xmlns:p14="http://schemas.microsoft.com/office/powerpoint/2010/main" val="2051358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274014" y="263811"/>
            <a:ext cx="574638" cy="3744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20</a:t>
            </a:fld>
            <a:endParaRPr lang="en-US"/>
          </a:p>
        </p:txBody>
      </p:sp>
      <p:sp>
        <p:nvSpPr>
          <p:cNvPr id="4" name="ZoneTexte 3"/>
          <p:cNvSpPr txBox="1"/>
          <p:nvPr/>
        </p:nvSpPr>
        <p:spPr>
          <a:xfrm>
            <a:off x="4733364" y="79145"/>
            <a:ext cx="3141234"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58184" y="197365"/>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79787" y="638274"/>
            <a:ext cx="11936505" cy="6001643"/>
          </a:xfrm>
          <a:prstGeom prst="rect">
            <a:avLst/>
          </a:prstGeom>
          <a:noFill/>
        </p:spPr>
        <p:txBody>
          <a:bodyPr wrap="square" rtlCol="0">
            <a:spAutoFit/>
          </a:bodyPr>
          <a:lstStyle/>
          <a:p>
            <a:pPr algn="just"/>
            <a:r>
              <a:rPr lang="fr-FR" b="1" dirty="0">
                <a:solidFill>
                  <a:srgbClr val="7030A0"/>
                </a:solidFill>
              </a:rPr>
              <a:t>Exclusion féministe des personnes transgenres et transsexuelles</a:t>
            </a:r>
          </a:p>
          <a:p>
            <a:pPr algn="just"/>
            <a:endParaRPr lang="fr-FR" dirty="0">
              <a:solidFill>
                <a:srgbClr val="7030A0"/>
              </a:solidFill>
            </a:endParaRPr>
          </a:p>
          <a:p>
            <a:pPr algn="just"/>
            <a:r>
              <a:rPr lang="fr-FR" b="1" dirty="0">
                <a:solidFill>
                  <a:srgbClr val="7030A0"/>
                </a:solidFill>
              </a:rPr>
              <a:t>Le féminisme Trans-exclusion radicale</a:t>
            </a:r>
            <a:r>
              <a:rPr lang="fr-FR" dirty="0">
                <a:solidFill>
                  <a:srgbClr val="7030A0"/>
                </a:solidFill>
              </a:rPr>
              <a:t> (ou </a:t>
            </a:r>
            <a:r>
              <a:rPr lang="fr-FR" b="1" dirty="0">
                <a:solidFill>
                  <a:srgbClr val="7030A0"/>
                </a:solidFill>
              </a:rPr>
              <a:t>TERF</a:t>
            </a:r>
            <a:r>
              <a:rPr lang="fr-FR" dirty="0">
                <a:solidFill>
                  <a:srgbClr val="7030A0"/>
                </a:solidFill>
              </a:rPr>
              <a:t> ; aussi les </a:t>
            </a:r>
            <a:r>
              <a:rPr lang="fr-FR" b="1" dirty="0">
                <a:solidFill>
                  <a:srgbClr val="7030A0"/>
                </a:solidFill>
              </a:rPr>
              <a:t>femmes </a:t>
            </a:r>
            <a:r>
              <a:rPr lang="fr-FR" b="1" dirty="0" err="1">
                <a:solidFill>
                  <a:srgbClr val="7030A0"/>
                </a:solidFill>
              </a:rPr>
              <a:t>trans</a:t>
            </a:r>
            <a:r>
              <a:rPr lang="fr-FR" b="1" dirty="0">
                <a:solidFill>
                  <a:srgbClr val="7030A0"/>
                </a:solidFill>
              </a:rPr>
              <a:t> féminisme d' exclusion</a:t>
            </a:r>
            <a:r>
              <a:rPr lang="fr-FR" dirty="0">
                <a:solidFill>
                  <a:srgbClr val="7030A0"/>
                </a:solidFill>
              </a:rPr>
              <a:t> , ou </a:t>
            </a:r>
            <a:r>
              <a:rPr lang="fr-FR" b="1" dirty="0">
                <a:solidFill>
                  <a:srgbClr val="7030A0"/>
                </a:solidFill>
              </a:rPr>
              <a:t>TWEF</a:t>
            </a:r>
            <a:r>
              <a:rPr lang="fr-FR" dirty="0">
                <a:solidFill>
                  <a:srgbClr val="7030A0"/>
                </a:solidFill>
              </a:rPr>
              <a:t> ) est un sous groupe du </a:t>
            </a:r>
            <a:r>
              <a:rPr lang="fr-FR" dirty="0">
                <a:solidFill>
                  <a:srgbClr val="7030A0"/>
                </a:solidFill>
                <a:hlinkClick r:id="rId2" tooltip="Le féminisme radical"/>
              </a:rPr>
              <a:t>féminisme radical</a:t>
            </a:r>
            <a:r>
              <a:rPr lang="fr-FR" dirty="0">
                <a:solidFill>
                  <a:srgbClr val="7030A0"/>
                </a:solidFill>
              </a:rPr>
              <a:t> caractérisé par sa </a:t>
            </a:r>
            <a:r>
              <a:rPr lang="fr-FR" dirty="0" err="1">
                <a:solidFill>
                  <a:srgbClr val="7030A0"/>
                </a:solidFill>
                <a:hlinkClick r:id="rId3" tooltip="transphobie"/>
              </a:rPr>
              <a:t>transphobie</a:t>
            </a:r>
            <a:r>
              <a:rPr lang="fr-FR" dirty="0">
                <a:solidFill>
                  <a:srgbClr val="7030A0"/>
                </a:solidFill>
              </a:rPr>
              <a:t>, en particulier, par une forme de </a:t>
            </a:r>
            <a:r>
              <a:rPr lang="fr-FR" dirty="0" err="1">
                <a:solidFill>
                  <a:srgbClr val="7030A0"/>
                </a:solidFill>
                <a:hlinkClick r:id="rId4" tooltip="Transmisogyny"/>
              </a:rPr>
              <a:t>transmisogynie</a:t>
            </a:r>
            <a:r>
              <a:rPr lang="fr-FR" dirty="0">
                <a:solidFill>
                  <a:srgbClr val="7030A0"/>
                </a:solidFill>
              </a:rPr>
              <a:t>, et de l' hostilité à la </a:t>
            </a:r>
            <a:r>
              <a:rPr lang="fr-FR" dirty="0">
                <a:solidFill>
                  <a:srgbClr val="7030A0"/>
                </a:solidFill>
                <a:hlinkClick r:id="rId5" tooltip="Féminisme"/>
              </a:rPr>
              <a:t>troisième vague du féminisme</a:t>
            </a:r>
            <a:r>
              <a:rPr lang="fr-FR" dirty="0">
                <a:solidFill>
                  <a:srgbClr val="7030A0"/>
                </a:solidFill>
              </a:rPr>
              <a:t>. Il croit que les seules </a:t>
            </a:r>
            <a:r>
              <a:rPr lang="fr-FR" dirty="0">
                <a:solidFill>
                  <a:srgbClr val="7030A0"/>
                </a:solidFill>
                <a:hlinkClick r:id="rId6" tooltip="Aucun vrai Scotsman"/>
              </a:rPr>
              <a:t>vraies femmes</a:t>
            </a:r>
            <a:r>
              <a:rPr lang="fr-FR" dirty="0">
                <a:solidFill>
                  <a:srgbClr val="7030A0"/>
                </a:solidFill>
              </a:rPr>
              <a:t> sont celles qui sont nées avec un vagin et chromosomes XX.</a:t>
            </a:r>
          </a:p>
          <a:p>
            <a:pPr lvl="0" eaLnBrk="0" fontAlgn="base" hangingPunct="0">
              <a:spcBef>
                <a:spcPct val="0"/>
              </a:spcBef>
              <a:spcAft>
                <a:spcPct val="0"/>
              </a:spcAft>
            </a:pPr>
            <a:r>
              <a:rPr lang="fr-FR" dirty="0">
                <a:solidFill>
                  <a:srgbClr val="7030A0"/>
                </a:solidFill>
              </a:rPr>
              <a:t>Des groupes comme la </a:t>
            </a:r>
            <a:r>
              <a:rPr lang="fr-FR" u="sng" dirty="0" err="1">
                <a:solidFill>
                  <a:srgbClr val="7030A0"/>
                </a:solidFill>
                <a:hlinkClick r:id="rId7"/>
              </a:rPr>
              <a:t>Lesbian</a:t>
            </a:r>
            <a:r>
              <a:rPr lang="fr-FR" u="sng" dirty="0">
                <a:solidFill>
                  <a:srgbClr val="7030A0"/>
                </a:solidFill>
                <a:hlinkClick r:id="rId7"/>
              </a:rPr>
              <a:t> </a:t>
            </a:r>
            <a:r>
              <a:rPr lang="fr-FR" u="sng" dirty="0" err="1">
                <a:solidFill>
                  <a:srgbClr val="7030A0"/>
                </a:solidFill>
                <a:hlinkClick r:id="rId7"/>
              </a:rPr>
              <a:t>Organization</a:t>
            </a:r>
            <a:r>
              <a:rPr lang="fr-FR" u="sng" dirty="0">
                <a:solidFill>
                  <a:srgbClr val="7030A0"/>
                </a:solidFill>
                <a:hlinkClick r:id="rId7"/>
              </a:rPr>
              <a:t> of Toronto </a:t>
            </a:r>
            <a:r>
              <a:rPr lang="fr-FR" dirty="0">
                <a:solidFill>
                  <a:srgbClr val="7030A0"/>
                </a:solidFill>
              </a:rPr>
              <a:t> ont voté pour exclure les lesbiennes </a:t>
            </a:r>
            <a:r>
              <a:rPr lang="fr-FR" dirty="0" err="1">
                <a:solidFill>
                  <a:srgbClr val="7030A0"/>
                </a:solidFill>
              </a:rPr>
              <a:t>trans</a:t>
            </a:r>
            <a:r>
              <a:rPr lang="fr-FR" dirty="0">
                <a:solidFill>
                  <a:srgbClr val="7030A0"/>
                </a:solidFill>
              </a:rPr>
              <a:t>. </a:t>
            </a:r>
            <a:r>
              <a:rPr lang="fr-FR" altLang="fr-FR" dirty="0">
                <a:solidFill>
                  <a:srgbClr val="7030A0"/>
                </a:solidFill>
              </a:rPr>
              <a:t>Une demande formelle à se joindre à l'organisation a été faite par une lesbienne </a:t>
            </a:r>
            <a:r>
              <a:rPr lang="fr-FR" altLang="fr-FR" dirty="0" err="1">
                <a:solidFill>
                  <a:srgbClr val="7030A0"/>
                </a:solidFill>
              </a:rPr>
              <a:t>trans</a:t>
            </a:r>
            <a:r>
              <a:rPr lang="fr-FR" altLang="fr-FR" dirty="0">
                <a:solidFill>
                  <a:srgbClr val="7030A0"/>
                </a:solidFill>
              </a:rPr>
              <a:t> en 1978; en réponse, l'organisation a voté pour exclure les </a:t>
            </a:r>
            <a:r>
              <a:rPr lang="fr-FR" altLang="fr-FR" dirty="0">
                <a:solidFill>
                  <a:srgbClr val="7030A0"/>
                </a:solidFill>
                <a:hlinkClick r:id="rId8" tooltip="femme Trans"/>
              </a:rPr>
              <a:t>femmes </a:t>
            </a:r>
            <a:r>
              <a:rPr lang="fr-FR" altLang="fr-FR" dirty="0" err="1">
                <a:solidFill>
                  <a:srgbClr val="7030A0"/>
                </a:solidFill>
                <a:hlinkClick r:id="rId8" tooltip="femme Trans"/>
              </a:rPr>
              <a:t>trans</a:t>
            </a:r>
            <a:r>
              <a:rPr lang="fr-FR" altLang="fr-FR" dirty="0">
                <a:solidFill>
                  <a:srgbClr val="7030A0"/>
                </a:solidFill>
              </a:rPr>
              <a:t>. Au cours des discussions informelles, les membres de LOOT ont exprimé leur indignation au fait qu’une « créature mâle (IL) ayant changé de sexe... ose s'identifier comme une femme et lesbienne ». Dans leur réponse publique LOOT a écrit :</a:t>
            </a:r>
          </a:p>
          <a:p>
            <a:pPr lvl="0" eaLnBrk="0" fontAlgn="base" hangingPunct="0">
              <a:spcBef>
                <a:spcPct val="0"/>
              </a:spcBef>
              <a:spcAft>
                <a:spcPct val="0"/>
              </a:spcAft>
            </a:pPr>
            <a:endParaRPr lang="fr-FR" altLang="fr-FR" dirty="0">
              <a:solidFill>
                <a:srgbClr val="7030A0"/>
              </a:solidFill>
            </a:endParaRPr>
          </a:p>
          <a:p>
            <a:pPr lvl="0" eaLnBrk="0" fontAlgn="base" hangingPunct="0">
              <a:spcBef>
                <a:spcPct val="0"/>
              </a:spcBef>
              <a:spcAft>
                <a:spcPct val="0"/>
              </a:spcAft>
            </a:pPr>
            <a:r>
              <a:rPr lang="fr-FR" altLang="fr-FR" dirty="0">
                <a:solidFill>
                  <a:srgbClr val="7030A0"/>
                </a:solidFill>
              </a:rPr>
              <a:t>« </a:t>
            </a:r>
            <a:r>
              <a:rPr lang="fr-FR" altLang="fr-FR" i="1" dirty="0">
                <a:solidFill>
                  <a:srgbClr val="7030A0"/>
                </a:solidFill>
              </a:rPr>
              <a:t>La voix d'une femme a été presque jamais entendu comme la voix d'une femme – car elle a toujours été filtrée par la voix des hommes. Voici donc un gars (un homme) qui arrive en disant: « Je vais être une fille maintenant et parler pour les filles ». Et nous avons pensé « Non, vous ne l'êtes pas ». Une personne ne peut pas simplement rejoindre les opprimés, par décret</a:t>
            </a:r>
            <a:r>
              <a:rPr lang="fr-FR" altLang="fr-FR" dirty="0">
                <a:solidFill>
                  <a:srgbClr val="7030A0"/>
                </a:solidFill>
              </a:rPr>
              <a:t> ».</a:t>
            </a:r>
            <a:endParaRPr lang="fr-FR" dirty="0">
              <a:solidFill>
                <a:srgbClr val="7030A0"/>
              </a:solidFill>
            </a:endParaRPr>
          </a:p>
          <a:p>
            <a:pPr algn="just"/>
            <a:endParaRPr lang="fr-FR" dirty="0">
              <a:solidFill>
                <a:srgbClr val="7030A0"/>
              </a:solidFill>
            </a:endParaRPr>
          </a:p>
          <a:p>
            <a:pPr algn="just"/>
            <a:r>
              <a:rPr lang="fr-FR" sz="1200" dirty="0">
                <a:solidFill>
                  <a:srgbClr val="7030A0"/>
                </a:solidFill>
              </a:rPr>
              <a:t>Source : a) </a:t>
            </a:r>
            <a:r>
              <a:rPr lang="fr-FR" sz="1200" dirty="0">
                <a:solidFill>
                  <a:srgbClr val="7030A0"/>
                </a:solidFill>
                <a:hlinkClick r:id="rId9"/>
              </a:rPr>
              <a:t>https://en.wikipedia.org/wiki/Feminist_views_on_transgender_and_transsexual_people</a:t>
            </a:r>
            <a:r>
              <a:rPr lang="fr-FR" sz="1200" dirty="0">
                <a:solidFill>
                  <a:srgbClr val="7030A0"/>
                </a:solidFill>
              </a:rPr>
              <a:t>, b) </a:t>
            </a:r>
            <a:r>
              <a:rPr lang="fr-FR" sz="1200" dirty="0">
                <a:solidFill>
                  <a:srgbClr val="7030A0"/>
                </a:solidFill>
                <a:hlinkClick r:id="rId10"/>
              </a:rPr>
              <a:t>http://rationalwiki.org/wiki/Trans-exclusionary_radical_feminism</a:t>
            </a:r>
            <a:r>
              <a:rPr lang="fr-FR" sz="1200" dirty="0">
                <a:solidFill>
                  <a:srgbClr val="7030A0"/>
                </a:solidFill>
              </a:rPr>
              <a:t> </a:t>
            </a:r>
            <a:endParaRPr lang="fr-FR" dirty="0">
              <a:solidFill>
                <a:srgbClr val="7030A0"/>
              </a:solidFill>
            </a:endParaRPr>
          </a:p>
          <a:p>
            <a:pPr algn="just"/>
            <a:endParaRPr lang="fr-FR" dirty="0">
              <a:solidFill>
                <a:srgbClr val="7030A0"/>
              </a:solidFill>
            </a:endParaRPr>
          </a:p>
          <a:p>
            <a:pPr algn="just"/>
            <a:r>
              <a:rPr lang="fr-FR" dirty="0">
                <a:solidFill>
                  <a:srgbClr val="7030A0"/>
                </a:solidFill>
              </a:rPr>
              <a:t>« </a:t>
            </a:r>
            <a:r>
              <a:rPr lang="fr-FR" i="1" dirty="0">
                <a:solidFill>
                  <a:srgbClr val="7030A0"/>
                </a:solidFill>
              </a:rPr>
              <a:t>Beaucoup de femmes et d’hommes se sentent presque outrés lorsqu’une transsexuelle tente de faire du militantisme féminin. Il suffit de lire les commentaires souvent haineux qu’a provoquées Michelle Blanc en se joignant à la cause des </a:t>
            </a:r>
            <a:r>
              <a:rPr lang="fr-FR" i="1" dirty="0" err="1">
                <a:solidFill>
                  <a:srgbClr val="7030A0"/>
                </a:solidFill>
              </a:rPr>
              <a:t>Jeanettes</a:t>
            </a:r>
            <a:r>
              <a:rPr lang="fr-FR" i="1" dirty="0">
                <a:solidFill>
                  <a:srgbClr val="7030A0"/>
                </a:solidFill>
              </a:rPr>
              <a:t>. Certains la taxèrent « d’</a:t>
            </a:r>
            <a:r>
              <a:rPr lang="fr-FR" i="1" dirty="0" err="1">
                <a:solidFill>
                  <a:srgbClr val="7030A0"/>
                </a:solidFill>
              </a:rPr>
              <a:t>imposteure</a:t>
            </a:r>
            <a:r>
              <a:rPr lang="fr-FR" i="1" dirty="0">
                <a:solidFill>
                  <a:srgbClr val="7030A0"/>
                </a:solidFill>
              </a:rPr>
              <a:t> », d’opportuniste. Comment peut-elle ce prétendre féministe alors qu’elle est transsexuelle ? « </a:t>
            </a:r>
            <a:r>
              <a:rPr lang="fr-FR" i="1" dirty="0">
                <a:solidFill>
                  <a:srgbClr val="FF0000"/>
                </a:solidFill>
              </a:rPr>
              <a:t>Après tout ce n’est pas une vraie femme, elle</a:t>
            </a:r>
            <a:r>
              <a:rPr lang="fr-FR" i="1" dirty="0">
                <a:solidFill>
                  <a:srgbClr val="7030A0"/>
                </a:solidFill>
              </a:rPr>
              <a:t> », peut-on lire sur certains blogs</a:t>
            </a:r>
            <a:r>
              <a:rPr lang="fr-FR" dirty="0">
                <a:solidFill>
                  <a:srgbClr val="7030A0"/>
                </a:solidFill>
              </a:rPr>
              <a:t> ».</a:t>
            </a:r>
            <a:r>
              <a:rPr lang="fr-FR" sz="1200" dirty="0">
                <a:solidFill>
                  <a:srgbClr val="7030A0"/>
                </a:solidFill>
              </a:rPr>
              <a:t> Source : </a:t>
            </a:r>
            <a:r>
              <a:rPr lang="fr-FR" sz="1200" dirty="0">
                <a:solidFill>
                  <a:srgbClr val="7030A0"/>
                </a:solidFill>
                <a:hlinkClick r:id="rId11"/>
              </a:rPr>
              <a:t>http://patriciapaquette.ca/la-transsexualite-demontre-la-vigueur-du-feminisme-le-feminisme-nest-pas-mort/</a:t>
            </a:r>
            <a:r>
              <a:rPr lang="fr-FR" sz="1200" dirty="0">
                <a:solidFill>
                  <a:srgbClr val="7030A0"/>
                </a:solidFill>
              </a:rPr>
              <a:t> </a:t>
            </a:r>
            <a:endParaRPr lang="fr-FR" dirty="0">
              <a:solidFill>
                <a:srgbClr val="7030A0"/>
              </a:solidFill>
            </a:endParaRPr>
          </a:p>
        </p:txBody>
      </p:sp>
      <p:pic>
        <p:nvPicPr>
          <p:cNvPr id="7" name="Imag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91347" y="142834"/>
            <a:ext cx="1736716" cy="1016893"/>
          </a:xfrm>
          <a:prstGeom prst="rect">
            <a:avLst/>
          </a:prstGeom>
        </p:spPr>
      </p:pic>
    </p:spTree>
    <p:extLst>
      <p:ext uri="{BB962C8B-B14F-4D97-AF65-F5344CB8AC3E}">
        <p14:creationId xmlns:p14="http://schemas.microsoft.com/office/powerpoint/2010/main" val="2727742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
          <p:cNvSpPr>
            <a:spLocks noGrp="1"/>
          </p:cNvSpPr>
          <p:nvPr>
            <p:ph type="sldNum" sz="quarter" idx="12"/>
          </p:nvPr>
        </p:nvSpPr>
        <p:spPr>
          <a:xfrm>
            <a:off x="11332028" y="197365"/>
            <a:ext cx="685799" cy="369332"/>
          </a:xfrm>
        </p:spPr>
        <p:txBody>
          <a:bodyPr/>
          <a:lstStyle/>
          <a:p>
            <a:fld id="{A3855CD8-F650-4656-8804-7E552F308368}" type="slidenum">
              <a:rPr lang="en-US" smtClean="0"/>
              <a:t>21</a:t>
            </a:fld>
            <a:endParaRPr lang="en-US" dirty="0"/>
          </a:p>
        </p:txBody>
      </p:sp>
      <p:sp>
        <p:nvSpPr>
          <p:cNvPr id="8" name="ZoneTexte 7"/>
          <p:cNvSpPr txBox="1"/>
          <p:nvPr/>
        </p:nvSpPr>
        <p:spPr>
          <a:xfrm>
            <a:off x="116670" y="819931"/>
            <a:ext cx="11901157" cy="4247317"/>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rgbClr val="7030A0"/>
                </a:solidFill>
              </a:rPr>
              <a:t>En </a:t>
            </a:r>
            <a:r>
              <a:rPr lang="fr-FR" dirty="0">
                <a:solidFill>
                  <a:srgbClr val="7030A0"/>
                </a:solidFill>
                <a:hlinkClick r:id="rId2" tooltip="2000"/>
              </a:rPr>
              <a:t>2000</a:t>
            </a:r>
            <a:r>
              <a:rPr lang="fr-FR" dirty="0">
                <a:solidFill>
                  <a:srgbClr val="7030A0"/>
                </a:solidFill>
              </a:rPr>
              <a:t>, la Commission contre les crimes de haine par homophobie recensait à peu près quinze assassinats de transsexuels par mois au </a:t>
            </a:r>
            <a:r>
              <a:rPr lang="fr-FR" dirty="0">
                <a:solidFill>
                  <a:srgbClr val="7030A0"/>
                </a:solidFill>
                <a:hlinkClick r:id="rId3" tooltip="Mexique"/>
              </a:rPr>
              <a:t>Mexique</a:t>
            </a:r>
            <a:r>
              <a:rPr lang="fr-FR" dirty="0">
                <a:solidFill>
                  <a:srgbClr val="7030A0"/>
                </a:solidFill>
              </a:rPr>
              <a:t>. </a:t>
            </a:r>
          </a:p>
          <a:p>
            <a:pPr marL="285750" indent="-285750">
              <a:buFont typeface="Arial" panose="020B0604020202020204" pitchFamily="34" charset="0"/>
              <a:buChar char="•"/>
            </a:pPr>
            <a:r>
              <a:rPr lang="fr-FR" dirty="0">
                <a:solidFill>
                  <a:srgbClr val="7030A0"/>
                </a:solidFill>
              </a:rPr>
              <a:t>Des transsexuelles sont arrêtées arbitrairement au </a:t>
            </a:r>
            <a:r>
              <a:rPr lang="fr-FR" dirty="0">
                <a:solidFill>
                  <a:srgbClr val="7030A0"/>
                </a:solidFill>
                <a:hlinkClick r:id="rId4" tooltip="Venezuela"/>
              </a:rPr>
              <a:t>Venezuela</a:t>
            </a:r>
            <a:r>
              <a:rPr lang="fr-FR" dirty="0">
                <a:solidFill>
                  <a:srgbClr val="7030A0"/>
                </a:solidFill>
              </a:rPr>
              <a:t> en 2002, alors que par ailleurs d'autres transsexuels sont assassinés.</a:t>
            </a:r>
          </a:p>
          <a:p>
            <a:pPr marL="285750" indent="-285750">
              <a:buFont typeface="Arial" panose="020B0604020202020204" pitchFamily="34" charset="0"/>
              <a:buChar char="•"/>
            </a:pPr>
            <a:r>
              <a:rPr lang="fr-FR" dirty="0">
                <a:solidFill>
                  <a:srgbClr val="7030A0"/>
                </a:solidFill>
                <a:hlinkClick r:id="rId5" tooltip="Amnesty International"/>
              </a:rPr>
              <a:t>Amnesty International</a:t>
            </a:r>
            <a:r>
              <a:rPr lang="fr-FR" dirty="0">
                <a:solidFill>
                  <a:srgbClr val="7030A0"/>
                </a:solidFill>
              </a:rPr>
              <a:t> dénonce en 2005 des violences policières exercées sur des transsexuels aux </a:t>
            </a:r>
            <a:r>
              <a:rPr lang="fr-FR" dirty="0">
                <a:solidFill>
                  <a:srgbClr val="7030A0"/>
                </a:solidFill>
                <a:hlinkClick r:id="rId6" tooltip="États-Unis"/>
              </a:rPr>
              <a:t>États-Unis</a:t>
            </a:r>
            <a:r>
              <a:rPr lang="fr-FR" dirty="0">
                <a:solidFill>
                  <a:srgbClr val="7030A0"/>
                </a:solidFill>
              </a:rPr>
              <a:t>.</a:t>
            </a:r>
          </a:p>
          <a:p>
            <a:pPr marL="285750" indent="-285750">
              <a:buFont typeface="Arial" panose="020B0604020202020204" pitchFamily="34" charset="0"/>
              <a:buChar char="•"/>
            </a:pPr>
            <a:r>
              <a:rPr lang="fr-FR" dirty="0">
                <a:solidFill>
                  <a:srgbClr val="7030A0"/>
                </a:solidFill>
              </a:rPr>
              <a:t>Au </a:t>
            </a:r>
            <a:r>
              <a:rPr lang="fr-FR" dirty="0">
                <a:solidFill>
                  <a:srgbClr val="7030A0"/>
                </a:solidFill>
                <a:hlinkClick r:id="rId7" tooltip="Portugal"/>
              </a:rPr>
              <a:t>Portugal</a:t>
            </a:r>
            <a:r>
              <a:rPr lang="fr-FR" dirty="0">
                <a:solidFill>
                  <a:srgbClr val="7030A0"/>
                </a:solidFill>
              </a:rPr>
              <a:t> en </a:t>
            </a:r>
            <a:r>
              <a:rPr lang="fr-FR" dirty="0">
                <a:solidFill>
                  <a:srgbClr val="7030A0"/>
                </a:solidFill>
                <a:hlinkClick r:id="rId8" tooltip="2006"/>
              </a:rPr>
              <a:t>2006</a:t>
            </a:r>
            <a:r>
              <a:rPr lang="fr-FR" dirty="0">
                <a:solidFill>
                  <a:srgbClr val="7030A0"/>
                </a:solidFill>
              </a:rPr>
              <a:t>, une transsexuelle brésilienne fut torturée et violée, puis abandonnée dans un puits, où elle mourut. La non-incrimination de meurtre a provoqué plusieurs réactions de la part des organisations homosexuelles, relayées par les médias.</a:t>
            </a:r>
          </a:p>
          <a:p>
            <a:pPr marL="285750" indent="-285750">
              <a:buFont typeface="Arial" panose="020B0604020202020204" pitchFamily="34" charset="0"/>
              <a:buChar char="•"/>
            </a:pPr>
            <a:r>
              <a:rPr lang="fr-FR" dirty="0">
                <a:solidFill>
                  <a:srgbClr val="7030A0"/>
                </a:solidFill>
              </a:rPr>
              <a:t>Et au </a:t>
            </a:r>
            <a:r>
              <a:rPr lang="fr-FR" dirty="0">
                <a:solidFill>
                  <a:srgbClr val="7030A0"/>
                </a:solidFill>
                <a:hlinkClick r:id="rId9" tooltip="Danemark"/>
              </a:rPr>
              <a:t>Danemark</a:t>
            </a:r>
            <a:r>
              <a:rPr lang="fr-FR" dirty="0">
                <a:solidFill>
                  <a:srgbClr val="7030A0"/>
                </a:solidFill>
              </a:rPr>
              <a:t> en </a:t>
            </a:r>
            <a:r>
              <a:rPr lang="fr-FR" dirty="0">
                <a:solidFill>
                  <a:srgbClr val="7030A0"/>
                </a:solidFill>
                <a:hlinkClick r:id="rId10" tooltip="2012"/>
              </a:rPr>
              <a:t>2012</a:t>
            </a:r>
            <a:r>
              <a:rPr lang="fr-FR" dirty="0">
                <a:solidFill>
                  <a:srgbClr val="7030A0"/>
                </a:solidFill>
              </a:rPr>
              <a:t>, une femme transsexuelle d'origine </a:t>
            </a:r>
            <a:r>
              <a:rPr lang="fr-FR" dirty="0">
                <a:solidFill>
                  <a:srgbClr val="7030A0"/>
                </a:solidFill>
                <a:hlinkClick r:id="rId11" tooltip="Guatemala"/>
              </a:rPr>
              <a:t>guatémaltèque</a:t>
            </a:r>
            <a:r>
              <a:rPr lang="fr-FR" dirty="0">
                <a:solidFill>
                  <a:srgbClr val="7030A0"/>
                </a:solidFill>
              </a:rPr>
              <a:t> venue pour trouver l'asile fut placée en centre de </a:t>
            </a:r>
            <a:r>
              <a:rPr lang="fr-FR" dirty="0" err="1">
                <a:solidFill>
                  <a:srgbClr val="7030A0"/>
                </a:solidFill>
              </a:rPr>
              <a:t>retention</a:t>
            </a:r>
            <a:r>
              <a:rPr lang="fr-FR" dirty="0">
                <a:solidFill>
                  <a:srgbClr val="7030A0"/>
                </a:solidFill>
              </a:rPr>
              <a:t> réservé aux hommes et violée. Les autorités danoises n’admettent pas le </a:t>
            </a:r>
            <a:r>
              <a:rPr lang="fr-FR" dirty="0">
                <a:solidFill>
                  <a:srgbClr val="7030A0"/>
                </a:solidFill>
                <a:hlinkClick r:id="rId12" tooltip="Droit d'asile"/>
              </a:rPr>
              <a:t>droit d'asile</a:t>
            </a:r>
            <a:r>
              <a:rPr lang="fr-FR" dirty="0">
                <a:solidFill>
                  <a:srgbClr val="7030A0"/>
                </a:solidFill>
              </a:rPr>
              <a:t> en raison de l'</a:t>
            </a:r>
            <a:r>
              <a:rPr lang="fr-FR" dirty="0">
                <a:solidFill>
                  <a:srgbClr val="7030A0"/>
                </a:solidFill>
                <a:hlinkClick r:id="rId13" tooltip="Identité de genre"/>
              </a:rPr>
              <a:t>identité sexuelle</a:t>
            </a:r>
            <a:r>
              <a:rPr lang="fr-FR" dirty="0">
                <a:solidFill>
                  <a:srgbClr val="7030A0"/>
                </a:solidFill>
              </a:rPr>
              <a:t> et elle est maintenant en danger de déportation.</a:t>
            </a:r>
          </a:p>
          <a:p>
            <a:pPr marL="285750" indent="-285750" algn="just">
              <a:buFont typeface="Arial" panose="020B0604020202020204" pitchFamily="34" charset="0"/>
              <a:buChar char="•"/>
            </a:pPr>
            <a:r>
              <a:rPr lang="fr-FR" dirty="0">
                <a:solidFill>
                  <a:srgbClr val="7030A0"/>
                </a:solidFill>
              </a:rPr>
              <a:t>Les violences sont souvent liées aux discriminations dont sont victimes les transsexuels : sans </a:t>
            </a:r>
            <a:r>
              <a:rPr lang="fr-FR" dirty="0">
                <a:solidFill>
                  <a:srgbClr val="7030A0"/>
                </a:solidFill>
                <a:hlinkClick r:id="rId14" tooltip="Emploi"/>
              </a:rPr>
              <a:t>emploi</a:t>
            </a:r>
            <a:r>
              <a:rPr lang="fr-FR" dirty="0">
                <a:solidFill>
                  <a:srgbClr val="7030A0"/>
                </a:solidFill>
              </a:rPr>
              <a:t> ou en situation précaire, invisibles, </a:t>
            </a:r>
            <a:r>
              <a:rPr lang="fr-FR" dirty="0">
                <a:solidFill>
                  <a:srgbClr val="7030A0"/>
                </a:solidFill>
                <a:hlinkClick r:id="rId15" tooltip="Vulnérabilité sociale"/>
              </a:rPr>
              <a:t>vulnérables</a:t>
            </a:r>
            <a:r>
              <a:rPr lang="fr-FR" dirty="0">
                <a:solidFill>
                  <a:srgbClr val="7030A0"/>
                </a:solidFill>
              </a:rPr>
              <a:t>, </a:t>
            </a:r>
            <a:r>
              <a:rPr lang="fr-FR" dirty="0">
                <a:solidFill>
                  <a:srgbClr val="7030A0"/>
                </a:solidFill>
                <a:hlinkClick r:id="rId16" tooltip="Travailleur du sexe"/>
              </a:rPr>
              <a:t>travailleurs du sexe</a:t>
            </a:r>
            <a:r>
              <a:rPr lang="fr-FR" dirty="0">
                <a:solidFill>
                  <a:srgbClr val="7030A0"/>
                </a:solidFill>
              </a:rPr>
              <a:t> contre leur volonté, leur vulnérabilité en fait des cibles faciles pour les actes de violence. Cela est particulièrement vrai dans les </a:t>
            </a:r>
            <a:r>
              <a:rPr lang="fr-FR" dirty="0">
                <a:solidFill>
                  <a:srgbClr val="7030A0"/>
                </a:solidFill>
                <a:hlinkClick r:id="rId17" tooltip="Prison"/>
              </a:rPr>
              <a:t>prisons</a:t>
            </a:r>
            <a:r>
              <a:rPr lang="fr-FR" dirty="0">
                <a:solidFill>
                  <a:srgbClr val="7030A0"/>
                </a:solidFill>
              </a:rPr>
              <a:t>.</a:t>
            </a:r>
          </a:p>
          <a:p>
            <a:pPr algn="just"/>
            <a:r>
              <a:rPr lang="fr-FR" sz="1200" dirty="0">
                <a:solidFill>
                  <a:srgbClr val="7030A0"/>
                </a:solidFill>
              </a:rPr>
              <a:t>Sources : a) </a:t>
            </a:r>
          </a:p>
        </p:txBody>
      </p:sp>
      <p:sp>
        <p:nvSpPr>
          <p:cNvPr id="9" name="ZoneTexte 8"/>
          <p:cNvSpPr txBox="1"/>
          <p:nvPr/>
        </p:nvSpPr>
        <p:spPr>
          <a:xfrm>
            <a:off x="5723881" y="70953"/>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10" name="ZoneTexte 9"/>
          <p:cNvSpPr txBox="1"/>
          <p:nvPr/>
        </p:nvSpPr>
        <p:spPr>
          <a:xfrm>
            <a:off x="204395" y="450600"/>
            <a:ext cx="5948979" cy="369332"/>
          </a:xfrm>
          <a:prstGeom prst="rect">
            <a:avLst/>
          </a:prstGeom>
          <a:noFill/>
        </p:spPr>
        <p:txBody>
          <a:bodyPr wrap="square" rtlCol="0">
            <a:spAutoFit/>
          </a:bodyPr>
          <a:lstStyle/>
          <a:p>
            <a:r>
              <a:rPr lang="fr-FR" b="1" dirty="0">
                <a:solidFill>
                  <a:srgbClr val="7030A0"/>
                </a:solidFill>
              </a:rPr>
              <a:t>La violence, un des multiples visages de la </a:t>
            </a:r>
            <a:r>
              <a:rPr lang="fr-FR" b="1" dirty="0" err="1">
                <a:solidFill>
                  <a:srgbClr val="7030A0"/>
                </a:solidFill>
              </a:rPr>
              <a:t>transphobie</a:t>
            </a:r>
            <a:endParaRPr lang="fr-FR" b="1" dirty="0">
              <a:solidFill>
                <a:srgbClr val="7030A0"/>
              </a:solidFill>
            </a:endParaRPr>
          </a:p>
        </p:txBody>
      </p:sp>
      <p:sp>
        <p:nvSpPr>
          <p:cNvPr id="7" name="Rectangle 6"/>
          <p:cNvSpPr/>
          <p:nvPr/>
        </p:nvSpPr>
        <p:spPr>
          <a:xfrm>
            <a:off x="116670" y="70953"/>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2" name="ZoneTexte 1"/>
          <p:cNvSpPr txBox="1"/>
          <p:nvPr/>
        </p:nvSpPr>
        <p:spPr>
          <a:xfrm>
            <a:off x="1737491" y="6490010"/>
            <a:ext cx="8831766" cy="276999"/>
          </a:xfrm>
          <a:prstGeom prst="rect">
            <a:avLst/>
          </a:prstGeom>
          <a:noFill/>
        </p:spPr>
        <p:txBody>
          <a:bodyPr wrap="square" rtlCol="0">
            <a:spAutoFit/>
          </a:bodyPr>
          <a:lstStyle/>
          <a:p>
            <a:pPr algn="ctr"/>
            <a:r>
              <a:rPr lang="fr-FR" sz="1200" dirty="0">
                <a:solidFill>
                  <a:srgbClr val="7030A0"/>
                </a:solidFill>
              </a:rPr>
              <a:t>Source : Personnes </a:t>
            </a:r>
            <a:r>
              <a:rPr lang="fr-FR" sz="1200" dirty="0" err="1">
                <a:solidFill>
                  <a:srgbClr val="7030A0"/>
                </a:solidFill>
              </a:rPr>
              <a:t>trans</a:t>
            </a:r>
            <a:r>
              <a:rPr lang="fr-FR" sz="1200" dirty="0">
                <a:solidFill>
                  <a:srgbClr val="7030A0"/>
                </a:solidFill>
              </a:rPr>
              <a:t>’ tuées en 2016,  aux USA, </a:t>
            </a:r>
            <a:r>
              <a:rPr lang="fr-FR" sz="1200" dirty="0">
                <a:solidFill>
                  <a:srgbClr val="7030A0"/>
                </a:solidFill>
                <a:hlinkClick r:id="rId18"/>
              </a:rPr>
              <a:t>http://www.advocate.com/transgender/2016/5/16/these-are-trans-people-killed-2016</a:t>
            </a:r>
            <a:r>
              <a:rPr lang="fr-FR" sz="1200" dirty="0">
                <a:solidFill>
                  <a:srgbClr val="7030A0"/>
                </a:solidFill>
              </a:rPr>
              <a:t> </a:t>
            </a:r>
          </a:p>
        </p:txBody>
      </p:sp>
      <p:pic>
        <p:nvPicPr>
          <p:cNvPr id="3" name="Image 2"/>
          <p:cNvPicPr>
            <a:picLocks noChangeAspect="1"/>
          </p:cNvPicPr>
          <p:nvPr/>
        </p:nvPicPr>
        <p:blipFill>
          <a:blip r:embed="rId19"/>
          <a:stretch>
            <a:fillRect/>
          </a:stretch>
        </p:blipFill>
        <p:spPr>
          <a:xfrm>
            <a:off x="261593" y="5090631"/>
            <a:ext cx="1041130" cy="1375996"/>
          </a:xfrm>
          <a:prstGeom prst="rect">
            <a:avLst/>
          </a:prstGeom>
        </p:spPr>
      </p:pic>
      <p:pic>
        <p:nvPicPr>
          <p:cNvPr id="4" name="Image 3"/>
          <p:cNvPicPr>
            <a:picLocks noChangeAspect="1"/>
          </p:cNvPicPr>
          <p:nvPr/>
        </p:nvPicPr>
        <p:blipFill>
          <a:blip r:embed="rId20"/>
          <a:stretch>
            <a:fillRect/>
          </a:stretch>
        </p:blipFill>
        <p:spPr>
          <a:xfrm>
            <a:off x="1479566" y="4824141"/>
            <a:ext cx="942578" cy="1239412"/>
          </a:xfrm>
          <a:prstGeom prst="rect">
            <a:avLst/>
          </a:prstGeom>
        </p:spPr>
      </p:pic>
      <p:sp>
        <p:nvSpPr>
          <p:cNvPr id="5" name="Rectangle 4"/>
          <p:cNvSpPr/>
          <p:nvPr/>
        </p:nvSpPr>
        <p:spPr>
          <a:xfrm>
            <a:off x="116670" y="6428454"/>
            <a:ext cx="1330976" cy="400110"/>
          </a:xfrm>
          <a:prstGeom prst="rect">
            <a:avLst/>
          </a:prstGeom>
        </p:spPr>
        <p:txBody>
          <a:bodyPr wrap="square">
            <a:spAutoFit/>
          </a:bodyPr>
          <a:lstStyle/>
          <a:p>
            <a:pPr algn="ctr"/>
            <a:r>
              <a:rPr lang="fr-FR" sz="1000" dirty="0">
                <a:solidFill>
                  <a:srgbClr val="7030A0"/>
                </a:solidFill>
              </a:rPr>
              <a:t>Mercedes </a:t>
            </a:r>
            <a:r>
              <a:rPr lang="fr-FR" sz="1000" dirty="0" err="1">
                <a:solidFill>
                  <a:srgbClr val="7030A0"/>
                </a:solidFill>
              </a:rPr>
              <a:t>Successful</a:t>
            </a:r>
            <a:r>
              <a:rPr lang="fr-FR" sz="1000" dirty="0">
                <a:solidFill>
                  <a:srgbClr val="7030A0"/>
                </a:solidFill>
              </a:rPr>
              <a:t>, 32 ans, 15 mai 2016.</a:t>
            </a:r>
          </a:p>
        </p:txBody>
      </p:sp>
      <p:sp>
        <p:nvSpPr>
          <p:cNvPr id="11" name="Rectangle 10"/>
          <p:cNvSpPr/>
          <p:nvPr/>
        </p:nvSpPr>
        <p:spPr>
          <a:xfrm>
            <a:off x="1332940" y="6045511"/>
            <a:ext cx="1243531" cy="553998"/>
          </a:xfrm>
          <a:prstGeom prst="rect">
            <a:avLst/>
          </a:prstGeom>
        </p:spPr>
        <p:txBody>
          <a:bodyPr wrap="square">
            <a:spAutoFit/>
          </a:bodyPr>
          <a:lstStyle/>
          <a:p>
            <a:pPr algn="ctr"/>
            <a:r>
              <a:rPr lang="fr-FR" sz="1000" dirty="0" err="1">
                <a:solidFill>
                  <a:srgbClr val="7030A0"/>
                </a:solidFill>
              </a:rPr>
              <a:t>Tyreece</a:t>
            </a:r>
            <a:r>
              <a:rPr lang="fr-FR" sz="1000" dirty="0">
                <a:solidFill>
                  <a:srgbClr val="7030A0"/>
                </a:solidFill>
              </a:rPr>
              <a:t> "</a:t>
            </a:r>
            <a:r>
              <a:rPr lang="fr-FR" sz="1000" dirty="0" err="1">
                <a:solidFill>
                  <a:srgbClr val="7030A0"/>
                </a:solidFill>
              </a:rPr>
              <a:t>Reecey</a:t>
            </a:r>
            <a:r>
              <a:rPr lang="fr-FR" sz="1000" dirty="0">
                <a:solidFill>
                  <a:srgbClr val="7030A0"/>
                </a:solidFill>
              </a:rPr>
              <a:t>" Walker, 32 ans, 1 mai 2016.</a:t>
            </a:r>
          </a:p>
        </p:txBody>
      </p:sp>
      <p:pic>
        <p:nvPicPr>
          <p:cNvPr id="12" name="Image 11"/>
          <p:cNvPicPr>
            <a:picLocks noChangeAspect="1"/>
          </p:cNvPicPr>
          <p:nvPr/>
        </p:nvPicPr>
        <p:blipFill>
          <a:blip r:embed="rId21"/>
          <a:stretch>
            <a:fillRect/>
          </a:stretch>
        </p:blipFill>
        <p:spPr>
          <a:xfrm>
            <a:off x="2841689" y="4912119"/>
            <a:ext cx="933218" cy="1244290"/>
          </a:xfrm>
          <a:prstGeom prst="rect">
            <a:avLst/>
          </a:prstGeom>
        </p:spPr>
      </p:pic>
      <p:sp>
        <p:nvSpPr>
          <p:cNvPr id="13" name="ZoneTexte 12"/>
          <p:cNvSpPr txBox="1"/>
          <p:nvPr/>
        </p:nvSpPr>
        <p:spPr>
          <a:xfrm>
            <a:off x="2632202" y="6122455"/>
            <a:ext cx="1298286" cy="400110"/>
          </a:xfrm>
          <a:prstGeom prst="rect">
            <a:avLst/>
          </a:prstGeom>
          <a:noFill/>
        </p:spPr>
        <p:txBody>
          <a:bodyPr wrap="square" rtlCol="0">
            <a:spAutoFit/>
          </a:bodyPr>
          <a:lstStyle/>
          <a:p>
            <a:pPr algn="ctr"/>
            <a:r>
              <a:rPr lang="fr-FR" sz="1000" dirty="0" err="1">
                <a:solidFill>
                  <a:srgbClr val="7030A0"/>
                </a:solidFill>
              </a:rPr>
              <a:t>Keyonna</a:t>
            </a:r>
            <a:r>
              <a:rPr lang="fr-FR" sz="1000" dirty="0">
                <a:solidFill>
                  <a:srgbClr val="7030A0"/>
                </a:solidFill>
              </a:rPr>
              <a:t> </a:t>
            </a:r>
            <a:r>
              <a:rPr lang="fr-FR" sz="1000" dirty="0" err="1">
                <a:solidFill>
                  <a:srgbClr val="7030A0"/>
                </a:solidFill>
              </a:rPr>
              <a:t>Blakeney</a:t>
            </a:r>
            <a:r>
              <a:rPr lang="fr-FR" sz="1000" dirty="0">
                <a:solidFill>
                  <a:srgbClr val="7030A0"/>
                </a:solidFill>
              </a:rPr>
              <a:t>, 22 ans, 16 avril 2016.</a:t>
            </a:r>
          </a:p>
        </p:txBody>
      </p:sp>
      <p:sp>
        <p:nvSpPr>
          <p:cNvPr id="14" name="ZoneTexte 13"/>
          <p:cNvSpPr txBox="1"/>
          <p:nvPr/>
        </p:nvSpPr>
        <p:spPr>
          <a:xfrm>
            <a:off x="3793855" y="6107339"/>
            <a:ext cx="1519871" cy="461665"/>
          </a:xfrm>
          <a:prstGeom prst="rect">
            <a:avLst/>
          </a:prstGeom>
          <a:noFill/>
        </p:spPr>
        <p:txBody>
          <a:bodyPr wrap="square" rtlCol="0">
            <a:spAutoFit/>
          </a:bodyPr>
          <a:lstStyle/>
          <a:p>
            <a:pPr algn="ctr"/>
            <a:r>
              <a:rPr lang="fr-FR" sz="1200" dirty="0" err="1">
                <a:solidFill>
                  <a:srgbClr val="7030A0"/>
                </a:solidFill>
              </a:rPr>
              <a:t>Shante</a:t>
            </a:r>
            <a:r>
              <a:rPr lang="fr-FR" sz="1200" dirty="0">
                <a:solidFill>
                  <a:srgbClr val="7030A0"/>
                </a:solidFill>
              </a:rPr>
              <a:t> </a:t>
            </a:r>
            <a:r>
              <a:rPr lang="fr-FR" sz="1200" dirty="0" err="1">
                <a:solidFill>
                  <a:srgbClr val="7030A0"/>
                </a:solidFill>
              </a:rPr>
              <a:t>Issac</a:t>
            </a:r>
            <a:r>
              <a:rPr lang="fr-FR" sz="1200" dirty="0">
                <a:solidFill>
                  <a:srgbClr val="7030A0"/>
                </a:solidFill>
              </a:rPr>
              <a:t>, 34ans, 19 avril 2016.</a:t>
            </a:r>
          </a:p>
        </p:txBody>
      </p:sp>
      <p:pic>
        <p:nvPicPr>
          <p:cNvPr id="15" name="Image 14"/>
          <p:cNvPicPr>
            <a:picLocks noChangeAspect="1"/>
          </p:cNvPicPr>
          <p:nvPr/>
        </p:nvPicPr>
        <p:blipFill>
          <a:blip r:embed="rId22"/>
          <a:stretch>
            <a:fillRect/>
          </a:stretch>
        </p:blipFill>
        <p:spPr>
          <a:xfrm>
            <a:off x="4176141" y="4758740"/>
            <a:ext cx="842185" cy="1397669"/>
          </a:xfrm>
          <a:prstGeom prst="rect">
            <a:avLst/>
          </a:prstGeom>
        </p:spPr>
      </p:pic>
      <p:pic>
        <p:nvPicPr>
          <p:cNvPr id="16" name="Image 15"/>
          <p:cNvPicPr>
            <a:picLocks noChangeAspect="1"/>
          </p:cNvPicPr>
          <p:nvPr/>
        </p:nvPicPr>
        <p:blipFill>
          <a:blip r:embed="rId23"/>
          <a:stretch>
            <a:fillRect/>
          </a:stretch>
        </p:blipFill>
        <p:spPr>
          <a:xfrm>
            <a:off x="5487204" y="4859632"/>
            <a:ext cx="862801" cy="1174523"/>
          </a:xfrm>
          <a:prstGeom prst="rect">
            <a:avLst/>
          </a:prstGeom>
        </p:spPr>
      </p:pic>
      <p:sp>
        <p:nvSpPr>
          <p:cNvPr id="17" name="ZoneTexte 16"/>
          <p:cNvSpPr txBox="1"/>
          <p:nvPr/>
        </p:nvSpPr>
        <p:spPr>
          <a:xfrm>
            <a:off x="5262167" y="6006407"/>
            <a:ext cx="1507383" cy="553998"/>
          </a:xfrm>
          <a:prstGeom prst="rect">
            <a:avLst/>
          </a:prstGeom>
          <a:noFill/>
        </p:spPr>
        <p:txBody>
          <a:bodyPr wrap="square" rtlCol="0">
            <a:spAutoFit/>
          </a:bodyPr>
          <a:lstStyle/>
          <a:p>
            <a:pPr algn="ctr"/>
            <a:r>
              <a:rPr lang="fr-FR" sz="1000" dirty="0" err="1">
                <a:solidFill>
                  <a:srgbClr val="7030A0"/>
                </a:solidFill>
              </a:rPr>
              <a:t>Quartney</a:t>
            </a:r>
            <a:r>
              <a:rPr lang="fr-FR" sz="1000" dirty="0">
                <a:solidFill>
                  <a:srgbClr val="7030A0"/>
                </a:solidFill>
              </a:rPr>
              <a:t> </a:t>
            </a:r>
            <a:r>
              <a:rPr lang="fr-FR" sz="1000" dirty="0" err="1">
                <a:solidFill>
                  <a:srgbClr val="7030A0"/>
                </a:solidFill>
              </a:rPr>
              <a:t>Davia</a:t>
            </a:r>
            <a:r>
              <a:rPr lang="fr-FR" sz="1000" dirty="0">
                <a:solidFill>
                  <a:srgbClr val="7030A0"/>
                </a:solidFill>
              </a:rPr>
              <a:t> </a:t>
            </a:r>
            <a:r>
              <a:rPr lang="fr-FR" sz="1000" dirty="0" err="1">
                <a:solidFill>
                  <a:srgbClr val="7030A0"/>
                </a:solidFill>
              </a:rPr>
              <a:t>Dawsonn-Yochum</a:t>
            </a:r>
            <a:r>
              <a:rPr lang="fr-FR" sz="1000" dirty="0">
                <a:solidFill>
                  <a:srgbClr val="7030A0"/>
                </a:solidFill>
              </a:rPr>
              <a:t>, 32 ans, 23 mars 2016.</a:t>
            </a:r>
          </a:p>
        </p:txBody>
      </p:sp>
      <p:pic>
        <p:nvPicPr>
          <p:cNvPr id="18" name="Image 17"/>
          <p:cNvPicPr>
            <a:picLocks noChangeAspect="1"/>
          </p:cNvPicPr>
          <p:nvPr/>
        </p:nvPicPr>
        <p:blipFill>
          <a:blip r:embed="rId24"/>
          <a:stretch>
            <a:fillRect/>
          </a:stretch>
        </p:blipFill>
        <p:spPr>
          <a:xfrm>
            <a:off x="6734081" y="4870479"/>
            <a:ext cx="1157678" cy="1163676"/>
          </a:xfrm>
          <a:prstGeom prst="rect">
            <a:avLst/>
          </a:prstGeom>
        </p:spPr>
      </p:pic>
      <p:sp>
        <p:nvSpPr>
          <p:cNvPr id="19" name="ZoneTexte 18"/>
          <p:cNvSpPr txBox="1"/>
          <p:nvPr/>
        </p:nvSpPr>
        <p:spPr>
          <a:xfrm>
            <a:off x="6717957" y="6035097"/>
            <a:ext cx="1285264" cy="553998"/>
          </a:xfrm>
          <a:prstGeom prst="rect">
            <a:avLst/>
          </a:prstGeom>
          <a:noFill/>
        </p:spPr>
        <p:txBody>
          <a:bodyPr wrap="square" rtlCol="0">
            <a:spAutoFit/>
          </a:bodyPr>
          <a:lstStyle/>
          <a:p>
            <a:pPr algn="ctr"/>
            <a:r>
              <a:rPr lang="fr-FR" sz="1000" dirty="0" err="1">
                <a:solidFill>
                  <a:srgbClr val="7030A0"/>
                </a:solidFill>
              </a:rPr>
              <a:t>Kedarie</a:t>
            </a:r>
            <a:r>
              <a:rPr lang="fr-FR" sz="1000" dirty="0">
                <a:solidFill>
                  <a:srgbClr val="7030A0"/>
                </a:solidFill>
              </a:rPr>
              <a:t>/</a:t>
            </a:r>
            <a:r>
              <a:rPr lang="fr-FR" sz="1000" dirty="0" err="1">
                <a:solidFill>
                  <a:srgbClr val="7030A0"/>
                </a:solidFill>
              </a:rPr>
              <a:t>Kandicee</a:t>
            </a:r>
            <a:r>
              <a:rPr lang="fr-FR" sz="1000" dirty="0">
                <a:solidFill>
                  <a:srgbClr val="7030A0"/>
                </a:solidFill>
              </a:rPr>
              <a:t> Johnson, 16 ans, 2 mars 2016.</a:t>
            </a:r>
          </a:p>
        </p:txBody>
      </p:sp>
      <p:pic>
        <p:nvPicPr>
          <p:cNvPr id="20" name="Image 19"/>
          <p:cNvPicPr>
            <a:picLocks noChangeAspect="1"/>
          </p:cNvPicPr>
          <p:nvPr/>
        </p:nvPicPr>
        <p:blipFill>
          <a:blip r:embed="rId25"/>
          <a:stretch>
            <a:fillRect/>
          </a:stretch>
        </p:blipFill>
        <p:spPr>
          <a:xfrm>
            <a:off x="10995738" y="4482537"/>
            <a:ext cx="798380" cy="1608331"/>
          </a:xfrm>
          <a:prstGeom prst="rect">
            <a:avLst/>
          </a:prstGeom>
        </p:spPr>
      </p:pic>
      <p:sp>
        <p:nvSpPr>
          <p:cNvPr id="21" name="ZoneTexte 20"/>
          <p:cNvSpPr txBox="1"/>
          <p:nvPr/>
        </p:nvSpPr>
        <p:spPr>
          <a:xfrm>
            <a:off x="10834475" y="6114632"/>
            <a:ext cx="1296896" cy="553998"/>
          </a:xfrm>
          <a:prstGeom prst="rect">
            <a:avLst/>
          </a:prstGeom>
          <a:noFill/>
        </p:spPr>
        <p:txBody>
          <a:bodyPr wrap="square" rtlCol="0">
            <a:spAutoFit/>
          </a:bodyPr>
          <a:lstStyle/>
          <a:p>
            <a:pPr algn="ctr"/>
            <a:r>
              <a:rPr lang="fr-FR" sz="1000" dirty="0" err="1">
                <a:solidFill>
                  <a:srgbClr val="7030A0"/>
                </a:solidFill>
              </a:rPr>
              <a:t>Demarkis</a:t>
            </a:r>
            <a:r>
              <a:rPr lang="fr-FR" sz="1000" dirty="0">
                <a:solidFill>
                  <a:srgbClr val="7030A0"/>
                </a:solidFill>
              </a:rPr>
              <a:t> </a:t>
            </a:r>
            <a:r>
              <a:rPr lang="fr-FR" sz="1000" dirty="0" err="1">
                <a:solidFill>
                  <a:srgbClr val="7030A0"/>
                </a:solidFill>
              </a:rPr>
              <a:t>Stansberry</a:t>
            </a:r>
            <a:r>
              <a:rPr lang="fr-FR" sz="1000" dirty="0">
                <a:solidFill>
                  <a:srgbClr val="7030A0"/>
                </a:solidFill>
              </a:rPr>
              <a:t>, 30 ans, 27 février 2016.</a:t>
            </a:r>
          </a:p>
        </p:txBody>
      </p:sp>
      <p:pic>
        <p:nvPicPr>
          <p:cNvPr id="22" name="Image 21"/>
          <p:cNvPicPr>
            <a:picLocks noChangeAspect="1"/>
          </p:cNvPicPr>
          <p:nvPr/>
        </p:nvPicPr>
        <p:blipFill>
          <a:blip r:embed="rId26"/>
          <a:stretch>
            <a:fillRect/>
          </a:stretch>
        </p:blipFill>
        <p:spPr>
          <a:xfrm>
            <a:off x="9478105" y="4909768"/>
            <a:ext cx="1200150" cy="1181100"/>
          </a:xfrm>
          <a:prstGeom prst="rect">
            <a:avLst/>
          </a:prstGeom>
        </p:spPr>
      </p:pic>
      <p:sp>
        <p:nvSpPr>
          <p:cNvPr id="23" name="ZoneTexte 22"/>
          <p:cNvSpPr txBox="1"/>
          <p:nvPr/>
        </p:nvSpPr>
        <p:spPr>
          <a:xfrm>
            <a:off x="9455212" y="6100438"/>
            <a:ext cx="1343602" cy="400110"/>
          </a:xfrm>
          <a:prstGeom prst="rect">
            <a:avLst/>
          </a:prstGeom>
          <a:noFill/>
        </p:spPr>
        <p:txBody>
          <a:bodyPr wrap="square" rtlCol="0">
            <a:spAutoFit/>
          </a:bodyPr>
          <a:lstStyle/>
          <a:p>
            <a:pPr algn="ctr"/>
            <a:r>
              <a:rPr lang="fr-FR" sz="1000" dirty="0">
                <a:solidFill>
                  <a:srgbClr val="7030A0"/>
                </a:solidFill>
              </a:rPr>
              <a:t>Maya Young, 24 ans, 20 février 2016.</a:t>
            </a:r>
          </a:p>
        </p:txBody>
      </p:sp>
      <p:pic>
        <p:nvPicPr>
          <p:cNvPr id="24" name="Image 23"/>
          <p:cNvPicPr>
            <a:picLocks noChangeAspect="1"/>
          </p:cNvPicPr>
          <p:nvPr/>
        </p:nvPicPr>
        <p:blipFill>
          <a:blip r:embed="rId27"/>
          <a:stretch>
            <a:fillRect/>
          </a:stretch>
        </p:blipFill>
        <p:spPr>
          <a:xfrm>
            <a:off x="8141542" y="4473761"/>
            <a:ext cx="1112854" cy="1589792"/>
          </a:xfrm>
          <a:prstGeom prst="rect">
            <a:avLst/>
          </a:prstGeom>
        </p:spPr>
      </p:pic>
      <p:sp>
        <p:nvSpPr>
          <p:cNvPr id="25" name="ZoneTexte 24"/>
          <p:cNvSpPr txBox="1"/>
          <p:nvPr/>
        </p:nvSpPr>
        <p:spPr>
          <a:xfrm>
            <a:off x="8058486" y="6019019"/>
            <a:ext cx="1285264" cy="553998"/>
          </a:xfrm>
          <a:prstGeom prst="rect">
            <a:avLst/>
          </a:prstGeom>
          <a:noFill/>
        </p:spPr>
        <p:txBody>
          <a:bodyPr wrap="square" rtlCol="0">
            <a:spAutoFit/>
          </a:bodyPr>
          <a:lstStyle/>
          <a:p>
            <a:pPr algn="ctr"/>
            <a:r>
              <a:rPr lang="fr-FR" sz="1000" dirty="0">
                <a:solidFill>
                  <a:srgbClr val="7030A0"/>
                </a:solidFill>
              </a:rPr>
              <a:t>Veronica Banks Cano, 19 février 2016.</a:t>
            </a:r>
          </a:p>
        </p:txBody>
      </p:sp>
    </p:spTree>
    <p:extLst>
      <p:ext uri="{BB962C8B-B14F-4D97-AF65-F5344CB8AC3E}">
        <p14:creationId xmlns:p14="http://schemas.microsoft.com/office/powerpoint/2010/main" val="4109096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27457" y="142696"/>
            <a:ext cx="427299" cy="322243"/>
          </a:xfrm>
        </p:spPr>
        <p:txBody>
          <a:bodyPr/>
          <a:lstStyle/>
          <a:p>
            <a:fld id="{A3855CD8-F650-4656-8804-7E552F308368}" type="slidenum">
              <a:rPr lang="en-US" smtClean="0"/>
              <a:t>22</a:t>
            </a:fld>
            <a:endParaRPr lang="en-US"/>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81" y="0"/>
            <a:ext cx="6858000" cy="6858000"/>
          </a:xfrm>
          <a:prstGeom prst="rect">
            <a:avLst/>
          </a:prstGeom>
        </p:spPr>
      </p:pic>
      <p:sp>
        <p:nvSpPr>
          <p:cNvPr id="6" name="ZoneTexte 5"/>
          <p:cNvSpPr txBox="1"/>
          <p:nvPr/>
        </p:nvSpPr>
        <p:spPr>
          <a:xfrm>
            <a:off x="2551856" y="70953"/>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ZoneTexte 6"/>
          <p:cNvSpPr txBox="1"/>
          <p:nvPr/>
        </p:nvSpPr>
        <p:spPr>
          <a:xfrm>
            <a:off x="5796475" y="95607"/>
            <a:ext cx="5520360" cy="369332"/>
          </a:xfrm>
          <a:prstGeom prst="rect">
            <a:avLst/>
          </a:prstGeom>
          <a:noFill/>
        </p:spPr>
        <p:txBody>
          <a:bodyPr wrap="square" rtlCol="0">
            <a:spAutoFit/>
          </a:bodyPr>
          <a:lstStyle/>
          <a:p>
            <a:r>
              <a:rPr lang="fr-FR" b="1" dirty="0">
                <a:solidFill>
                  <a:srgbClr val="FF0000"/>
                </a:solidFill>
              </a:rPr>
              <a:t>Les meurtres, un des multiples visages de la </a:t>
            </a:r>
            <a:r>
              <a:rPr lang="fr-FR" b="1" dirty="0" err="1">
                <a:solidFill>
                  <a:srgbClr val="FF0000"/>
                </a:solidFill>
              </a:rPr>
              <a:t>transphobie</a:t>
            </a:r>
            <a:endParaRPr lang="fr-FR" b="1" dirty="0">
              <a:solidFill>
                <a:srgbClr val="FF0000"/>
              </a:solidFill>
            </a:endParaRPr>
          </a:p>
        </p:txBody>
      </p:sp>
      <p:sp>
        <p:nvSpPr>
          <p:cNvPr id="8" name="Rectangle 7"/>
          <p:cNvSpPr/>
          <p:nvPr/>
        </p:nvSpPr>
        <p:spPr>
          <a:xfrm>
            <a:off x="116670" y="70953"/>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826" y="407198"/>
            <a:ext cx="4546178" cy="5600064"/>
          </a:xfrm>
          <a:prstGeom prst="rect">
            <a:avLst/>
          </a:prstGeom>
        </p:spPr>
      </p:pic>
      <p:sp>
        <p:nvSpPr>
          <p:cNvPr id="10" name="ZoneTexte 9"/>
          <p:cNvSpPr txBox="1"/>
          <p:nvPr/>
        </p:nvSpPr>
        <p:spPr>
          <a:xfrm>
            <a:off x="13010" y="6356350"/>
            <a:ext cx="8066119" cy="461665"/>
          </a:xfrm>
          <a:prstGeom prst="rect">
            <a:avLst/>
          </a:prstGeom>
          <a:noFill/>
        </p:spPr>
        <p:txBody>
          <a:bodyPr wrap="square" rtlCol="0">
            <a:spAutoFit/>
          </a:bodyPr>
          <a:lstStyle/>
          <a:p>
            <a:r>
              <a:rPr lang="fr-FR" sz="1200" dirty="0">
                <a:solidFill>
                  <a:srgbClr val="7030A0"/>
                </a:solidFill>
              </a:rPr>
              <a:t>Source : a) </a:t>
            </a:r>
            <a:r>
              <a:rPr lang="fr-FR" sz="1200" dirty="0">
                <a:solidFill>
                  <a:srgbClr val="7030A0"/>
                </a:solidFill>
                <a:hlinkClick r:id="rId4"/>
              </a:rPr>
              <a:t>http://the-orbit.net/entequilaesverdad/2015/11/20/say-their-names-murders-of-trans-people-skyrocket-in-2015/</a:t>
            </a:r>
            <a:endParaRPr lang="fr-FR" sz="1200" dirty="0">
              <a:solidFill>
                <a:srgbClr val="7030A0"/>
              </a:solidFill>
            </a:endParaRPr>
          </a:p>
          <a:p>
            <a:r>
              <a:rPr lang="fr-FR" sz="1200" dirty="0">
                <a:solidFill>
                  <a:srgbClr val="7030A0"/>
                </a:solidFill>
              </a:rPr>
              <a:t>b) </a:t>
            </a:r>
            <a:r>
              <a:rPr lang="fr-FR" sz="1200" dirty="0">
                <a:solidFill>
                  <a:srgbClr val="7030A0"/>
                </a:solidFill>
                <a:hlinkClick r:id="rId5"/>
              </a:rPr>
              <a:t>http://gawker.com/22-trans-gender-non-conforming-people-were-found-murder-1749497964</a:t>
            </a:r>
            <a:r>
              <a:rPr lang="fr-FR" sz="1200" dirty="0">
                <a:solidFill>
                  <a:srgbClr val="7030A0"/>
                </a:solidFill>
              </a:rPr>
              <a:t>   </a:t>
            </a:r>
          </a:p>
        </p:txBody>
      </p:sp>
      <p:sp>
        <p:nvSpPr>
          <p:cNvPr id="11" name="ZoneTexte 10"/>
          <p:cNvSpPr txBox="1"/>
          <p:nvPr/>
        </p:nvSpPr>
        <p:spPr>
          <a:xfrm>
            <a:off x="7915133" y="5900866"/>
            <a:ext cx="4112871" cy="830997"/>
          </a:xfrm>
          <a:prstGeom prst="rect">
            <a:avLst/>
          </a:prstGeom>
          <a:noFill/>
        </p:spPr>
        <p:txBody>
          <a:bodyPr wrap="square" rtlCol="0">
            <a:spAutoFit/>
          </a:bodyPr>
          <a:lstStyle/>
          <a:p>
            <a:pPr algn="ctr"/>
            <a:r>
              <a:rPr lang="fr-FR" sz="1200" dirty="0">
                <a:solidFill>
                  <a:srgbClr val="7030A0"/>
                </a:solidFill>
              </a:rPr>
              <a:t>Nombre de meurtres de </a:t>
            </a:r>
            <a:r>
              <a:rPr lang="fr-FR" sz="1200" dirty="0" err="1">
                <a:solidFill>
                  <a:srgbClr val="7030A0"/>
                </a:solidFill>
              </a:rPr>
              <a:t>trans</a:t>
            </a:r>
            <a:r>
              <a:rPr lang="fr-FR" sz="1200" dirty="0">
                <a:solidFill>
                  <a:srgbClr val="7030A0"/>
                </a:solidFill>
              </a:rPr>
              <a:t>’ dans le monde, entre le 1 janvier 2008 et le 31 décembre 2015. Source :  </a:t>
            </a:r>
            <a:r>
              <a:rPr lang="fr-FR" sz="1200" dirty="0">
                <a:solidFill>
                  <a:srgbClr val="7030A0"/>
                </a:solidFill>
                <a:hlinkClick r:id="rId6"/>
              </a:rPr>
              <a:t>http://tgeu.org/transgender-day-of-visibility-2016-trans-murder-monitoring-update/</a:t>
            </a:r>
            <a:r>
              <a:rPr lang="fr-FR" sz="1200" dirty="0">
                <a:solidFill>
                  <a:srgbClr val="7030A0"/>
                </a:solidFill>
              </a:rPr>
              <a:t> </a:t>
            </a:r>
          </a:p>
        </p:txBody>
      </p:sp>
    </p:spTree>
    <p:extLst>
      <p:ext uri="{BB962C8B-B14F-4D97-AF65-F5344CB8AC3E}">
        <p14:creationId xmlns:p14="http://schemas.microsoft.com/office/powerpoint/2010/main" val="165683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96545" y="167269"/>
            <a:ext cx="537117" cy="365280"/>
          </a:xfrm>
        </p:spPr>
        <p:txBody>
          <a:bodyPr/>
          <a:lstStyle/>
          <a:p>
            <a:fld id="{A3855CD8-F650-4656-8804-7E552F308368}" type="slidenum">
              <a:rPr lang="en-US" smtClean="0"/>
              <a:t>23</a:t>
            </a:fld>
            <a:endParaRPr lang="en-US"/>
          </a:p>
        </p:txBody>
      </p:sp>
      <p:sp>
        <p:nvSpPr>
          <p:cNvPr id="3" name="ZoneTexte 2"/>
          <p:cNvSpPr txBox="1"/>
          <p:nvPr/>
        </p:nvSpPr>
        <p:spPr>
          <a:xfrm>
            <a:off x="5723881" y="70953"/>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04395" y="450600"/>
            <a:ext cx="5948979" cy="369332"/>
          </a:xfrm>
          <a:prstGeom prst="rect">
            <a:avLst/>
          </a:prstGeom>
          <a:noFill/>
        </p:spPr>
        <p:txBody>
          <a:bodyPr wrap="square" rtlCol="0">
            <a:spAutoFit/>
          </a:bodyPr>
          <a:lstStyle/>
          <a:p>
            <a:r>
              <a:rPr lang="fr-FR" b="1" dirty="0">
                <a:solidFill>
                  <a:srgbClr val="FF0000"/>
                </a:solidFill>
              </a:rPr>
              <a:t>Les meurtres, un des multiples visages de la </a:t>
            </a:r>
            <a:r>
              <a:rPr lang="fr-FR" b="1" dirty="0" err="1">
                <a:solidFill>
                  <a:srgbClr val="FF0000"/>
                </a:solidFill>
              </a:rPr>
              <a:t>transphobie</a:t>
            </a:r>
            <a:endParaRPr lang="fr-FR" b="1" dirty="0">
              <a:solidFill>
                <a:srgbClr val="FF0000"/>
              </a:solidFill>
            </a:endParaRPr>
          </a:p>
        </p:txBody>
      </p:sp>
      <p:sp>
        <p:nvSpPr>
          <p:cNvPr id="5" name="Rectangle 4"/>
          <p:cNvSpPr/>
          <p:nvPr/>
        </p:nvSpPr>
        <p:spPr>
          <a:xfrm>
            <a:off x="116670" y="70953"/>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pic>
        <p:nvPicPr>
          <p:cNvPr id="6" name="Image 5"/>
          <p:cNvPicPr>
            <a:picLocks noChangeAspect="1"/>
          </p:cNvPicPr>
          <p:nvPr/>
        </p:nvPicPr>
        <p:blipFill>
          <a:blip r:embed="rId2"/>
          <a:stretch>
            <a:fillRect/>
          </a:stretch>
        </p:blipFill>
        <p:spPr>
          <a:xfrm>
            <a:off x="321192" y="1320931"/>
            <a:ext cx="1170127" cy="1561983"/>
          </a:xfrm>
          <a:prstGeom prst="rect">
            <a:avLst/>
          </a:prstGeom>
        </p:spPr>
      </p:pic>
      <p:sp>
        <p:nvSpPr>
          <p:cNvPr id="7" name="ZoneTexte 6"/>
          <p:cNvSpPr txBox="1"/>
          <p:nvPr/>
        </p:nvSpPr>
        <p:spPr>
          <a:xfrm>
            <a:off x="74814" y="2882914"/>
            <a:ext cx="1622920" cy="400110"/>
          </a:xfrm>
          <a:prstGeom prst="rect">
            <a:avLst/>
          </a:prstGeom>
          <a:noFill/>
        </p:spPr>
        <p:txBody>
          <a:bodyPr wrap="square" rtlCol="0">
            <a:spAutoFit/>
          </a:bodyPr>
          <a:lstStyle/>
          <a:p>
            <a:pPr algn="ctr"/>
            <a:r>
              <a:rPr lang="fr-FR" sz="1000" dirty="0" err="1">
                <a:solidFill>
                  <a:srgbClr val="7030A0"/>
                </a:solidFill>
              </a:rPr>
              <a:t>Kayden</a:t>
            </a:r>
            <a:r>
              <a:rPr lang="fr-FR" sz="1000" dirty="0">
                <a:solidFill>
                  <a:srgbClr val="7030A0"/>
                </a:solidFill>
              </a:rPr>
              <a:t> Clarke, 24 ans, 4 février 2016.</a:t>
            </a:r>
          </a:p>
        </p:txBody>
      </p:sp>
      <p:pic>
        <p:nvPicPr>
          <p:cNvPr id="8" name="Image 7"/>
          <p:cNvPicPr>
            <a:picLocks noChangeAspect="1"/>
          </p:cNvPicPr>
          <p:nvPr/>
        </p:nvPicPr>
        <p:blipFill>
          <a:blip r:embed="rId3"/>
          <a:stretch>
            <a:fillRect/>
          </a:stretch>
        </p:blipFill>
        <p:spPr>
          <a:xfrm>
            <a:off x="2165853" y="1278009"/>
            <a:ext cx="1085850" cy="1647825"/>
          </a:xfrm>
          <a:prstGeom prst="rect">
            <a:avLst/>
          </a:prstGeom>
        </p:spPr>
      </p:pic>
      <p:sp>
        <p:nvSpPr>
          <p:cNvPr id="9" name="ZoneTexte 8"/>
          <p:cNvSpPr txBox="1"/>
          <p:nvPr/>
        </p:nvSpPr>
        <p:spPr>
          <a:xfrm>
            <a:off x="1897318" y="2932721"/>
            <a:ext cx="1622920" cy="400110"/>
          </a:xfrm>
          <a:prstGeom prst="rect">
            <a:avLst/>
          </a:prstGeom>
          <a:noFill/>
        </p:spPr>
        <p:txBody>
          <a:bodyPr wrap="square" rtlCol="0">
            <a:spAutoFit/>
          </a:bodyPr>
          <a:lstStyle/>
          <a:p>
            <a:pPr algn="ctr"/>
            <a:r>
              <a:rPr lang="fr-FR" sz="1000" dirty="0">
                <a:solidFill>
                  <a:srgbClr val="7030A0"/>
                </a:solidFill>
              </a:rPr>
              <a:t>Jasmine Sierra, 22 janvier 2016.</a:t>
            </a:r>
          </a:p>
        </p:txBody>
      </p:sp>
      <p:pic>
        <p:nvPicPr>
          <p:cNvPr id="10" name="Image 9"/>
          <p:cNvPicPr>
            <a:picLocks noChangeAspect="1"/>
          </p:cNvPicPr>
          <p:nvPr/>
        </p:nvPicPr>
        <p:blipFill>
          <a:blip r:embed="rId4"/>
          <a:stretch>
            <a:fillRect/>
          </a:stretch>
        </p:blipFill>
        <p:spPr>
          <a:xfrm>
            <a:off x="3719822" y="1290868"/>
            <a:ext cx="1052945" cy="1622105"/>
          </a:xfrm>
          <a:prstGeom prst="rect">
            <a:avLst/>
          </a:prstGeom>
        </p:spPr>
      </p:pic>
      <p:sp>
        <p:nvSpPr>
          <p:cNvPr id="11" name="ZoneTexte 10"/>
          <p:cNvSpPr txBox="1"/>
          <p:nvPr/>
        </p:nvSpPr>
        <p:spPr>
          <a:xfrm>
            <a:off x="3592544" y="2933591"/>
            <a:ext cx="1307499" cy="399240"/>
          </a:xfrm>
          <a:prstGeom prst="rect">
            <a:avLst/>
          </a:prstGeom>
          <a:noFill/>
        </p:spPr>
        <p:txBody>
          <a:bodyPr wrap="square" rtlCol="0">
            <a:spAutoFit/>
          </a:bodyPr>
          <a:lstStyle/>
          <a:p>
            <a:pPr algn="ctr"/>
            <a:r>
              <a:rPr lang="fr-FR" sz="1000" dirty="0">
                <a:solidFill>
                  <a:srgbClr val="7030A0"/>
                </a:solidFill>
              </a:rPr>
              <a:t>Monica </a:t>
            </a:r>
            <a:r>
              <a:rPr lang="fr-FR" sz="1000" dirty="0" err="1">
                <a:solidFill>
                  <a:srgbClr val="7030A0"/>
                </a:solidFill>
              </a:rPr>
              <a:t>Loera</a:t>
            </a:r>
            <a:r>
              <a:rPr lang="fr-FR" sz="1000" dirty="0">
                <a:solidFill>
                  <a:srgbClr val="7030A0"/>
                </a:solidFill>
              </a:rPr>
              <a:t>, 22 janvier 2016.</a:t>
            </a:r>
          </a:p>
        </p:txBody>
      </p:sp>
      <p:sp>
        <p:nvSpPr>
          <p:cNvPr id="13" name="ZoneTexte 12"/>
          <p:cNvSpPr txBox="1"/>
          <p:nvPr/>
        </p:nvSpPr>
        <p:spPr>
          <a:xfrm>
            <a:off x="194377" y="835321"/>
            <a:ext cx="5696944" cy="369332"/>
          </a:xfrm>
          <a:prstGeom prst="rect">
            <a:avLst/>
          </a:prstGeom>
          <a:noFill/>
        </p:spPr>
        <p:txBody>
          <a:bodyPr wrap="none" rtlCol="0">
            <a:spAutoFit/>
          </a:bodyPr>
          <a:lstStyle/>
          <a:p>
            <a:r>
              <a:rPr lang="fr-FR" dirty="0">
                <a:solidFill>
                  <a:srgbClr val="7030A0"/>
                </a:solidFill>
              </a:rPr>
              <a:t>Les meurtres de haine surviennent partout dans le monde.</a:t>
            </a:r>
          </a:p>
        </p:txBody>
      </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261" y="4124020"/>
            <a:ext cx="1543050" cy="1504950"/>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5585" y="1214968"/>
            <a:ext cx="2143125" cy="2143125"/>
          </a:xfrm>
          <a:prstGeom prst="rect">
            <a:avLst/>
          </a:prstGeom>
        </p:spPr>
      </p:pic>
      <p:pic>
        <p:nvPicPr>
          <p:cNvPr id="17" name="Imag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6953" y="1189706"/>
            <a:ext cx="2143125" cy="2143125"/>
          </a:xfrm>
          <a:prstGeom prst="rect">
            <a:avLst/>
          </a:prstGeom>
        </p:spPr>
      </p:pic>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3138" y="1179859"/>
            <a:ext cx="2143125" cy="2143125"/>
          </a:xfrm>
          <a:prstGeom prst="rect">
            <a:avLst/>
          </a:prstGeom>
        </p:spPr>
      </p:pic>
      <p:pic>
        <p:nvPicPr>
          <p:cNvPr id="19" name="Imag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9518" y="3976911"/>
            <a:ext cx="2133600" cy="2133600"/>
          </a:xfrm>
          <a:prstGeom prst="rect">
            <a:avLst/>
          </a:prstGeom>
        </p:spPr>
      </p:pic>
      <p:pic>
        <p:nvPicPr>
          <p:cNvPr id="20" name="Imag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43674" y="4181472"/>
            <a:ext cx="2819400" cy="1619250"/>
          </a:xfrm>
          <a:prstGeom prst="rect">
            <a:avLst/>
          </a:prstGeom>
        </p:spPr>
      </p:pic>
      <p:pic>
        <p:nvPicPr>
          <p:cNvPr id="21" name="Imag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8228" y="4144909"/>
            <a:ext cx="2590800" cy="1762125"/>
          </a:xfrm>
          <a:prstGeom prst="rect">
            <a:avLst/>
          </a:prstGeom>
        </p:spPr>
      </p:pic>
      <p:pic>
        <p:nvPicPr>
          <p:cNvPr id="22" name="Imag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4589" y="4158006"/>
            <a:ext cx="2009775" cy="2276475"/>
          </a:xfrm>
          <a:prstGeom prst="rect">
            <a:avLst/>
          </a:prstGeom>
        </p:spPr>
      </p:pic>
      <p:sp>
        <p:nvSpPr>
          <p:cNvPr id="23" name="ZoneTexte 22"/>
          <p:cNvSpPr txBox="1"/>
          <p:nvPr/>
        </p:nvSpPr>
        <p:spPr>
          <a:xfrm>
            <a:off x="2362285" y="5988205"/>
            <a:ext cx="9657026" cy="892552"/>
          </a:xfrm>
          <a:prstGeom prst="rect">
            <a:avLst/>
          </a:prstGeom>
          <a:noFill/>
        </p:spPr>
        <p:txBody>
          <a:bodyPr wrap="square" rtlCol="0">
            <a:spAutoFit/>
          </a:bodyPr>
          <a:lstStyle/>
          <a:p>
            <a:r>
              <a:rPr lang="fr-FR" sz="1000" dirty="0">
                <a:solidFill>
                  <a:srgbClr val="7030A0"/>
                </a:solidFill>
              </a:rPr>
              <a:t>Sources : </a:t>
            </a:r>
            <a:r>
              <a:rPr lang="fr-FR" sz="1000" dirty="0">
                <a:solidFill>
                  <a:srgbClr val="7030A0"/>
                </a:solidFill>
                <a:hlinkClick r:id="rId13"/>
              </a:rPr>
              <a:t>https://lexiecannes.com/2015/08/17/transgender-massacre-continues-next-stop-kansas-city/</a:t>
            </a:r>
            <a:r>
              <a:rPr lang="fr-FR" sz="1000" dirty="0">
                <a:solidFill>
                  <a:srgbClr val="7030A0"/>
                </a:solidFill>
              </a:rPr>
              <a:t> </a:t>
            </a:r>
          </a:p>
          <a:p>
            <a:r>
              <a:rPr lang="fr-FR" sz="1000" dirty="0">
                <a:solidFill>
                  <a:srgbClr val="7030A0"/>
                </a:solidFill>
                <a:hlinkClick r:id="rId14"/>
              </a:rPr>
              <a:t>http://www.thetaskforce.org/stop-trans-murders/</a:t>
            </a:r>
            <a:r>
              <a:rPr lang="fr-FR" sz="1000" dirty="0">
                <a:solidFill>
                  <a:srgbClr val="7030A0"/>
                </a:solidFill>
              </a:rPr>
              <a:t> </a:t>
            </a:r>
          </a:p>
          <a:p>
            <a:r>
              <a:rPr lang="fr-FR" sz="1000" dirty="0" err="1">
                <a:solidFill>
                  <a:srgbClr val="7030A0"/>
                </a:solidFill>
              </a:rPr>
              <a:t>Cable</a:t>
            </a:r>
            <a:r>
              <a:rPr lang="fr-FR" sz="1000" dirty="0">
                <a:solidFill>
                  <a:srgbClr val="7030A0"/>
                </a:solidFill>
              </a:rPr>
              <a:t> News ignore largement Spike dans les meurtres de femmes transgenres De Couleur, </a:t>
            </a:r>
          </a:p>
          <a:p>
            <a:r>
              <a:rPr lang="fr-FR" sz="1000" dirty="0">
                <a:solidFill>
                  <a:srgbClr val="7030A0"/>
                </a:solidFill>
                <a:hlinkClick r:id="rId15"/>
              </a:rPr>
              <a:t>http://mediamatters.org/blog/2015/08/25/cable-news-largely-ignores-spike-in-murders-of/205128</a:t>
            </a:r>
            <a:r>
              <a:rPr lang="fr-FR" sz="1000" dirty="0">
                <a:solidFill>
                  <a:srgbClr val="7030A0"/>
                </a:solidFill>
              </a:rPr>
              <a:t> </a:t>
            </a:r>
          </a:p>
          <a:p>
            <a:r>
              <a:rPr lang="fr-FR" sz="1000" dirty="0">
                <a:solidFill>
                  <a:srgbClr val="7030A0"/>
                </a:solidFill>
                <a:hlinkClick r:id="rId16"/>
              </a:rPr>
              <a:t>http://www.stripes.com/news/what-role-did-transgender-and-military-cultures-play-in-philippines-death-1.339491</a:t>
            </a:r>
            <a:r>
              <a:rPr lang="fr-FR" sz="1000" dirty="0">
                <a:solidFill>
                  <a:srgbClr val="7030A0"/>
                </a:solidFill>
              </a:rPr>
              <a:t> </a:t>
            </a:r>
          </a:p>
        </p:txBody>
      </p:sp>
      <p:sp>
        <p:nvSpPr>
          <p:cNvPr id="24" name="ZoneTexte 23"/>
          <p:cNvSpPr txBox="1"/>
          <p:nvPr/>
        </p:nvSpPr>
        <p:spPr>
          <a:xfrm>
            <a:off x="2847452" y="3258987"/>
            <a:ext cx="8831766" cy="830997"/>
          </a:xfrm>
          <a:prstGeom prst="rect">
            <a:avLst/>
          </a:prstGeom>
          <a:noFill/>
        </p:spPr>
        <p:txBody>
          <a:bodyPr wrap="square" rtlCol="0">
            <a:spAutoFit/>
          </a:bodyPr>
          <a:lstStyle/>
          <a:p>
            <a:pPr algn="ctr"/>
            <a:r>
              <a:rPr lang="fr-FR" sz="1200" dirty="0">
                <a:solidFill>
                  <a:srgbClr val="7030A0"/>
                </a:solidFill>
              </a:rPr>
              <a:t>Sources : Personnes </a:t>
            </a:r>
            <a:r>
              <a:rPr lang="fr-FR" sz="1200" dirty="0" err="1">
                <a:solidFill>
                  <a:srgbClr val="7030A0"/>
                </a:solidFill>
              </a:rPr>
              <a:t>trans</a:t>
            </a:r>
            <a:r>
              <a:rPr lang="fr-FR" sz="1200" dirty="0">
                <a:solidFill>
                  <a:srgbClr val="7030A0"/>
                </a:solidFill>
              </a:rPr>
              <a:t>’ tuées en 2016,  aux USA, </a:t>
            </a:r>
            <a:r>
              <a:rPr lang="fr-FR" sz="1200" dirty="0">
                <a:solidFill>
                  <a:srgbClr val="7030A0"/>
                </a:solidFill>
                <a:hlinkClick r:id="rId17"/>
              </a:rPr>
              <a:t>http://www.advocate.com/transgender/2016/5/16/these-are-trans-people-killed-2016</a:t>
            </a:r>
            <a:endParaRPr lang="fr-FR" sz="1200" dirty="0">
              <a:solidFill>
                <a:srgbClr val="7030A0"/>
              </a:solidFill>
            </a:endParaRPr>
          </a:p>
          <a:p>
            <a:pPr algn="ctr"/>
            <a:r>
              <a:rPr lang="fr-FR" sz="1200" dirty="0">
                <a:solidFill>
                  <a:srgbClr val="7030A0"/>
                </a:solidFill>
                <a:hlinkClick r:id="rId18"/>
              </a:rPr>
              <a:t>https://lexiecannes.com/2014/10/14/update-3-philippines-trans-woman-murdered-by-a-u-s-soldier/</a:t>
            </a:r>
            <a:r>
              <a:rPr lang="fr-FR" sz="1200" dirty="0">
                <a:solidFill>
                  <a:srgbClr val="7030A0"/>
                </a:solidFill>
              </a:rPr>
              <a:t> </a:t>
            </a:r>
          </a:p>
          <a:p>
            <a:pPr algn="ctr"/>
            <a:r>
              <a:rPr lang="fr-FR" sz="1200" dirty="0">
                <a:solidFill>
                  <a:srgbClr val="7030A0"/>
                </a:solidFill>
                <a:hlinkClick r:id="rId19"/>
              </a:rPr>
              <a:t>https://lexiecannes.com/2015/10/19/dc-area-trans-woman-likely-lured-to-her-death-suspect-arrested/</a:t>
            </a:r>
            <a:r>
              <a:rPr lang="fr-FR" sz="1200" dirty="0">
                <a:solidFill>
                  <a:srgbClr val="7030A0"/>
                </a:solidFill>
              </a:rPr>
              <a:t> </a:t>
            </a:r>
          </a:p>
          <a:p>
            <a:pPr algn="ctr"/>
            <a:r>
              <a:rPr lang="fr-FR" sz="1200" dirty="0">
                <a:solidFill>
                  <a:srgbClr val="7030A0"/>
                </a:solidFill>
                <a:hlinkClick r:id="rId20"/>
              </a:rPr>
              <a:t>https://lexiecannes.com/2015/02/06/sf-trans-woman-stabbed-to-death-ecuadorian-trans-woman-murdered-in-december/</a:t>
            </a:r>
            <a:r>
              <a:rPr lang="fr-FR" sz="1200" dirty="0">
                <a:solidFill>
                  <a:srgbClr val="7030A0"/>
                </a:solidFill>
              </a:rPr>
              <a:t>  </a:t>
            </a:r>
          </a:p>
        </p:txBody>
      </p:sp>
      <p:pic>
        <p:nvPicPr>
          <p:cNvPr id="25" name="Image 2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62062" y="5816453"/>
            <a:ext cx="1371600" cy="847725"/>
          </a:xfrm>
          <a:prstGeom prst="rect">
            <a:avLst/>
          </a:prstGeom>
        </p:spPr>
      </p:pic>
    </p:spTree>
    <p:extLst>
      <p:ext uri="{BB962C8B-B14F-4D97-AF65-F5344CB8AC3E}">
        <p14:creationId xmlns:p14="http://schemas.microsoft.com/office/powerpoint/2010/main" val="212068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088545" y="219666"/>
            <a:ext cx="2743200" cy="365125"/>
          </a:xfrm>
        </p:spPr>
        <p:txBody>
          <a:bodyPr/>
          <a:lstStyle/>
          <a:p>
            <a:fld id="{A3855CD8-F650-4656-8804-7E552F308368}" type="slidenum">
              <a:rPr lang="en-US" smtClean="0"/>
              <a:t>24</a:t>
            </a:fld>
            <a:endParaRPr lang="en-US"/>
          </a:p>
        </p:txBody>
      </p:sp>
      <p:sp>
        <p:nvSpPr>
          <p:cNvPr id="3" name="ZoneTexte 2"/>
          <p:cNvSpPr txBox="1"/>
          <p:nvPr/>
        </p:nvSpPr>
        <p:spPr>
          <a:xfrm>
            <a:off x="225911" y="747094"/>
            <a:ext cx="2478884" cy="369332"/>
          </a:xfrm>
          <a:prstGeom prst="rect">
            <a:avLst/>
          </a:prstGeom>
          <a:noFill/>
        </p:spPr>
        <p:txBody>
          <a:bodyPr wrap="none" rtlCol="0">
            <a:spAutoFit/>
          </a:bodyPr>
          <a:lstStyle/>
          <a:p>
            <a:r>
              <a:rPr lang="fr-FR" b="1" dirty="0">
                <a:solidFill>
                  <a:srgbClr val="7030A0"/>
                </a:solidFill>
              </a:rPr>
              <a:t>Suicide des transsexuels</a:t>
            </a:r>
          </a:p>
        </p:txBody>
      </p:sp>
      <p:sp>
        <p:nvSpPr>
          <p:cNvPr id="4" name="ZoneTexte 3"/>
          <p:cNvSpPr txBox="1"/>
          <p:nvPr/>
        </p:nvSpPr>
        <p:spPr>
          <a:xfrm>
            <a:off x="116668" y="1444057"/>
            <a:ext cx="11715077" cy="1661993"/>
          </a:xfrm>
          <a:prstGeom prst="rect">
            <a:avLst/>
          </a:prstGeom>
          <a:noFill/>
        </p:spPr>
        <p:txBody>
          <a:bodyPr wrap="square" rtlCol="0">
            <a:spAutoFit/>
          </a:bodyPr>
          <a:lstStyle/>
          <a:p>
            <a:pPr marL="285750" indent="-285750" algn="just">
              <a:buFont typeface="Arial" panose="020B0604020202020204" pitchFamily="34" charset="0"/>
              <a:buChar char="•"/>
            </a:pPr>
            <a:r>
              <a:rPr lang="fr-FR" dirty="0">
                <a:solidFill>
                  <a:srgbClr val="7030A0"/>
                </a:solidFill>
              </a:rPr>
              <a:t>Alan, un jeu adolescent </a:t>
            </a:r>
            <a:r>
              <a:rPr lang="fr-FR" dirty="0" err="1">
                <a:solidFill>
                  <a:srgbClr val="7030A0"/>
                </a:solidFill>
              </a:rPr>
              <a:t>trans</a:t>
            </a:r>
            <a:r>
              <a:rPr lang="fr-FR" dirty="0">
                <a:solidFill>
                  <a:srgbClr val="7030A0"/>
                </a:solidFill>
              </a:rPr>
              <a:t> de 17 ans s'est donné la mort en 2015, à la veille de Noël. Son suicide a été médiatisé parce qu'il avait été le premier homme </a:t>
            </a:r>
            <a:r>
              <a:rPr lang="fr-FR" dirty="0" err="1">
                <a:solidFill>
                  <a:srgbClr val="7030A0"/>
                </a:solidFill>
              </a:rPr>
              <a:t>trans</a:t>
            </a:r>
            <a:r>
              <a:rPr lang="fr-FR" dirty="0">
                <a:solidFill>
                  <a:srgbClr val="7030A0"/>
                </a:solidFill>
              </a:rPr>
              <a:t> mineur à bénéficier d'un changement d'état civil en Catalogne (Espagne). En cause, le harcèlement qu'il subissait au sein de son institution éducative, selon sa mère.</a:t>
            </a:r>
          </a:p>
          <a:p>
            <a:pPr marL="285750" indent="-285750" algn="just">
              <a:buFont typeface="Arial" panose="020B0604020202020204" pitchFamily="34" charset="0"/>
              <a:buChar char="•"/>
            </a:pPr>
            <a:r>
              <a:rPr lang="fr-FR" dirty="0">
                <a:solidFill>
                  <a:srgbClr val="7030A0"/>
                </a:solidFill>
              </a:rPr>
              <a:t>La  fin d'année 2014 a été endeuillée par </a:t>
            </a:r>
            <a:r>
              <a:rPr lang="fr-FR" dirty="0">
                <a:solidFill>
                  <a:srgbClr val="7030A0"/>
                </a:solidFill>
                <a:hlinkClick r:id="rId2"/>
              </a:rPr>
              <a:t>le suicide de </a:t>
            </a:r>
            <a:r>
              <a:rPr lang="fr-FR" dirty="0" err="1">
                <a:solidFill>
                  <a:srgbClr val="7030A0"/>
                </a:solidFill>
                <a:hlinkClick r:id="rId2"/>
              </a:rPr>
              <a:t>Leelah</a:t>
            </a:r>
            <a:r>
              <a:rPr lang="fr-FR" dirty="0">
                <a:solidFill>
                  <a:srgbClr val="7030A0"/>
                </a:solidFill>
                <a:hlinkClick r:id="rId2"/>
              </a:rPr>
              <a:t> </a:t>
            </a:r>
            <a:r>
              <a:rPr lang="fr-FR" dirty="0" err="1">
                <a:solidFill>
                  <a:srgbClr val="7030A0"/>
                </a:solidFill>
                <a:hlinkClick r:id="rId2"/>
              </a:rPr>
              <a:t>Alcorn</a:t>
            </a:r>
            <a:r>
              <a:rPr lang="fr-FR" dirty="0">
                <a:solidFill>
                  <a:srgbClr val="7030A0"/>
                </a:solidFill>
              </a:rPr>
              <a:t> – une transsexuelle de 17 ans qui a fini sous les roues d'un camion poussée par l'intolérance de la société.</a:t>
            </a:r>
          </a:p>
          <a:p>
            <a:r>
              <a:rPr lang="fr-FR" sz="1200" dirty="0">
                <a:solidFill>
                  <a:srgbClr val="7030A0"/>
                </a:solidFill>
              </a:rPr>
              <a:t>Source : </a:t>
            </a:r>
            <a:r>
              <a:rPr lang="fr-FR" sz="1200" dirty="0">
                <a:solidFill>
                  <a:srgbClr val="7030A0"/>
                </a:solidFill>
                <a:hlinkClick r:id="rId3"/>
              </a:rPr>
              <a:t>http://leplus.nouvelobs.com/contribution/1466097-alan-leelah-combien-faudra-t-il-</a:t>
            </a:r>
            <a:r>
              <a:rPr lang="fr-FR" sz="1200" dirty="0">
                <a:hlinkClick r:id="rId3"/>
              </a:rPr>
              <a:t>de-suicides-pour-que-les-trans-aient-enfin-des-droits.html</a:t>
            </a:r>
            <a:r>
              <a:rPr lang="fr-FR" sz="1200" dirty="0"/>
              <a:t> </a:t>
            </a:r>
          </a:p>
        </p:txBody>
      </p:sp>
      <p:sp>
        <p:nvSpPr>
          <p:cNvPr id="5" name="ZoneTexte 4"/>
          <p:cNvSpPr txBox="1"/>
          <p:nvPr/>
        </p:nvSpPr>
        <p:spPr>
          <a:xfrm>
            <a:off x="4329334" y="149481"/>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p:nvPr/>
        </p:nvSpPr>
        <p:spPr>
          <a:xfrm>
            <a:off x="225911" y="334147"/>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7" name="ZoneTexte 6"/>
          <p:cNvSpPr txBox="1"/>
          <p:nvPr/>
        </p:nvSpPr>
        <p:spPr>
          <a:xfrm>
            <a:off x="62361" y="6444476"/>
            <a:ext cx="6529892" cy="276999"/>
          </a:xfrm>
          <a:prstGeom prst="rect">
            <a:avLst/>
          </a:prstGeom>
          <a:noFill/>
        </p:spPr>
        <p:txBody>
          <a:bodyPr wrap="square" rtlCol="0">
            <a:spAutoFit/>
          </a:bodyPr>
          <a:lstStyle/>
          <a:p>
            <a:pPr algn="ctr"/>
            <a:r>
              <a:rPr lang="fr-FR" sz="1200" dirty="0" err="1">
                <a:solidFill>
                  <a:srgbClr val="7030A0"/>
                </a:solidFill>
              </a:rPr>
              <a:t>Leelah</a:t>
            </a:r>
            <a:r>
              <a:rPr lang="fr-FR" sz="1200" dirty="0">
                <a:solidFill>
                  <a:srgbClr val="7030A0"/>
                </a:solidFill>
              </a:rPr>
              <a:t> </a:t>
            </a:r>
            <a:r>
              <a:rPr lang="fr-FR" sz="1200" dirty="0" err="1">
                <a:solidFill>
                  <a:srgbClr val="7030A0"/>
                </a:solidFill>
              </a:rPr>
              <a:t>Alcorn</a:t>
            </a:r>
            <a:r>
              <a:rPr lang="fr-FR" sz="1200" dirty="0">
                <a:solidFill>
                  <a:srgbClr val="7030A0"/>
                </a:solidFill>
              </a:rPr>
              <a:t>, une ado transgenre de 17 ans, s'est donnée la mort le 28 décembre 2014 (TUMBLR).</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87" y="3171653"/>
            <a:ext cx="5727440" cy="3272823"/>
          </a:xfrm>
          <a:prstGeom prst="rect">
            <a:avLst/>
          </a:prstGeom>
        </p:spPr>
      </p:pic>
      <p:sp>
        <p:nvSpPr>
          <p:cNvPr id="9" name="ZoneTexte 8"/>
          <p:cNvSpPr txBox="1"/>
          <p:nvPr/>
        </p:nvSpPr>
        <p:spPr>
          <a:xfrm>
            <a:off x="6592253" y="3076687"/>
            <a:ext cx="5402523" cy="1938992"/>
          </a:xfrm>
          <a:prstGeom prst="rect">
            <a:avLst/>
          </a:prstGeom>
          <a:noFill/>
        </p:spPr>
        <p:txBody>
          <a:bodyPr wrap="square" rtlCol="0">
            <a:spAutoFit/>
          </a:bodyPr>
          <a:lstStyle/>
          <a:p>
            <a:pPr algn="just"/>
            <a:r>
              <a:rPr lang="fr-FR" dirty="0">
                <a:solidFill>
                  <a:srgbClr val="7030A0"/>
                </a:solidFill>
              </a:rPr>
              <a:t>Récupérer un colis à la Poste, se rendre chez un médecin, sans être pris pour un "phénomène de foire", passer la douane à l’aéroport, prendre l’avion, porter plainte auprès de la police après une agression, se faire embaucher … </a:t>
            </a:r>
            <a:r>
              <a:rPr lang="fr-FR" dirty="0">
                <a:solidFill>
                  <a:srgbClr val="FF0000"/>
                </a:solidFill>
              </a:rPr>
              <a:t>relèvent du parcours du combattant pour les transsexuels</a:t>
            </a:r>
            <a:r>
              <a:rPr lang="fr-FR" dirty="0">
                <a:solidFill>
                  <a:srgbClr val="7030A0"/>
                </a:solidFill>
              </a:rPr>
              <a:t>.</a:t>
            </a:r>
            <a:r>
              <a:rPr lang="fr-FR" sz="1200" dirty="0">
                <a:solidFill>
                  <a:srgbClr val="7030A0"/>
                </a:solidFill>
              </a:rPr>
              <a:t> Source : </a:t>
            </a:r>
            <a:r>
              <a:rPr lang="fr-FR" sz="1200" dirty="0">
                <a:solidFill>
                  <a:srgbClr val="7030A0"/>
                </a:solidFill>
                <a:hlinkClick r:id="rId5"/>
              </a:rPr>
              <a:t>http://www.francetvinfo.fr/societe/on-ma-clairement-dit-que-le-probleme-cetait-que-j-etais-une-personne-trans_891931.html</a:t>
            </a:r>
            <a:r>
              <a:rPr lang="fr-FR" sz="1200" dirty="0">
                <a:solidFill>
                  <a:srgbClr val="7030A0"/>
                </a:solidFill>
              </a:rPr>
              <a:t> </a:t>
            </a:r>
            <a:endParaRPr lang="fr-FR" dirty="0">
              <a:solidFill>
                <a:srgbClr val="7030A0"/>
              </a:solidFill>
            </a:endParaRPr>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9081" y="5169971"/>
            <a:ext cx="3364250" cy="1401771"/>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0906" y="0"/>
            <a:ext cx="1467207" cy="1395441"/>
          </a:xfrm>
          <a:prstGeom prst="rect">
            <a:avLst/>
          </a:prstGeom>
        </p:spPr>
      </p:pic>
    </p:spTree>
    <p:extLst>
      <p:ext uri="{BB962C8B-B14F-4D97-AF65-F5344CB8AC3E}">
        <p14:creationId xmlns:p14="http://schemas.microsoft.com/office/powerpoint/2010/main" val="2516928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2301" y="189726"/>
            <a:ext cx="492513" cy="345533"/>
          </a:xfrm>
        </p:spPr>
        <p:txBody>
          <a:bodyPr/>
          <a:lstStyle/>
          <a:p>
            <a:fld id="{A3855CD8-F650-4656-8804-7E552F308368}" type="slidenum">
              <a:rPr lang="en-US" smtClean="0"/>
              <a:t>25</a:t>
            </a:fld>
            <a:endParaRPr lang="en-US"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86" y="2703666"/>
            <a:ext cx="3200400" cy="3200400"/>
          </a:xfrm>
          <a:prstGeom prst="rect">
            <a:avLst/>
          </a:prstGeom>
        </p:spPr>
      </p:pic>
      <p:sp>
        <p:nvSpPr>
          <p:cNvPr id="5" name="ZoneTexte 4"/>
          <p:cNvSpPr txBox="1"/>
          <p:nvPr/>
        </p:nvSpPr>
        <p:spPr>
          <a:xfrm>
            <a:off x="78131" y="737597"/>
            <a:ext cx="2294346" cy="369332"/>
          </a:xfrm>
          <a:prstGeom prst="rect">
            <a:avLst/>
          </a:prstGeom>
          <a:noFill/>
        </p:spPr>
        <p:txBody>
          <a:bodyPr wrap="none" rtlCol="0">
            <a:spAutoFit/>
          </a:bodyPr>
          <a:lstStyle/>
          <a:p>
            <a:r>
              <a:rPr lang="fr-FR" b="1" dirty="0">
                <a:solidFill>
                  <a:srgbClr val="7030A0"/>
                </a:solidFill>
              </a:rPr>
              <a:t>Rejet des transsexuels</a:t>
            </a:r>
          </a:p>
        </p:txBody>
      </p:sp>
      <p:sp>
        <p:nvSpPr>
          <p:cNvPr id="6" name="ZoneTexte 5"/>
          <p:cNvSpPr txBox="1"/>
          <p:nvPr/>
        </p:nvSpPr>
        <p:spPr>
          <a:xfrm>
            <a:off x="4329334" y="149481"/>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Rectangle 6"/>
          <p:cNvSpPr/>
          <p:nvPr/>
        </p:nvSpPr>
        <p:spPr>
          <a:xfrm>
            <a:off x="225911" y="334147"/>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8" name="Rectangle 7"/>
          <p:cNvSpPr/>
          <p:nvPr/>
        </p:nvSpPr>
        <p:spPr>
          <a:xfrm>
            <a:off x="122664" y="5707915"/>
            <a:ext cx="4215161" cy="1015663"/>
          </a:xfrm>
          <a:prstGeom prst="rect">
            <a:avLst/>
          </a:prstGeom>
        </p:spPr>
        <p:txBody>
          <a:bodyPr wrap="square">
            <a:spAutoFit/>
          </a:bodyPr>
          <a:lstStyle/>
          <a:p>
            <a:r>
              <a:rPr lang="fr-FR" sz="1200" dirty="0">
                <a:solidFill>
                  <a:srgbClr val="7030A0"/>
                </a:solidFill>
              </a:rPr>
              <a:t>Les extrémistes religieux de </a:t>
            </a:r>
            <a:r>
              <a:rPr lang="fr-FR" sz="1200" i="1" dirty="0">
                <a:solidFill>
                  <a:srgbClr val="7030A0"/>
                </a:solidFill>
              </a:rPr>
              <a:t>Liberty </a:t>
            </a:r>
            <a:r>
              <a:rPr lang="fr-FR" sz="1200" i="1" dirty="0" err="1">
                <a:solidFill>
                  <a:srgbClr val="7030A0"/>
                </a:solidFill>
              </a:rPr>
              <a:t>Counsel</a:t>
            </a:r>
            <a:r>
              <a:rPr lang="fr-FR" sz="1200" i="1" dirty="0">
                <a:solidFill>
                  <a:srgbClr val="7030A0"/>
                </a:solidFill>
              </a:rPr>
              <a:t> </a:t>
            </a:r>
            <a:r>
              <a:rPr lang="fr-FR" sz="1200" dirty="0">
                <a:solidFill>
                  <a:srgbClr val="7030A0"/>
                </a:solidFill>
              </a:rPr>
              <a:t>obtiennent que le livre pour enfant, écrit par l’enfant </a:t>
            </a:r>
            <a:r>
              <a:rPr lang="fr-FR" sz="1200" dirty="0" err="1">
                <a:solidFill>
                  <a:srgbClr val="7030A0"/>
                </a:solidFill>
              </a:rPr>
              <a:t>trans</a:t>
            </a:r>
            <a:r>
              <a:rPr lang="fr-FR" sz="1200" dirty="0">
                <a:solidFill>
                  <a:srgbClr val="7030A0"/>
                </a:solidFill>
              </a:rPr>
              <a:t>’ </a:t>
            </a:r>
            <a:r>
              <a:rPr lang="fr-FR" sz="1200" dirty="0" err="1">
                <a:solidFill>
                  <a:srgbClr val="7030A0"/>
                </a:solidFill>
              </a:rPr>
              <a:t>Jennings</a:t>
            </a:r>
            <a:r>
              <a:rPr lang="fr-FR" sz="1200" dirty="0">
                <a:solidFill>
                  <a:srgbClr val="7030A0"/>
                </a:solidFill>
              </a:rPr>
              <a:t> Jazz, « </a:t>
            </a:r>
            <a:r>
              <a:rPr lang="fr-FR" sz="1200" b="1" dirty="0">
                <a:solidFill>
                  <a:srgbClr val="7030A0"/>
                </a:solidFill>
              </a:rPr>
              <a:t>I Am Jazz </a:t>
            </a:r>
            <a:r>
              <a:rPr lang="fr-FR" sz="1200" dirty="0">
                <a:solidFill>
                  <a:srgbClr val="7030A0"/>
                </a:solidFill>
              </a:rPr>
              <a:t>»  soit interdit dans un district scolaire du Wisconsin. Source : </a:t>
            </a:r>
            <a:r>
              <a:rPr lang="fr-FR" sz="1200" dirty="0">
                <a:solidFill>
                  <a:srgbClr val="7030A0"/>
                </a:solidFill>
                <a:hlinkClick r:id="rId3"/>
              </a:rPr>
              <a:t>https://lexiecannes.com/2015/11/28/religious-extremists-get-trans-kid-jazz-jennings-book-i-am-jazz-banned/</a:t>
            </a:r>
            <a:r>
              <a:rPr lang="fr-FR" sz="1200" dirty="0">
                <a:solidFill>
                  <a:srgbClr val="7030A0"/>
                </a:solidFill>
              </a:rPr>
              <a:t> </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396" y="580656"/>
            <a:ext cx="4826000" cy="2717800"/>
          </a:xfrm>
          <a:prstGeom prst="rect">
            <a:avLst/>
          </a:prstGeom>
        </p:spPr>
      </p:pic>
      <p:sp>
        <p:nvSpPr>
          <p:cNvPr id="10" name="ZoneTexte 9"/>
          <p:cNvSpPr txBox="1"/>
          <p:nvPr/>
        </p:nvSpPr>
        <p:spPr>
          <a:xfrm>
            <a:off x="7393259" y="3343852"/>
            <a:ext cx="4662137" cy="3600986"/>
          </a:xfrm>
          <a:prstGeom prst="rect">
            <a:avLst/>
          </a:prstGeom>
          <a:noFill/>
        </p:spPr>
        <p:txBody>
          <a:bodyPr wrap="square" rtlCol="0">
            <a:spAutoFit/>
          </a:bodyPr>
          <a:lstStyle/>
          <a:p>
            <a:pPr algn="r"/>
            <a:r>
              <a:rPr lang="fr-FR" sz="1200" dirty="0">
                <a:solidFill>
                  <a:srgbClr val="7030A0"/>
                </a:solidFill>
              </a:rPr>
              <a:t>Des toilettes "neutres" à l'université de Californie en 2014. La Californie a été pionnière dans la question des toilettes transgenres qui fait rage aux Etats-Unis depuis quelques mois.  Reuters/Lucy </a:t>
            </a:r>
            <a:r>
              <a:rPr lang="fr-FR" sz="1200" dirty="0" err="1">
                <a:solidFill>
                  <a:srgbClr val="7030A0"/>
                </a:solidFill>
              </a:rPr>
              <a:t>Nicholso</a:t>
            </a:r>
            <a:r>
              <a:rPr lang="fr-FR" sz="1200" dirty="0">
                <a:solidFill>
                  <a:srgbClr val="7030A0"/>
                </a:solidFill>
              </a:rPr>
              <a:t>. Le Texas et dix autres Etats américains, les plus conservateurs, ont décidé de poursuivre en justice le gouvernement de </a:t>
            </a:r>
            <a:r>
              <a:rPr lang="fr-FR" sz="1200" u="sng" dirty="0">
                <a:solidFill>
                  <a:srgbClr val="7030A0"/>
                </a:solidFill>
                <a:hlinkClick r:id="rId5"/>
              </a:rPr>
              <a:t>Barack Obama</a:t>
            </a:r>
            <a:r>
              <a:rPr lang="fr-FR" sz="1200" dirty="0">
                <a:solidFill>
                  <a:srgbClr val="7030A0"/>
                </a:solidFill>
              </a:rPr>
              <a:t> pour ses mesures contre la discrimination des personnes transgenres. Une circulaire, envoyée le 13 mai 2016 par le gouvernement US à tous les établissements de l'enseignement public, leur demande d'accorder l'accès aux toilettes et aux vestiaires selon le sexe auquel un élève s'identifie, et non selon son sexe de naissance. </a:t>
            </a:r>
          </a:p>
          <a:p>
            <a:pPr algn="r"/>
            <a:r>
              <a:rPr lang="fr-FR" sz="1200" dirty="0">
                <a:solidFill>
                  <a:srgbClr val="7030A0"/>
                </a:solidFill>
              </a:rPr>
              <a:t>Au contraire, une mesure adoptée par l'Etat de </a:t>
            </a:r>
            <a:r>
              <a:rPr lang="fr-FR" sz="1200" u="sng" dirty="0">
                <a:solidFill>
                  <a:srgbClr val="7030A0"/>
                </a:solidFill>
                <a:hlinkClick r:id="rId6"/>
              </a:rPr>
              <a:t>Caroline du Nord</a:t>
            </a:r>
            <a:r>
              <a:rPr lang="fr-FR" sz="1200" dirty="0">
                <a:solidFill>
                  <a:srgbClr val="7030A0"/>
                </a:solidFill>
              </a:rPr>
              <a:t>, en mars obligent les personnes transgenres à utiliser les toilettes correspondant à leur sexe de naissance dans les lieux publics.</a:t>
            </a:r>
            <a:r>
              <a:rPr lang="fr-FR" sz="1200" dirty="0"/>
              <a:t>  </a:t>
            </a:r>
            <a:r>
              <a:rPr lang="fr-FR" sz="1200" dirty="0">
                <a:solidFill>
                  <a:srgbClr val="7030A0"/>
                </a:solidFill>
              </a:rPr>
              <a:t>Les partisans de ces mesures prétendent qu'elles sont nécessaires pour protéger les femmes des prédateurs sexuels. Argument rejeté par les groupes de protection des droits civiques qui les qualifient d'irrationnelles et de dangereuses pour les transgenres. </a:t>
            </a:r>
            <a:r>
              <a:rPr lang="fr-FR" sz="1200" dirty="0"/>
              <a:t> </a:t>
            </a:r>
            <a:r>
              <a:rPr lang="fr-FR" sz="1200" dirty="0">
                <a:solidFill>
                  <a:srgbClr val="7030A0"/>
                </a:solidFill>
              </a:rPr>
              <a:t>Source : </a:t>
            </a:r>
            <a:r>
              <a:rPr lang="fr-FR" sz="1200" dirty="0">
                <a:solidFill>
                  <a:srgbClr val="7030A0"/>
                </a:solidFill>
                <a:hlinkClick r:id="rId7"/>
              </a:rPr>
              <a:t>http://www.lexpress.fr/actualite/monde/amerique-nord/etats-unis-la-bataille-des-toilettes-transgenres-s-etend_1795793.html</a:t>
            </a:r>
            <a:r>
              <a:rPr lang="fr-FR" sz="1200" dirty="0">
                <a:solidFill>
                  <a:srgbClr val="7030A0"/>
                </a:solidFill>
              </a:rPr>
              <a:t> </a:t>
            </a:r>
          </a:p>
        </p:txBody>
      </p:sp>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6528" y="504531"/>
            <a:ext cx="3333750" cy="2505075"/>
          </a:xfrm>
          <a:prstGeom prst="rect">
            <a:avLst/>
          </a:prstGeom>
        </p:spPr>
      </p:pic>
      <p:sp>
        <p:nvSpPr>
          <p:cNvPr id="12" name="ZoneTexte 11"/>
          <p:cNvSpPr txBox="1"/>
          <p:nvPr/>
        </p:nvSpPr>
        <p:spPr>
          <a:xfrm>
            <a:off x="3750915" y="3023889"/>
            <a:ext cx="3478481" cy="1015663"/>
          </a:xfrm>
          <a:prstGeom prst="rect">
            <a:avLst/>
          </a:prstGeom>
          <a:noFill/>
        </p:spPr>
        <p:txBody>
          <a:bodyPr wrap="square" rtlCol="0">
            <a:spAutoFit/>
          </a:bodyPr>
          <a:lstStyle/>
          <a:p>
            <a:pPr algn="ctr"/>
            <a:r>
              <a:rPr lang="fr-FR" sz="1200" dirty="0">
                <a:solidFill>
                  <a:srgbClr val="7030A0"/>
                </a:solidFill>
              </a:rPr>
              <a:t>↑ La ville de New York a de son côté promulgué un décret pour assurer que l'accès aux toilettes publiques de la ville serait accessible selon l'identité de genre, et la chaîne de supermarchés </a:t>
            </a:r>
            <a:r>
              <a:rPr lang="fr-FR" sz="1200" u="sng" dirty="0">
                <a:solidFill>
                  <a:srgbClr val="7030A0"/>
                </a:solidFill>
                <a:hlinkClick r:id="rId9"/>
              </a:rPr>
              <a:t>Target</a:t>
            </a:r>
            <a:r>
              <a:rPr lang="fr-FR" sz="1200" dirty="0">
                <a:solidFill>
                  <a:srgbClr val="7030A0"/>
                </a:solidFill>
              </a:rPr>
              <a:t> a publié un communiqué allant dans le même sens. </a:t>
            </a:r>
          </a:p>
        </p:txBody>
      </p:sp>
      <p:sp>
        <p:nvSpPr>
          <p:cNvPr id="14" name="ZoneTexte 13"/>
          <p:cNvSpPr txBox="1"/>
          <p:nvPr/>
        </p:nvSpPr>
        <p:spPr>
          <a:xfrm>
            <a:off x="122663" y="1125019"/>
            <a:ext cx="1770371" cy="923330"/>
          </a:xfrm>
          <a:prstGeom prst="rect">
            <a:avLst/>
          </a:prstGeom>
          <a:noFill/>
        </p:spPr>
        <p:txBody>
          <a:bodyPr wrap="square" rtlCol="0">
            <a:spAutoFit/>
          </a:bodyPr>
          <a:lstStyle/>
          <a:p>
            <a:pPr algn="just"/>
            <a:r>
              <a:rPr lang="fr-FR" b="1" i="1" dirty="0">
                <a:solidFill>
                  <a:srgbClr val="7030A0"/>
                </a:solidFill>
              </a:rPr>
              <a:t>Controverse sur les toilettes neutres aux USA</a:t>
            </a:r>
          </a:p>
        </p:txBody>
      </p:sp>
      <p:pic>
        <p:nvPicPr>
          <p:cNvPr id="3" name="Imag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81472" y="4084948"/>
            <a:ext cx="2143125" cy="2143125"/>
          </a:xfrm>
          <a:prstGeom prst="rect">
            <a:avLst/>
          </a:prstGeom>
        </p:spPr>
      </p:pic>
      <p:sp>
        <p:nvSpPr>
          <p:cNvPr id="15" name="ZoneTexte 14"/>
          <p:cNvSpPr txBox="1"/>
          <p:nvPr/>
        </p:nvSpPr>
        <p:spPr>
          <a:xfrm>
            <a:off x="5196117" y="6300439"/>
            <a:ext cx="2422964" cy="276999"/>
          </a:xfrm>
          <a:prstGeom prst="rect">
            <a:avLst/>
          </a:prstGeom>
          <a:noFill/>
        </p:spPr>
        <p:txBody>
          <a:bodyPr wrap="square" rtlCol="0">
            <a:spAutoFit/>
          </a:bodyPr>
          <a:lstStyle/>
          <a:p>
            <a:pPr algn="ctr"/>
            <a:r>
              <a:rPr lang="fr-FR" sz="1200" dirty="0">
                <a:solidFill>
                  <a:srgbClr val="7030A0"/>
                </a:solidFill>
              </a:rPr>
              <a:t>Activiste pour les toilettes neutres.</a:t>
            </a:r>
          </a:p>
        </p:txBody>
      </p:sp>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29612" y="4105227"/>
            <a:ext cx="1566505" cy="1566505"/>
          </a:xfrm>
          <a:prstGeom prst="rect">
            <a:avLst/>
          </a:prstGeom>
        </p:spPr>
      </p:pic>
      <p:sp>
        <p:nvSpPr>
          <p:cNvPr id="13" name="ZoneTexte 12"/>
          <p:cNvSpPr txBox="1"/>
          <p:nvPr/>
        </p:nvSpPr>
        <p:spPr>
          <a:xfrm>
            <a:off x="1728440" y="2114024"/>
            <a:ext cx="2022475" cy="461665"/>
          </a:xfrm>
          <a:prstGeom prst="rect">
            <a:avLst/>
          </a:prstGeom>
          <a:noFill/>
        </p:spPr>
        <p:txBody>
          <a:bodyPr wrap="square" rtlCol="0">
            <a:spAutoFit/>
          </a:bodyPr>
          <a:lstStyle/>
          <a:p>
            <a:pPr algn="ctr"/>
            <a:r>
              <a:rPr lang="fr-FR" sz="1200" dirty="0">
                <a:solidFill>
                  <a:srgbClr val="7030A0"/>
                </a:solidFill>
              </a:rPr>
              <a:t>Oxford (Alabama) bannit les toilettes transgenres ↑</a:t>
            </a:r>
          </a:p>
        </p:txBody>
      </p:sp>
      <p:pic>
        <p:nvPicPr>
          <p:cNvPr id="17" name="Imag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81837" y="662194"/>
            <a:ext cx="1247775" cy="1400175"/>
          </a:xfrm>
          <a:prstGeom prst="rect">
            <a:avLst/>
          </a:prstGeom>
        </p:spPr>
      </p:pic>
    </p:spTree>
    <p:extLst>
      <p:ext uri="{BB962C8B-B14F-4D97-AF65-F5344CB8AC3E}">
        <p14:creationId xmlns:p14="http://schemas.microsoft.com/office/powerpoint/2010/main" val="1979670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54139" y="113496"/>
            <a:ext cx="581723" cy="365125"/>
          </a:xfrm>
        </p:spPr>
        <p:txBody>
          <a:bodyPr/>
          <a:lstStyle/>
          <a:p>
            <a:fld id="{A3855CD8-F650-4656-8804-7E552F308368}" type="slidenum">
              <a:rPr lang="en-US" smtClean="0"/>
              <a:t>26</a:t>
            </a:fld>
            <a:endParaRPr lang="en-US"/>
          </a:p>
        </p:txBody>
      </p:sp>
      <p:sp>
        <p:nvSpPr>
          <p:cNvPr id="3" name="ZoneTexte 2"/>
          <p:cNvSpPr txBox="1"/>
          <p:nvPr/>
        </p:nvSpPr>
        <p:spPr>
          <a:xfrm>
            <a:off x="225911" y="747094"/>
            <a:ext cx="2955168" cy="369332"/>
          </a:xfrm>
          <a:prstGeom prst="rect">
            <a:avLst/>
          </a:prstGeom>
          <a:noFill/>
        </p:spPr>
        <p:txBody>
          <a:bodyPr wrap="none" rtlCol="0">
            <a:spAutoFit/>
          </a:bodyPr>
          <a:lstStyle/>
          <a:p>
            <a:r>
              <a:rPr lang="fr-FR" b="1" dirty="0">
                <a:solidFill>
                  <a:srgbClr val="7030A0"/>
                </a:solidFill>
              </a:rPr>
              <a:t>Rejet des transsexuels (suite)</a:t>
            </a:r>
          </a:p>
        </p:txBody>
      </p:sp>
      <p:sp>
        <p:nvSpPr>
          <p:cNvPr id="4" name="ZoneTexte 3"/>
          <p:cNvSpPr txBox="1"/>
          <p:nvPr/>
        </p:nvSpPr>
        <p:spPr>
          <a:xfrm>
            <a:off x="4329334" y="149481"/>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25911" y="334147"/>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4303" y="172134"/>
            <a:ext cx="3838575" cy="20574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823" y="518813"/>
            <a:ext cx="2524125" cy="1809750"/>
          </a:xfrm>
          <a:prstGeom prst="rect">
            <a:avLst/>
          </a:prstGeom>
        </p:spPr>
      </p:pic>
      <p:sp>
        <p:nvSpPr>
          <p:cNvPr id="8" name="ZoneTexte 7"/>
          <p:cNvSpPr txBox="1"/>
          <p:nvPr/>
        </p:nvSpPr>
        <p:spPr>
          <a:xfrm>
            <a:off x="4329334" y="2325143"/>
            <a:ext cx="3797627" cy="834417"/>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Pas d’homme dans les toilettes des femmes</a:t>
            </a:r>
            <a:r>
              <a:rPr lang="fr-FR" sz="1200" dirty="0">
                <a:solidFill>
                  <a:srgbClr val="7030A0"/>
                </a:solidFill>
              </a:rPr>
              <a:t> ». Source : </a:t>
            </a:r>
            <a:r>
              <a:rPr lang="fr-FR" sz="1200" dirty="0">
                <a:solidFill>
                  <a:srgbClr val="7030A0"/>
                </a:solidFill>
                <a:hlinkClick r:id="rId4"/>
              </a:rPr>
              <a:t>http://www.theatlantic.com/politics/archive/2016/03/north-carolina-lgbt-discrimination-transgender-bathrooms/475125/</a:t>
            </a:r>
            <a:r>
              <a:rPr lang="fr-FR" sz="1200" dirty="0">
                <a:solidFill>
                  <a:srgbClr val="7030A0"/>
                </a:solidFill>
              </a:rPr>
              <a:t> </a:t>
            </a:r>
          </a:p>
        </p:txBody>
      </p:sp>
      <p:pic>
        <p:nvPicPr>
          <p:cNvPr id="9" name="Picture 4" descr="bathroom-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0932" y="174390"/>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225911" y="1178181"/>
            <a:ext cx="4103423" cy="923330"/>
          </a:xfrm>
          <a:prstGeom prst="rect">
            <a:avLst/>
          </a:prstGeom>
          <a:noFill/>
        </p:spPr>
        <p:txBody>
          <a:bodyPr wrap="square" rtlCol="0">
            <a:spAutoFit/>
          </a:bodyPr>
          <a:lstStyle/>
          <a:p>
            <a:r>
              <a:rPr lang="fr-FR" b="1" dirty="0">
                <a:solidFill>
                  <a:srgbClr val="7030A0"/>
                </a:solidFill>
              </a:rPr>
              <a:t>Controverse sur les toilettes neutres aux USA</a:t>
            </a:r>
          </a:p>
          <a:p>
            <a:r>
              <a:rPr lang="fr-FR" b="1" dirty="0">
                <a:solidFill>
                  <a:srgbClr val="7030A0"/>
                </a:solidFill>
              </a:rPr>
              <a:t>(suite)</a:t>
            </a:r>
          </a:p>
        </p:txBody>
      </p:sp>
      <p:sp>
        <p:nvSpPr>
          <p:cNvPr id="11" name="ZoneTexte 10"/>
          <p:cNvSpPr txBox="1"/>
          <p:nvPr/>
        </p:nvSpPr>
        <p:spPr>
          <a:xfrm>
            <a:off x="8126962" y="2229534"/>
            <a:ext cx="3927506" cy="646331"/>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Sortez de ma de ma toilette. Il n’y a que deux sexes. Le </a:t>
            </a:r>
            <a:r>
              <a:rPr lang="fr-FR" sz="1200" i="1" dirty="0" err="1">
                <a:solidFill>
                  <a:srgbClr val="7030A0"/>
                </a:solidFill>
              </a:rPr>
              <a:t>Transgendérisme</a:t>
            </a:r>
            <a:r>
              <a:rPr lang="fr-FR" sz="1200" i="1" dirty="0">
                <a:solidFill>
                  <a:srgbClr val="7030A0"/>
                </a:solidFill>
              </a:rPr>
              <a:t> est une maladie mentale</a:t>
            </a:r>
            <a:r>
              <a:rPr lang="fr-FR" sz="1200" dirty="0">
                <a:solidFill>
                  <a:srgbClr val="7030A0"/>
                </a:solidFill>
              </a:rPr>
              <a:t> ». Source : </a:t>
            </a:r>
            <a:r>
              <a:rPr lang="fr-FR" sz="1200" dirty="0">
                <a:solidFill>
                  <a:srgbClr val="7030A0"/>
                </a:solidFill>
                <a:hlinkClick r:id="rId6"/>
              </a:rPr>
              <a:t>http://www.foxla.com/news/local-news/140331145-story</a:t>
            </a:r>
            <a:r>
              <a:rPr lang="fr-FR" sz="1200" dirty="0">
                <a:solidFill>
                  <a:srgbClr val="7030A0"/>
                </a:solidFill>
              </a:rPr>
              <a:t> </a:t>
            </a:r>
          </a:p>
        </p:txBody>
      </p:sp>
      <p:sp>
        <p:nvSpPr>
          <p:cNvPr id="12" name="ZoneTexte 11"/>
          <p:cNvSpPr txBox="1"/>
          <p:nvPr/>
        </p:nvSpPr>
        <p:spPr>
          <a:xfrm>
            <a:off x="78058" y="3182447"/>
            <a:ext cx="4527398" cy="646331"/>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Salut, je veux tout simplement vérifier s’il y a un pénis ou un vagin. Je ne veux pas que tu me mettes mal à l'aise</a:t>
            </a:r>
            <a:r>
              <a:rPr lang="fr-FR" sz="1200" dirty="0">
                <a:solidFill>
                  <a:srgbClr val="7030A0"/>
                </a:solidFill>
              </a:rPr>
              <a:t> » ↑. Source : </a:t>
            </a:r>
            <a:r>
              <a:rPr lang="fr-FR" sz="1200" dirty="0">
                <a:solidFill>
                  <a:srgbClr val="7030A0"/>
                </a:solidFill>
                <a:hlinkClick r:id="rId7"/>
              </a:rPr>
              <a:t>https://fr.pinterest.com/thesocycinema/gender-bathroom-politics/</a:t>
            </a:r>
            <a:r>
              <a:rPr lang="fr-FR" sz="1200" dirty="0">
                <a:solidFill>
                  <a:srgbClr val="7030A0"/>
                </a:solidFill>
              </a:rPr>
              <a:t> </a:t>
            </a:r>
          </a:p>
        </p:txBody>
      </p:sp>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8718" y="1590249"/>
            <a:ext cx="2952750" cy="1552575"/>
          </a:xfrm>
          <a:prstGeom prst="rect">
            <a:avLst/>
          </a:prstGeom>
        </p:spPr>
      </p:pic>
      <p:sp>
        <p:nvSpPr>
          <p:cNvPr id="14" name="ZoneTexte 13"/>
          <p:cNvSpPr txBox="1"/>
          <p:nvPr/>
        </p:nvSpPr>
        <p:spPr>
          <a:xfrm>
            <a:off x="5180449" y="3117941"/>
            <a:ext cx="4638907" cy="369332"/>
          </a:xfrm>
          <a:prstGeom prst="rect">
            <a:avLst/>
          </a:prstGeom>
          <a:noFill/>
        </p:spPr>
        <p:txBody>
          <a:bodyPr wrap="square" rtlCol="0">
            <a:spAutoFit/>
          </a:bodyPr>
          <a:lstStyle/>
          <a:p>
            <a:pPr algn="ctr"/>
            <a:r>
              <a:rPr lang="fr-FR" dirty="0">
                <a:solidFill>
                  <a:srgbClr val="FF0000"/>
                </a:solidFill>
                <a:sym typeface="Wingdings" panose="05000000000000000000" pitchFamily="2" charset="2"/>
              </a:rPr>
              <a:t> </a:t>
            </a:r>
            <a:r>
              <a:rPr lang="fr-FR" dirty="0">
                <a:solidFill>
                  <a:srgbClr val="FF0000"/>
                </a:solidFill>
              </a:rPr>
              <a:t>L’opposition aux toilettes neutres aux USA </a:t>
            </a:r>
            <a:r>
              <a:rPr lang="fr-FR" dirty="0">
                <a:solidFill>
                  <a:srgbClr val="FF0000"/>
                </a:solidFill>
                <a:sym typeface="Wingdings" panose="05000000000000000000" pitchFamily="2" charset="2"/>
              </a:rPr>
              <a:t></a:t>
            </a:r>
            <a:endParaRPr lang="fr-FR" dirty="0">
              <a:solidFill>
                <a:srgbClr val="FF0000"/>
              </a:solidFill>
            </a:endParaRPr>
          </a:p>
        </p:txBody>
      </p:sp>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7788" y="3545677"/>
            <a:ext cx="1981200" cy="2314575"/>
          </a:xfrm>
          <a:prstGeom prst="rect">
            <a:avLst/>
          </a:prstGeom>
        </p:spPr>
      </p:pic>
      <p:sp>
        <p:nvSpPr>
          <p:cNvPr id="16" name="ZoneTexte 15"/>
          <p:cNvSpPr txBox="1"/>
          <p:nvPr/>
        </p:nvSpPr>
        <p:spPr>
          <a:xfrm>
            <a:off x="10090715" y="5828788"/>
            <a:ext cx="1795346" cy="461665"/>
          </a:xfrm>
          <a:prstGeom prst="rect">
            <a:avLst/>
          </a:prstGeom>
          <a:noFill/>
        </p:spPr>
        <p:txBody>
          <a:bodyPr wrap="square" rtlCol="0">
            <a:spAutoFit/>
          </a:bodyPr>
          <a:lstStyle/>
          <a:p>
            <a:pPr algn="ctr"/>
            <a:r>
              <a:rPr lang="fr-FR" sz="1200" dirty="0">
                <a:solidFill>
                  <a:srgbClr val="7030A0"/>
                </a:solidFill>
              </a:rPr>
              <a:t>Gardez votre calme, ce ne sont que des toilettes.</a:t>
            </a:r>
          </a:p>
        </p:txBody>
      </p:sp>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911" y="4053914"/>
            <a:ext cx="1828800" cy="2266950"/>
          </a:xfrm>
          <a:prstGeom prst="rect">
            <a:avLst/>
          </a:prstGeom>
        </p:spPr>
      </p:pic>
      <p:sp>
        <p:nvSpPr>
          <p:cNvPr id="18" name="ZoneTexte 17"/>
          <p:cNvSpPr txBox="1"/>
          <p:nvPr/>
        </p:nvSpPr>
        <p:spPr>
          <a:xfrm>
            <a:off x="78058" y="6360487"/>
            <a:ext cx="4638907" cy="461665"/>
          </a:xfrm>
          <a:prstGeom prst="rect">
            <a:avLst/>
          </a:prstGeom>
          <a:noFill/>
        </p:spPr>
        <p:txBody>
          <a:bodyPr wrap="square" rtlCol="0">
            <a:spAutoFit/>
          </a:bodyPr>
          <a:lstStyle/>
          <a:p>
            <a:r>
              <a:rPr lang="fr-FR" sz="1200" dirty="0">
                <a:solidFill>
                  <a:srgbClr val="7030A0"/>
                </a:solidFill>
              </a:rPr>
              <a:t>↑  « </a:t>
            </a:r>
            <a:r>
              <a:rPr lang="fr-FR" sz="1200" i="1" dirty="0">
                <a:solidFill>
                  <a:srgbClr val="7030A0"/>
                </a:solidFill>
              </a:rPr>
              <a:t>L’état exige que les élèves dans les écoles de l'État utilisent les salles de bains correspondant au sexe sur leur certificat de naissance</a:t>
            </a:r>
            <a:r>
              <a:rPr lang="fr-FR" sz="1200" dirty="0">
                <a:solidFill>
                  <a:srgbClr val="7030A0"/>
                </a:solidFill>
              </a:rPr>
              <a:t> ».</a:t>
            </a:r>
          </a:p>
        </p:txBody>
      </p:sp>
      <p:sp>
        <p:nvSpPr>
          <p:cNvPr id="19" name="ZoneTexte 18"/>
          <p:cNvSpPr txBox="1"/>
          <p:nvPr/>
        </p:nvSpPr>
        <p:spPr>
          <a:xfrm>
            <a:off x="4923263" y="6320865"/>
            <a:ext cx="7031132" cy="369332"/>
          </a:xfrm>
          <a:prstGeom prst="rect">
            <a:avLst/>
          </a:prstGeom>
          <a:noFill/>
        </p:spPr>
        <p:txBody>
          <a:bodyPr wrap="square" rtlCol="0">
            <a:spAutoFit/>
          </a:bodyPr>
          <a:lstStyle/>
          <a:p>
            <a:pPr algn="ctr"/>
            <a:r>
              <a:rPr lang="fr-FR" dirty="0">
                <a:solidFill>
                  <a:srgbClr val="7030A0"/>
                </a:solidFill>
                <a:sym typeface="Wingdings" panose="05000000000000000000" pitchFamily="2" charset="2"/>
              </a:rPr>
              <a:t>↖  </a:t>
            </a:r>
            <a:r>
              <a:rPr lang="fr-FR" dirty="0">
                <a:solidFill>
                  <a:srgbClr val="7030A0"/>
                </a:solidFill>
              </a:rPr>
              <a:t>La réponse humoristique des TG et alliés aux conservateurs US </a:t>
            </a:r>
            <a:r>
              <a:rPr lang="fr-FR" dirty="0">
                <a:solidFill>
                  <a:srgbClr val="7030A0"/>
                </a:solidFill>
                <a:sym typeface="Wingdings" panose="05000000000000000000" pitchFamily="2" charset="2"/>
              </a:rPr>
              <a:t></a:t>
            </a:r>
            <a:endParaRPr lang="fr-FR" dirty="0">
              <a:solidFill>
                <a:srgbClr val="7030A0"/>
              </a:solidFill>
            </a:endParaRPr>
          </a:p>
        </p:txBody>
      </p:sp>
      <p:pic>
        <p:nvPicPr>
          <p:cNvPr id="20" name="Imag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5392" y="4062366"/>
            <a:ext cx="2466975" cy="1847850"/>
          </a:xfrm>
          <a:prstGeom prst="rect">
            <a:avLst/>
          </a:prstGeom>
        </p:spPr>
      </p:pic>
      <p:pic>
        <p:nvPicPr>
          <p:cNvPr id="21" name="Imag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81703" y="4740476"/>
            <a:ext cx="2857500" cy="1600200"/>
          </a:xfrm>
          <a:prstGeom prst="rect">
            <a:avLst/>
          </a:prstGeom>
        </p:spPr>
      </p:pic>
      <p:pic>
        <p:nvPicPr>
          <p:cNvPr id="24" name="Imag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19081" y="3983171"/>
            <a:ext cx="2200275" cy="2076450"/>
          </a:xfrm>
          <a:prstGeom prst="rect">
            <a:avLst/>
          </a:prstGeom>
        </p:spPr>
      </p:pic>
      <p:pic>
        <p:nvPicPr>
          <p:cNvPr id="25" name="Imag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93970" y="3559017"/>
            <a:ext cx="800100" cy="1085850"/>
          </a:xfrm>
          <a:prstGeom prst="rect">
            <a:avLst/>
          </a:prstGeom>
        </p:spPr>
      </p:pic>
      <p:pic>
        <p:nvPicPr>
          <p:cNvPr id="26" name="Imag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18766" y="3492894"/>
            <a:ext cx="1819459" cy="1210071"/>
          </a:xfrm>
          <a:prstGeom prst="rect">
            <a:avLst/>
          </a:prstGeom>
        </p:spPr>
      </p:pic>
    </p:spTree>
    <p:extLst>
      <p:ext uri="{BB962C8B-B14F-4D97-AF65-F5344CB8AC3E}">
        <p14:creationId xmlns:p14="http://schemas.microsoft.com/office/powerpoint/2010/main" val="2101790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3453" y="174390"/>
            <a:ext cx="503663" cy="344423"/>
          </a:xfrm>
        </p:spPr>
        <p:txBody>
          <a:bodyPr/>
          <a:lstStyle/>
          <a:p>
            <a:fld id="{A3855CD8-F650-4656-8804-7E552F308368}" type="slidenum">
              <a:rPr lang="en-US" smtClean="0"/>
              <a:t>27</a:t>
            </a:fld>
            <a:endParaRPr lang="en-US"/>
          </a:p>
        </p:txBody>
      </p:sp>
      <p:sp>
        <p:nvSpPr>
          <p:cNvPr id="3" name="ZoneTexte 2"/>
          <p:cNvSpPr txBox="1"/>
          <p:nvPr/>
        </p:nvSpPr>
        <p:spPr>
          <a:xfrm>
            <a:off x="225911" y="747094"/>
            <a:ext cx="2955168" cy="369332"/>
          </a:xfrm>
          <a:prstGeom prst="rect">
            <a:avLst/>
          </a:prstGeom>
          <a:noFill/>
        </p:spPr>
        <p:txBody>
          <a:bodyPr wrap="none" rtlCol="0">
            <a:spAutoFit/>
          </a:bodyPr>
          <a:lstStyle/>
          <a:p>
            <a:r>
              <a:rPr lang="fr-FR" b="1" dirty="0">
                <a:solidFill>
                  <a:srgbClr val="7030A0"/>
                </a:solidFill>
              </a:rPr>
              <a:t>Rejet des transsexuels (suite)</a:t>
            </a:r>
          </a:p>
        </p:txBody>
      </p:sp>
      <p:sp>
        <p:nvSpPr>
          <p:cNvPr id="4" name="ZoneTexte 3"/>
          <p:cNvSpPr txBox="1"/>
          <p:nvPr/>
        </p:nvSpPr>
        <p:spPr>
          <a:xfrm>
            <a:off x="4329334" y="149481"/>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25911" y="334147"/>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pic>
        <p:nvPicPr>
          <p:cNvPr id="6" name="Picture 4" descr="bathroom-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932" y="174390"/>
            <a:ext cx="10001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225911" y="1178181"/>
            <a:ext cx="4103423" cy="646331"/>
          </a:xfrm>
          <a:prstGeom prst="rect">
            <a:avLst/>
          </a:prstGeom>
          <a:noFill/>
        </p:spPr>
        <p:txBody>
          <a:bodyPr wrap="square" rtlCol="0">
            <a:spAutoFit/>
          </a:bodyPr>
          <a:lstStyle/>
          <a:p>
            <a:r>
              <a:rPr lang="fr-FR" b="1" dirty="0">
                <a:solidFill>
                  <a:srgbClr val="7030A0"/>
                </a:solidFill>
              </a:rPr>
              <a:t>Controverse sur les toilettes neutres aux USA (suite)</a:t>
            </a:r>
          </a:p>
        </p:txBody>
      </p:sp>
      <p:sp>
        <p:nvSpPr>
          <p:cNvPr id="8" name="ZoneTexte 7"/>
          <p:cNvSpPr txBox="1"/>
          <p:nvPr/>
        </p:nvSpPr>
        <p:spPr>
          <a:xfrm>
            <a:off x="3515825" y="6467997"/>
            <a:ext cx="6852425" cy="369332"/>
          </a:xfrm>
          <a:prstGeom prst="rect">
            <a:avLst/>
          </a:prstGeom>
          <a:noFill/>
        </p:spPr>
        <p:txBody>
          <a:bodyPr wrap="square" rtlCol="0">
            <a:spAutoFit/>
          </a:bodyPr>
          <a:lstStyle/>
          <a:p>
            <a:pPr algn="ctr"/>
            <a:r>
              <a:rPr lang="fr-FR" dirty="0">
                <a:solidFill>
                  <a:srgbClr val="7030A0"/>
                </a:solidFill>
                <a:sym typeface="Wingdings" panose="05000000000000000000" pitchFamily="2" charset="2"/>
              </a:rPr>
              <a:t> </a:t>
            </a:r>
            <a:r>
              <a:rPr lang="fr-FR" dirty="0">
                <a:solidFill>
                  <a:srgbClr val="7030A0"/>
                </a:solidFill>
              </a:rPr>
              <a:t>La réponse humoristique des TG et alliés aux conservateurs US </a:t>
            </a:r>
            <a:r>
              <a:rPr lang="fr-FR" dirty="0">
                <a:solidFill>
                  <a:srgbClr val="7030A0"/>
                </a:solidFill>
                <a:sym typeface="Wingdings" panose="05000000000000000000" pitchFamily="2" charset="2"/>
              </a:rPr>
              <a:t></a:t>
            </a:r>
            <a:endParaRPr lang="fr-FR" dirty="0">
              <a:solidFill>
                <a:srgbClr val="7030A0"/>
              </a:solidFill>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5213" y="338397"/>
            <a:ext cx="2533650" cy="1809750"/>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6" y="595571"/>
            <a:ext cx="2952750" cy="1552575"/>
          </a:xfrm>
          <a:prstGeom prst="rect">
            <a:avLst/>
          </a:prstGeom>
        </p:spPr>
      </p:pic>
      <p:sp>
        <p:nvSpPr>
          <p:cNvPr id="12" name="ZoneTexte 11"/>
          <p:cNvSpPr txBox="1"/>
          <p:nvPr/>
        </p:nvSpPr>
        <p:spPr>
          <a:xfrm>
            <a:off x="5199329" y="2160237"/>
            <a:ext cx="4638907" cy="369332"/>
          </a:xfrm>
          <a:prstGeom prst="rect">
            <a:avLst/>
          </a:prstGeom>
          <a:noFill/>
        </p:spPr>
        <p:txBody>
          <a:bodyPr wrap="square" rtlCol="0">
            <a:spAutoFit/>
          </a:bodyPr>
          <a:lstStyle/>
          <a:p>
            <a:pPr algn="ctr"/>
            <a:r>
              <a:rPr lang="fr-FR" dirty="0">
                <a:solidFill>
                  <a:srgbClr val="FF0000"/>
                </a:solidFill>
                <a:sym typeface="Wingdings" panose="05000000000000000000" pitchFamily="2" charset="2"/>
              </a:rPr>
              <a:t> </a:t>
            </a:r>
            <a:r>
              <a:rPr lang="fr-FR" dirty="0">
                <a:solidFill>
                  <a:srgbClr val="FF0000"/>
                </a:solidFill>
              </a:rPr>
              <a:t>L’opposition aux toilettes neutres aux USA </a:t>
            </a:r>
            <a:r>
              <a:rPr lang="fr-FR" dirty="0">
                <a:solidFill>
                  <a:srgbClr val="FF0000"/>
                </a:solidFill>
                <a:sym typeface="Wingdings" panose="05000000000000000000" pitchFamily="2" charset="2"/>
              </a:rPr>
              <a:t></a:t>
            </a:r>
            <a:endParaRPr lang="fr-FR" dirty="0">
              <a:solidFill>
                <a:srgbClr val="FF0000"/>
              </a:solidFill>
            </a:endParaRP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12" y="1895877"/>
            <a:ext cx="2466975" cy="1857375"/>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0932" y="2977102"/>
            <a:ext cx="2619654" cy="1206629"/>
          </a:xfrm>
          <a:prstGeom prst="rect">
            <a:avLst/>
          </a:prstGeom>
        </p:spPr>
      </p:pic>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2216" y="1672564"/>
            <a:ext cx="2076450" cy="990600"/>
          </a:xfrm>
          <a:prstGeom prst="rect">
            <a:avLst/>
          </a:prstGeom>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783" y="2541660"/>
            <a:ext cx="2476500" cy="1847850"/>
          </a:xfrm>
          <a:prstGeom prst="rect">
            <a:avLst/>
          </a:prstGeom>
        </p:spPr>
      </p:pic>
      <p:pic>
        <p:nvPicPr>
          <p:cNvPr id="17" name="Imag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4207" y="2587554"/>
            <a:ext cx="1473133" cy="1641055"/>
          </a:xfrm>
          <a:prstGeom prst="rect">
            <a:avLst/>
          </a:prstGeom>
        </p:spPr>
      </p:pic>
      <p:pic>
        <p:nvPicPr>
          <p:cNvPr id="18" name="Imag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7218" y="5299990"/>
            <a:ext cx="1304925" cy="1409700"/>
          </a:xfrm>
          <a:prstGeom prst="rect">
            <a:avLst/>
          </a:prstGeom>
        </p:spPr>
      </p:pic>
      <p:pic>
        <p:nvPicPr>
          <p:cNvPr id="19" name="Imag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46320" y="2517479"/>
            <a:ext cx="2019300" cy="2266950"/>
          </a:xfrm>
          <a:prstGeom prst="rect">
            <a:avLst/>
          </a:prstGeom>
        </p:spPr>
      </p:pic>
      <p:pic>
        <p:nvPicPr>
          <p:cNvPr id="20" name="Imag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912" y="5147694"/>
            <a:ext cx="1832845" cy="1582126"/>
          </a:xfrm>
          <a:prstGeom prst="rect">
            <a:avLst/>
          </a:prstGeom>
        </p:spPr>
      </p:pic>
      <p:pic>
        <p:nvPicPr>
          <p:cNvPr id="21" name="Imag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70" y="3874644"/>
            <a:ext cx="1775787" cy="1158122"/>
          </a:xfrm>
          <a:prstGeom prst="rect">
            <a:avLst/>
          </a:prstGeom>
        </p:spPr>
      </p:pic>
      <p:pic>
        <p:nvPicPr>
          <p:cNvPr id="22" name="Imag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5026" y="4517809"/>
            <a:ext cx="1310392" cy="1842739"/>
          </a:xfrm>
          <a:prstGeom prst="rect">
            <a:avLst/>
          </a:prstGeom>
        </p:spPr>
      </p:pic>
      <p:pic>
        <p:nvPicPr>
          <p:cNvPr id="23" name="Imag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51353" y="4958199"/>
            <a:ext cx="1543050" cy="1647825"/>
          </a:xfrm>
          <a:prstGeom prst="rect">
            <a:avLst/>
          </a:prstGeom>
        </p:spPr>
      </p:pic>
      <p:pic>
        <p:nvPicPr>
          <p:cNvPr id="25" name="Image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13214" y="873780"/>
            <a:ext cx="1140996" cy="1543700"/>
          </a:xfrm>
          <a:prstGeom prst="rect">
            <a:avLst/>
          </a:prstGeom>
        </p:spPr>
      </p:pic>
      <p:pic>
        <p:nvPicPr>
          <p:cNvPr id="27" name="Imag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79681" y="4460730"/>
            <a:ext cx="1956899" cy="1956899"/>
          </a:xfrm>
          <a:prstGeom prst="rect">
            <a:avLst/>
          </a:prstGeom>
        </p:spPr>
      </p:pic>
      <p:pic>
        <p:nvPicPr>
          <p:cNvPr id="28" name="Image 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75286" y="4917603"/>
            <a:ext cx="1409700" cy="1476375"/>
          </a:xfrm>
          <a:prstGeom prst="rect">
            <a:avLst/>
          </a:prstGeom>
        </p:spPr>
      </p:pic>
      <p:pic>
        <p:nvPicPr>
          <p:cNvPr id="29" name="Image 2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93100" y="4511788"/>
            <a:ext cx="1441024" cy="1956209"/>
          </a:xfrm>
          <a:prstGeom prst="rect">
            <a:avLst/>
          </a:prstGeom>
        </p:spPr>
      </p:pic>
      <p:pic>
        <p:nvPicPr>
          <p:cNvPr id="30" name="Imag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25966" y="4178957"/>
            <a:ext cx="1009650" cy="1066800"/>
          </a:xfrm>
          <a:prstGeom prst="rect">
            <a:avLst/>
          </a:prstGeom>
        </p:spPr>
      </p:pic>
      <p:sp>
        <p:nvSpPr>
          <p:cNvPr id="31" name="ZoneTexte 30"/>
          <p:cNvSpPr txBox="1"/>
          <p:nvPr/>
        </p:nvSpPr>
        <p:spPr>
          <a:xfrm>
            <a:off x="2672217" y="2663164"/>
            <a:ext cx="2076450" cy="276999"/>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Hommasse et fabuleuse </a:t>
            </a:r>
            <a:r>
              <a:rPr lang="fr-FR" sz="1200" dirty="0">
                <a:solidFill>
                  <a:srgbClr val="7030A0"/>
                </a:solidFill>
                <a:sym typeface="Wingdings" panose="05000000000000000000" pitchFamily="2" charset="2"/>
              </a:rPr>
              <a:t> </a:t>
            </a:r>
            <a:endParaRPr lang="fr-FR" sz="1200" dirty="0">
              <a:solidFill>
                <a:srgbClr val="7030A0"/>
              </a:solidFill>
            </a:endParaRPr>
          </a:p>
        </p:txBody>
      </p:sp>
    </p:spTree>
    <p:extLst>
      <p:ext uri="{BB962C8B-B14F-4D97-AF65-F5344CB8AC3E}">
        <p14:creationId xmlns:p14="http://schemas.microsoft.com/office/powerpoint/2010/main" val="3406490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40067" y="89210"/>
            <a:ext cx="771293" cy="242816"/>
          </a:xfrm>
        </p:spPr>
        <p:txBody>
          <a:bodyPr/>
          <a:lstStyle/>
          <a:p>
            <a:fld id="{A3855CD8-F650-4656-8804-7E552F308368}" type="slidenum">
              <a:rPr lang="en-US" smtClean="0"/>
              <a:t>28</a:t>
            </a:fld>
            <a:endParaRPr lang="en-US"/>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103"/>
            <a:ext cx="12192000" cy="6055793"/>
          </a:xfrm>
          <a:prstGeom prst="rect">
            <a:avLst/>
          </a:prstGeom>
        </p:spPr>
      </p:pic>
      <p:sp>
        <p:nvSpPr>
          <p:cNvPr id="4" name="ZoneTexte 3"/>
          <p:cNvSpPr txBox="1"/>
          <p:nvPr/>
        </p:nvSpPr>
        <p:spPr>
          <a:xfrm>
            <a:off x="4351636" y="0"/>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0" y="0"/>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0" y="6538913"/>
            <a:ext cx="12192000" cy="276999"/>
          </a:xfrm>
          <a:prstGeom prst="rect">
            <a:avLst/>
          </a:prstGeom>
          <a:noFill/>
        </p:spPr>
        <p:txBody>
          <a:bodyPr wrap="square" rtlCol="0">
            <a:spAutoFit/>
          </a:bodyPr>
          <a:lstStyle/>
          <a:p>
            <a:r>
              <a:rPr lang="fr-FR" sz="1200" dirty="0">
                <a:solidFill>
                  <a:srgbClr val="7030A0"/>
                </a:solidFill>
              </a:rPr>
              <a:t>Source : </a:t>
            </a:r>
            <a:r>
              <a:rPr lang="fr-FR" sz="1200" i="1" dirty="0">
                <a:solidFill>
                  <a:srgbClr val="7030A0"/>
                </a:solidFill>
              </a:rPr>
              <a:t>L’homophobie et la </a:t>
            </a:r>
            <a:r>
              <a:rPr lang="fr-FR" sz="1200" i="1" dirty="0" err="1">
                <a:solidFill>
                  <a:srgbClr val="7030A0"/>
                </a:solidFill>
              </a:rPr>
              <a:t>transphobie</a:t>
            </a:r>
            <a:r>
              <a:rPr lang="fr-FR" sz="1200" i="1" dirty="0">
                <a:solidFill>
                  <a:srgbClr val="7030A0"/>
                </a:solidFill>
              </a:rPr>
              <a:t> en quelques chiffres</a:t>
            </a:r>
            <a:r>
              <a:rPr lang="fr-FR" sz="1200" dirty="0">
                <a:solidFill>
                  <a:srgbClr val="7030A0"/>
                </a:solidFill>
              </a:rPr>
              <a:t>, </a:t>
            </a:r>
            <a:r>
              <a:rPr lang="fr-FR" sz="1200" dirty="0" err="1">
                <a:solidFill>
                  <a:srgbClr val="7030A0"/>
                </a:solidFill>
              </a:rPr>
              <a:t>Dmitry</a:t>
            </a:r>
            <a:r>
              <a:rPr lang="fr-FR" sz="1200" dirty="0">
                <a:solidFill>
                  <a:srgbClr val="7030A0"/>
                </a:solidFill>
              </a:rPr>
              <a:t> </a:t>
            </a:r>
            <a:r>
              <a:rPr lang="fr-FR" sz="1200" dirty="0" err="1">
                <a:solidFill>
                  <a:srgbClr val="7030A0"/>
                </a:solidFill>
              </a:rPr>
              <a:t>Belyaev</a:t>
            </a:r>
            <a:r>
              <a:rPr lang="fr-FR" sz="1200" dirty="0">
                <a:solidFill>
                  <a:srgbClr val="7030A0"/>
                </a:solidFill>
              </a:rPr>
              <a:t>, Metro World News, 14/05/2015. Source : </a:t>
            </a:r>
            <a:r>
              <a:rPr lang="fr-FR" sz="1200" dirty="0">
                <a:solidFill>
                  <a:srgbClr val="7030A0"/>
                </a:solidFill>
                <a:hlinkClick r:id="rId3"/>
              </a:rPr>
              <a:t>https://journalmetrocom.files.wordpress.com/2015/05/transphobie.jpg</a:t>
            </a:r>
            <a:r>
              <a:rPr lang="fr-FR" sz="1200" dirty="0">
                <a:solidFill>
                  <a:srgbClr val="7030A0"/>
                </a:solidFill>
              </a:rPr>
              <a:t> </a:t>
            </a:r>
          </a:p>
        </p:txBody>
      </p:sp>
      <p:sp>
        <p:nvSpPr>
          <p:cNvPr id="7" name="ZoneTexte 6"/>
          <p:cNvSpPr txBox="1"/>
          <p:nvPr/>
        </p:nvSpPr>
        <p:spPr>
          <a:xfrm>
            <a:off x="5040350" y="332026"/>
            <a:ext cx="3757961" cy="369332"/>
          </a:xfrm>
          <a:prstGeom prst="rect">
            <a:avLst/>
          </a:prstGeom>
          <a:noFill/>
        </p:spPr>
        <p:txBody>
          <a:bodyPr wrap="square" rtlCol="0">
            <a:spAutoFit/>
          </a:bodyPr>
          <a:lstStyle/>
          <a:p>
            <a:pPr algn="ctr"/>
            <a:r>
              <a:rPr lang="fr-FR" dirty="0">
                <a:solidFill>
                  <a:srgbClr val="7030A0"/>
                </a:solidFill>
              </a:rPr>
              <a:t>Les droits des personnes transgenres.</a:t>
            </a:r>
          </a:p>
        </p:txBody>
      </p:sp>
    </p:spTree>
    <p:extLst>
      <p:ext uri="{BB962C8B-B14F-4D97-AF65-F5344CB8AC3E}">
        <p14:creationId xmlns:p14="http://schemas.microsoft.com/office/powerpoint/2010/main" val="2956033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68578"/>
            <a:ext cx="650488" cy="362038"/>
          </a:xfrm>
        </p:spPr>
        <p:txBody>
          <a:bodyPr/>
          <a:lstStyle/>
          <a:p>
            <a:fld id="{A3855CD8-F650-4656-8804-7E552F308368}" type="slidenum">
              <a:rPr lang="en-US" smtClean="0"/>
              <a:t>29</a:t>
            </a:fld>
            <a:endParaRPr lang="en-US" dirty="0"/>
          </a:p>
        </p:txBody>
      </p:sp>
      <p:sp>
        <p:nvSpPr>
          <p:cNvPr id="4" name="ZoneTexte 3"/>
          <p:cNvSpPr txBox="1"/>
          <p:nvPr/>
        </p:nvSpPr>
        <p:spPr>
          <a:xfrm>
            <a:off x="4351636" y="0"/>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744721" y="188936"/>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7761247" y="221610"/>
            <a:ext cx="3757961" cy="369332"/>
          </a:xfrm>
          <a:prstGeom prst="rect">
            <a:avLst/>
          </a:prstGeom>
          <a:noFill/>
        </p:spPr>
        <p:txBody>
          <a:bodyPr wrap="square" rtlCol="0">
            <a:spAutoFit/>
          </a:bodyPr>
          <a:lstStyle/>
          <a:p>
            <a:pPr algn="ctr"/>
            <a:r>
              <a:rPr lang="fr-FR" dirty="0">
                <a:solidFill>
                  <a:srgbClr val="7030A0"/>
                </a:solidFill>
              </a:rPr>
              <a:t>Les droits des personnes transgenres.</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3502" y="615282"/>
            <a:ext cx="7881858" cy="5944235"/>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17"/>
            <a:ext cx="4210050" cy="5943600"/>
          </a:xfrm>
          <a:prstGeom prst="rect">
            <a:avLst/>
          </a:prstGeom>
        </p:spPr>
      </p:pic>
      <p:sp>
        <p:nvSpPr>
          <p:cNvPr id="9" name="Rectangle 8"/>
          <p:cNvSpPr/>
          <p:nvPr/>
        </p:nvSpPr>
        <p:spPr>
          <a:xfrm>
            <a:off x="4351636" y="6160110"/>
            <a:ext cx="2212593" cy="276999"/>
          </a:xfrm>
          <a:prstGeom prst="rect">
            <a:avLst/>
          </a:prstGeom>
        </p:spPr>
        <p:txBody>
          <a:bodyPr wrap="none">
            <a:spAutoFit/>
          </a:bodyPr>
          <a:lstStyle/>
          <a:p>
            <a:pPr algn="ctr"/>
            <a:r>
              <a:rPr lang="fr-FR" sz="1200" dirty="0">
                <a:solidFill>
                  <a:srgbClr val="7030A0"/>
                </a:solidFill>
              </a:rPr>
              <a:t>Carte droits des </a:t>
            </a:r>
            <a:r>
              <a:rPr lang="fr-FR" sz="1200" dirty="0" err="1">
                <a:solidFill>
                  <a:srgbClr val="7030A0"/>
                </a:solidFill>
              </a:rPr>
              <a:t>trans</a:t>
            </a:r>
            <a:r>
              <a:rPr lang="fr-FR" sz="1200" dirty="0">
                <a:solidFill>
                  <a:srgbClr val="7030A0"/>
                </a:solidFill>
              </a:rPr>
              <a:t>’ en Europe</a:t>
            </a:r>
          </a:p>
        </p:txBody>
      </p:sp>
    </p:spTree>
    <p:extLst>
      <p:ext uri="{BB962C8B-B14F-4D97-AF65-F5344CB8AC3E}">
        <p14:creationId xmlns:p14="http://schemas.microsoft.com/office/powerpoint/2010/main" val="4103571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70770" y="109768"/>
            <a:ext cx="870857" cy="365125"/>
          </a:xfrm>
        </p:spPr>
        <p:txBody>
          <a:bodyPr/>
          <a:lstStyle/>
          <a:p>
            <a:fld id="{A3855CD8-F650-4656-8804-7E552F308368}" type="slidenum">
              <a:rPr lang="en-US" smtClean="0"/>
              <a:t>3</a:t>
            </a:fld>
            <a:endParaRPr lang="en-US"/>
          </a:p>
        </p:txBody>
      </p:sp>
      <p:sp>
        <p:nvSpPr>
          <p:cNvPr id="4" name="ZoneTexte 3"/>
          <p:cNvSpPr txBox="1">
            <a:spLocks noChangeArrowheads="1"/>
          </p:cNvSpPr>
          <p:nvPr/>
        </p:nvSpPr>
        <p:spPr bwMode="auto">
          <a:xfrm>
            <a:off x="215900" y="283141"/>
            <a:ext cx="281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0.</a:t>
            </a:r>
            <a:r>
              <a:rPr lang="fr-FR" altLang="fr-FR" sz="1800" b="1" dirty="0">
                <a:solidFill>
                  <a:srgbClr val="7030A0"/>
                </a:solidFill>
              </a:rPr>
              <a:t> Sommaire (suite)</a:t>
            </a:r>
            <a:endParaRPr lang="fr-FR" altLang="fr-FR" sz="1800" dirty="0">
              <a:solidFill>
                <a:srgbClr val="7030A0"/>
              </a:solidFill>
            </a:endParaRPr>
          </a:p>
        </p:txBody>
      </p:sp>
      <p:sp>
        <p:nvSpPr>
          <p:cNvPr id="5" name="ZoneTexte 4"/>
          <p:cNvSpPr txBox="1">
            <a:spLocks noChangeArrowheads="1"/>
          </p:cNvSpPr>
          <p:nvPr/>
        </p:nvSpPr>
        <p:spPr bwMode="auto">
          <a:xfrm>
            <a:off x="105708" y="690737"/>
            <a:ext cx="683035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400" dirty="0">
                <a:solidFill>
                  <a:srgbClr val="7030A0"/>
                </a:solidFill>
              </a:rPr>
              <a:t>18.1.3. Une forme de masochisme dans le cas des M2F ?</a:t>
            </a:r>
          </a:p>
          <a:p>
            <a:pPr>
              <a:lnSpc>
                <a:spcPct val="100000"/>
              </a:lnSpc>
              <a:spcBef>
                <a:spcPct val="0"/>
              </a:spcBef>
              <a:buNone/>
            </a:pPr>
            <a:r>
              <a:rPr lang="fr-FR" altLang="fr-FR" sz="1400" dirty="0">
                <a:solidFill>
                  <a:srgbClr val="7030A0"/>
                </a:solidFill>
              </a:rPr>
              <a:t>18.1.4. Une volonté de provocation (qui dérape) ou suicidaire ?</a:t>
            </a:r>
          </a:p>
          <a:p>
            <a:pPr>
              <a:lnSpc>
                <a:spcPct val="100000"/>
              </a:lnSpc>
              <a:spcBef>
                <a:spcPct val="0"/>
              </a:spcBef>
              <a:buNone/>
            </a:pPr>
            <a:r>
              <a:rPr lang="fr-FR" altLang="fr-FR" sz="1400" dirty="0">
                <a:solidFill>
                  <a:srgbClr val="7030A0"/>
                </a:solidFill>
              </a:rPr>
              <a:t>18.1.5. Le syndrome abandonnique</a:t>
            </a:r>
          </a:p>
          <a:p>
            <a:pPr>
              <a:lnSpc>
                <a:spcPct val="100000"/>
              </a:lnSpc>
              <a:spcBef>
                <a:spcPct val="0"/>
              </a:spcBef>
              <a:buNone/>
            </a:pPr>
            <a:r>
              <a:rPr lang="fr-FR" altLang="fr-FR" sz="1400" dirty="0">
                <a:solidFill>
                  <a:srgbClr val="7030A0"/>
                </a:solidFill>
              </a:rPr>
              <a:t>18.1.6. La contribution des blessures morales infectées dans la formation d’une conviction </a:t>
            </a:r>
          </a:p>
          <a:p>
            <a:pPr>
              <a:lnSpc>
                <a:spcPct val="100000"/>
              </a:lnSpc>
              <a:spcBef>
                <a:spcPct val="0"/>
              </a:spcBef>
              <a:buNone/>
            </a:pPr>
            <a:r>
              <a:rPr lang="fr-FR" altLang="fr-FR" sz="1400" dirty="0">
                <a:solidFill>
                  <a:srgbClr val="7030A0"/>
                </a:solidFill>
              </a:rPr>
              <a:t>18.1.6bis. La vie dans l’autre genre fantasmé </a:t>
            </a:r>
            <a:r>
              <a:rPr lang="fr-FR" altLang="fr-FR" sz="1400" dirty="0" err="1">
                <a:solidFill>
                  <a:srgbClr val="7030A0"/>
                </a:solidFill>
              </a:rPr>
              <a:t>MtF</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18.1.6ter. La vie dans l’autre genre fantasmé </a:t>
            </a:r>
            <a:r>
              <a:rPr lang="fr-FR" altLang="fr-FR" sz="1400" dirty="0" err="1">
                <a:solidFill>
                  <a:srgbClr val="7030A0"/>
                </a:solidFill>
              </a:rPr>
              <a:t>FtM</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18.1.7. Une tendance à l’affabulation et mythomanie ?</a:t>
            </a:r>
          </a:p>
          <a:p>
            <a:pPr>
              <a:lnSpc>
                <a:spcPct val="100000"/>
              </a:lnSpc>
              <a:spcBef>
                <a:spcPct val="0"/>
              </a:spcBef>
              <a:buNone/>
            </a:pPr>
            <a:r>
              <a:rPr lang="fr-FR" altLang="fr-FR" sz="1400" dirty="0">
                <a:solidFill>
                  <a:srgbClr val="7030A0"/>
                </a:solidFill>
              </a:rPr>
              <a:t>18.1.7. La dissonance cognitive et une forme de rationalisation.</a:t>
            </a:r>
          </a:p>
        </p:txBody>
      </p:sp>
      <p:sp>
        <p:nvSpPr>
          <p:cNvPr id="6" name="ZoneTexte 5"/>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ZoneTexte 6"/>
          <p:cNvSpPr txBox="1"/>
          <p:nvPr/>
        </p:nvSpPr>
        <p:spPr>
          <a:xfrm>
            <a:off x="7104170" y="1450306"/>
            <a:ext cx="4765228" cy="4272128"/>
          </a:xfrm>
          <a:prstGeom prst="rect">
            <a:avLst/>
          </a:prstGeom>
          <a:noFill/>
        </p:spPr>
        <p:txBody>
          <a:bodyPr wrap="square" rtlCol="0">
            <a:spAutoFit/>
          </a:bodyPr>
          <a:lstStyle/>
          <a:p>
            <a:r>
              <a:rPr lang="fr-FR" i="1" dirty="0">
                <a:solidFill>
                  <a:srgbClr val="7030A0"/>
                </a:solidFill>
              </a:rPr>
              <a:t>« Lorsqu'une âme de féminité</a:t>
            </a:r>
          </a:p>
          <a:p>
            <a:r>
              <a:rPr lang="fr-FR" i="1" dirty="0">
                <a:solidFill>
                  <a:srgbClr val="7030A0"/>
                </a:solidFill>
              </a:rPr>
              <a:t>S'incarne dans un corps de masculinité,</a:t>
            </a:r>
          </a:p>
          <a:p>
            <a:r>
              <a:rPr lang="fr-FR" i="1" dirty="0">
                <a:solidFill>
                  <a:srgbClr val="7030A0"/>
                </a:solidFill>
              </a:rPr>
              <a:t>Alors se manifeste la </a:t>
            </a:r>
            <a:r>
              <a:rPr lang="fr-FR" i="1" dirty="0" err="1">
                <a:solidFill>
                  <a:srgbClr val="7030A0"/>
                </a:solidFill>
              </a:rPr>
              <a:t>transidentité</a:t>
            </a:r>
            <a:r>
              <a:rPr lang="fr-FR" i="1" dirty="0">
                <a:solidFill>
                  <a:srgbClr val="7030A0"/>
                </a:solidFill>
              </a:rPr>
              <a:t>.</a:t>
            </a:r>
          </a:p>
          <a:p>
            <a:r>
              <a:rPr lang="fr-FR" i="1" dirty="0">
                <a:solidFill>
                  <a:srgbClr val="7030A0"/>
                </a:solidFill>
              </a:rPr>
              <a:t>S'ensuit de longues souffrances,</a:t>
            </a:r>
          </a:p>
          <a:p>
            <a:r>
              <a:rPr lang="fr-FR" i="1" dirty="0">
                <a:solidFill>
                  <a:srgbClr val="7030A0"/>
                </a:solidFill>
              </a:rPr>
              <a:t>Subies intensément avec impuissance,</a:t>
            </a:r>
          </a:p>
          <a:p>
            <a:r>
              <a:rPr lang="fr-FR" i="1" dirty="0">
                <a:solidFill>
                  <a:srgbClr val="7030A0"/>
                </a:solidFill>
              </a:rPr>
              <a:t>Vécues souvent dans l'indifférence.</a:t>
            </a:r>
          </a:p>
          <a:p>
            <a:r>
              <a:rPr lang="fr-FR" i="1" dirty="0">
                <a:solidFill>
                  <a:srgbClr val="7030A0"/>
                </a:solidFill>
              </a:rPr>
              <a:t>Puis vient le jour de notre délivrance,</a:t>
            </a:r>
          </a:p>
          <a:p>
            <a:r>
              <a:rPr lang="fr-FR" i="1" dirty="0">
                <a:solidFill>
                  <a:srgbClr val="7030A0"/>
                </a:solidFill>
              </a:rPr>
              <a:t>Celui tant attendu de notre renaissance,</a:t>
            </a:r>
          </a:p>
          <a:p>
            <a:r>
              <a:rPr lang="fr-FR" i="1" dirty="0">
                <a:solidFill>
                  <a:srgbClr val="7030A0"/>
                </a:solidFill>
              </a:rPr>
              <a:t>Où nous harmonisons enfin notre existence.</a:t>
            </a:r>
          </a:p>
          <a:p>
            <a:r>
              <a:rPr lang="fr-FR" i="1" dirty="0">
                <a:solidFill>
                  <a:srgbClr val="7030A0"/>
                </a:solidFill>
              </a:rPr>
              <a:t>Osez sans crainte vous affirmer,</a:t>
            </a:r>
          </a:p>
          <a:p>
            <a:r>
              <a:rPr lang="fr-FR" i="1" dirty="0">
                <a:solidFill>
                  <a:srgbClr val="7030A0"/>
                </a:solidFill>
              </a:rPr>
              <a:t>Soyez vous-même en toute sérénité,</a:t>
            </a:r>
          </a:p>
          <a:p>
            <a:r>
              <a:rPr lang="fr-FR" i="1" dirty="0">
                <a:solidFill>
                  <a:srgbClr val="7030A0"/>
                </a:solidFill>
              </a:rPr>
              <a:t>Et vous vivrez votre bonheur en totale liberté ».</a:t>
            </a:r>
          </a:p>
          <a:p>
            <a:r>
              <a:rPr lang="fr-FR" dirty="0">
                <a:solidFill>
                  <a:srgbClr val="7030A0"/>
                </a:solidFill>
              </a:rPr>
              <a:t>* Julie *</a:t>
            </a:r>
          </a:p>
          <a:p>
            <a:r>
              <a:rPr lang="fr-FR" sz="1200" dirty="0">
                <a:solidFill>
                  <a:srgbClr val="7030A0"/>
                </a:solidFill>
              </a:rPr>
              <a:t>Source : </a:t>
            </a:r>
            <a:r>
              <a:rPr lang="fr-FR" sz="1200" dirty="0">
                <a:solidFill>
                  <a:srgbClr val="7030A0"/>
                </a:solidFill>
                <a:hlinkClick r:id="rId2"/>
              </a:rPr>
              <a:t>https://m.facebook.com/photo.php?fbid=1565988330387279&amp;id=100009283821784&amp;set=a.1409494996036614.1073741828.100009283821784</a:t>
            </a:r>
            <a:r>
              <a:rPr lang="fr-FR" sz="1200" dirty="0">
                <a:solidFill>
                  <a:srgbClr val="7030A0"/>
                </a:solidFill>
              </a:rPr>
              <a:t> </a:t>
            </a:r>
          </a:p>
        </p:txBody>
      </p:sp>
      <p:sp>
        <p:nvSpPr>
          <p:cNvPr id="11" name="Rectangle 10"/>
          <p:cNvSpPr/>
          <p:nvPr/>
        </p:nvSpPr>
        <p:spPr>
          <a:xfrm>
            <a:off x="7104170" y="678947"/>
            <a:ext cx="4909686" cy="646331"/>
          </a:xfrm>
          <a:prstGeom prst="rect">
            <a:avLst/>
          </a:prstGeom>
        </p:spPr>
        <p:txBody>
          <a:bodyPr wrap="square">
            <a:spAutoFit/>
          </a:bodyPr>
          <a:lstStyle/>
          <a:p>
            <a:r>
              <a:rPr lang="fr-FR" dirty="0">
                <a:solidFill>
                  <a:srgbClr val="7030A0"/>
                </a:solidFill>
              </a:rPr>
              <a:t>"</a:t>
            </a:r>
            <a:r>
              <a:rPr lang="fr-FR" i="1" dirty="0">
                <a:solidFill>
                  <a:srgbClr val="7030A0"/>
                </a:solidFill>
              </a:rPr>
              <a:t>Un homme démaquillé est ambigu, alors qu'une femme maquillée est confuse</a:t>
            </a:r>
            <a:r>
              <a:rPr lang="fr-FR" dirty="0">
                <a:solidFill>
                  <a:srgbClr val="7030A0"/>
                </a:solidFill>
              </a:rPr>
              <a:t>". Serge Gainsbourg.</a:t>
            </a: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324" y="2867773"/>
            <a:ext cx="1743075" cy="2619375"/>
          </a:xfrm>
          <a:prstGeom prst="rect">
            <a:avLst/>
          </a:prstGeom>
        </p:spPr>
      </p:pic>
      <p:sp>
        <p:nvSpPr>
          <p:cNvPr id="13" name="ZoneTexte 12"/>
          <p:cNvSpPr txBox="1"/>
          <p:nvPr/>
        </p:nvSpPr>
        <p:spPr>
          <a:xfrm>
            <a:off x="4520963" y="5556018"/>
            <a:ext cx="2047798" cy="276999"/>
          </a:xfrm>
          <a:prstGeom prst="rect">
            <a:avLst/>
          </a:prstGeom>
          <a:noFill/>
        </p:spPr>
        <p:txBody>
          <a:bodyPr wrap="square" rtlCol="0">
            <a:spAutoFit/>
          </a:bodyPr>
          <a:lstStyle/>
          <a:p>
            <a:pPr algn="ctr"/>
            <a:r>
              <a:rPr lang="fr-FR" sz="1200" dirty="0">
                <a:solidFill>
                  <a:srgbClr val="7030A0"/>
                </a:solidFill>
              </a:rPr>
              <a:t>Homme ambigu</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228" y="2506619"/>
            <a:ext cx="3625964" cy="4301991"/>
          </a:xfrm>
          <a:prstGeom prst="rect">
            <a:avLst/>
          </a:prstGeom>
        </p:spPr>
      </p:pic>
      <p:sp>
        <p:nvSpPr>
          <p:cNvPr id="8" name="Rectangle 7"/>
          <p:cNvSpPr/>
          <p:nvPr/>
        </p:nvSpPr>
        <p:spPr>
          <a:xfrm>
            <a:off x="3732867" y="5943600"/>
            <a:ext cx="8459133" cy="646331"/>
          </a:xfrm>
          <a:prstGeom prst="rect">
            <a:avLst/>
          </a:prstGeom>
        </p:spPr>
        <p:txBody>
          <a:bodyPr wrap="square">
            <a:spAutoFit/>
          </a:bodyPr>
          <a:lstStyle/>
          <a:p>
            <a:pPr algn="ctr"/>
            <a:r>
              <a:rPr lang="fr-FR" dirty="0">
                <a:solidFill>
                  <a:srgbClr val="7030A0"/>
                </a:solidFill>
              </a:rPr>
              <a:t>« </a:t>
            </a:r>
            <a:r>
              <a:rPr lang="fr-FR" i="1" dirty="0">
                <a:solidFill>
                  <a:srgbClr val="7030A0"/>
                </a:solidFill>
              </a:rPr>
              <a:t>Traiter les gens comme si elles étaient ce qu'ils devraient être et vous les aiderez à devenir ce qu'ils sont capables de devenir</a:t>
            </a:r>
            <a:r>
              <a:rPr lang="fr-FR" dirty="0">
                <a:solidFill>
                  <a:srgbClr val="7030A0"/>
                </a:solidFill>
              </a:rPr>
              <a:t> », </a:t>
            </a:r>
            <a:r>
              <a:rPr lang="en-US" dirty="0">
                <a:solidFill>
                  <a:srgbClr val="7030A0"/>
                </a:solidFill>
              </a:rPr>
              <a:t>Johann Wolfgang Von Goethe</a:t>
            </a:r>
            <a:r>
              <a:rPr lang="fr-FR" dirty="0">
                <a:solidFill>
                  <a:srgbClr val="7030A0"/>
                </a:solidFill>
              </a:rPr>
              <a:t>.</a:t>
            </a:r>
            <a:endParaRPr lang="en-US" dirty="0">
              <a:solidFill>
                <a:srgbClr val="7030A0"/>
              </a:solidFill>
            </a:endParaRPr>
          </a:p>
        </p:txBody>
      </p:sp>
    </p:spTree>
    <p:extLst>
      <p:ext uri="{BB962C8B-B14F-4D97-AF65-F5344CB8AC3E}">
        <p14:creationId xmlns:p14="http://schemas.microsoft.com/office/powerpoint/2010/main" val="2341256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795" y="0"/>
            <a:ext cx="7998205" cy="6858000"/>
          </a:xfrm>
          <a:prstGeom prst="rect">
            <a:avLst/>
          </a:prstGeom>
        </p:spPr>
      </p:pic>
      <p:sp>
        <p:nvSpPr>
          <p:cNvPr id="4" name="Espace réservé du numéro de diapositive 1"/>
          <p:cNvSpPr txBox="1">
            <a:spLocks/>
          </p:cNvSpPr>
          <p:nvPr/>
        </p:nvSpPr>
        <p:spPr>
          <a:xfrm>
            <a:off x="0" y="68578"/>
            <a:ext cx="650488" cy="3620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30</a:t>
            </a:fld>
            <a:endParaRPr lang="en-US" dirty="0"/>
          </a:p>
        </p:txBody>
      </p:sp>
      <p:sp>
        <p:nvSpPr>
          <p:cNvPr id="5" name="ZoneTexte 4"/>
          <p:cNvSpPr txBox="1"/>
          <p:nvPr/>
        </p:nvSpPr>
        <p:spPr>
          <a:xfrm>
            <a:off x="9813073" y="4269"/>
            <a:ext cx="2477430" cy="646331"/>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p:nvPr/>
        </p:nvSpPr>
        <p:spPr>
          <a:xfrm>
            <a:off x="1112711" y="45851"/>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7" name="ZoneTexte 6"/>
          <p:cNvSpPr txBox="1"/>
          <p:nvPr/>
        </p:nvSpPr>
        <p:spPr>
          <a:xfrm>
            <a:off x="79917" y="430617"/>
            <a:ext cx="4113878" cy="369332"/>
          </a:xfrm>
          <a:prstGeom prst="rect">
            <a:avLst/>
          </a:prstGeom>
          <a:noFill/>
        </p:spPr>
        <p:txBody>
          <a:bodyPr wrap="square" rtlCol="0">
            <a:spAutoFit/>
          </a:bodyPr>
          <a:lstStyle/>
          <a:p>
            <a:pPr algn="ctr"/>
            <a:r>
              <a:rPr lang="fr-FR" dirty="0">
                <a:solidFill>
                  <a:srgbClr val="7030A0"/>
                </a:solidFill>
              </a:rPr>
              <a:t>Les droits des personnes transgenres.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16" y="805841"/>
            <a:ext cx="4015375" cy="6052159"/>
          </a:xfrm>
          <a:prstGeom prst="rect">
            <a:avLst/>
          </a:prstGeom>
        </p:spPr>
      </p:pic>
    </p:spTree>
    <p:extLst>
      <p:ext uri="{BB962C8B-B14F-4D97-AF65-F5344CB8AC3E}">
        <p14:creationId xmlns:p14="http://schemas.microsoft.com/office/powerpoint/2010/main" val="3491689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236363" y="184666"/>
            <a:ext cx="650488" cy="36203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31</a:t>
            </a:fld>
            <a:endParaRPr lang="en-US" dirty="0"/>
          </a:p>
        </p:txBody>
      </p:sp>
      <p:sp>
        <p:nvSpPr>
          <p:cNvPr id="4" name="Rectangle 3"/>
          <p:cNvSpPr/>
          <p:nvPr/>
        </p:nvSpPr>
        <p:spPr>
          <a:xfrm>
            <a:off x="164858" y="144785"/>
            <a:ext cx="2245615" cy="369332"/>
          </a:xfrm>
          <a:prstGeom prst="rect">
            <a:avLst/>
          </a:prstGeom>
        </p:spPr>
        <p:txBody>
          <a:bodyPr wrap="non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5" name="ZoneTexte 4"/>
          <p:cNvSpPr txBox="1"/>
          <p:nvPr/>
        </p:nvSpPr>
        <p:spPr>
          <a:xfrm>
            <a:off x="164858" y="513642"/>
            <a:ext cx="5105400" cy="369332"/>
          </a:xfrm>
          <a:prstGeom prst="rect">
            <a:avLst/>
          </a:prstGeom>
          <a:noFill/>
        </p:spPr>
        <p:txBody>
          <a:bodyPr wrap="square" rtlCol="0">
            <a:spAutoFit/>
          </a:bodyPr>
          <a:lstStyle/>
          <a:p>
            <a:r>
              <a:rPr lang="fr-FR" b="1" dirty="0">
                <a:solidFill>
                  <a:srgbClr val="7030A0"/>
                </a:solidFill>
              </a:rPr>
              <a:t>Les droits des personnes transgenres </a:t>
            </a:r>
            <a:r>
              <a:rPr lang="fr-FR" dirty="0">
                <a:solidFill>
                  <a:srgbClr val="7030A0"/>
                </a:solidFill>
              </a:rPr>
              <a:t>(suite)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698" y="546704"/>
            <a:ext cx="7515225" cy="4781550"/>
          </a:xfrm>
          <a:prstGeom prst="rect">
            <a:avLst/>
          </a:prstGeom>
        </p:spPr>
      </p:pic>
      <p:sp>
        <p:nvSpPr>
          <p:cNvPr id="7" name="ZoneTexte 6"/>
          <p:cNvSpPr txBox="1"/>
          <p:nvPr/>
        </p:nvSpPr>
        <p:spPr>
          <a:xfrm>
            <a:off x="4351636" y="0"/>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8" name="ZoneTexte 7"/>
          <p:cNvSpPr txBox="1"/>
          <p:nvPr/>
        </p:nvSpPr>
        <p:spPr>
          <a:xfrm>
            <a:off x="164858" y="882974"/>
            <a:ext cx="4186778" cy="5632311"/>
          </a:xfrm>
          <a:prstGeom prst="rect">
            <a:avLst/>
          </a:prstGeom>
          <a:noFill/>
        </p:spPr>
        <p:txBody>
          <a:bodyPr wrap="square" rtlCol="0">
            <a:spAutoFit/>
          </a:bodyPr>
          <a:lstStyle/>
          <a:p>
            <a:pPr algn="just"/>
            <a:r>
              <a:rPr lang="fr-FR" dirty="0">
                <a:solidFill>
                  <a:srgbClr val="7030A0"/>
                </a:solidFill>
              </a:rPr>
              <a:t>Le 13 mai 2016, l'administration Obama a publié des directives fédérales donnant des directions pour les établissements d'enseignement pour permettre, aux étudiants transgenres, l'utilisation des installations qui sont en harmonie avec leur identité de genre, y compris des toilettes, des dortoirs et des salles de sport. L'administration a affirmé que l'identité de genre est protégée en vertu du titre VII de la Civil </a:t>
            </a:r>
            <a:r>
              <a:rPr lang="fr-FR" dirty="0" err="1">
                <a:solidFill>
                  <a:srgbClr val="7030A0"/>
                </a:solidFill>
              </a:rPr>
              <a:t>Rights</a:t>
            </a:r>
            <a:r>
              <a:rPr lang="fr-FR" dirty="0">
                <a:solidFill>
                  <a:srgbClr val="7030A0"/>
                </a:solidFill>
              </a:rPr>
              <a:t> </a:t>
            </a:r>
            <a:r>
              <a:rPr lang="fr-FR" dirty="0" err="1">
                <a:solidFill>
                  <a:srgbClr val="7030A0"/>
                </a:solidFill>
              </a:rPr>
              <a:t>Act</a:t>
            </a:r>
            <a:r>
              <a:rPr lang="fr-FR" dirty="0">
                <a:solidFill>
                  <a:srgbClr val="7030A0"/>
                </a:solidFill>
              </a:rPr>
              <a:t> de 1964 et le titre IX de l'enseignement amendements de 1972 sur la base de la discrimination fondée sur le sexe.</a:t>
            </a:r>
          </a:p>
          <a:p>
            <a:pPr algn="just"/>
            <a:r>
              <a:rPr lang="fr-FR" dirty="0">
                <a:solidFill>
                  <a:srgbClr val="7030A0"/>
                </a:solidFill>
              </a:rPr>
              <a:t>21 États ont penché du côté « des droits anti-transgenres», tandis que 12 Etats rejoignent le côté « des droits pro-transgenres », après avoir déposé un mémoire d'</a:t>
            </a:r>
            <a:r>
              <a:rPr lang="fr-FR" dirty="0" err="1">
                <a:solidFill>
                  <a:srgbClr val="7030A0"/>
                </a:solidFill>
              </a:rPr>
              <a:t>amicus</a:t>
            </a:r>
            <a:r>
              <a:rPr lang="fr-FR" dirty="0">
                <a:solidFill>
                  <a:srgbClr val="7030A0"/>
                </a:solidFill>
              </a:rPr>
              <a:t>, le mercredi 18 mai, auprès de la  Cour suprême.</a:t>
            </a:r>
          </a:p>
        </p:txBody>
      </p:sp>
      <p:sp>
        <p:nvSpPr>
          <p:cNvPr id="9" name="ZoneTexte 8"/>
          <p:cNvSpPr txBox="1"/>
          <p:nvPr/>
        </p:nvSpPr>
        <p:spPr>
          <a:xfrm>
            <a:off x="4423666" y="5347480"/>
            <a:ext cx="7659287" cy="1200329"/>
          </a:xfrm>
          <a:prstGeom prst="rect">
            <a:avLst/>
          </a:prstGeom>
          <a:noFill/>
        </p:spPr>
        <p:txBody>
          <a:bodyPr wrap="square" rtlCol="0">
            <a:spAutoFit/>
          </a:bodyPr>
          <a:lstStyle/>
          <a:p>
            <a:pPr algn="ctr"/>
            <a:r>
              <a:rPr lang="fr-FR" sz="1200" dirty="0">
                <a:solidFill>
                  <a:srgbClr val="7030A0"/>
                </a:solidFill>
              </a:rPr>
              <a:t>Carte de états avec des lois pro-transgenres (en bleu) [Washington State, Californie, Connecticut, Delaware, Illinois, Maryland, Massachusetts, New Hampshire, Nouveau-Mexique, New York, Oregon, Vermont, Washington, DC] et des états avec des lois anti-transgenre (en rouge) [Texas, Alabama, Arizona, Géorgie, Louisiane, Maine, Oklahoma, Tennessee, Utah, Virginie-Occidentale, Wisconsin, Arkansas, le Kansas, le Michigan, le Montana, le Dakota du Nord, Ohio, Caroline du Sud, Dakota du Sud, Wyoming], aux USA. En juin-juillet 2016. Source : </a:t>
            </a:r>
            <a:r>
              <a:rPr lang="fr-FR" sz="1200" dirty="0">
                <a:solidFill>
                  <a:srgbClr val="7030A0"/>
                </a:solidFill>
                <a:hlinkClick r:id="rId3"/>
              </a:rPr>
              <a:t>http://transgenderuniverse.com/2016/07/29/33-states-in-civil-rights-battle-over-transgender-students/</a:t>
            </a:r>
            <a:r>
              <a:rPr lang="fr-FR" sz="1200" dirty="0">
                <a:solidFill>
                  <a:srgbClr val="7030A0"/>
                </a:solidFill>
              </a:rPr>
              <a:t> </a:t>
            </a:r>
          </a:p>
        </p:txBody>
      </p:sp>
    </p:spTree>
    <p:extLst>
      <p:ext uri="{BB962C8B-B14F-4D97-AF65-F5344CB8AC3E}">
        <p14:creationId xmlns:p14="http://schemas.microsoft.com/office/powerpoint/2010/main" val="3240253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0" y="68578"/>
            <a:ext cx="434898" cy="369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32</a:t>
            </a:fld>
            <a:endParaRPr lang="en-US" dirty="0"/>
          </a:p>
        </p:txBody>
      </p:sp>
      <p:sp>
        <p:nvSpPr>
          <p:cNvPr id="5" name="Rectangle 4"/>
          <p:cNvSpPr/>
          <p:nvPr/>
        </p:nvSpPr>
        <p:spPr>
          <a:xfrm>
            <a:off x="546985" y="253244"/>
            <a:ext cx="2308303" cy="369332"/>
          </a:xfrm>
          <a:prstGeom prst="rect">
            <a:avLst/>
          </a:prstGeom>
        </p:spPr>
        <p:txBody>
          <a:bodyPr wrap="squar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0" y="646136"/>
            <a:ext cx="4036741" cy="369332"/>
          </a:xfrm>
          <a:prstGeom prst="rect">
            <a:avLst/>
          </a:prstGeom>
          <a:noFill/>
        </p:spPr>
        <p:txBody>
          <a:bodyPr wrap="square" rtlCol="0">
            <a:spAutoFit/>
          </a:bodyPr>
          <a:lstStyle/>
          <a:p>
            <a:pPr algn="ctr"/>
            <a:r>
              <a:rPr lang="fr-FR" b="1" i="1" dirty="0">
                <a:solidFill>
                  <a:srgbClr val="7030A0"/>
                </a:solidFill>
              </a:rPr>
              <a:t>Les droits des personnes transgenres</a:t>
            </a:r>
            <a:r>
              <a:rPr lang="fr-FR" dirty="0">
                <a:solidFill>
                  <a:srgbClr val="7030A0"/>
                </a:solidFill>
              </a:rPr>
              <a:t>.</a:t>
            </a:r>
          </a:p>
        </p:txBody>
      </p:sp>
      <p:sp>
        <p:nvSpPr>
          <p:cNvPr id="2" name="Rectangle 1"/>
          <p:cNvSpPr/>
          <p:nvPr/>
        </p:nvSpPr>
        <p:spPr>
          <a:xfrm>
            <a:off x="112396" y="1015469"/>
            <a:ext cx="3735350" cy="3416320"/>
          </a:xfrm>
          <a:prstGeom prst="rect">
            <a:avLst/>
          </a:prstGeom>
        </p:spPr>
        <p:txBody>
          <a:bodyPr wrap="square">
            <a:spAutoFit/>
          </a:bodyPr>
          <a:lstStyle/>
          <a:p>
            <a:pPr algn="just"/>
            <a:r>
              <a:rPr lang="fr-FR" b="1" dirty="0">
                <a:solidFill>
                  <a:srgbClr val="7030A0"/>
                </a:solidFill>
              </a:rPr>
              <a:t>Changer de sexe dans le monde</a:t>
            </a:r>
            <a:endParaRPr lang="fr-FR" dirty="0">
              <a:solidFill>
                <a:srgbClr val="7030A0"/>
              </a:solidFill>
            </a:endParaRPr>
          </a:p>
          <a:p>
            <a:pPr algn="just"/>
            <a:r>
              <a:rPr lang="fr-FR" dirty="0">
                <a:solidFill>
                  <a:srgbClr val="7030A0"/>
                </a:solidFill>
              </a:rPr>
              <a:t>Changer de sexe peut être une procédure compliquée et difficile pour les personnes transgenres. Alors que de nombreux pays reconnaissent maintenant le droit de changer légalement de sexe, … dans la plupart des pays du monde, </a:t>
            </a:r>
            <a:r>
              <a:rPr lang="fr-FR" dirty="0">
                <a:solidFill>
                  <a:srgbClr val="FF0000"/>
                </a:solidFill>
              </a:rPr>
              <a:t>c'est seulement après avoir subi une intervention chirurgicale [mutilante].</a:t>
            </a:r>
            <a:r>
              <a:rPr lang="fr-FR" sz="1200" dirty="0">
                <a:solidFill>
                  <a:srgbClr val="7030A0"/>
                </a:solidFill>
              </a:rPr>
              <a:t> </a:t>
            </a:r>
          </a:p>
          <a:p>
            <a:pPr algn="just"/>
            <a:r>
              <a:rPr lang="fr-FR" sz="1200" dirty="0">
                <a:solidFill>
                  <a:srgbClr val="7030A0"/>
                </a:solidFill>
              </a:rPr>
              <a:t>Source : </a:t>
            </a:r>
            <a:r>
              <a:rPr lang="fr-FR" sz="1200" dirty="0">
                <a:solidFill>
                  <a:srgbClr val="7030A0"/>
                </a:solidFill>
                <a:hlinkClick r:id="rId2"/>
              </a:rPr>
              <a:t>https://www.weforum.org/agenda/2016/03/everything-you-ever-wanted-to-know-about-lgbt-rights-in-11-maps/</a:t>
            </a:r>
            <a:r>
              <a:rPr lang="fr-FR" sz="1200" dirty="0">
                <a:solidFill>
                  <a:srgbClr val="7030A0"/>
                </a:solidFill>
              </a:rPr>
              <a:t> </a:t>
            </a:r>
            <a:endParaRPr lang="fr-FR" b="0" i="0" dirty="0">
              <a:solidFill>
                <a:srgbClr val="FF0000"/>
              </a:solidFill>
              <a:effectLst/>
            </a:endParaRPr>
          </a:p>
        </p:txBody>
      </p:sp>
      <p:sp>
        <p:nvSpPr>
          <p:cNvPr id="13" name="ZoneTexte 12"/>
          <p:cNvSpPr txBox="1"/>
          <p:nvPr/>
        </p:nvSpPr>
        <p:spPr>
          <a:xfrm>
            <a:off x="4351636" y="0"/>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15" name="Imag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746" y="437910"/>
            <a:ext cx="8194293" cy="6308577"/>
          </a:xfrm>
          <a:prstGeom prst="rect">
            <a:avLst/>
          </a:prstGeom>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73" y="4446138"/>
            <a:ext cx="2286000" cy="2286000"/>
          </a:xfrm>
          <a:prstGeom prst="rect">
            <a:avLst/>
          </a:prstGeom>
        </p:spPr>
      </p:pic>
    </p:spTree>
    <p:extLst>
      <p:ext uri="{BB962C8B-B14F-4D97-AF65-F5344CB8AC3E}">
        <p14:creationId xmlns:p14="http://schemas.microsoft.com/office/powerpoint/2010/main" val="215374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52663" y="178576"/>
            <a:ext cx="447908" cy="345532"/>
          </a:xfrm>
        </p:spPr>
        <p:txBody>
          <a:bodyPr/>
          <a:lstStyle/>
          <a:p>
            <a:fld id="{A3855CD8-F650-4656-8804-7E552F308368}" type="slidenum">
              <a:rPr lang="en-US" smtClean="0"/>
              <a:t>33</a:t>
            </a:fld>
            <a:endParaRPr lang="en-US"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693" y="517597"/>
            <a:ext cx="7791285" cy="6228117"/>
          </a:xfrm>
          <a:prstGeom prst="rect">
            <a:avLst/>
          </a:prstGeom>
        </p:spPr>
      </p:pic>
      <p:sp>
        <p:nvSpPr>
          <p:cNvPr id="4" name="ZoneTexte 3"/>
          <p:cNvSpPr txBox="1"/>
          <p:nvPr/>
        </p:nvSpPr>
        <p:spPr>
          <a:xfrm>
            <a:off x="184344" y="510767"/>
            <a:ext cx="3992349" cy="3693319"/>
          </a:xfrm>
          <a:prstGeom prst="rect">
            <a:avLst/>
          </a:prstGeom>
          <a:noFill/>
        </p:spPr>
        <p:txBody>
          <a:bodyPr wrap="square" rtlCol="0">
            <a:spAutoFit/>
          </a:bodyPr>
          <a:lstStyle/>
          <a:p>
            <a:pPr algn="just"/>
            <a:r>
              <a:rPr lang="fr-FR" b="1" dirty="0">
                <a:solidFill>
                  <a:srgbClr val="7030A0"/>
                </a:solidFill>
              </a:rPr>
              <a:t>Discrimination dans l’armée</a:t>
            </a:r>
            <a:endParaRPr lang="fr-FR" dirty="0">
              <a:solidFill>
                <a:srgbClr val="7030A0"/>
              </a:solidFill>
            </a:endParaRPr>
          </a:p>
          <a:p>
            <a:pPr algn="just"/>
            <a:r>
              <a:rPr lang="fr-FR" dirty="0">
                <a:solidFill>
                  <a:srgbClr val="7030A0"/>
                </a:solidFill>
              </a:rPr>
              <a:t>Un nombre surprenant de pays conviennent que vous n'avez pas besoin d'être hétérosexuel [straight] pour « tirer droit ». Alors que les États-Unis ont officiellement retiré leur politique du "ne demandez pas, ne dites pas" pour les conscrits homosexuels, il est toujours mentionné, dans cette carte, que </a:t>
            </a:r>
            <a:r>
              <a:rPr lang="fr-FR" b="1" dirty="0">
                <a:solidFill>
                  <a:srgbClr val="7030A0"/>
                </a:solidFill>
              </a:rPr>
              <a:t>quelque chose de similaire [au bannissement] s</a:t>
            </a:r>
            <a:r>
              <a:rPr lang="fr-FR" b="1" dirty="0">
                <a:solidFill>
                  <a:srgbClr val="7030A0"/>
                </a:solidFill>
                <a:hlinkClick r:id="rId3"/>
              </a:rPr>
              <a:t>’applique toujours aux personnes transgenres</a:t>
            </a:r>
            <a:r>
              <a:rPr lang="fr-FR" dirty="0">
                <a:solidFill>
                  <a:srgbClr val="7030A0"/>
                </a:solidFill>
              </a:rPr>
              <a:t>.</a:t>
            </a:r>
          </a:p>
          <a:p>
            <a:endParaRPr lang="fr-FR" dirty="0">
              <a:solidFill>
                <a:srgbClr val="7030A0"/>
              </a:solidFill>
            </a:endParaRPr>
          </a:p>
        </p:txBody>
      </p:sp>
      <p:sp>
        <p:nvSpPr>
          <p:cNvPr id="5" name="Rectangle 4"/>
          <p:cNvSpPr/>
          <p:nvPr/>
        </p:nvSpPr>
        <p:spPr>
          <a:xfrm>
            <a:off x="625043" y="88025"/>
            <a:ext cx="2308303" cy="369332"/>
          </a:xfrm>
          <a:prstGeom prst="rect">
            <a:avLst/>
          </a:prstGeom>
        </p:spPr>
        <p:txBody>
          <a:bodyPr wrap="squar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4351636" y="0"/>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02" y="3969910"/>
            <a:ext cx="2143125" cy="2143125"/>
          </a:xfrm>
          <a:prstGeom prst="rect">
            <a:avLst/>
          </a:prstGeom>
        </p:spPr>
      </p:pic>
      <p:sp>
        <p:nvSpPr>
          <p:cNvPr id="8" name="ZoneTexte 7"/>
          <p:cNvSpPr txBox="1"/>
          <p:nvPr/>
        </p:nvSpPr>
        <p:spPr>
          <a:xfrm>
            <a:off x="524107" y="6200078"/>
            <a:ext cx="3010830" cy="276999"/>
          </a:xfrm>
          <a:prstGeom prst="rect">
            <a:avLst/>
          </a:prstGeom>
          <a:noFill/>
        </p:spPr>
        <p:txBody>
          <a:bodyPr wrap="square" rtlCol="0">
            <a:spAutoFit/>
          </a:bodyPr>
          <a:lstStyle/>
          <a:p>
            <a:pPr algn="ctr"/>
            <a:r>
              <a:rPr lang="fr-FR" sz="1200" dirty="0">
                <a:solidFill>
                  <a:srgbClr val="7030A0"/>
                </a:solidFill>
              </a:rPr>
              <a:t>Fier d’être transgenre</a:t>
            </a:r>
          </a:p>
        </p:txBody>
      </p:sp>
    </p:spTree>
    <p:extLst>
      <p:ext uri="{BB962C8B-B14F-4D97-AF65-F5344CB8AC3E}">
        <p14:creationId xmlns:p14="http://schemas.microsoft.com/office/powerpoint/2010/main" val="328107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41152" y="68578"/>
            <a:ext cx="637478" cy="367836"/>
          </a:xfrm>
        </p:spPr>
        <p:txBody>
          <a:bodyPr/>
          <a:lstStyle/>
          <a:p>
            <a:fld id="{A3855CD8-F650-4656-8804-7E552F308368}" type="slidenum">
              <a:rPr lang="en-US" smtClean="0"/>
              <a:t>34</a:t>
            </a:fld>
            <a:endParaRPr lang="en-US"/>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411" y="437910"/>
            <a:ext cx="7583384" cy="4268362"/>
          </a:xfrm>
          <a:prstGeom prst="rect">
            <a:avLst/>
          </a:prstGeom>
        </p:spPr>
      </p:pic>
      <p:sp>
        <p:nvSpPr>
          <p:cNvPr id="4" name="Espace réservé du numéro de diapositive 1"/>
          <p:cNvSpPr txBox="1">
            <a:spLocks/>
          </p:cNvSpPr>
          <p:nvPr/>
        </p:nvSpPr>
        <p:spPr>
          <a:xfrm>
            <a:off x="0" y="68578"/>
            <a:ext cx="434898" cy="369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34</a:t>
            </a:fld>
            <a:endParaRPr lang="en-US" dirty="0"/>
          </a:p>
        </p:txBody>
      </p:sp>
      <p:sp>
        <p:nvSpPr>
          <p:cNvPr id="5" name="Rectangle 4"/>
          <p:cNvSpPr/>
          <p:nvPr/>
        </p:nvSpPr>
        <p:spPr>
          <a:xfrm>
            <a:off x="927861" y="69920"/>
            <a:ext cx="2308303" cy="369332"/>
          </a:xfrm>
          <a:prstGeom prst="rect">
            <a:avLst/>
          </a:prstGeom>
        </p:spPr>
        <p:txBody>
          <a:bodyPr wrap="squar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a:t>
            </a:r>
          </a:p>
        </p:txBody>
      </p:sp>
      <p:sp>
        <p:nvSpPr>
          <p:cNvPr id="6" name="ZoneTexte 5"/>
          <p:cNvSpPr txBox="1"/>
          <p:nvPr/>
        </p:nvSpPr>
        <p:spPr>
          <a:xfrm>
            <a:off x="4351636" y="0"/>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75" y="515640"/>
            <a:ext cx="4165101" cy="6076744"/>
          </a:xfrm>
          <a:prstGeom prst="rect">
            <a:avLst/>
          </a:prstGeom>
        </p:spPr>
      </p:pic>
      <p:sp>
        <p:nvSpPr>
          <p:cNvPr id="8" name="ZoneTexte 7"/>
          <p:cNvSpPr txBox="1"/>
          <p:nvPr/>
        </p:nvSpPr>
        <p:spPr>
          <a:xfrm>
            <a:off x="4384411" y="4706272"/>
            <a:ext cx="7616160" cy="2000548"/>
          </a:xfrm>
          <a:prstGeom prst="rect">
            <a:avLst/>
          </a:prstGeom>
          <a:noFill/>
        </p:spPr>
        <p:txBody>
          <a:bodyPr wrap="square" rtlCol="0">
            <a:spAutoFit/>
          </a:bodyPr>
          <a:lstStyle/>
          <a:p>
            <a:pPr algn="just"/>
            <a:r>
              <a:rPr lang="fr-FR" sz="1600" i="1" dirty="0">
                <a:solidFill>
                  <a:srgbClr val="7030A0"/>
                </a:solidFill>
              </a:rPr>
              <a:t>« Dans le débat public, les personnes </a:t>
            </a:r>
            <a:r>
              <a:rPr lang="fr-FR" sz="1600" i="1" dirty="0" err="1">
                <a:solidFill>
                  <a:srgbClr val="7030A0"/>
                </a:solidFill>
              </a:rPr>
              <a:t>trans</a:t>
            </a:r>
            <a:r>
              <a:rPr lang="fr-FR" sz="1600" i="1" dirty="0">
                <a:solidFill>
                  <a:srgbClr val="7030A0"/>
                </a:solidFill>
              </a:rPr>
              <a:t> ont été touchées par ces polémiques alimentées par les franges les plus réactionnaires de la société, particulièrement autour de la prétendue « théorie du genre » à l’école</a:t>
            </a:r>
            <a:r>
              <a:rPr lang="fr-FR" sz="1600" b="1" i="1" dirty="0">
                <a:solidFill>
                  <a:srgbClr val="7030A0"/>
                </a:solidFill>
              </a:rPr>
              <a:t>.  Films censurés,  journées de retrait de l’école, abandon des ABCD de l’égalité… autant de faits qui crispent totalement les discussions sur la question du genre</a:t>
            </a:r>
            <a:r>
              <a:rPr lang="fr-FR" sz="1600" i="1" dirty="0">
                <a:solidFill>
                  <a:srgbClr val="7030A0"/>
                </a:solidFill>
              </a:rPr>
              <a:t> et empêchent du même coup toute avancée législative. Car </a:t>
            </a:r>
            <a:r>
              <a:rPr lang="fr-FR" sz="1600" b="1" i="1" dirty="0">
                <a:solidFill>
                  <a:srgbClr val="7030A0"/>
                </a:solidFill>
              </a:rPr>
              <a:t>face à l’accumulation de contre-vérités, bien peu osent proposer des améliorations concrètes </a:t>
            </a:r>
            <a:r>
              <a:rPr lang="fr-FR" sz="1600" i="1" dirty="0">
                <a:solidFill>
                  <a:srgbClr val="7030A0"/>
                </a:solidFill>
              </a:rPr>
              <a:t>de la vie des personnes </a:t>
            </a:r>
            <a:r>
              <a:rPr lang="fr-FR" sz="1600" i="1" dirty="0" err="1">
                <a:solidFill>
                  <a:srgbClr val="7030A0"/>
                </a:solidFill>
              </a:rPr>
              <a:t>trans</a:t>
            </a:r>
            <a:r>
              <a:rPr lang="fr-FR" sz="1600" i="1" dirty="0">
                <a:solidFill>
                  <a:srgbClr val="7030A0"/>
                </a:solidFill>
              </a:rPr>
              <a:t> »</a:t>
            </a:r>
            <a:r>
              <a:rPr lang="fr-FR" sz="1600" dirty="0">
                <a:solidFill>
                  <a:srgbClr val="7030A0"/>
                </a:solidFill>
              </a:rPr>
              <a:t>.  </a:t>
            </a:r>
            <a:r>
              <a:rPr lang="fr-FR" sz="1200" dirty="0">
                <a:solidFill>
                  <a:srgbClr val="7030A0"/>
                </a:solidFill>
              </a:rPr>
              <a:t>Sources : a) </a:t>
            </a:r>
            <a:r>
              <a:rPr lang="fr-FR" sz="1200" dirty="0">
                <a:solidFill>
                  <a:srgbClr val="7030A0"/>
                </a:solidFill>
                <a:hlinkClick r:id="rId4"/>
              </a:rPr>
              <a:t>http://www.sos-homophobie.org/definitions/transphobie</a:t>
            </a:r>
            <a:r>
              <a:rPr lang="fr-FR" sz="1200" dirty="0">
                <a:solidFill>
                  <a:srgbClr val="7030A0"/>
                </a:solidFill>
              </a:rPr>
              <a:t>?, </a:t>
            </a:r>
          </a:p>
          <a:p>
            <a:pPr algn="just"/>
            <a:r>
              <a:rPr lang="fr-FR" sz="1200" dirty="0">
                <a:solidFill>
                  <a:srgbClr val="7030A0"/>
                </a:solidFill>
              </a:rPr>
              <a:t>b)  </a:t>
            </a:r>
            <a:r>
              <a:rPr lang="fr-FR" sz="1200" dirty="0">
                <a:solidFill>
                  <a:srgbClr val="7030A0"/>
                </a:solidFill>
                <a:hlinkClick r:id="rId5"/>
              </a:rPr>
              <a:t>https://doublegenre.wordpress.com/2016/02/12/transphobie-et-identite-de-genre/</a:t>
            </a:r>
            <a:r>
              <a:rPr lang="fr-FR" sz="1200" dirty="0">
                <a:solidFill>
                  <a:srgbClr val="7030A0"/>
                </a:solidFill>
              </a:rPr>
              <a:t> </a:t>
            </a:r>
            <a:endParaRPr lang="fr-FR" dirty="0">
              <a:solidFill>
                <a:srgbClr val="7030A0"/>
              </a:solidFill>
            </a:endParaRPr>
          </a:p>
        </p:txBody>
      </p:sp>
    </p:spTree>
    <p:extLst>
      <p:ext uri="{BB962C8B-B14F-4D97-AF65-F5344CB8AC3E}">
        <p14:creationId xmlns:p14="http://schemas.microsoft.com/office/powerpoint/2010/main" val="2454810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35</a:t>
            </a:fld>
            <a:endParaRPr lang="en-US"/>
          </a:p>
        </p:txBody>
      </p:sp>
      <p:sp>
        <p:nvSpPr>
          <p:cNvPr id="3" name="Espace réservé du numéro de diapositive 1"/>
          <p:cNvSpPr txBox="1">
            <a:spLocks/>
          </p:cNvSpPr>
          <p:nvPr/>
        </p:nvSpPr>
        <p:spPr>
          <a:xfrm>
            <a:off x="3939128" y="60365"/>
            <a:ext cx="503780" cy="3789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35</a:t>
            </a:fld>
            <a:endParaRPr lang="en-US" dirty="0"/>
          </a:p>
        </p:txBody>
      </p:sp>
      <p:sp>
        <p:nvSpPr>
          <p:cNvPr id="5" name="ZoneTexte 4"/>
          <p:cNvSpPr txBox="1"/>
          <p:nvPr/>
        </p:nvSpPr>
        <p:spPr>
          <a:xfrm>
            <a:off x="4442908" y="98031"/>
            <a:ext cx="3270326" cy="367545"/>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600" y="249858"/>
            <a:ext cx="4597400" cy="6502400"/>
          </a:xfrm>
          <a:prstGeom prst="rect">
            <a:avLst/>
          </a:prstGeom>
        </p:spPr>
      </p:pic>
      <p:sp>
        <p:nvSpPr>
          <p:cNvPr id="7" name="ZoneTexte 6"/>
          <p:cNvSpPr txBox="1"/>
          <p:nvPr/>
        </p:nvSpPr>
        <p:spPr>
          <a:xfrm>
            <a:off x="3434575" y="5583874"/>
            <a:ext cx="4160025" cy="1200329"/>
          </a:xfrm>
          <a:prstGeom prst="rect">
            <a:avLst/>
          </a:prstGeom>
          <a:noFill/>
        </p:spPr>
        <p:txBody>
          <a:bodyPr wrap="square" rtlCol="0">
            <a:spAutoFit/>
          </a:bodyPr>
          <a:lstStyle/>
          <a:p>
            <a:pPr algn="r"/>
            <a:r>
              <a:rPr lang="fr-FR" sz="1200" dirty="0">
                <a:solidFill>
                  <a:srgbClr val="7030A0"/>
                </a:solidFill>
              </a:rPr>
              <a:t>Affiche </a:t>
            </a:r>
            <a:r>
              <a:rPr lang="fr-FR" sz="1200" dirty="0" err="1">
                <a:solidFill>
                  <a:srgbClr val="7030A0"/>
                </a:solidFill>
              </a:rPr>
              <a:t>transphobe</a:t>
            </a:r>
            <a:r>
              <a:rPr lang="fr-FR" sz="1200" dirty="0">
                <a:solidFill>
                  <a:srgbClr val="7030A0"/>
                </a:solidFill>
              </a:rPr>
              <a:t> : POUR L'INTERDICTION DE LA THÉORIE DU GENRE À L'ÉCOLE. Farida </a:t>
            </a:r>
            <a:r>
              <a:rPr lang="fr-FR" sz="1200" dirty="0" err="1">
                <a:solidFill>
                  <a:srgbClr val="7030A0"/>
                </a:solidFill>
              </a:rPr>
              <a:t>Belghoul</a:t>
            </a:r>
            <a:r>
              <a:rPr lang="fr-FR" sz="1200" dirty="0">
                <a:solidFill>
                  <a:srgbClr val="7030A0"/>
                </a:solidFill>
              </a:rPr>
              <a:t>, présidente du mouvement JRE, vient à Marseille pour nous parler de ce mouvement familial et populaire qui se mobilise comme un seul homme pour sauver l'enfance d'une idéologie dangereuse </a:t>
            </a:r>
            <a:r>
              <a:rPr lang="fr-FR" sz="1200" dirty="0">
                <a:solidFill>
                  <a:srgbClr val="FF0000"/>
                </a:solidFill>
              </a:rPr>
              <a:t>qui porte atteinte à la pudeur et à l'intégrité des élèves à l'école</a:t>
            </a:r>
            <a:r>
              <a:rPr lang="fr-FR" sz="1200" dirty="0">
                <a:solidFill>
                  <a:srgbClr val="7030A0"/>
                </a:solidFill>
              </a:rPr>
              <a:t>. </a:t>
            </a:r>
            <a:r>
              <a:rPr lang="fr-FR" sz="1200" dirty="0">
                <a:solidFill>
                  <a:srgbClr val="7030A0"/>
                </a:solidFill>
                <a:sym typeface="Wingdings" panose="05000000000000000000" pitchFamily="2" charset="2"/>
              </a:rPr>
              <a:t></a:t>
            </a:r>
            <a:endParaRPr lang="fr-FR" sz="1200" dirty="0">
              <a:solidFill>
                <a:srgbClr val="7030A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19" y="508341"/>
            <a:ext cx="2638425" cy="2800350"/>
          </a:xfrm>
          <a:prstGeom prst="rect">
            <a:avLst/>
          </a:prstGeom>
        </p:spPr>
      </p:pic>
      <p:sp>
        <p:nvSpPr>
          <p:cNvPr id="9" name="Rectangle 8"/>
          <p:cNvSpPr/>
          <p:nvPr/>
        </p:nvSpPr>
        <p:spPr>
          <a:xfrm>
            <a:off x="0" y="3453199"/>
            <a:ext cx="4663476" cy="1200329"/>
          </a:xfrm>
          <a:prstGeom prst="rect">
            <a:avLst/>
          </a:prstGeom>
        </p:spPr>
        <p:txBody>
          <a:bodyPr wrap="square">
            <a:spAutoFit/>
          </a:bodyPr>
          <a:lstStyle/>
          <a:p>
            <a:pPr algn="ctr"/>
            <a:r>
              <a:rPr lang="fr-FR" sz="1200" dirty="0">
                <a:solidFill>
                  <a:srgbClr val="7030A0"/>
                </a:solidFill>
                <a:latin typeface="Calibri" panose="020F0502020204030204" pitchFamily="34" charset="0"/>
              </a:rPr>
              <a:t>↗ </a:t>
            </a:r>
            <a:r>
              <a:rPr lang="fr-FR" sz="1200" dirty="0">
                <a:solidFill>
                  <a:srgbClr val="7030A0"/>
                </a:solidFill>
              </a:rPr>
              <a:t>Affiche </a:t>
            </a:r>
            <a:r>
              <a:rPr lang="fr-FR" sz="1200" dirty="0" err="1">
                <a:solidFill>
                  <a:srgbClr val="7030A0"/>
                </a:solidFill>
              </a:rPr>
              <a:t>transphobe</a:t>
            </a:r>
            <a:r>
              <a:rPr lang="fr-FR" sz="1200" dirty="0">
                <a:solidFill>
                  <a:srgbClr val="7030A0"/>
                </a:solidFill>
              </a:rPr>
              <a:t> : « </a:t>
            </a:r>
            <a:r>
              <a:rPr lang="fr-FR" sz="1200" i="1" dirty="0">
                <a:solidFill>
                  <a:srgbClr val="7030A0"/>
                </a:solidFill>
              </a:rPr>
              <a:t>Restez calme Madame, je suis transgenre</a:t>
            </a:r>
            <a:r>
              <a:rPr lang="fr-FR" sz="1200" dirty="0">
                <a:solidFill>
                  <a:srgbClr val="7030A0"/>
                </a:solidFill>
              </a:rPr>
              <a:t> » lors d’une campagne anti Hillary Clinton.  Affiche du « </a:t>
            </a:r>
            <a:r>
              <a:rPr lang="en-US" sz="1200" dirty="0">
                <a:solidFill>
                  <a:srgbClr val="7030A0"/>
                </a:solidFill>
              </a:rPr>
              <a:t>Conservative Group Looking to Restore Common Sense Values in America” (</a:t>
            </a:r>
            <a:r>
              <a:rPr lang="fr-FR" sz="1200" dirty="0">
                <a:solidFill>
                  <a:srgbClr val="7030A0"/>
                </a:solidFill>
              </a:rPr>
              <a:t>Groupe conservateur cherchant à restaurer les valeurs de bon sens en Amérique), proche du parti républicain aux USA.  Source : </a:t>
            </a:r>
            <a:r>
              <a:rPr lang="fr-FR" sz="1200" dirty="0">
                <a:solidFill>
                  <a:srgbClr val="7030A0"/>
                </a:solidFill>
                <a:hlinkClick r:id="rId4"/>
              </a:rPr>
              <a:t>https://twitter.com/pc_gonewild/status/718876861686812672</a:t>
            </a:r>
            <a:r>
              <a:rPr lang="fr-FR" sz="1200" dirty="0">
                <a:solidFill>
                  <a:srgbClr val="7030A0"/>
                </a:solidFill>
              </a:rPr>
              <a:t> </a:t>
            </a:r>
          </a:p>
        </p:txBody>
      </p:sp>
      <p:sp>
        <p:nvSpPr>
          <p:cNvPr id="13" name="Rectangle 12"/>
          <p:cNvSpPr/>
          <p:nvPr/>
        </p:nvSpPr>
        <p:spPr>
          <a:xfrm>
            <a:off x="69402" y="99687"/>
            <a:ext cx="3934871" cy="369332"/>
          </a:xfrm>
          <a:prstGeom prst="rect">
            <a:avLst/>
          </a:prstGeom>
        </p:spPr>
        <p:txBody>
          <a:bodyPr wrap="square">
            <a:spAutoFit/>
          </a:bodyPr>
          <a:lstStyle/>
          <a:p>
            <a:pPr>
              <a:spcBef>
                <a:spcPct val="0"/>
              </a:spcBef>
            </a:pPr>
            <a:r>
              <a:rPr lang="fr-FR" altLang="fr-FR" dirty="0">
                <a:solidFill>
                  <a:srgbClr val="7030A0"/>
                </a:solidFill>
              </a:rPr>
              <a:t>4. </a:t>
            </a:r>
            <a:r>
              <a:rPr lang="fr-FR" altLang="fr-FR" b="1" dirty="0" err="1">
                <a:solidFill>
                  <a:srgbClr val="7030A0"/>
                </a:solidFill>
              </a:rPr>
              <a:t>Transphobie</a:t>
            </a:r>
            <a:r>
              <a:rPr lang="fr-FR" altLang="fr-FR" b="1" dirty="0">
                <a:solidFill>
                  <a:srgbClr val="7030A0"/>
                </a:solidFill>
              </a:rPr>
              <a:t> (suite et fin)</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9008" y="503242"/>
            <a:ext cx="1990725" cy="2295525"/>
          </a:xfrm>
          <a:prstGeom prst="rect">
            <a:avLst/>
          </a:prstGeom>
        </p:spPr>
      </p:pic>
      <p:sp>
        <p:nvSpPr>
          <p:cNvPr id="4" name="ZoneTexte 3"/>
          <p:cNvSpPr txBox="1"/>
          <p:nvPr/>
        </p:nvSpPr>
        <p:spPr>
          <a:xfrm>
            <a:off x="5023392" y="2810107"/>
            <a:ext cx="2571208" cy="646331"/>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Rick, êtes-vous en train d’évoquer les droits LGBT ? Vous devez être un très, « très » mauvais catholique !</a:t>
            </a:r>
            <a:r>
              <a:rPr lang="fr-FR" sz="1200" dirty="0">
                <a:solidFill>
                  <a:srgbClr val="7030A0"/>
                </a:solidFill>
              </a:rPr>
              <a:t> »</a:t>
            </a:r>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7687" y="549504"/>
            <a:ext cx="1714500" cy="1714500"/>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0933" y="3648618"/>
            <a:ext cx="1828800" cy="1743075"/>
          </a:xfrm>
          <a:prstGeom prst="rect">
            <a:avLst/>
          </a:prstGeom>
        </p:spPr>
      </p:pic>
      <p:sp>
        <p:nvSpPr>
          <p:cNvPr id="14" name="ZoneTexte 13"/>
          <p:cNvSpPr txBox="1"/>
          <p:nvPr/>
        </p:nvSpPr>
        <p:spPr>
          <a:xfrm>
            <a:off x="3033132" y="2264004"/>
            <a:ext cx="2107580" cy="276999"/>
          </a:xfrm>
          <a:prstGeom prst="rect">
            <a:avLst/>
          </a:prstGeom>
          <a:noFill/>
        </p:spPr>
        <p:txBody>
          <a:bodyPr wrap="square" rtlCol="0">
            <a:spAutoFit/>
          </a:bodyPr>
          <a:lstStyle/>
          <a:p>
            <a:pPr algn="ctr"/>
            <a:r>
              <a:rPr lang="fr-FR" sz="1200" dirty="0">
                <a:solidFill>
                  <a:srgbClr val="7030A0"/>
                </a:solidFill>
              </a:rPr>
              <a:t>Meurtres </a:t>
            </a:r>
            <a:r>
              <a:rPr lang="fr-FR" sz="1200" dirty="0" err="1">
                <a:solidFill>
                  <a:srgbClr val="7030A0"/>
                </a:solidFill>
              </a:rPr>
              <a:t>transphobes</a:t>
            </a:r>
            <a:endParaRPr lang="fr-FR" sz="1200" dirty="0">
              <a:solidFill>
                <a:srgbClr val="7030A0"/>
              </a:solidFill>
            </a:endParaRPr>
          </a:p>
        </p:txBody>
      </p:sp>
      <p:sp>
        <p:nvSpPr>
          <p:cNvPr id="15" name="ZoneTexte 14"/>
          <p:cNvSpPr txBox="1"/>
          <p:nvPr/>
        </p:nvSpPr>
        <p:spPr>
          <a:xfrm>
            <a:off x="4114800" y="4845708"/>
            <a:ext cx="1466133" cy="646331"/>
          </a:xfrm>
          <a:prstGeom prst="rect">
            <a:avLst/>
          </a:prstGeom>
          <a:noFill/>
        </p:spPr>
        <p:txBody>
          <a:bodyPr wrap="square" rtlCol="0">
            <a:spAutoFit/>
          </a:bodyPr>
          <a:lstStyle/>
          <a:p>
            <a:pPr algn="r"/>
            <a:r>
              <a:rPr lang="fr-FR" sz="1200" dirty="0">
                <a:solidFill>
                  <a:srgbClr val="7030A0"/>
                </a:solidFill>
              </a:rPr>
              <a:t>La </a:t>
            </a:r>
            <a:r>
              <a:rPr lang="fr-FR" sz="1200" dirty="0" err="1">
                <a:solidFill>
                  <a:srgbClr val="7030A0"/>
                </a:solidFill>
              </a:rPr>
              <a:t>transphobie</a:t>
            </a:r>
            <a:r>
              <a:rPr lang="fr-FR" sz="1200" dirty="0">
                <a:solidFill>
                  <a:srgbClr val="7030A0"/>
                </a:solidFill>
              </a:rPr>
              <a:t>.</a:t>
            </a:r>
          </a:p>
          <a:p>
            <a:pPr algn="r"/>
            <a:r>
              <a:rPr lang="fr-FR" sz="1200" dirty="0">
                <a:solidFill>
                  <a:srgbClr val="7030A0"/>
                </a:solidFill>
              </a:rPr>
              <a:t>Désignez-la. </a:t>
            </a:r>
          </a:p>
          <a:p>
            <a:pPr algn="r"/>
            <a:r>
              <a:rPr lang="fr-FR" sz="1200" dirty="0">
                <a:solidFill>
                  <a:srgbClr val="7030A0"/>
                </a:solidFill>
              </a:rPr>
              <a:t>Ne l’ignorez pas →</a:t>
            </a:r>
          </a:p>
        </p:txBody>
      </p:sp>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454" y="4667049"/>
            <a:ext cx="2143125" cy="2143125"/>
          </a:xfrm>
          <a:prstGeom prst="rect">
            <a:avLst/>
          </a:prstGeom>
        </p:spPr>
      </p:pic>
      <p:sp>
        <p:nvSpPr>
          <p:cNvPr id="18" name="ZoneTexte 17"/>
          <p:cNvSpPr txBox="1"/>
          <p:nvPr/>
        </p:nvSpPr>
        <p:spPr>
          <a:xfrm>
            <a:off x="2331738" y="4845708"/>
            <a:ext cx="1753199" cy="646331"/>
          </a:xfrm>
          <a:prstGeom prst="rect">
            <a:avLst/>
          </a:prstGeom>
          <a:noFill/>
        </p:spPr>
        <p:txBody>
          <a:bodyPr wrap="square" rtlCol="0">
            <a:spAutoFit/>
          </a:bodyPr>
          <a:lstStyle/>
          <a:p>
            <a:r>
              <a:rPr lang="fr-FR" sz="1200" dirty="0">
                <a:solidFill>
                  <a:srgbClr val="7030A0"/>
                </a:solidFill>
                <a:sym typeface="Wingdings" panose="05000000000000000000" pitchFamily="2" charset="2"/>
              </a:rPr>
              <a:t></a:t>
            </a:r>
            <a:r>
              <a:rPr lang="fr-FR" sz="1200" dirty="0">
                <a:solidFill>
                  <a:srgbClr val="7030A0"/>
                </a:solidFill>
              </a:rPr>
              <a:t>Respectez les pronoms du genre [auquel nous nous identifions]. </a:t>
            </a:r>
          </a:p>
        </p:txBody>
      </p:sp>
    </p:spTree>
    <p:extLst>
      <p:ext uri="{BB962C8B-B14F-4D97-AF65-F5344CB8AC3E}">
        <p14:creationId xmlns:p14="http://schemas.microsoft.com/office/powerpoint/2010/main" val="3081427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p:cNvSpPr>
          <p:nvPr/>
        </p:nvSpPr>
        <p:spPr>
          <a:xfrm>
            <a:off x="11499972" y="124742"/>
            <a:ext cx="542364" cy="3155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36</a:t>
            </a:fld>
            <a:endParaRPr lang="en-US" dirty="0"/>
          </a:p>
        </p:txBody>
      </p:sp>
      <p:sp>
        <p:nvSpPr>
          <p:cNvPr id="6" name="Rectangle 5"/>
          <p:cNvSpPr/>
          <p:nvPr/>
        </p:nvSpPr>
        <p:spPr>
          <a:xfrm>
            <a:off x="311850" y="176733"/>
            <a:ext cx="3331681" cy="369332"/>
          </a:xfrm>
          <a:prstGeom prst="rect">
            <a:avLst/>
          </a:prstGeom>
        </p:spPr>
        <p:txBody>
          <a:bodyPr wrap="none">
            <a:spAutoFit/>
          </a:bodyPr>
          <a:lstStyle/>
          <a:p>
            <a:pPr>
              <a:spcBef>
                <a:spcPct val="0"/>
              </a:spcBef>
            </a:pPr>
            <a:r>
              <a:rPr lang="fr-FR" altLang="fr-FR" dirty="0">
                <a:solidFill>
                  <a:srgbClr val="7030A0"/>
                </a:solidFill>
              </a:rPr>
              <a:t>5. </a:t>
            </a:r>
            <a:r>
              <a:rPr lang="fr-FR" altLang="fr-FR" b="1" dirty="0">
                <a:solidFill>
                  <a:srgbClr val="7030A0"/>
                </a:solidFill>
              </a:rPr>
              <a:t>La vie difficile des transsexuels</a:t>
            </a:r>
          </a:p>
        </p:txBody>
      </p:sp>
      <p:sp>
        <p:nvSpPr>
          <p:cNvPr id="7" name="ZoneTexte 6"/>
          <p:cNvSpPr txBox="1"/>
          <p:nvPr/>
        </p:nvSpPr>
        <p:spPr>
          <a:xfrm>
            <a:off x="96818" y="487016"/>
            <a:ext cx="9393702" cy="6217087"/>
          </a:xfrm>
          <a:prstGeom prst="rect">
            <a:avLst/>
          </a:prstGeom>
          <a:noFill/>
        </p:spPr>
        <p:txBody>
          <a:bodyPr wrap="square" rtlCol="0">
            <a:spAutoFit/>
          </a:bodyPr>
          <a:lstStyle/>
          <a:p>
            <a:pPr marL="285750" indent="-285750" algn="just">
              <a:buFont typeface="Arial" panose="020B0604020202020204" pitchFamily="34" charset="0"/>
              <a:buChar char="•"/>
            </a:pPr>
            <a:r>
              <a:rPr lang="fr-FR" sz="1700" dirty="0">
                <a:solidFill>
                  <a:srgbClr val="7030A0"/>
                </a:solidFill>
              </a:rPr>
              <a:t>Beaucoup transsexuel(le)s continuent toujours à subir régulièrement des humiliations, surtout ceux à vocation féminine, traités de </a:t>
            </a:r>
            <a:r>
              <a:rPr lang="fr-FR" sz="1700" i="1" dirty="0">
                <a:solidFill>
                  <a:srgbClr val="7030A0"/>
                </a:solidFill>
              </a:rPr>
              <a:t>travelos, de fiottes, de dégénérés </a:t>
            </a:r>
            <a:r>
              <a:rPr lang="fr-FR" sz="1700" dirty="0">
                <a:solidFill>
                  <a:srgbClr val="7030A0"/>
                </a:solidFill>
              </a:rPr>
              <a:t>… </a:t>
            </a:r>
          </a:p>
          <a:p>
            <a:pPr marL="285750" indent="-285750" algn="just">
              <a:buFont typeface="Arial" panose="020B0604020202020204" pitchFamily="34" charset="0"/>
              <a:buChar char="•"/>
            </a:pPr>
            <a:r>
              <a:rPr lang="fr-FR" sz="1700" dirty="0">
                <a:solidFill>
                  <a:srgbClr val="7030A0"/>
                </a:solidFill>
              </a:rPr>
              <a:t>Dans la société française, </a:t>
            </a:r>
            <a:r>
              <a:rPr lang="fr-FR" sz="1700" i="1" dirty="0">
                <a:solidFill>
                  <a:srgbClr val="7030A0"/>
                </a:solidFill>
              </a:rPr>
              <a:t>le doute sur leur « santé mentale » continue à être propagé</a:t>
            </a:r>
            <a:r>
              <a:rPr lang="fr-FR" sz="1700" dirty="0">
                <a:solidFill>
                  <a:srgbClr val="7030A0"/>
                </a:solidFill>
              </a:rPr>
              <a:t>. </a:t>
            </a:r>
          </a:p>
          <a:p>
            <a:pPr marL="285750" indent="-285750" algn="just">
              <a:buFont typeface="Arial" panose="020B0604020202020204" pitchFamily="34" charset="0"/>
              <a:buChar char="•"/>
            </a:pPr>
            <a:r>
              <a:rPr lang="fr-FR" sz="1700" dirty="0">
                <a:solidFill>
                  <a:srgbClr val="7030A0"/>
                </a:solidFill>
              </a:rPr>
              <a:t>Tous les préjugés _ a) l’idée qu’elles sont majoritairement des prostituées, des « travelos », des personnes perturbées, … … _, conduisent à la légitimation de leur marginalisation sociale, professionnelle et des agressions </a:t>
            </a:r>
            <a:r>
              <a:rPr lang="fr-FR" sz="1700" dirty="0" err="1">
                <a:solidFill>
                  <a:srgbClr val="7030A0"/>
                </a:solidFill>
              </a:rPr>
              <a:t>transphobes</a:t>
            </a:r>
            <a:r>
              <a:rPr lang="fr-FR" sz="1700" dirty="0">
                <a:solidFill>
                  <a:srgbClr val="7030A0"/>
                </a:solidFill>
              </a:rPr>
              <a:t>. </a:t>
            </a:r>
          </a:p>
          <a:p>
            <a:pPr marL="285750" indent="-285750" algn="just">
              <a:buFont typeface="Arial" panose="020B0604020202020204" pitchFamily="34" charset="0"/>
              <a:buChar char="•"/>
            </a:pPr>
            <a:r>
              <a:rPr lang="fr-FR" sz="1700" dirty="0">
                <a:solidFill>
                  <a:srgbClr val="7030A0"/>
                </a:solidFill>
              </a:rPr>
              <a:t>Le </a:t>
            </a:r>
            <a:r>
              <a:rPr lang="fr-FR" sz="1700" b="1" dirty="0">
                <a:solidFill>
                  <a:srgbClr val="7030A0"/>
                </a:solidFill>
              </a:rPr>
              <a:t>pole emploi</a:t>
            </a:r>
            <a:r>
              <a:rPr lang="fr-FR" sz="1700" dirty="0">
                <a:solidFill>
                  <a:srgbClr val="7030A0"/>
                </a:solidFill>
              </a:rPr>
              <a:t>, les </a:t>
            </a:r>
            <a:r>
              <a:rPr lang="fr-FR" sz="1700" b="1" dirty="0">
                <a:solidFill>
                  <a:srgbClr val="7030A0"/>
                </a:solidFill>
              </a:rPr>
              <a:t>commissariats</a:t>
            </a:r>
            <a:r>
              <a:rPr lang="fr-FR" sz="1700" dirty="0">
                <a:solidFill>
                  <a:srgbClr val="7030A0"/>
                </a:solidFill>
              </a:rPr>
              <a:t> et la plupart des </a:t>
            </a:r>
            <a:r>
              <a:rPr lang="fr-FR" sz="1700" b="1" dirty="0">
                <a:solidFill>
                  <a:srgbClr val="7030A0"/>
                </a:solidFill>
              </a:rPr>
              <a:t>services administratifs </a:t>
            </a:r>
            <a:r>
              <a:rPr lang="fr-FR" sz="1700" dirty="0">
                <a:solidFill>
                  <a:srgbClr val="7030A0"/>
                </a:solidFill>
              </a:rPr>
              <a:t>continuent à ne pas les accepter et/ou ne les aident pas. </a:t>
            </a:r>
          </a:p>
          <a:p>
            <a:pPr marL="285750" indent="-285750" algn="just">
              <a:buFont typeface="Arial" panose="020B0604020202020204" pitchFamily="34" charset="0"/>
              <a:buChar char="•"/>
            </a:pPr>
            <a:r>
              <a:rPr lang="fr-FR" sz="1700" dirty="0">
                <a:solidFill>
                  <a:srgbClr val="7030A0"/>
                </a:solidFill>
              </a:rPr>
              <a:t>Beaucoup de transsexuels sont blessés par les vexations répétitives, le manque de compréhension, qu’ils subissent, y compris dans leur famille.</a:t>
            </a:r>
          </a:p>
          <a:p>
            <a:pPr marL="285750" indent="-285750" algn="just">
              <a:buFont typeface="Arial" panose="020B0604020202020204" pitchFamily="34" charset="0"/>
              <a:buChar char="•"/>
            </a:pPr>
            <a:r>
              <a:rPr lang="fr-FR" sz="1700" dirty="0">
                <a:solidFill>
                  <a:srgbClr val="7030A0"/>
                </a:solidFill>
              </a:rPr>
              <a:t>A la longue, ils deviennent soit dépressifs ou suicidaires, soit paranoïaques, agressifs et sur-réagissent. </a:t>
            </a:r>
            <a:r>
              <a:rPr lang="fr-FR" sz="1700" dirty="0">
                <a:solidFill>
                  <a:srgbClr val="FF0000"/>
                </a:solidFill>
              </a:rPr>
              <a:t>Plus de 30% des transsexuels font des tentatives de suicides</a:t>
            </a:r>
            <a:r>
              <a:rPr lang="fr-FR" sz="1700" dirty="0">
                <a:solidFill>
                  <a:srgbClr val="7030A0"/>
                </a:solidFill>
              </a:rPr>
              <a:t>.</a:t>
            </a:r>
          </a:p>
          <a:p>
            <a:pPr marL="285750" indent="-285750" algn="just">
              <a:buFont typeface="Arial" panose="020B0604020202020204" pitchFamily="34" charset="0"/>
              <a:buChar char="•"/>
            </a:pPr>
            <a:r>
              <a:rPr lang="fr-FR" sz="1700" dirty="0">
                <a:solidFill>
                  <a:srgbClr val="7030A0"/>
                </a:solidFill>
              </a:rPr>
              <a:t>A cause des préjugés de la société, le vécu transsexuel se caractérise souvent une souffrance psychologique, un besoin plus fort de changer physiquement de sexe, pour être l’homme ou la femme </a:t>
            </a:r>
            <a:r>
              <a:rPr lang="fr-FR" sz="1700" i="1" dirty="0">
                <a:solidFill>
                  <a:srgbClr val="7030A0"/>
                </a:solidFill>
              </a:rPr>
              <a:t>crédible</a:t>
            </a:r>
            <a:r>
              <a:rPr lang="fr-FR" sz="1700" dirty="0">
                <a:solidFill>
                  <a:srgbClr val="7030A0"/>
                </a:solidFill>
              </a:rPr>
              <a:t>, correspondant au sexe désiré par eux, pour pouvoir se fondre dans la société (être invisible) et ne plus avoir à subir les moqueries et quolibets.</a:t>
            </a:r>
          </a:p>
          <a:p>
            <a:pPr marL="285750" indent="-285750" algn="just">
              <a:buFont typeface="Arial" panose="020B0604020202020204" pitchFamily="34" charset="0"/>
              <a:buChar char="•"/>
            </a:pPr>
            <a:r>
              <a:rPr lang="fr-FR" sz="1700" dirty="0">
                <a:solidFill>
                  <a:srgbClr val="7030A0"/>
                </a:solidFill>
              </a:rPr>
              <a:t>Le parcourt de changement de sexe (la « transition »), du transsexuel, sera souvent douloureux, sur le plan moral, médical et social, et parsemé d’embuches. Le « bout du tunnel » _ l’intégration sociale des transsexuel(le)s _ dépendra, souvent, de leur crédibilité dans leur nouvelle apparence ainsi que de leur changement d’état-civil (pour rester incognito).</a:t>
            </a:r>
          </a:p>
          <a:p>
            <a:pPr marL="285750" indent="-285750" algn="just">
              <a:buFont typeface="Arial" panose="020B0604020202020204" pitchFamily="34" charset="0"/>
              <a:buChar char="•"/>
            </a:pPr>
            <a:r>
              <a:rPr lang="fr-FR" sz="1700" dirty="0">
                <a:solidFill>
                  <a:srgbClr val="7030A0"/>
                </a:solidFill>
              </a:rPr>
              <a:t>« […] </a:t>
            </a:r>
            <a:r>
              <a:rPr lang="fr-FR" sz="1700" i="1" dirty="0">
                <a:solidFill>
                  <a:srgbClr val="7030A0"/>
                </a:solidFill>
              </a:rPr>
              <a:t>une partie de la population </a:t>
            </a:r>
            <a:r>
              <a:rPr lang="fr-FR" sz="1700" i="1" dirty="0" err="1">
                <a:solidFill>
                  <a:srgbClr val="7030A0"/>
                </a:solidFill>
              </a:rPr>
              <a:t>trans</a:t>
            </a:r>
            <a:r>
              <a:rPr lang="fr-FR" sz="1700" i="1" dirty="0">
                <a:solidFill>
                  <a:srgbClr val="7030A0"/>
                </a:solidFill>
              </a:rPr>
              <a:t> est sans emploi, sans logement et dans une situation de précarité. Mais ce n’est plus 100% des cas </a:t>
            </a:r>
            <a:r>
              <a:rPr lang="fr-FR" sz="1700" dirty="0">
                <a:solidFill>
                  <a:srgbClr val="7030A0"/>
                </a:solidFill>
              </a:rPr>
              <a:t>[en 2015] ». </a:t>
            </a:r>
            <a:r>
              <a:rPr lang="fr-FR" sz="1200" dirty="0">
                <a:solidFill>
                  <a:srgbClr val="7030A0"/>
                </a:solidFill>
              </a:rPr>
              <a:t>Source : </a:t>
            </a:r>
            <a:r>
              <a:rPr lang="fr-FR" sz="1200" i="1" dirty="0">
                <a:solidFill>
                  <a:srgbClr val="7030A0"/>
                </a:solidFill>
              </a:rPr>
              <a:t>Transsexualité, </a:t>
            </a:r>
            <a:r>
              <a:rPr lang="fr-FR" sz="1200" i="1" dirty="0" err="1">
                <a:solidFill>
                  <a:srgbClr val="7030A0"/>
                </a:solidFill>
              </a:rPr>
              <a:t>transidentité</a:t>
            </a:r>
            <a:r>
              <a:rPr lang="fr-FR" sz="1200" i="1" dirty="0">
                <a:solidFill>
                  <a:srgbClr val="7030A0"/>
                </a:solidFill>
              </a:rPr>
              <a:t> : un tabou français ?, </a:t>
            </a:r>
            <a:r>
              <a:rPr lang="fr-FR" sz="1200" dirty="0">
                <a:solidFill>
                  <a:srgbClr val="7030A0"/>
                </a:solidFill>
              </a:rPr>
              <a:t>Propos de Karine </a:t>
            </a:r>
            <a:r>
              <a:rPr lang="fr-FR" sz="1200" dirty="0" err="1">
                <a:solidFill>
                  <a:srgbClr val="7030A0"/>
                </a:solidFill>
              </a:rPr>
              <a:t>Espineira</a:t>
            </a:r>
            <a:r>
              <a:rPr lang="fr-FR" sz="1200" dirty="0">
                <a:solidFill>
                  <a:srgbClr val="7030A0"/>
                </a:solidFill>
              </a:rPr>
              <a:t> recueillis par Louis Boy, 17/05/2015, </a:t>
            </a:r>
            <a:r>
              <a:rPr lang="fr-FR" sz="1200" dirty="0">
                <a:solidFill>
                  <a:srgbClr val="7030A0"/>
                </a:solidFill>
                <a:hlinkClick r:id="rId2"/>
              </a:rPr>
              <a:t>http://www.francetvinfo.fr/societe/transsexualite-transidentite-un-tabou-francais_891103.html</a:t>
            </a:r>
            <a:r>
              <a:rPr lang="fr-FR" sz="1200" dirty="0">
                <a:solidFill>
                  <a:srgbClr val="7030A0"/>
                </a:solidFill>
              </a:rPr>
              <a:t> </a:t>
            </a:r>
            <a:endParaRPr lang="en-US" dirty="0">
              <a:solidFill>
                <a:srgbClr val="7030A0"/>
              </a:solidFill>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0520" y="507397"/>
            <a:ext cx="2551815" cy="2551815"/>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0520" y="3176766"/>
            <a:ext cx="2563570" cy="2563570"/>
          </a:xfrm>
          <a:prstGeom prst="rect">
            <a:avLst/>
          </a:prstGeom>
        </p:spPr>
      </p:pic>
      <p:sp>
        <p:nvSpPr>
          <p:cNvPr id="13" name="ZoneTexte 12"/>
          <p:cNvSpPr txBox="1"/>
          <p:nvPr/>
        </p:nvSpPr>
        <p:spPr>
          <a:xfrm>
            <a:off x="4916244" y="9784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2" name="ZoneTexte 1"/>
          <p:cNvSpPr txBox="1"/>
          <p:nvPr/>
        </p:nvSpPr>
        <p:spPr>
          <a:xfrm>
            <a:off x="9645805" y="5898995"/>
            <a:ext cx="2263697" cy="461665"/>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Ce que tu es, personne le peut l’être</a:t>
            </a:r>
            <a:r>
              <a:rPr lang="fr-FR" sz="1200" dirty="0">
                <a:solidFill>
                  <a:srgbClr val="7030A0"/>
                </a:solidFill>
              </a:rPr>
              <a:t> ».</a:t>
            </a:r>
          </a:p>
        </p:txBody>
      </p:sp>
    </p:spTree>
    <p:extLst>
      <p:ext uri="{BB962C8B-B14F-4D97-AF65-F5344CB8AC3E}">
        <p14:creationId xmlns:p14="http://schemas.microsoft.com/office/powerpoint/2010/main" val="2881989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29999" y="167012"/>
            <a:ext cx="575533" cy="365125"/>
          </a:xfrm>
        </p:spPr>
        <p:txBody>
          <a:bodyPr/>
          <a:lstStyle/>
          <a:p>
            <a:fld id="{A3855CD8-F650-4656-8804-7E552F308368}" type="slidenum">
              <a:rPr lang="en-US" smtClean="0"/>
              <a:t>37</a:t>
            </a:fld>
            <a:endParaRPr lang="en-US"/>
          </a:p>
        </p:txBody>
      </p:sp>
      <p:sp>
        <p:nvSpPr>
          <p:cNvPr id="3" name="ZoneTexte 2"/>
          <p:cNvSpPr txBox="1"/>
          <p:nvPr/>
        </p:nvSpPr>
        <p:spPr>
          <a:xfrm>
            <a:off x="4511936" y="37283"/>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90457" y="532137"/>
            <a:ext cx="8552460" cy="369332"/>
          </a:xfrm>
          <a:prstGeom prst="rect">
            <a:avLst/>
          </a:prstGeom>
          <a:noFill/>
        </p:spPr>
        <p:txBody>
          <a:bodyPr wrap="square" rtlCol="0">
            <a:spAutoFit/>
          </a:bodyPr>
          <a:lstStyle/>
          <a:p>
            <a:r>
              <a:rPr lang="fr-FR" b="1" dirty="0">
                <a:solidFill>
                  <a:srgbClr val="7030A0"/>
                </a:solidFill>
              </a:rPr>
              <a:t>6. Un témoignage sur les tracas et humiliations subis, au quotidien, par les </a:t>
            </a:r>
            <a:r>
              <a:rPr lang="fr-FR" b="1" dirty="0" err="1">
                <a:solidFill>
                  <a:srgbClr val="7030A0"/>
                </a:solidFill>
              </a:rPr>
              <a:t>trans</a:t>
            </a:r>
            <a:r>
              <a:rPr lang="fr-FR" b="1" dirty="0">
                <a:solidFill>
                  <a:srgbClr val="7030A0"/>
                </a:solidFill>
              </a:rPr>
              <a:t>’ </a:t>
            </a:r>
          </a:p>
        </p:txBody>
      </p:sp>
      <p:sp>
        <p:nvSpPr>
          <p:cNvPr id="5" name="ZoneTexte 4"/>
          <p:cNvSpPr txBox="1"/>
          <p:nvPr/>
        </p:nvSpPr>
        <p:spPr>
          <a:xfrm>
            <a:off x="107576" y="901468"/>
            <a:ext cx="11897957" cy="5601533"/>
          </a:xfrm>
          <a:prstGeom prst="rect">
            <a:avLst/>
          </a:prstGeom>
          <a:noFill/>
        </p:spPr>
        <p:txBody>
          <a:bodyPr wrap="square" rtlCol="0">
            <a:spAutoFit/>
          </a:bodyPr>
          <a:lstStyle/>
          <a:p>
            <a:pPr marL="342900" indent="-342900">
              <a:buFont typeface="Arial" panose="020B0604020202020204" pitchFamily="34" charset="0"/>
              <a:buChar char="•"/>
            </a:pPr>
            <a:r>
              <a:rPr lang="fr-FR" sz="2000" dirty="0">
                <a:solidFill>
                  <a:srgbClr val="7030A0"/>
                </a:solidFill>
              </a:rPr>
              <a:t>J’aurais dû demander aide juridictionnelle ...... oui sauf que tous les avocats contactés ne sont pas intéressés, d'être payé 300 euros, il préfère 1500 2000 ou 3000 euros .....</a:t>
            </a:r>
          </a:p>
          <a:p>
            <a:pPr marL="342900" indent="-342900">
              <a:buFont typeface="Arial" panose="020B0604020202020204" pitchFamily="34" charset="0"/>
              <a:buChar char="•"/>
            </a:pPr>
            <a:r>
              <a:rPr lang="fr-FR" sz="2000" dirty="0">
                <a:solidFill>
                  <a:srgbClr val="7030A0"/>
                </a:solidFill>
              </a:rPr>
              <a:t> On m’a même demandé de faire des recherches de doc, de jurisprudences , témoignages  etc. ...... de faire une partie du travail et de payer 2500  euros !!</a:t>
            </a:r>
          </a:p>
          <a:p>
            <a:pPr marL="342900" indent="-342900">
              <a:buFont typeface="Arial" panose="020B0604020202020204" pitchFamily="34" charset="0"/>
              <a:buChar char="•"/>
            </a:pPr>
            <a:r>
              <a:rPr lang="fr-FR" sz="2000" dirty="0">
                <a:solidFill>
                  <a:srgbClr val="7030A0"/>
                </a:solidFill>
              </a:rPr>
              <a:t>je n’ai plus 20 ans depuis très longtemps, mais j’ai toujours été obligée de composer entre mon genre et la vie de famille, au travail où j’ai eu quelques désagréments (questions incessantes, rendez-vous d'entretien d’embauche annulés); des gens qui conseillent aux amis de pas me recevoir,</a:t>
            </a:r>
          </a:p>
          <a:p>
            <a:pPr marL="342900" indent="-342900">
              <a:buFont typeface="Arial" panose="020B0604020202020204" pitchFamily="34" charset="0"/>
              <a:buChar char="•"/>
            </a:pPr>
            <a:r>
              <a:rPr lang="fr-FR" sz="2000" dirty="0">
                <a:solidFill>
                  <a:srgbClr val="7030A0"/>
                </a:solidFill>
              </a:rPr>
              <a:t>Je suis obligée d'aller en justice pour avoir le droit d’embrasser mes enfants, </a:t>
            </a:r>
          </a:p>
          <a:p>
            <a:pPr marL="342900" indent="-342900">
              <a:buFont typeface="Arial" panose="020B0604020202020204" pitchFamily="34" charset="0"/>
              <a:buChar char="•"/>
            </a:pPr>
            <a:r>
              <a:rPr lang="fr-FR" sz="2000" dirty="0">
                <a:solidFill>
                  <a:srgbClr val="7030A0"/>
                </a:solidFill>
              </a:rPr>
              <a:t>Problème pour être auscultée, suivie médicalement, soignée par certains médecins,</a:t>
            </a:r>
          </a:p>
          <a:p>
            <a:pPr marL="342900" indent="-342900">
              <a:buFont typeface="Arial" panose="020B0604020202020204" pitchFamily="34" charset="0"/>
              <a:buChar char="•"/>
            </a:pPr>
            <a:r>
              <a:rPr lang="fr-FR" sz="2000" dirty="0">
                <a:solidFill>
                  <a:srgbClr val="7030A0"/>
                </a:solidFill>
              </a:rPr>
              <a:t>Problème pour retirer un recommandé, pour payer par chèque _ on ne peut accepter les chèques de mon mari.</a:t>
            </a:r>
          </a:p>
          <a:p>
            <a:pPr marL="342900" indent="-342900">
              <a:buFont typeface="Arial" panose="020B0604020202020204" pitchFamily="34" charset="0"/>
              <a:buChar char="•"/>
            </a:pPr>
            <a:r>
              <a:rPr lang="fr-FR" sz="2000" dirty="0">
                <a:solidFill>
                  <a:srgbClr val="7030A0"/>
                </a:solidFill>
              </a:rPr>
              <a:t>Problèmes pour parler à pôle emploi, aux impôts à tous les services administratifs, </a:t>
            </a:r>
          </a:p>
          <a:p>
            <a:pPr marL="342900" indent="-342900">
              <a:buFont typeface="Arial" panose="020B0604020202020204" pitchFamily="34" charset="0"/>
              <a:buChar char="•"/>
            </a:pPr>
            <a:r>
              <a:rPr lang="fr-FR" sz="2000" dirty="0">
                <a:solidFill>
                  <a:srgbClr val="7030A0"/>
                </a:solidFill>
              </a:rPr>
              <a:t>Problèmes pour aller à la piscine _ cabine pour homme et seins à l’air interdits, cabine pour femme interdite pour une personne à l’état civil masculin _, </a:t>
            </a:r>
          </a:p>
          <a:p>
            <a:pPr marL="342900" indent="-342900">
              <a:buFont typeface="Arial" panose="020B0604020202020204" pitchFamily="34" charset="0"/>
              <a:buChar char="•"/>
            </a:pPr>
            <a:r>
              <a:rPr lang="fr-FR" sz="2000" dirty="0">
                <a:solidFill>
                  <a:srgbClr val="7030A0"/>
                </a:solidFill>
              </a:rPr>
              <a:t>Insultes dans la rue, presque  toujours par certains type de personnes, sauf quand on veut mon trou du cul, coups, crachats, menaces .... </a:t>
            </a:r>
          </a:p>
          <a:p>
            <a:pPr marL="342900" indent="-342900">
              <a:buFont typeface="Arial" panose="020B0604020202020204" pitchFamily="34" charset="0"/>
              <a:buChar char="•"/>
            </a:pPr>
            <a:r>
              <a:rPr lang="fr-FR" sz="2000" i="1" dirty="0">
                <a:solidFill>
                  <a:srgbClr val="7030A0"/>
                </a:solidFill>
              </a:rPr>
              <a:t>Et je ne suis pas la seule ....</a:t>
            </a:r>
            <a:endParaRPr lang="fr-FR" i="1" dirty="0">
              <a:solidFill>
                <a:srgbClr val="7030A0"/>
              </a:solidFill>
            </a:endParaRPr>
          </a:p>
          <a:p>
            <a:r>
              <a:rPr lang="fr-FR" dirty="0">
                <a:solidFill>
                  <a:srgbClr val="7030A0"/>
                </a:solidFill>
              </a:rPr>
              <a:t>Source : Flora</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457" y="5600700"/>
            <a:ext cx="3648075" cy="1257300"/>
          </a:xfrm>
          <a:prstGeom prst="rect">
            <a:avLst/>
          </a:prstGeom>
        </p:spPr>
      </p:pic>
      <p:sp>
        <p:nvSpPr>
          <p:cNvPr id="7" name="ZoneTexte 6"/>
          <p:cNvSpPr txBox="1"/>
          <p:nvPr/>
        </p:nvSpPr>
        <p:spPr>
          <a:xfrm>
            <a:off x="6367346" y="6272169"/>
            <a:ext cx="1851103" cy="461665"/>
          </a:xfrm>
          <a:prstGeom prst="rect">
            <a:avLst/>
          </a:prstGeom>
          <a:noFill/>
        </p:spPr>
        <p:txBody>
          <a:bodyPr wrap="square" rtlCol="0">
            <a:spAutoFit/>
          </a:bodyPr>
          <a:lstStyle/>
          <a:p>
            <a:pPr algn="r"/>
            <a:r>
              <a:rPr lang="fr-FR" sz="1200" dirty="0">
                <a:solidFill>
                  <a:srgbClr val="7030A0"/>
                </a:solidFill>
              </a:rPr>
              <a:t>« </a:t>
            </a:r>
            <a:r>
              <a:rPr lang="fr-FR" sz="1200" i="1" dirty="0">
                <a:solidFill>
                  <a:srgbClr val="7030A0"/>
                </a:solidFill>
              </a:rPr>
              <a:t>Soyez ce que vous êtes. Aimez qui vous aimez</a:t>
            </a:r>
            <a:r>
              <a:rPr lang="fr-FR" sz="1200" dirty="0">
                <a:solidFill>
                  <a:srgbClr val="7030A0"/>
                </a:solidFill>
              </a:rPr>
              <a:t> »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59023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3094" y="6240223"/>
            <a:ext cx="699137" cy="438904"/>
          </a:xfrm>
        </p:spPr>
        <p:txBody>
          <a:bodyPr/>
          <a:lstStyle/>
          <a:p>
            <a:fld id="{A3855CD8-F650-4656-8804-7E552F308368}" type="slidenum">
              <a:rPr lang="en-US" smtClean="0"/>
              <a:t>38</a:t>
            </a:fld>
            <a:endParaRPr lang="en-US" dirty="0"/>
          </a:p>
        </p:txBody>
      </p:sp>
      <p:sp>
        <p:nvSpPr>
          <p:cNvPr id="3" name="ZoneTexte 2"/>
          <p:cNvSpPr txBox="1"/>
          <p:nvPr/>
        </p:nvSpPr>
        <p:spPr>
          <a:xfrm>
            <a:off x="219635" y="218358"/>
            <a:ext cx="4653579" cy="369332"/>
          </a:xfrm>
          <a:prstGeom prst="rect">
            <a:avLst/>
          </a:prstGeom>
          <a:noFill/>
        </p:spPr>
        <p:txBody>
          <a:bodyPr wrap="square" rtlCol="0">
            <a:spAutoFit/>
          </a:bodyPr>
          <a:lstStyle/>
          <a:p>
            <a:r>
              <a:rPr lang="fr-FR" b="1" dirty="0">
                <a:solidFill>
                  <a:srgbClr val="7030A0"/>
                </a:solidFill>
              </a:rPr>
              <a:t>7. Les bons conseils et les « bons conseils »</a:t>
            </a:r>
          </a:p>
        </p:txBody>
      </p:sp>
      <p:sp>
        <p:nvSpPr>
          <p:cNvPr id="4" name="ZoneTexte 3"/>
          <p:cNvSpPr txBox="1"/>
          <p:nvPr/>
        </p:nvSpPr>
        <p:spPr>
          <a:xfrm>
            <a:off x="204396" y="634383"/>
            <a:ext cx="9976668" cy="5816977"/>
          </a:xfrm>
          <a:prstGeom prst="rect">
            <a:avLst/>
          </a:prstGeom>
          <a:noFill/>
        </p:spPr>
        <p:txBody>
          <a:bodyPr wrap="square" rtlCol="0">
            <a:spAutoFit/>
          </a:bodyPr>
          <a:lstStyle/>
          <a:p>
            <a:pPr algn="just"/>
            <a:r>
              <a:rPr lang="fr-FR" dirty="0">
                <a:solidFill>
                  <a:srgbClr val="7030A0"/>
                </a:solidFill>
              </a:rPr>
              <a:t>« </a:t>
            </a:r>
            <a:r>
              <a:rPr lang="fr-FR" i="1" dirty="0">
                <a:solidFill>
                  <a:srgbClr val="7030A0"/>
                </a:solidFill>
              </a:rPr>
              <a:t>Arrête tes conneries, E…. Ta tronche passe en tant que mec, mais si tu pars en mode femme, même des années de chirurgie reconstructrice n'y suffiront pas ! T'as vraiment envie de passer de normal à "freak" ?! </a:t>
            </a:r>
            <a:r>
              <a:rPr lang="fr-FR" dirty="0">
                <a:solidFill>
                  <a:srgbClr val="7030A0"/>
                </a:solidFill>
              </a:rPr>
              <a:t>😨</a:t>
            </a:r>
            <a:br>
              <a:rPr lang="fr-FR" i="1" dirty="0">
                <a:solidFill>
                  <a:srgbClr val="7030A0"/>
                </a:solidFill>
              </a:rPr>
            </a:br>
            <a:r>
              <a:rPr lang="fr-FR" i="1" dirty="0">
                <a:solidFill>
                  <a:srgbClr val="7030A0"/>
                </a:solidFill>
              </a:rPr>
              <a:t>En plus, je te connais, ça te mettrait la tête à l'envers et tu décompenserais grave ! Je ne suis pas ta mère, mais je te déconseille fortement de faire cette connerie. (T'en a assez fait comme ça, dans ta life </a:t>
            </a:r>
            <a:r>
              <a:rPr lang="fr-FR" dirty="0">
                <a:solidFill>
                  <a:srgbClr val="7030A0"/>
                </a:solidFill>
              </a:rPr>
              <a:t>😒</a:t>
            </a:r>
            <a:r>
              <a:rPr lang="fr-FR" i="1" dirty="0">
                <a:solidFill>
                  <a:srgbClr val="7030A0"/>
                </a:solidFill>
              </a:rPr>
              <a:t>). Apparemment, le vieil adage qui dit que "c'est la mère de tous les vices", ne se trompe pas </a:t>
            </a:r>
            <a:r>
              <a:rPr lang="fr-FR" dirty="0">
                <a:solidFill>
                  <a:srgbClr val="7030A0"/>
                </a:solidFill>
              </a:rPr>
              <a:t>😝</a:t>
            </a:r>
            <a:r>
              <a:rPr lang="fr-FR" i="1" dirty="0">
                <a:solidFill>
                  <a:srgbClr val="7030A0"/>
                </a:solidFill>
              </a:rPr>
              <a:t>. Si au moins tu utilisais tes grandes capacités intellectuelles pour philosopher, ou ta sensibilité artistique pour peindre, faire de la zique... au lieu de "te mordre la queue" autour de ces questions oiseuses et vaseuses de sexualité qui n'ont, en fait, qu'un intérêt secondaire pour les esprits supérieurs comme nous </a:t>
            </a:r>
            <a:r>
              <a:rPr lang="fr-FR" dirty="0">
                <a:solidFill>
                  <a:srgbClr val="7030A0"/>
                </a:solidFill>
              </a:rPr>
              <a:t>😋 . </a:t>
            </a:r>
            <a:r>
              <a:rPr lang="fr-FR" i="1" dirty="0">
                <a:solidFill>
                  <a:srgbClr val="7030A0"/>
                </a:solidFill>
              </a:rPr>
              <a:t>Les fringues, ça va, ça vient... </a:t>
            </a:r>
            <a:r>
              <a:rPr lang="fr-FR" i="1" dirty="0">
                <a:solidFill>
                  <a:srgbClr val="FF0000"/>
                </a:solidFill>
              </a:rPr>
              <a:t>Maintenant, la castration et les mutilations devraient être punies par la loi. Et ceux qui poussent au crime, sanctionné très sévèrement </a:t>
            </a:r>
            <a:r>
              <a:rPr lang="fr-FR" dirty="0">
                <a:solidFill>
                  <a:srgbClr val="7030A0"/>
                </a:solidFill>
              </a:rPr>
              <a:t>😠. </a:t>
            </a:r>
            <a:r>
              <a:rPr lang="fr-FR" i="1" dirty="0">
                <a:solidFill>
                  <a:srgbClr val="7030A0"/>
                </a:solidFill>
              </a:rPr>
              <a:t>Heureusement que S… et moi sommes là pour te recadrer ! Les autres, c'est des guignols. Ils ne te kiffent pas comme nous </a:t>
            </a:r>
            <a:r>
              <a:rPr lang="fr-FR" dirty="0">
                <a:solidFill>
                  <a:srgbClr val="7030A0"/>
                </a:solidFill>
              </a:rPr>
              <a:t>».</a:t>
            </a:r>
          </a:p>
          <a:p>
            <a:pPr algn="just"/>
            <a:endParaRPr lang="fr-FR" dirty="0">
              <a:solidFill>
                <a:srgbClr val="7030A0"/>
              </a:solidFill>
            </a:endParaRPr>
          </a:p>
          <a:p>
            <a:pPr algn="just"/>
            <a:r>
              <a:rPr lang="fr-FR" dirty="0">
                <a:solidFill>
                  <a:srgbClr val="7030A0"/>
                </a:solidFill>
              </a:rPr>
              <a:t>« </a:t>
            </a:r>
            <a:r>
              <a:rPr lang="fr-FR" i="1" dirty="0">
                <a:solidFill>
                  <a:srgbClr val="7030A0"/>
                </a:solidFill>
              </a:rPr>
              <a:t>Ma réflexion là-dessus [sur le fait que tu te sens « transgenre »] est :</a:t>
            </a:r>
          </a:p>
          <a:p>
            <a:pPr algn="just"/>
            <a:r>
              <a:rPr lang="fr-FR" i="1" dirty="0">
                <a:solidFill>
                  <a:srgbClr val="7030A0"/>
                </a:solidFill>
              </a:rPr>
              <a:t>- Ne surtout pas culpabiliser.</a:t>
            </a:r>
          </a:p>
          <a:p>
            <a:pPr algn="just"/>
            <a:r>
              <a:rPr lang="fr-FR" i="1" dirty="0">
                <a:solidFill>
                  <a:srgbClr val="7030A0"/>
                </a:solidFill>
              </a:rPr>
              <a:t>- Eviter les psys, stages, et autres initiatives, qui n'auront pour résultat que de te soutirer de l'argent.</a:t>
            </a:r>
          </a:p>
          <a:p>
            <a:pPr algn="just"/>
            <a:r>
              <a:rPr lang="fr-FR" i="1" dirty="0">
                <a:solidFill>
                  <a:srgbClr val="7030A0"/>
                </a:solidFill>
              </a:rPr>
              <a:t>- Ne pas en parler à n'importe qui.</a:t>
            </a:r>
          </a:p>
          <a:p>
            <a:pPr algn="just"/>
            <a:r>
              <a:rPr lang="fr-FR" i="1" dirty="0">
                <a:solidFill>
                  <a:srgbClr val="7030A0"/>
                </a:solidFill>
              </a:rPr>
              <a:t>- Rechercher la compagnie d'autres personnes comme toi, mieux à même de te comprendre que celles citées à la ligne ci-dessus (sur Paris, ça doit se trouver avec plus de facilité)</a:t>
            </a:r>
            <a:r>
              <a:rPr lang="fr-FR" dirty="0">
                <a:solidFill>
                  <a:srgbClr val="7030A0"/>
                </a:solidFill>
              </a:rPr>
              <a:t> ».</a:t>
            </a:r>
            <a:r>
              <a:rPr lang="fr-FR" sz="1200" dirty="0">
                <a:solidFill>
                  <a:srgbClr val="7030A0"/>
                </a:solidFill>
              </a:rPr>
              <a:t> Source : Conseils de Michel à un de ses amis transgenre. </a:t>
            </a:r>
            <a:endParaRPr lang="fr-FR" dirty="0">
              <a:solidFill>
                <a:srgbClr val="7030A0"/>
              </a:solidFill>
            </a:endParaRPr>
          </a:p>
          <a:p>
            <a:pPr algn="just"/>
            <a:endParaRPr lang="fr-FR" dirty="0">
              <a:solidFill>
                <a:srgbClr val="7030A0"/>
              </a:solidFill>
            </a:endParaRPr>
          </a:p>
        </p:txBody>
      </p:sp>
      <p:sp>
        <p:nvSpPr>
          <p:cNvPr id="5" name="ZoneTexte 4"/>
          <p:cNvSpPr txBox="1"/>
          <p:nvPr/>
        </p:nvSpPr>
        <p:spPr>
          <a:xfrm>
            <a:off x="4511936" y="37283"/>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1068" y="5152734"/>
            <a:ext cx="1591372" cy="1575458"/>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366" y="2563387"/>
            <a:ext cx="1628775" cy="24003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1068" y="37283"/>
            <a:ext cx="1880932" cy="2194421"/>
          </a:xfrm>
          <a:prstGeom prst="rect">
            <a:avLst/>
          </a:prstGeom>
        </p:spPr>
      </p:pic>
    </p:spTree>
    <p:extLst>
      <p:ext uri="{BB962C8B-B14F-4D97-AF65-F5344CB8AC3E}">
        <p14:creationId xmlns:p14="http://schemas.microsoft.com/office/powerpoint/2010/main" val="3456027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39</a:t>
            </a:fld>
            <a:endParaRPr lang="en-US"/>
          </a:p>
        </p:txBody>
      </p:sp>
      <p:sp>
        <p:nvSpPr>
          <p:cNvPr id="3" name="Espace réservé du numéro de diapositive 1"/>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39</a:t>
            </a:fld>
            <a:endParaRPr lang="en-US"/>
          </a:p>
        </p:txBody>
      </p:sp>
      <p:sp>
        <p:nvSpPr>
          <p:cNvPr id="4" name="Espace réservé du numéro de diapositive 1"/>
          <p:cNvSpPr txBox="1">
            <a:spLocks/>
          </p:cNvSpPr>
          <p:nvPr/>
        </p:nvSpPr>
        <p:spPr>
          <a:xfrm>
            <a:off x="11306286" y="140169"/>
            <a:ext cx="639183" cy="30011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39</a:t>
            </a:fld>
            <a:endParaRPr lang="en-US"/>
          </a:p>
        </p:txBody>
      </p:sp>
      <p:sp>
        <p:nvSpPr>
          <p:cNvPr id="5" name="ZoneTexte 4"/>
          <p:cNvSpPr txBox="1"/>
          <p:nvPr/>
        </p:nvSpPr>
        <p:spPr>
          <a:xfrm>
            <a:off x="5304864" y="138064"/>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p:nvPr/>
        </p:nvSpPr>
        <p:spPr>
          <a:xfrm>
            <a:off x="314524" y="322731"/>
            <a:ext cx="4990340" cy="369332"/>
          </a:xfrm>
          <a:prstGeom prst="rect">
            <a:avLst/>
          </a:prstGeom>
        </p:spPr>
        <p:txBody>
          <a:bodyPr wrap="none">
            <a:spAutoFit/>
          </a:bodyPr>
          <a:lstStyle/>
          <a:p>
            <a:pPr>
              <a:spcBef>
                <a:spcPct val="0"/>
              </a:spcBef>
            </a:pPr>
            <a:r>
              <a:rPr lang="fr-FR" altLang="fr-FR" dirty="0">
                <a:solidFill>
                  <a:srgbClr val="7030A0"/>
                </a:solidFill>
              </a:rPr>
              <a:t>8. </a:t>
            </a:r>
            <a:r>
              <a:rPr lang="fr-FR" altLang="fr-FR" b="1" dirty="0">
                <a:solidFill>
                  <a:srgbClr val="7030A0"/>
                </a:solidFill>
              </a:rPr>
              <a:t>Quelques statistiques au Canada, USA, France …</a:t>
            </a:r>
          </a:p>
        </p:txBody>
      </p:sp>
      <p:sp>
        <p:nvSpPr>
          <p:cNvPr id="7" name="ZoneTexte 6"/>
          <p:cNvSpPr txBox="1"/>
          <p:nvPr/>
        </p:nvSpPr>
        <p:spPr>
          <a:xfrm>
            <a:off x="172122" y="692063"/>
            <a:ext cx="11897958" cy="6093976"/>
          </a:xfrm>
          <a:prstGeom prst="rect">
            <a:avLst/>
          </a:prstGeom>
          <a:noFill/>
        </p:spPr>
        <p:txBody>
          <a:bodyPr wrap="square" rtlCol="0">
            <a:spAutoFit/>
          </a:bodyPr>
          <a:lstStyle/>
          <a:p>
            <a:pPr marL="285750" indent="-285750">
              <a:buFont typeface="Arial" panose="020B0604020202020204" pitchFamily="34" charset="0"/>
              <a:buChar char="•"/>
            </a:pPr>
            <a:r>
              <a:rPr lang="fr-FR" b="1" dirty="0">
                <a:solidFill>
                  <a:srgbClr val="C00000"/>
                </a:solidFill>
              </a:rPr>
              <a:t>96.1%</a:t>
            </a:r>
            <a:r>
              <a:rPr lang="fr-FR" dirty="0">
                <a:solidFill>
                  <a:srgbClr val="C00000"/>
                </a:solidFill>
              </a:rPr>
              <a:t> rapportent avoir entendu des commentaires négatif au sujet de l‘</a:t>
            </a:r>
            <a:r>
              <a:rPr lang="fr-FR" b="1" dirty="0">
                <a:solidFill>
                  <a:srgbClr val="C00000"/>
                </a:solidFill>
              </a:rPr>
              <a:t>expression de genre</a:t>
            </a:r>
            <a:r>
              <a:rPr lang="fr-FR" dirty="0">
                <a:solidFill>
                  <a:srgbClr val="C00000"/>
                </a:solidFill>
              </a:rPr>
              <a:t>.</a:t>
            </a:r>
          </a:p>
          <a:p>
            <a:pPr marL="285750" indent="-285750">
              <a:buFont typeface="Arial" panose="020B0604020202020204" pitchFamily="34" charset="0"/>
              <a:buChar char="•"/>
            </a:pPr>
            <a:r>
              <a:rPr lang="fr-FR" b="1" dirty="0">
                <a:solidFill>
                  <a:srgbClr val="C00000"/>
                </a:solidFill>
              </a:rPr>
              <a:t>78%</a:t>
            </a:r>
            <a:r>
              <a:rPr lang="fr-FR" dirty="0">
                <a:solidFill>
                  <a:srgbClr val="C00000"/>
                </a:solidFill>
              </a:rPr>
              <a:t> rapportent avoir été victimes de harcèlement verbal.</a:t>
            </a:r>
          </a:p>
          <a:p>
            <a:pPr marL="285750" indent="-285750">
              <a:buFont typeface="Arial" panose="020B0604020202020204" pitchFamily="34" charset="0"/>
              <a:buChar char="•"/>
            </a:pPr>
            <a:r>
              <a:rPr lang="fr-FR" b="1" dirty="0">
                <a:solidFill>
                  <a:srgbClr val="C00000"/>
                </a:solidFill>
              </a:rPr>
              <a:t>74%</a:t>
            </a:r>
            <a:r>
              <a:rPr lang="fr-FR" dirty="0">
                <a:solidFill>
                  <a:srgbClr val="C00000"/>
                </a:solidFill>
              </a:rPr>
              <a:t> se déclarent victime de harcèlement sexuel.</a:t>
            </a:r>
          </a:p>
          <a:p>
            <a:pPr marL="285750" indent="-285750">
              <a:buFont typeface="Arial" panose="020B0604020202020204" pitchFamily="34" charset="0"/>
              <a:buChar char="•"/>
            </a:pPr>
            <a:r>
              <a:rPr lang="fr-FR" b="1" dirty="0">
                <a:solidFill>
                  <a:srgbClr val="C00000"/>
                </a:solidFill>
              </a:rPr>
              <a:t>85.1%</a:t>
            </a:r>
            <a:r>
              <a:rPr lang="fr-FR" dirty="0">
                <a:solidFill>
                  <a:srgbClr val="C00000"/>
                </a:solidFill>
              </a:rPr>
              <a:t> rapportent avoir été victimes de harcèlement verbal à propos de leur orientation sexuelle ou leur identité.</a:t>
            </a:r>
          </a:p>
          <a:p>
            <a:pPr marL="285750" indent="-285750">
              <a:buFont typeface="Arial" panose="020B0604020202020204" pitchFamily="34" charset="0"/>
              <a:buChar char="•"/>
            </a:pPr>
            <a:r>
              <a:rPr lang="fr-FR" dirty="0">
                <a:solidFill>
                  <a:srgbClr val="C00000"/>
                </a:solidFill>
              </a:rPr>
              <a:t>Entre </a:t>
            </a:r>
            <a:r>
              <a:rPr lang="fr-FR" b="1" dirty="0">
                <a:solidFill>
                  <a:srgbClr val="C00000"/>
                </a:solidFill>
              </a:rPr>
              <a:t>22% et 31%</a:t>
            </a:r>
            <a:r>
              <a:rPr lang="fr-FR" dirty="0">
                <a:solidFill>
                  <a:srgbClr val="C00000"/>
                </a:solidFill>
              </a:rPr>
              <a:t> de personne « </a:t>
            </a:r>
            <a:r>
              <a:rPr lang="fr-FR" dirty="0" err="1">
                <a:solidFill>
                  <a:srgbClr val="C00000"/>
                </a:solidFill>
              </a:rPr>
              <a:t>trans</a:t>
            </a:r>
            <a:r>
              <a:rPr lang="fr-FR" dirty="0">
                <a:solidFill>
                  <a:srgbClr val="C00000"/>
                </a:solidFill>
              </a:rPr>
              <a:t> » ont été victime de harcèlement verbal ou physique au travail.</a:t>
            </a:r>
          </a:p>
          <a:p>
            <a:pPr marL="285750" indent="-285750">
              <a:buFont typeface="Arial" panose="020B0604020202020204" pitchFamily="34" charset="0"/>
              <a:buChar char="•"/>
            </a:pPr>
            <a:r>
              <a:rPr lang="fr-FR" dirty="0">
                <a:solidFill>
                  <a:srgbClr val="C00000"/>
                </a:solidFill>
              </a:rPr>
              <a:t>Entre </a:t>
            </a:r>
            <a:r>
              <a:rPr lang="fr-FR" b="1" dirty="0">
                <a:solidFill>
                  <a:srgbClr val="C00000"/>
                </a:solidFill>
              </a:rPr>
              <a:t>13% et 56%</a:t>
            </a:r>
            <a:r>
              <a:rPr lang="fr-FR" dirty="0">
                <a:solidFill>
                  <a:srgbClr val="C00000"/>
                </a:solidFill>
              </a:rPr>
              <a:t> de personne « </a:t>
            </a:r>
            <a:r>
              <a:rPr lang="fr-FR" dirty="0" err="1">
                <a:solidFill>
                  <a:srgbClr val="C00000"/>
                </a:solidFill>
              </a:rPr>
              <a:t>trans</a:t>
            </a:r>
            <a:r>
              <a:rPr lang="fr-FR" dirty="0">
                <a:solidFill>
                  <a:srgbClr val="C00000"/>
                </a:solidFill>
              </a:rPr>
              <a:t> » on perdu leurs emploi pour des raison d’identité de genre.</a:t>
            </a:r>
          </a:p>
          <a:p>
            <a:pPr marL="285750" indent="-285750">
              <a:buFont typeface="Arial" panose="020B0604020202020204" pitchFamily="34" charset="0"/>
              <a:buChar char="•"/>
            </a:pPr>
            <a:r>
              <a:rPr lang="fr-FR" dirty="0">
                <a:solidFill>
                  <a:srgbClr val="C00000"/>
                </a:solidFill>
              </a:rPr>
              <a:t>Entre </a:t>
            </a:r>
            <a:r>
              <a:rPr lang="fr-FR" b="1" dirty="0">
                <a:solidFill>
                  <a:srgbClr val="C00000"/>
                </a:solidFill>
              </a:rPr>
              <a:t>13% et 47%</a:t>
            </a:r>
            <a:r>
              <a:rPr lang="fr-FR" dirty="0">
                <a:solidFill>
                  <a:srgbClr val="C00000"/>
                </a:solidFill>
              </a:rPr>
              <a:t> de personne « </a:t>
            </a:r>
            <a:r>
              <a:rPr lang="fr-FR" dirty="0" err="1">
                <a:solidFill>
                  <a:srgbClr val="C00000"/>
                </a:solidFill>
              </a:rPr>
              <a:t>trans</a:t>
            </a:r>
            <a:r>
              <a:rPr lang="fr-FR" dirty="0">
                <a:solidFill>
                  <a:srgbClr val="C00000"/>
                </a:solidFill>
              </a:rPr>
              <a:t> » se sont vu refusé un emploi pour des raison d’identité de genre.</a:t>
            </a:r>
          </a:p>
          <a:p>
            <a:pPr marL="285750" indent="-285750">
              <a:buFont typeface="Arial" panose="020B0604020202020204" pitchFamily="34" charset="0"/>
              <a:buChar char="•"/>
            </a:pPr>
            <a:r>
              <a:rPr lang="fr-FR" b="1" dirty="0">
                <a:solidFill>
                  <a:srgbClr val="FF0000"/>
                </a:solidFill>
              </a:rPr>
              <a:t>48% </a:t>
            </a:r>
            <a:r>
              <a:rPr lang="fr-FR" dirty="0">
                <a:solidFill>
                  <a:srgbClr val="FF0000"/>
                </a:solidFill>
              </a:rPr>
              <a:t>ont même été victime d’agressions (armées ou sexuelles).</a:t>
            </a:r>
          </a:p>
          <a:p>
            <a:pPr marL="285750" indent="-285750">
              <a:buFont typeface="Arial" panose="020B0604020202020204" pitchFamily="34" charset="0"/>
              <a:buChar char="•"/>
            </a:pPr>
            <a:r>
              <a:rPr lang="fr-FR" dirty="0">
                <a:solidFill>
                  <a:srgbClr val="FF0000"/>
                </a:solidFill>
              </a:rPr>
              <a:t>De façon générale,</a:t>
            </a:r>
            <a:r>
              <a:rPr lang="fr-FR" b="1" dirty="0">
                <a:solidFill>
                  <a:srgbClr val="FF0000"/>
                </a:solidFill>
              </a:rPr>
              <a:t> 10%</a:t>
            </a:r>
            <a:r>
              <a:rPr lang="fr-FR" dirty="0">
                <a:solidFill>
                  <a:srgbClr val="FF0000"/>
                </a:solidFill>
              </a:rPr>
              <a:t> des crimes contre la personne au Canada ont des motivations reliées à l’</a:t>
            </a:r>
            <a:r>
              <a:rPr lang="fr-FR" dirty="0">
                <a:solidFill>
                  <a:srgbClr val="FF0000"/>
                </a:solidFill>
                <a:hlinkClick r:id="rId2" tooltip="orientation sexuelle"/>
              </a:rPr>
              <a:t>orientation sexuelle</a:t>
            </a:r>
            <a:r>
              <a:rPr lang="fr-FR" dirty="0">
                <a:solidFill>
                  <a:srgbClr val="FF0000"/>
                </a:solidFill>
              </a:rPr>
              <a:t>! </a:t>
            </a:r>
          </a:p>
          <a:p>
            <a:pPr marL="285750" indent="-285750">
              <a:buFont typeface="Arial" panose="020B0604020202020204" pitchFamily="34" charset="0"/>
              <a:buChar char="•"/>
            </a:pPr>
            <a:r>
              <a:rPr lang="fr-FR" dirty="0">
                <a:solidFill>
                  <a:srgbClr val="FF0000"/>
                </a:solidFill>
              </a:rPr>
              <a:t>Ce nombre atteint </a:t>
            </a:r>
            <a:r>
              <a:rPr lang="fr-FR" b="1" dirty="0">
                <a:solidFill>
                  <a:srgbClr val="FF0000"/>
                </a:solidFill>
              </a:rPr>
              <a:t>17%</a:t>
            </a:r>
            <a:r>
              <a:rPr lang="fr-FR" dirty="0">
                <a:solidFill>
                  <a:srgbClr val="FF0000"/>
                </a:solidFill>
              </a:rPr>
              <a:t> au États-Unis!</a:t>
            </a:r>
          </a:p>
          <a:p>
            <a:pPr marL="285750" indent="-285750">
              <a:buFont typeface="Arial" panose="020B0604020202020204" pitchFamily="34" charset="0"/>
              <a:buChar char="•"/>
            </a:pPr>
            <a:r>
              <a:rPr lang="fr-FR" b="1" dirty="0">
                <a:solidFill>
                  <a:srgbClr val="FF0000"/>
                </a:solidFill>
              </a:rPr>
              <a:t>8.3% (1/12)</a:t>
            </a:r>
            <a:r>
              <a:rPr lang="fr-FR" dirty="0">
                <a:solidFill>
                  <a:srgbClr val="FF0000"/>
                </a:solidFill>
              </a:rPr>
              <a:t> des personnes </a:t>
            </a:r>
            <a:r>
              <a:rPr lang="fr-FR" dirty="0">
                <a:solidFill>
                  <a:srgbClr val="FF0000"/>
                </a:solidFill>
                <a:hlinkClick r:id="rId2" tooltip="MTF"/>
              </a:rPr>
              <a:t>MTF</a:t>
            </a:r>
            <a:r>
              <a:rPr lang="fr-FR" dirty="0">
                <a:solidFill>
                  <a:srgbClr val="FF0000"/>
                </a:solidFill>
              </a:rPr>
              <a:t> aux États-Unis  courent la chance de se faire tuer alors que le taux normal est de </a:t>
            </a:r>
            <a:r>
              <a:rPr lang="fr-FR" b="1" dirty="0">
                <a:solidFill>
                  <a:srgbClr val="FF0000"/>
                </a:solidFill>
              </a:rPr>
              <a:t>0.005% (1/18000)</a:t>
            </a:r>
            <a:r>
              <a:rPr lang="fr-FR" dirty="0">
                <a:solidFill>
                  <a:srgbClr val="FF0000"/>
                </a:solidFill>
              </a:rPr>
              <a:t>. C’est </a:t>
            </a:r>
            <a:r>
              <a:rPr lang="fr-FR" b="1" dirty="0">
                <a:solidFill>
                  <a:srgbClr val="FF0000"/>
                </a:solidFill>
              </a:rPr>
              <a:t>1500</a:t>
            </a:r>
            <a:r>
              <a:rPr lang="fr-FR" dirty="0">
                <a:solidFill>
                  <a:srgbClr val="FF0000"/>
                </a:solidFill>
              </a:rPr>
              <a:t> fois plus élevé.</a:t>
            </a:r>
          </a:p>
          <a:p>
            <a:pPr marL="285750" indent="-285750">
              <a:buFont typeface="Arial" panose="020B0604020202020204" pitchFamily="34" charset="0"/>
              <a:buChar char="•"/>
            </a:pPr>
            <a:r>
              <a:rPr lang="fr-FR" b="1" dirty="0">
                <a:solidFill>
                  <a:srgbClr val="FF0000"/>
                </a:solidFill>
              </a:rPr>
              <a:t>70%</a:t>
            </a:r>
            <a:r>
              <a:rPr lang="fr-FR" dirty="0">
                <a:solidFill>
                  <a:srgbClr val="FF0000"/>
                </a:solidFill>
              </a:rPr>
              <a:t> ont déjà pensé au suicide et entre </a:t>
            </a:r>
            <a:r>
              <a:rPr lang="fr-FR" b="1" dirty="0">
                <a:solidFill>
                  <a:srgbClr val="FF0000"/>
                </a:solidFill>
              </a:rPr>
              <a:t>33%</a:t>
            </a:r>
            <a:r>
              <a:rPr lang="fr-FR" dirty="0">
                <a:solidFill>
                  <a:srgbClr val="FF0000"/>
                </a:solidFill>
              </a:rPr>
              <a:t> y ont déjà eu recours.</a:t>
            </a:r>
          </a:p>
          <a:p>
            <a:pPr marL="285750" indent="-285750">
              <a:buFont typeface="Arial" panose="020B0604020202020204" pitchFamily="34" charset="0"/>
              <a:buChar char="•"/>
            </a:pPr>
            <a:r>
              <a:rPr lang="fr-FR" dirty="0">
                <a:solidFill>
                  <a:srgbClr val="FF0000"/>
                </a:solidFill>
              </a:rPr>
              <a:t>Le taux de suicide est </a:t>
            </a:r>
            <a:r>
              <a:rPr lang="fr-FR" b="1" dirty="0">
                <a:solidFill>
                  <a:srgbClr val="FF0000"/>
                </a:solidFill>
              </a:rPr>
              <a:t>20 fois</a:t>
            </a:r>
            <a:r>
              <a:rPr lang="fr-FR" dirty="0">
                <a:solidFill>
                  <a:srgbClr val="FF0000"/>
                </a:solidFill>
              </a:rPr>
              <a:t> moins élevé une fois que les personnes </a:t>
            </a:r>
            <a:r>
              <a:rPr lang="fr-FR" dirty="0" err="1">
                <a:solidFill>
                  <a:srgbClr val="FF0000"/>
                </a:solidFill>
              </a:rPr>
              <a:t>trans</a:t>
            </a:r>
            <a:r>
              <a:rPr lang="fr-FR" dirty="0">
                <a:solidFill>
                  <a:srgbClr val="FF0000"/>
                </a:solidFill>
              </a:rPr>
              <a:t> « traité » pour leur trouble de l’identité que chez les « non-traité »</a:t>
            </a:r>
          </a:p>
          <a:p>
            <a:pPr marL="285750" indent="-285750">
              <a:buFont typeface="Arial" panose="020B0604020202020204" pitchFamily="34" charset="0"/>
              <a:buChar char="•"/>
            </a:pPr>
            <a:r>
              <a:rPr lang="fr-FR" b="1" dirty="0">
                <a:solidFill>
                  <a:srgbClr val="FF0000"/>
                </a:solidFill>
              </a:rPr>
              <a:t>33.3%</a:t>
            </a:r>
            <a:r>
              <a:rPr lang="fr-FR" dirty="0">
                <a:solidFill>
                  <a:srgbClr val="FF0000"/>
                </a:solidFill>
              </a:rPr>
              <a:t> ont déjà attentés à leur vie</a:t>
            </a:r>
          </a:p>
          <a:p>
            <a:pPr marL="285750" indent="-285750">
              <a:buFont typeface="Arial" panose="020B0604020202020204" pitchFamily="34" charset="0"/>
              <a:buChar char="•"/>
            </a:pPr>
            <a:r>
              <a:rPr lang="fr-FR" b="1" dirty="0">
                <a:solidFill>
                  <a:srgbClr val="FF0000"/>
                </a:solidFill>
              </a:rPr>
              <a:t>34% à 55%</a:t>
            </a:r>
            <a:r>
              <a:rPr lang="fr-FR" dirty="0">
                <a:solidFill>
                  <a:srgbClr val="FF0000"/>
                </a:solidFill>
              </a:rPr>
              <a:t> déclarent avoir déjà été victime de violence physique.</a:t>
            </a:r>
          </a:p>
          <a:p>
            <a:pPr marL="285750" indent="-285750">
              <a:buFont typeface="Arial" panose="020B0604020202020204" pitchFamily="34" charset="0"/>
              <a:buChar char="•"/>
            </a:pPr>
            <a:r>
              <a:rPr lang="fr-FR" b="1" dirty="0">
                <a:solidFill>
                  <a:srgbClr val="C00000"/>
                </a:solidFill>
              </a:rPr>
              <a:t>Au moins 38% </a:t>
            </a:r>
            <a:r>
              <a:rPr lang="fr-FR" dirty="0">
                <a:solidFill>
                  <a:srgbClr val="C00000"/>
                </a:solidFill>
              </a:rPr>
              <a:t>déclarent ne pas se sentir en sécurité à l’école due à leur</a:t>
            </a:r>
            <a:r>
              <a:rPr lang="fr-FR" dirty="0">
                <a:solidFill>
                  <a:srgbClr val="7030A0"/>
                </a:solidFill>
              </a:rPr>
              <a:t> </a:t>
            </a:r>
            <a:r>
              <a:rPr lang="fr-FR" dirty="0">
                <a:solidFill>
                  <a:srgbClr val="7030A0"/>
                </a:solidFill>
                <a:hlinkClick r:id="rId2" tooltip="expression de genre"/>
              </a:rPr>
              <a:t>expression de genre</a:t>
            </a:r>
            <a:r>
              <a:rPr lang="fr-FR" dirty="0">
                <a:solidFill>
                  <a:srgbClr val="7030A0"/>
                </a:solidFill>
              </a:rPr>
              <a:t>. Alors que cette statistique atteint </a:t>
            </a:r>
            <a:r>
              <a:rPr lang="fr-FR" b="1" dirty="0">
                <a:solidFill>
                  <a:srgbClr val="7030A0"/>
                </a:solidFill>
              </a:rPr>
              <a:t>20%</a:t>
            </a:r>
            <a:r>
              <a:rPr lang="fr-FR" dirty="0">
                <a:solidFill>
                  <a:srgbClr val="7030A0"/>
                </a:solidFill>
              </a:rPr>
              <a:t> chez les répondant hétéro.</a:t>
            </a:r>
          </a:p>
          <a:p>
            <a:pPr marL="285750" indent="-285750">
              <a:buFont typeface="Arial" panose="020B0604020202020204" pitchFamily="34" charset="0"/>
              <a:buChar char="•"/>
            </a:pPr>
            <a:r>
              <a:rPr lang="fr-FR" dirty="0">
                <a:solidFill>
                  <a:srgbClr val="FF0000"/>
                </a:solidFill>
              </a:rPr>
              <a:t>Près de </a:t>
            </a:r>
            <a:r>
              <a:rPr lang="fr-FR" b="1" dirty="0">
                <a:solidFill>
                  <a:srgbClr val="FF0000"/>
                </a:solidFill>
              </a:rPr>
              <a:t>25%</a:t>
            </a:r>
            <a:r>
              <a:rPr lang="fr-FR" dirty="0">
                <a:solidFill>
                  <a:srgbClr val="FF0000"/>
                </a:solidFill>
              </a:rPr>
              <a:t> des personnes </a:t>
            </a:r>
            <a:r>
              <a:rPr lang="fr-FR" dirty="0" err="1">
                <a:solidFill>
                  <a:srgbClr val="FF0000"/>
                </a:solidFill>
              </a:rPr>
              <a:t>trans</a:t>
            </a:r>
            <a:r>
              <a:rPr lang="fr-FR" dirty="0">
                <a:solidFill>
                  <a:srgbClr val="FF0000"/>
                </a:solidFill>
              </a:rPr>
              <a:t> affirment avoir déjà été hospitalisé pour des problèmes de santé mentale.</a:t>
            </a:r>
          </a:p>
          <a:p>
            <a:pPr marL="285750" indent="-285750">
              <a:buFont typeface="Arial" panose="020B0604020202020204" pitchFamily="34" charset="0"/>
              <a:buChar char="•"/>
            </a:pPr>
            <a:r>
              <a:rPr lang="fr-FR" dirty="0">
                <a:solidFill>
                  <a:srgbClr val="FF0000"/>
                </a:solidFill>
              </a:rPr>
              <a:t>Près de </a:t>
            </a:r>
            <a:r>
              <a:rPr lang="fr-FR" b="1" dirty="0">
                <a:solidFill>
                  <a:srgbClr val="FF0000"/>
                </a:solidFill>
              </a:rPr>
              <a:t>33%</a:t>
            </a:r>
            <a:r>
              <a:rPr lang="fr-FR" dirty="0">
                <a:solidFill>
                  <a:srgbClr val="FF0000"/>
                </a:solidFill>
              </a:rPr>
              <a:t> des personnes </a:t>
            </a:r>
            <a:r>
              <a:rPr lang="fr-FR" dirty="0" err="1">
                <a:solidFill>
                  <a:srgbClr val="FF0000"/>
                </a:solidFill>
              </a:rPr>
              <a:t>trans</a:t>
            </a:r>
            <a:r>
              <a:rPr lang="fr-FR" dirty="0">
                <a:solidFill>
                  <a:srgbClr val="FF0000"/>
                </a:solidFill>
              </a:rPr>
              <a:t> affirment avoir déjà fait au moins une tentative de suicide.</a:t>
            </a:r>
          </a:p>
          <a:p>
            <a:r>
              <a:rPr lang="fr-FR" sz="1200" dirty="0">
                <a:solidFill>
                  <a:srgbClr val="7030A0"/>
                </a:solidFill>
              </a:rPr>
              <a:t>Source : </a:t>
            </a:r>
            <a:r>
              <a:rPr lang="fr-FR" sz="1200" dirty="0">
                <a:solidFill>
                  <a:srgbClr val="7030A0"/>
                </a:solidFill>
                <a:hlinkClick r:id="rId2"/>
              </a:rPr>
              <a:t>http://www.atq1980.org/archives/articles/statistiques-sur-les-personnes-transsexuelles/</a:t>
            </a:r>
            <a:r>
              <a:rPr lang="fr-FR" sz="1200" dirty="0">
                <a:solidFill>
                  <a:srgbClr val="7030A0"/>
                </a:solidFill>
              </a:rPr>
              <a:t> </a:t>
            </a:r>
            <a:endParaRPr lang="en-US" sz="1200" dirty="0">
              <a:solidFill>
                <a:srgbClr val="7030A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486" y="138064"/>
            <a:ext cx="1828800" cy="1295400"/>
          </a:xfrm>
          <a:prstGeom prst="rect">
            <a:avLst/>
          </a:prstGeom>
        </p:spPr>
      </p:pic>
    </p:spTree>
    <p:extLst>
      <p:ext uri="{BB962C8B-B14F-4D97-AF65-F5344CB8AC3E}">
        <p14:creationId xmlns:p14="http://schemas.microsoft.com/office/powerpoint/2010/main" val="230483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52301" y="109768"/>
            <a:ext cx="425605" cy="365125"/>
          </a:xfrm>
        </p:spPr>
        <p:txBody>
          <a:bodyPr/>
          <a:lstStyle/>
          <a:p>
            <a:fld id="{A3855CD8-F650-4656-8804-7E552F308368}" type="slidenum">
              <a:rPr lang="en-US" smtClean="0"/>
              <a:t>4</a:t>
            </a:fld>
            <a:endParaRPr lang="en-US"/>
          </a:p>
        </p:txBody>
      </p:sp>
      <p:sp>
        <p:nvSpPr>
          <p:cNvPr id="3" name="ZoneTexte 2"/>
          <p:cNvSpPr txBox="1"/>
          <p:nvPr/>
        </p:nvSpPr>
        <p:spPr>
          <a:xfrm>
            <a:off x="156117" y="473860"/>
            <a:ext cx="6456556" cy="5262979"/>
          </a:xfrm>
          <a:prstGeom prst="rect">
            <a:avLst/>
          </a:prstGeom>
          <a:noFill/>
        </p:spPr>
        <p:txBody>
          <a:bodyPr wrap="square" rtlCol="0">
            <a:spAutoFit/>
          </a:bodyPr>
          <a:lstStyle/>
          <a:p>
            <a:pPr>
              <a:lnSpc>
                <a:spcPct val="100000"/>
              </a:lnSpc>
              <a:spcBef>
                <a:spcPct val="0"/>
              </a:spcBef>
              <a:buNone/>
            </a:pPr>
            <a:r>
              <a:rPr lang="fr-FR" altLang="fr-FR" sz="1400" dirty="0">
                <a:solidFill>
                  <a:srgbClr val="7030A0"/>
                </a:solidFill>
              </a:rPr>
              <a:t>18.1.8. Maladies ou désordres mentaux</a:t>
            </a:r>
          </a:p>
          <a:p>
            <a:pPr>
              <a:lnSpc>
                <a:spcPct val="100000"/>
              </a:lnSpc>
              <a:spcBef>
                <a:spcPct val="0"/>
              </a:spcBef>
              <a:buNone/>
            </a:pPr>
            <a:r>
              <a:rPr lang="fr-FR" altLang="fr-FR" sz="1400" dirty="0">
                <a:solidFill>
                  <a:srgbClr val="7030A0"/>
                </a:solidFill>
              </a:rPr>
              <a:t>18.2. Les explications physiologiques de la transsexualité </a:t>
            </a:r>
          </a:p>
          <a:p>
            <a:pPr>
              <a:lnSpc>
                <a:spcPct val="100000"/>
              </a:lnSpc>
              <a:spcBef>
                <a:spcPct val="0"/>
              </a:spcBef>
              <a:buNone/>
            </a:pPr>
            <a:r>
              <a:rPr lang="fr-FR" altLang="fr-FR" sz="1400" dirty="0">
                <a:solidFill>
                  <a:srgbClr val="7030A0"/>
                </a:solidFill>
              </a:rPr>
              <a:t>18.2.1. « </a:t>
            </a:r>
            <a:r>
              <a:rPr lang="fr-FR" altLang="fr-FR" sz="1400" dirty="0" err="1">
                <a:solidFill>
                  <a:srgbClr val="7030A0"/>
                </a:solidFill>
              </a:rPr>
              <a:t>Transsexualisation</a:t>
            </a:r>
            <a:r>
              <a:rPr lang="fr-FR" altLang="fr-FR" sz="1400" dirty="0">
                <a:solidFill>
                  <a:srgbClr val="7030A0"/>
                </a:solidFill>
              </a:rPr>
              <a:t> » artificielle du psychisme du fait de la prise d’hormones</a:t>
            </a:r>
          </a:p>
          <a:p>
            <a:pPr>
              <a:lnSpc>
                <a:spcPct val="100000"/>
              </a:lnSpc>
              <a:spcBef>
                <a:spcPct val="0"/>
              </a:spcBef>
              <a:buNone/>
            </a:pPr>
            <a:r>
              <a:rPr lang="fr-FR" altLang="fr-FR" sz="1400" dirty="0">
                <a:solidFill>
                  <a:srgbClr val="7030A0"/>
                </a:solidFill>
              </a:rPr>
              <a:t>18.2.1bis. Désir de travestissement artificiellement induit par la prise de médicament(s) </a:t>
            </a:r>
          </a:p>
          <a:p>
            <a:pPr>
              <a:lnSpc>
                <a:spcPct val="100000"/>
              </a:lnSpc>
              <a:spcBef>
                <a:spcPct val="0"/>
              </a:spcBef>
              <a:buNone/>
            </a:pPr>
            <a:r>
              <a:rPr lang="fr-FR" altLang="fr-FR" sz="1400" dirty="0">
                <a:solidFill>
                  <a:srgbClr val="7030A0"/>
                </a:solidFill>
              </a:rPr>
              <a:t>18.2.2. Le cas de David Reimer</a:t>
            </a:r>
          </a:p>
          <a:p>
            <a:pPr>
              <a:lnSpc>
                <a:spcPct val="100000"/>
              </a:lnSpc>
              <a:spcBef>
                <a:spcPct val="0"/>
              </a:spcBef>
              <a:buNone/>
            </a:pPr>
            <a:r>
              <a:rPr lang="fr-FR" altLang="fr-FR" sz="1400" dirty="0">
                <a:solidFill>
                  <a:srgbClr val="7030A0"/>
                </a:solidFill>
              </a:rPr>
              <a:t>18.2.3. Causes possibles de la « bisexualité » animale </a:t>
            </a:r>
          </a:p>
          <a:p>
            <a:pPr>
              <a:spcBef>
                <a:spcPct val="0"/>
              </a:spcBef>
            </a:pPr>
            <a:r>
              <a:rPr lang="fr-FR" altLang="fr-FR" sz="1400" dirty="0">
                <a:solidFill>
                  <a:srgbClr val="7030A0"/>
                </a:solidFill>
              </a:rPr>
              <a:t>18.2.4. La transsexualité dans le monde animal </a:t>
            </a:r>
          </a:p>
          <a:p>
            <a:pPr>
              <a:lnSpc>
                <a:spcPct val="100000"/>
              </a:lnSpc>
              <a:spcBef>
                <a:spcPct val="0"/>
              </a:spcBef>
              <a:buNone/>
            </a:pPr>
            <a:r>
              <a:rPr lang="fr-FR" altLang="fr-FR" sz="1400" dirty="0">
                <a:solidFill>
                  <a:srgbClr val="7030A0"/>
                </a:solidFill>
              </a:rPr>
              <a:t>19. Défense des transsexuels, lutte contre la discrimination</a:t>
            </a:r>
          </a:p>
          <a:p>
            <a:pPr>
              <a:lnSpc>
                <a:spcPct val="100000"/>
              </a:lnSpc>
              <a:spcBef>
                <a:spcPct val="0"/>
              </a:spcBef>
              <a:buNone/>
            </a:pPr>
            <a:r>
              <a:rPr lang="fr-FR" altLang="fr-FR" sz="1400" dirty="0">
                <a:solidFill>
                  <a:srgbClr val="7030A0"/>
                </a:solidFill>
              </a:rPr>
              <a:t>19bis. La lutte contre les Stéréotypes de genre</a:t>
            </a:r>
          </a:p>
          <a:p>
            <a:pPr>
              <a:lnSpc>
                <a:spcPct val="100000"/>
              </a:lnSpc>
              <a:spcBef>
                <a:spcPct val="0"/>
              </a:spcBef>
              <a:buNone/>
            </a:pPr>
            <a:r>
              <a:rPr lang="fr-FR" altLang="fr-FR" sz="1400" dirty="0">
                <a:solidFill>
                  <a:srgbClr val="7030A0"/>
                </a:solidFill>
              </a:rPr>
              <a:t>20. Raison du traitement hormonal </a:t>
            </a:r>
          </a:p>
          <a:p>
            <a:pPr>
              <a:spcBef>
                <a:spcPct val="0"/>
              </a:spcBef>
            </a:pPr>
            <a:r>
              <a:rPr lang="fr-FR" sz="1400" dirty="0">
                <a:solidFill>
                  <a:srgbClr val="7030A0"/>
                </a:solidFill>
              </a:rPr>
              <a:t>20bis. Les contrindications au changement de sexe</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20ter. Risques médicaux du THS</a:t>
            </a:r>
          </a:p>
          <a:p>
            <a:pPr>
              <a:spcBef>
                <a:spcPct val="0"/>
              </a:spcBef>
            </a:pPr>
            <a:r>
              <a:rPr lang="fr-FR" sz="1400" dirty="0">
                <a:solidFill>
                  <a:srgbClr val="7030A0"/>
                </a:solidFill>
              </a:rPr>
              <a:t>20quarter. Effets de l'arrêt des hormones féminisantes</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21. Risque de se tromper sur sa « </a:t>
            </a:r>
            <a:r>
              <a:rPr lang="fr-FR" altLang="fr-FR" sz="1400" dirty="0" err="1">
                <a:solidFill>
                  <a:srgbClr val="7030A0"/>
                </a:solidFill>
              </a:rPr>
              <a:t>transidentité</a:t>
            </a:r>
            <a:r>
              <a:rPr lang="fr-FR" altLang="fr-FR" sz="1400" dirty="0">
                <a:solidFill>
                  <a:srgbClr val="7030A0"/>
                </a:solidFill>
              </a:rPr>
              <a:t> »</a:t>
            </a:r>
          </a:p>
          <a:p>
            <a:pPr>
              <a:lnSpc>
                <a:spcPct val="100000"/>
              </a:lnSpc>
              <a:spcBef>
                <a:spcPct val="0"/>
              </a:spcBef>
              <a:buNone/>
            </a:pPr>
            <a:r>
              <a:rPr lang="fr-FR" altLang="fr-FR" sz="1400" dirty="0">
                <a:solidFill>
                  <a:srgbClr val="7030A0"/>
                </a:solidFill>
              </a:rPr>
              <a:t>21bis. Erreur de diagnostique psychiatrique </a:t>
            </a:r>
          </a:p>
          <a:p>
            <a:pPr>
              <a:lnSpc>
                <a:spcPct val="100000"/>
              </a:lnSpc>
              <a:spcBef>
                <a:spcPct val="0"/>
              </a:spcBef>
              <a:buNone/>
            </a:pPr>
            <a:r>
              <a:rPr lang="fr-FR" altLang="fr-FR" sz="1400" dirty="0">
                <a:solidFill>
                  <a:srgbClr val="7030A0"/>
                </a:solidFill>
              </a:rPr>
              <a:t>22. Sur le futur : greffe d’utérus-vagin etc.</a:t>
            </a:r>
          </a:p>
          <a:p>
            <a:pPr>
              <a:spcBef>
                <a:spcPct val="0"/>
              </a:spcBef>
            </a:pPr>
            <a:r>
              <a:rPr lang="fr-FR" sz="1400" dirty="0">
                <a:solidFill>
                  <a:srgbClr val="7030A0"/>
                </a:solidFill>
              </a:rPr>
              <a:t>23. Changement d’état civil des </a:t>
            </a:r>
            <a:r>
              <a:rPr lang="fr-FR" sz="1400" dirty="0" err="1">
                <a:solidFill>
                  <a:srgbClr val="7030A0"/>
                </a:solidFill>
              </a:rPr>
              <a:t>trans</a:t>
            </a:r>
            <a:r>
              <a:rPr lang="fr-FR" sz="1400" dirty="0">
                <a:solidFill>
                  <a:srgbClr val="7030A0"/>
                </a:solidFill>
              </a:rPr>
              <a:t>’ </a:t>
            </a:r>
          </a:p>
          <a:p>
            <a:pPr>
              <a:spcBef>
                <a:spcPct val="0"/>
              </a:spcBef>
            </a:pPr>
            <a:r>
              <a:rPr lang="fr-FR" sz="1400" dirty="0">
                <a:solidFill>
                  <a:srgbClr val="7030A0"/>
                </a:solidFill>
              </a:rPr>
              <a:t>(en France …)</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24. Glossaire / Lexique</a:t>
            </a:r>
          </a:p>
          <a:p>
            <a:pPr>
              <a:lnSpc>
                <a:spcPct val="100000"/>
              </a:lnSpc>
              <a:spcBef>
                <a:spcPct val="0"/>
              </a:spcBef>
              <a:buNone/>
            </a:pPr>
            <a:r>
              <a:rPr lang="fr-FR" altLang="fr-FR" sz="1400" dirty="0">
                <a:solidFill>
                  <a:srgbClr val="7030A0"/>
                </a:solidFill>
              </a:rPr>
              <a:t>25. Personnalités connues</a:t>
            </a:r>
          </a:p>
          <a:p>
            <a:pPr>
              <a:lnSpc>
                <a:spcPct val="100000"/>
              </a:lnSpc>
              <a:spcBef>
                <a:spcPct val="0"/>
              </a:spcBef>
              <a:buNone/>
            </a:pPr>
            <a:r>
              <a:rPr lang="fr-FR" altLang="fr-FR" sz="1400" dirty="0">
                <a:solidFill>
                  <a:srgbClr val="7030A0"/>
                </a:solidFill>
              </a:rPr>
              <a:t>26. Conclusions</a:t>
            </a:r>
          </a:p>
          <a:p>
            <a:pPr>
              <a:lnSpc>
                <a:spcPct val="100000"/>
              </a:lnSpc>
              <a:spcBef>
                <a:spcPct val="0"/>
              </a:spcBef>
              <a:buNone/>
            </a:pPr>
            <a:r>
              <a:rPr lang="fr-FR" altLang="fr-FR" sz="1400" dirty="0">
                <a:solidFill>
                  <a:srgbClr val="7030A0"/>
                </a:solidFill>
              </a:rPr>
              <a:t>27. Bibliographie</a:t>
            </a:r>
          </a:p>
          <a:p>
            <a:pPr>
              <a:spcBef>
                <a:spcPct val="0"/>
              </a:spcBef>
            </a:pPr>
            <a:r>
              <a:rPr lang="fr-FR" sz="1400" dirty="0">
                <a:solidFill>
                  <a:srgbClr val="7030A0"/>
                </a:solidFill>
              </a:rPr>
              <a:t>28. Associations</a:t>
            </a:r>
          </a:p>
        </p:txBody>
      </p:sp>
      <p:sp>
        <p:nvSpPr>
          <p:cNvPr id="4" name="ZoneTexte 3"/>
          <p:cNvSpPr txBox="1">
            <a:spLocks noChangeArrowheads="1"/>
          </p:cNvSpPr>
          <p:nvPr/>
        </p:nvSpPr>
        <p:spPr bwMode="auto">
          <a:xfrm>
            <a:off x="156117" y="105560"/>
            <a:ext cx="281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0.</a:t>
            </a:r>
            <a:r>
              <a:rPr lang="fr-FR" altLang="fr-FR" sz="1800" b="1" dirty="0">
                <a:solidFill>
                  <a:srgbClr val="7030A0"/>
                </a:solidFill>
              </a:rPr>
              <a:t> Sommaire (suite et fin)</a:t>
            </a:r>
            <a:endParaRPr lang="fr-FR" altLang="fr-FR" sz="1800" dirty="0">
              <a:solidFill>
                <a:srgbClr val="7030A0"/>
              </a:solidFill>
            </a:endParaRPr>
          </a:p>
        </p:txBody>
      </p:sp>
      <p:sp>
        <p:nvSpPr>
          <p:cNvPr id="5" name="ZoneTexte 4"/>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7009131" y="6090321"/>
            <a:ext cx="4841486" cy="646331"/>
          </a:xfrm>
          <a:prstGeom prst="rect">
            <a:avLst/>
          </a:prstGeom>
          <a:noFill/>
        </p:spPr>
        <p:txBody>
          <a:bodyPr wrap="square" rtlCol="0">
            <a:spAutoFit/>
          </a:bodyPr>
          <a:lstStyle/>
          <a:p>
            <a:pPr algn="ctr"/>
            <a:r>
              <a:rPr lang="fr-FR" dirty="0">
                <a:solidFill>
                  <a:srgbClr val="7030A0"/>
                </a:solidFill>
              </a:rPr>
              <a:t>« </a:t>
            </a:r>
            <a:r>
              <a:rPr lang="fr-FR" i="1" dirty="0">
                <a:solidFill>
                  <a:srgbClr val="7030A0"/>
                </a:solidFill>
              </a:rPr>
              <a:t>Je vois des êtres humains, mais pas d’humanité</a:t>
            </a:r>
            <a:r>
              <a:rPr lang="fr-FR" dirty="0">
                <a:solidFill>
                  <a:srgbClr val="7030A0"/>
                </a:solidFill>
              </a:rPr>
              <a:t> », </a:t>
            </a:r>
            <a:r>
              <a:rPr lang="fr-FR" dirty="0" err="1">
                <a:solidFill>
                  <a:srgbClr val="7030A0"/>
                </a:solidFill>
              </a:rPr>
              <a:t>Klister</a:t>
            </a:r>
            <a:r>
              <a:rPr lang="fr-FR" dirty="0">
                <a:solidFill>
                  <a:srgbClr val="7030A0"/>
                </a:solidFill>
              </a:rPr>
              <a:t>-Peter – Stockholm, Suède.</a:t>
            </a:r>
          </a:p>
        </p:txBody>
      </p:sp>
      <p:sp>
        <p:nvSpPr>
          <p:cNvPr id="8" name="Rectangle 7"/>
          <p:cNvSpPr/>
          <p:nvPr/>
        </p:nvSpPr>
        <p:spPr>
          <a:xfrm>
            <a:off x="6504878" y="566459"/>
            <a:ext cx="6096000" cy="3108543"/>
          </a:xfrm>
          <a:prstGeom prst="rect">
            <a:avLst/>
          </a:prstGeom>
        </p:spPr>
        <p:txBody>
          <a:bodyPr>
            <a:spAutoFit/>
          </a:bodyPr>
          <a:lstStyle/>
          <a:p>
            <a:pPr>
              <a:lnSpc>
                <a:spcPct val="100000"/>
              </a:lnSpc>
              <a:spcBef>
                <a:spcPct val="0"/>
              </a:spcBef>
              <a:buNone/>
            </a:pPr>
            <a:r>
              <a:rPr lang="fr-FR" altLang="fr-FR" sz="1400" dirty="0">
                <a:solidFill>
                  <a:srgbClr val="7030A0"/>
                </a:solidFill>
              </a:rPr>
              <a:t>A1. Annexe : Compléments sur l’identité de genre</a:t>
            </a:r>
          </a:p>
          <a:p>
            <a:pPr>
              <a:lnSpc>
                <a:spcPct val="100000"/>
              </a:lnSpc>
              <a:spcBef>
                <a:spcPct val="0"/>
              </a:spcBef>
              <a:buNone/>
            </a:pPr>
            <a:r>
              <a:rPr lang="fr-FR" altLang="fr-FR" sz="1400" dirty="0">
                <a:solidFill>
                  <a:srgbClr val="7030A0"/>
                </a:solidFill>
              </a:rPr>
              <a:t>A2. Annexe : ABCD de l'égalité.</a:t>
            </a:r>
          </a:p>
          <a:p>
            <a:pPr>
              <a:lnSpc>
                <a:spcPct val="100000"/>
              </a:lnSpc>
              <a:spcBef>
                <a:spcPct val="0"/>
              </a:spcBef>
              <a:buNone/>
            </a:pPr>
            <a:r>
              <a:rPr lang="fr-FR" altLang="fr-FR" sz="1400" dirty="0">
                <a:solidFill>
                  <a:srgbClr val="7030A0"/>
                </a:solidFill>
              </a:rPr>
              <a:t>A3. Mariage gay, PMA, « </a:t>
            </a:r>
            <a:r>
              <a:rPr lang="fr-FR" altLang="fr-FR" sz="1400" dirty="0" err="1">
                <a:solidFill>
                  <a:srgbClr val="7030A0"/>
                </a:solidFill>
              </a:rPr>
              <a:t>gender</a:t>
            </a:r>
            <a:r>
              <a:rPr lang="fr-FR" altLang="fr-FR" sz="1400" dirty="0">
                <a:solidFill>
                  <a:srgbClr val="7030A0"/>
                </a:solidFill>
              </a:rPr>
              <a:t> »... Dix liens pour tout comprendre</a:t>
            </a:r>
          </a:p>
          <a:p>
            <a:pPr>
              <a:lnSpc>
                <a:spcPct val="100000"/>
              </a:lnSpc>
              <a:spcBef>
                <a:spcPct val="0"/>
              </a:spcBef>
              <a:buNone/>
            </a:pPr>
            <a:r>
              <a:rPr lang="fr-FR" altLang="fr-FR" sz="1400" dirty="0">
                <a:solidFill>
                  <a:srgbClr val="7030A0"/>
                </a:solidFill>
              </a:rPr>
              <a:t>A3.1. La théorie du genre, c'est quoi ?</a:t>
            </a:r>
          </a:p>
          <a:p>
            <a:pPr>
              <a:lnSpc>
                <a:spcPct val="100000"/>
              </a:lnSpc>
              <a:spcBef>
                <a:spcPct val="0"/>
              </a:spcBef>
              <a:buNone/>
            </a:pPr>
            <a:r>
              <a:rPr lang="fr-FR" altLang="fr-FR" sz="1400" dirty="0">
                <a:solidFill>
                  <a:srgbClr val="7030A0"/>
                </a:solidFill>
              </a:rPr>
              <a:t>A3.2. Pourquoi dit-on qu'elle est « enseignée dans les écoles » ?</a:t>
            </a:r>
          </a:p>
          <a:p>
            <a:pPr>
              <a:lnSpc>
                <a:spcPct val="100000"/>
              </a:lnSpc>
              <a:spcBef>
                <a:spcPct val="0"/>
              </a:spcBef>
              <a:buNone/>
            </a:pPr>
            <a:r>
              <a:rPr lang="fr-FR" altLang="fr-FR" sz="1400" dirty="0">
                <a:solidFill>
                  <a:srgbClr val="7030A0"/>
                </a:solidFill>
              </a:rPr>
              <a:t>A3.3. Qu'est ce que les « ABCD de l'égalité » ?</a:t>
            </a:r>
          </a:p>
          <a:p>
            <a:pPr>
              <a:lnSpc>
                <a:spcPct val="100000"/>
              </a:lnSpc>
              <a:spcBef>
                <a:spcPct val="0"/>
              </a:spcBef>
              <a:buNone/>
            </a:pPr>
            <a:r>
              <a:rPr lang="fr-FR" altLang="fr-FR" sz="1400" dirty="0">
                <a:solidFill>
                  <a:srgbClr val="7030A0"/>
                </a:solidFill>
              </a:rPr>
              <a:t>A3.4. Et la « ligne Azur », de quoi s'agit-il ?</a:t>
            </a:r>
          </a:p>
          <a:p>
            <a:pPr>
              <a:lnSpc>
                <a:spcPct val="100000"/>
              </a:lnSpc>
              <a:spcBef>
                <a:spcPct val="0"/>
              </a:spcBef>
              <a:buNone/>
            </a:pPr>
            <a:r>
              <a:rPr lang="fr-FR" altLang="fr-FR" sz="1400" dirty="0">
                <a:solidFill>
                  <a:srgbClr val="7030A0"/>
                </a:solidFill>
              </a:rPr>
              <a:t>A3.5. Une sénatrice a-t-elle dit que les enfants appartenaient à l'Etat ?</a:t>
            </a:r>
          </a:p>
          <a:p>
            <a:pPr>
              <a:lnSpc>
                <a:spcPct val="100000"/>
              </a:lnSpc>
              <a:spcBef>
                <a:spcPct val="0"/>
              </a:spcBef>
              <a:buNone/>
            </a:pPr>
            <a:r>
              <a:rPr lang="fr-FR" altLang="fr-FR" sz="1400" dirty="0">
                <a:solidFill>
                  <a:srgbClr val="7030A0"/>
                </a:solidFill>
              </a:rPr>
              <a:t>A3.7. Les livres pour enfants </a:t>
            </a:r>
            <a:r>
              <a:rPr lang="fr-FR" altLang="fr-FR" sz="1400" dirty="0" err="1">
                <a:solidFill>
                  <a:srgbClr val="7030A0"/>
                </a:solidFill>
              </a:rPr>
              <a:t>font-il</a:t>
            </a:r>
            <a:r>
              <a:rPr lang="fr-FR" altLang="fr-FR" sz="1400" dirty="0">
                <a:solidFill>
                  <a:srgbClr val="7030A0"/>
                </a:solidFill>
              </a:rPr>
              <a:t> la promotion du « </a:t>
            </a:r>
            <a:r>
              <a:rPr lang="fr-FR" altLang="fr-FR" sz="1400" dirty="0" err="1">
                <a:solidFill>
                  <a:srgbClr val="7030A0"/>
                </a:solidFill>
              </a:rPr>
              <a:t>gender</a:t>
            </a:r>
            <a:r>
              <a:rPr lang="fr-FR" altLang="fr-FR" sz="1400" dirty="0">
                <a:solidFill>
                  <a:srgbClr val="7030A0"/>
                </a:solidFill>
              </a:rPr>
              <a:t> » ?</a:t>
            </a:r>
          </a:p>
          <a:p>
            <a:pPr>
              <a:lnSpc>
                <a:spcPct val="100000"/>
              </a:lnSpc>
              <a:spcBef>
                <a:spcPct val="0"/>
              </a:spcBef>
              <a:buNone/>
            </a:pPr>
            <a:r>
              <a:rPr lang="fr-FR" altLang="fr-FR" sz="1400" dirty="0">
                <a:solidFill>
                  <a:srgbClr val="7030A0"/>
                </a:solidFill>
              </a:rPr>
              <a:t>A3.8. Des initiatives qui datent</a:t>
            </a:r>
          </a:p>
          <a:p>
            <a:pPr>
              <a:lnSpc>
                <a:spcPct val="100000"/>
              </a:lnSpc>
              <a:spcBef>
                <a:spcPct val="0"/>
              </a:spcBef>
              <a:buNone/>
            </a:pPr>
            <a:r>
              <a:rPr lang="fr-FR" altLang="fr-FR" sz="1400" dirty="0">
                <a:solidFill>
                  <a:srgbClr val="7030A0"/>
                </a:solidFill>
              </a:rPr>
              <a:t>A3.9.Mais qui diffuse ces rumeurs ?</a:t>
            </a:r>
          </a:p>
          <a:p>
            <a:pPr>
              <a:lnSpc>
                <a:spcPct val="100000"/>
              </a:lnSpc>
              <a:spcBef>
                <a:spcPct val="0"/>
              </a:spcBef>
              <a:buNone/>
            </a:pPr>
            <a:r>
              <a:rPr lang="fr-FR" altLang="fr-FR" sz="1400" dirty="0">
                <a:solidFill>
                  <a:srgbClr val="7030A0"/>
                </a:solidFill>
              </a:rPr>
              <a:t>A4. Annexe : Le syndrome des habits de l'empereur</a:t>
            </a:r>
          </a:p>
          <a:p>
            <a:pPr>
              <a:lnSpc>
                <a:spcPct val="100000"/>
              </a:lnSpc>
              <a:spcBef>
                <a:spcPct val="0"/>
              </a:spcBef>
              <a:buNone/>
            </a:pPr>
            <a:r>
              <a:rPr lang="fr-FR" altLang="fr-FR" sz="1400" dirty="0">
                <a:solidFill>
                  <a:srgbClr val="7030A0"/>
                </a:solidFill>
              </a:rPr>
              <a:t>A5. Annexe : le parapluie des </a:t>
            </a:r>
            <a:r>
              <a:rPr lang="fr-FR" altLang="fr-FR" sz="1400" dirty="0" err="1">
                <a:solidFill>
                  <a:srgbClr val="7030A0"/>
                </a:solidFill>
              </a:rPr>
              <a:t>transidentités</a:t>
            </a:r>
            <a:endParaRPr lang="fr-FR" altLang="fr-FR" sz="1400" dirty="0">
              <a:solidFill>
                <a:srgbClr val="7030A0"/>
              </a:solidFill>
            </a:endParaRPr>
          </a:p>
          <a:p>
            <a:pPr>
              <a:lnSpc>
                <a:spcPct val="100000"/>
              </a:lnSpc>
              <a:spcBef>
                <a:spcPct val="0"/>
              </a:spcBef>
              <a:buNone/>
            </a:pPr>
            <a:r>
              <a:rPr lang="fr-FR" altLang="fr-FR" sz="1400" dirty="0">
                <a:solidFill>
                  <a:srgbClr val="7030A0"/>
                </a:solidFill>
              </a:rPr>
              <a:t>A6. Annexe : drapeaux et symboles</a:t>
            </a:r>
            <a:endParaRPr lang="fr-FR" sz="1400"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9131" y="3858133"/>
            <a:ext cx="4941847" cy="2232187"/>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760" y="3451895"/>
            <a:ext cx="2638425" cy="2638425"/>
          </a:xfrm>
          <a:prstGeom prst="rect">
            <a:avLst/>
          </a:prstGeom>
        </p:spPr>
      </p:pic>
      <p:sp>
        <p:nvSpPr>
          <p:cNvPr id="11" name="ZoneTexte 10"/>
          <p:cNvSpPr txBox="1"/>
          <p:nvPr/>
        </p:nvSpPr>
        <p:spPr>
          <a:xfrm>
            <a:off x="2375210" y="6090320"/>
            <a:ext cx="4237463" cy="646331"/>
          </a:xfrm>
          <a:prstGeom prst="rect">
            <a:avLst/>
          </a:prstGeom>
          <a:noFill/>
        </p:spPr>
        <p:txBody>
          <a:bodyPr wrap="square" rtlCol="0">
            <a:spAutoFit/>
          </a:bodyPr>
          <a:lstStyle/>
          <a:p>
            <a:pPr algn="ctr"/>
            <a:r>
              <a:rPr lang="fr-FR" sz="1200" dirty="0">
                <a:solidFill>
                  <a:srgbClr val="7030A0"/>
                </a:solidFill>
              </a:rPr>
              <a:t>«</a:t>
            </a:r>
            <a:r>
              <a:rPr lang="fr-FR" sz="1200" i="1" dirty="0">
                <a:solidFill>
                  <a:srgbClr val="7030A0"/>
                </a:solidFill>
              </a:rPr>
              <a:t> Le genre (le sexe intérieur ressenti) est entre vos oreilles et non entre vos jambes</a:t>
            </a:r>
            <a:r>
              <a:rPr lang="fr-FR" sz="1200" dirty="0">
                <a:solidFill>
                  <a:srgbClr val="7030A0"/>
                </a:solidFill>
              </a:rPr>
              <a:t> » (David Bowie et Tilda </a:t>
            </a:r>
            <a:r>
              <a:rPr lang="fr-FR" sz="1200" dirty="0" err="1">
                <a:solidFill>
                  <a:srgbClr val="7030A0"/>
                </a:solidFill>
              </a:rPr>
              <a:t>Swinton</a:t>
            </a:r>
            <a:r>
              <a:rPr lang="fr-FR" sz="1200" dirty="0">
                <a:solidFill>
                  <a:srgbClr val="7030A0"/>
                </a:solidFill>
              </a:rPr>
              <a:t>, ayant changer de rôle et d’apparence sexuelles)</a:t>
            </a:r>
          </a:p>
        </p:txBody>
      </p:sp>
    </p:spTree>
    <p:extLst>
      <p:ext uri="{BB962C8B-B14F-4D97-AF65-F5344CB8AC3E}">
        <p14:creationId xmlns:p14="http://schemas.microsoft.com/office/powerpoint/2010/main" val="3929657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40</a:t>
            </a:fld>
            <a:endParaRPr lang="en-US"/>
          </a:p>
        </p:txBody>
      </p:sp>
      <p:sp>
        <p:nvSpPr>
          <p:cNvPr id="3" name="Espace réservé du numéro de diapositive 1"/>
          <p:cNvSpPr txBox="1">
            <a:spLocks/>
          </p:cNvSpPr>
          <p:nvPr/>
        </p:nvSpPr>
        <p:spPr>
          <a:xfrm>
            <a:off x="11499972" y="124742"/>
            <a:ext cx="542364" cy="3155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40</a:t>
            </a:fld>
            <a:endParaRPr lang="en-US" dirty="0"/>
          </a:p>
        </p:txBody>
      </p:sp>
      <p:sp>
        <p:nvSpPr>
          <p:cNvPr id="4" name="ZoneTexte 3"/>
          <p:cNvSpPr txBox="1"/>
          <p:nvPr/>
        </p:nvSpPr>
        <p:spPr>
          <a:xfrm>
            <a:off x="5723881" y="70953"/>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314524" y="322731"/>
            <a:ext cx="5670398" cy="369332"/>
          </a:xfrm>
          <a:prstGeom prst="rect">
            <a:avLst/>
          </a:prstGeom>
        </p:spPr>
        <p:txBody>
          <a:bodyPr wrap="none">
            <a:spAutoFit/>
          </a:bodyPr>
          <a:lstStyle/>
          <a:p>
            <a:pPr>
              <a:spcBef>
                <a:spcPct val="0"/>
              </a:spcBef>
            </a:pPr>
            <a:r>
              <a:rPr lang="fr-FR" altLang="fr-FR" dirty="0">
                <a:solidFill>
                  <a:srgbClr val="7030A0"/>
                </a:solidFill>
              </a:rPr>
              <a:t>8. </a:t>
            </a:r>
            <a:r>
              <a:rPr lang="fr-FR" altLang="fr-FR" b="1" dirty="0">
                <a:solidFill>
                  <a:srgbClr val="7030A0"/>
                </a:solidFill>
              </a:rPr>
              <a:t>Quelques statistiques au Canada, USA, France … (suite)</a:t>
            </a:r>
          </a:p>
        </p:txBody>
      </p:sp>
      <p:sp>
        <p:nvSpPr>
          <p:cNvPr id="6" name="ZoneTexte 5"/>
          <p:cNvSpPr txBox="1"/>
          <p:nvPr/>
        </p:nvSpPr>
        <p:spPr>
          <a:xfrm>
            <a:off x="301092" y="692063"/>
            <a:ext cx="11741243" cy="4801314"/>
          </a:xfrm>
          <a:prstGeom prst="rect">
            <a:avLst/>
          </a:prstGeom>
          <a:noFill/>
        </p:spPr>
        <p:txBody>
          <a:bodyPr wrap="square" rtlCol="0">
            <a:spAutoFit/>
          </a:bodyPr>
          <a:lstStyle/>
          <a:p>
            <a:pPr marL="285750" indent="-285750">
              <a:buFont typeface="Arial" panose="020B0604020202020204" pitchFamily="34" charset="0"/>
              <a:buChar char="•"/>
            </a:pPr>
            <a:r>
              <a:rPr lang="fr-FR" b="1" dirty="0">
                <a:solidFill>
                  <a:srgbClr val="FF0000"/>
                </a:solidFill>
              </a:rPr>
              <a:t>Dans le monde en 2014, il y a eu 226 cas documentés de meurtres de personnes </a:t>
            </a:r>
            <a:r>
              <a:rPr lang="fr-FR" b="1" dirty="0" err="1">
                <a:solidFill>
                  <a:srgbClr val="FF0000"/>
                </a:solidFill>
              </a:rPr>
              <a:t>trans</a:t>
            </a:r>
            <a:r>
              <a:rPr lang="fr-FR" b="1" dirty="0">
                <a:solidFill>
                  <a:srgbClr val="FF0000"/>
                </a:solidFill>
              </a:rPr>
              <a:t>* lors de crimes de haine.</a:t>
            </a:r>
          </a:p>
          <a:p>
            <a:pPr marL="285750" indent="-285750">
              <a:buFont typeface="Arial" panose="020B0604020202020204" pitchFamily="34" charset="0"/>
              <a:buChar char="•"/>
            </a:pPr>
            <a:r>
              <a:rPr lang="fr-FR" b="1" dirty="0">
                <a:solidFill>
                  <a:srgbClr val="FF0000"/>
                </a:solidFill>
              </a:rPr>
              <a:t>16%</a:t>
            </a:r>
            <a:r>
              <a:rPr lang="fr-FR" dirty="0">
                <a:solidFill>
                  <a:srgbClr val="FF0000"/>
                </a:solidFill>
              </a:rPr>
              <a:t> des gens croient qu’être </a:t>
            </a:r>
            <a:r>
              <a:rPr lang="fr-FR" dirty="0" err="1">
                <a:solidFill>
                  <a:srgbClr val="FF0000"/>
                </a:solidFill>
              </a:rPr>
              <a:t>trans</a:t>
            </a:r>
            <a:r>
              <a:rPr lang="fr-FR" dirty="0">
                <a:solidFill>
                  <a:srgbClr val="FF0000"/>
                </a:solidFill>
              </a:rPr>
              <a:t> c’est mal.</a:t>
            </a:r>
          </a:p>
          <a:p>
            <a:pPr marL="285750" indent="-285750">
              <a:buFont typeface="Arial" panose="020B0604020202020204" pitchFamily="34" charset="0"/>
              <a:buChar char="•"/>
            </a:pPr>
            <a:r>
              <a:rPr lang="fr-FR" dirty="0">
                <a:solidFill>
                  <a:srgbClr val="C00000"/>
                </a:solidFill>
              </a:rPr>
              <a:t>31% des personnes </a:t>
            </a:r>
            <a:r>
              <a:rPr lang="fr-FR" dirty="0" err="1">
                <a:solidFill>
                  <a:srgbClr val="C00000"/>
                </a:solidFill>
              </a:rPr>
              <a:t>trans</a:t>
            </a:r>
            <a:r>
              <a:rPr lang="fr-FR" dirty="0">
                <a:solidFill>
                  <a:srgbClr val="C00000"/>
                </a:solidFill>
              </a:rPr>
              <a:t> rapportent avoir été victimes de harcèlement de la part de leurs professeurs.</a:t>
            </a:r>
          </a:p>
          <a:p>
            <a:pPr marL="285750" indent="-285750">
              <a:buFont typeface="Arial" panose="020B0604020202020204" pitchFamily="34" charset="0"/>
              <a:buChar char="•"/>
            </a:pPr>
            <a:r>
              <a:rPr lang="fr-FR" dirty="0">
                <a:solidFill>
                  <a:srgbClr val="C00000"/>
                </a:solidFill>
              </a:rPr>
              <a:t>15% des personnes </a:t>
            </a:r>
            <a:r>
              <a:rPr lang="fr-FR" dirty="0" err="1">
                <a:solidFill>
                  <a:srgbClr val="C00000"/>
                </a:solidFill>
              </a:rPr>
              <a:t>trans</a:t>
            </a:r>
            <a:r>
              <a:rPr lang="fr-FR" dirty="0">
                <a:solidFill>
                  <a:srgbClr val="C00000"/>
                </a:solidFill>
              </a:rPr>
              <a:t> abandonnent leurs études pour cette raison.</a:t>
            </a:r>
          </a:p>
          <a:p>
            <a:pPr marL="285750" indent="-285750">
              <a:buFont typeface="Arial" panose="020B0604020202020204" pitchFamily="34" charset="0"/>
              <a:buChar char="•"/>
            </a:pPr>
            <a:r>
              <a:rPr lang="fr-FR" b="1" dirty="0">
                <a:solidFill>
                  <a:srgbClr val="7030A0"/>
                </a:solidFill>
              </a:rPr>
              <a:t>30%</a:t>
            </a:r>
            <a:r>
              <a:rPr lang="fr-FR" dirty="0">
                <a:solidFill>
                  <a:srgbClr val="7030A0"/>
                </a:solidFill>
              </a:rPr>
              <a:t> des gens n’ont jamais entendu le mot </a:t>
            </a:r>
            <a:r>
              <a:rPr lang="fr-FR" dirty="0">
                <a:solidFill>
                  <a:srgbClr val="7030A0"/>
                </a:solidFill>
                <a:hlinkClick r:id="rId2" tooltip="transsexuel"/>
              </a:rPr>
              <a:t>transsexuel</a:t>
            </a:r>
            <a:r>
              <a:rPr lang="fr-FR" dirty="0">
                <a:solidFill>
                  <a:srgbClr val="7030A0"/>
                </a:solidFill>
              </a:rPr>
              <a:t>.</a:t>
            </a:r>
          </a:p>
          <a:p>
            <a:pPr marL="285750" indent="-285750">
              <a:buFont typeface="Arial" panose="020B0604020202020204" pitchFamily="34" charset="0"/>
              <a:buChar char="•"/>
            </a:pPr>
            <a:r>
              <a:rPr lang="fr-FR" dirty="0">
                <a:solidFill>
                  <a:srgbClr val="7030A0"/>
                </a:solidFill>
              </a:rPr>
              <a:t>Seulement </a:t>
            </a:r>
            <a:r>
              <a:rPr lang="fr-FR" b="1" dirty="0">
                <a:solidFill>
                  <a:srgbClr val="7030A0"/>
                </a:solidFill>
              </a:rPr>
              <a:t>56%</a:t>
            </a:r>
            <a:r>
              <a:rPr lang="fr-FR" dirty="0">
                <a:solidFill>
                  <a:srgbClr val="7030A0"/>
                </a:solidFill>
              </a:rPr>
              <a:t> croient qu’il y a une différence entre l’orientation sexuelle et l’</a:t>
            </a:r>
            <a:r>
              <a:rPr lang="fr-FR" dirty="0">
                <a:solidFill>
                  <a:srgbClr val="7030A0"/>
                </a:solidFill>
                <a:hlinkClick r:id="rId2" tooltip="identité de genre"/>
              </a:rPr>
              <a:t>identité de genre</a:t>
            </a:r>
            <a:r>
              <a:rPr lang="fr-FR" dirty="0">
                <a:solidFill>
                  <a:srgbClr val="7030A0"/>
                </a:solidFill>
              </a:rPr>
              <a:t>.</a:t>
            </a:r>
          </a:p>
          <a:p>
            <a:pPr marL="285750" indent="-285750">
              <a:buFont typeface="Arial" panose="020B0604020202020204" pitchFamily="34" charset="0"/>
              <a:buChar char="•"/>
            </a:pPr>
            <a:r>
              <a:rPr lang="fr-FR" b="1" dirty="0">
                <a:solidFill>
                  <a:srgbClr val="7030A0"/>
                </a:solidFill>
              </a:rPr>
              <a:t>34%</a:t>
            </a:r>
            <a:r>
              <a:rPr lang="fr-FR" dirty="0">
                <a:solidFill>
                  <a:srgbClr val="7030A0"/>
                </a:solidFill>
              </a:rPr>
              <a:t> des personnes </a:t>
            </a:r>
            <a:r>
              <a:rPr lang="fr-FR" dirty="0" err="1">
                <a:solidFill>
                  <a:srgbClr val="7030A0"/>
                </a:solidFill>
              </a:rPr>
              <a:t>trans</a:t>
            </a:r>
            <a:r>
              <a:rPr lang="fr-FR" dirty="0">
                <a:solidFill>
                  <a:srgbClr val="7030A0"/>
                </a:solidFill>
              </a:rPr>
              <a:t> obtiendront un diplôme d’étude supérieure contrairement à </a:t>
            </a:r>
            <a:r>
              <a:rPr lang="fr-FR" b="1" dirty="0">
                <a:solidFill>
                  <a:srgbClr val="7030A0"/>
                </a:solidFill>
              </a:rPr>
              <a:t>27%</a:t>
            </a:r>
            <a:r>
              <a:rPr lang="fr-FR" dirty="0">
                <a:solidFill>
                  <a:srgbClr val="7030A0"/>
                </a:solidFill>
              </a:rPr>
              <a:t> dans la population générale.</a:t>
            </a:r>
          </a:p>
          <a:p>
            <a:pPr marL="285750" indent="-285750">
              <a:buFont typeface="Arial" panose="020B0604020202020204" pitchFamily="34" charset="0"/>
              <a:buChar char="•"/>
            </a:pPr>
            <a:r>
              <a:rPr lang="fr-FR" dirty="0">
                <a:solidFill>
                  <a:srgbClr val="7030A0"/>
                </a:solidFill>
              </a:rPr>
              <a:t>Généralement, </a:t>
            </a:r>
            <a:r>
              <a:rPr lang="fr-FR" b="1" dirty="0">
                <a:solidFill>
                  <a:srgbClr val="7030A0"/>
                </a:solidFill>
              </a:rPr>
              <a:t>1%</a:t>
            </a:r>
            <a:r>
              <a:rPr lang="fr-FR" dirty="0">
                <a:solidFill>
                  <a:srgbClr val="7030A0"/>
                </a:solidFill>
              </a:rPr>
              <a:t> de la population ressent un inconfort de quelques ordre vis-à-vis leur genre (se sentent transgenres).</a:t>
            </a:r>
          </a:p>
          <a:p>
            <a:pPr marL="285750" indent="-285750">
              <a:buFont typeface="Arial" panose="020B0604020202020204" pitchFamily="34" charset="0"/>
              <a:buChar char="•"/>
            </a:pPr>
            <a:r>
              <a:rPr lang="fr-FR" dirty="0">
                <a:solidFill>
                  <a:srgbClr val="7030A0"/>
                </a:solidFill>
              </a:rPr>
              <a:t>Généralement, </a:t>
            </a:r>
            <a:r>
              <a:rPr lang="fr-FR" b="1" dirty="0">
                <a:solidFill>
                  <a:srgbClr val="7030A0"/>
                </a:solidFill>
              </a:rPr>
              <a:t>1 personne sur 4000</a:t>
            </a:r>
            <a:r>
              <a:rPr lang="fr-FR" dirty="0">
                <a:solidFill>
                  <a:srgbClr val="7030A0"/>
                </a:solidFill>
              </a:rPr>
              <a:t>, aura recours à un traitement médical vis-à-vis cet inconfort de genre.</a:t>
            </a:r>
          </a:p>
          <a:p>
            <a:pPr marL="285750" indent="-285750">
              <a:buFont typeface="Arial" panose="020B0604020202020204" pitchFamily="34" charset="0"/>
              <a:buChar char="•"/>
            </a:pPr>
            <a:r>
              <a:rPr lang="fr-FR" dirty="0">
                <a:solidFill>
                  <a:srgbClr val="7030A0"/>
                </a:solidFill>
              </a:rPr>
              <a:t>Et généralement, </a:t>
            </a:r>
            <a:r>
              <a:rPr lang="fr-FR" b="1" dirty="0">
                <a:solidFill>
                  <a:srgbClr val="7030A0"/>
                </a:solidFill>
              </a:rPr>
              <a:t>1 personne sur 6000 </a:t>
            </a:r>
            <a:r>
              <a:rPr lang="fr-FR" dirty="0">
                <a:solidFill>
                  <a:srgbClr val="7030A0"/>
                </a:solidFill>
              </a:rPr>
              <a:t>effectuera une </a:t>
            </a:r>
            <a:r>
              <a:rPr lang="fr-FR" dirty="0">
                <a:solidFill>
                  <a:srgbClr val="7030A0"/>
                </a:solidFill>
                <a:hlinkClick r:id="rId2" tooltip="transition"/>
              </a:rPr>
              <a:t>transition</a:t>
            </a:r>
            <a:r>
              <a:rPr lang="fr-FR" dirty="0">
                <a:solidFill>
                  <a:srgbClr val="7030A0"/>
                </a:solidFill>
              </a:rPr>
              <a:t> pour vivre complètement dans le genre de son choix.</a:t>
            </a:r>
          </a:p>
          <a:p>
            <a:pPr marL="285750" indent="-285750">
              <a:buFont typeface="Arial" panose="020B0604020202020204" pitchFamily="34" charset="0"/>
              <a:buChar char="•"/>
            </a:pPr>
            <a:r>
              <a:rPr lang="fr-FR" b="1" dirty="0">
                <a:solidFill>
                  <a:srgbClr val="7030A0"/>
                </a:solidFill>
              </a:rPr>
              <a:t>24%</a:t>
            </a:r>
            <a:r>
              <a:rPr lang="fr-FR" dirty="0">
                <a:solidFill>
                  <a:srgbClr val="7030A0"/>
                </a:solidFill>
              </a:rPr>
              <a:t> utilisent des hormones du marché noir.</a:t>
            </a:r>
          </a:p>
          <a:p>
            <a:pPr marL="285750" indent="-285750">
              <a:buFont typeface="Arial" panose="020B0604020202020204" pitchFamily="34" charset="0"/>
              <a:buChar char="•"/>
            </a:pPr>
            <a:r>
              <a:rPr lang="fr-FR" b="1" dirty="0">
                <a:solidFill>
                  <a:srgbClr val="7030A0"/>
                </a:solidFill>
              </a:rPr>
              <a:t>40%</a:t>
            </a:r>
            <a:r>
              <a:rPr lang="fr-FR" dirty="0">
                <a:solidFill>
                  <a:srgbClr val="7030A0"/>
                </a:solidFill>
              </a:rPr>
              <a:t> des patients suivis en clinique d’identité du genre en Alberta entre 1996 et 2008, ont eut recours à une chirurgie de réassignation sexuelle.</a:t>
            </a:r>
          </a:p>
          <a:p>
            <a:pPr marL="285750" indent="-285750">
              <a:buFont typeface="Arial" panose="020B0604020202020204" pitchFamily="34" charset="0"/>
              <a:buChar char="•"/>
            </a:pPr>
            <a:r>
              <a:rPr lang="fr-FR" dirty="0">
                <a:solidFill>
                  <a:srgbClr val="7030A0"/>
                </a:solidFill>
              </a:rPr>
              <a:t>La prévalence du transsexualisme (MTF et </a:t>
            </a:r>
            <a:r>
              <a:rPr lang="fr-FR" dirty="0">
                <a:solidFill>
                  <a:srgbClr val="7030A0"/>
                </a:solidFill>
                <a:hlinkClick r:id="rId2" tooltip="FTM"/>
              </a:rPr>
              <a:t>FTM</a:t>
            </a:r>
            <a:r>
              <a:rPr lang="fr-FR" dirty="0">
                <a:solidFill>
                  <a:srgbClr val="7030A0"/>
                </a:solidFill>
              </a:rPr>
              <a:t>) serait située entre </a:t>
            </a:r>
            <a:r>
              <a:rPr lang="fr-FR" b="1" dirty="0">
                <a:solidFill>
                  <a:srgbClr val="7030A0"/>
                </a:solidFill>
              </a:rPr>
              <a:t>1/10 000 et 1/50 000</a:t>
            </a:r>
            <a:r>
              <a:rPr lang="fr-FR" dirty="0">
                <a:solidFill>
                  <a:srgbClr val="7030A0"/>
                </a:solidFill>
              </a:rPr>
              <a:t> (HAS 2009 P.19).</a:t>
            </a:r>
          </a:p>
          <a:p>
            <a:pPr marL="285750" indent="-285750">
              <a:buFont typeface="Arial" panose="020B0604020202020204" pitchFamily="34" charset="0"/>
              <a:buChar char="•"/>
            </a:pPr>
            <a:r>
              <a:rPr lang="fr-FR" dirty="0">
                <a:solidFill>
                  <a:srgbClr val="7030A0"/>
                </a:solidFill>
              </a:rPr>
              <a:t>Entre </a:t>
            </a:r>
            <a:r>
              <a:rPr lang="fr-FR" b="1" dirty="0">
                <a:solidFill>
                  <a:srgbClr val="7030A0"/>
                </a:solidFill>
              </a:rPr>
              <a:t>12% et 28%</a:t>
            </a:r>
            <a:r>
              <a:rPr lang="fr-FR" dirty="0">
                <a:solidFill>
                  <a:srgbClr val="7030A0"/>
                </a:solidFill>
              </a:rPr>
              <a:t> des </a:t>
            </a:r>
            <a:r>
              <a:rPr lang="fr-FR" dirty="0" err="1">
                <a:solidFill>
                  <a:srgbClr val="7030A0"/>
                </a:solidFill>
              </a:rPr>
              <a:t>trans</a:t>
            </a:r>
            <a:r>
              <a:rPr lang="fr-FR" dirty="0">
                <a:solidFill>
                  <a:srgbClr val="7030A0"/>
                </a:solidFill>
              </a:rPr>
              <a:t>* MTF sont infectée par le VIH vs </a:t>
            </a:r>
            <a:r>
              <a:rPr lang="fr-FR" b="1" dirty="0">
                <a:solidFill>
                  <a:srgbClr val="7030A0"/>
                </a:solidFill>
              </a:rPr>
              <a:t>2 à 3 % des FTM</a:t>
            </a:r>
            <a:endParaRPr lang="fr-FR" dirty="0">
              <a:solidFill>
                <a:srgbClr val="7030A0"/>
              </a:solidFill>
            </a:endParaRPr>
          </a:p>
          <a:p>
            <a:r>
              <a:rPr lang="fr-FR" sz="1200" dirty="0">
                <a:solidFill>
                  <a:srgbClr val="7030A0"/>
                </a:solidFill>
              </a:rPr>
              <a:t>Sources : a) </a:t>
            </a:r>
            <a:r>
              <a:rPr lang="fr-FR" sz="1200" dirty="0">
                <a:solidFill>
                  <a:srgbClr val="7030A0"/>
                </a:solidFill>
                <a:hlinkClick r:id="rId2"/>
              </a:rPr>
              <a:t>http://www.atq1980.org/archives/articles/statistiques-sur-les-personnes-transsexuelles/</a:t>
            </a:r>
            <a:r>
              <a:rPr lang="fr-FR" sz="1200" dirty="0">
                <a:solidFill>
                  <a:srgbClr val="7030A0"/>
                </a:solidFill>
              </a:rPr>
              <a:t>, b) </a:t>
            </a:r>
            <a:r>
              <a:rPr lang="fr-FR" sz="1200" dirty="0">
                <a:solidFill>
                  <a:srgbClr val="7030A0"/>
                </a:solidFill>
                <a:hlinkClick r:id="rId3"/>
              </a:rPr>
              <a:t>https://arfcollectiffeministe.files.wordpress.com/2015/10/existrans_recto.pdf</a:t>
            </a:r>
            <a:r>
              <a:rPr lang="fr-FR" sz="1200" dirty="0">
                <a:solidFill>
                  <a:srgbClr val="7030A0"/>
                </a:solidFill>
              </a:rPr>
              <a:t>, </a:t>
            </a:r>
          </a:p>
          <a:p>
            <a:r>
              <a:rPr lang="fr-FR" sz="1200" dirty="0">
                <a:solidFill>
                  <a:srgbClr val="7030A0"/>
                </a:solidFill>
              </a:rPr>
              <a:t>c) </a:t>
            </a:r>
            <a:r>
              <a:rPr lang="fr-FR" sz="1200" dirty="0">
                <a:solidFill>
                  <a:srgbClr val="7030A0"/>
                </a:solidFill>
                <a:hlinkClick r:id="rId4"/>
              </a:rPr>
              <a:t>http://chrysalidelyon.free.fr</a:t>
            </a:r>
            <a:r>
              <a:rPr lang="fr-FR" sz="1200" dirty="0">
                <a:solidFill>
                  <a:srgbClr val="7030A0"/>
                </a:solidFill>
              </a:rPr>
              <a:t>, d) National </a:t>
            </a:r>
            <a:r>
              <a:rPr lang="fr-FR" sz="1200" dirty="0" err="1">
                <a:solidFill>
                  <a:srgbClr val="7030A0"/>
                </a:solidFill>
              </a:rPr>
              <a:t>Transgender</a:t>
            </a:r>
            <a:r>
              <a:rPr lang="fr-FR" sz="1200" dirty="0">
                <a:solidFill>
                  <a:srgbClr val="7030A0"/>
                </a:solidFill>
              </a:rPr>
              <a:t> Discrimination Survey, </a:t>
            </a:r>
            <a:r>
              <a:rPr lang="fr-FR" sz="1200" dirty="0">
                <a:solidFill>
                  <a:srgbClr val="7030A0"/>
                </a:solidFill>
                <a:hlinkClick r:id="rId5"/>
              </a:rPr>
              <a:t>http://endtransdiscrimination.org/</a:t>
            </a:r>
            <a:r>
              <a:rPr lang="fr-FR" sz="1200" dirty="0">
                <a:solidFill>
                  <a:srgbClr val="7030A0"/>
                </a:solidFill>
              </a:rPr>
              <a:t>, e) </a:t>
            </a:r>
            <a:r>
              <a:rPr lang="fr-FR" sz="1200" dirty="0">
                <a:solidFill>
                  <a:srgbClr val="7030A0"/>
                </a:solidFill>
                <a:hlinkClick r:id="rId6"/>
              </a:rPr>
              <a:t>http://transrespect-transphobia.org</a:t>
            </a:r>
            <a:r>
              <a:rPr lang="fr-FR" sz="1200" dirty="0">
                <a:solidFill>
                  <a:srgbClr val="7030A0"/>
                </a:solidFill>
              </a:rPr>
              <a:t>, </a:t>
            </a:r>
          </a:p>
          <a:p>
            <a:r>
              <a:rPr lang="fr-FR" sz="1200" dirty="0">
                <a:solidFill>
                  <a:srgbClr val="7030A0"/>
                </a:solidFill>
              </a:rPr>
              <a:t>f) </a:t>
            </a:r>
            <a:r>
              <a:rPr lang="fr-FR" sz="1200" dirty="0">
                <a:solidFill>
                  <a:srgbClr val="7030A0"/>
                </a:solidFill>
                <a:hlinkClick r:id="rId7"/>
              </a:rPr>
              <a:t>http://williamsinstitute.law.ucla.edu</a:t>
            </a:r>
            <a:r>
              <a:rPr lang="fr-FR" sz="1200" dirty="0">
                <a:solidFill>
                  <a:srgbClr val="7030A0"/>
                </a:solidFill>
              </a:rPr>
              <a:t>   </a:t>
            </a:r>
            <a:endParaRPr lang="en-US" sz="1200" dirty="0">
              <a:solidFill>
                <a:srgbClr val="7030A0"/>
              </a:solidFill>
            </a:endParaRPr>
          </a:p>
        </p:txBody>
      </p:sp>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073" y="5365228"/>
            <a:ext cx="3507115" cy="1492772"/>
          </a:xfrm>
          <a:prstGeom prst="rect">
            <a:avLst/>
          </a:prstGeom>
        </p:spPr>
      </p:pic>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7319" y="5182984"/>
            <a:ext cx="1675016" cy="1675016"/>
          </a:xfrm>
          <a:prstGeom prst="rect">
            <a:avLst/>
          </a:prstGeom>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4372" y="5268407"/>
            <a:ext cx="1525570" cy="1525570"/>
          </a:xfrm>
          <a:prstGeom prst="rect">
            <a:avLst/>
          </a:prstGeom>
        </p:spPr>
      </p:pic>
      <p:pic>
        <p:nvPicPr>
          <p:cNvPr id="10" name="Imag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2571" y="5260488"/>
            <a:ext cx="1533489" cy="1533489"/>
          </a:xfrm>
          <a:prstGeom prst="rect">
            <a:avLst/>
          </a:prstGeom>
        </p:spPr>
      </p:pic>
      <p:sp>
        <p:nvSpPr>
          <p:cNvPr id="11" name="ZoneTexte 10"/>
          <p:cNvSpPr txBox="1"/>
          <p:nvPr/>
        </p:nvSpPr>
        <p:spPr>
          <a:xfrm>
            <a:off x="0" y="5389813"/>
            <a:ext cx="3108960" cy="1400383"/>
          </a:xfrm>
          <a:prstGeom prst="rect">
            <a:avLst/>
          </a:prstGeom>
          <a:noFill/>
        </p:spPr>
        <p:txBody>
          <a:bodyPr wrap="square" rtlCol="0">
            <a:spAutoFit/>
          </a:bodyPr>
          <a:lstStyle/>
          <a:p>
            <a:pPr marL="285750" indent="-285750" algn="just">
              <a:buFont typeface="Arial" panose="020B0604020202020204" pitchFamily="34" charset="0"/>
              <a:buChar char="•"/>
            </a:pPr>
            <a:r>
              <a:rPr lang="fr-FR" sz="1700" dirty="0">
                <a:solidFill>
                  <a:srgbClr val="7030A0"/>
                </a:solidFill>
              </a:rPr>
              <a:t>22% des personnes se sont vu refuser l'accès à des toilettes, et une autre étude que 68% y ont subi des violences physiques ou verbales</a:t>
            </a:r>
          </a:p>
        </p:txBody>
      </p:sp>
    </p:spTree>
    <p:extLst>
      <p:ext uri="{BB962C8B-B14F-4D97-AF65-F5344CB8AC3E}">
        <p14:creationId xmlns:p14="http://schemas.microsoft.com/office/powerpoint/2010/main" val="3563460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0951285" y="211170"/>
            <a:ext cx="1032734" cy="35898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41</a:t>
            </a:fld>
            <a:endParaRPr lang="en-US"/>
          </a:p>
        </p:txBody>
      </p:sp>
      <p:sp>
        <p:nvSpPr>
          <p:cNvPr id="4" name="ZoneTexte 3"/>
          <p:cNvSpPr txBox="1"/>
          <p:nvPr/>
        </p:nvSpPr>
        <p:spPr>
          <a:xfrm>
            <a:off x="5723881" y="70953"/>
            <a:ext cx="3289747"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314524" y="322731"/>
            <a:ext cx="5670398" cy="369332"/>
          </a:xfrm>
          <a:prstGeom prst="rect">
            <a:avLst/>
          </a:prstGeom>
        </p:spPr>
        <p:txBody>
          <a:bodyPr wrap="none">
            <a:spAutoFit/>
          </a:bodyPr>
          <a:lstStyle/>
          <a:p>
            <a:pPr>
              <a:spcBef>
                <a:spcPct val="0"/>
              </a:spcBef>
            </a:pPr>
            <a:r>
              <a:rPr lang="fr-FR" altLang="fr-FR" dirty="0">
                <a:solidFill>
                  <a:srgbClr val="7030A0"/>
                </a:solidFill>
              </a:rPr>
              <a:t>8. </a:t>
            </a:r>
            <a:r>
              <a:rPr lang="fr-FR" altLang="fr-FR" b="1" dirty="0">
                <a:solidFill>
                  <a:srgbClr val="7030A0"/>
                </a:solidFill>
              </a:rPr>
              <a:t>Quelques statistiques au Canada, USA, France … (suite)</a:t>
            </a:r>
          </a:p>
        </p:txBody>
      </p:sp>
      <p:sp>
        <p:nvSpPr>
          <p:cNvPr id="6" name="ZoneTexte 5"/>
          <p:cNvSpPr txBox="1"/>
          <p:nvPr/>
        </p:nvSpPr>
        <p:spPr>
          <a:xfrm>
            <a:off x="182880" y="692063"/>
            <a:ext cx="11801139" cy="1938992"/>
          </a:xfrm>
          <a:prstGeom prst="rect">
            <a:avLst/>
          </a:prstGeom>
          <a:noFill/>
        </p:spPr>
        <p:txBody>
          <a:bodyPr wrap="square" rtlCol="0">
            <a:spAutoFit/>
          </a:bodyPr>
          <a:lstStyle/>
          <a:p>
            <a:pPr algn="just"/>
            <a:r>
              <a:rPr lang="fr-FR" dirty="0">
                <a:solidFill>
                  <a:srgbClr val="7030A0"/>
                </a:solidFill>
              </a:rPr>
              <a:t>« [En France, ] </a:t>
            </a:r>
            <a:r>
              <a:rPr lang="fr-FR" i="1" dirty="0">
                <a:solidFill>
                  <a:srgbClr val="7030A0"/>
                </a:solidFill>
              </a:rPr>
              <a:t>il est très difficile de chiffrer le nombre de personnes </a:t>
            </a:r>
            <a:r>
              <a:rPr lang="fr-FR" i="1" dirty="0" err="1">
                <a:solidFill>
                  <a:srgbClr val="7030A0"/>
                </a:solidFill>
              </a:rPr>
              <a:t>trans</a:t>
            </a:r>
            <a:r>
              <a:rPr lang="fr-FR" i="1" dirty="0">
                <a:solidFill>
                  <a:srgbClr val="7030A0"/>
                </a:solidFill>
              </a:rPr>
              <a:t>. Chacun a plus ou moins ses sources. Les derniers chiffres sont ceux d'</a:t>
            </a:r>
            <a:r>
              <a:rPr lang="fr-FR" i="1" dirty="0">
                <a:solidFill>
                  <a:srgbClr val="7030A0"/>
                </a:solidFill>
                <a:hlinkClick r:id="rId2"/>
              </a:rPr>
              <a:t>un rapport de la Haute autorité de santé</a:t>
            </a:r>
            <a:r>
              <a:rPr lang="fr-FR" i="1" dirty="0">
                <a:solidFill>
                  <a:srgbClr val="7030A0"/>
                </a:solidFill>
              </a:rPr>
              <a:t>, datant de 2009, qui situe leur part dans la population entre une personne sur 10 000 et une personne sur 50 000</a:t>
            </a:r>
            <a:r>
              <a:rPr lang="fr-FR" dirty="0">
                <a:solidFill>
                  <a:srgbClr val="7030A0"/>
                </a:solidFill>
              </a:rPr>
              <a:t> ».</a:t>
            </a:r>
            <a:r>
              <a:rPr lang="fr-FR" sz="1200" dirty="0">
                <a:solidFill>
                  <a:srgbClr val="7030A0"/>
                </a:solidFill>
              </a:rPr>
              <a:t> Sources : a) </a:t>
            </a:r>
            <a:r>
              <a:rPr lang="fr-FR" sz="1200" dirty="0">
                <a:solidFill>
                  <a:srgbClr val="7030A0"/>
                </a:solidFill>
                <a:hlinkClick r:id="rId3"/>
              </a:rPr>
              <a:t>http://www.francetvinfo.fr/societe/transsexualite-transidentite-un-tabou-francais_891103.html</a:t>
            </a:r>
            <a:r>
              <a:rPr lang="fr-FR" sz="1200" dirty="0">
                <a:solidFill>
                  <a:srgbClr val="7030A0"/>
                </a:solidFill>
              </a:rPr>
              <a:t> , b) </a:t>
            </a:r>
            <a:r>
              <a:rPr lang="fr-FR" sz="1200" dirty="0">
                <a:solidFill>
                  <a:srgbClr val="7030A0"/>
                </a:solidFill>
                <a:hlinkClick r:id="rId2"/>
              </a:rPr>
              <a:t>http://www.has-sante.fr/portail/upload/docs/application/pdf/2009-12/rapport_transsexualisme.pdf</a:t>
            </a:r>
            <a:r>
              <a:rPr lang="fr-FR" sz="1200" dirty="0">
                <a:solidFill>
                  <a:srgbClr val="7030A0"/>
                </a:solidFill>
              </a:rPr>
              <a:t> </a:t>
            </a:r>
          </a:p>
          <a:p>
            <a:r>
              <a:rPr lang="fr-FR" i="1" dirty="0">
                <a:solidFill>
                  <a:srgbClr val="7030A0"/>
                </a:solidFill>
              </a:rPr>
              <a:t>Discrimination fondée sur le logement </a:t>
            </a:r>
            <a:r>
              <a:rPr lang="fr-FR" dirty="0">
                <a:solidFill>
                  <a:srgbClr val="7030A0"/>
                </a:solidFill>
              </a:rPr>
              <a:t>: Aux États-Unis, </a:t>
            </a:r>
            <a:r>
              <a:rPr lang="fr-FR" dirty="0">
                <a:solidFill>
                  <a:srgbClr val="7030A0"/>
                </a:solidFill>
                <a:hlinkClick r:id="rId4"/>
              </a:rPr>
              <a:t>une personne transgenre sur cinq</a:t>
            </a:r>
            <a:r>
              <a:rPr lang="fr-FR" dirty="0">
                <a:solidFill>
                  <a:srgbClr val="7030A0"/>
                </a:solidFill>
              </a:rPr>
              <a:t>  est devenue sans-abri, à un moment donné de sa vie. </a:t>
            </a:r>
            <a:r>
              <a:rPr lang="fr-FR" sz="1200" dirty="0">
                <a:solidFill>
                  <a:srgbClr val="7030A0"/>
                </a:solidFill>
              </a:rPr>
              <a:t>Source : </a:t>
            </a:r>
            <a:r>
              <a:rPr lang="fr-FR" sz="1200" dirty="0">
                <a:solidFill>
                  <a:srgbClr val="7030A0"/>
                </a:solidFill>
                <a:hlinkClick r:id="rId5"/>
              </a:rPr>
              <a:t>https://www.weforum.org/agenda/2016/03/everything-you-ever-wanted-to-know-about-lgbt-rights-in-11-maps/</a:t>
            </a:r>
            <a:r>
              <a:rPr lang="fr-FR" sz="1200" dirty="0">
                <a:solidFill>
                  <a:srgbClr val="7030A0"/>
                </a:solidFill>
              </a:rPr>
              <a:t> </a:t>
            </a:r>
          </a:p>
          <a:p>
            <a:pPr algn="just"/>
            <a:endParaRPr lang="fr-FR" dirty="0">
              <a:solidFill>
                <a:srgbClr val="7030A0"/>
              </a:solidFill>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6748" y="2486721"/>
            <a:ext cx="2797271" cy="4300061"/>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101" y="2486721"/>
            <a:ext cx="4365527" cy="4365527"/>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929" y="2365117"/>
            <a:ext cx="2586042" cy="3883979"/>
          </a:xfrm>
          <a:prstGeom prst="rect">
            <a:avLst/>
          </a:prstGeom>
        </p:spPr>
      </p:pic>
      <p:sp>
        <p:nvSpPr>
          <p:cNvPr id="9" name="ZoneTexte 8"/>
          <p:cNvSpPr txBox="1"/>
          <p:nvPr/>
        </p:nvSpPr>
        <p:spPr>
          <a:xfrm>
            <a:off x="182880" y="6140451"/>
            <a:ext cx="4054583" cy="646331"/>
          </a:xfrm>
          <a:prstGeom prst="rect">
            <a:avLst/>
          </a:prstGeom>
          <a:noFill/>
        </p:spPr>
        <p:txBody>
          <a:bodyPr wrap="square" rtlCol="0">
            <a:spAutoFit/>
          </a:bodyPr>
          <a:lstStyle/>
          <a:p>
            <a:pPr algn="ctr"/>
            <a:r>
              <a:rPr lang="fr-FR" sz="1200" dirty="0">
                <a:solidFill>
                  <a:srgbClr val="7030A0"/>
                </a:solidFill>
              </a:rPr>
              <a:t>Arrêtez d’appeler les femmes </a:t>
            </a:r>
            <a:r>
              <a:rPr lang="fr-FR" sz="1200" dirty="0" err="1">
                <a:solidFill>
                  <a:srgbClr val="7030A0"/>
                </a:solidFill>
              </a:rPr>
              <a:t>trans</a:t>
            </a:r>
            <a:r>
              <a:rPr lang="fr-FR" sz="1200" dirty="0">
                <a:solidFill>
                  <a:srgbClr val="7030A0"/>
                </a:solidFill>
              </a:rPr>
              <a:t>’ : « </a:t>
            </a:r>
            <a:r>
              <a:rPr lang="fr-FR" sz="1200" dirty="0" err="1">
                <a:solidFill>
                  <a:srgbClr val="7030A0"/>
                </a:solidFill>
              </a:rPr>
              <a:t>shemale</a:t>
            </a:r>
            <a:r>
              <a:rPr lang="fr-FR" sz="1200" dirty="0">
                <a:solidFill>
                  <a:srgbClr val="7030A0"/>
                </a:solidFill>
              </a:rPr>
              <a:t> » (homme-elle ou garçon-lady, garçon demoiselle/dame), travesties, hommes, il-elle, hermaphrodites.</a:t>
            </a:r>
          </a:p>
        </p:txBody>
      </p:sp>
    </p:spTree>
    <p:extLst>
      <p:ext uri="{BB962C8B-B14F-4D97-AF65-F5344CB8AC3E}">
        <p14:creationId xmlns:p14="http://schemas.microsoft.com/office/powerpoint/2010/main" val="1545507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510681" y="148525"/>
            <a:ext cx="4733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42</a:t>
            </a:fld>
            <a:endParaRPr lang="en-US" dirty="0"/>
          </a:p>
        </p:txBody>
      </p:sp>
      <p:sp>
        <p:nvSpPr>
          <p:cNvPr id="4" name="ZoneTexte 3"/>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193638" y="369333"/>
            <a:ext cx="4787153" cy="369332"/>
          </a:xfrm>
          <a:prstGeom prst="rect">
            <a:avLst/>
          </a:prstGeom>
          <a:noFill/>
        </p:spPr>
        <p:txBody>
          <a:bodyPr wrap="square" rtlCol="0">
            <a:spAutoFit/>
          </a:bodyPr>
          <a:lstStyle/>
          <a:p>
            <a:r>
              <a:rPr lang="fr-FR" b="1" dirty="0">
                <a:solidFill>
                  <a:srgbClr val="7030A0"/>
                </a:solidFill>
              </a:rPr>
              <a:t>9. Témoignages et ressentis de transsexuels</a:t>
            </a:r>
          </a:p>
        </p:txBody>
      </p:sp>
      <p:sp>
        <p:nvSpPr>
          <p:cNvPr id="6" name="ZoneTexte 5"/>
          <p:cNvSpPr txBox="1"/>
          <p:nvPr/>
        </p:nvSpPr>
        <p:spPr>
          <a:xfrm>
            <a:off x="193637" y="819293"/>
            <a:ext cx="11790381" cy="5909310"/>
          </a:xfrm>
          <a:prstGeom prst="rect">
            <a:avLst/>
          </a:prstGeom>
          <a:noFill/>
        </p:spPr>
        <p:txBody>
          <a:bodyPr wrap="square" rtlCol="0">
            <a:spAutoFit/>
          </a:bodyPr>
          <a:lstStyle/>
          <a:p>
            <a:pPr algn="just"/>
            <a:r>
              <a:rPr lang="fr-FR" dirty="0">
                <a:solidFill>
                  <a:srgbClr val="7030A0"/>
                </a:solidFill>
              </a:rPr>
              <a:t>A causes des préjugés existants, dans nos sociétés, sur la transsexualité, les transsexuels souvent se rendent invisibles, témoignent rarement, ne se confient pas, craignant que leurs témoignages puissent être réutilisés, retournés et instrumentalisés, contre eux. Ce silence (blackout) lui-même entretenant encore plus les préjugés sur les transsexuels.</a:t>
            </a:r>
          </a:p>
          <a:p>
            <a:pPr algn="just"/>
            <a:endParaRPr lang="fr-FR" dirty="0">
              <a:solidFill>
                <a:srgbClr val="7030A0"/>
              </a:solidFill>
            </a:endParaRPr>
          </a:p>
          <a:p>
            <a:pPr algn="just"/>
            <a:r>
              <a:rPr lang="fr-FR" dirty="0">
                <a:solidFill>
                  <a:srgbClr val="7030A0"/>
                </a:solidFill>
              </a:rPr>
              <a:t>Donc, difficile de recueillir des témoignages, qui puissent être diffusées librement avec le consentement de leurs auteurs.</a:t>
            </a:r>
          </a:p>
          <a:p>
            <a:pPr algn="just"/>
            <a:endParaRPr lang="fr-FR" dirty="0">
              <a:solidFill>
                <a:srgbClr val="7030A0"/>
              </a:solidFill>
            </a:endParaRPr>
          </a:p>
          <a:p>
            <a:pPr algn="just"/>
            <a:r>
              <a:rPr lang="fr-FR" dirty="0">
                <a:solidFill>
                  <a:srgbClr val="7030A0"/>
                </a:solidFill>
              </a:rPr>
              <a:t>Contrairement à certains préjugés, les transsexuels ont une sexualité, ont des relations sexuels y compris après l’opération.</a:t>
            </a:r>
          </a:p>
          <a:p>
            <a:pPr algn="just"/>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Témoignage d’une transsexuel M2F : « </a:t>
            </a:r>
            <a:r>
              <a:rPr lang="fr-FR" i="1" dirty="0">
                <a:solidFill>
                  <a:srgbClr val="7030A0"/>
                </a:solidFill>
              </a:rPr>
              <a:t>Quand je suis amoureuse, je veux me faire toute petite face à celle que j’aime. J’ai envie qu’elle s’intéresse à moi, me flirte, qu’elle me conquière. Dès que mon désir est fort, j’ai terriblement envie d’avoir un vagin et d’être pénétrée par cette que j’aime</a:t>
            </a:r>
            <a:r>
              <a:rPr lang="fr-FR" dirty="0">
                <a:solidFill>
                  <a:srgbClr val="7030A0"/>
                </a:solidFill>
              </a:rPr>
              <a:t> ». Source : Ben.</a:t>
            </a:r>
          </a:p>
          <a:p>
            <a:pPr marL="285750" indent="-285750" algn="just">
              <a:buFont typeface="Arial" panose="020B0604020202020204" pitchFamily="34" charset="0"/>
              <a:buChar char="•"/>
            </a:pPr>
            <a:r>
              <a:rPr lang="fr-FR" dirty="0">
                <a:solidFill>
                  <a:srgbClr val="7030A0"/>
                </a:solidFill>
              </a:rPr>
              <a:t>Témoignage d’une transsexuel F2M : «</a:t>
            </a:r>
            <a:r>
              <a:rPr lang="fr-FR" i="1" dirty="0">
                <a:solidFill>
                  <a:srgbClr val="7030A0"/>
                </a:solidFill>
              </a:rPr>
              <a:t>Quand je suis amoureuse, j’ai envie de conquérir l’objet de mes pensées. J’ai envie d’avoir un pénis et de pénétrer la femme que j’aime. A défaut, j’ai envie de la pénétrer avec mes doigts ou un </a:t>
            </a:r>
            <a:r>
              <a:rPr lang="fr-FR" i="1" dirty="0" err="1">
                <a:solidFill>
                  <a:srgbClr val="7030A0"/>
                </a:solidFill>
              </a:rPr>
              <a:t>god</a:t>
            </a:r>
            <a:r>
              <a:rPr lang="fr-FR" dirty="0">
                <a:solidFill>
                  <a:srgbClr val="7030A0"/>
                </a:solidFill>
              </a:rPr>
              <a:t> ». Source : </a:t>
            </a:r>
            <a:r>
              <a:rPr lang="fr-FR" dirty="0" err="1">
                <a:solidFill>
                  <a:srgbClr val="7030A0"/>
                </a:solidFill>
              </a:rPr>
              <a:t>Simina</a:t>
            </a:r>
            <a:r>
              <a:rPr lang="fr-FR" dirty="0">
                <a:solidFill>
                  <a:srgbClr val="7030A0"/>
                </a:solidFill>
              </a:rPr>
              <a:t>.</a:t>
            </a:r>
          </a:p>
          <a:p>
            <a:pPr marL="285750" indent="-285750">
              <a:buFont typeface="Arial" panose="020B0604020202020204" pitchFamily="34" charset="0"/>
              <a:buChar char="•"/>
            </a:pPr>
            <a:r>
              <a:rPr lang="fr-FR" dirty="0">
                <a:solidFill>
                  <a:srgbClr val="7030A0"/>
                </a:solidFill>
              </a:rPr>
              <a:t>« </a:t>
            </a:r>
            <a:r>
              <a:rPr lang="fr-FR" i="1" dirty="0">
                <a:solidFill>
                  <a:srgbClr val="7030A0"/>
                </a:solidFill>
              </a:rPr>
              <a:t>La France pays des droits de l'Homme*</a:t>
            </a:r>
            <a:br>
              <a:rPr lang="fr-FR" i="1" dirty="0">
                <a:solidFill>
                  <a:srgbClr val="7030A0"/>
                </a:solidFill>
              </a:rPr>
            </a:br>
            <a:r>
              <a:rPr lang="fr-FR" i="1" dirty="0">
                <a:solidFill>
                  <a:srgbClr val="7030A0"/>
                </a:solidFill>
              </a:rPr>
              <a:t>*sauf si vous êtes une femme, </a:t>
            </a:r>
            <a:r>
              <a:rPr lang="fr-FR" i="1" dirty="0" err="1">
                <a:solidFill>
                  <a:srgbClr val="7030A0"/>
                </a:solidFill>
              </a:rPr>
              <a:t>trans</a:t>
            </a:r>
            <a:r>
              <a:rPr lang="fr-FR" i="1" dirty="0">
                <a:solidFill>
                  <a:srgbClr val="7030A0"/>
                </a:solidFill>
              </a:rPr>
              <a:t>*, homo, et toute autre exception...</a:t>
            </a:r>
            <a:r>
              <a:rPr lang="fr-FR" dirty="0">
                <a:solidFill>
                  <a:srgbClr val="7030A0"/>
                </a:solidFill>
              </a:rPr>
              <a:t> ».</a:t>
            </a:r>
            <a:r>
              <a:rPr lang="fr-FR" sz="1200" dirty="0">
                <a:solidFill>
                  <a:srgbClr val="7030A0"/>
                </a:solidFill>
              </a:rPr>
              <a:t> Source : ibid.</a:t>
            </a:r>
            <a:endParaRPr lang="fr-FR" dirty="0">
              <a:solidFill>
                <a:srgbClr val="7030A0"/>
              </a:solidFill>
            </a:endParaRP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Tes </a:t>
            </a:r>
            <a:r>
              <a:rPr lang="fr-FR" b="1" i="1" u="sng" dirty="0">
                <a:solidFill>
                  <a:srgbClr val="7030A0"/>
                </a:solidFill>
              </a:rPr>
              <a:t>copains</a:t>
            </a:r>
            <a:r>
              <a:rPr lang="fr-FR" i="1" dirty="0">
                <a:solidFill>
                  <a:srgbClr val="7030A0"/>
                </a:solidFill>
              </a:rPr>
              <a:t> </a:t>
            </a:r>
            <a:r>
              <a:rPr lang="fr-FR" i="1" dirty="0" err="1">
                <a:solidFill>
                  <a:srgbClr val="7030A0"/>
                </a:solidFill>
              </a:rPr>
              <a:t>trans</a:t>
            </a:r>
            <a:r>
              <a:rPr lang="fr-FR" i="1" dirty="0">
                <a:solidFill>
                  <a:srgbClr val="7030A0"/>
                </a:solidFill>
              </a:rPr>
              <a:t>"… quel [femme] irrespectueuse</a:t>
            </a:r>
            <a:r>
              <a:rPr lang="fr-FR" dirty="0">
                <a:solidFill>
                  <a:srgbClr val="7030A0"/>
                </a:solidFill>
              </a:rPr>
              <a:t> », réaction d’une femme </a:t>
            </a:r>
            <a:r>
              <a:rPr lang="fr-FR" dirty="0" err="1">
                <a:solidFill>
                  <a:srgbClr val="7030A0"/>
                </a:solidFill>
              </a:rPr>
              <a:t>trans</a:t>
            </a:r>
            <a:r>
              <a:rPr lang="fr-FR" dirty="0">
                <a:solidFill>
                  <a:srgbClr val="7030A0"/>
                </a:solidFill>
              </a:rPr>
              <a:t> M2F, au sujet d’une femme qui désigne 2 femmes M2F, comme les « copains » de l’auteur, en employant le genre masculin pour désigner ces 2 personnes.</a:t>
            </a:r>
          </a:p>
          <a:p>
            <a:pPr marL="285750" indent="-285750" algn="just">
              <a:buFont typeface="Arial" panose="020B0604020202020204" pitchFamily="34" charset="0"/>
              <a:buChar char="•"/>
            </a:pPr>
            <a:r>
              <a:rPr lang="fr-FR" dirty="0">
                <a:solidFill>
                  <a:srgbClr val="7030A0"/>
                </a:solidFill>
              </a:rPr>
              <a:t>« [...] </a:t>
            </a:r>
            <a:r>
              <a:rPr lang="fr-FR" i="1" dirty="0">
                <a:solidFill>
                  <a:srgbClr val="7030A0"/>
                </a:solidFill>
              </a:rPr>
              <a:t>dans le travestissement les organes génitaux sont sources de plaisir, alors que dans le cas de la transsexualité ils sont sources de dégout </a:t>
            </a:r>
            <a:r>
              <a:rPr lang="fr-FR" dirty="0">
                <a:solidFill>
                  <a:srgbClr val="7030A0"/>
                </a:solidFill>
              </a:rPr>
              <a:t>»</a:t>
            </a:r>
            <a:r>
              <a:rPr lang="fr-FR" sz="1200" dirty="0">
                <a:solidFill>
                  <a:srgbClr val="7030A0"/>
                </a:solidFill>
              </a:rPr>
              <a:t>. Source : </a:t>
            </a:r>
            <a:r>
              <a:rPr lang="en-US" sz="1200" dirty="0">
                <a:solidFill>
                  <a:srgbClr val="7030A0"/>
                </a:solidFill>
              </a:rPr>
              <a:t>STRYKER Susan, WHITTLE Stephen, The Transgender Studies Reader, N.Y., Routledge, 2006, p. 46.</a:t>
            </a:r>
            <a:endParaRPr lang="fr-FR" dirty="0">
              <a:solidFill>
                <a:srgbClr val="7030A0"/>
              </a:solidFill>
            </a:endParaRPr>
          </a:p>
        </p:txBody>
      </p:sp>
    </p:spTree>
    <p:extLst>
      <p:ext uri="{BB962C8B-B14F-4D97-AF65-F5344CB8AC3E}">
        <p14:creationId xmlns:p14="http://schemas.microsoft.com/office/powerpoint/2010/main" val="1049237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510681" y="148525"/>
            <a:ext cx="4733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43</a:t>
            </a:fld>
            <a:endParaRPr lang="en-US" dirty="0"/>
          </a:p>
        </p:txBody>
      </p:sp>
      <p:sp>
        <p:nvSpPr>
          <p:cNvPr id="4" name="ZoneTexte 3"/>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193638" y="369333"/>
            <a:ext cx="4787153" cy="369332"/>
          </a:xfrm>
          <a:prstGeom prst="rect">
            <a:avLst/>
          </a:prstGeom>
          <a:noFill/>
        </p:spPr>
        <p:txBody>
          <a:bodyPr wrap="square" rtlCol="0">
            <a:spAutoFit/>
          </a:bodyPr>
          <a:lstStyle/>
          <a:p>
            <a:r>
              <a:rPr lang="fr-FR" b="1" dirty="0">
                <a:solidFill>
                  <a:srgbClr val="7030A0"/>
                </a:solidFill>
              </a:rPr>
              <a:t>9. Témoignages et ressentis de transsexuels</a:t>
            </a:r>
          </a:p>
        </p:txBody>
      </p:sp>
      <p:sp>
        <p:nvSpPr>
          <p:cNvPr id="6" name="ZoneTexte 5"/>
          <p:cNvSpPr txBox="1"/>
          <p:nvPr/>
        </p:nvSpPr>
        <p:spPr>
          <a:xfrm>
            <a:off x="193637" y="819293"/>
            <a:ext cx="11790381" cy="5355312"/>
          </a:xfrm>
          <a:prstGeom prst="rect">
            <a:avLst/>
          </a:prstGeom>
          <a:noFill/>
        </p:spPr>
        <p:txBody>
          <a:bodyPr wrap="square" rtlCol="0">
            <a:spAutoFit/>
          </a:bodyPr>
          <a:lstStyle/>
          <a:p>
            <a:pPr algn="just"/>
            <a:r>
              <a:rPr lang="fr-FR" u="sng" dirty="0">
                <a:solidFill>
                  <a:srgbClr val="7030A0"/>
                </a:solidFill>
              </a:rPr>
              <a:t>Témoignage de Chloé du 10 avril 2012 </a:t>
            </a:r>
            <a:r>
              <a:rPr lang="fr-FR" dirty="0">
                <a:solidFill>
                  <a:srgbClr val="7030A0"/>
                </a:solidFill>
              </a:rPr>
              <a:t>: </a:t>
            </a:r>
          </a:p>
          <a:p>
            <a:pPr algn="just"/>
            <a:r>
              <a:rPr lang="fr-FR" dirty="0">
                <a:solidFill>
                  <a:srgbClr val="7030A0"/>
                </a:solidFill>
              </a:rPr>
              <a:t>« </a:t>
            </a:r>
            <a:r>
              <a:rPr lang="fr-FR" i="1" dirty="0">
                <a:solidFill>
                  <a:srgbClr val="7030A0"/>
                </a:solidFill>
              </a:rPr>
              <a:t>[…]</a:t>
            </a:r>
            <a:r>
              <a:rPr lang="fr-FR" dirty="0">
                <a:solidFill>
                  <a:srgbClr val="7030A0"/>
                </a:solidFill>
              </a:rPr>
              <a:t> </a:t>
            </a:r>
            <a:r>
              <a:rPr lang="fr-FR" i="1" dirty="0">
                <a:solidFill>
                  <a:srgbClr val="7030A0"/>
                </a:solidFill>
              </a:rPr>
              <a:t>il y a plein de mauvaises raisons d'entamer ces démarches [de changement de sexe]. Je citerais le fétichisme, le fantasme sexuel, l'envie de tout recommencer à zéro, la démarche esthétique. Il y en a à mon sens une seule qui soit bonne : la dysphorie de genre.[…] J'ai essayé inconsciemment de transcender [mon corps] pour m'échapper de mon corps et entrer dans mon esprit. […] Mais ce mal-être était toujours présent [à 12 ou 13 ans …] je suis une vraie </a:t>
            </a:r>
            <a:r>
              <a:rPr lang="fr-FR" i="1" dirty="0" err="1">
                <a:solidFill>
                  <a:srgbClr val="7030A0"/>
                </a:solidFill>
              </a:rPr>
              <a:t>trans</a:t>
            </a:r>
            <a:r>
              <a:rPr lang="fr-FR" i="1" dirty="0">
                <a:solidFill>
                  <a:srgbClr val="7030A0"/>
                </a:solidFill>
              </a:rPr>
              <a:t> et pas autre chose, </a:t>
            </a:r>
            <a:r>
              <a:rPr lang="fr-FR" b="1" i="1" dirty="0">
                <a:solidFill>
                  <a:srgbClr val="7030A0"/>
                </a:solidFill>
              </a:rPr>
              <a:t>je me suis jamais "déguisée en fille" pour le trip ou le fun ou le sexe, j'ai jamais supporté l'idée de pénétrer quelqu'un</a:t>
            </a:r>
            <a:r>
              <a:rPr lang="fr-FR" i="1" dirty="0">
                <a:solidFill>
                  <a:srgbClr val="7030A0"/>
                </a:solidFill>
              </a:rPr>
              <a:t> … […]</a:t>
            </a:r>
          </a:p>
          <a:p>
            <a:pPr algn="just"/>
            <a:r>
              <a:rPr lang="fr-FR" i="1" dirty="0">
                <a:solidFill>
                  <a:srgbClr val="7030A0"/>
                </a:solidFill>
              </a:rPr>
              <a:t>je suis en faveur d'un suivi médical réel [pour le changement de sexe], qui ne place pas le médecin en position d'imperator, mais plutôt de conseiller et de guide. Le médecin doit être au service de la personne humaine et non pas maître de la vie de cette dernière. Il se doit de protéger les personnes en situation de faiblesse ou d'incapacité mentale, qui feraient n'importe quoi à cause d'une impulsion fantasmatique issue d'un trauma ou que sais-je. "Changer de sexe" [… est] une nécessité pour les personnes inversées [pas pour les autres. Elle n’est pas une « solution thérapeutique » pour les personnes qui auraient des problèmes psychologiques] » </a:t>
            </a:r>
          </a:p>
          <a:p>
            <a:pPr algn="just"/>
            <a:r>
              <a:rPr lang="fr-FR" dirty="0">
                <a:solidFill>
                  <a:srgbClr val="7030A0"/>
                </a:solidFill>
              </a:rPr>
              <a:t>Commentaires de Chloé, l’auteur de ce témoignage, sur son témoignage, 4 ans après, le 10 avril 2016 : </a:t>
            </a:r>
          </a:p>
          <a:p>
            <a:pPr algn="just"/>
            <a:r>
              <a:rPr lang="fr-FR" dirty="0">
                <a:solidFill>
                  <a:srgbClr val="7030A0"/>
                </a:solidFill>
              </a:rPr>
              <a:t>« </a:t>
            </a:r>
            <a:r>
              <a:rPr lang="fr-FR" i="1" dirty="0">
                <a:solidFill>
                  <a:srgbClr val="7030A0"/>
                </a:solidFill>
              </a:rPr>
              <a:t>Je remets pas mal de trucs en question dans ma lecture des faits de l'époque. [J’étais dans ma phase binaire. Je crois que c'est à cause de ma dépression de l'époque. Maintenant que je suis mieux posée et moins dans le jugement]. Il y a une seule raison pour transiter, elle n'est ni bonne ni mauvaise : se sentir mieux dans sa vie, entrer dans sa zone de confort et la suivre. Il ne s'agit pas que de genre […] On change et c'est heureux. On change parfois profondément, en remettant beaucoup de choses en question, et c'est une bonne façon de faire. </a:t>
            </a:r>
            <a:r>
              <a:rPr lang="en-US" i="1" dirty="0">
                <a:solidFill>
                  <a:srgbClr val="7030A0"/>
                </a:solidFill>
              </a:rPr>
              <a:t>"The past is in the past". </a:t>
            </a:r>
            <a:r>
              <a:rPr lang="fr-FR" i="1" dirty="0">
                <a:solidFill>
                  <a:srgbClr val="7030A0"/>
                </a:solidFill>
              </a:rPr>
              <a:t>Il en reste des souvenirs, des amis, des blessures, plein de traces. </a:t>
            </a:r>
            <a:r>
              <a:rPr lang="fr-FR" dirty="0">
                <a:solidFill>
                  <a:srgbClr val="7030A0"/>
                </a:solidFill>
              </a:rPr>
              <a:t>». </a:t>
            </a:r>
            <a:r>
              <a:rPr lang="fr-FR" sz="1200" dirty="0">
                <a:solidFill>
                  <a:srgbClr val="7030A0"/>
                </a:solidFill>
              </a:rPr>
              <a:t>Source : </a:t>
            </a:r>
            <a:r>
              <a:rPr lang="fr-FR" sz="1200" dirty="0">
                <a:solidFill>
                  <a:srgbClr val="7030A0"/>
                </a:solidFill>
                <a:hlinkClick r:id="rId2"/>
              </a:rPr>
              <a:t>https://www.facebook.com/chloetigrerouge?fref=ts</a:t>
            </a:r>
            <a:r>
              <a:rPr lang="fr-FR" sz="1200" dirty="0">
                <a:solidFill>
                  <a:srgbClr val="7030A0"/>
                </a:solidFill>
              </a:rPr>
              <a:t> </a:t>
            </a:r>
            <a:endParaRPr lang="fr-FR" dirty="0">
              <a:solidFill>
                <a:srgbClr val="7030A0"/>
              </a:solidFill>
            </a:endParaRPr>
          </a:p>
        </p:txBody>
      </p:sp>
    </p:spTree>
    <p:extLst>
      <p:ext uri="{BB962C8B-B14F-4D97-AF65-F5344CB8AC3E}">
        <p14:creationId xmlns:p14="http://schemas.microsoft.com/office/powerpoint/2010/main" val="1025898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510681" y="148525"/>
            <a:ext cx="4733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44</a:t>
            </a:fld>
            <a:endParaRPr lang="en-US" dirty="0"/>
          </a:p>
        </p:txBody>
      </p:sp>
      <p:sp>
        <p:nvSpPr>
          <p:cNvPr id="4" name="ZoneTexte 3"/>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193638" y="369333"/>
            <a:ext cx="4787153" cy="369332"/>
          </a:xfrm>
          <a:prstGeom prst="rect">
            <a:avLst/>
          </a:prstGeom>
          <a:noFill/>
        </p:spPr>
        <p:txBody>
          <a:bodyPr wrap="square" rtlCol="0">
            <a:spAutoFit/>
          </a:bodyPr>
          <a:lstStyle/>
          <a:p>
            <a:r>
              <a:rPr lang="fr-FR" b="1" dirty="0">
                <a:solidFill>
                  <a:srgbClr val="7030A0"/>
                </a:solidFill>
              </a:rPr>
              <a:t>9. Témoignages et ressentis de transsexuels</a:t>
            </a:r>
          </a:p>
        </p:txBody>
      </p:sp>
      <p:sp>
        <p:nvSpPr>
          <p:cNvPr id="6" name="ZoneTexte 5"/>
          <p:cNvSpPr txBox="1"/>
          <p:nvPr/>
        </p:nvSpPr>
        <p:spPr>
          <a:xfrm>
            <a:off x="193637" y="819293"/>
            <a:ext cx="11790381" cy="3970318"/>
          </a:xfrm>
          <a:prstGeom prst="rect">
            <a:avLst/>
          </a:prstGeom>
          <a:noFill/>
        </p:spPr>
        <p:txBody>
          <a:bodyPr wrap="square" rtlCol="0">
            <a:spAutoFit/>
          </a:bodyPr>
          <a:lstStyle/>
          <a:p>
            <a:pPr algn="just"/>
            <a:r>
              <a:rPr lang="fr-FR" u="sng" dirty="0">
                <a:solidFill>
                  <a:srgbClr val="7030A0"/>
                </a:solidFill>
              </a:rPr>
              <a:t>Témoignage sur le plaisir du travestissement de C.</a:t>
            </a:r>
            <a:r>
              <a:rPr lang="fr-FR" dirty="0">
                <a:solidFill>
                  <a:srgbClr val="7030A0"/>
                </a:solidFill>
              </a:rPr>
              <a:t> :</a:t>
            </a:r>
          </a:p>
          <a:p>
            <a:r>
              <a:rPr lang="fr-FR" i="1" dirty="0">
                <a:solidFill>
                  <a:srgbClr val="7030A0"/>
                </a:solidFill>
              </a:rPr>
              <a:t>« Contre la haine : porter de la lingerie féminine.</a:t>
            </a:r>
          </a:p>
          <a:p>
            <a:r>
              <a:rPr lang="fr-FR" i="1" dirty="0">
                <a:solidFill>
                  <a:srgbClr val="7030A0"/>
                </a:solidFill>
              </a:rPr>
              <a:t>Rien n'est plus agréable que le fait d'endosser un soutien-gorge et passer ses jambes entre les ouïes d'un tanga, string ou slip féminin. La suite, l’assortiment seyant : un top, un tee-shirt blanc à manches longues et enfiler un blazer noir dessus revêt une volupté, absolument esquisse. Le plaisir maximum, étant, certainement d'enfiler un ensemble : tailleur vert pomme. Le masochisme ("mascarade féminine") passe par là. Plaisir singulier chez un homme mais ordinaire chez un femme, on ne s'en offusque pas ? Longtemps nous avons considéré les deux sexes chacun de leur côté. Alors, est arrivé le mot : genre. Rencontre du "troisième genre". Ce menu plaisir est unique. L’enserrement du vêtement féminin. La sidération est telle qu'il n'est possible de voir autre chose - dans la psychose- que la BRETELLE. La transparence sous un tee-shirt blanc, son onctuosité érotique, la fixation du rapport à la mère, à l'absence, au lien qui ne fait pas vraiment lien, la bretelle de soutien-gorge est un univers bizarre, à part, singulier. Anomal. La parure qu'elle constitue est l'image du passage d'un lieu à un autre: de la chair à l'objet. Du sujet à l'inanimé, le fétiche, la marchandise. Nous sommes toutes et tous les corps de nos grigris. Porter de la lingerie féminine apaise. Camisole, électrochoc. Structure féminine d'Amour. </a:t>
            </a:r>
            <a:r>
              <a:rPr lang="fr-FR" i="1" dirty="0" err="1">
                <a:solidFill>
                  <a:srgbClr val="7030A0"/>
                </a:solidFill>
              </a:rPr>
              <a:t>Kiss</a:t>
            </a:r>
            <a:r>
              <a:rPr lang="fr-FR" i="1" dirty="0">
                <a:solidFill>
                  <a:srgbClr val="7030A0"/>
                </a:solidFill>
              </a:rPr>
              <a:t>. Les poètes, les plasticiens, les artistes, les philosophes sont plus dans les dentelles psychiques et plus cultivés que toute une cohorte de psys... » </a:t>
            </a:r>
            <a:r>
              <a:rPr lang="fr-FR" i="1" dirty="0" err="1">
                <a:solidFill>
                  <a:srgbClr val="7030A0"/>
                </a:solidFill>
              </a:rPr>
              <a:t>Maéva</a:t>
            </a:r>
            <a:r>
              <a:rPr lang="fr-FR" i="1" dirty="0">
                <a:solidFill>
                  <a:srgbClr val="7030A0"/>
                </a:solidFill>
              </a:rPr>
              <a:t>.</a:t>
            </a:r>
            <a:r>
              <a:rPr lang="fr-FR" dirty="0">
                <a:solidFill>
                  <a:srgbClr val="7030A0"/>
                </a:solidFill>
              </a:rPr>
              <a:t> </a:t>
            </a:r>
          </a:p>
        </p:txBody>
      </p:sp>
      <p:pic>
        <p:nvPicPr>
          <p:cNvPr id="7" name="Picture 6" descr="http://media.moddb.com/cache/images/groups/1/6/5425/thumb_620x2000/German_Fem_Sold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8122" y="4785664"/>
            <a:ext cx="2038862" cy="1710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rawstory.com/rs/wp-content/uploads/2012/09/Man-knitting-Shuttersto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37" y="4785665"/>
            <a:ext cx="3048948" cy="17103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encrypted-tbn0.gstatic.com/images?q=tbn:ANd9GcSrE8vA35IDSWf2XuUwmxarrVE_buOtCRLaM3AAtqKIOf6NDE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37" y="4811377"/>
            <a:ext cx="233362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http://images.china.cn/images1/200711/4127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0995" y="4499487"/>
            <a:ext cx="1578921" cy="2358514"/>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4" descr="Female Truck Driver.jpg"/>
          <p:cNvPicPr>
            <a:picLocks noChangeAspect="1"/>
          </p:cNvPicPr>
          <p:nvPr/>
        </p:nvPicPr>
        <p:blipFill>
          <a:blip r:embed="rId6"/>
          <a:srcRect t="12405" b="12405"/>
          <a:stretch>
            <a:fillRect/>
          </a:stretch>
        </p:blipFill>
        <p:spPr bwMode="auto">
          <a:xfrm>
            <a:off x="8352262" y="4785664"/>
            <a:ext cx="1763455" cy="1987385"/>
          </a:xfrm>
          <a:prstGeom prst="rect">
            <a:avLst/>
          </a:prstGeom>
          <a:noFill/>
          <a:ln w="9525">
            <a:noFill/>
            <a:miter lim="800000"/>
            <a:headEnd/>
            <a:tailEnd/>
          </a:ln>
        </p:spPr>
      </p:pic>
      <p:sp>
        <p:nvSpPr>
          <p:cNvPr id="2" name="ZoneTexte 1"/>
          <p:cNvSpPr txBox="1"/>
          <p:nvPr/>
        </p:nvSpPr>
        <p:spPr>
          <a:xfrm>
            <a:off x="2691815" y="6496050"/>
            <a:ext cx="5544305" cy="276999"/>
          </a:xfrm>
          <a:prstGeom prst="rect">
            <a:avLst/>
          </a:prstGeom>
          <a:noFill/>
        </p:spPr>
        <p:txBody>
          <a:bodyPr wrap="square" rtlCol="0">
            <a:spAutoFit/>
          </a:bodyPr>
          <a:lstStyle/>
          <a:p>
            <a:pPr algn="ctr"/>
            <a:r>
              <a:rPr lang="fr-FR" sz="1200" dirty="0">
                <a:solidFill>
                  <a:srgbClr val="7030A0"/>
                </a:solidFill>
              </a:rPr>
              <a:t>Images contraires aux stéréotypes de genre</a:t>
            </a:r>
          </a:p>
        </p:txBody>
      </p:sp>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0817" y="0"/>
            <a:ext cx="2143125" cy="1457325"/>
          </a:xfrm>
          <a:prstGeom prst="rect">
            <a:avLst/>
          </a:prstGeom>
        </p:spPr>
      </p:pic>
      <p:sp>
        <p:nvSpPr>
          <p:cNvPr id="15" name="ZoneTexte 14"/>
          <p:cNvSpPr txBox="1"/>
          <p:nvPr/>
        </p:nvSpPr>
        <p:spPr>
          <a:xfrm>
            <a:off x="7515922" y="513650"/>
            <a:ext cx="1427356" cy="283877"/>
          </a:xfrm>
          <a:prstGeom prst="rect">
            <a:avLst/>
          </a:prstGeom>
          <a:noFill/>
        </p:spPr>
        <p:txBody>
          <a:bodyPr wrap="square" rtlCol="0">
            <a:spAutoFit/>
          </a:bodyPr>
          <a:lstStyle/>
          <a:p>
            <a:pPr algn="r"/>
            <a:r>
              <a:rPr lang="fr-FR" sz="1200" dirty="0">
                <a:solidFill>
                  <a:srgbClr val="7030A0"/>
                </a:solidFill>
              </a:rPr>
              <a:t>Fier d’être moi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96570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8916" y="188875"/>
            <a:ext cx="855101" cy="357536"/>
          </a:xfrm>
        </p:spPr>
        <p:txBody>
          <a:bodyPr/>
          <a:lstStyle/>
          <a:p>
            <a:fld id="{A3855CD8-F650-4656-8804-7E552F308368}" type="slidenum">
              <a:rPr lang="en-US" smtClean="0"/>
              <a:t>45</a:t>
            </a:fld>
            <a:endParaRPr lang="en-US"/>
          </a:p>
        </p:txBody>
      </p:sp>
      <p:sp>
        <p:nvSpPr>
          <p:cNvPr id="3" name="ZoneTexte 2"/>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193638" y="369333"/>
            <a:ext cx="4787153" cy="369332"/>
          </a:xfrm>
          <a:prstGeom prst="rect">
            <a:avLst/>
          </a:prstGeom>
          <a:noFill/>
        </p:spPr>
        <p:txBody>
          <a:bodyPr wrap="square" rtlCol="0">
            <a:spAutoFit/>
          </a:bodyPr>
          <a:lstStyle/>
          <a:p>
            <a:r>
              <a:rPr lang="fr-FR" b="1" dirty="0">
                <a:solidFill>
                  <a:srgbClr val="7030A0"/>
                </a:solidFill>
              </a:rPr>
              <a:t>9. Témoignages et ressentis de transsexuels</a:t>
            </a:r>
          </a:p>
        </p:txBody>
      </p:sp>
      <p:sp>
        <p:nvSpPr>
          <p:cNvPr id="5" name="Rectangle 4"/>
          <p:cNvSpPr/>
          <p:nvPr/>
        </p:nvSpPr>
        <p:spPr>
          <a:xfrm>
            <a:off x="306295" y="738665"/>
            <a:ext cx="8982671" cy="2585323"/>
          </a:xfrm>
          <a:prstGeom prst="rect">
            <a:avLst/>
          </a:prstGeom>
        </p:spPr>
        <p:txBody>
          <a:bodyPr wrap="square">
            <a:spAutoFit/>
          </a:bodyPr>
          <a:lstStyle/>
          <a:p>
            <a:pPr algn="just"/>
            <a:r>
              <a:rPr lang="fr-FR" u="sng" dirty="0">
                <a:solidFill>
                  <a:srgbClr val="7030A0"/>
                </a:solidFill>
              </a:rPr>
              <a:t>Cas et témoignages de personnes ambiguës sexuellement, transsexuelles ou transgenres</a:t>
            </a:r>
            <a:r>
              <a:rPr lang="fr-FR" dirty="0">
                <a:solidFill>
                  <a:srgbClr val="7030A0"/>
                </a:solidFill>
              </a:rPr>
              <a:t> :</a:t>
            </a:r>
          </a:p>
          <a:p>
            <a:pPr algn="just"/>
            <a:r>
              <a:rPr lang="fr-FR" dirty="0">
                <a:solidFill>
                  <a:srgbClr val="7030A0"/>
                </a:solidFill>
              </a:rPr>
              <a:t>« </a:t>
            </a:r>
            <a:r>
              <a:rPr lang="fr-FR" i="1" dirty="0">
                <a:solidFill>
                  <a:srgbClr val="7030A0"/>
                </a:solidFill>
              </a:rPr>
              <a:t>HOMME OU FEMME ? ILS VIVENT DANS L'AMBIGUITE SEXUELLE... : Lolita a 26 ans, elle vit à Orléans. Androgyne, homosexuelle, elle est en couple avec Kimberley depuis 2 ans. Depuis sa plus tendre enfance, plus qu'un garçon manqué, Lolita se considère comme une fille ratée. Ironie du sort, elle s'appelle "LOLITA". Elle ne s'habille qu'avec des vêtements d'homme, ne met jamais de maquillage et elle exerce un métier d'homme. Même si elle s'assume complètement son côté mi-homme, </a:t>
            </a:r>
            <a:r>
              <a:rPr lang="fr-FR" i="1" dirty="0" err="1">
                <a:solidFill>
                  <a:srgbClr val="7030A0"/>
                </a:solidFill>
              </a:rPr>
              <a:t>mi-femme</a:t>
            </a:r>
            <a:r>
              <a:rPr lang="fr-FR" i="1" dirty="0">
                <a:solidFill>
                  <a:srgbClr val="7030A0"/>
                </a:solidFill>
              </a:rPr>
              <a:t>, sa famille souffre de son côté très masculin. Difficile de faire accepter à une maman, à une sœur, sa masculinité et son homosexualité</a:t>
            </a:r>
            <a:r>
              <a:rPr lang="fr-FR" dirty="0">
                <a:solidFill>
                  <a:srgbClr val="7030A0"/>
                </a:solidFill>
              </a:rPr>
              <a:t> ».</a:t>
            </a:r>
          </a:p>
          <a:p>
            <a:pPr algn="just"/>
            <a:r>
              <a:rPr lang="fr-FR" sz="1200" dirty="0">
                <a:solidFill>
                  <a:srgbClr val="7030A0"/>
                </a:solidFill>
              </a:rPr>
              <a:t>Source : </a:t>
            </a:r>
            <a:r>
              <a:rPr lang="fr-FR" sz="1200" dirty="0">
                <a:solidFill>
                  <a:srgbClr val="7030A0"/>
                </a:solidFill>
                <a:hlinkClick r:id="rId2"/>
              </a:rPr>
              <a:t>http://www.nrj12.fr/programmes-4207/programmetv/episode/13416-homme-ou-femme-ils-vivent-dans-l-ambiguite-sexuelle-.html</a:t>
            </a:r>
            <a:r>
              <a:rPr lang="fr-FR" sz="1200" dirty="0">
                <a:solidFill>
                  <a:srgbClr val="7030A0"/>
                </a:solidFill>
              </a:rPr>
              <a:t> </a:t>
            </a:r>
            <a:r>
              <a:rPr lang="fr-FR" dirty="0">
                <a:solidFill>
                  <a:srgbClr val="7030A0"/>
                </a:solidFill>
              </a:rPr>
              <a:t>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966" y="1138767"/>
            <a:ext cx="2857500" cy="16002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95" y="3880624"/>
            <a:ext cx="3695920" cy="2713861"/>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9669" y="3340120"/>
            <a:ext cx="4206798" cy="351788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2226" y="3603635"/>
            <a:ext cx="3095625" cy="2990850"/>
          </a:xfrm>
          <a:prstGeom prst="rect">
            <a:avLst/>
          </a:prstGeom>
        </p:spPr>
      </p:pic>
    </p:spTree>
    <p:extLst>
      <p:ext uri="{BB962C8B-B14F-4D97-AF65-F5344CB8AC3E}">
        <p14:creationId xmlns:p14="http://schemas.microsoft.com/office/powerpoint/2010/main" val="2718893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5395" y="287892"/>
            <a:ext cx="525966" cy="269669"/>
          </a:xfrm>
        </p:spPr>
        <p:txBody>
          <a:bodyPr/>
          <a:lstStyle/>
          <a:p>
            <a:fld id="{A3855CD8-F650-4656-8804-7E552F308368}" type="slidenum">
              <a:rPr lang="en-US" smtClean="0"/>
              <a:t>46</a:t>
            </a:fld>
            <a:endParaRPr lang="en-US" dirty="0"/>
          </a:p>
        </p:txBody>
      </p:sp>
      <p:pic>
        <p:nvPicPr>
          <p:cNvPr id="3"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578" y="3063875"/>
            <a:ext cx="3124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1230" y="3063875"/>
            <a:ext cx="30765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60578" y="369333"/>
            <a:ext cx="6017198" cy="379141"/>
          </a:xfrm>
          <a:prstGeom prst="rect">
            <a:avLst/>
          </a:prstGeom>
          <a:noFill/>
        </p:spPr>
        <p:txBody>
          <a:bodyPr wrap="square" rtlCol="0">
            <a:spAutoFit/>
          </a:bodyPr>
          <a:lstStyle/>
          <a:p>
            <a:r>
              <a:rPr lang="fr-FR" b="1" dirty="0">
                <a:solidFill>
                  <a:srgbClr val="7030A0"/>
                </a:solidFill>
              </a:rPr>
              <a:t>10. Les compagnons ou compagnes des transsexuels</a:t>
            </a:r>
          </a:p>
        </p:txBody>
      </p:sp>
      <p:sp>
        <p:nvSpPr>
          <p:cNvPr id="6" name="ZoneTexte 5"/>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ZoneTexte 6"/>
          <p:cNvSpPr txBox="1"/>
          <p:nvPr/>
        </p:nvSpPr>
        <p:spPr>
          <a:xfrm>
            <a:off x="160578" y="696244"/>
            <a:ext cx="11927344" cy="2308324"/>
          </a:xfrm>
          <a:prstGeom prst="rect">
            <a:avLst/>
          </a:prstGeom>
          <a:noFill/>
        </p:spPr>
        <p:txBody>
          <a:bodyPr wrap="square" rtlCol="0">
            <a:spAutoFit/>
          </a:bodyPr>
          <a:lstStyle/>
          <a:p>
            <a:r>
              <a:rPr lang="fr-FR" b="1" dirty="0" err="1">
                <a:solidFill>
                  <a:srgbClr val="7030A0"/>
                </a:solidFill>
              </a:rPr>
              <a:t>Temoignage</a:t>
            </a:r>
            <a:r>
              <a:rPr lang="fr-FR" b="1" dirty="0">
                <a:solidFill>
                  <a:srgbClr val="7030A0"/>
                </a:solidFill>
              </a:rPr>
              <a:t> de </a:t>
            </a:r>
            <a:r>
              <a:rPr lang="fr-FR" b="1" dirty="0" err="1">
                <a:solidFill>
                  <a:srgbClr val="7030A0"/>
                </a:solidFill>
              </a:rPr>
              <a:t>Carmelle</a:t>
            </a:r>
            <a:r>
              <a:rPr lang="fr-FR" b="1" dirty="0">
                <a:solidFill>
                  <a:srgbClr val="7030A0"/>
                </a:solidFill>
              </a:rPr>
              <a:t>, compagne d’une personne transgenre</a:t>
            </a:r>
          </a:p>
          <a:p>
            <a:r>
              <a:rPr lang="fr-FR" dirty="0">
                <a:solidFill>
                  <a:srgbClr val="7030A0"/>
                </a:solidFill>
              </a:rPr>
              <a:t>Être la compagne d'un transsexuel, si ce n'est pas catastrophique, est néanmoins hors du commun. </a:t>
            </a:r>
          </a:p>
          <a:p>
            <a:r>
              <a:rPr lang="fr-FR" dirty="0">
                <a:solidFill>
                  <a:srgbClr val="7030A0"/>
                </a:solidFill>
              </a:rPr>
              <a:t>[...] je n'ai pas eu connaissance dès le départ de la transsexualité de mon petit-ami. Lorsque c'est devenu plus sérieux, il m'a appris et expliqué son « problème ».</a:t>
            </a:r>
          </a:p>
          <a:p>
            <a:r>
              <a:rPr lang="fr-FR" dirty="0">
                <a:solidFill>
                  <a:srgbClr val="7030A0"/>
                </a:solidFill>
              </a:rPr>
              <a:t> </a:t>
            </a:r>
            <a:r>
              <a:rPr lang="fr-FR" dirty="0">
                <a:solidFill>
                  <a:srgbClr val="008000"/>
                </a:solidFill>
              </a:rPr>
              <a:t>Ma première réaction n'a pas été un rejet, bien au contraire. J'ai été ébranlé et touché par ses confessions, et même si je n'ai pas tout compris, instinctivement je n'ai pas eu de doute sur son identité et j'ai voulu le protéger. La confiance dont il me faisait preuve en avouant qui il était, effaçait tout le reste</a:t>
            </a:r>
            <a:r>
              <a:rPr lang="fr-FR" dirty="0">
                <a:solidFill>
                  <a:srgbClr val="7030A0"/>
                </a:solidFill>
              </a:rPr>
              <a:t>.</a:t>
            </a:r>
          </a:p>
          <a:p>
            <a:endParaRPr lang="fr-FR" dirty="0"/>
          </a:p>
        </p:txBody>
      </p:sp>
      <p:sp>
        <p:nvSpPr>
          <p:cNvPr id="8" name="ZoneTexte 7"/>
          <p:cNvSpPr txBox="1"/>
          <p:nvPr/>
        </p:nvSpPr>
        <p:spPr>
          <a:xfrm>
            <a:off x="6507805" y="2375210"/>
            <a:ext cx="5441795" cy="4524315"/>
          </a:xfrm>
          <a:prstGeom prst="rect">
            <a:avLst/>
          </a:prstGeom>
          <a:noFill/>
        </p:spPr>
        <p:txBody>
          <a:bodyPr wrap="square" rtlCol="0">
            <a:spAutoFit/>
          </a:bodyPr>
          <a:lstStyle/>
          <a:p>
            <a:r>
              <a:rPr lang="fr-FR" dirty="0">
                <a:solidFill>
                  <a:srgbClr val="7030A0"/>
                </a:solidFill>
              </a:rPr>
              <a:t>Cependant, et ce rapidement, </a:t>
            </a:r>
            <a:r>
              <a:rPr lang="fr-FR" dirty="0">
                <a:solidFill>
                  <a:srgbClr val="FF0000"/>
                </a:solidFill>
              </a:rPr>
              <a:t>avec le recul une sorte de panique s'est envahie de moi</a:t>
            </a:r>
            <a:r>
              <a:rPr lang="fr-FR" dirty="0">
                <a:solidFill>
                  <a:srgbClr val="7030A0"/>
                </a:solidFill>
              </a:rPr>
              <a:t>.</a:t>
            </a:r>
          </a:p>
          <a:p>
            <a:r>
              <a:rPr lang="fr-FR" dirty="0">
                <a:solidFill>
                  <a:srgbClr val="7030A0"/>
                </a:solidFill>
              </a:rPr>
              <a:t>Pendant quelques jours, dans de bref moments je me sentais perdue, sans savoir si je connaissais bien la personne que j'avais en face ou si c'était moi qui me montait la tête avec des questionnements stupides. Je crois que ce passage est obligatoire. Pour moi il a été très court, mais il m'a fallu tout de même prendre le recul nécessaire pour m'apercevoir que c'était toujours le même homme.</a:t>
            </a:r>
          </a:p>
          <a:p>
            <a:r>
              <a:rPr lang="fr-FR" dirty="0">
                <a:solidFill>
                  <a:srgbClr val="7030A0"/>
                </a:solidFill>
              </a:rPr>
              <a:t>Toutefois, même si je considère les hommes FTM exactement de la même façon que les hommes bio, je me sentirais trahie si on me cachait sa </a:t>
            </a:r>
            <a:r>
              <a:rPr lang="fr-FR" dirty="0" err="1">
                <a:solidFill>
                  <a:srgbClr val="7030A0"/>
                </a:solidFill>
              </a:rPr>
              <a:t>transidentité</a:t>
            </a:r>
            <a:r>
              <a:rPr lang="fr-FR" dirty="0">
                <a:solidFill>
                  <a:srgbClr val="7030A0"/>
                </a:solidFill>
              </a:rPr>
              <a:t> alors que la relation devient sérieuse. Je trouve que c'est cacher une partie de soi-même, car qu'on le veuille ou non, être </a:t>
            </a:r>
            <a:r>
              <a:rPr lang="fr-FR" dirty="0">
                <a:solidFill>
                  <a:srgbClr val="FF0000"/>
                </a:solidFill>
              </a:rPr>
              <a:t>transsexuel n'est pas un détail</a:t>
            </a:r>
            <a:r>
              <a:rPr lang="fr-FR" dirty="0">
                <a:solidFill>
                  <a:srgbClr val="7030A0"/>
                </a:solidFill>
              </a:rPr>
              <a:t>.</a:t>
            </a:r>
          </a:p>
        </p:txBody>
      </p:sp>
    </p:spTree>
    <p:extLst>
      <p:ext uri="{BB962C8B-B14F-4D97-AF65-F5344CB8AC3E}">
        <p14:creationId xmlns:p14="http://schemas.microsoft.com/office/powerpoint/2010/main" val="3954819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090103" y="184666"/>
            <a:ext cx="2743200" cy="365125"/>
          </a:xfrm>
        </p:spPr>
        <p:txBody>
          <a:bodyPr/>
          <a:lstStyle/>
          <a:p>
            <a:fld id="{A3855CD8-F650-4656-8804-7E552F308368}" type="slidenum">
              <a:rPr lang="en-US" smtClean="0"/>
              <a:t>47</a:t>
            </a:fld>
            <a:endParaRPr lang="en-US"/>
          </a:p>
        </p:txBody>
      </p:sp>
      <p:sp>
        <p:nvSpPr>
          <p:cNvPr id="3" name="ZoneTexte 2"/>
          <p:cNvSpPr txBox="1"/>
          <p:nvPr/>
        </p:nvSpPr>
        <p:spPr>
          <a:xfrm>
            <a:off x="160578" y="748474"/>
            <a:ext cx="11782378" cy="6186309"/>
          </a:xfrm>
          <a:prstGeom prst="rect">
            <a:avLst/>
          </a:prstGeom>
          <a:noFill/>
        </p:spPr>
        <p:txBody>
          <a:bodyPr wrap="square" rtlCol="0">
            <a:spAutoFit/>
          </a:bodyPr>
          <a:lstStyle/>
          <a:p>
            <a:pPr algn="just"/>
            <a:r>
              <a:rPr lang="fr-FR" b="1" dirty="0" err="1">
                <a:solidFill>
                  <a:srgbClr val="7030A0"/>
                </a:solidFill>
              </a:rPr>
              <a:t>Temoignage</a:t>
            </a:r>
            <a:r>
              <a:rPr lang="fr-FR" b="1" dirty="0">
                <a:solidFill>
                  <a:srgbClr val="7030A0"/>
                </a:solidFill>
              </a:rPr>
              <a:t> de </a:t>
            </a:r>
            <a:r>
              <a:rPr lang="fr-FR" b="1" dirty="0" err="1">
                <a:solidFill>
                  <a:srgbClr val="7030A0"/>
                </a:solidFill>
              </a:rPr>
              <a:t>Carmelle</a:t>
            </a:r>
            <a:r>
              <a:rPr lang="fr-FR" b="1" dirty="0">
                <a:solidFill>
                  <a:srgbClr val="7030A0"/>
                </a:solidFill>
              </a:rPr>
              <a:t> (suite)</a:t>
            </a:r>
          </a:p>
          <a:p>
            <a:pPr algn="just"/>
            <a:r>
              <a:rPr lang="fr-FR" dirty="0">
                <a:solidFill>
                  <a:srgbClr val="7030A0"/>
                </a:solidFill>
              </a:rPr>
              <a:t>[...] Parler, discuter et échanger permet d'apprivoiser la situation et de la démystifier, du moins ça à été le cas pour nous. Faire comme si de rien n'était n'est pas une solution non plus, </a:t>
            </a:r>
            <a:r>
              <a:rPr lang="fr-FR" dirty="0">
                <a:solidFill>
                  <a:srgbClr val="008000"/>
                </a:solidFill>
              </a:rPr>
              <a:t>être transsexuel n'est pas la fin du monde, alors il ne faut pas agir comme si c'était la cas et entretenir un cercle vicieux</a:t>
            </a:r>
            <a:r>
              <a:rPr lang="fr-FR" dirty="0">
                <a:solidFill>
                  <a:srgbClr val="7030A0"/>
                </a:solidFill>
              </a:rPr>
              <a:t>.</a:t>
            </a:r>
          </a:p>
          <a:p>
            <a:pPr algn="just"/>
            <a:r>
              <a:rPr lang="fr-FR" dirty="0">
                <a:solidFill>
                  <a:srgbClr val="7030A0"/>
                </a:solidFill>
              </a:rPr>
              <a:t>Je vois le sexe comme un partage fort entre deux êtres, mais le corps transsexuel impose ses limites. Avec ou sans </a:t>
            </a:r>
            <a:r>
              <a:rPr lang="fr-FR" dirty="0" err="1">
                <a:solidFill>
                  <a:srgbClr val="7030A0"/>
                </a:solidFill>
              </a:rPr>
              <a:t>phalloplastie</a:t>
            </a:r>
            <a:r>
              <a:rPr lang="fr-FR" dirty="0">
                <a:solidFill>
                  <a:srgbClr val="7030A0"/>
                </a:solidFill>
              </a:rPr>
              <a:t>/méta, </a:t>
            </a:r>
            <a:r>
              <a:rPr lang="fr-FR" dirty="0">
                <a:solidFill>
                  <a:srgbClr val="FF0000"/>
                </a:solidFill>
              </a:rPr>
              <a:t>on ne pourra jamais avoir des rapport sexuels "classiques". Je pense qu'il y a un deuil à faire pour les FTM, comme pour leurs compagnes/compagnons. </a:t>
            </a:r>
            <a:r>
              <a:rPr lang="fr-FR" dirty="0">
                <a:solidFill>
                  <a:srgbClr val="7030A0"/>
                </a:solidFill>
              </a:rPr>
              <a:t>Il y aura toujours des différences physiques comparé aux hommes de naissances, </a:t>
            </a:r>
            <a:r>
              <a:rPr lang="fr-FR" dirty="0">
                <a:solidFill>
                  <a:srgbClr val="FF0000"/>
                </a:solidFill>
              </a:rPr>
              <a:t>il n'y aura jamais d'éjaculation</a:t>
            </a:r>
            <a:r>
              <a:rPr lang="fr-FR" dirty="0">
                <a:solidFill>
                  <a:srgbClr val="7030A0"/>
                </a:solidFill>
              </a:rPr>
              <a:t> etc. </a:t>
            </a:r>
            <a:r>
              <a:rPr lang="fr-FR" dirty="0">
                <a:solidFill>
                  <a:srgbClr val="FF0000"/>
                </a:solidFill>
              </a:rPr>
              <a:t>S'en rendre compte fais mal sur le moment</a:t>
            </a:r>
            <a:r>
              <a:rPr lang="fr-FR" dirty="0">
                <a:solidFill>
                  <a:srgbClr val="7030A0"/>
                </a:solidFill>
              </a:rPr>
              <a:t>, mais une fois le deuil effectué, je crois qu'on peut repartir sur des bases saines et apprécier ce que l'on peut faire. </a:t>
            </a:r>
            <a:r>
              <a:rPr lang="fr-FR" dirty="0">
                <a:solidFill>
                  <a:srgbClr val="008000"/>
                </a:solidFill>
              </a:rPr>
              <a:t>On peut avoir une sexualité épanouie lorsqu'on vit avec un transsexuel</a:t>
            </a:r>
            <a:r>
              <a:rPr lang="fr-FR" dirty="0">
                <a:solidFill>
                  <a:srgbClr val="7030A0"/>
                </a:solidFill>
              </a:rPr>
              <a:t>, il suffit d'apprivoiser l'animal et d'en jouer Complice. Je suppose que tout le monde n'est pas capable de faire abstraction de certains traits physiques qui les bloquent totalement dans leurs rapports avec les autres, mais ce que j'ai pu observer, c'est </a:t>
            </a:r>
            <a:r>
              <a:rPr lang="fr-FR" dirty="0">
                <a:solidFill>
                  <a:srgbClr val="008000"/>
                </a:solidFill>
              </a:rPr>
              <a:t>que le temps et l'hormonothérapie fais bien évoluer les choses</a:t>
            </a:r>
            <a:r>
              <a:rPr lang="fr-FR" dirty="0">
                <a:solidFill>
                  <a:srgbClr val="7030A0"/>
                </a:solidFill>
              </a:rPr>
              <a:t>.</a:t>
            </a:r>
          </a:p>
          <a:p>
            <a:pPr algn="just"/>
            <a:r>
              <a:rPr lang="fr-FR" dirty="0">
                <a:solidFill>
                  <a:srgbClr val="008000"/>
                </a:solidFill>
              </a:rPr>
              <a:t>Pour moi, il était primordial que le sexe ne soit pas qu'un acte </a:t>
            </a:r>
            <a:r>
              <a:rPr lang="fr-FR" dirty="0">
                <a:solidFill>
                  <a:srgbClr val="7030A0"/>
                </a:solidFill>
              </a:rPr>
              <a:t>qu'il faut faire parce que c'est comme ça. Pour faire plus simple, je voulais que mon conjoint ressente aussi du plaisir. Les hormones engendrent une croissance du sexe qui aide bien, chaque personne réagit différemment, et si pour certains la pousse est très limité, pour d'autres elle est plus conséquente. Le gland se développe et les érections naturelles sont de plus en plus palpable. </a:t>
            </a:r>
          </a:p>
          <a:p>
            <a:pPr algn="just"/>
            <a:r>
              <a:rPr lang="fr-FR" dirty="0">
                <a:solidFill>
                  <a:srgbClr val="FF0000"/>
                </a:solidFill>
              </a:rPr>
              <a:t>S'il n'est pas évident pour un FTM d'utiliser enfin son sexe, ce n'est pas non plus forcément facile pour les conjoints</a:t>
            </a:r>
            <a:r>
              <a:rPr lang="fr-FR" dirty="0">
                <a:solidFill>
                  <a:srgbClr val="7030A0"/>
                </a:solidFill>
              </a:rPr>
              <a:t>. Ce sexe ambiguë peut rendre mal à l'aise au début, mais il n'y a pas une façon de vivre sa sexualité, que l'on soit bio, hétéro, homo ou transsexuel. Chacun trouve son propre compromis avec son corps et ses envies. </a:t>
            </a:r>
            <a:r>
              <a:rPr lang="fr-FR" dirty="0">
                <a:solidFill>
                  <a:srgbClr val="008000"/>
                </a:solidFill>
              </a:rPr>
              <a:t>Le sexe ne fait pas l'homme, et je préfère de loin vivre une sexualité un peu atypique mais épanouissante, plutôt que de vouloir rester dans la caricature de l'hétérosexualité</a:t>
            </a:r>
            <a:r>
              <a:rPr lang="fr-FR" dirty="0">
                <a:solidFill>
                  <a:srgbClr val="7030A0"/>
                </a:solidFill>
              </a:rPr>
              <a:t> en dépit de son propre bien-être. </a:t>
            </a:r>
            <a:r>
              <a:rPr lang="fr-FR" dirty="0">
                <a:solidFill>
                  <a:srgbClr val="008000"/>
                </a:solidFill>
              </a:rPr>
              <a:t>Personnellement, donner du plaisir à mon partenaire m'a fait en prendre moi même. </a:t>
            </a:r>
            <a:r>
              <a:rPr lang="fr-FR" dirty="0">
                <a:solidFill>
                  <a:srgbClr val="7030A0"/>
                </a:solidFill>
              </a:rPr>
              <a:t>Il respecte mes envies et je respecte les siennes.</a:t>
            </a:r>
          </a:p>
        </p:txBody>
      </p:sp>
      <p:sp>
        <p:nvSpPr>
          <p:cNvPr id="4" name="ZoneTexte 3"/>
          <p:cNvSpPr txBox="1"/>
          <p:nvPr/>
        </p:nvSpPr>
        <p:spPr>
          <a:xfrm>
            <a:off x="160578" y="369333"/>
            <a:ext cx="6017198" cy="379141"/>
          </a:xfrm>
          <a:prstGeom prst="rect">
            <a:avLst/>
          </a:prstGeom>
          <a:noFill/>
        </p:spPr>
        <p:txBody>
          <a:bodyPr wrap="square" rtlCol="0">
            <a:spAutoFit/>
          </a:bodyPr>
          <a:lstStyle/>
          <a:p>
            <a:r>
              <a:rPr lang="fr-FR" b="1" dirty="0">
                <a:solidFill>
                  <a:srgbClr val="7030A0"/>
                </a:solidFill>
              </a:rPr>
              <a:t>10. Les compagnons ou compagnes des transsexuels (suite)</a:t>
            </a:r>
          </a:p>
        </p:txBody>
      </p:sp>
      <p:sp>
        <p:nvSpPr>
          <p:cNvPr id="5" name="ZoneTexte 4"/>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0103" y="1"/>
            <a:ext cx="1371600" cy="1095499"/>
          </a:xfrm>
          <a:prstGeom prst="rect">
            <a:avLst/>
          </a:prstGeom>
        </p:spPr>
      </p:pic>
    </p:spTree>
    <p:extLst>
      <p:ext uri="{BB962C8B-B14F-4D97-AF65-F5344CB8AC3E}">
        <p14:creationId xmlns:p14="http://schemas.microsoft.com/office/powerpoint/2010/main" val="1268079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45858" y="184666"/>
            <a:ext cx="2743200" cy="365125"/>
          </a:xfrm>
        </p:spPr>
        <p:txBody>
          <a:bodyPr/>
          <a:lstStyle/>
          <a:p>
            <a:fld id="{A3855CD8-F650-4656-8804-7E552F308368}" type="slidenum">
              <a:rPr lang="en-US" smtClean="0"/>
              <a:t>48</a:t>
            </a:fld>
            <a:endParaRPr lang="en-US"/>
          </a:p>
        </p:txBody>
      </p:sp>
      <p:sp>
        <p:nvSpPr>
          <p:cNvPr id="3" name="ZoneTexte 2"/>
          <p:cNvSpPr txBox="1"/>
          <p:nvPr/>
        </p:nvSpPr>
        <p:spPr>
          <a:xfrm>
            <a:off x="160578" y="369333"/>
            <a:ext cx="6017198" cy="379141"/>
          </a:xfrm>
          <a:prstGeom prst="rect">
            <a:avLst/>
          </a:prstGeom>
          <a:noFill/>
        </p:spPr>
        <p:txBody>
          <a:bodyPr wrap="square" rtlCol="0">
            <a:spAutoFit/>
          </a:bodyPr>
          <a:lstStyle/>
          <a:p>
            <a:r>
              <a:rPr lang="fr-FR" b="1" dirty="0">
                <a:solidFill>
                  <a:srgbClr val="7030A0"/>
                </a:solidFill>
              </a:rPr>
              <a:t>10. Les compagnons ou compagnes des transsexuels (suite)</a:t>
            </a:r>
          </a:p>
        </p:txBody>
      </p:sp>
      <p:sp>
        <p:nvSpPr>
          <p:cNvPr id="4" name="ZoneTexte 3"/>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153034" y="1225689"/>
            <a:ext cx="11871588" cy="5632311"/>
          </a:xfrm>
          <a:prstGeom prst="rect">
            <a:avLst/>
          </a:prstGeom>
          <a:noFill/>
        </p:spPr>
        <p:txBody>
          <a:bodyPr wrap="square" rtlCol="0">
            <a:spAutoFit/>
          </a:bodyPr>
          <a:lstStyle/>
          <a:p>
            <a:pPr algn="just"/>
            <a:r>
              <a:rPr lang="fr-FR" b="1" dirty="0" err="1">
                <a:solidFill>
                  <a:srgbClr val="7030A0"/>
                </a:solidFill>
              </a:rPr>
              <a:t>Temoignage</a:t>
            </a:r>
            <a:r>
              <a:rPr lang="fr-FR" b="1" dirty="0">
                <a:solidFill>
                  <a:srgbClr val="7030A0"/>
                </a:solidFill>
              </a:rPr>
              <a:t> de </a:t>
            </a:r>
            <a:r>
              <a:rPr lang="fr-FR" b="1" dirty="0" err="1">
                <a:solidFill>
                  <a:srgbClr val="7030A0"/>
                </a:solidFill>
              </a:rPr>
              <a:t>Carmelle</a:t>
            </a:r>
            <a:r>
              <a:rPr lang="fr-FR" b="1" dirty="0">
                <a:solidFill>
                  <a:srgbClr val="7030A0"/>
                </a:solidFill>
              </a:rPr>
              <a:t> (suite)</a:t>
            </a:r>
          </a:p>
          <a:p>
            <a:pPr algn="just"/>
            <a:r>
              <a:rPr lang="fr-FR" dirty="0">
                <a:solidFill>
                  <a:srgbClr val="FF0000"/>
                </a:solidFill>
              </a:rPr>
              <a:t>Il y a une chose encore qui est assez difficile à gérer, c'est l'ambiguïté de son compagnon face au monde extérieur. Si pour moi il était bel et bien un homme, je me suis rendu compte qu'il était loin d'en être autant avec la plupart des personnes qu'on peut croiser dans une journée. </a:t>
            </a:r>
            <a:r>
              <a:rPr lang="fr-FR" dirty="0">
                <a:solidFill>
                  <a:srgbClr val="7030A0"/>
                </a:solidFill>
              </a:rPr>
              <a:t>J'étais dans une histoire fusionnelle, et lorsque monsieur tout le monde parlait à mon petit ami au féminin ça me faisait mal et me mettait en colère. Au début je n'osais rien dire, mais très vite j'ai fini par moi-même reprendre les gens ou par lui passer devant comme si le mademoiselle m'avait été adressé. Malgré tout, à force d'être pris trop souvent pour un couple hors-norme que l'on dévisage ou sur qui on se permet de lancer des réflexions sympathiques, sortir devenait plus pesant. Heureusement pour nous, les hormones sont vite arrivées et ont agis suffisamment vite sur son physique pour que le doute sur son identité ne persiste pas. Ces situations, qu'on ne peut pas toujours éviter, étaient irritantes au quotidien, </a:t>
            </a:r>
            <a:r>
              <a:rPr lang="fr-FR" dirty="0">
                <a:solidFill>
                  <a:srgbClr val="008000"/>
                </a:solidFill>
              </a:rPr>
              <a:t>mais je ne me suis jamais sentie honteuse d'être avec lui, et la pression extérieure ne m'a jamais fait douter de qui il était vraiment, malgré les apparences</a:t>
            </a:r>
            <a:r>
              <a:rPr lang="fr-FR" dirty="0">
                <a:solidFill>
                  <a:srgbClr val="7030A0"/>
                </a:solidFill>
              </a:rPr>
              <a:t>. […]</a:t>
            </a:r>
          </a:p>
          <a:p>
            <a:pPr algn="just"/>
            <a:r>
              <a:rPr lang="fr-FR" dirty="0">
                <a:solidFill>
                  <a:srgbClr val="FF0000"/>
                </a:solidFill>
              </a:rPr>
              <a:t>Une des grandes difficultés quand on accompagne quelqu'un durant sa transition, c'est aussi de gérer cette ambiguïté avec ses proches. </a:t>
            </a:r>
            <a:r>
              <a:rPr lang="fr-FR" dirty="0">
                <a:solidFill>
                  <a:srgbClr val="7030A0"/>
                </a:solidFill>
              </a:rPr>
              <a:t>Avec les amis, les chose ne sont peut être pas trop problématique. Pour les anciens, soit ils comprennent, soit ils passent leur chemin. Mais la plupart des gens, s'ils ne comprennent pas forcément, se montre au moins un minimum compréhensif. Bien sur il y aura toujours des personnes bien attentionnés pour rappeler le « f » de la carte d'identité ou faire des réflexions sur le physique de votre chéri. Tout le monde n'est pas capable de regarder autre chose que son nombril. […]</a:t>
            </a:r>
          </a:p>
          <a:p>
            <a:pPr algn="just"/>
            <a:r>
              <a:rPr lang="fr-FR" dirty="0">
                <a:solidFill>
                  <a:srgbClr val="7030A0"/>
                </a:solidFill>
              </a:rPr>
              <a:t>Comme je l'ai déjà souligné dans le paragraphe précédant, l'inconnu fait peur, et c'est valable pour nous aussi. </a:t>
            </a:r>
            <a:r>
              <a:rPr lang="fr-FR" dirty="0">
                <a:solidFill>
                  <a:srgbClr val="FF0000"/>
                </a:solidFill>
              </a:rPr>
              <a:t>Le plus effrayant pour ma part, à été d'apprendre et d'accepter tout le côté médical</a:t>
            </a:r>
            <a:r>
              <a:rPr lang="fr-FR" dirty="0">
                <a:solidFill>
                  <a:srgbClr val="7030A0"/>
                </a:solidFill>
              </a:rPr>
              <a:t>. </a:t>
            </a:r>
            <a:r>
              <a:rPr lang="fr-FR" dirty="0">
                <a:solidFill>
                  <a:srgbClr val="FF0000"/>
                </a:solidFill>
              </a:rPr>
              <a:t>Une opération c'est effrayant, mais quand en plus on vous parle d'une intervention de plus d'une dizaine d'heures dont les résultats sont plus qu'incertains, ça à tout d'un véritable cauchemar.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126" y="0"/>
            <a:ext cx="1585331" cy="1585331"/>
          </a:xfrm>
          <a:prstGeom prst="rect">
            <a:avLst/>
          </a:prstGeom>
        </p:spPr>
      </p:pic>
    </p:spTree>
    <p:extLst>
      <p:ext uri="{BB962C8B-B14F-4D97-AF65-F5344CB8AC3E}">
        <p14:creationId xmlns:p14="http://schemas.microsoft.com/office/powerpoint/2010/main" val="2974945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73878" y="184666"/>
            <a:ext cx="2743200" cy="365125"/>
          </a:xfrm>
        </p:spPr>
        <p:txBody>
          <a:bodyPr/>
          <a:lstStyle/>
          <a:p>
            <a:fld id="{A3855CD8-F650-4656-8804-7E552F308368}" type="slidenum">
              <a:rPr lang="en-US" smtClean="0"/>
              <a:t>49</a:t>
            </a:fld>
            <a:endParaRPr lang="en-US" dirty="0"/>
          </a:p>
        </p:txBody>
      </p:sp>
      <p:sp>
        <p:nvSpPr>
          <p:cNvPr id="3" name="ZoneTexte 2"/>
          <p:cNvSpPr txBox="1"/>
          <p:nvPr/>
        </p:nvSpPr>
        <p:spPr>
          <a:xfrm>
            <a:off x="160577" y="1225689"/>
            <a:ext cx="11619570" cy="5632311"/>
          </a:xfrm>
          <a:prstGeom prst="rect">
            <a:avLst/>
          </a:prstGeom>
          <a:noFill/>
        </p:spPr>
        <p:txBody>
          <a:bodyPr wrap="square" rtlCol="0">
            <a:spAutoFit/>
          </a:bodyPr>
          <a:lstStyle/>
          <a:p>
            <a:r>
              <a:rPr lang="fr-FR" b="1" dirty="0" err="1">
                <a:solidFill>
                  <a:srgbClr val="7030A0"/>
                </a:solidFill>
              </a:rPr>
              <a:t>Temoignage</a:t>
            </a:r>
            <a:r>
              <a:rPr lang="fr-FR" b="1" dirty="0">
                <a:solidFill>
                  <a:srgbClr val="7030A0"/>
                </a:solidFill>
              </a:rPr>
              <a:t> de </a:t>
            </a:r>
            <a:r>
              <a:rPr lang="fr-FR" b="1" dirty="0" err="1">
                <a:solidFill>
                  <a:srgbClr val="7030A0"/>
                </a:solidFill>
              </a:rPr>
              <a:t>Carmelle</a:t>
            </a:r>
            <a:r>
              <a:rPr lang="fr-FR" b="1" dirty="0">
                <a:solidFill>
                  <a:srgbClr val="7030A0"/>
                </a:solidFill>
              </a:rPr>
              <a:t> (suite)</a:t>
            </a:r>
          </a:p>
          <a:p>
            <a:r>
              <a:rPr lang="fr-FR" dirty="0">
                <a:solidFill>
                  <a:srgbClr val="7030A0"/>
                </a:solidFill>
              </a:rPr>
              <a:t>Je me souviens de mon anxiété lors de la première intervention, j'étais toute seule chez moi, car en plus il n'avait pas voulu que je l'accompagne, à attendre que le téléphone sonne, morte d'inquiétude, et à la fois en colère et désespérée. Il faut se rappeler que le jeu en vaut la chandelle, s'il en a besoin pour se sentir bien, sa vie n'en sera que meilleure. J'ai vu les changements radicaux qui se sont effectués les semaines qui ont suivis l'opération. Il était plus sûr de lui, moins triste et avec pleins de nouvelles envies. </a:t>
            </a:r>
            <a:r>
              <a:rPr lang="fr-FR" dirty="0">
                <a:solidFill>
                  <a:srgbClr val="008000"/>
                </a:solidFill>
              </a:rPr>
              <a:t>Il s'est trouvé, tout simplement</a:t>
            </a:r>
            <a:r>
              <a:rPr lang="fr-FR" dirty="0">
                <a:solidFill>
                  <a:srgbClr val="7030A0"/>
                </a:solidFill>
              </a:rPr>
              <a:t>.</a:t>
            </a:r>
          </a:p>
          <a:p>
            <a:r>
              <a:rPr lang="fr-FR" dirty="0">
                <a:solidFill>
                  <a:srgbClr val="FF0000"/>
                </a:solidFill>
              </a:rPr>
              <a:t>Fonder une famille : C'est LE problème quand on vit avec un transsexuel, avoir des enfants est problématique. Déjà, il faut accepter qu'en avoir naturellement ne sera jamais possible</a:t>
            </a:r>
            <a:r>
              <a:rPr lang="fr-FR" dirty="0">
                <a:solidFill>
                  <a:srgbClr val="7030A0"/>
                </a:solidFill>
              </a:rPr>
              <a:t>. C'est un mot qui revient souvent dans cet article, mais c'est un vrai deuil à faire. </a:t>
            </a:r>
            <a:r>
              <a:rPr lang="fr-FR" dirty="0">
                <a:solidFill>
                  <a:srgbClr val="FF0000"/>
                </a:solidFill>
              </a:rPr>
              <a:t>Accepter aussi que sans la rectification de son acte de naissance, aucune démarche ne nous est ouverte en France.</a:t>
            </a:r>
            <a:r>
              <a:rPr lang="fr-FR" dirty="0">
                <a:solidFill>
                  <a:srgbClr val="7030A0"/>
                </a:solidFill>
              </a:rPr>
              <a:t> Tant que ce problème administratif n'est pas réglé, la seule exception est d'avoir recours à un insémination artificielle (IAD) en Belgique, sachant qu'une fois de retour en France, il sera impossible pour votre conjoint de reconnaître l'enfant. Pour parler de mon cas, je n'avais jamais songé à avoir des enfants avant d'être confronté à cette situation. Il m'a fallu un certain temps pour passer à autre chose et être capable d'apprécier les autres possibilités qui s'offriraient à nous, comme l'IAD ou l'adoption, malgré toutes les complications. En ce qui concerne le mariage, lui aussi est tout à fait possible et légale à condition que l'état-civil soit rectifié. Pour conclure, il faut s'armer de patience </a:t>
            </a:r>
          </a:p>
          <a:p>
            <a:r>
              <a:rPr lang="fr-FR" dirty="0">
                <a:solidFill>
                  <a:srgbClr val="7030A0"/>
                </a:solidFill>
              </a:rPr>
              <a:t>Conclusion : Pour conclure, mon sentiment sur tout ça, avec le recul, est </a:t>
            </a:r>
            <a:r>
              <a:rPr lang="fr-FR" dirty="0">
                <a:solidFill>
                  <a:srgbClr val="008000"/>
                </a:solidFill>
              </a:rPr>
              <a:t>qu'un homme qu'il soit </a:t>
            </a:r>
            <a:r>
              <a:rPr lang="fr-FR" dirty="0" err="1">
                <a:solidFill>
                  <a:srgbClr val="008000"/>
                </a:solidFill>
              </a:rPr>
              <a:t>ftm</a:t>
            </a:r>
            <a:r>
              <a:rPr lang="fr-FR" dirty="0">
                <a:solidFill>
                  <a:srgbClr val="008000"/>
                </a:solidFill>
              </a:rPr>
              <a:t> ou pas ce n'est pas le principal. J'aime une personne avant tout. </a:t>
            </a:r>
            <a:r>
              <a:rPr lang="fr-FR" dirty="0">
                <a:solidFill>
                  <a:srgbClr val="7030A0"/>
                </a:solidFill>
              </a:rPr>
              <a:t>Bien sur, ceci est mon témoignage et n'engage que moi. J'espère qu'il sera rejoint par d'autres très rapidement, je rappelle que tous les points de vue sont intéressant, tant qu'ils sont respectueux de chacun.  </a:t>
            </a:r>
          </a:p>
          <a:p>
            <a:r>
              <a:rPr lang="fr-FR" sz="1200" dirty="0">
                <a:solidFill>
                  <a:srgbClr val="7030A0"/>
                </a:solidFill>
              </a:rPr>
              <a:t>Source : </a:t>
            </a:r>
            <a:r>
              <a:rPr lang="fr-FR" sz="1200" dirty="0">
                <a:solidFill>
                  <a:srgbClr val="7030A0"/>
                </a:solidFill>
                <a:hlinkClick r:id="rId2"/>
              </a:rPr>
              <a:t>http://ftm-transsexuel.info/communaute/temoignages/nos-amours/21-temoignage-de-carmelle.html</a:t>
            </a:r>
            <a:r>
              <a:rPr lang="fr-FR" sz="1200" dirty="0">
                <a:solidFill>
                  <a:srgbClr val="7030A0"/>
                </a:solidFill>
              </a:rPr>
              <a:t> </a:t>
            </a:r>
          </a:p>
        </p:txBody>
      </p:sp>
      <p:sp>
        <p:nvSpPr>
          <p:cNvPr id="4" name="ZoneTexte 3"/>
          <p:cNvSpPr txBox="1"/>
          <p:nvPr/>
        </p:nvSpPr>
        <p:spPr>
          <a:xfrm>
            <a:off x="160577" y="369333"/>
            <a:ext cx="7478007" cy="369332"/>
          </a:xfrm>
          <a:prstGeom prst="rect">
            <a:avLst/>
          </a:prstGeom>
          <a:noFill/>
        </p:spPr>
        <p:txBody>
          <a:bodyPr wrap="square" rtlCol="0">
            <a:spAutoFit/>
          </a:bodyPr>
          <a:lstStyle/>
          <a:p>
            <a:r>
              <a:rPr lang="fr-FR" b="1" dirty="0">
                <a:solidFill>
                  <a:srgbClr val="7030A0"/>
                </a:solidFill>
              </a:rPr>
              <a:t>10. Les compagnons ou compagnes des transsexuels (suite et fin)</a:t>
            </a:r>
          </a:p>
        </p:txBody>
      </p:sp>
      <p:sp>
        <p:nvSpPr>
          <p:cNvPr id="5" name="ZoneTexte 4"/>
          <p:cNvSpPr txBox="1"/>
          <p:nvPr/>
        </p:nvSpPr>
        <p:spPr>
          <a:xfrm>
            <a:off x="4362226" y="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3005" y="15759"/>
            <a:ext cx="1485680" cy="148568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2796" y="367228"/>
            <a:ext cx="2965645" cy="1099760"/>
          </a:xfrm>
          <a:prstGeom prst="rect">
            <a:avLst/>
          </a:prstGeom>
        </p:spPr>
      </p:pic>
    </p:spTree>
    <p:extLst>
      <p:ext uri="{BB962C8B-B14F-4D97-AF65-F5344CB8AC3E}">
        <p14:creationId xmlns:p14="http://schemas.microsoft.com/office/powerpoint/2010/main" val="2521198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5395" y="109768"/>
            <a:ext cx="615176" cy="365125"/>
          </a:xfrm>
        </p:spPr>
        <p:txBody>
          <a:bodyPr/>
          <a:lstStyle/>
          <a:p>
            <a:fld id="{A3855CD8-F650-4656-8804-7E552F308368}" type="slidenum">
              <a:rPr lang="en-US" smtClean="0"/>
              <a:t>5</a:t>
            </a:fld>
            <a:endParaRPr lang="en-US"/>
          </a:p>
        </p:txBody>
      </p:sp>
      <p:sp>
        <p:nvSpPr>
          <p:cNvPr id="3" name="ZoneTexte 2"/>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189571" y="290227"/>
            <a:ext cx="4113487" cy="369332"/>
          </a:xfrm>
          <a:prstGeom prst="rect">
            <a:avLst/>
          </a:prstGeom>
          <a:noFill/>
        </p:spPr>
        <p:txBody>
          <a:bodyPr wrap="square" rtlCol="0">
            <a:spAutoFit/>
          </a:bodyPr>
          <a:lstStyle/>
          <a:p>
            <a:r>
              <a:rPr lang="fr-FR" dirty="0">
                <a:solidFill>
                  <a:srgbClr val="7030A0"/>
                </a:solidFill>
              </a:rPr>
              <a:t>1. </a:t>
            </a:r>
            <a:r>
              <a:rPr lang="fr-FR" b="1" dirty="0">
                <a:solidFill>
                  <a:srgbClr val="7030A0"/>
                </a:solidFill>
              </a:rPr>
              <a:t>Avertissement</a:t>
            </a:r>
            <a:endParaRPr lang="fr-FR" dirty="0">
              <a:solidFill>
                <a:srgbClr val="7030A0"/>
              </a:solidFill>
            </a:endParaRPr>
          </a:p>
        </p:txBody>
      </p:sp>
      <p:sp>
        <p:nvSpPr>
          <p:cNvPr id="5" name="ZoneTexte 4"/>
          <p:cNvSpPr txBox="1"/>
          <p:nvPr/>
        </p:nvSpPr>
        <p:spPr>
          <a:xfrm>
            <a:off x="189571" y="659559"/>
            <a:ext cx="11811000" cy="6124754"/>
          </a:xfrm>
          <a:prstGeom prst="rect">
            <a:avLst/>
          </a:prstGeom>
          <a:noFill/>
        </p:spPr>
        <p:txBody>
          <a:bodyPr wrap="square" rtlCol="0">
            <a:spAutoFit/>
          </a:bodyPr>
          <a:lstStyle/>
          <a:p>
            <a:pPr algn="just"/>
            <a:r>
              <a:rPr lang="fr-FR" dirty="0">
                <a:solidFill>
                  <a:srgbClr val="7030A0"/>
                </a:solidFill>
              </a:rPr>
              <a:t>Ce diaporama a été rédigé et s’inscrit dans le cadre a) d’une série de diaporamas sur les discriminations (°), b) de sites de lutte contre les discriminations, dont je suis l’auteur.</a:t>
            </a:r>
          </a:p>
          <a:p>
            <a:pPr algn="just"/>
            <a:r>
              <a:rPr lang="fr-FR" dirty="0">
                <a:solidFill>
                  <a:srgbClr val="7030A0"/>
                </a:solidFill>
              </a:rPr>
              <a:t>Parmi ces sujets, celui des </a:t>
            </a:r>
            <a:r>
              <a:rPr lang="fr-FR" dirty="0" err="1">
                <a:solidFill>
                  <a:srgbClr val="7030A0"/>
                </a:solidFill>
              </a:rPr>
              <a:t>transidentités</a:t>
            </a:r>
            <a:r>
              <a:rPr lang="fr-FR" dirty="0">
                <a:solidFill>
                  <a:srgbClr val="7030A0"/>
                </a:solidFill>
              </a:rPr>
              <a:t> (transsexualité, </a:t>
            </a:r>
            <a:r>
              <a:rPr lang="fr-FR" dirty="0" err="1">
                <a:solidFill>
                  <a:srgbClr val="7030A0"/>
                </a:solidFill>
              </a:rPr>
              <a:t>transgendérisme</a:t>
            </a:r>
            <a:r>
              <a:rPr lang="fr-FR" dirty="0">
                <a:solidFill>
                  <a:srgbClr val="7030A0"/>
                </a:solidFill>
              </a:rPr>
              <a:t> …) est celui qui déclenche le plus de passions. Certaines personnes admettent bien le phénomène, sans aucun problème. Mais chez d’autres, le sujet leur suscite un fort malaise, voire un fort rejet ou dégoût. La tolérance d’une société aux </a:t>
            </a:r>
            <a:r>
              <a:rPr lang="fr-FR" dirty="0" err="1">
                <a:solidFill>
                  <a:srgbClr val="7030A0"/>
                </a:solidFill>
              </a:rPr>
              <a:t>transidentités</a:t>
            </a:r>
            <a:r>
              <a:rPr lang="fr-FR" dirty="0">
                <a:solidFill>
                  <a:srgbClr val="7030A0"/>
                </a:solidFill>
              </a:rPr>
              <a:t> est souvent l’argument phare pour justifier la </a:t>
            </a:r>
            <a:r>
              <a:rPr lang="fr-FR" i="1" dirty="0">
                <a:solidFill>
                  <a:srgbClr val="7030A0"/>
                </a:solidFill>
              </a:rPr>
              <a:t>thèse de la décadence ou déclin du monde occidental </a:t>
            </a:r>
            <a:r>
              <a:rPr lang="fr-FR" dirty="0">
                <a:solidFill>
                  <a:srgbClr val="7030A0"/>
                </a:solidFill>
              </a:rPr>
              <a:t>(c’est en tout cas la thèse soutenue par Vladimir Poutine, et, avant, par Hitler et la plupart des fascismes) </a:t>
            </a:r>
            <a:r>
              <a:rPr lang="fr-FR" i="1" dirty="0">
                <a:solidFill>
                  <a:srgbClr val="7030A0"/>
                </a:solidFill>
              </a:rPr>
              <a:t>et/ou la manifestation d’une grave déviance des mœurs</a:t>
            </a:r>
            <a:r>
              <a:rPr lang="fr-FR" dirty="0">
                <a:solidFill>
                  <a:srgbClr val="7030A0"/>
                </a:solidFill>
              </a:rPr>
              <a:t>. </a:t>
            </a:r>
          </a:p>
          <a:p>
            <a:pPr algn="just"/>
            <a:r>
              <a:rPr lang="fr-FR" dirty="0">
                <a:solidFill>
                  <a:srgbClr val="7030A0"/>
                </a:solidFill>
              </a:rPr>
              <a:t>Le fait de vouloir vivre dans le genre ou rôle social du sexe opposé est le signe, pour certains, que la personne est mentalement perturbée ou souffre d’une maladie mentale (d’un état borderline, d’un état schizoïde …). </a:t>
            </a:r>
          </a:p>
          <a:p>
            <a:pPr algn="just"/>
            <a:r>
              <a:rPr lang="fr-FR" dirty="0">
                <a:solidFill>
                  <a:srgbClr val="7030A0"/>
                </a:solidFill>
              </a:rPr>
              <a:t>Tout le monde apporte des arguments, mais sans jamais apporter le moindre début de preuve scientifique.</a:t>
            </a:r>
          </a:p>
          <a:p>
            <a:pPr algn="just"/>
            <a:r>
              <a:rPr lang="fr-FR" dirty="0">
                <a:solidFill>
                  <a:srgbClr val="7030A0"/>
                </a:solidFill>
              </a:rPr>
              <a:t>Il est très difficile d’aborder cette question, d’une façon sereine, objective et honnête, avec le </a:t>
            </a:r>
            <a:r>
              <a:rPr lang="fr-FR" b="1" dirty="0">
                <a:solidFill>
                  <a:srgbClr val="7030A0"/>
                </a:solidFill>
              </a:rPr>
              <a:t>recul scientifique </a:t>
            </a:r>
            <a:r>
              <a:rPr lang="fr-FR" dirty="0">
                <a:solidFill>
                  <a:srgbClr val="7030A0"/>
                </a:solidFill>
              </a:rPr>
              <a:t>nécessaire. </a:t>
            </a:r>
          </a:p>
          <a:p>
            <a:pPr algn="just"/>
            <a:r>
              <a:rPr lang="fr-FR" sz="1700" dirty="0">
                <a:solidFill>
                  <a:srgbClr val="7030A0"/>
                </a:solidFill>
              </a:rPr>
              <a:t>Du côté de la communauté transsexuelle, l’on trouve aussi beaucoup de réactions intolérantes, paranoïaques, promptes aux procès d’intention, disproportionnées avec les faits, où le bon sens ne prévaut pas. A cause des préjugés, l’on s’attendrait que les transsexuels se serrent les coudes. Mais en fait, les associations </a:t>
            </a:r>
            <a:r>
              <a:rPr lang="fr-FR" sz="1700" dirty="0" err="1">
                <a:solidFill>
                  <a:srgbClr val="7030A0"/>
                </a:solidFill>
              </a:rPr>
              <a:t>trans</a:t>
            </a:r>
            <a:r>
              <a:rPr lang="fr-FR" sz="1700" dirty="0">
                <a:solidFill>
                  <a:srgbClr val="7030A0"/>
                </a:solidFill>
              </a:rPr>
              <a:t>’ et les </a:t>
            </a:r>
            <a:r>
              <a:rPr lang="fr-FR" sz="1700" dirty="0" err="1">
                <a:solidFill>
                  <a:srgbClr val="7030A0"/>
                </a:solidFill>
              </a:rPr>
              <a:t>trans</a:t>
            </a:r>
            <a:r>
              <a:rPr lang="fr-FR" sz="1700" dirty="0">
                <a:solidFill>
                  <a:srgbClr val="7030A0"/>
                </a:solidFill>
              </a:rPr>
              <a:t>’ sont loin d’être solidaires entre eux. Loin d’être des victimes, ils sont souvent les bourreaux de leur propre communauté, jetant condamnations et anathèmes contre ceux qui ne conforment pas à la ligne politique dictés par eux. Certains refusent toute étude scientifique de la transsexualité, par peur, a priori, que l’étude puisse être biaisée et entachée de préjugés ou parce qu’ils redoutent a priori le verdict. </a:t>
            </a:r>
          </a:p>
          <a:p>
            <a:pPr algn="just"/>
            <a:r>
              <a:rPr lang="fr-FR" sz="1700" dirty="0">
                <a:solidFill>
                  <a:srgbClr val="7030A0"/>
                </a:solidFill>
              </a:rPr>
              <a:t>Par exemple, l’on m’a interdit a) d’entreprendre une étude scientifique de la transsexualité, au prétexte que je ne suis ni médecin, ni psy, b) de mettre en ligne mon « traité sur la transsexualité », au prétexte que les données de mon traité seraient obsolètes, mais sans m’en fournir la preuve. </a:t>
            </a:r>
            <a:r>
              <a:rPr lang="fr-FR" sz="1700" b="1" dirty="0">
                <a:solidFill>
                  <a:srgbClr val="7030A0"/>
                </a:solidFill>
              </a:rPr>
              <a:t>Malgré tout, je reste persuadé que ce sujet peut être étudié scientifiquement et rationnellement</a:t>
            </a:r>
            <a:r>
              <a:rPr lang="fr-FR" sz="1700" dirty="0">
                <a:solidFill>
                  <a:srgbClr val="7030A0"/>
                </a:solidFill>
              </a:rPr>
              <a:t>.</a:t>
            </a:r>
          </a:p>
          <a:p>
            <a:pPr algn="just"/>
            <a:r>
              <a:rPr lang="fr-FR" sz="1700" dirty="0">
                <a:solidFill>
                  <a:srgbClr val="7030A0"/>
                </a:solidFill>
              </a:rPr>
              <a:t>J’ai souvent aussi l’impression que ce sujet reste l’ultime territoire ou frontière dans le domaine des préjugés et des discriminations. </a:t>
            </a:r>
          </a:p>
          <a:p>
            <a:pPr algn="just"/>
            <a:r>
              <a:rPr lang="fr-FR" sz="1200" dirty="0">
                <a:solidFill>
                  <a:srgbClr val="7030A0"/>
                </a:solidFill>
              </a:rPr>
              <a:t>(°) 1) Diaporamas déjà rédigés : homophobie, </a:t>
            </a:r>
            <a:r>
              <a:rPr lang="fr-FR" sz="1200" dirty="0" err="1">
                <a:solidFill>
                  <a:srgbClr val="7030A0"/>
                </a:solidFill>
              </a:rPr>
              <a:t>transphobie</a:t>
            </a:r>
            <a:r>
              <a:rPr lang="fr-FR" sz="1200" dirty="0">
                <a:solidFill>
                  <a:srgbClr val="7030A0"/>
                </a:solidFill>
              </a:rPr>
              <a:t>, Diaporamas à rédiger : racisme, sexisme.</a:t>
            </a:r>
          </a:p>
          <a:p>
            <a:pPr algn="just"/>
            <a:r>
              <a:rPr lang="fr-FR" sz="1200" dirty="0">
                <a:solidFill>
                  <a:srgbClr val="7030A0"/>
                </a:solidFill>
              </a:rPr>
              <a:t>2) Site : a) Traité sur les </a:t>
            </a:r>
            <a:r>
              <a:rPr lang="fr-FR" sz="1200" dirty="0" err="1">
                <a:solidFill>
                  <a:srgbClr val="7030A0"/>
                </a:solidFill>
              </a:rPr>
              <a:t>transidentités</a:t>
            </a:r>
            <a:r>
              <a:rPr lang="fr-FR" sz="1200" dirty="0">
                <a:solidFill>
                  <a:srgbClr val="7030A0"/>
                </a:solidFill>
              </a:rPr>
              <a:t>, </a:t>
            </a:r>
            <a:r>
              <a:rPr lang="fr-FR" sz="1200" dirty="0">
                <a:solidFill>
                  <a:srgbClr val="7030A0"/>
                </a:solidFill>
                <a:hlinkClick r:id="rId2"/>
              </a:rPr>
              <a:t>http://benjamin.lisan.free.fr/jardin.secret/EcritsScientifiques/GuideTranssexuel/indexTranssex.htm</a:t>
            </a:r>
            <a:r>
              <a:rPr lang="fr-FR" sz="1200" dirty="0">
                <a:solidFill>
                  <a:srgbClr val="7030A0"/>
                </a:solidFill>
              </a:rPr>
              <a:t>  </a:t>
            </a:r>
          </a:p>
        </p:txBody>
      </p:sp>
    </p:spTree>
    <p:extLst>
      <p:ext uri="{BB962C8B-B14F-4D97-AF65-F5344CB8AC3E}">
        <p14:creationId xmlns:p14="http://schemas.microsoft.com/office/powerpoint/2010/main" val="499634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50</a:t>
            </a:fld>
            <a:endParaRPr lang="en-US"/>
          </a:p>
        </p:txBody>
      </p:sp>
      <p:sp>
        <p:nvSpPr>
          <p:cNvPr id="3" name="ZoneTexte 2"/>
          <p:cNvSpPr txBox="1"/>
          <p:nvPr/>
        </p:nvSpPr>
        <p:spPr>
          <a:xfrm>
            <a:off x="8224442" y="124742"/>
            <a:ext cx="3834881" cy="6463308"/>
          </a:xfrm>
          <a:prstGeom prst="rect">
            <a:avLst/>
          </a:prstGeom>
          <a:noFill/>
          <a:ln w="19050">
            <a:solidFill>
              <a:srgbClr val="7030A0"/>
            </a:solidFill>
          </a:ln>
        </p:spPr>
        <p:txBody>
          <a:bodyPr wrap="square" rtlCol="0">
            <a:spAutoFit/>
          </a:bodyPr>
          <a:lstStyle/>
          <a:p>
            <a:pPr algn="just"/>
            <a:r>
              <a:rPr lang="fr-FR" dirty="0">
                <a:solidFill>
                  <a:srgbClr val="7030A0"/>
                </a:solidFill>
              </a:rPr>
              <a:t>« </a:t>
            </a:r>
            <a:r>
              <a:rPr lang="fr-FR" i="1" dirty="0">
                <a:solidFill>
                  <a:srgbClr val="7030A0"/>
                </a:solidFill>
              </a:rPr>
              <a:t>On s'est toutes demandé un jour quel effet ça ferait d'être un garçon. Certaines ont une idée très précise de la "chose". [...] :</a:t>
            </a:r>
          </a:p>
          <a:p>
            <a:pPr algn="just"/>
            <a:r>
              <a:rPr lang="fr-FR" i="1" dirty="0">
                <a:solidFill>
                  <a:srgbClr val="7030A0"/>
                </a:solidFill>
              </a:rPr>
              <a:t>« Je ferais pipi debout, n'importe où, comme les hommes. [...] Je me ferais circoncire, juste pour voir comment ça fait. [...] Je l'accepterais à condition de le choisir. Surtout, je veux qu'il soit gros ! [...] Je harcèlerais sexuellement ma femme de ménage</a:t>
            </a:r>
            <a:r>
              <a:rPr lang="fr-FR" dirty="0">
                <a:solidFill>
                  <a:srgbClr val="7030A0"/>
                </a:solidFill>
              </a:rPr>
              <a:t>. ». </a:t>
            </a:r>
          </a:p>
          <a:p>
            <a:pPr algn="just"/>
            <a:r>
              <a:rPr lang="fr-FR" dirty="0">
                <a:solidFill>
                  <a:srgbClr val="7030A0"/>
                </a:solidFill>
              </a:rPr>
              <a:t>INÈS DE LA FRESSANGE</a:t>
            </a:r>
          </a:p>
          <a:p>
            <a:pPr algn="just"/>
            <a:r>
              <a:rPr lang="fr-FR" dirty="0">
                <a:solidFill>
                  <a:srgbClr val="7030A0"/>
                </a:solidFill>
              </a:rPr>
              <a:t>« </a:t>
            </a:r>
            <a:r>
              <a:rPr lang="fr-FR" i="1" dirty="0">
                <a:solidFill>
                  <a:srgbClr val="7030A0"/>
                </a:solidFill>
              </a:rPr>
              <a:t>Mais j'en ai un ! Vous n'avez pas</a:t>
            </a:r>
          </a:p>
          <a:p>
            <a:pPr algn="just"/>
            <a:r>
              <a:rPr lang="fr-FR" i="1" dirty="0">
                <a:solidFill>
                  <a:srgbClr val="7030A0"/>
                </a:solidFill>
              </a:rPr>
              <a:t>remarqué ? Je suis un travelo ! </a:t>
            </a:r>
            <a:r>
              <a:rPr lang="fr-FR" dirty="0">
                <a:solidFill>
                  <a:srgbClr val="7030A0"/>
                </a:solidFill>
              </a:rPr>
              <a:t>»</a:t>
            </a:r>
          </a:p>
          <a:p>
            <a:pPr algn="just"/>
            <a:r>
              <a:rPr lang="fr-FR" dirty="0">
                <a:solidFill>
                  <a:srgbClr val="7030A0"/>
                </a:solidFill>
              </a:rPr>
              <a:t>CLAUDIE PIERLOT</a:t>
            </a:r>
          </a:p>
          <a:p>
            <a:pPr algn="just"/>
            <a:r>
              <a:rPr lang="fr-FR" dirty="0">
                <a:solidFill>
                  <a:srgbClr val="7030A0"/>
                </a:solidFill>
              </a:rPr>
              <a:t>« </a:t>
            </a:r>
            <a:r>
              <a:rPr lang="fr-FR" i="1" dirty="0">
                <a:solidFill>
                  <a:srgbClr val="7030A0"/>
                </a:solidFill>
              </a:rPr>
              <a:t>Une dépression</a:t>
            </a:r>
            <a:r>
              <a:rPr lang="fr-FR" dirty="0">
                <a:solidFill>
                  <a:srgbClr val="7030A0"/>
                </a:solidFill>
              </a:rPr>
              <a:t> ».</a:t>
            </a:r>
          </a:p>
          <a:p>
            <a:pPr algn="just"/>
            <a:r>
              <a:rPr lang="fr-FR" dirty="0">
                <a:solidFill>
                  <a:srgbClr val="7030A0"/>
                </a:solidFill>
              </a:rPr>
              <a:t>JANINE BOISSARD</a:t>
            </a:r>
          </a:p>
          <a:p>
            <a:pPr algn="just"/>
            <a:r>
              <a:rPr lang="fr-FR" dirty="0">
                <a:solidFill>
                  <a:srgbClr val="7030A0"/>
                </a:solidFill>
              </a:rPr>
              <a:t>« </a:t>
            </a:r>
            <a:r>
              <a:rPr lang="fr-FR" i="1" dirty="0">
                <a:solidFill>
                  <a:srgbClr val="7030A0"/>
                </a:solidFill>
              </a:rPr>
              <a:t>J'attendrais que ça passe !</a:t>
            </a:r>
            <a:r>
              <a:rPr lang="fr-FR" dirty="0">
                <a:solidFill>
                  <a:srgbClr val="7030A0"/>
                </a:solidFill>
              </a:rPr>
              <a:t> »</a:t>
            </a:r>
          </a:p>
          <a:p>
            <a:pPr algn="just"/>
            <a:r>
              <a:rPr lang="fr-FR" dirty="0">
                <a:solidFill>
                  <a:srgbClr val="7030A0"/>
                </a:solidFill>
              </a:rPr>
              <a:t>KATHERINE PANCOL</a:t>
            </a:r>
          </a:p>
          <a:p>
            <a:pPr algn="just"/>
            <a:r>
              <a:rPr lang="fr-FR" i="1" dirty="0">
                <a:solidFill>
                  <a:srgbClr val="7030A0"/>
                </a:solidFill>
              </a:rPr>
              <a:t>Je me ferais tout de suite opérer pour ne plus en avoir !</a:t>
            </a:r>
            <a:r>
              <a:rPr lang="fr-FR" dirty="0">
                <a:solidFill>
                  <a:srgbClr val="7030A0"/>
                </a:solidFill>
              </a:rPr>
              <a:t> » (</a:t>
            </a:r>
            <a:r>
              <a:rPr lang="fr-FR" dirty="0" err="1">
                <a:solidFill>
                  <a:srgbClr val="7030A0"/>
                </a:solidFill>
              </a:rPr>
              <a:t>Mag</a:t>
            </a:r>
            <a:r>
              <a:rPr lang="fr-FR" dirty="0">
                <a:solidFill>
                  <a:srgbClr val="7030A0"/>
                </a:solidFill>
              </a:rPr>
              <a:t>. Elle)</a:t>
            </a:r>
          </a:p>
          <a:p>
            <a:pPr algn="just"/>
            <a:r>
              <a:rPr lang="fr-FR" dirty="0">
                <a:solidFill>
                  <a:srgbClr val="7030A0"/>
                </a:solidFill>
              </a:rPr>
              <a:t>Gilles d'Ambra, Magazine Elle, n°2577, 22 mai 1995.</a:t>
            </a:r>
          </a:p>
        </p:txBody>
      </p:sp>
      <p:sp>
        <p:nvSpPr>
          <p:cNvPr id="4" name="ZoneTexte 3"/>
          <p:cNvSpPr txBox="1"/>
          <p:nvPr/>
        </p:nvSpPr>
        <p:spPr>
          <a:xfrm>
            <a:off x="4235336" y="124742"/>
            <a:ext cx="3872753"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r>
              <a:rPr lang="fr-FR" b="1" dirty="0">
                <a:solidFill>
                  <a:srgbClr val="7030A0"/>
                </a:solidFill>
              </a:rPr>
              <a:t> ?</a:t>
            </a:r>
            <a:endParaRPr lang="en-US" b="1" dirty="0">
              <a:solidFill>
                <a:srgbClr val="7030A0"/>
              </a:solidFill>
            </a:endParaRPr>
          </a:p>
        </p:txBody>
      </p:sp>
      <p:sp>
        <p:nvSpPr>
          <p:cNvPr id="5" name="Rectangle 4"/>
          <p:cNvSpPr/>
          <p:nvPr/>
        </p:nvSpPr>
        <p:spPr>
          <a:xfrm>
            <a:off x="168306" y="494074"/>
            <a:ext cx="5215915" cy="369332"/>
          </a:xfrm>
          <a:prstGeom prst="rect">
            <a:avLst/>
          </a:prstGeom>
        </p:spPr>
        <p:txBody>
          <a:bodyPr wrap="none">
            <a:spAutoFit/>
          </a:bodyPr>
          <a:lstStyle/>
          <a:p>
            <a:pPr>
              <a:spcBef>
                <a:spcPct val="0"/>
              </a:spcBef>
            </a:pPr>
            <a:r>
              <a:rPr lang="fr-FR" altLang="fr-FR" dirty="0">
                <a:solidFill>
                  <a:srgbClr val="7030A0"/>
                </a:solidFill>
              </a:rPr>
              <a:t>11. </a:t>
            </a:r>
            <a:r>
              <a:rPr lang="fr-FR" altLang="fr-FR" b="1" dirty="0">
                <a:solidFill>
                  <a:srgbClr val="7030A0"/>
                </a:solidFill>
              </a:rPr>
              <a:t>Décrire le ressenti de se sentir femme ou homme</a:t>
            </a:r>
          </a:p>
        </p:txBody>
      </p:sp>
      <p:sp>
        <p:nvSpPr>
          <p:cNvPr id="6" name="ZoneTexte 5"/>
          <p:cNvSpPr txBox="1"/>
          <p:nvPr/>
        </p:nvSpPr>
        <p:spPr>
          <a:xfrm>
            <a:off x="168306" y="957432"/>
            <a:ext cx="7939783" cy="1477328"/>
          </a:xfrm>
          <a:prstGeom prst="rect">
            <a:avLst/>
          </a:prstGeom>
          <a:noFill/>
        </p:spPr>
        <p:txBody>
          <a:bodyPr wrap="square" rtlCol="0">
            <a:spAutoFit/>
          </a:bodyPr>
          <a:lstStyle/>
          <a:p>
            <a:pPr algn="just"/>
            <a:r>
              <a:rPr lang="fr-FR" dirty="0">
                <a:solidFill>
                  <a:srgbClr val="7030A0"/>
                </a:solidFill>
              </a:rPr>
              <a:t>Déclaration d’une M2F « </a:t>
            </a:r>
            <a:r>
              <a:rPr lang="fr-FR" i="1" dirty="0">
                <a:solidFill>
                  <a:srgbClr val="7030A0"/>
                </a:solidFill>
              </a:rPr>
              <a:t>Mon genre a toujours été le même et qu'il rien de particulier (c'est simplement « femme », au </a:t>
            </a:r>
            <a:r>
              <a:rPr lang="fr-FR" i="1" dirty="0" err="1">
                <a:solidFill>
                  <a:srgbClr val="7030A0"/>
                </a:solidFill>
              </a:rPr>
              <a:t>seņs</a:t>
            </a:r>
            <a:r>
              <a:rPr lang="fr-FR" i="1" dirty="0">
                <a:solidFill>
                  <a:srgbClr val="7030A0"/>
                </a:solidFill>
              </a:rPr>
              <a:t> binaire) […] Comment devons- nous être emballé et étiqueté par la société / les professionnels de la santé / et notre propre «communauté» ?!</a:t>
            </a:r>
            <a:r>
              <a:rPr lang="fr-FR" dirty="0">
                <a:solidFill>
                  <a:srgbClr val="7030A0"/>
                </a:solidFill>
              </a:rPr>
              <a:t> ».</a:t>
            </a:r>
            <a:r>
              <a:rPr lang="fr-FR" sz="1200" dirty="0">
                <a:solidFill>
                  <a:srgbClr val="7030A0"/>
                </a:solidFill>
              </a:rPr>
              <a:t> Source : commentaire trouvé dans un groupe Facebook consacré à la transsexualité « </a:t>
            </a:r>
            <a:r>
              <a:rPr lang="fr-FR" dirty="0"/>
              <a:t> </a:t>
            </a:r>
            <a:r>
              <a:rPr lang="fr-FR" sz="1200" i="1" dirty="0" err="1">
                <a:solidFill>
                  <a:srgbClr val="7030A0"/>
                </a:solidFill>
              </a:rPr>
              <a:t>Stéphie</a:t>
            </a:r>
            <a:r>
              <a:rPr lang="fr-FR" sz="1200" i="1" dirty="0">
                <a:solidFill>
                  <a:srgbClr val="7030A0"/>
                </a:solidFill>
              </a:rPr>
              <a:t> n’a jamais été un garçon</a:t>
            </a:r>
            <a:r>
              <a:rPr lang="fr-FR" sz="1200" dirty="0">
                <a:solidFill>
                  <a:srgbClr val="7030A0"/>
                </a:solidFill>
              </a:rPr>
              <a:t> ».</a:t>
            </a:r>
            <a:endParaRPr lang="fr-FR" dirty="0">
              <a:solidFill>
                <a:srgbClr val="7030A0"/>
              </a:solidFill>
            </a:endParaRPr>
          </a:p>
        </p:txBody>
      </p:sp>
      <p:sp>
        <p:nvSpPr>
          <p:cNvPr id="8" name="ZoneTexte 7"/>
          <p:cNvSpPr txBox="1"/>
          <p:nvPr/>
        </p:nvSpPr>
        <p:spPr>
          <a:xfrm>
            <a:off x="168306" y="2434760"/>
            <a:ext cx="7939783" cy="3416320"/>
          </a:xfrm>
          <a:prstGeom prst="rect">
            <a:avLst/>
          </a:prstGeom>
          <a:noFill/>
        </p:spPr>
        <p:txBody>
          <a:bodyPr wrap="square" rtlCol="0">
            <a:spAutoFit/>
          </a:bodyPr>
          <a:lstStyle/>
          <a:p>
            <a:pPr algn="just"/>
            <a:r>
              <a:rPr lang="fr-FR" dirty="0">
                <a:solidFill>
                  <a:srgbClr val="7030A0"/>
                </a:solidFill>
              </a:rPr>
              <a:t>« </a:t>
            </a:r>
            <a:r>
              <a:rPr lang="fr-FR" i="1" dirty="0">
                <a:solidFill>
                  <a:srgbClr val="7030A0"/>
                </a:solidFill>
              </a:rPr>
              <a:t>[en me promenant dans Paris, soudainement]</a:t>
            </a:r>
            <a:r>
              <a:rPr lang="fr-FR" dirty="0"/>
              <a:t> </a:t>
            </a:r>
            <a:r>
              <a:rPr lang="fr-FR" i="1" dirty="0">
                <a:solidFill>
                  <a:srgbClr val="7030A0"/>
                </a:solidFill>
              </a:rPr>
              <a:t>je me suis senti totalement femme, vraiment profondément, à un point incroyable (que je n’avais jamais ressenti jusqu’à maintenant). Je me suis senti hypersensible, vulnérable (plus « fragile »), plus humble, plus émotive, d’une grande douceur et délicatesse intérieures, très sage … Là je sentais qu’enfin, </a:t>
            </a:r>
            <a:r>
              <a:rPr lang="fr-FR" b="1" i="1" dirty="0">
                <a:solidFill>
                  <a:srgbClr val="7030A0"/>
                </a:solidFill>
              </a:rPr>
              <a:t>j’étais capable d’aimer, de ressentir des émotions</a:t>
            </a:r>
            <a:r>
              <a:rPr lang="fr-FR" i="1" dirty="0">
                <a:solidFill>
                  <a:srgbClr val="7030A0"/>
                </a:solidFill>
              </a:rPr>
              <a:t> … malgré le fait de me sentir plus « vulnérable », j’adorais ce sentiment d’être fragile, vulnérable (mais d’une grande sagesse et d’une grande paix intérieures) … C’était un sentiment délicieux (je dirais même « addictif »). Tous les engrenages mentaux semblaient s’emboiter d’un seul coup, dans ma tête (porter des bijoux, des boucles d’oreille, porter des parfums féminins, me maquiller … comme si tout avait été programmé dans ma tête). Je n’avais plus peur. Je voulais rester éternellement dans ce sentiment très humble, très doux, éternellement </a:t>
            </a:r>
            <a:r>
              <a:rPr lang="fr-FR" dirty="0">
                <a:solidFill>
                  <a:srgbClr val="7030A0"/>
                </a:solidFill>
              </a:rPr>
              <a:t>».</a:t>
            </a: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2087" y="5489881"/>
            <a:ext cx="2199275" cy="1231594"/>
          </a:xfrm>
          <a:prstGeom prst="rect">
            <a:avLst/>
          </a:prstGeom>
        </p:spPr>
      </p:pic>
    </p:spTree>
    <p:extLst>
      <p:ext uri="{BB962C8B-B14F-4D97-AF65-F5344CB8AC3E}">
        <p14:creationId xmlns:p14="http://schemas.microsoft.com/office/powerpoint/2010/main" val="1423998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3" name="ZoneTexte 2"/>
          <p:cNvSpPr txBox="1"/>
          <p:nvPr/>
        </p:nvSpPr>
        <p:spPr>
          <a:xfrm>
            <a:off x="86062" y="960093"/>
            <a:ext cx="4141693" cy="369332"/>
          </a:xfrm>
          <a:prstGeom prst="rect">
            <a:avLst/>
          </a:prstGeom>
          <a:noFill/>
        </p:spPr>
        <p:txBody>
          <a:bodyPr wrap="square" rtlCol="0">
            <a:spAutoFit/>
          </a:bodyPr>
          <a:lstStyle/>
          <a:p>
            <a:r>
              <a:rPr lang="fr-FR" b="1" dirty="0">
                <a:solidFill>
                  <a:srgbClr val="7030A0"/>
                </a:solidFill>
              </a:rPr>
              <a:t>Dialogue entre « </a:t>
            </a:r>
            <a:r>
              <a:rPr lang="fr-FR" b="1" dirty="0" err="1">
                <a:solidFill>
                  <a:srgbClr val="7030A0"/>
                </a:solidFill>
              </a:rPr>
              <a:t>trans</a:t>
            </a:r>
            <a:r>
              <a:rPr lang="fr-FR" b="1" dirty="0">
                <a:solidFill>
                  <a:srgbClr val="7030A0"/>
                </a:solidFill>
              </a:rPr>
              <a:t>’ »</a:t>
            </a:r>
          </a:p>
        </p:txBody>
      </p:sp>
      <p:sp>
        <p:nvSpPr>
          <p:cNvPr id="4" name="ZoneTexte 3"/>
          <p:cNvSpPr txBox="1"/>
          <p:nvPr/>
        </p:nvSpPr>
        <p:spPr>
          <a:xfrm>
            <a:off x="86062" y="1406535"/>
            <a:ext cx="12016291" cy="5355312"/>
          </a:xfrm>
          <a:prstGeom prst="rect">
            <a:avLst/>
          </a:prstGeom>
          <a:noFill/>
        </p:spPr>
        <p:txBody>
          <a:bodyPr wrap="square" rtlCol="0">
            <a:spAutoFit/>
          </a:bodyPr>
          <a:lstStyle/>
          <a:p>
            <a:r>
              <a:rPr lang="fr-FR" b="1" dirty="0"/>
              <a:t>W. W</a:t>
            </a:r>
            <a:r>
              <a:rPr lang="fr-FR" dirty="0"/>
              <a:t> </a:t>
            </a:r>
            <a:r>
              <a:rPr lang="fr-FR" dirty="0">
                <a:solidFill>
                  <a:srgbClr val="7030A0"/>
                </a:solidFill>
              </a:rPr>
              <a:t>C'est oublier que le travestisme apparaît dans l' adolescence pour chacune d'entre nous. Rien n'est sexuel […].</a:t>
            </a:r>
          </a:p>
          <a:p>
            <a:r>
              <a:rPr lang="fr-FR" b="1" dirty="0"/>
              <a:t>G. M</a:t>
            </a:r>
            <a:r>
              <a:rPr lang="fr-FR" dirty="0"/>
              <a:t> </a:t>
            </a:r>
            <a:r>
              <a:rPr lang="fr-FR" dirty="0">
                <a:solidFill>
                  <a:srgbClr val="7030A0"/>
                </a:solidFill>
              </a:rPr>
              <a:t>carrément et je partage que c'est à l’adolescence que je me suis habillée en fille.</a:t>
            </a:r>
          </a:p>
          <a:p>
            <a:r>
              <a:rPr lang="fr-FR" b="1" dirty="0"/>
              <a:t>A. D</a:t>
            </a:r>
            <a:r>
              <a:rPr lang="fr-FR" dirty="0"/>
              <a:t> </a:t>
            </a:r>
            <a:r>
              <a:rPr lang="fr-FR" dirty="0">
                <a:solidFill>
                  <a:srgbClr val="7030A0"/>
                </a:solidFill>
              </a:rPr>
              <a:t>moi cela a commencer plus tôt a*/- 8 ans, </a:t>
            </a:r>
            <a:r>
              <a:rPr lang="fr-FR" dirty="0">
                <a:solidFill>
                  <a:srgbClr val="FF0000"/>
                </a:solidFill>
              </a:rPr>
              <a:t>mais aïe avec mes parents</a:t>
            </a:r>
            <a:r>
              <a:rPr lang="fr-FR" dirty="0">
                <a:solidFill>
                  <a:srgbClr val="7030A0"/>
                </a:solidFill>
              </a:rPr>
              <a:t>.</a:t>
            </a:r>
          </a:p>
          <a:p>
            <a:r>
              <a:rPr lang="fr-FR" b="1" dirty="0"/>
              <a:t>G. M</a:t>
            </a:r>
            <a:r>
              <a:rPr lang="fr-FR" dirty="0"/>
              <a:t> </a:t>
            </a:r>
            <a:r>
              <a:rPr lang="fr-FR" dirty="0">
                <a:solidFill>
                  <a:srgbClr val="7030A0"/>
                </a:solidFill>
              </a:rPr>
              <a:t> moi les collants, à l‘âge de 4 ans, et comme tu dis aie !!!!!!!!</a:t>
            </a:r>
          </a:p>
          <a:p>
            <a:r>
              <a:rPr lang="fr-FR" b="1" dirty="0"/>
              <a:t>W. W</a:t>
            </a:r>
            <a:r>
              <a:rPr lang="fr-FR" dirty="0"/>
              <a:t> </a:t>
            </a:r>
            <a:r>
              <a:rPr lang="fr-FR" dirty="0">
                <a:solidFill>
                  <a:srgbClr val="7030A0"/>
                </a:solidFill>
              </a:rPr>
              <a:t>Ce fût pareil pour moi, premier essai vers mes huit ans, </a:t>
            </a:r>
            <a:r>
              <a:rPr lang="fr-FR" dirty="0">
                <a:solidFill>
                  <a:srgbClr val="FF0000"/>
                </a:solidFill>
              </a:rPr>
              <a:t>réaction catastrophée de ma mère</a:t>
            </a:r>
            <a:r>
              <a:rPr lang="fr-FR" dirty="0">
                <a:solidFill>
                  <a:srgbClr val="7030A0"/>
                </a:solidFill>
              </a:rPr>
              <a:t>.</a:t>
            </a:r>
          </a:p>
          <a:p>
            <a:r>
              <a:rPr lang="fr-FR" b="1" dirty="0"/>
              <a:t>G. M</a:t>
            </a:r>
            <a:r>
              <a:rPr lang="fr-FR" dirty="0">
                <a:solidFill>
                  <a:srgbClr val="7030A0"/>
                </a:solidFill>
              </a:rPr>
              <a:t> tu m’étonnes, moi j'ai eu le droit à un conseil de famille, parents, grands-parents paternels, et j'ai du expliquer pourquoi je mettais des collants. Et c'est là que l'on m'a expliquée les garçons jouent au foot et les filles font de la danse.</a:t>
            </a:r>
          </a:p>
          <a:p>
            <a:r>
              <a:rPr lang="fr-FR" b="1" dirty="0"/>
              <a:t>A. D </a:t>
            </a:r>
            <a:r>
              <a:rPr lang="fr-FR" dirty="0">
                <a:solidFill>
                  <a:srgbClr val="7030A0"/>
                </a:solidFill>
              </a:rPr>
              <a:t>c’est dommage, elles n'ont rien compris et moi mon père ne fut pas mieux. </a:t>
            </a:r>
            <a:r>
              <a:rPr lang="fr-FR" dirty="0">
                <a:solidFill>
                  <a:srgbClr val="FF0000"/>
                </a:solidFill>
              </a:rPr>
              <a:t>Je ne te dit pas ce que j'ai reçu quand il m‘a découvert</a:t>
            </a:r>
            <a:r>
              <a:rPr lang="fr-FR" dirty="0">
                <a:solidFill>
                  <a:srgbClr val="7030A0"/>
                </a:solidFill>
              </a:rPr>
              <a:t> […]</a:t>
            </a:r>
          </a:p>
          <a:p>
            <a:r>
              <a:rPr lang="fr-FR" b="1" dirty="0"/>
              <a:t>A. D </a:t>
            </a:r>
            <a:r>
              <a:rPr lang="fr-FR" dirty="0">
                <a:solidFill>
                  <a:srgbClr val="7030A0"/>
                </a:solidFill>
              </a:rPr>
              <a:t>merci mais j'ai la possibilité de le faire un peu avec ma compagne.</a:t>
            </a:r>
          </a:p>
          <a:p>
            <a:r>
              <a:rPr lang="fr-FR" b="1" dirty="0"/>
              <a:t>G. M</a:t>
            </a:r>
            <a:r>
              <a:rPr lang="fr-FR" dirty="0">
                <a:solidFill>
                  <a:srgbClr val="7030A0"/>
                </a:solidFill>
              </a:rPr>
              <a:t> pour faire court, c'est « les garçons mettent des pantalons et les filles des jupes » et « c'est comme ça et pas autrement ».</a:t>
            </a:r>
          </a:p>
          <a:p>
            <a:r>
              <a:rPr lang="fr-FR" b="1" dirty="0"/>
              <a:t>W. W </a:t>
            </a:r>
            <a:r>
              <a:rPr lang="fr-FR" dirty="0">
                <a:solidFill>
                  <a:srgbClr val="FF0000"/>
                </a:solidFill>
              </a:rPr>
              <a:t>Pour moi, les insultes sont venues plus tard vers mes 12 ans et jusqu'à mes 16 ans, où je suis partie pour ne plus subir cela</a:t>
            </a:r>
            <a:r>
              <a:rPr lang="fr-FR" dirty="0">
                <a:solidFill>
                  <a:srgbClr val="7030A0"/>
                </a:solidFill>
              </a:rPr>
              <a:t> […]</a:t>
            </a:r>
          </a:p>
          <a:p>
            <a:r>
              <a:rPr lang="fr-FR" b="1" dirty="0"/>
              <a:t>A. D</a:t>
            </a:r>
            <a:r>
              <a:rPr lang="fr-FR" dirty="0"/>
              <a:t> </a:t>
            </a:r>
            <a:r>
              <a:rPr lang="fr-FR" dirty="0">
                <a:solidFill>
                  <a:srgbClr val="7030A0"/>
                </a:solidFill>
              </a:rPr>
              <a:t>je me suis cachée et je n‘ai pas pu faire grand-chose.</a:t>
            </a:r>
          </a:p>
          <a:p>
            <a:r>
              <a:rPr lang="fr-FR" b="1" dirty="0"/>
              <a:t>A. D </a:t>
            </a:r>
            <a:r>
              <a:rPr lang="fr-FR" dirty="0">
                <a:solidFill>
                  <a:srgbClr val="7030A0"/>
                </a:solidFill>
              </a:rPr>
              <a:t>oui mais c’est passé.</a:t>
            </a:r>
          </a:p>
          <a:p>
            <a:r>
              <a:rPr lang="fr-FR" b="1" dirty="0"/>
              <a:t>G. M</a:t>
            </a:r>
            <a:r>
              <a:rPr lang="fr-FR" dirty="0">
                <a:solidFill>
                  <a:srgbClr val="7030A0"/>
                </a:solidFill>
              </a:rPr>
              <a:t> aussi malheureusement et c'est notre propre famille.</a:t>
            </a:r>
          </a:p>
          <a:p>
            <a:r>
              <a:rPr lang="fr-FR" b="1" dirty="0"/>
              <a:t>A. D </a:t>
            </a:r>
            <a:r>
              <a:rPr lang="fr-FR" dirty="0">
                <a:solidFill>
                  <a:srgbClr val="FF0000"/>
                </a:solidFill>
              </a:rPr>
              <a:t>ma famille a appris pour le site et on me tourne le dos</a:t>
            </a:r>
            <a:r>
              <a:rPr lang="fr-FR" dirty="0">
                <a:solidFill>
                  <a:srgbClr val="7030A0"/>
                </a:solidFill>
              </a:rPr>
              <a:t>, mais quand les moyens sont là, on sort toutes les deux. […]</a:t>
            </a:r>
          </a:p>
          <a:p>
            <a:r>
              <a:rPr lang="fr-FR" b="1" dirty="0"/>
              <a:t>G. M</a:t>
            </a:r>
            <a:r>
              <a:rPr lang="fr-FR" dirty="0"/>
              <a:t> </a:t>
            </a:r>
            <a:r>
              <a:rPr lang="fr-FR" dirty="0">
                <a:solidFill>
                  <a:srgbClr val="7030A0"/>
                </a:solidFill>
              </a:rPr>
              <a:t>oui je suis une fille, A., enfin un « </a:t>
            </a:r>
            <a:r>
              <a:rPr lang="fr-FR" dirty="0" err="1">
                <a:solidFill>
                  <a:srgbClr val="7030A0"/>
                </a:solidFill>
              </a:rPr>
              <a:t>trans</a:t>
            </a:r>
            <a:r>
              <a:rPr lang="fr-FR" dirty="0">
                <a:solidFill>
                  <a:srgbClr val="7030A0"/>
                </a:solidFill>
              </a:rPr>
              <a:t> », donc </a:t>
            </a:r>
            <a:r>
              <a:rPr lang="fr-FR" dirty="0">
                <a:solidFill>
                  <a:srgbClr val="FF0000"/>
                </a:solidFill>
              </a:rPr>
              <a:t>c'est mon quotidien, les remarques, les insultes, les sous-entendus, les « maquereaux », le fait d’avoir à se justifier</a:t>
            </a:r>
            <a:r>
              <a:rPr lang="fr-FR" dirty="0">
                <a:solidFill>
                  <a:srgbClr val="7030A0"/>
                </a:solidFill>
              </a:rPr>
              <a:t>.</a:t>
            </a:r>
          </a:p>
        </p:txBody>
      </p:sp>
      <p:sp>
        <p:nvSpPr>
          <p:cNvPr id="5" name="ZoneTexte 4"/>
          <p:cNvSpPr txBox="1"/>
          <p:nvPr/>
        </p:nvSpPr>
        <p:spPr>
          <a:xfrm>
            <a:off x="182880" y="513652"/>
            <a:ext cx="6396340" cy="369331"/>
          </a:xfrm>
          <a:prstGeom prst="rect">
            <a:avLst/>
          </a:prstGeom>
          <a:noFill/>
        </p:spPr>
        <p:txBody>
          <a:bodyPr wrap="square" rtlCol="0">
            <a:spAutoFit/>
          </a:bodyPr>
          <a:lstStyle/>
          <a:p>
            <a:r>
              <a:rPr lang="fr-FR" b="1" dirty="0">
                <a:solidFill>
                  <a:srgbClr val="7030A0"/>
                </a:solidFill>
              </a:rPr>
              <a:t>11. Témoignages et ressentis de transsexuels (suite et fin)</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926" y="0"/>
            <a:ext cx="1431073" cy="1431073"/>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333" y="-3620"/>
            <a:ext cx="1028700" cy="13716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3040" y="45854"/>
            <a:ext cx="1295400" cy="1304925"/>
          </a:xfrm>
          <a:prstGeom prst="rect">
            <a:avLst/>
          </a:prstGeom>
        </p:spPr>
      </p:pic>
    </p:spTree>
    <p:extLst>
      <p:ext uri="{BB962C8B-B14F-4D97-AF65-F5344CB8AC3E}">
        <p14:creationId xmlns:p14="http://schemas.microsoft.com/office/powerpoint/2010/main" val="1958499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52</a:t>
            </a:fld>
            <a:endParaRPr lang="en-US"/>
          </a:p>
        </p:txBody>
      </p:sp>
      <p:sp>
        <p:nvSpPr>
          <p:cNvPr id="3" name="Espace réservé du numéro de diapositive 1"/>
          <p:cNvSpPr txBox="1">
            <a:spLocks/>
          </p:cNvSpPr>
          <p:nvPr/>
        </p:nvSpPr>
        <p:spPr>
          <a:xfrm>
            <a:off x="11198710" y="105495"/>
            <a:ext cx="80682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52</a:t>
            </a:fld>
            <a:endParaRPr lang="en-US" dirty="0"/>
          </a:p>
        </p:txBody>
      </p:sp>
      <p:sp>
        <p:nvSpPr>
          <p:cNvPr id="4" name="ZoneTexte 3"/>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61365" y="307042"/>
            <a:ext cx="1572803" cy="369332"/>
          </a:xfrm>
          <a:prstGeom prst="rect">
            <a:avLst/>
          </a:prstGeom>
        </p:spPr>
        <p:txBody>
          <a:bodyPr wrap="none">
            <a:spAutoFit/>
          </a:bodyPr>
          <a:lstStyle/>
          <a:p>
            <a:pPr>
              <a:spcBef>
                <a:spcPct val="0"/>
              </a:spcBef>
            </a:pPr>
            <a:r>
              <a:rPr lang="fr-FR" altLang="fr-FR" dirty="0">
                <a:solidFill>
                  <a:srgbClr val="7030A0"/>
                </a:solidFill>
              </a:rPr>
              <a:t>12. </a:t>
            </a:r>
            <a:r>
              <a:rPr lang="fr-FR" altLang="fr-FR" b="1" dirty="0">
                <a:solidFill>
                  <a:srgbClr val="7030A0"/>
                </a:solidFill>
              </a:rPr>
              <a:t>Définitions</a:t>
            </a:r>
          </a:p>
        </p:txBody>
      </p:sp>
      <p:sp>
        <p:nvSpPr>
          <p:cNvPr id="6" name="ZoneTexte 5"/>
          <p:cNvSpPr txBox="1"/>
          <p:nvPr/>
        </p:nvSpPr>
        <p:spPr>
          <a:xfrm>
            <a:off x="161365" y="676374"/>
            <a:ext cx="11844169" cy="6001643"/>
          </a:xfrm>
          <a:prstGeom prst="rect">
            <a:avLst/>
          </a:prstGeom>
          <a:noFill/>
        </p:spPr>
        <p:txBody>
          <a:bodyPr wrap="square" rtlCol="0">
            <a:spAutoFit/>
          </a:bodyPr>
          <a:lstStyle/>
          <a:p>
            <a:pPr marL="285750" indent="-285750" algn="just">
              <a:buFont typeface="Arial" panose="020B0604020202020204" pitchFamily="34" charset="0"/>
              <a:buChar char="•"/>
            </a:pPr>
            <a:r>
              <a:rPr lang="fr-FR" b="1" i="1" dirty="0">
                <a:solidFill>
                  <a:srgbClr val="7030A0"/>
                </a:solidFill>
              </a:rPr>
              <a:t>Identité de genre </a:t>
            </a:r>
            <a:r>
              <a:rPr lang="fr-FR" dirty="0">
                <a:solidFill>
                  <a:srgbClr val="7030A0"/>
                </a:solidFill>
              </a:rPr>
              <a:t>ou </a:t>
            </a:r>
            <a:r>
              <a:rPr lang="fr-FR" b="1" i="1" dirty="0">
                <a:solidFill>
                  <a:srgbClr val="7030A0"/>
                </a:solidFill>
              </a:rPr>
              <a:t>Identité sexuelle </a:t>
            </a:r>
            <a:r>
              <a:rPr lang="fr-FR" dirty="0">
                <a:solidFill>
                  <a:srgbClr val="7030A0"/>
                </a:solidFill>
              </a:rPr>
              <a:t>: Sentiment profond d’</a:t>
            </a:r>
            <a:r>
              <a:rPr lang="fr-FR" cap="all" dirty="0">
                <a:solidFill>
                  <a:srgbClr val="7030A0"/>
                </a:solidFill>
              </a:rPr>
              <a:t>ê</a:t>
            </a:r>
            <a:r>
              <a:rPr lang="fr-FR" dirty="0">
                <a:solidFill>
                  <a:srgbClr val="7030A0"/>
                </a:solidFill>
              </a:rPr>
              <a:t>tre (de se sentir) un homme ou une femme.</a:t>
            </a:r>
          </a:p>
          <a:p>
            <a:pPr marL="285750" indent="-285750" algn="just">
              <a:buFont typeface="Arial" panose="020B0604020202020204" pitchFamily="34" charset="0"/>
              <a:buChar char="•"/>
            </a:pPr>
            <a:r>
              <a:rPr lang="fr-FR" b="1" i="1" dirty="0">
                <a:solidFill>
                  <a:srgbClr val="7030A0"/>
                </a:solidFill>
              </a:rPr>
              <a:t>Genre</a:t>
            </a:r>
            <a:r>
              <a:rPr lang="fr-FR" dirty="0">
                <a:solidFill>
                  <a:srgbClr val="7030A0"/>
                </a:solidFill>
              </a:rPr>
              <a:t> (psychique) : Fait référence à l’identité sexuelle (et non au sexe anatomique biologique / physiologique) d’un individu.</a:t>
            </a:r>
          </a:p>
          <a:p>
            <a:pPr marL="285750" indent="-285750" algn="just">
              <a:buFont typeface="Arial" panose="020B0604020202020204" pitchFamily="34" charset="0"/>
              <a:buChar char="•"/>
            </a:pPr>
            <a:r>
              <a:rPr lang="fr-FR" b="1" i="1" dirty="0">
                <a:solidFill>
                  <a:srgbClr val="7030A0"/>
                </a:solidFill>
              </a:rPr>
              <a:t>Sexe</a:t>
            </a:r>
            <a:r>
              <a:rPr lang="fr-FR" dirty="0">
                <a:solidFill>
                  <a:srgbClr val="7030A0"/>
                </a:solidFill>
              </a:rPr>
              <a:t> (biologique) : Fait référence à la réalité anatomique biologique / physiologique, mâle, femelle, d’un individu.</a:t>
            </a:r>
          </a:p>
          <a:p>
            <a:pPr marL="285750" indent="-285750" algn="just">
              <a:buFont typeface="Arial" panose="020B0604020202020204" pitchFamily="34" charset="0"/>
              <a:buChar char="•"/>
            </a:pPr>
            <a:r>
              <a:rPr lang="fr-FR" b="1" i="1" dirty="0" err="1">
                <a:solidFill>
                  <a:srgbClr val="7030A0"/>
                </a:solidFill>
              </a:rPr>
              <a:t>Transidentité</a:t>
            </a:r>
            <a:r>
              <a:rPr lang="fr-FR" dirty="0">
                <a:solidFill>
                  <a:srgbClr val="7030A0"/>
                </a:solidFill>
              </a:rPr>
              <a:t> : Terme générique désignant l'ensemble des situations que vivent les personnes dont l'identité de genre ne coïncide pas exactement avec le sexe anatomique. </a:t>
            </a:r>
          </a:p>
          <a:p>
            <a:pPr marL="285750" indent="-285750" algn="just">
              <a:buFont typeface="Arial" panose="020B0604020202020204" pitchFamily="34" charset="0"/>
              <a:buChar char="•"/>
            </a:pPr>
            <a:r>
              <a:rPr lang="fr-FR" b="1" i="1" dirty="0">
                <a:solidFill>
                  <a:srgbClr val="7030A0"/>
                </a:solidFill>
              </a:rPr>
              <a:t>Trans</a:t>
            </a:r>
            <a:r>
              <a:rPr lang="fr-FR" dirty="0">
                <a:solidFill>
                  <a:srgbClr val="7030A0"/>
                </a:solidFill>
              </a:rPr>
              <a:t>  : On utilise également l'abréviation </a:t>
            </a:r>
            <a:r>
              <a:rPr lang="fr-FR" dirty="0" err="1">
                <a:solidFill>
                  <a:srgbClr val="7030A0"/>
                </a:solidFill>
              </a:rPr>
              <a:t>trans</a:t>
            </a:r>
            <a:r>
              <a:rPr lang="fr-FR" dirty="0">
                <a:solidFill>
                  <a:srgbClr val="7030A0"/>
                </a:solidFill>
              </a:rPr>
              <a:t>' (souvent avec une apostrophe) pour toute personne concernée par une situation </a:t>
            </a:r>
            <a:r>
              <a:rPr lang="fr-FR" dirty="0" err="1">
                <a:solidFill>
                  <a:srgbClr val="7030A0"/>
                </a:solidFill>
              </a:rPr>
              <a:t>transidentitaire</a:t>
            </a:r>
            <a:r>
              <a:rPr lang="fr-FR" dirty="0">
                <a:solidFill>
                  <a:srgbClr val="7030A0"/>
                </a:solidFill>
              </a:rPr>
              <a:t>. </a:t>
            </a:r>
          </a:p>
          <a:p>
            <a:pPr marL="285750" indent="-285750" algn="just">
              <a:buFont typeface="Arial" panose="020B0604020202020204" pitchFamily="34" charset="0"/>
              <a:buChar char="•"/>
            </a:pPr>
            <a:r>
              <a:rPr lang="fr-FR" b="1" i="1" dirty="0">
                <a:solidFill>
                  <a:srgbClr val="7030A0"/>
                </a:solidFill>
              </a:rPr>
              <a:t>Transvestisme</a:t>
            </a:r>
            <a:r>
              <a:rPr lang="fr-FR" dirty="0">
                <a:solidFill>
                  <a:srgbClr val="7030A0"/>
                </a:solidFill>
              </a:rPr>
              <a:t> : Il consiste à éprouver le besoin ponctuel ou permanent de porter les vêtements et signes extérieurs habituellement attribués à l'autre genre.</a:t>
            </a:r>
          </a:p>
          <a:p>
            <a:pPr marL="285750" indent="-285750" algn="just">
              <a:buFont typeface="Arial" panose="020B0604020202020204" pitchFamily="34" charset="0"/>
              <a:buChar char="•"/>
            </a:pPr>
            <a:r>
              <a:rPr lang="fr-FR" b="1" i="1" dirty="0">
                <a:solidFill>
                  <a:srgbClr val="7030A0"/>
                </a:solidFill>
              </a:rPr>
              <a:t>Transgenre</a:t>
            </a:r>
            <a:r>
              <a:rPr lang="fr-FR" dirty="0">
                <a:solidFill>
                  <a:srgbClr val="7030A0"/>
                </a:solidFill>
              </a:rPr>
              <a:t> ou </a:t>
            </a:r>
            <a:r>
              <a:rPr lang="fr-FR" b="1" i="1" dirty="0" err="1">
                <a:solidFill>
                  <a:srgbClr val="7030A0"/>
                </a:solidFill>
              </a:rPr>
              <a:t>transgendérisme</a:t>
            </a:r>
            <a:r>
              <a:rPr lang="fr-FR" dirty="0">
                <a:solidFill>
                  <a:srgbClr val="7030A0"/>
                </a:solidFill>
              </a:rPr>
              <a:t> : dans son acception la plus étroite, il désigne le fait de vivre de manière plus ou moins constante dans le genre ne correspondant pas au sexe de naissance, sans pour autant opter pour une modification radicale de son corps. Le transgenre vit son genre, d'une autre façon, sans forcément faire appel à la médecine. </a:t>
            </a:r>
          </a:p>
          <a:p>
            <a:pPr marL="285750" indent="-285750" algn="just">
              <a:buFont typeface="Arial" panose="020B0604020202020204" pitchFamily="34" charset="0"/>
              <a:buChar char="•"/>
            </a:pPr>
            <a:r>
              <a:rPr lang="fr-FR" b="1" i="1" dirty="0">
                <a:solidFill>
                  <a:srgbClr val="7030A0"/>
                </a:solidFill>
              </a:rPr>
              <a:t>Transsexualisme</a:t>
            </a:r>
            <a:r>
              <a:rPr lang="fr-FR" dirty="0">
                <a:solidFill>
                  <a:srgbClr val="7030A0"/>
                </a:solidFill>
              </a:rPr>
              <a:t> : Il consiste à s'acheminer vers un basculement tant social que corporel par une affirmation absolue du genre revendiqué et un changement chirurgical de sexe. </a:t>
            </a:r>
          </a:p>
          <a:p>
            <a:pPr algn="just"/>
            <a:endParaRPr lang="fr-FR" dirty="0">
              <a:solidFill>
                <a:srgbClr val="7030A0"/>
              </a:solidFill>
            </a:endParaRPr>
          </a:p>
          <a:p>
            <a:pPr algn="just"/>
            <a:r>
              <a:rPr lang="fr-FR" dirty="0">
                <a:solidFill>
                  <a:srgbClr val="7030A0"/>
                </a:solidFill>
              </a:rPr>
              <a:t>Toutes ces situations sont susceptibles d'évolution en fonction de la personne et du contexte dans lequel elle vit et se vit : rien n'est figé, et l'identité n'est une donnée immuable que pour le code civil. </a:t>
            </a:r>
          </a:p>
          <a:p>
            <a:endParaRPr lang="fr-FR" sz="1200" dirty="0">
              <a:solidFill>
                <a:srgbClr val="7030A0"/>
              </a:solidFill>
            </a:endParaRPr>
          </a:p>
          <a:p>
            <a:r>
              <a:rPr lang="fr-FR" sz="1200" dirty="0">
                <a:solidFill>
                  <a:srgbClr val="7030A0"/>
                </a:solidFill>
              </a:rPr>
              <a:t>Sources : a) </a:t>
            </a:r>
            <a:r>
              <a:rPr lang="fr-FR" sz="1200" i="1" dirty="0">
                <a:solidFill>
                  <a:srgbClr val="7030A0"/>
                </a:solidFill>
              </a:rPr>
              <a:t>Les réalités transgenre et transsexuelle, ça commence à l’école!, </a:t>
            </a:r>
            <a:r>
              <a:rPr lang="fr-FR" sz="1200" dirty="0">
                <a:solidFill>
                  <a:srgbClr val="7030A0"/>
                </a:solidFill>
              </a:rPr>
              <a:t>Françoise </a:t>
            </a:r>
            <a:r>
              <a:rPr lang="fr-FR" sz="1200" dirty="0" err="1">
                <a:solidFill>
                  <a:srgbClr val="7030A0"/>
                </a:solidFill>
              </a:rPr>
              <a:t>Susset</a:t>
            </a:r>
            <a:r>
              <a:rPr lang="fr-FR" sz="1200" dirty="0">
                <a:solidFill>
                  <a:srgbClr val="7030A0"/>
                </a:solidFill>
              </a:rPr>
              <a:t>, M. A., psychologue, Institut pour la santé des minorités sexuelles (</a:t>
            </a:r>
            <a:r>
              <a:rPr lang="fr-FR" sz="1200" dirty="0">
                <a:solidFill>
                  <a:srgbClr val="7030A0"/>
                </a:solidFill>
                <a:hlinkClick r:id="rId2"/>
              </a:rPr>
              <a:t>ismh-isms.com</a:t>
            </a:r>
            <a:r>
              <a:rPr lang="fr-FR" sz="1200" dirty="0">
                <a:solidFill>
                  <a:srgbClr val="7030A0"/>
                </a:solidFill>
              </a:rPr>
              <a:t>), Montréal, </a:t>
            </a:r>
            <a:r>
              <a:rPr lang="fr-FR" sz="1200" dirty="0">
                <a:solidFill>
                  <a:srgbClr val="7030A0"/>
                </a:solidFill>
                <a:hlinkClick r:id="rId3"/>
              </a:rPr>
              <a:t>http://www.lacsq.org/fileadmin/user_upload/microsites/homophobie2011/Ateliers/Atelier_16_Realites_Transgenre_transsexuelle.pdf</a:t>
            </a:r>
            <a:r>
              <a:rPr lang="fr-FR" sz="1200" dirty="0">
                <a:solidFill>
                  <a:srgbClr val="7030A0"/>
                </a:solidFill>
              </a:rPr>
              <a:t> </a:t>
            </a:r>
          </a:p>
          <a:p>
            <a:r>
              <a:rPr lang="fr-FR" sz="1200" dirty="0">
                <a:solidFill>
                  <a:srgbClr val="7030A0"/>
                </a:solidFill>
              </a:rPr>
              <a:t>b) </a:t>
            </a:r>
            <a:r>
              <a:rPr lang="fr-FR" sz="1200" i="1" dirty="0">
                <a:solidFill>
                  <a:srgbClr val="7030A0"/>
                </a:solidFill>
              </a:rPr>
              <a:t>La </a:t>
            </a:r>
            <a:r>
              <a:rPr lang="fr-FR" sz="1200" i="1" dirty="0" err="1">
                <a:solidFill>
                  <a:srgbClr val="7030A0"/>
                </a:solidFill>
              </a:rPr>
              <a:t>transidentité</a:t>
            </a:r>
            <a:r>
              <a:rPr lang="fr-FR" sz="1200" i="1" dirty="0">
                <a:solidFill>
                  <a:srgbClr val="7030A0"/>
                </a:solidFill>
              </a:rPr>
              <a:t>, un cheminement personnel et social</a:t>
            </a:r>
            <a:r>
              <a:rPr lang="fr-FR" sz="1200" dirty="0">
                <a:solidFill>
                  <a:srgbClr val="7030A0"/>
                </a:solidFill>
              </a:rPr>
              <a:t>, Camille BERNARD, 17/10/2009, </a:t>
            </a:r>
            <a:r>
              <a:rPr lang="fr-FR" sz="1200" dirty="0">
                <a:solidFill>
                  <a:srgbClr val="7030A0"/>
                </a:solidFill>
                <a:hlinkClick r:id="rId4"/>
              </a:rPr>
              <a:t>http://www.transidentite.fr/fichiers/La%20transidentite,%20un%20cheminement%20personnel%20et%20social.pdf</a:t>
            </a:r>
            <a:r>
              <a:rPr lang="fr-FR" sz="1200" dirty="0">
                <a:solidFill>
                  <a:srgbClr val="7030A0"/>
                </a:solidFill>
              </a:rPr>
              <a:t> </a:t>
            </a:r>
          </a:p>
        </p:txBody>
      </p:sp>
    </p:spTree>
    <p:extLst>
      <p:ext uri="{BB962C8B-B14F-4D97-AF65-F5344CB8AC3E}">
        <p14:creationId xmlns:p14="http://schemas.microsoft.com/office/powerpoint/2010/main" val="1028172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53</a:t>
            </a:fld>
            <a:endParaRPr lang="en-US"/>
          </a:p>
        </p:txBody>
      </p:sp>
      <p:sp>
        <p:nvSpPr>
          <p:cNvPr id="3" name="Espace réservé du numéro de diapositive 1"/>
          <p:cNvSpPr txBox="1">
            <a:spLocks/>
          </p:cNvSpPr>
          <p:nvPr/>
        </p:nvSpPr>
        <p:spPr>
          <a:xfrm>
            <a:off x="0" y="24955"/>
            <a:ext cx="606911" cy="2820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53</a:t>
            </a:fld>
            <a:endParaRPr lang="en-US"/>
          </a:p>
        </p:txBody>
      </p:sp>
      <p:sp>
        <p:nvSpPr>
          <p:cNvPr id="4" name="ZoneTexte 3"/>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61365" y="307042"/>
            <a:ext cx="2233625" cy="369332"/>
          </a:xfrm>
          <a:prstGeom prst="rect">
            <a:avLst/>
          </a:prstGeom>
        </p:spPr>
        <p:txBody>
          <a:bodyPr wrap="none">
            <a:spAutoFit/>
          </a:bodyPr>
          <a:lstStyle/>
          <a:p>
            <a:pPr>
              <a:spcBef>
                <a:spcPct val="0"/>
              </a:spcBef>
            </a:pPr>
            <a:r>
              <a:rPr lang="fr-FR" altLang="fr-FR" dirty="0">
                <a:solidFill>
                  <a:srgbClr val="7030A0"/>
                </a:solidFill>
              </a:rPr>
              <a:t>12. </a:t>
            </a:r>
            <a:r>
              <a:rPr lang="fr-FR" altLang="fr-FR" b="1" dirty="0">
                <a:solidFill>
                  <a:srgbClr val="7030A0"/>
                </a:solidFill>
              </a:rPr>
              <a:t>Définitions (suite)</a:t>
            </a:r>
          </a:p>
        </p:txBody>
      </p:sp>
      <p:sp>
        <p:nvSpPr>
          <p:cNvPr id="6" name="ZoneTexte 5"/>
          <p:cNvSpPr txBox="1"/>
          <p:nvPr/>
        </p:nvSpPr>
        <p:spPr>
          <a:xfrm>
            <a:off x="161365" y="796066"/>
            <a:ext cx="11919473" cy="6001643"/>
          </a:xfrm>
          <a:prstGeom prst="rect">
            <a:avLst/>
          </a:prstGeom>
          <a:noFill/>
        </p:spPr>
        <p:txBody>
          <a:bodyPr wrap="square" rtlCol="0">
            <a:spAutoFit/>
          </a:bodyPr>
          <a:lstStyle/>
          <a:p>
            <a:pPr marL="285750" indent="-285750" algn="just">
              <a:buFont typeface="Arial" panose="020B0604020202020204" pitchFamily="34" charset="0"/>
              <a:buChar char="•"/>
            </a:pPr>
            <a:r>
              <a:rPr lang="fr-FR" b="1" i="1" dirty="0" err="1">
                <a:solidFill>
                  <a:srgbClr val="7030A0"/>
                </a:solidFill>
              </a:rPr>
              <a:t>FtM</a:t>
            </a:r>
            <a:r>
              <a:rPr lang="fr-FR" dirty="0">
                <a:solidFill>
                  <a:srgbClr val="7030A0"/>
                </a:solidFill>
              </a:rPr>
              <a:t> ou </a:t>
            </a:r>
            <a:r>
              <a:rPr lang="fr-FR" b="1" i="1" dirty="0">
                <a:solidFill>
                  <a:srgbClr val="7030A0"/>
                </a:solidFill>
              </a:rPr>
              <a:t>F2M</a:t>
            </a:r>
            <a:r>
              <a:rPr lang="fr-FR" dirty="0">
                <a:solidFill>
                  <a:srgbClr val="7030A0"/>
                </a:solidFill>
              </a:rPr>
              <a:t>  : sigle désignant le cheminement de féminin vers masculin (de l'anglais </a:t>
            </a:r>
            <a:r>
              <a:rPr lang="fr-FR" dirty="0" err="1">
                <a:solidFill>
                  <a:srgbClr val="7030A0"/>
                </a:solidFill>
              </a:rPr>
              <a:t>female</a:t>
            </a:r>
            <a:r>
              <a:rPr lang="fr-FR" dirty="0">
                <a:solidFill>
                  <a:srgbClr val="7030A0"/>
                </a:solidFill>
              </a:rPr>
              <a:t> to male).</a:t>
            </a:r>
          </a:p>
          <a:p>
            <a:pPr marL="285750" indent="-285750" algn="just">
              <a:buFont typeface="Arial" panose="020B0604020202020204" pitchFamily="34" charset="0"/>
              <a:buChar char="•"/>
            </a:pPr>
            <a:r>
              <a:rPr lang="fr-FR" b="1" i="1" dirty="0" err="1">
                <a:solidFill>
                  <a:srgbClr val="7030A0"/>
                </a:solidFill>
              </a:rPr>
              <a:t>MtF</a:t>
            </a:r>
            <a:r>
              <a:rPr lang="fr-FR" dirty="0">
                <a:solidFill>
                  <a:srgbClr val="7030A0"/>
                </a:solidFill>
              </a:rPr>
              <a:t> ou </a:t>
            </a:r>
            <a:r>
              <a:rPr lang="fr-FR" b="1" i="1" dirty="0">
                <a:solidFill>
                  <a:srgbClr val="7030A0"/>
                </a:solidFill>
              </a:rPr>
              <a:t>M2F</a:t>
            </a:r>
            <a:r>
              <a:rPr lang="fr-FR" dirty="0">
                <a:solidFill>
                  <a:srgbClr val="7030A0"/>
                </a:solidFill>
              </a:rPr>
              <a:t> : sigle désignant le cheminement dans l’autre sens, de masculin vers féminin.</a:t>
            </a:r>
          </a:p>
          <a:p>
            <a:pPr marL="285750" indent="-285750" algn="just">
              <a:buFont typeface="Arial" panose="020B0604020202020204" pitchFamily="34" charset="0"/>
              <a:buChar char="•"/>
            </a:pPr>
            <a:r>
              <a:rPr lang="fr-FR" b="1" i="1" dirty="0">
                <a:solidFill>
                  <a:srgbClr val="7030A0"/>
                </a:solidFill>
              </a:rPr>
              <a:t>Transition</a:t>
            </a:r>
            <a:r>
              <a:rPr lang="fr-FR" i="1" dirty="0">
                <a:solidFill>
                  <a:srgbClr val="7030A0"/>
                </a:solidFill>
              </a:rPr>
              <a:t> </a:t>
            </a:r>
            <a:r>
              <a:rPr lang="fr-FR" dirty="0">
                <a:solidFill>
                  <a:srgbClr val="7030A0"/>
                </a:solidFill>
              </a:rPr>
              <a:t>: Processus de transformation physique (par chirurgie "corrective", hormonothérapie ...) et psychologique (suite à une psychothérapie …), visant l’épanouissement, aussi complet que possible, de l’individu transsexuel.</a:t>
            </a:r>
          </a:p>
          <a:p>
            <a:pPr marL="285750" indent="-285750" algn="just">
              <a:buFont typeface="Arial" panose="020B0604020202020204" pitchFamily="34" charset="0"/>
              <a:buChar char="•"/>
            </a:pPr>
            <a:r>
              <a:rPr lang="fr-FR" b="1" i="1" dirty="0">
                <a:solidFill>
                  <a:srgbClr val="7030A0"/>
                </a:solidFill>
              </a:rPr>
              <a:t>Conformité de genre </a:t>
            </a:r>
            <a:r>
              <a:rPr lang="fr-FR" dirty="0">
                <a:solidFill>
                  <a:srgbClr val="7030A0"/>
                </a:solidFill>
              </a:rPr>
              <a:t>: Fait référence au degré d’adhérence ou de « déviance », par rapport aux normes sociales, établies pour chacun des sexes.</a:t>
            </a:r>
          </a:p>
          <a:p>
            <a:pPr marL="285750" indent="-285750" algn="just">
              <a:buFont typeface="Arial" panose="020B0604020202020204" pitchFamily="34" charset="0"/>
              <a:buChar char="•"/>
            </a:pPr>
            <a:r>
              <a:rPr lang="fr-FR" b="1" i="1" dirty="0">
                <a:solidFill>
                  <a:srgbClr val="7030A0"/>
                </a:solidFill>
              </a:rPr>
              <a:t>Non conformité à leur genre </a:t>
            </a:r>
            <a:r>
              <a:rPr lang="fr-FR" dirty="0">
                <a:solidFill>
                  <a:srgbClr val="7030A0"/>
                </a:solidFill>
              </a:rPr>
              <a:t>: personnes dont le comportement, l’apparence et/ou la mentalité ne correspondent pas à ceux que nous attendons généralement d’une fille/femme ou d’un garçon/homme.</a:t>
            </a:r>
          </a:p>
          <a:p>
            <a:pPr marL="285750" indent="-285750" algn="just">
              <a:buFont typeface="Arial" panose="020B0604020202020204" pitchFamily="34" charset="0"/>
              <a:buChar char="•"/>
            </a:pPr>
            <a:r>
              <a:rPr lang="fr-FR" b="1" i="1" dirty="0">
                <a:solidFill>
                  <a:srgbClr val="7030A0"/>
                </a:solidFill>
              </a:rPr>
              <a:t>Expression de genre </a:t>
            </a:r>
            <a:r>
              <a:rPr lang="fr-FR" dirty="0">
                <a:solidFill>
                  <a:srgbClr val="7030A0"/>
                </a:solidFill>
              </a:rPr>
              <a:t>: La manière dont un individu exprime son identité sexuelle/de genre.</a:t>
            </a:r>
          </a:p>
          <a:p>
            <a:pPr marL="285750" indent="-285750" algn="just">
              <a:buFont typeface="Arial" panose="020B0604020202020204" pitchFamily="34" charset="0"/>
              <a:buChar char="•"/>
            </a:pPr>
            <a:r>
              <a:rPr lang="fr-FR" b="1" i="1" dirty="0">
                <a:solidFill>
                  <a:srgbClr val="7030A0"/>
                </a:solidFill>
              </a:rPr>
              <a:t>Rôle </a:t>
            </a:r>
            <a:r>
              <a:rPr lang="fr-FR" b="1" i="1" dirty="0" err="1">
                <a:solidFill>
                  <a:srgbClr val="7030A0"/>
                </a:solidFill>
              </a:rPr>
              <a:t>sociosexuel</a:t>
            </a:r>
            <a:r>
              <a:rPr lang="fr-FR" b="1" i="1" dirty="0">
                <a:solidFill>
                  <a:srgbClr val="7030A0"/>
                </a:solidFill>
              </a:rPr>
              <a:t> </a:t>
            </a:r>
            <a:r>
              <a:rPr lang="fr-FR" dirty="0">
                <a:solidFill>
                  <a:srgbClr val="7030A0"/>
                </a:solidFill>
              </a:rPr>
              <a:t>: Fait référence à la construction sociale de la masculinité et de la féminité, à l’ensemble des comportements « attendus» chez l’homme et chez la femme (°).</a:t>
            </a:r>
          </a:p>
          <a:p>
            <a:pPr marL="285750" indent="-285750" algn="just">
              <a:buFont typeface="Arial" panose="020B0604020202020204" pitchFamily="34" charset="0"/>
              <a:buChar char="•"/>
            </a:pPr>
            <a:r>
              <a:rPr lang="fr-FR" b="1" i="1" dirty="0">
                <a:solidFill>
                  <a:srgbClr val="7030A0"/>
                </a:solidFill>
              </a:rPr>
              <a:t>Intersexualité</a:t>
            </a:r>
            <a:r>
              <a:rPr lang="fr-FR" dirty="0">
                <a:solidFill>
                  <a:srgbClr val="7030A0"/>
                </a:solidFill>
              </a:rPr>
              <a:t>: Personne possédant des caractéristiques physiques, génétiques des deux sexes.</a:t>
            </a:r>
          </a:p>
          <a:p>
            <a:pPr marL="285750" indent="-285750" algn="just">
              <a:buFont typeface="Arial" panose="020B0604020202020204" pitchFamily="34" charset="0"/>
              <a:buChar char="•"/>
            </a:pPr>
            <a:r>
              <a:rPr lang="fr-FR" b="1" i="1" dirty="0" err="1">
                <a:solidFill>
                  <a:srgbClr val="7030A0"/>
                </a:solidFill>
              </a:rPr>
              <a:t>Intergenre</a:t>
            </a:r>
            <a:r>
              <a:rPr lang="fr-FR" dirty="0">
                <a:solidFill>
                  <a:srgbClr val="7030A0"/>
                </a:solidFill>
              </a:rPr>
              <a:t> : Cette notion (ou état) caractérise une situation en permanence mouvante, la personne refusant la binarité liée aux genres masculin/féminin. </a:t>
            </a:r>
          </a:p>
          <a:p>
            <a:pPr marL="285750" indent="-285750" algn="just">
              <a:buFont typeface="Arial" panose="020B0604020202020204" pitchFamily="34" charset="0"/>
              <a:buChar char="•"/>
            </a:pPr>
            <a:r>
              <a:rPr lang="fr-FR" b="1" i="1" dirty="0">
                <a:solidFill>
                  <a:srgbClr val="7030A0"/>
                </a:solidFill>
              </a:rPr>
              <a:t>Orientation sexuelle</a:t>
            </a:r>
            <a:r>
              <a:rPr lang="fr-FR" dirty="0">
                <a:solidFill>
                  <a:srgbClr val="7030A0"/>
                </a:solidFill>
              </a:rPr>
              <a:t>: attirance affective et érotique pour une personne de son sexe, du sexe opposé, ou des deux sexes.</a:t>
            </a:r>
          </a:p>
          <a:p>
            <a:pPr algn="just"/>
            <a:endParaRPr lang="fr-FR" dirty="0">
              <a:solidFill>
                <a:srgbClr val="7030A0"/>
              </a:solidFill>
            </a:endParaRPr>
          </a:p>
          <a:p>
            <a:r>
              <a:rPr lang="fr-FR" sz="1200" dirty="0">
                <a:solidFill>
                  <a:srgbClr val="7030A0"/>
                </a:solidFill>
              </a:rPr>
              <a:t>(°) A rapprocher de cette opinion : «  </a:t>
            </a:r>
            <a:r>
              <a:rPr lang="fr-FR" sz="1200" i="1" dirty="0">
                <a:solidFill>
                  <a:srgbClr val="7030A0"/>
                </a:solidFill>
              </a:rPr>
              <a:t>l’identité personnelle, avec ce que cela implique d’identité sexuée et sexuelle, n’est finalement qu’un bricolage […]</a:t>
            </a:r>
            <a:r>
              <a:rPr lang="fr-FR" sz="1200" dirty="0">
                <a:solidFill>
                  <a:srgbClr val="7030A0"/>
                </a:solidFill>
              </a:rPr>
              <a:t> ». Source : </a:t>
            </a:r>
            <a:r>
              <a:rPr lang="fr-FR" sz="1200" i="1" dirty="0">
                <a:solidFill>
                  <a:srgbClr val="7030A0"/>
                </a:solidFill>
              </a:rPr>
              <a:t>Entretien avec Pierre-Henri Castel </a:t>
            </a:r>
            <a:r>
              <a:rPr lang="fr-FR" sz="1200" dirty="0">
                <a:solidFill>
                  <a:srgbClr val="7030A0"/>
                </a:solidFill>
              </a:rPr>
              <a:t>(°) </a:t>
            </a:r>
            <a:r>
              <a:rPr lang="fr-FR" sz="1200" i="1" dirty="0">
                <a:solidFill>
                  <a:srgbClr val="7030A0"/>
                </a:solidFill>
              </a:rPr>
              <a:t>Propos recueillis par </a:t>
            </a:r>
            <a:r>
              <a:rPr lang="fr-FR" sz="1200" dirty="0">
                <a:solidFill>
                  <a:srgbClr val="7030A0"/>
                </a:solidFill>
                <a:hlinkClick r:id="rId2"/>
              </a:rPr>
              <a:t>Nicolas Poirier</a:t>
            </a:r>
            <a:r>
              <a:rPr lang="fr-FR" sz="1200" dirty="0">
                <a:solidFill>
                  <a:srgbClr val="7030A0"/>
                </a:solidFill>
              </a:rPr>
              <a:t> </a:t>
            </a:r>
            <a:r>
              <a:rPr lang="fr-FR" sz="1200" i="1" dirty="0">
                <a:solidFill>
                  <a:srgbClr val="7030A0"/>
                </a:solidFill>
              </a:rPr>
              <a:t>et </a:t>
            </a:r>
            <a:r>
              <a:rPr lang="fr-FR" sz="1200" dirty="0">
                <a:solidFill>
                  <a:srgbClr val="7030A0"/>
                </a:solidFill>
                <a:hlinkClick r:id="rId3"/>
              </a:rPr>
              <a:t>Lionel </a:t>
            </a:r>
            <a:r>
              <a:rPr lang="fr-FR" sz="1200" dirty="0" err="1">
                <a:solidFill>
                  <a:srgbClr val="7030A0"/>
                </a:solidFill>
                <a:hlinkClick r:id="rId3"/>
              </a:rPr>
              <a:t>Fouré</a:t>
            </a:r>
            <a:r>
              <a:rPr lang="fr-FR" sz="1200" dirty="0">
                <a:solidFill>
                  <a:srgbClr val="7030A0"/>
                </a:solidFill>
              </a:rPr>
              <a:t>, </a:t>
            </a:r>
            <a:r>
              <a:rPr lang="fr-FR" sz="1200" dirty="0">
                <a:solidFill>
                  <a:srgbClr val="7030A0"/>
                </a:solidFill>
                <a:hlinkClick r:id="rId4"/>
              </a:rPr>
              <a:t>http://www.cairn.info/revue-le-philosophoire-2003-3-page-17.htm</a:t>
            </a:r>
            <a:r>
              <a:rPr lang="fr-FR" sz="1200" dirty="0">
                <a:solidFill>
                  <a:srgbClr val="7030A0"/>
                </a:solidFill>
              </a:rPr>
              <a:t> </a:t>
            </a:r>
          </a:p>
          <a:p>
            <a:r>
              <a:rPr lang="fr-FR" sz="1200" i="1" u="sng" dirty="0">
                <a:solidFill>
                  <a:srgbClr val="7030A0"/>
                </a:solidFill>
              </a:rPr>
              <a:t>Note</a:t>
            </a:r>
            <a:r>
              <a:rPr lang="fr-FR" sz="1200" i="1" dirty="0">
                <a:solidFill>
                  <a:srgbClr val="7030A0"/>
                </a:solidFill>
              </a:rPr>
              <a:t> : Pierre-Henri Castel est chargé de recherches au CNRS et psychanalyste, membre de l’Association Lacanienne Internationale.</a:t>
            </a:r>
            <a:endParaRPr lang="fr-FR" sz="1200" dirty="0">
              <a:solidFill>
                <a:srgbClr val="7030A0"/>
              </a:solidFill>
            </a:endParaRPr>
          </a:p>
          <a:p>
            <a:pPr algn="just"/>
            <a:endParaRPr lang="fr-FR" sz="1200" dirty="0">
              <a:solidFill>
                <a:srgbClr val="7030A0"/>
              </a:solidFill>
            </a:endParaRPr>
          </a:p>
          <a:p>
            <a:r>
              <a:rPr lang="fr-FR" sz="1200" dirty="0">
                <a:solidFill>
                  <a:srgbClr val="7030A0"/>
                </a:solidFill>
              </a:rPr>
              <a:t>Sources : a) </a:t>
            </a:r>
            <a:r>
              <a:rPr lang="fr-FR" sz="1200" i="1" dirty="0">
                <a:solidFill>
                  <a:srgbClr val="7030A0"/>
                </a:solidFill>
              </a:rPr>
              <a:t>Les réalités transgenre et transsexuelle, ça commence à l’école!, </a:t>
            </a:r>
            <a:r>
              <a:rPr lang="fr-FR" sz="1200" dirty="0">
                <a:solidFill>
                  <a:srgbClr val="7030A0"/>
                </a:solidFill>
              </a:rPr>
              <a:t>Françoise </a:t>
            </a:r>
            <a:r>
              <a:rPr lang="fr-FR" sz="1200" dirty="0" err="1">
                <a:solidFill>
                  <a:srgbClr val="7030A0"/>
                </a:solidFill>
              </a:rPr>
              <a:t>Susset</a:t>
            </a:r>
            <a:r>
              <a:rPr lang="fr-FR" sz="1200" dirty="0">
                <a:solidFill>
                  <a:srgbClr val="7030A0"/>
                </a:solidFill>
              </a:rPr>
              <a:t>, M. A., psychologue, Institut pour la santé des minorités sexuelles (</a:t>
            </a:r>
            <a:r>
              <a:rPr lang="fr-FR" sz="1200" dirty="0">
                <a:solidFill>
                  <a:srgbClr val="7030A0"/>
                </a:solidFill>
                <a:hlinkClick r:id="rId5"/>
              </a:rPr>
              <a:t>ismh-isms.com</a:t>
            </a:r>
            <a:r>
              <a:rPr lang="fr-FR" sz="1200" dirty="0">
                <a:solidFill>
                  <a:srgbClr val="7030A0"/>
                </a:solidFill>
              </a:rPr>
              <a:t>), Montréal, </a:t>
            </a:r>
            <a:r>
              <a:rPr lang="fr-FR" sz="1200" dirty="0">
                <a:solidFill>
                  <a:srgbClr val="7030A0"/>
                </a:solidFill>
                <a:hlinkClick r:id="rId6"/>
              </a:rPr>
              <a:t>http://www.lacsq.org/fileadmin/user_upload/microsites/homophobie2011/Ateliers/Atelier_16_Realites_Transgenre_transsexuelle.pdf</a:t>
            </a:r>
            <a:r>
              <a:rPr lang="fr-FR" sz="1200" dirty="0">
                <a:solidFill>
                  <a:srgbClr val="7030A0"/>
                </a:solidFill>
              </a:rPr>
              <a:t> </a:t>
            </a:r>
          </a:p>
          <a:p>
            <a:r>
              <a:rPr lang="fr-FR" sz="1200" dirty="0">
                <a:solidFill>
                  <a:srgbClr val="7030A0"/>
                </a:solidFill>
              </a:rPr>
              <a:t>b) </a:t>
            </a:r>
            <a:r>
              <a:rPr lang="fr-FR" sz="1200" i="1" dirty="0">
                <a:solidFill>
                  <a:srgbClr val="7030A0"/>
                </a:solidFill>
              </a:rPr>
              <a:t>La </a:t>
            </a:r>
            <a:r>
              <a:rPr lang="fr-FR" sz="1200" i="1" dirty="0" err="1">
                <a:solidFill>
                  <a:srgbClr val="7030A0"/>
                </a:solidFill>
              </a:rPr>
              <a:t>transidentité</a:t>
            </a:r>
            <a:r>
              <a:rPr lang="fr-FR" sz="1200" i="1" dirty="0">
                <a:solidFill>
                  <a:srgbClr val="7030A0"/>
                </a:solidFill>
              </a:rPr>
              <a:t>, un cheminement personnel et social</a:t>
            </a:r>
            <a:r>
              <a:rPr lang="fr-FR" sz="1200" dirty="0">
                <a:solidFill>
                  <a:srgbClr val="7030A0"/>
                </a:solidFill>
              </a:rPr>
              <a:t>, Camille BERNARD, 17/10/2009, </a:t>
            </a:r>
            <a:r>
              <a:rPr lang="fr-FR" sz="1200" dirty="0">
                <a:solidFill>
                  <a:srgbClr val="7030A0"/>
                </a:solidFill>
                <a:hlinkClick r:id="rId7"/>
              </a:rPr>
              <a:t>http://www.transidentite.fr/fichiers/La%20transidentite,%20un%20cheminement%20personnel%20et%20social.pdf</a:t>
            </a:r>
            <a:r>
              <a:rPr lang="fr-FR" sz="1200" dirty="0">
                <a:solidFill>
                  <a:srgbClr val="7030A0"/>
                </a:solidFill>
              </a:rPr>
              <a:t> </a:t>
            </a:r>
          </a:p>
        </p:txBody>
      </p:sp>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0167" y="48795"/>
            <a:ext cx="2101345" cy="1244746"/>
          </a:xfrm>
          <a:prstGeom prst="rect">
            <a:avLst/>
          </a:prstGeom>
        </p:spPr>
      </p:pic>
    </p:spTree>
    <p:extLst>
      <p:ext uri="{BB962C8B-B14F-4D97-AF65-F5344CB8AC3E}">
        <p14:creationId xmlns:p14="http://schemas.microsoft.com/office/powerpoint/2010/main" val="1350186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338559" y="188533"/>
            <a:ext cx="606911" cy="28208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54</a:t>
            </a:fld>
            <a:endParaRPr lang="en-US"/>
          </a:p>
        </p:txBody>
      </p:sp>
      <p:sp>
        <p:nvSpPr>
          <p:cNvPr id="4" name="ZoneTexte 3"/>
          <p:cNvSpPr txBox="1"/>
          <p:nvPr/>
        </p:nvSpPr>
        <p:spPr>
          <a:xfrm>
            <a:off x="4156505"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61365" y="101288"/>
            <a:ext cx="2233625" cy="369332"/>
          </a:xfrm>
          <a:prstGeom prst="rect">
            <a:avLst/>
          </a:prstGeom>
        </p:spPr>
        <p:txBody>
          <a:bodyPr wrap="none">
            <a:spAutoFit/>
          </a:bodyPr>
          <a:lstStyle/>
          <a:p>
            <a:pPr>
              <a:spcBef>
                <a:spcPct val="0"/>
              </a:spcBef>
            </a:pPr>
            <a:r>
              <a:rPr lang="fr-FR" altLang="fr-FR" dirty="0">
                <a:solidFill>
                  <a:srgbClr val="7030A0"/>
                </a:solidFill>
              </a:rPr>
              <a:t>12. </a:t>
            </a:r>
            <a:r>
              <a:rPr lang="fr-FR" altLang="fr-FR" b="1" dirty="0">
                <a:solidFill>
                  <a:srgbClr val="7030A0"/>
                </a:solidFill>
              </a:rPr>
              <a:t>Définitions (suite)</a:t>
            </a:r>
          </a:p>
        </p:txBody>
      </p:sp>
      <p:sp>
        <p:nvSpPr>
          <p:cNvPr id="6" name="ZoneTexte 5"/>
          <p:cNvSpPr txBox="1"/>
          <p:nvPr/>
        </p:nvSpPr>
        <p:spPr>
          <a:xfrm>
            <a:off x="161365" y="470620"/>
            <a:ext cx="11919473" cy="6186309"/>
          </a:xfrm>
          <a:prstGeom prst="rect">
            <a:avLst/>
          </a:prstGeom>
          <a:noFill/>
        </p:spPr>
        <p:txBody>
          <a:bodyPr wrap="square" rtlCol="0">
            <a:spAutoFit/>
          </a:bodyPr>
          <a:lstStyle/>
          <a:p>
            <a:pPr algn="just"/>
            <a:r>
              <a:rPr lang="fr-FR" b="1" dirty="0">
                <a:solidFill>
                  <a:srgbClr val="7030A0"/>
                </a:solidFill>
              </a:rPr>
              <a:t>Transsexualité</a:t>
            </a:r>
            <a:endParaRPr lang="fr-FR" dirty="0">
              <a:solidFill>
                <a:srgbClr val="7030A0"/>
              </a:solidFill>
            </a:endParaRPr>
          </a:p>
          <a:p>
            <a:pPr algn="just"/>
            <a:r>
              <a:rPr lang="fr-FR" dirty="0">
                <a:solidFill>
                  <a:srgbClr val="7030A0"/>
                </a:solidFill>
              </a:rPr>
              <a:t>- Identification intense et persistante à l’autre sexe (ne concernant pas exclusivement le désir d’obtenir les bénéfices culturels dévolus à l’autre sexe) </a:t>
            </a:r>
          </a:p>
          <a:p>
            <a:pPr algn="just"/>
            <a:r>
              <a:rPr lang="fr-FR" dirty="0">
                <a:solidFill>
                  <a:srgbClr val="7030A0"/>
                </a:solidFill>
              </a:rPr>
              <a:t>- Sentiment persistant d’inconfort par rapport à son sexe ou sentiment d’inadéquation par rapport à l’identité de rôle correspondante </a:t>
            </a:r>
          </a:p>
          <a:p>
            <a:pPr algn="just"/>
            <a:r>
              <a:rPr lang="fr-FR" dirty="0">
                <a:solidFill>
                  <a:srgbClr val="7030A0"/>
                </a:solidFill>
              </a:rPr>
              <a:t>- L’affection n’est pas concomitante d’une affection responsable d’un phénotype hermaphrodite </a:t>
            </a:r>
          </a:p>
          <a:p>
            <a:pPr algn="just"/>
            <a:r>
              <a:rPr lang="fr-FR" dirty="0">
                <a:solidFill>
                  <a:srgbClr val="7030A0"/>
                </a:solidFill>
              </a:rPr>
              <a:t>- L’affection est à l’origine d’une souffrance cliniquement significative ou d’une altération du fonctionnement social, professionnel ou dans d’autres domaines importants. </a:t>
            </a:r>
            <a:r>
              <a:rPr lang="fr-FR" sz="1200" dirty="0">
                <a:solidFill>
                  <a:srgbClr val="7030A0"/>
                </a:solidFill>
              </a:rPr>
              <a:t>Source : DSM IV-TR (code 302.6 et 302.85).</a:t>
            </a:r>
          </a:p>
          <a:p>
            <a:pPr algn="just"/>
            <a:endParaRPr lang="fr-FR" dirty="0">
              <a:solidFill>
                <a:srgbClr val="7030A0"/>
              </a:solidFill>
            </a:endParaRPr>
          </a:p>
          <a:p>
            <a:pPr algn="just"/>
            <a:r>
              <a:rPr lang="fr-FR" b="1" dirty="0">
                <a:solidFill>
                  <a:srgbClr val="7030A0"/>
                </a:solidFill>
              </a:rPr>
              <a:t>Dysphorie de genre</a:t>
            </a:r>
            <a:endParaRPr lang="fr-FR" dirty="0">
              <a:solidFill>
                <a:srgbClr val="7030A0"/>
              </a:solidFill>
            </a:endParaRPr>
          </a:p>
          <a:p>
            <a:pPr algn="just"/>
            <a:r>
              <a:rPr lang="fr-FR" dirty="0">
                <a:solidFill>
                  <a:srgbClr val="7030A0"/>
                </a:solidFill>
              </a:rPr>
              <a:t>A - Une non concordance de genre marquée entre le genre assigné et les expériences de genre vécues d’au moins 6mois et qui se manifeste par au moins deux des indicateurs suivants : </a:t>
            </a:r>
          </a:p>
          <a:p>
            <a:pPr algn="just"/>
            <a:r>
              <a:rPr lang="fr-FR" dirty="0">
                <a:solidFill>
                  <a:srgbClr val="7030A0"/>
                </a:solidFill>
              </a:rPr>
              <a:t>- Une non concordance de genre marquée entre les expériences de genre vécues et les caractéristiques sexuelles primaires ou secondaires. </a:t>
            </a:r>
          </a:p>
          <a:p>
            <a:pPr algn="just"/>
            <a:r>
              <a:rPr lang="fr-FR" dirty="0">
                <a:solidFill>
                  <a:srgbClr val="7030A0"/>
                </a:solidFill>
              </a:rPr>
              <a:t>- Un désir fort de se débarrasser des caractéristiques sexuelles primaires ou secondaires d’un des deux sexes du fait d’une non concordance marquée entre l’expérience de genre vécue et le genre assigné. </a:t>
            </a:r>
          </a:p>
          <a:p>
            <a:pPr algn="just"/>
            <a:r>
              <a:rPr lang="fr-FR" dirty="0">
                <a:solidFill>
                  <a:srgbClr val="7030A0"/>
                </a:solidFill>
              </a:rPr>
              <a:t>- Une attirance forte pour les caractéristiques de l’autre sexe. </a:t>
            </a:r>
          </a:p>
          <a:p>
            <a:pPr algn="just"/>
            <a:r>
              <a:rPr lang="fr-FR" dirty="0">
                <a:solidFill>
                  <a:srgbClr val="7030A0"/>
                </a:solidFill>
              </a:rPr>
              <a:t>- Un désir fort d’appartenir à l’autre sexe ou à tout autre genre alternatif différent du genre assigné </a:t>
            </a:r>
          </a:p>
          <a:p>
            <a:pPr algn="just"/>
            <a:r>
              <a:rPr lang="fr-FR" dirty="0">
                <a:solidFill>
                  <a:srgbClr val="7030A0"/>
                </a:solidFill>
              </a:rPr>
              <a:t>-Une volonté forte d’être reconnu comme appartenant à l’autre sexe ou à tout autre genre alternatif différent du genre assigné </a:t>
            </a:r>
          </a:p>
          <a:p>
            <a:pPr algn="just"/>
            <a:r>
              <a:rPr lang="fr-FR" dirty="0">
                <a:solidFill>
                  <a:srgbClr val="7030A0"/>
                </a:solidFill>
              </a:rPr>
              <a:t>- La conviction d’avoir des réactions et des sentiments appartenant à l’autre genre ou à tout autre genre alternatif différent du genre assigné. </a:t>
            </a:r>
            <a:r>
              <a:rPr lang="fr-FR" sz="1200" dirty="0">
                <a:solidFill>
                  <a:srgbClr val="7030A0"/>
                </a:solidFill>
              </a:rPr>
              <a:t>Source : </a:t>
            </a:r>
            <a:r>
              <a:rPr lang="fr-FR" sz="1200" dirty="0">
                <a:solidFill>
                  <a:srgbClr val="7030A0"/>
                </a:solidFill>
                <a:hlinkClick r:id="rId2"/>
              </a:rPr>
              <a:t>http://www.dsm5.org</a:t>
            </a:r>
            <a:endParaRPr lang="fr-FR" sz="1200" dirty="0">
              <a:solidFill>
                <a:srgbClr val="7030A0"/>
              </a:solidFill>
            </a:endParaRPr>
          </a:p>
        </p:txBody>
      </p:sp>
    </p:spTree>
    <p:extLst>
      <p:ext uri="{BB962C8B-B14F-4D97-AF65-F5344CB8AC3E}">
        <p14:creationId xmlns:p14="http://schemas.microsoft.com/office/powerpoint/2010/main" val="2301509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048103" y="242295"/>
            <a:ext cx="703729" cy="39597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55</a:t>
            </a:fld>
            <a:endParaRPr lang="en-US" dirty="0"/>
          </a:p>
        </p:txBody>
      </p:sp>
      <p:sp>
        <p:nvSpPr>
          <p:cNvPr id="4" name="ZoneTexte 3"/>
          <p:cNvSpPr txBox="1"/>
          <p:nvPr/>
        </p:nvSpPr>
        <p:spPr>
          <a:xfrm>
            <a:off x="4227755" y="70952"/>
            <a:ext cx="3173506"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61364" y="242295"/>
            <a:ext cx="3674656" cy="369332"/>
          </a:xfrm>
          <a:prstGeom prst="rect">
            <a:avLst/>
          </a:prstGeom>
        </p:spPr>
        <p:txBody>
          <a:bodyPr wrap="square">
            <a:spAutoFit/>
          </a:bodyPr>
          <a:lstStyle/>
          <a:p>
            <a:pPr>
              <a:spcBef>
                <a:spcPct val="0"/>
              </a:spcBef>
            </a:pPr>
            <a:r>
              <a:rPr lang="fr-FR" altLang="fr-FR" dirty="0">
                <a:solidFill>
                  <a:srgbClr val="7030A0"/>
                </a:solidFill>
              </a:rPr>
              <a:t>12. </a:t>
            </a:r>
            <a:r>
              <a:rPr lang="fr-FR" altLang="fr-FR" b="1" dirty="0">
                <a:solidFill>
                  <a:srgbClr val="7030A0"/>
                </a:solidFill>
              </a:rPr>
              <a:t>Définitions (suite)</a:t>
            </a:r>
          </a:p>
        </p:txBody>
      </p:sp>
      <p:sp>
        <p:nvSpPr>
          <p:cNvPr id="6" name="ZoneTexte 5"/>
          <p:cNvSpPr txBox="1"/>
          <p:nvPr/>
        </p:nvSpPr>
        <p:spPr>
          <a:xfrm>
            <a:off x="161364" y="611627"/>
            <a:ext cx="11715078" cy="5909310"/>
          </a:xfrm>
          <a:prstGeom prst="rect">
            <a:avLst/>
          </a:prstGeom>
          <a:noFill/>
        </p:spPr>
        <p:txBody>
          <a:bodyPr wrap="square" rtlCol="0">
            <a:spAutoFit/>
          </a:bodyPr>
          <a:lstStyle/>
          <a:p>
            <a:pPr algn="just"/>
            <a:r>
              <a:rPr lang="fr-FR" b="1" dirty="0">
                <a:solidFill>
                  <a:srgbClr val="7030A0"/>
                </a:solidFill>
              </a:rPr>
              <a:t>Transsexualisme</a:t>
            </a:r>
            <a:r>
              <a:rPr lang="fr-FR" dirty="0">
                <a:solidFill>
                  <a:srgbClr val="7030A0"/>
                </a:solidFill>
              </a:rPr>
              <a:t> ou la </a:t>
            </a:r>
            <a:r>
              <a:rPr lang="fr-FR" b="1" dirty="0">
                <a:solidFill>
                  <a:srgbClr val="7030A0"/>
                </a:solidFill>
              </a:rPr>
              <a:t>transsexualité</a:t>
            </a:r>
            <a:r>
              <a:rPr lang="fr-FR" dirty="0">
                <a:solidFill>
                  <a:srgbClr val="7030A0"/>
                </a:solidFill>
              </a:rPr>
              <a:t> : a) fait chez un individu d'avoir une </a:t>
            </a:r>
            <a:r>
              <a:rPr lang="fr-FR" dirty="0">
                <a:solidFill>
                  <a:srgbClr val="7030A0"/>
                </a:solidFill>
                <a:hlinkClick r:id="rId2" tooltip="Identité de genre"/>
              </a:rPr>
              <a:t>identité de genre</a:t>
            </a:r>
            <a:r>
              <a:rPr lang="fr-FR" dirty="0">
                <a:solidFill>
                  <a:srgbClr val="7030A0"/>
                </a:solidFill>
              </a:rPr>
              <a:t>, ou identité sexuelle, non conforme à son </a:t>
            </a:r>
            <a:r>
              <a:rPr lang="fr-FR" dirty="0">
                <a:solidFill>
                  <a:srgbClr val="7030A0"/>
                </a:solidFill>
                <a:hlinkClick r:id="rId3" tooltip="Sexe"/>
              </a:rPr>
              <a:t>sexe</a:t>
            </a:r>
            <a:r>
              <a:rPr lang="fr-FR" dirty="0">
                <a:solidFill>
                  <a:srgbClr val="7030A0"/>
                </a:solidFill>
              </a:rPr>
              <a:t> de naissance.</a:t>
            </a:r>
            <a:r>
              <a:rPr lang="fr-FR" sz="1200" dirty="0">
                <a:solidFill>
                  <a:srgbClr val="7030A0"/>
                </a:solidFill>
              </a:rPr>
              <a:t> Source : </a:t>
            </a:r>
            <a:r>
              <a:rPr lang="fr-FR" sz="1200" dirty="0">
                <a:solidFill>
                  <a:srgbClr val="7030A0"/>
                </a:solidFill>
                <a:hlinkClick r:id="rId4"/>
              </a:rPr>
              <a:t>https://fr.wikipedia.org/wiki/Transsexualisme</a:t>
            </a:r>
            <a:r>
              <a:rPr lang="fr-FR" sz="1200" dirty="0">
                <a:solidFill>
                  <a:srgbClr val="7030A0"/>
                </a:solidFill>
              </a:rPr>
              <a:t> </a:t>
            </a:r>
            <a:endParaRPr lang="fr-FR" dirty="0">
              <a:solidFill>
                <a:srgbClr val="7030A0"/>
              </a:solidFill>
            </a:endParaRPr>
          </a:p>
          <a:p>
            <a:pPr algn="just" fontAlgn="base"/>
            <a:r>
              <a:rPr lang="fr-FR" dirty="0">
                <a:solidFill>
                  <a:srgbClr val="7030A0"/>
                </a:solidFill>
              </a:rPr>
              <a:t>Le transsexualisme se traduit souvent dès l'enfance par des comportements propres au sexe opposé dans les jeux, les manières, les goûts et les tendances. La prise de conscience de ne pas être une fille ou un garçon comme les autres, apparaît en général à la puberté ou peu avant. Les preuves anatomiques les plus évidentes du sexe biologique (appareil génital chez l'homme, seins chez la femme) sont alors l'objet de répulsion.</a:t>
            </a:r>
          </a:p>
          <a:p>
            <a:pPr algn="just" fontAlgn="base"/>
            <a:r>
              <a:rPr lang="fr-FR" dirty="0">
                <a:solidFill>
                  <a:srgbClr val="7030A0"/>
                </a:solidFill>
              </a:rPr>
              <a:t>Par la suite, la conviction transsexuelle se manifeste par 3 signes importants : le travestissement, la demande de traitements hormonaux et chirurgicaux, et enfin la demande de changement d'état civil.</a:t>
            </a:r>
          </a:p>
          <a:p>
            <a:pPr algn="just"/>
            <a:r>
              <a:rPr lang="fr-FR" dirty="0">
                <a:solidFill>
                  <a:srgbClr val="7030A0"/>
                </a:solidFill>
              </a:rPr>
              <a:t>Quel que soit son sexe initial, le transsexuel n'est porteur, a priori, d'aucune anomalie : son anatomie et ses chromosomes sont normaux. Il ne présente pas non plus de maladie psychiatrique grave qui altérerait son jugement ou ses capacités. Dans l'état actuel des connaissances, on peut dire que le transsexualisme est considéré comme un phénomène purement psychique*, même </a:t>
            </a:r>
            <a:r>
              <a:rPr lang="fr-FR" i="1" dirty="0">
                <a:solidFill>
                  <a:srgbClr val="7030A0"/>
                </a:solidFill>
              </a:rPr>
              <a:t>si l'on ne peut exclure la possibilité de découvertes futures qui lui donneraient des bases plus biologiques</a:t>
            </a:r>
            <a:r>
              <a:rPr lang="fr-FR" dirty="0">
                <a:solidFill>
                  <a:srgbClr val="7030A0"/>
                </a:solidFill>
              </a:rPr>
              <a:t>.</a:t>
            </a:r>
            <a:r>
              <a:rPr lang="fr-FR" sz="1200" dirty="0">
                <a:solidFill>
                  <a:srgbClr val="7030A0"/>
                </a:solidFill>
              </a:rPr>
              <a:t> </a:t>
            </a:r>
          </a:p>
          <a:p>
            <a:pPr algn="just"/>
            <a:r>
              <a:rPr lang="fr-FR" sz="1200" dirty="0">
                <a:solidFill>
                  <a:srgbClr val="7030A0"/>
                </a:solidFill>
              </a:rPr>
              <a:t>* C. </a:t>
            </a:r>
            <a:r>
              <a:rPr lang="fr-FR" sz="1200" dirty="0" err="1">
                <a:solidFill>
                  <a:srgbClr val="7030A0"/>
                </a:solidFill>
              </a:rPr>
              <a:t>Chiland</a:t>
            </a:r>
            <a:r>
              <a:rPr lang="fr-FR" sz="1200" dirty="0">
                <a:solidFill>
                  <a:srgbClr val="7030A0"/>
                </a:solidFill>
              </a:rPr>
              <a:t>, Changer de sexe, 1997, Paris, Odile Jacob.</a:t>
            </a:r>
          </a:p>
          <a:p>
            <a:pPr algn="just"/>
            <a:r>
              <a:rPr lang="fr-FR" sz="1200" dirty="0">
                <a:solidFill>
                  <a:srgbClr val="7030A0"/>
                </a:solidFill>
              </a:rPr>
              <a:t>Source : </a:t>
            </a:r>
            <a:r>
              <a:rPr lang="fr-FR" sz="1200" dirty="0">
                <a:solidFill>
                  <a:srgbClr val="7030A0"/>
                </a:solidFill>
                <a:hlinkClick r:id="rId5"/>
              </a:rPr>
              <a:t>http://www.doctissimo.fr/html/sexualite/dossiers/transsexualite/4058-transsexualisme-definition.htm</a:t>
            </a:r>
            <a:r>
              <a:rPr lang="fr-FR" sz="1200" dirty="0">
                <a:solidFill>
                  <a:srgbClr val="7030A0"/>
                </a:solidFill>
              </a:rPr>
              <a:t> </a:t>
            </a:r>
            <a:endParaRPr lang="fr-FR" dirty="0">
              <a:solidFill>
                <a:srgbClr val="7030A0"/>
              </a:solidFill>
            </a:endParaRPr>
          </a:p>
          <a:p>
            <a:pPr algn="just"/>
            <a:r>
              <a:rPr lang="fr-FR" b="1" dirty="0">
                <a:solidFill>
                  <a:srgbClr val="7030A0"/>
                </a:solidFill>
              </a:rPr>
              <a:t>Transsexuel</a:t>
            </a:r>
            <a:r>
              <a:rPr lang="fr-FR" dirty="0">
                <a:solidFill>
                  <a:srgbClr val="7030A0"/>
                </a:solidFill>
              </a:rPr>
              <a:t>, </a:t>
            </a:r>
            <a:r>
              <a:rPr lang="fr-FR" b="1" dirty="0">
                <a:solidFill>
                  <a:srgbClr val="7030A0"/>
                </a:solidFill>
              </a:rPr>
              <a:t>elle</a:t>
            </a:r>
            <a:r>
              <a:rPr lang="fr-FR" dirty="0">
                <a:solidFill>
                  <a:srgbClr val="7030A0"/>
                </a:solidFill>
              </a:rPr>
              <a:t> adj. et a. (-&gt; sexe) 1) (Personne) qui a le sentiment d’appartenir au sexe opposé (à son sexe biologique) et se conduit en conséquence. 2) (Personne) qui a changé de sexe. Abrév. Fam. Trans.</a:t>
            </a:r>
            <a:r>
              <a:rPr lang="fr-FR" sz="1200" dirty="0">
                <a:solidFill>
                  <a:srgbClr val="7030A0"/>
                </a:solidFill>
              </a:rPr>
              <a:t> Source : a) Le Robert, b) La Trans-encyclopédie, page 37.</a:t>
            </a:r>
            <a:endParaRPr lang="fr-FR" dirty="0">
              <a:solidFill>
                <a:srgbClr val="7030A0"/>
              </a:solidFill>
            </a:endParaRPr>
          </a:p>
          <a:p>
            <a:pPr algn="just"/>
            <a:r>
              <a:rPr lang="fr-FR" b="1" dirty="0">
                <a:solidFill>
                  <a:srgbClr val="7030A0"/>
                </a:solidFill>
              </a:rPr>
              <a:t>Transsexuel</a:t>
            </a:r>
            <a:r>
              <a:rPr lang="fr-FR" dirty="0">
                <a:solidFill>
                  <a:srgbClr val="7030A0"/>
                </a:solidFill>
              </a:rPr>
              <a:t>, </a:t>
            </a:r>
            <a:r>
              <a:rPr lang="fr-FR" b="1" dirty="0">
                <a:solidFill>
                  <a:srgbClr val="7030A0"/>
                </a:solidFill>
              </a:rPr>
              <a:t>elle</a:t>
            </a:r>
            <a:r>
              <a:rPr lang="fr-FR" dirty="0">
                <a:solidFill>
                  <a:srgbClr val="7030A0"/>
                </a:solidFill>
              </a:rPr>
              <a:t> subst. et adj. Personne qui a le sentiment d'appartenir au sexe opposé à celui que marquent ses caractères sexuels primaires et secondaires. </a:t>
            </a:r>
            <a:r>
              <a:rPr lang="fr-FR" i="1" dirty="0">
                <a:solidFill>
                  <a:srgbClr val="7030A0"/>
                </a:solidFill>
              </a:rPr>
              <a:t>Le transsexuel (...) a le sentiment irrésistible d'appartenir à l'autre sexe, adapte son comportement, son habillement à cet autre sexe, et quête inlassablement une assistance médico-chirurgicale qui lui permettra de retrouver ce qu'il croit être sa vraie nature</a:t>
            </a:r>
            <a:r>
              <a:rPr lang="fr-FR" dirty="0">
                <a:solidFill>
                  <a:srgbClr val="7030A0"/>
                </a:solidFill>
              </a:rPr>
              <a:t> (</a:t>
            </a:r>
            <a:r>
              <a:rPr lang="fr-FR" i="1" dirty="0">
                <a:solidFill>
                  <a:srgbClr val="7030A0"/>
                </a:solidFill>
              </a:rPr>
              <a:t>Le Monde</a:t>
            </a:r>
            <a:r>
              <a:rPr lang="fr-FR" dirty="0">
                <a:solidFill>
                  <a:srgbClr val="7030A0"/>
                </a:solidFill>
              </a:rPr>
              <a:t>, 8 nov. 1978, p. 14, col. 1).</a:t>
            </a:r>
            <a:r>
              <a:rPr lang="fr-FR" sz="1200" dirty="0">
                <a:solidFill>
                  <a:srgbClr val="7030A0"/>
                </a:solidFill>
              </a:rPr>
              <a:t> </a:t>
            </a:r>
            <a:r>
              <a:rPr lang="fr-FR" dirty="0">
                <a:solidFill>
                  <a:srgbClr val="7030A0"/>
                </a:solidFill>
              </a:rPr>
              <a:t>[En parlant d'une pers.] Dont le sexe psychique est en désaccord avec le sexe anatomique. </a:t>
            </a:r>
            <a:r>
              <a:rPr lang="fr-FR" sz="1200" dirty="0">
                <a:solidFill>
                  <a:srgbClr val="7030A0"/>
                </a:solidFill>
              </a:rPr>
              <a:t>Source : </a:t>
            </a:r>
            <a:r>
              <a:rPr lang="fr-FR" sz="1200" dirty="0">
                <a:solidFill>
                  <a:srgbClr val="7030A0"/>
                </a:solidFill>
                <a:hlinkClick r:id="rId6"/>
              </a:rPr>
              <a:t>http://www.cnrtl.fr/definition/transsexuelle</a:t>
            </a:r>
            <a:r>
              <a:rPr lang="fr-FR" sz="1200" dirty="0">
                <a:solidFill>
                  <a:srgbClr val="7030A0"/>
                </a:solidFill>
              </a:rPr>
              <a:t> </a:t>
            </a:r>
            <a:endParaRPr lang="fr-FR" dirty="0">
              <a:solidFill>
                <a:srgbClr val="7030A0"/>
              </a:solidFill>
            </a:endParaRPr>
          </a:p>
        </p:txBody>
      </p:sp>
    </p:spTree>
    <p:extLst>
      <p:ext uri="{BB962C8B-B14F-4D97-AF65-F5344CB8AC3E}">
        <p14:creationId xmlns:p14="http://schemas.microsoft.com/office/powerpoint/2010/main" val="1942021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1"/>
          <p:cNvSpPr txBox="1">
            <a:spLocks/>
          </p:cNvSpPr>
          <p:nvPr/>
        </p:nvSpPr>
        <p:spPr>
          <a:xfrm>
            <a:off x="11048103" y="242295"/>
            <a:ext cx="703729" cy="39597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56</a:t>
            </a:fld>
            <a:endParaRPr lang="en-US" dirty="0"/>
          </a:p>
        </p:txBody>
      </p:sp>
      <p:sp>
        <p:nvSpPr>
          <p:cNvPr id="8" name="ZoneTexte 7"/>
          <p:cNvSpPr txBox="1"/>
          <p:nvPr/>
        </p:nvSpPr>
        <p:spPr>
          <a:xfrm>
            <a:off x="4227755" y="70952"/>
            <a:ext cx="3173506"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9" name="Rectangle 8"/>
          <p:cNvSpPr/>
          <p:nvPr/>
        </p:nvSpPr>
        <p:spPr>
          <a:xfrm>
            <a:off x="161364" y="242294"/>
            <a:ext cx="3098203" cy="369332"/>
          </a:xfrm>
          <a:prstGeom prst="rect">
            <a:avLst/>
          </a:prstGeom>
        </p:spPr>
        <p:txBody>
          <a:bodyPr wrap="square">
            <a:spAutoFit/>
          </a:bodyPr>
          <a:lstStyle/>
          <a:p>
            <a:pPr>
              <a:spcBef>
                <a:spcPct val="0"/>
              </a:spcBef>
            </a:pPr>
            <a:r>
              <a:rPr lang="fr-FR" altLang="fr-FR" dirty="0">
                <a:solidFill>
                  <a:srgbClr val="7030A0"/>
                </a:solidFill>
              </a:rPr>
              <a:t>12. </a:t>
            </a:r>
            <a:r>
              <a:rPr lang="fr-FR" altLang="fr-FR" b="1" dirty="0">
                <a:solidFill>
                  <a:srgbClr val="7030A0"/>
                </a:solidFill>
              </a:rPr>
              <a:t>Définitions (suite)</a:t>
            </a:r>
          </a:p>
        </p:txBody>
      </p:sp>
      <p:sp>
        <p:nvSpPr>
          <p:cNvPr id="10" name="ZoneTexte 9"/>
          <p:cNvSpPr txBox="1"/>
          <p:nvPr/>
        </p:nvSpPr>
        <p:spPr>
          <a:xfrm>
            <a:off x="161364" y="611627"/>
            <a:ext cx="11715078" cy="5816977"/>
          </a:xfrm>
          <a:prstGeom prst="rect">
            <a:avLst/>
          </a:prstGeom>
          <a:noFill/>
        </p:spPr>
        <p:txBody>
          <a:bodyPr wrap="square" rtlCol="0">
            <a:spAutoFit/>
          </a:bodyPr>
          <a:lstStyle/>
          <a:p>
            <a:pPr algn="just"/>
            <a:r>
              <a:rPr lang="fr-FR" b="1" i="1" dirty="0">
                <a:solidFill>
                  <a:srgbClr val="7030A0"/>
                </a:solidFill>
              </a:rPr>
              <a:t>Transsexualité primaire </a:t>
            </a:r>
            <a:r>
              <a:rPr lang="fr-FR" dirty="0">
                <a:solidFill>
                  <a:srgbClr val="7030A0"/>
                </a:solidFill>
              </a:rPr>
              <a:t>ou</a:t>
            </a:r>
            <a:r>
              <a:rPr lang="fr-FR" b="1" i="1" dirty="0">
                <a:solidFill>
                  <a:srgbClr val="7030A0"/>
                </a:solidFill>
              </a:rPr>
              <a:t> Transsexualisme vrai </a:t>
            </a:r>
            <a:r>
              <a:rPr lang="fr-FR" dirty="0">
                <a:solidFill>
                  <a:srgbClr val="7030A0"/>
                </a:solidFill>
              </a:rPr>
              <a:t>: Le transsexualisme primaire est un état pathologique dont la description, par son invariabilité, rejoint celle d'une véritable entité nosographique. Les médecins spécialistes de  la transsexualité considèrent que la THC (thérapie hormonale et chirurgicale) réalise malgré tout la solution thérapeutique actuellement la plus appropriée à cet état, car elle soulage incontestablement la détresse psychologique et sociale qu'il induit.</a:t>
            </a:r>
            <a:r>
              <a:rPr lang="fr-FR" sz="1200" dirty="0">
                <a:solidFill>
                  <a:srgbClr val="7030A0"/>
                </a:solidFill>
              </a:rPr>
              <a:t> </a:t>
            </a:r>
          </a:p>
          <a:p>
            <a:pPr algn="just"/>
            <a:r>
              <a:rPr lang="fr-FR" sz="1200" dirty="0">
                <a:solidFill>
                  <a:srgbClr val="7030A0"/>
                </a:solidFill>
              </a:rPr>
              <a:t>Source : </a:t>
            </a:r>
            <a:r>
              <a:rPr lang="fr-FR" sz="1200" dirty="0">
                <a:solidFill>
                  <a:srgbClr val="7030A0"/>
                </a:solidFill>
                <a:hlinkClick r:id="rId2"/>
              </a:rPr>
              <a:t>http://syndromedebenjamin.free.fr/medical/protocoles/protocole_cordier.htm</a:t>
            </a:r>
            <a:r>
              <a:rPr lang="fr-FR" sz="1200" dirty="0">
                <a:solidFill>
                  <a:srgbClr val="7030A0"/>
                </a:solidFill>
              </a:rPr>
              <a:t> </a:t>
            </a:r>
          </a:p>
          <a:p>
            <a:pPr algn="just"/>
            <a:r>
              <a:rPr lang="fr-FR" sz="1200" dirty="0">
                <a:solidFill>
                  <a:srgbClr val="7030A0"/>
                </a:solidFill>
              </a:rPr>
              <a:t>Pour </a:t>
            </a:r>
            <a:r>
              <a:rPr lang="fr-FR" sz="1200" dirty="0" err="1">
                <a:solidFill>
                  <a:srgbClr val="7030A0"/>
                </a:solidFill>
              </a:rPr>
              <a:t>Stoller</a:t>
            </a:r>
            <a:r>
              <a:rPr lang="fr-FR" sz="1200" dirty="0">
                <a:solidFill>
                  <a:srgbClr val="7030A0"/>
                </a:solidFill>
              </a:rPr>
              <a:t>, les FTM sont plutôt  le pôle extrême de « l'homosexualité </a:t>
            </a:r>
            <a:r>
              <a:rPr lang="fr-FR" sz="1200" dirty="0" err="1">
                <a:solidFill>
                  <a:srgbClr val="7030A0"/>
                </a:solidFill>
              </a:rPr>
              <a:t>homasse</a:t>
            </a:r>
            <a:r>
              <a:rPr lang="fr-FR" sz="1200" dirty="0">
                <a:solidFill>
                  <a:srgbClr val="7030A0"/>
                </a:solidFill>
              </a:rPr>
              <a:t> ». (</a:t>
            </a:r>
            <a:r>
              <a:rPr lang="fr-FR" sz="1200" dirty="0" err="1">
                <a:solidFill>
                  <a:srgbClr val="7030A0"/>
                </a:solidFill>
              </a:rPr>
              <a:t>Stoller</a:t>
            </a:r>
            <a:r>
              <a:rPr lang="fr-FR" sz="1200" dirty="0">
                <a:solidFill>
                  <a:srgbClr val="7030A0"/>
                </a:solidFill>
              </a:rPr>
              <a:t>, 1989 : 47)</a:t>
            </a:r>
          </a:p>
          <a:p>
            <a:pPr algn="just"/>
            <a:r>
              <a:rPr lang="fr-FR" sz="1200" dirty="0">
                <a:solidFill>
                  <a:srgbClr val="7030A0"/>
                </a:solidFill>
              </a:rPr>
              <a:t>Pour les MTF, les transsexuelles primaires se caractérisent par la présence depuis la plus tendre enfance d'une féminité débordante, de l'envie de changer de sexe, d'un rejet marqué pour leurs organes génitaux masculins, d'un mépris pour les relations sexuelles, d'une quasi absence de désir sexuel et surtout,  la constante envie d'appartenir au sexe opposé dont témoigne un comportement féminin précoce. Source : </a:t>
            </a:r>
            <a:r>
              <a:rPr lang="fr-FR" sz="1200" i="1" dirty="0">
                <a:solidFill>
                  <a:srgbClr val="7030A0"/>
                </a:solidFill>
              </a:rPr>
              <a:t>SUITE de la partie 2 : Les « scientifiques du genre », </a:t>
            </a:r>
            <a:r>
              <a:rPr lang="fr-FR" sz="1200" dirty="0">
                <a:solidFill>
                  <a:srgbClr val="7030A0"/>
                </a:solidFill>
                <a:hlinkClick r:id="rId3"/>
              </a:rPr>
              <a:t>http://biosex.univ-paris1.fr/dossiers-thematiques/scientifiques-du-genre-3/</a:t>
            </a:r>
            <a:r>
              <a:rPr lang="fr-FR" sz="1200" dirty="0">
                <a:solidFill>
                  <a:srgbClr val="7030A0"/>
                </a:solidFill>
              </a:rPr>
              <a:t> </a:t>
            </a:r>
          </a:p>
          <a:p>
            <a:pPr algn="just"/>
            <a:endParaRPr lang="fr-FR" sz="1200" dirty="0">
              <a:solidFill>
                <a:srgbClr val="7030A0"/>
              </a:solidFill>
            </a:endParaRPr>
          </a:p>
          <a:p>
            <a:pPr algn="just"/>
            <a:r>
              <a:rPr lang="fr-FR" b="1" i="1" dirty="0">
                <a:solidFill>
                  <a:srgbClr val="7030A0"/>
                </a:solidFill>
              </a:rPr>
              <a:t>Transsexualisme secondaire </a:t>
            </a:r>
            <a:r>
              <a:rPr lang="fr-FR" dirty="0">
                <a:solidFill>
                  <a:srgbClr val="7030A0"/>
                </a:solidFill>
              </a:rPr>
              <a:t>ou </a:t>
            </a:r>
            <a:r>
              <a:rPr lang="fr-FR" b="1" i="1" dirty="0">
                <a:solidFill>
                  <a:srgbClr val="7030A0"/>
                </a:solidFill>
              </a:rPr>
              <a:t>pseudo-transsexualisme</a:t>
            </a:r>
            <a:r>
              <a:rPr lang="fr-FR" dirty="0">
                <a:solidFill>
                  <a:srgbClr val="7030A0"/>
                </a:solidFill>
              </a:rPr>
              <a:t> :</a:t>
            </a:r>
          </a:p>
          <a:p>
            <a:pPr algn="just"/>
            <a:r>
              <a:rPr lang="fr-FR" sz="1200" dirty="0">
                <a:solidFill>
                  <a:srgbClr val="7030A0"/>
                </a:solidFill>
              </a:rPr>
              <a:t>Les transsexuelles MTF secondaires, elles, n'auraient pas fait la preuve de ce comportement féminin précoce. Aussi, il y range des individus qu'il considère comme «homosexuel » avec une forte orientation pour le côté féminin s'étant accru au fil des années. Il y classe également ceux/celles qui pendant de nombreuses années ont plus ou moins bien accepté leur identité et leur rôle masculin, et présentent un comportement hétérosexuel. Des travesti-e-s ou des personnes ayant présentées toute au long de leur vie des doutes quant à leur identité de genre peuvent également être rangé-e-s dans cette catégorie. Source : </a:t>
            </a:r>
            <a:r>
              <a:rPr lang="fr-FR" sz="1200" i="1" dirty="0">
                <a:solidFill>
                  <a:srgbClr val="7030A0"/>
                </a:solidFill>
              </a:rPr>
              <a:t>Les « scientifiques du genre », </a:t>
            </a:r>
            <a:r>
              <a:rPr lang="fr-FR" sz="1200" dirty="0">
                <a:solidFill>
                  <a:srgbClr val="7030A0"/>
                </a:solidFill>
                <a:hlinkClick r:id="rId3"/>
              </a:rPr>
              <a:t>http://biosex.univ-paris1.fr/dossiers-thematiques/scientifiques-du-genre-3/</a:t>
            </a:r>
            <a:r>
              <a:rPr lang="fr-FR" sz="1200" dirty="0">
                <a:solidFill>
                  <a:srgbClr val="7030A0"/>
                </a:solidFill>
              </a:rPr>
              <a:t> </a:t>
            </a:r>
          </a:p>
          <a:p>
            <a:pPr algn="just"/>
            <a:r>
              <a:rPr lang="fr-FR" dirty="0">
                <a:solidFill>
                  <a:srgbClr val="7030A0"/>
                </a:solidFill>
              </a:rPr>
              <a:t>On a parlé de </a:t>
            </a:r>
            <a:r>
              <a:rPr lang="fr-FR" i="1" dirty="0">
                <a:solidFill>
                  <a:srgbClr val="7030A0"/>
                </a:solidFill>
              </a:rPr>
              <a:t>transsexualisme primaire </a:t>
            </a:r>
            <a:r>
              <a:rPr lang="fr-FR" dirty="0">
                <a:solidFill>
                  <a:srgbClr val="7030A0"/>
                </a:solidFill>
              </a:rPr>
              <a:t>(c'est à dire profond, d'origine mystérieuse, peut-être d’origine biologique) opposé au </a:t>
            </a:r>
            <a:r>
              <a:rPr lang="fr-FR" i="1" dirty="0">
                <a:solidFill>
                  <a:srgbClr val="7030A0"/>
                </a:solidFill>
              </a:rPr>
              <a:t>transsexualisme secondaire</a:t>
            </a:r>
            <a:r>
              <a:rPr lang="fr-FR" dirty="0">
                <a:solidFill>
                  <a:srgbClr val="7030A0"/>
                </a:solidFill>
              </a:rPr>
              <a:t>, qui serait d'origine éducationnelle (selon Jacques Breton) ou causée par une féminisation psychique liée à la prise d’hormones contraires. </a:t>
            </a:r>
          </a:p>
          <a:p>
            <a:pPr algn="just"/>
            <a:r>
              <a:rPr lang="fr-FR" sz="1200" dirty="0">
                <a:solidFill>
                  <a:srgbClr val="7030A0"/>
                </a:solidFill>
              </a:rPr>
              <a:t>Source : </a:t>
            </a:r>
            <a:r>
              <a:rPr lang="fr-FR" sz="1200" i="1" dirty="0">
                <a:solidFill>
                  <a:srgbClr val="7030A0"/>
                </a:solidFill>
              </a:rPr>
              <a:t>Le transsexualisme: étude nosographique et médico-légale : rapport de médecine légale</a:t>
            </a:r>
            <a:r>
              <a:rPr lang="fr-FR" sz="1200" dirty="0">
                <a:solidFill>
                  <a:srgbClr val="7030A0"/>
                </a:solidFill>
              </a:rPr>
              <a:t>, Jacques Breton, Charles </a:t>
            </a:r>
            <a:r>
              <a:rPr lang="fr-FR" sz="1200" dirty="0" err="1">
                <a:solidFill>
                  <a:srgbClr val="7030A0"/>
                </a:solidFill>
              </a:rPr>
              <a:t>Frohwirth</a:t>
            </a:r>
            <a:r>
              <a:rPr lang="fr-FR" sz="1200" dirty="0">
                <a:solidFill>
                  <a:srgbClr val="7030A0"/>
                </a:solidFill>
              </a:rPr>
              <a:t> et Serge </a:t>
            </a:r>
            <a:r>
              <a:rPr lang="fr-FR" sz="1200" dirty="0" err="1">
                <a:solidFill>
                  <a:srgbClr val="7030A0"/>
                </a:solidFill>
              </a:rPr>
              <a:t>Pottiez</a:t>
            </a:r>
            <a:r>
              <a:rPr lang="fr-FR" sz="1200" dirty="0">
                <a:solidFill>
                  <a:srgbClr val="7030A0"/>
                </a:solidFill>
              </a:rPr>
              <a:t>, Masson,‎ 1er janvier 1985, </a:t>
            </a:r>
            <a:r>
              <a:rPr lang="fr-FR" sz="1200" dirty="0">
                <a:solidFill>
                  <a:srgbClr val="7030A0"/>
                </a:solidFill>
                <a:hlinkClick r:id="rId4"/>
              </a:rPr>
              <a:t>https://books.google.fr/books?id=XKcTAQAAMAAJ&amp;redir_esc=y</a:t>
            </a:r>
            <a:r>
              <a:rPr lang="fr-FR" sz="1200" dirty="0">
                <a:solidFill>
                  <a:srgbClr val="7030A0"/>
                </a:solidFill>
              </a:rPr>
              <a:t> </a:t>
            </a:r>
          </a:p>
          <a:p>
            <a:pPr algn="just"/>
            <a:endParaRPr lang="fr-FR" dirty="0">
              <a:solidFill>
                <a:srgbClr val="7030A0"/>
              </a:solidFill>
            </a:endParaRPr>
          </a:p>
          <a:p>
            <a:pPr algn="just"/>
            <a:r>
              <a:rPr lang="fr-FR" dirty="0">
                <a:solidFill>
                  <a:srgbClr val="7030A0"/>
                </a:solidFill>
              </a:rPr>
              <a:t>Pour Robert </a:t>
            </a:r>
            <a:r>
              <a:rPr lang="fr-FR" dirty="0" err="1">
                <a:solidFill>
                  <a:srgbClr val="7030A0"/>
                </a:solidFill>
              </a:rPr>
              <a:t>Stoller</a:t>
            </a:r>
            <a:r>
              <a:rPr lang="fr-FR" dirty="0">
                <a:solidFill>
                  <a:srgbClr val="7030A0"/>
                </a:solidFill>
              </a:rPr>
              <a:t>, la primauté psycho-sociale n'infirme pas l'hypothèse d'une </a:t>
            </a:r>
            <a:r>
              <a:rPr lang="fr-FR" i="1" dirty="0">
                <a:solidFill>
                  <a:srgbClr val="7030A0"/>
                </a:solidFill>
              </a:rPr>
              <a:t>force biologique</a:t>
            </a:r>
            <a:r>
              <a:rPr lang="fr-FR" dirty="0">
                <a:solidFill>
                  <a:srgbClr val="7030A0"/>
                </a:solidFill>
              </a:rPr>
              <a:t>. Cette dernière, selon lui, est simplement masquée ou plus faible que les effets de l'éducation.</a:t>
            </a:r>
          </a:p>
          <a:p>
            <a:pPr algn="just"/>
            <a:r>
              <a:rPr lang="fr-FR" sz="1200" dirty="0">
                <a:solidFill>
                  <a:srgbClr val="7030A0"/>
                </a:solidFill>
              </a:rPr>
              <a:t>Source : </a:t>
            </a:r>
            <a:r>
              <a:rPr lang="fr-FR" sz="1200" i="1" dirty="0">
                <a:solidFill>
                  <a:srgbClr val="7030A0"/>
                </a:solidFill>
              </a:rPr>
              <a:t>SUITE de la partie 2 : Les « scientifiques du genre », </a:t>
            </a:r>
            <a:r>
              <a:rPr lang="fr-FR" sz="1200" dirty="0">
                <a:solidFill>
                  <a:srgbClr val="7030A0"/>
                </a:solidFill>
                <a:hlinkClick r:id="rId3"/>
              </a:rPr>
              <a:t>http://biosex.univ-paris1.fr/dossiers-thematiques/scientifiques-du-genre-3/</a:t>
            </a:r>
            <a:r>
              <a:rPr lang="fr-FR" sz="1200" dirty="0">
                <a:solidFill>
                  <a:srgbClr val="7030A0"/>
                </a:solidFill>
              </a:rPr>
              <a:t> </a:t>
            </a:r>
          </a:p>
          <a:p>
            <a:pPr algn="just"/>
            <a:r>
              <a:rPr lang="fr-FR" dirty="0">
                <a:solidFill>
                  <a:srgbClr val="7030A0"/>
                </a:solidFill>
              </a:rPr>
              <a:t>Les transsexuels préfèrent plutôt le clivage : transsexualisme refoulée ou non.</a:t>
            </a:r>
          </a:p>
        </p:txBody>
      </p:sp>
    </p:spTree>
    <p:extLst>
      <p:ext uri="{BB962C8B-B14F-4D97-AF65-F5344CB8AC3E}">
        <p14:creationId xmlns:p14="http://schemas.microsoft.com/office/powerpoint/2010/main" val="3947616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a:spLocks noGrp="1"/>
          </p:cNvSpPr>
          <p:nvPr>
            <p:ph type="sldNum" sz="quarter" idx="12"/>
          </p:nvPr>
        </p:nvSpPr>
        <p:spPr>
          <a:xfrm>
            <a:off x="8610600" y="6356350"/>
            <a:ext cx="2743200" cy="365125"/>
          </a:xfrm>
        </p:spPr>
        <p:txBody>
          <a:bodyPr/>
          <a:lstStyle/>
          <a:p>
            <a:fld id="{A3855CD8-F650-4656-8804-7E552F308368}" type="slidenum">
              <a:rPr lang="en-US" smtClean="0"/>
              <a:t>57</a:t>
            </a:fld>
            <a:endParaRPr lang="en-US"/>
          </a:p>
        </p:txBody>
      </p:sp>
      <p:sp>
        <p:nvSpPr>
          <p:cNvPr id="4" name="Espace réservé du numéro de diapositive 1"/>
          <p:cNvSpPr txBox="1">
            <a:spLocks/>
          </p:cNvSpPr>
          <p:nvPr/>
        </p:nvSpPr>
        <p:spPr>
          <a:xfrm>
            <a:off x="10736132" y="101243"/>
            <a:ext cx="1112520" cy="36937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57</a:t>
            </a:fld>
            <a:endParaRPr lang="en-US"/>
          </a:p>
        </p:txBody>
      </p:sp>
      <p:sp>
        <p:nvSpPr>
          <p:cNvPr id="5" name="ZoneTexte 4"/>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1131999163"/>
              </p:ext>
            </p:extLst>
          </p:nvPr>
        </p:nvGraphicFramePr>
        <p:xfrm>
          <a:off x="408791" y="1332851"/>
          <a:ext cx="11177196" cy="388373"/>
        </p:xfrm>
        <a:graphic>
          <a:graphicData uri="http://schemas.openxmlformats.org/drawingml/2006/table">
            <a:tbl>
              <a:tblPr firstRow="1" bandRow="1">
                <a:tableStyleId>{5C22544A-7EE6-4342-B048-85BDC9FD1C3A}</a:tableStyleId>
              </a:tblPr>
              <a:tblGrid>
                <a:gridCol w="3725732">
                  <a:extLst>
                    <a:ext uri="{9D8B030D-6E8A-4147-A177-3AD203B41FA5}">
                      <a16:colId xmlns:a16="http://schemas.microsoft.com/office/drawing/2014/main" val="1351562562"/>
                    </a:ext>
                  </a:extLst>
                </a:gridCol>
                <a:gridCol w="4030532">
                  <a:extLst>
                    <a:ext uri="{9D8B030D-6E8A-4147-A177-3AD203B41FA5}">
                      <a16:colId xmlns:a16="http://schemas.microsoft.com/office/drawing/2014/main" val="1018205034"/>
                    </a:ext>
                  </a:extLst>
                </a:gridCol>
                <a:gridCol w="3420932">
                  <a:extLst>
                    <a:ext uri="{9D8B030D-6E8A-4147-A177-3AD203B41FA5}">
                      <a16:colId xmlns:a16="http://schemas.microsoft.com/office/drawing/2014/main" val="1333227901"/>
                    </a:ext>
                  </a:extLst>
                </a:gridCol>
              </a:tblGrid>
              <a:tr h="388373">
                <a:tc>
                  <a:txBody>
                    <a:bodyPr/>
                    <a:lstStyle/>
                    <a:p>
                      <a:r>
                        <a:rPr lang="fr-FR" dirty="0">
                          <a:solidFill>
                            <a:srgbClr val="002060"/>
                          </a:solidFill>
                        </a:rPr>
                        <a:t>Mâle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a:solidFill>
                            <a:schemeClr val="bg1">
                              <a:lumMod val="50000"/>
                            </a:schemeClr>
                          </a:solidFill>
                        </a:rPr>
                        <a:t>Intersexualité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fr-FR" dirty="0">
                          <a:solidFill>
                            <a:srgbClr val="FF00FF"/>
                          </a:solidFill>
                        </a:rPr>
                        <a:t>Femelle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6498833"/>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1636646983"/>
              </p:ext>
            </p:extLst>
          </p:nvPr>
        </p:nvGraphicFramePr>
        <p:xfrm>
          <a:off x="510092" y="2964038"/>
          <a:ext cx="11177196" cy="640080"/>
        </p:xfrm>
        <a:graphic>
          <a:graphicData uri="http://schemas.openxmlformats.org/drawingml/2006/table">
            <a:tbl>
              <a:tblPr firstRow="1" bandRow="1">
                <a:tableStyleId>{5C22544A-7EE6-4342-B048-85BDC9FD1C3A}</a:tableStyleId>
              </a:tblPr>
              <a:tblGrid>
                <a:gridCol w="3725732">
                  <a:extLst>
                    <a:ext uri="{9D8B030D-6E8A-4147-A177-3AD203B41FA5}">
                      <a16:colId xmlns:a16="http://schemas.microsoft.com/office/drawing/2014/main" val="1351562562"/>
                    </a:ext>
                  </a:extLst>
                </a:gridCol>
                <a:gridCol w="4030532">
                  <a:extLst>
                    <a:ext uri="{9D8B030D-6E8A-4147-A177-3AD203B41FA5}">
                      <a16:colId xmlns:a16="http://schemas.microsoft.com/office/drawing/2014/main" val="1018205034"/>
                    </a:ext>
                  </a:extLst>
                </a:gridCol>
                <a:gridCol w="3420932">
                  <a:extLst>
                    <a:ext uri="{9D8B030D-6E8A-4147-A177-3AD203B41FA5}">
                      <a16:colId xmlns:a16="http://schemas.microsoft.com/office/drawing/2014/main" val="1333227901"/>
                    </a:ext>
                  </a:extLst>
                </a:gridCol>
              </a:tblGrid>
              <a:tr h="388373">
                <a:tc>
                  <a:txBody>
                    <a:bodyPr/>
                    <a:lstStyle/>
                    <a:p>
                      <a:r>
                        <a:rPr lang="fr-FR" dirty="0">
                          <a:solidFill>
                            <a:srgbClr val="002060"/>
                          </a:solidFill>
                        </a:rPr>
                        <a:t>Homme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err="1">
                          <a:solidFill>
                            <a:schemeClr val="bg1">
                              <a:lumMod val="50000"/>
                            </a:schemeClr>
                          </a:solidFill>
                        </a:rPr>
                        <a:t>Bispirituel</a:t>
                      </a:r>
                      <a:r>
                        <a:rPr lang="fr-FR" dirty="0">
                          <a:solidFill>
                            <a:schemeClr val="bg1">
                              <a:lumMod val="50000"/>
                            </a:schemeClr>
                          </a:solidFill>
                        </a:rPr>
                        <a:t>, 3</a:t>
                      </a:r>
                      <a:r>
                        <a:rPr lang="fr-FR" baseline="30000" dirty="0">
                          <a:solidFill>
                            <a:schemeClr val="bg1">
                              <a:lumMod val="50000"/>
                            </a:schemeClr>
                          </a:solidFill>
                        </a:rPr>
                        <a:t>ème</a:t>
                      </a:r>
                      <a:r>
                        <a:rPr lang="fr-FR" dirty="0">
                          <a:solidFill>
                            <a:schemeClr val="bg1">
                              <a:lumMod val="50000"/>
                            </a:schemeClr>
                          </a:solidFill>
                        </a:rPr>
                        <a:t> genre, genre fluide, transgenre,</a:t>
                      </a:r>
                      <a:r>
                        <a:rPr lang="fr-FR" baseline="0" dirty="0">
                          <a:solidFill>
                            <a:schemeClr val="bg1">
                              <a:lumMod val="50000"/>
                            </a:schemeClr>
                          </a:solidFill>
                        </a:rPr>
                        <a:t> </a:t>
                      </a:r>
                      <a:r>
                        <a:rPr lang="fr-FR" dirty="0">
                          <a:solidFill>
                            <a:schemeClr val="bg1">
                              <a:lumMod val="50000"/>
                            </a:schemeClr>
                          </a:solidFill>
                        </a:rPr>
                        <a:t>transsexuel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fr-FR" dirty="0">
                          <a:solidFill>
                            <a:srgbClr val="FF00FF"/>
                          </a:solidFill>
                        </a:rPr>
                        <a:t>Femme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6498833"/>
                  </a:ext>
                </a:extLst>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1711667636"/>
              </p:ext>
            </p:extLst>
          </p:nvPr>
        </p:nvGraphicFramePr>
        <p:xfrm>
          <a:off x="510092" y="4612215"/>
          <a:ext cx="11177196" cy="388373"/>
        </p:xfrm>
        <a:graphic>
          <a:graphicData uri="http://schemas.openxmlformats.org/drawingml/2006/table">
            <a:tbl>
              <a:tblPr firstRow="1" bandRow="1">
                <a:tableStyleId>{5C22544A-7EE6-4342-B048-85BDC9FD1C3A}</a:tableStyleId>
              </a:tblPr>
              <a:tblGrid>
                <a:gridCol w="3725732">
                  <a:extLst>
                    <a:ext uri="{9D8B030D-6E8A-4147-A177-3AD203B41FA5}">
                      <a16:colId xmlns:a16="http://schemas.microsoft.com/office/drawing/2014/main" val="1351562562"/>
                    </a:ext>
                  </a:extLst>
                </a:gridCol>
                <a:gridCol w="4030532">
                  <a:extLst>
                    <a:ext uri="{9D8B030D-6E8A-4147-A177-3AD203B41FA5}">
                      <a16:colId xmlns:a16="http://schemas.microsoft.com/office/drawing/2014/main" val="1018205034"/>
                    </a:ext>
                  </a:extLst>
                </a:gridCol>
                <a:gridCol w="3420932">
                  <a:extLst>
                    <a:ext uri="{9D8B030D-6E8A-4147-A177-3AD203B41FA5}">
                      <a16:colId xmlns:a16="http://schemas.microsoft.com/office/drawing/2014/main" val="1333227901"/>
                    </a:ext>
                  </a:extLst>
                </a:gridCol>
              </a:tblGrid>
              <a:tr h="388373">
                <a:tc>
                  <a:txBody>
                    <a:bodyPr/>
                    <a:lstStyle/>
                    <a:p>
                      <a:r>
                        <a:rPr lang="fr-FR" dirty="0">
                          <a:solidFill>
                            <a:srgbClr val="002060"/>
                          </a:solidFill>
                        </a:rPr>
                        <a:t>Le masculin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a:solidFill>
                            <a:schemeClr val="bg1">
                              <a:lumMod val="50000"/>
                            </a:schemeClr>
                          </a:solidFill>
                        </a:rPr>
                        <a:t>Androgyne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fr-FR" dirty="0">
                          <a:solidFill>
                            <a:srgbClr val="FF00FF"/>
                          </a:solidFill>
                        </a:rPr>
                        <a:t>Le féminin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6498833"/>
                  </a:ext>
                </a:extLst>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1554077616"/>
              </p:ext>
            </p:extLst>
          </p:nvPr>
        </p:nvGraphicFramePr>
        <p:xfrm>
          <a:off x="510092" y="6066205"/>
          <a:ext cx="11177196" cy="388373"/>
        </p:xfrm>
        <a:graphic>
          <a:graphicData uri="http://schemas.openxmlformats.org/drawingml/2006/table">
            <a:tbl>
              <a:tblPr firstRow="1" bandRow="1">
                <a:tableStyleId>{5C22544A-7EE6-4342-B048-85BDC9FD1C3A}</a:tableStyleId>
              </a:tblPr>
              <a:tblGrid>
                <a:gridCol w="3725732">
                  <a:extLst>
                    <a:ext uri="{9D8B030D-6E8A-4147-A177-3AD203B41FA5}">
                      <a16:colId xmlns:a16="http://schemas.microsoft.com/office/drawing/2014/main" val="1351562562"/>
                    </a:ext>
                  </a:extLst>
                </a:gridCol>
                <a:gridCol w="4030532">
                  <a:extLst>
                    <a:ext uri="{9D8B030D-6E8A-4147-A177-3AD203B41FA5}">
                      <a16:colId xmlns:a16="http://schemas.microsoft.com/office/drawing/2014/main" val="1018205034"/>
                    </a:ext>
                  </a:extLst>
                </a:gridCol>
                <a:gridCol w="3420932">
                  <a:extLst>
                    <a:ext uri="{9D8B030D-6E8A-4147-A177-3AD203B41FA5}">
                      <a16:colId xmlns:a16="http://schemas.microsoft.com/office/drawing/2014/main" val="1333227901"/>
                    </a:ext>
                  </a:extLst>
                </a:gridCol>
              </a:tblGrid>
              <a:tr h="388373">
                <a:tc>
                  <a:txBody>
                    <a:bodyPr/>
                    <a:lstStyle/>
                    <a:p>
                      <a:r>
                        <a:rPr lang="fr-FR" dirty="0">
                          <a:solidFill>
                            <a:srgbClr val="002060"/>
                          </a:solidFill>
                        </a:rPr>
                        <a:t>Hétérosexuel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dirty="0">
                          <a:solidFill>
                            <a:srgbClr val="002060"/>
                          </a:solidFill>
                        </a:rPr>
                        <a:t>Bisexuel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fr-FR" dirty="0">
                          <a:solidFill>
                            <a:srgbClr val="002060"/>
                          </a:solidFill>
                        </a:rPr>
                        <a:t>Homosexuel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6498833"/>
                  </a:ext>
                </a:extLst>
              </a:tr>
            </a:tbl>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277658570"/>
              </p:ext>
            </p:extLst>
          </p:nvPr>
        </p:nvGraphicFramePr>
        <p:xfrm>
          <a:off x="2032000" y="719666"/>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641416032"/>
                    </a:ext>
                  </a:extLst>
                </a:gridCol>
              </a:tblGrid>
              <a:tr h="370840">
                <a:tc>
                  <a:txBody>
                    <a:bodyPr/>
                    <a:lstStyle/>
                    <a:p>
                      <a:pPr algn="ctr"/>
                      <a:r>
                        <a:rPr lang="fr-FR" dirty="0">
                          <a:solidFill>
                            <a:schemeClr val="tx1"/>
                          </a:solidFill>
                        </a:rPr>
                        <a:t>Sexe biologique (anatomique), « attribué » à la naissance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6740857"/>
                  </a:ext>
                </a:extLst>
              </a:tr>
            </a:tbl>
          </a:graphicData>
        </a:graphic>
      </p:graphicFrame>
      <p:graphicFrame>
        <p:nvGraphicFramePr>
          <p:cNvPr id="11" name="Tableau 10"/>
          <p:cNvGraphicFramePr>
            <a:graphicFrameLocks noGrp="1"/>
          </p:cNvGraphicFramePr>
          <p:nvPr>
            <p:extLst>
              <p:ext uri="{D42A27DB-BD31-4B8C-83A1-F6EECF244321}">
                <p14:modId xmlns:p14="http://schemas.microsoft.com/office/powerpoint/2010/main" val="1049364931"/>
              </p:ext>
            </p:extLst>
          </p:nvPr>
        </p:nvGraphicFramePr>
        <p:xfrm>
          <a:off x="1933389" y="2333320"/>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641416032"/>
                    </a:ext>
                  </a:extLst>
                </a:gridCol>
              </a:tblGrid>
              <a:tr h="370840">
                <a:tc>
                  <a:txBody>
                    <a:bodyPr/>
                    <a:lstStyle/>
                    <a:p>
                      <a:pPr algn="ctr"/>
                      <a:r>
                        <a:rPr lang="fr-FR" dirty="0">
                          <a:solidFill>
                            <a:schemeClr val="tx1"/>
                          </a:solidFill>
                        </a:rPr>
                        <a:t>Identité sexuelle</a:t>
                      </a:r>
                      <a:r>
                        <a:rPr lang="fr-FR" baseline="0" dirty="0">
                          <a:solidFill>
                            <a:schemeClr val="tx1"/>
                          </a:solidFill>
                        </a:rPr>
                        <a:t> : Sentiment profond d’</a:t>
                      </a:r>
                      <a:r>
                        <a:rPr lang="fr-FR" cap="all" baseline="0" dirty="0">
                          <a:solidFill>
                            <a:schemeClr val="tx1"/>
                          </a:solidFill>
                        </a:rPr>
                        <a:t>ê</a:t>
                      </a:r>
                      <a:r>
                        <a:rPr lang="fr-FR" baseline="0" dirty="0">
                          <a:solidFill>
                            <a:schemeClr val="tx1"/>
                          </a:solidFill>
                        </a:rPr>
                        <a:t>tre, d’être femme ou homme.</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6740857"/>
                  </a:ext>
                </a:extLst>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241055719"/>
              </p:ext>
            </p:extLst>
          </p:nvPr>
        </p:nvGraphicFramePr>
        <p:xfrm>
          <a:off x="2032000" y="3963964"/>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641416032"/>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Rôle psychosexuel : expression du genre</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6740857"/>
                  </a:ext>
                </a:extLst>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174993393"/>
              </p:ext>
            </p:extLst>
          </p:nvPr>
        </p:nvGraphicFramePr>
        <p:xfrm>
          <a:off x="2196054" y="5504194"/>
          <a:ext cx="8128000" cy="370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641416032"/>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Orientation</a:t>
                      </a:r>
                      <a:r>
                        <a:rPr lang="fr-FR" baseline="0" dirty="0">
                          <a:solidFill>
                            <a:schemeClr val="tx1"/>
                          </a:solidFill>
                        </a:rPr>
                        <a:t> sexuelle : attirances érotiques et amoureuses</a:t>
                      </a:r>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6740857"/>
                  </a:ext>
                </a:extLst>
              </a:tr>
            </a:tbl>
          </a:graphicData>
        </a:graphic>
      </p:graphicFrame>
      <p:sp>
        <p:nvSpPr>
          <p:cNvPr id="14" name="ZoneTexte 13"/>
          <p:cNvSpPr txBox="1"/>
          <p:nvPr/>
        </p:nvSpPr>
        <p:spPr>
          <a:xfrm>
            <a:off x="7986657" y="6507250"/>
            <a:ext cx="3405692" cy="276999"/>
          </a:xfrm>
          <a:prstGeom prst="rect">
            <a:avLst/>
          </a:prstGeom>
          <a:noFill/>
        </p:spPr>
        <p:txBody>
          <a:bodyPr wrap="square" rtlCol="0">
            <a:spAutoFit/>
          </a:bodyPr>
          <a:lstStyle/>
          <a:p>
            <a:r>
              <a:rPr lang="fr-FR" sz="1200" dirty="0"/>
              <a:t>Source : </a:t>
            </a:r>
            <a:r>
              <a:rPr lang="fr-FR" sz="1200" dirty="0" err="1"/>
              <a:t>Transgender</a:t>
            </a:r>
            <a:r>
              <a:rPr lang="fr-FR" sz="1200" dirty="0"/>
              <a:t> Emergence. </a:t>
            </a:r>
            <a:r>
              <a:rPr lang="fr-FR" sz="1200" dirty="0" err="1"/>
              <a:t>Arlene</a:t>
            </a:r>
            <a:r>
              <a:rPr lang="fr-FR" sz="1200" dirty="0"/>
              <a:t> </a:t>
            </a:r>
            <a:r>
              <a:rPr lang="fr-FR" sz="1200" dirty="0" err="1"/>
              <a:t>Istar</a:t>
            </a:r>
            <a:r>
              <a:rPr lang="fr-FR" sz="1200" dirty="0"/>
              <a:t> Lev</a:t>
            </a:r>
            <a:endParaRPr lang="fr-FR" sz="1200" dirty="0">
              <a:solidFill>
                <a:srgbClr val="002060"/>
              </a:solidFill>
            </a:endParaRPr>
          </a:p>
        </p:txBody>
      </p:sp>
      <p:cxnSp>
        <p:nvCxnSpPr>
          <p:cNvPr id="15" name="Connecteur droit avec flèche 14"/>
          <p:cNvCxnSpPr/>
          <p:nvPr/>
        </p:nvCxnSpPr>
        <p:spPr>
          <a:xfrm flipH="1">
            <a:off x="7373472" y="6269104"/>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3325907" y="1508845"/>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a:off x="7373472" y="1508845"/>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2879464" y="3149387"/>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a:off x="8086166" y="3149387"/>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H="1">
            <a:off x="3420036" y="4816822"/>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a:off x="7373472" y="4779256"/>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a:off x="3420036" y="6269104"/>
            <a:ext cx="1653988"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2123" y="170411"/>
            <a:ext cx="2233625" cy="369332"/>
          </a:xfrm>
          <a:prstGeom prst="rect">
            <a:avLst/>
          </a:prstGeom>
        </p:spPr>
        <p:txBody>
          <a:bodyPr wrap="none">
            <a:spAutoFit/>
          </a:bodyPr>
          <a:lstStyle/>
          <a:p>
            <a:pPr>
              <a:spcBef>
                <a:spcPct val="0"/>
              </a:spcBef>
            </a:pPr>
            <a:r>
              <a:rPr lang="fr-FR" altLang="fr-FR" dirty="0">
                <a:solidFill>
                  <a:srgbClr val="7030A0"/>
                </a:solidFill>
              </a:rPr>
              <a:t>12. </a:t>
            </a:r>
            <a:r>
              <a:rPr lang="fr-FR" altLang="fr-FR" b="1" dirty="0">
                <a:solidFill>
                  <a:srgbClr val="7030A0"/>
                </a:solidFill>
              </a:rPr>
              <a:t>Définitions (suite)</a:t>
            </a:r>
          </a:p>
        </p:txBody>
      </p:sp>
    </p:spTree>
    <p:extLst>
      <p:ext uri="{BB962C8B-B14F-4D97-AF65-F5344CB8AC3E}">
        <p14:creationId xmlns:p14="http://schemas.microsoft.com/office/powerpoint/2010/main" val="31256112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66515" y="6356195"/>
            <a:ext cx="372636" cy="299813"/>
          </a:xfrm>
        </p:spPr>
        <p:txBody>
          <a:bodyPr/>
          <a:lstStyle/>
          <a:p>
            <a:fld id="{A3855CD8-F650-4656-8804-7E552F308368}" type="slidenum">
              <a:rPr lang="en-US" smtClean="0"/>
              <a:t>58</a:t>
            </a:fld>
            <a:endParaRPr lang="en-US"/>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675" y="0"/>
            <a:ext cx="10601325" cy="6858000"/>
          </a:xfrm>
          <a:prstGeom prst="rect">
            <a:avLst/>
          </a:prstGeom>
        </p:spPr>
      </p:pic>
      <p:sp>
        <p:nvSpPr>
          <p:cNvPr id="4" name="ZoneTexte 3"/>
          <p:cNvSpPr txBox="1"/>
          <p:nvPr/>
        </p:nvSpPr>
        <p:spPr>
          <a:xfrm>
            <a:off x="-135927" y="78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83274" y="895240"/>
            <a:ext cx="2233625" cy="369332"/>
          </a:xfrm>
          <a:prstGeom prst="rect">
            <a:avLst/>
          </a:prstGeom>
        </p:spPr>
        <p:txBody>
          <a:bodyPr wrap="none">
            <a:spAutoFit/>
          </a:bodyPr>
          <a:lstStyle/>
          <a:p>
            <a:pPr>
              <a:spcBef>
                <a:spcPct val="0"/>
              </a:spcBef>
            </a:pPr>
            <a:r>
              <a:rPr lang="fr-FR" altLang="fr-FR" dirty="0">
                <a:solidFill>
                  <a:srgbClr val="7030A0"/>
                </a:solidFill>
              </a:rPr>
              <a:t>12. </a:t>
            </a:r>
            <a:r>
              <a:rPr lang="fr-FR" altLang="fr-FR" b="1" dirty="0">
                <a:solidFill>
                  <a:srgbClr val="7030A0"/>
                </a:solidFill>
              </a:rPr>
              <a:t>Définitions (suite)</a:t>
            </a:r>
          </a:p>
        </p:txBody>
      </p:sp>
      <p:pic>
        <p:nvPicPr>
          <p:cNvPr id="6" name="Picture 4" descr="http://www.glasschord.com/wp-content/uploads/2011/08/Roth_Christine_030604_FR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8" y="1270928"/>
            <a:ext cx="1368152" cy="172250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11667"/>
            <a:ext cx="1943100" cy="2352675"/>
          </a:xfrm>
          <a:prstGeom prst="rect">
            <a:avLst/>
          </a:prstGeom>
        </p:spPr>
      </p:pic>
    </p:spTree>
    <p:extLst>
      <p:ext uri="{BB962C8B-B14F-4D97-AF65-F5344CB8AC3E}">
        <p14:creationId xmlns:p14="http://schemas.microsoft.com/office/powerpoint/2010/main" val="3228453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385394" y="144591"/>
            <a:ext cx="514815" cy="34297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59</a:t>
            </a:fld>
            <a:endParaRPr lang="en-US"/>
          </a:p>
        </p:txBody>
      </p:sp>
      <p:sp>
        <p:nvSpPr>
          <p:cNvPr id="4" name="ZoneTexte 3"/>
          <p:cNvSpPr txBox="1"/>
          <p:nvPr/>
        </p:nvSpPr>
        <p:spPr>
          <a:xfrm>
            <a:off x="178420" y="847493"/>
            <a:ext cx="11820293" cy="3046988"/>
          </a:xfrm>
          <a:prstGeom prst="rect">
            <a:avLst/>
          </a:prstGeom>
          <a:noFill/>
        </p:spPr>
        <p:txBody>
          <a:bodyPr wrap="square" rtlCol="0">
            <a:spAutoFit/>
          </a:bodyPr>
          <a:lstStyle/>
          <a:p>
            <a:r>
              <a:rPr lang="fr-FR" b="1" i="1" dirty="0">
                <a:solidFill>
                  <a:srgbClr val="7030A0"/>
                </a:solidFill>
              </a:rPr>
              <a:t>Stéréotype</a:t>
            </a:r>
            <a:r>
              <a:rPr lang="fr-FR" dirty="0">
                <a:solidFill>
                  <a:srgbClr val="7030A0"/>
                </a:solidFill>
              </a:rPr>
              <a:t> : ensemble de croyances socialement partagées concernant des traits caractéristiques des membres d’une catégorie sociale.</a:t>
            </a:r>
          </a:p>
          <a:p>
            <a:r>
              <a:rPr lang="fr-FR" b="1" i="1" dirty="0">
                <a:solidFill>
                  <a:srgbClr val="7030A0"/>
                </a:solidFill>
              </a:rPr>
              <a:t>Stéréotype de genre</a:t>
            </a:r>
            <a:r>
              <a:rPr lang="fr-FR" dirty="0">
                <a:solidFill>
                  <a:srgbClr val="7030A0"/>
                </a:solidFill>
              </a:rPr>
              <a:t> : Toute représentation (langage, attitude ou représentation) péjorative ou partiale de l’un ou l’autre sexe, tendant à associer des rôles, comportements, caractéristiques, attributs ou produits réducteurs et particuliers à des personnes en fonction de leur sexe, sans égard à leur individualité. Le stéréotype de genre déclenche une […] démarche par laquelle on réduit l’identité femme et l’identité homme à un certain nombre de rôles, de comportements, de caractéristiques, d’attributs ou de produits tout en imposant aux individus d’être un homme ou une femme en cadrant à ces seuls rôles, comportements, caractéristiques, etc. La partialité et le dénigrement peuvent être explicites ou implicites. </a:t>
            </a:r>
          </a:p>
          <a:p>
            <a:r>
              <a:rPr lang="fr-FR" dirty="0">
                <a:solidFill>
                  <a:srgbClr val="7030A0"/>
                </a:solidFill>
              </a:rPr>
              <a:t>Selon ces stéréotypes ou modèle-types, les femmes y sont belles, jeunes, minces, douces, maternelles et disponibles, tandis que les hommes sont beaux, musclés, dominants, protecteurs, rationnels et compétitifs.</a:t>
            </a:r>
          </a:p>
          <a:p>
            <a:r>
              <a:rPr lang="fr-FR" sz="1200" dirty="0">
                <a:solidFill>
                  <a:srgbClr val="7030A0"/>
                </a:solidFill>
              </a:rPr>
              <a:t>Source : </a:t>
            </a:r>
            <a:r>
              <a:rPr lang="fr-FR" sz="1200" i="1" dirty="0">
                <a:solidFill>
                  <a:srgbClr val="7030A0"/>
                </a:solidFill>
              </a:rPr>
              <a:t>Qu’est-ce qu’un stéréotype appliqué au genre </a:t>
            </a:r>
            <a:r>
              <a:rPr lang="fr-FR" sz="1200" dirty="0">
                <a:solidFill>
                  <a:srgbClr val="7030A0"/>
                </a:solidFill>
              </a:rPr>
              <a:t>?, Direction de l’Égalité des Chances de la Communauté française (Belgique), </a:t>
            </a:r>
            <a:r>
              <a:rPr lang="fr-FR" sz="1200" dirty="0">
                <a:solidFill>
                  <a:srgbClr val="7030A0"/>
                </a:solidFill>
                <a:hlinkClick r:id="rId2"/>
              </a:rPr>
              <a:t>http://www.asblcefa.be/cefa/images/pdf/analyse09.pdf</a:t>
            </a:r>
            <a:r>
              <a:rPr lang="fr-FR" sz="1200" dirty="0">
                <a:solidFill>
                  <a:srgbClr val="7030A0"/>
                </a:solidFill>
              </a:rPr>
              <a:t> </a:t>
            </a:r>
          </a:p>
        </p:txBody>
      </p:sp>
      <p:sp>
        <p:nvSpPr>
          <p:cNvPr id="5" name="ZoneTexte 4"/>
          <p:cNvSpPr txBox="1"/>
          <p:nvPr/>
        </p:nvSpPr>
        <p:spPr>
          <a:xfrm>
            <a:off x="4533452"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p:nvPr/>
        </p:nvSpPr>
        <p:spPr>
          <a:xfrm>
            <a:off x="161365" y="307042"/>
            <a:ext cx="2786660" cy="369332"/>
          </a:xfrm>
          <a:prstGeom prst="rect">
            <a:avLst/>
          </a:prstGeom>
        </p:spPr>
        <p:txBody>
          <a:bodyPr wrap="none">
            <a:spAutoFit/>
          </a:bodyPr>
          <a:lstStyle/>
          <a:p>
            <a:pPr>
              <a:spcBef>
                <a:spcPct val="0"/>
              </a:spcBef>
            </a:pPr>
            <a:r>
              <a:rPr lang="fr-FR" altLang="fr-FR" dirty="0">
                <a:solidFill>
                  <a:srgbClr val="7030A0"/>
                </a:solidFill>
              </a:rPr>
              <a:t>12. </a:t>
            </a:r>
            <a:r>
              <a:rPr lang="fr-FR" altLang="fr-FR" b="1" dirty="0">
                <a:solidFill>
                  <a:srgbClr val="7030A0"/>
                </a:solidFill>
              </a:rPr>
              <a:t>Définitions (suite et fin)</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10" y="4862512"/>
            <a:ext cx="2514600" cy="16764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059" y="4438185"/>
            <a:ext cx="4106365" cy="2292721"/>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0113" y="4254406"/>
            <a:ext cx="4038600" cy="2476500"/>
          </a:xfrm>
          <a:prstGeom prst="rect">
            <a:avLst/>
          </a:prstGeom>
        </p:spPr>
      </p:pic>
    </p:spTree>
    <p:extLst>
      <p:ext uri="{BB962C8B-B14F-4D97-AF65-F5344CB8AC3E}">
        <p14:creationId xmlns:p14="http://schemas.microsoft.com/office/powerpoint/2010/main" val="183649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95528" y="220112"/>
            <a:ext cx="649941" cy="254781"/>
          </a:xfrm>
        </p:spPr>
        <p:txBody>
          <a:bodyPr/>
          <a:lstStyle/>
          <a:p>
            <a:fld id="{A3855CD8-F650-4656-8804-7E552F308368}" type="slidenum">
              <a:rPr lang="en-US" smtClean="0"/>
              <a:t>6</a:t>
            </a:fld>
            <a:endParaRPr lang="en-US" dirty="0"/>
          </a:p>
        </p:txBody>
      </p:sp>
      <p:sp>
        <p:nvSpPr>
          <p:cNvPr id="4" name="Rectangle 3"/>
          <p:cNvSpPr/>
          <p:nvPr/>
        </p:nvSpPr>
        <p:spPr>
          <a:xfrm>
            <a:off x="314524" y="322731"/>
            <a:ext cx="1603196" cy="369332"/>
          </a:xfrm>
          <a:prstGeom prst="rect">
            <a:avLst/>
          </a:prstGeom>
        </p:spPr>
        <p:txBody>
          <a:bodyPr wrap="none">
            <a:spAutoFit/>
          </a:bodyPr>
          <a:lstStyle/>
          <a:p>
            <a:pPr>
              <a:spcBef>
                <a:spcPct val="0"/>
              </a:spcBef>
            </a:pPr>
            <a:r>
              <a:rPr lang="fr-FR" altLang="fr-FR" dirty="0">
                <a:solidFill>
                  <a:srgbClr val="7030A0"/>
                </a:solidFill>
              </a:rPr>
              <a:t>2. </a:t>
            </a:r>
            <a:r>
              <a:rPr lang="fr-FR" altLang="fr-FR" b="1" dirty="0">
                <a:solidFill>
                  <a:srgbClr val="7030A0"/>
                </a:solidFill>
              </a:rPr>
              <a:t>Introduction</a:t>
            </a:r>
          </a:p>
        </p:txBody>
      </p:sp>
      <p:sp>
        <p:nvSpPr>
          <p:cNvPr id="5" name="ZoneTexte 4"/>
          <p:cNvSpPr txBox="1"/>
          <p:nvPr/>
        </p:nvSpPr>
        <p:spPr>
          <a:xfrm>
            <a:off x="301093" y="692063"/>
            <a:ext cx="9176394" cy="5909310"/>
          </a:xfrm>
          <a:prstGeom prst="rect">
            <a:avLst/>
          </a:prstGeom>
          <a:noFill/>
        </p:spPr>
        <p:txBody>
          <a:bodyPr wrap="square" rtlCol="0">
            <a:spAutoFit/>
          </a:bodyPr>
          <a:lstStyle/>
          <a:p>
            <a:pPr marL="285750" indent="-285750" algn="just">
              <a:buFont typeface="Arial" panose="020B0604020202020204" pitchFamily="34" charset="0"/>
              <a:buChar char="•"/>
            </a:pPr>
            <a:r>
              <a:rPr lang="fr-FR" dirty="0">
                <a:solidFill>
                  <a:srgbClr val="7030A0"/>
                </a:solidFill>
              </a:rPr>
              <a:t>Le fait qu’une personne qui est un homme ou une femme, à l’origine, veut changer de sexe, alors que surtout l’opération de chirurgie sexuelle est, pour l’instant, une mutilation, suscite, chez beaucoup de personnes, des interrogations.  </a:t>
            </a:r>
          </a:p>
          <a:p>
            <a:pPr marL="285750" indent="-285750" algn="just">
              <a:buFont typeface="Arial" panose="020B0604020202020204" pitchFamily="34" charset="0"/>
              <a:buChar char="•"/>
            </a:pPr>
            <a:r>
              <a:rPr lang="fr-FR" dirty="0">
                <a:solidFill>
                  <a:srgbClr val="7030A0"/>
                </a:solidFill>
              </a:rPr>
              <a:t>Peut-on croire, sur parole, ces hommes qui se disent femmes intérieurement ou ces femmes qui se disent hommes intérieurement ? Leur ressenti intérieur constant n’est-il pas le fruit d’une psychose ou d’une maladie mentale, d’une illusion, d’une lubie ou d’une névrose obsessionnelle devenue grave, d’une blessure morale mal soignée et infectée ? </a:t>
            </a:r>
          </a:p>
          <a:p>
            <a:pPr marL="285750" indent="-285750" algn="just">
              <a:buFont typeface="Arial" panose="020B0604020202020204" pitchFamily="34" charset="0"/>
              <a:buChar char="•"/>
            </a:pPr>
            <a:r>
              <a:rPr lang="fr-FR" dirty="0">
                <a:solidFill>
                  <a:srgbClr val="7030A0"/>
                </a:solidFill>
              </a:rPr>
              <a:t>Beaucoup de personnes pensent que les transsexuels sont des « </a:t>
            </a:r>
            <a:r>
              <a:rPr lang="fr-FR" i="1" dirty="0">
                <a:solidFill>
                  <a:srgbClr val="7030A0"/>
                </a:solidFill>
              </a:rPr>
              <a:t>détraqués</a:t>
            </a:r>
            <a:r>
              <a:rPr lang="fr-FR" dirty="0">
                <a:solidFill>
                  <a:srgbClr val="7030A0"/>
                </a:solidFill>
              </a:rPr>
              <a:t> », des « </a:t>
            </a:r>
            <a:r>
              <a:rPr lang="fr-FR" i="1" dirty="0">
                <a:solidFill>
                  <a:srgbClr val="7030A0"/>
                </a:solidFill>
              </a:rPr>
              <a:t>personnes perturbées</a:t>
            </a:r>
            <a:r>
              <a:rPr lang="fr-FR" dirty="0">
                <a:solidFill>
                  <a:srgbClr val="7030A0"/>
                </a:solidFill>
              </a:rPr>
              <a:t> ».</a:t>
            </a:r>
          </a:p>
          <a:p>
            <a:pPr marL="285750" indent="-285750" algn="just">
              <a:buFont typeface="Arial" panose="020B0604020202020204" pitchFamily="34" charset="0"/>
              <a:buChar char="•"/>
            </a:pPr>
            <a:r>
              <a:rPr lang="fr-FR" dirty="0">
                <a:solidFill>
                  <a:srgbClr val="7030A0"/>
                </a:solidFill>
              </a:rPr>
              <a:t>Dans le cas contraire, quel est donc l’origine de ce « problème » créant une contradiction entre le ressenti de son sexe psychique et son corps biologique ? </a:t>
            </a:r>
          </a:p>
          <a:p>
            <a:pPr marL="285750" indent="-285750" algn="just">
              <a:buFont typeface="Arial" panose="020B0604020202020204" pitchFamily="34" charset="0"/>
              <a:buChar char="•"/>
            </a:pPr>
            <a:r>
              <a:rPr lang="fr-FR" dirty="0">
                <a:solidFill>
                  <a:srgbClr val="7030A0"/>
                </a:solidFill>
              </a:rPr>
              <a:t>Pourquoi, en 2015, la science n’a toujours pas trouvé sa ou ses cause(s)? </a:t>
            </a:r>
          </a:p>
          <a:p>
            <a:pPr marL="285750" indent="-285750" algn="just">
              <a:buFont typeface="Arial" panose="020B0604020202020204" pitchFamily="34" charset="0"/>
              <a:buChar char="•"/>
            </a:pPr>
            <a:r>
              <a:rPr lang="fr-FR" dirty="0">
                <a:solidFill>
                  <a:srgbClr val="7030A0"/>
                </a:solidFill>
              </a:rPr>
              <a:t>En 2015, le fait qu’un homme biologique veut s’habiller en femme, voire veut avoir totalement le corps d’une femme (avec seins et un vagin), ou qu’une femme biologique veut devenir un homme avec un pénis, choque encore beaucoup de gens. </a:t>
            </a:r>
          </a:p>
          <a:p>
            <a:pPr marL="285750" indent="-285750" algn="just">
              <a:buFont typeface="Arial" panose="020B0604020202020204" pitchFamily="34" charset="0"/>
              <a:buChar char="•"/>
            </a:pPr>
            <a:r>
              <a:rPr lang="fr-FR" dirty="0">
                <a:solidFill>
                  <a:srgbClr val="7030A0"/>
                </a:solidFill>
              </a:rPr>
              <a:t>La société française est-elle prête à accepter cette communauté assez minoritaire ? </a:t>
            </a:r>
          </a:p>
          <a:p>
            <a:pPr marL="285750" indent="-285750" algn="just">
              <a:buFont typeface="Arial" panose="020B0604020202020204" pitchFamily="34" charset="0"/>
              <a:buChar char="•"/>
            </a:pPr>
            <a:r>
              <a:rPr lang="fr-FR" dirty="0">
                <a:solidFill>
                  <a:srgbClr val="7030A0"/>
                </a:solidFill>
              </a:rPr>
              <a:t>D’autant que  le transsexualisme a été, pendant longtemps, considéré comme maladie psychiatrique ou une perversion.  Encore actuellement, la majorité des gens pensent que les « </a:t>
            </a:r>
            <a:r>
              <a:rPr lang="fr-FR" dirty="0" err="1">
                <a:solidFill>
                  <a:srgbClr val="7030A0"/>
                </a:solidFill>
              </a:rPr>
              <a:t>trans</a:t>
            </a:r>
            <a:r>
              <a:rPr lang="fr-FR" dirty="0">
                <a:solidFill>
                  <a:srgbClr val="7030A0"/>
                </a:solidFill>
              </a:rPr>
              <a:t>’ » (transgenre, transsexuels …) sont </a:t>
            </a:r>
            <a:r>
              <a:rPr lang="fr-FR" i="1" dirty="0">
                <a:solidFill>
                  <a:srgbClr val="7030A0"/>
                </a:solidFill>
              </a:rPr>
              <a:t>des</a:t>
            </a:r>
            <a:r>
              <a:rPr lang="fr-FR" dirty="0">
                <a:solidFill>
                  <a:srgbClr val="7030A0"/>
                </a:solidFill>
              </a:rPr>
              <a:t> travestis.</a:t>
            </a:r>
          </a:p>
          <a:p>
            <a:pPr marL="285750" indent="-285750" algn="just">
              <a:buFont typeface="Arial" panose="020B0604020202020204" pitchFamily="34" charset="0"/>
              <a:buChar char="•"/>
            </a:pPr>
            <a:r>
              <a:rPr lang="fr-FR" dirty="0">
                <a:solidFill>
                  <a:srgbClr val="7030A0"/>
                </a:solidFill>
              </a:rPr>
              <a:t>Ce syndrome n’a été retiré de manuel de classification des maladies psychiatriques (DMS IV ou V), qu’en 2013.</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4750" y="507397"/>
            <a:ext cx="2474446" cy="3852111"/>
          </a:xfrm>
          <a:prstGeom prst="rect">
            <a:avLst/>
          </a:prstGeom>
        </p:spPr>
      </p:pic>
      <p:sp>
        <p:nvSpPr>
          <p:cNvPr id="7" name="ZoneTexte 6"/>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29" y="4616605"/>
            <a:ext cx="1616047" cy="1781795"/>
          </a:xfrm>
          <a:prstGeom prst="rect">
            <a:avLst/>
          </a:prstGeom>
        </p:spPr>
      </p:pic>
    </p:spTree>
    <p:extLst>
      <p:ext uri="{BB962C8B-B14F-4D97-AF65-F5344CB8AC3E}">
        <p14:creationId xmlns:p14="http://schemas.microsoft.com/office/powerpoint/2010/main" val="1795503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260028" y="6406"/>
            <a:ext cx="3173506"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5"/>
          <p:cNvSpPr/>
          <p:nvPr/>
        </p:nvSpPr>
        <p:spPr>
          <a:xfrm>
            <a:off x="193638" y="131012"/>
            <a:ext cx="2553071" cy="369332"/>
          </a:xfrm>
          <a:prstGeom prst="rect">
            <a:avLst/>
          </a:prstGeom>
        </p:spPr>
        <p:txBody>
          <a:bodyPr wrap="none">
            <a:spAutoFit/>
          </a:bodyPr>
          <a:lstStyle/>
          <a:p>
            <a:pPr>
              <a:spcBef>
                <a:spcPct val="0"/>
              </a:spcBef>
            </a:pPr>
            <a:r>
              <a:rPr lang="fr-FR" altLang="fr-FR" dirty="0">
                <a:solidFill>
                  <a:srgbClr val="7030A0"/>
                </a:solidFill>
              </a:rPr>
              <a:t>13. </a:t>
            </a:r>
            <a:r>
              <a:rPr lang="fr-FR" altLang="fr-FR" b="1" dirty="0">
                <a:solidFill>
                  <a:srgbClr val="7030A0"/>
                </a:solidFill>
              </a:rPr>
              <a:t>Stéréotypes de genre</a:t>
            </a:r>
          </a:p>
        </p:txBody>
      </p:sp>
      <p:sp>
        <p:nvSpPr>
          <p:cNvPr id="7" name="ZoneTexte 6"/>
          <p:cNvSpPr txBox="1"/>
          <p:nvPr/>
        </p:nvSpPr>
        <p:spPr>
          <a:xfrm>
            <a:off x="193638" y="500344"/>
            <a:ext cx="11998362" cy="3971559"/>
          </a:xfrm>
          <a:prstGeom prst="rect">
            <a:avLst/>
          </a:prstGeom>
          <a:noFill/>
        </p:spPr>
        <p:txBody>
          <a:bodyPr wrap="square" rtlCol="0">
            <a:spAutoFit/>
          </a:bodyPr>
          <a:lstStyle/>
          <a:p>
            <a:pPr algn="just"/>
            <a:r>
              <a:rPr lang="fr-FR" dirty="0">
                <a:solidFill>
                  <a:srgbClr val="7030A0"/>
                </a:solidFill>
              </a:rPr>
              <a:t>Le concept de construction des identités, avec la psychologie génétique et les travaux de Jean Piaget  se définit de la façon suivante: </a:t>
            </a:r>
            <a:r>
              <a:rPr lang="fr-FR" i="1" dirty="0">
                <a:solidFill>
                  <a:srgbClr val="7030A0"/>
                </a:solidFill>
              </a:rPr>
              <a:t>" la construction des identités, par la transmission des conduites sociales et l’organisation des représentations mentales, est un processus à la fois cognitif, affectif et expressif. Par l’intermédiaire du langage, l’individu assimile et s’approprie les systèmes de règles, de valeurs, de signes qui lui permettent de communiquer avec ses semblables, de s’identifier ou de se différencier, de marquer son appartenance à des groupes ou d’en rejeter d’autres. "</a:t>
            </a:r>
            <a:r>
              <a:rPr lang="fr-FR" dirty="0">
                <a:solidFill>
                  <a:srgbClr val="7030A0"/>
                </a:solidFill>
              </a:rPr>
              <a:t> </a:t>
            </a:r>
            <a:br>
              <a:rPr lang="fr-FR" dirty="0">
                <a:solidFill>
                  <a:srgbClr val="7030A0"/>
                </a:solidFill>
              </a:rPr>
            </a:br>
            <a:r>
              <a:rPr lang="fr-FR" dirty="0">
                <a:solidFill>
                  <a:srgbClr val="7030A0"/>
                </a:solidFill>
              </a:rPr>
              <a:t>Selon Piaget (1965), chaque comportement et pensée se produit pour permettre à un individu de s'adapter à l'environnement des manières de plus en plus satisfaisantes. Une composante clé de théorie développementale cognitive porte sur la façon dont les enfants comprennent et classent le monde par catégorie autour de lui (Hargreaves et Colley, 1986).</a:t>
            </a:r>
            <a:r>
              <a:rPr lang="fr-FR" sz="1200" dirty="0">
                <a:solidFill>
                  <a:srgbClr val="7030A0"/>
                </a:solidFill>
              </a:rPr>
              <a:t> Source : Stéréotypes de genre, </a:t>
            </a:r>
            <a:r>
              <a:rPr lang="fr-FR" sz="1200" dirty="0">
                <a:solidFill>
                  <a:srgbClr val="7030A0"/>
                </a:solidFill>
                <a:hlinkClick r:id="rId2"/>
              </a:rPr>
              <a:t>http://www.psychologie-sociale.com/index.php?option=com_content&amp;task=view&amp;id=101&amp;Itemid=1</a:t>
            </a:r>
            <a:r>
              <a:rPr lang="fr-FR" sz="1200" dirty="0">
                <a:solidFill>
                  <a:srgbClr val="7030A0"/>
                </a:solidFill>
              </a:rPr>
              <a:t> </a:t>
            </a:r>
          </a:p>
          <a:p>
            <a:pPr algn="just"/>
            <a:r>
              <a:rPr lang="fr-FR" dirty="0">
                <a:solidFill>
                  <a:srgbClr val="7030A0"/>
                </a:solidFill>
              </a:rPr>
              <a:t>Selon, les stéréotypes de genre, la composante féminine de notre personnalité sera plus douce, non violente, plus émotive [ayant une plus grande capacité à pleurer], plus pacifique, plus sage, plus subtile, plus fine (au niveau de notre psychologie), plus humble (?).</a:t>
            </a:r>
          </a:p>
          <a:p>
            <a:pPr algn="just"/>
            <a:r>
              <a:rPr lang="fr-FR" dirty="0">
                <a:solidFill>
                  <a:srgbClr val="7030A0"/>
                </a:solidFill>
              </a:rPr>
              <a:t>La composante masculine de notre personnalité sera plus rationnelle, carrée, moins fine au niveau au niveau ressenti psychologique des autres, plus combatif, plus dans la confrontation [dans le combat des chefs ou des coqs]. </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3264" y="5201189"/>
            <a:ext cx="1543050" cy="1504950"/>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801" y="4421130"/>
            <a:ext cx="3288681" cy="2329482"/>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1901" y="4338149"/>
            <a:ext cx="1869567" cy="2519851"/>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846" y="4574339"/>
            <a:ext cx="3609975" cy="2181225"/>
          </a:xfrm>
          <a:prstGeom prst="rect">
            <a:avLst/>
          </a:prstGeom>
        </p:spPr>
      </p:pic>
    </p:spTree>
    <p:extLst>
      <p:ext uri="{BB962C8B-B14F-4D97-AF65-F5344CB8AC3E}">
        <p14:creationId xmlns:p14="http://schemas.microsoft.com/office/powerpoint/2010/main" val="19152733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490061" y="88209"/>
            <a:ext cx="570417" cy="307029"/>
          </a:xfrm>
        </p:spPr>
        <p:txBody>
          <a:bodyPr/>
          <a:lstStyle/>
          <a:p>
            <a:fld id="{A3855CD8-F650-4656-8804-7E552F308368}" type="slidenum">
              <a:rPr lang="en-US" smtClean="0"/>
              <a:t>61</a:t>
            </a:fld>
            <a:endParaRPr lang="en-US" dirty="0"/>
          </a:p>
        </p:txBody>
      </p:sp>
      <p:pic>
        <p:nvPicPr>
          <p:cNvPr id="3" name="Picture 2" descr="https://encrypted-tbn1.gstatic.com/images?q=tbn:ANd9GcT-VBsiyeySjhr725Zhp-AFP3K1Mnzkj4-BbH3woX8NdRH8QIp-ow"/>
          <p:cNvPicPr>
            <a:picLocks noChangeAspect="1" noChangeArrowheads="1"/>
          </p:cNvPicPr>
          <p:nvPr/>
        </p:nvPicPr>
        <p:blipFill>
          <a:blip r:embed="rId2" cstate="print"/>
          <a:srcRect l="12195" r="12195"/>
          <a:stretch>
            <a:fillRect/>
          </a:stretch>
        </p:blipFill>
        <p:spPr bwMode="auto">
          <a:xfrm>
            <a:off x="253425" y="686722"/>
            <a:ext cx="2376264" cy="3142801"/>
          </a:xfrm>
          <a:prstGeom prst="rect">
            <a:avLst/>
          </a:prstGeom>
          <a:noFill/>
        </p:spPr>
      </p:pic>
      <p:sp>
        <p:nvSpPr>
          <p:cNvPr id="4" name="ZoneTexte 3"/>
          <p:cNvSpPr txBox="1"/>
          <p:nvPr/>
        </p:nvSpPr>
        <p:spPr>
          <a:xfrm>
            <a:off x="4260028" y="6406"/>
            <a:ext cx="3173506"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93638" y="131012"/>
            <a:ext cx="3213893" cy="369332"/>
          </a:xfrm>
          <a:prstGeom prst="rect">
            <a:avLst/>
          </a:prstGeom>
        </p:spPr>
        <p:txBody>
          <a:bodyPr wrap="none">
            <a:spAutoFit/>
          </a:bodyPr>
          <a:lstStyle/>
          <a:p>
            <a:pPr>
              <a:spcBef>
                <a:spcPct val="0"/>
              </a:spcBef>
            </a:pPr>
            <a:r>
              <a:rPr lang="fr-FR" altLang="fr-FR" dirty="0">
                <a:solidFill>
                  <a:srgbClr val="7030A0"/>
                </a:solidFill>
              </a:rPr>
              <a:t>13. </a:t>
            </a:r>
            <a:r>
              <a:rPr lang="fr-FR" altLang="fr-FR" b="1" dirty="0">
                <a:solidFill>
                  <a:srgbClr val="7030A0"/>
                </a:solidFill>
              </a:rPr>
              <a:t>Stéréotypes de genre (suite)</a:t>
            </a:r>
          </a:p>
        </p:txBody>
      </p:sp>
      <p:pic>
        <p:nvPicPr>
          <p:cNvPr id="6" name="Picture 4" descr="https://encrypted-tbn3.gstatic.com/images?q=tbn:ANd9GcSh4YK8u6lRajRGxHkjDwvp51NPrdZPckG5GykoKKq33EvFiVmk"/>
          <p:cNvPicPr>
            <a:picLocks noChangeAspect="1" noChangeArrowheads="1"/>
          </p:cNvPicPr>
          <p:nvPr/>
        </p:nvPicPr>
        <p:blipFill>
          <a:blip r:embed="rId3" cstate="print"/>
          <a:srcRect/>
          <a:stretch>
            <a:fillRect/>
          </a:stretch>
        </p:blipFill>
        <p:spPr bwMode="auto">
          <a:xfrm>
            <a:off x="2849798" y="661171"/>
            <a:ext cx="2321845" cy="3168352"/>
          </a:xfrm>
          <a:prstGeom prst="rect">
            <a:avLst/>
          </a:prstGeom>
          <a:noFill/>
        </p:spPr>
      </p:pic>
      <p:sp>
        <p:nvSpPr>
          <p:cNvPr id="7" name="Rectangle 6"/>
          <p:cNvSpPr/>
          <p:nvPr/>
        </p:nvSpPr>
        <p:spPr>
          <a:xfrm>
            <a:off x="193638" y="3831235"/>
            <a:ext cx="5243808" cy="369332"/>
          </a:xfrm>
          <a:prstGeom prst="rect">
            <a:avLst/>
          </a:prstGeom>
        </p:spPr>
        <p:txBody>
          <a:bodyPr wrap="none">
            <a:spAutoFit/>
          </a:bodyPr>
          <a:lstStyle/>
          <a:p>
            <a:r>
              <a:rPr lang="fr-FR" dirty="0">
                <a:solidFill>
                  <a:srgbClr val="7030A0"/>
                </a:solidFill>
              </a:rPr>
              <a:t>Cartes d'anniversaire et magazines des filles / garçons.</a:t>
            </a:r>
          </a:p>
        </p:txBody>
      </p:sp>
      <p:pic>
        <p:nvPicPr>
          <p:cNvPr id="8" name="Picture 12" descr="http://i.dailymail.co.uk/i/pix/2013/06/10/article-2338976-170D18FE000005DC-779_634x5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3776" y="111721"/>
            <a:ext cx="2374901" cy="21464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http://www.mwctoys.com/images/review_batbegins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1170" y="100011"/>
            <a:ext cx="1905000" cy="24193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dailymail.co.uk/i/pix/2011/02/20/article-1358974-0D489C60000005DC-960_233x45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5556" y="2334696"/>
            <a:ext cx="1296144" cy="25533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artthreat.net/wp-content/uploads/OB-VN016_Sniper_G_20121129132450.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9287" y="2787541"/>
            <a:ext cx="2696130" cy="1799046"/>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6967825" y="2484663"/>
            <a:ext cx="1781604" cy="369332"/>
          </a:xfrm>
          <a:prstGeom prst="rect">
            <a:avLst/>
          </a:prstGeom>
          <a:noFill/>
        </p:spPr>
        <p:txBody>
          <a:bodyPr wrap="square" rtlCol="0">
            <a:spAutoFit/>
          </a:bodyPr>
          <a:lstStyle/>
          <a:p>
            <a:pPr algn="ctr"/>
            <a:r>
              <a:rPr lang="fr-FR" b="1" dirty="0">
                <a:solidFill>
                  <a:srgbClr val="008000"/>
                </a:solidFill>
              </a:rPr>
              <a:t>↖ Correct </a:t>
            </a:r>
            <a:r>
              <a:rPr lang="fr-FR" b="1" dirty="0">
                <a:solidFill>
                  <a:srgbClr val="008000"/>
                </a:solidFill>
                <a:latin typeface="Calibri" panose="020F0502020204030204" pitchFamily="34" charset="0"/>
              </a:rPr>
              <a:t>↗</a:t>
            </a:r>
            <a:endParaRPr lang="fr-FR" b="1" dirty="0">
              <a:solidFill>
                <a:srgbClr val="008000"/>
              </a:solidFill>
            </a:endParaRPr>
          </a:p>
        </p:txBody>
      </p:sp>
      <p:sp>
        <p:nvSpPr>
          <p:cNvPr id="13" name="ZoneTexte 12"/>
          <p:cNvSpPr txBox="1"/>
          <p:nvPr/>
        </p:nvSpPr>
        <p:spPr>
          <a:xfrm>
            <a:off x="8886739" y="4588730"/>
            <a:ext cx="1944029" cy="369332"/>
          </a:xfrm>
          <a:prstGeom prst="rect">
            <a:avLst/>
          </a:prstGeom>
          <a:noFill/>
        </p:spPr>
        <p:txBody>
          <a:bodyPr wrap="square" rtlCol="0">
            <a:spAutoFit/>
          </a:bodyPr>
          <a:lstStyle/>
          <a:p>
            <a:pPr algn="ctr"/>
            <a:r>
              <a:rPr lang="fr-FR" b="1" dirty="0">
                <a:solidFill>
                  <a:srgbClr val="FF0000"/>
                </a:solidFill>
              </a:rPr>
              <a:t>↖ Pas correct </a:t>
            </a:r>
            <a:r>
              <a:rPr lang="fr-FR" b="1" dirty="0">
                <a:solidFill>
                  <a:srgbClr val="FF0000"/>
                </a:solidFill>
                <a:latin typeface="Calibri" panose="020F0502020204030204" pitchFamily="34" charset="0"/>
              </a:rPr>
              <a:t>↗</a:t>
            </a:r>
            <a:endParaRPr lang="fr-FR" b="1" dirty="0">
              <a:solidFill>
                <a:srgbClr val="FF0000"/>
              </a:solidFill>
            </a:endParaRPr>
          </a:p>
        </p:txBody>
      </p:sp>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90997"/>
            <a:ext cx="1992001" cy="2298463"/>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2249" y="4174761"/>
            <a:ext cx="3112064" cy="2334048"/>
          </a:xfrm>
          <a:prstGeom prst="rect">
            <a:avLst/>
          </a:prstGeom>
        </p:spPr>
      </p:pic>
      <p:sp>
        <p:nvSpPr>
          <p:cNvPr id="16" name="ZoneTexte 15"/>
          <p:cNvSpPr txBox="1"/>
          <p:nvPr/>
        </p:nvSpPr>
        <p:spPr>
          <a:xfrm>
            <a:off x="-66084" y="6480776"/>
            <a:ext cx="5696431" cy="276999"/>
          </a:xfrm>
          <a:prstGeom prst="rect">
            <a:avLst/>
          </a:prstGeom>
          <a:noFill/>
        </p:spPr>
        <p:txBody>
          <a:bodyPr wrap="square" rtlCol="0">
            <a:spAutoFit/>
          </a:bodyPr>
          <a:lstStyle/>
          <a:p>
            <a:pPr algn="ctr"/>
            <a:r>
              <a:rPr lang="fr-FR" sz="1200" dirty="0">
                <a:solidFill>
                  <a:srgbClr val="7030A0"/>
                </a:solidFill>
              </a:rPr>
              <a:t>Stéréotype de genre : L’homme dirige, domine et la femme est soumise, exécutante ↖</a:t>
            </a:r>
          </a:p>
        </p:txBody>
      </p:sp>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5636" y="446272"/>
            <a:ext cx="1752600" cy="2609850"/>
          </a:xfrm>
          <a:prstGeom prst="rect">
            <a:avLst/>
          </a:prstGeom>
        </p:spPr>
      </p:pic>
      <p:pic>
        <p:nvPicPr>
          <p:cNvPr id="18" name="Imag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2576" y="5108029"/>
            <a:ext cx="2514600" cy="1819275"/>
          </a:xfrm>
          <a:prstGeom prst="rect">
            <a:avLst/>
          </a:prstGeom>
        </p:spPr>
      </p:pic>
      <p:pic>
        <p:nvPicPr>
          <p:cNvPr id="19" name="Imag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9404" y="4958062"/>
            <a:ext cx="2857500" cy="1600200"/>
          </a:xfrm>
          <a:prstGeom prst="rect">
            <a:avLst/>
          </a:prstGeom>
        </p:spPr>
      </p:pic>
      <p:pic>
        <p:nvPicPr>
          <p:cNvPr id="20" name="Imag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64561" y="3040804"/>
            <a:ext cx="2619375" cy="1743075"/>
          </a:xfrm>
          <a:prstGeom prst="rect">
            <a:avLst/>
          </a:prstGeom>
        </p:spPr>
      </p:pic>
      <p:sp>
        <p:nvSpPr>
          <p:cNvPr id="21" name="ZoneTexte 20"/>
          <p:cNvSpPr txBox="1"/>
          <p:nvPr/>
        </p:nvSpPr>
        <p:spPr>
          <a:xfrm>
            <a:off x="9407352" y="2280650"/>
            <a:ext cx="1781604" cy="369332"/>
          </a:xfrm>
          <a:prstGeom prst="rect">
            <a:avLst/>
          </a:prstGeom>
          <a:noFill/>
        </p:spPr>
        <p:txBody>
          <a:bodyPr wrap="square" rtlCol="0">
            <a:spAutoFit/>
          </a:bodyPr>
          <a:lstStyle/>
          <a:p>
            <a:pPr algn="ctr"/>
            <a:r>
              <a:rPr lang="fr-FR" b="1" dirty="0">
                <a:solidFill>
                  <a:srgbClr val="008000"/>
                </a:solidFill>
              </a:rPr>
              <a:t>↖ Correct </a:t>
            </a:r>
            <a:r>
              <a:rPr lang="fr-FR" b="1" dirty="0">
                <a:solidFill>
                  <a:srgbClr val="008000"/>
                </a:solidFill>
                <a:latin typeface="Calibri" panose="020F0502020204030204" pitchFamily="34" charset="0"/>
              </a:rPr>
              <a:t>↗</a:t>
            </a:r>
            <a:endParaRPr lang="fr-FR" b="1" dirty="0">
              <a:solidFill>
                <a:srgbClr val="008000"/>
              </a:solidFill>
            </a:endParaRPr>
          </a:p>
        </p:txBody>
      </p:sp>
      <p:sp>
        <p:nvSpPr>
          <p:cNvPr id="22" name="ZoneTexte 21"/>
          <p:cNvSpPr txBox="1"/>
          <p:nvPr/>
        </p:nvSpPr>
        <p:spPr>
          <a:xfrm>
            <a:off x="9370655" y="6470175"/>
            <a:ext cx="1781604" cy="369332"/>
          </a:xfrm>
          <a:prstGeom prst="rect">
            <a:avLst/>
          </a:prstGeom>
          <a:noFill/>
        </p:spPr>
        <p:txBody>
          <a:bodyPr wrap="square" rtlCol="0">
            <a:spAutoFit/>
          </a:bodyPr>
          <a:lstStyle/>
          <a:p>
            <a:pPr algn="ctr"/>
            <a:r>
              <a:rPr lang="fr-FR" b="1" dirty="0">
                <a:solidFill>
                  <a:srgbClr val="008000"/>
                </a:solidFill>
              </a:rPr>
              <a:t>↖ Correct </a:t>
            </a:r>
            <a:r>
              <a:rPr lang="fr-FR" b="1" dirty="0">
                <a:solidFill>
                  <a:srgbClr val="008000"/>
                </a:solidFill>
                <a:latin typeface="Calibri" panose="020F0502020204030204" pitchFamily="34" charset="0"/>
              </a:rPr>
              <a:t>↗</a:t>
            </a:r>
            <a:endParaRPr lang="fr-FR" b="1" dirty="0">
              <a:solidFill>
                <a:srgbClr val="008000"/>
              </a:solidFill>
            </a:endParaRPr>
          </a:p>
        </p:txBody>
      </p:sp>
      <p:sp>
        <p:nvSpPr>
          <p:cNvPr id="23" name="ZoneTexte 22"/>
          <p:cNvSpPr txBox="1"/>
          <p:nvPr/>
        </p:nvSpPr>
        <p:spPr>
          <a:xfrm>
            <a:off x="5783272" y="4779648"/>
            <a:ext cx="1781604" cy="369332"/>
          </a:xfrm>
          <a:prstGeom prst="rect">
            <a:avLst/>
          </a:prstGeom>
          <a:noFill/>
        </p:spPr>
        <p:txBody>
          <a:bodyPr wrap="square" rtlCol="0">
            <a:spAutoFit/>
          </a:bodyPr>
          <a:lstStyle/>
          <a:p>
            <a:pPr algn="ctr"/>
            <a:r>
              <a:rPr lang="fr-FR" b="1" dirty="0">
                <a:solidFill>
                  <a:srgbClr val="008000"/>
                </a:solidFill>
              </a:rPr>
              <a:t>↖ Correct </a:t>
            </a:r>
            <a:r>
              <a:rPr lang="fr-FR" b="1" dirty="0">
                <a:solidFill>
                  <a:srgbClr val="008000"/>
                </a:solidFill>
                <a:latin typeface="Calibri" panose="020F0502020204030204" pitchFamily="34" charset="0"/>
              </a:rPr>
              <a:t>↗</a:t>
            </a:r>
            <a:endParaRPr lang="fr-FR" b="1" dirty="0">
              <a:solidFill>
                <a:srgbClr val="008000"/>
              </a:solidFill>
            </a:endParaRPr>
          </a:p>
        </p:txBody>
      </p:sp>
    </p:spTree>
    <p:extLst>
      <p:ext uri="{BB962C8B-B14F-4D97-AF65-F5344CB8AC3E}">
        <p14:creationId xmlns:p14="http://schemas.microsoft.com/office/powerpoint/2010/main" val="3687969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52663" y="191073"/>
            <a:ext cx="414454" cy="309272"/>
          </a:xfrm>
        </p:spPr>
        <p:txBody>
          <a:bodyPr/>
          <a:lstStyle/>
          <a:p>
            <a:fld id="{A3855CD8-F650-4656-8804-7E552F308368}" type="slidenum">
              <a:rPr lang="en-US" smtClean="0"/>
              <a:t>62</a:t>
            </a:fld>
            <a:endParaRPr lang="en-US" dirty="0"/>
          </a:p>
        </p:txBody>
      </p:sp>
      <p:sp>
        <p:nvSpPr>
          <p:cNvPr id="3" name="Rectangle 2"/>
          <p:cNvSpPr/>
          <p:nvPr/>
        </p:nvSpPr>
        <p:spPr>
          <a:xfrm>
            <a:off x="193638" y="500344"/>
            <a:ext cx="5155001" cy="369332"/>
          </a:xfrm>
          <a:prstGeom prst="rect">
            <a:avLst/>
          </a:prstGeom>
        </p:spPr>
        <p:txBody>
          <a:bodyPr wrap="none">
            <a:spAutoFit/>
          </a:bodyPr>
          <a:lstStyle/>
          <a:p>
            <a:r>
              <a:rPr lang="fr-FR" b="1" dirty="0">
                <a:solidFill>
                  <a:srgbClr val="7030A0"/>
                </a:solidFill>
              </a:rPr>
              <a:t>Approche Droit et approche genre : quelle relation ?</a:t>
            </a:r>
            <a:endParaRPr lang="fr-FR" dirty="0">
              <a:solidFill>
                <a:srgbClr val="7030A0"/>
              </a:solidFill>
            </a:endParaRPr>
          </a:p>
        </p:txBody>
      </p:sp>
      <p:sp>
        <p:nvSpPr>
          <p:cNvPr id="4" name="ZoneTexte 3"/>
          <p:cNvSpPr txBox="1"/>
          <p:nvPr/>
        </p:nvSpPr>
        <p:spPr>
          <a:xfrm>
            <a:off x="4260028" y="6406"/>
            <a:ext cx="3173506"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193638" y="131012"/>
            <a:ext cx="4066390" cy="369332"/>
          </a:xfrm>
          <a:prstGeom prst="rect">
            <a:avLst/>
          </a:prstGeom>
        </p:spPr>
        <p:txBody>
          <a:bodyPr wrap="square">
            <a:spAutoFit/>
          </a:bodyPr>
          <a:lstStyle/>
          <a:p>
            <a:pPr>
              <a:spcBef>
                <a:spcPct val="0"/>
              </a:spcBef>
            </a:pPr>
            <a:r>
              <a:rPr lang="fr-FR" altLang="fr-FR" dirty="0">
                <a:solidFill>
                  <a:srgbClr val="7030A0"/>
                </a:solidFill>
              </a:rPr>
              <a:t>13. </a:t>
            </a:r>
            <a:r>
              <a:rPr lang="fr-FR" altLang="fr-FR" b="1" dirty="0">
                <a:solidFill>
                  <a:srgbClr val="7030A0"/>
                </a:solidFill>
              </a:rPr>
              <a:t>Stéréotypes de genre (suite et fin)</a:t>
            </a:r>
          </a:p>
        </p:txBody>
      </p:sp>
      <p:sp>
        <p:nvSpPr>
          <p:cNvPr id="6" name="ZoneTexte 5"/>
          <p:cNvSpPr txBox="1"/>
          <p:nvPr/>
        </p:nvSpPr>
        <p:spPr>
          <a:xfrm>
            <a:off x="193638" y="929735"/>
            <a:ext cx="11860830" cy="2031325"/>
          </a:xfrm>
          <a:prstGeom prst="rect">
            <a:avLst/>
          </a:prstGeom>
          <a:noFill/>
        </p:spPr>
        <p:txBody>
          <a:bodyPr wrap="square" rtlCol="0">
            <a:spAutoFit/>
          </a:bodyPr>
          <a:lstStyle/>
          <a:p>
            <a:r>
              <a:rPr lang="fr-FR" b="1" dirty="0">
                <a:solidFill>
                  <a:srgbClr val="7030A0"/>
                </a:solidFill>
              </a:rPr>
              <a:t>L’approche droit</a:t>
            </a:r>
            <a:r>
              <a:rPr lang="fr-FR" dirty="0">
                <a:solidFill>
                  <a:srgbClr val="7030A0"/>
                </a:solidFill>
              </a:rPr>
              <a:t> considère tous les êtres humains, indépendamment de leur sexe, couleur, ethnie, dotés d’une personnalité juridique autonome et sujets de droits.</a:t>
            </a:r>
          </a:p>
          <a:p>
            <a:r>
              <a:rPr lang="fr-FR" b="1" dirty="0">
                <a:solidFill>
                  <a:srgbClr val="7030A0"/>
                </a:solidFill>
              </a:rPr>
              <a:t>L’approche genre</a:t>
            </a:r>
            <a:r>
              <a:rPr lang="fr-FR" dirty="0">
                <a:solidFill>
                  <a:srgbClr val="7030A0"/>
                </a:solidFill>
              </a:rPr>
              <a:t> est une approche basée sur les droits de l’homme, généralement applicable à l’analyse des rapports hommes-femmes.</a:t>
            </a:r>
          </a:p>
          <a:p>
            <a:r>
              <a:rPr lang="fr-FR" altLang="zh-CN" dirty="0">
                <a:solidFill>
                  <a:srgbClr val="7030A0"/>
                </a:solidFill>
                <a:ea typeface="Calibri" pitchFamily="34" charset="0"/>
                <a:cs typeface="Calibri" pitchFamily="34" charset="0"/>
              </a:rPr>
              <a:t>Ce concept opère une distinction entre la </a:t>
            </a:r>
            <a:r>
              <a:rPr lang="fr-FR" altLang="zh-CN" b="1" dirty="0">
                <a:solidFill>
                  <a:srgbClr val="7030A0"/>
                </a:solidFill>
                <a:ea typeface="Calibri" pitchFamily="34" charset="0"/>
                <a:cs typeface="Calibri" pitchFamily="34" charset="0"/>
              </a:rPr>
              <a:t>dimension biologique</a:t>
            </a:r>
            <a:r>
              <a:rPr lang="fr-FR" altLang="zh-CN" dirty="0">
                <a:solidFill>
                  <a:srgbClr val="7030A0"/>
                </a:solidFill>
                <a:ea typeface="Calibri" pitchFamily="34" charset="0"/>
                <a:cs typeface="Calibri" pitchFamily="34" charset="0"/>
              </a:rPr>
              <a:t> (le sexe) et la </a:t>
            </a:r>
            <a:r>
              <a:rPr lang="fr-FR" altLang="zh-CN" b="1" dirty="0">
                <a:solidFill>
                  <a:srgbClr val="7030A0"/>
                </a:solidFill>
                <a:ea typeface="Calibri" pitchFamily="34" charset="0"/>
                <a:cs typeface="Calibri" pitchFamily="34" charset="0"/>
              </a:rPr>
              <a:t>dimension culturelle</a:t>
            </a:r>
            <a:r>
              <a:rPr lang="fr-FR" altLang="zh-CN" dirty="0">
                <a:solidFill>
                  <a:srgbClr val="7030A0"/>
                </a:solidFill>
                <a:ea typeface="Calibri" pitchFamily="34" charset="0"/>
                <a:cs typeface="Calibri" pitchFamily="34" charset="0"/>
              </a:rPr>
              <a:t> (le genre) et produit ainsi une rupture dans le déterminisme biologique.</a:t>
            </a:r>
            <a:endParaRPr lang="fr-FR" altLang="zh-CN" dirty="0">
              <a:solidFill>
                <a:srgbClr val="7030A0"/>
              </a:solidFill>
              <a:cs typeface="Arial" pitchFamily="34" charset="0"/>
            </a:endParaRPr>
          </a:p>
          <a:p>
            <a:endParaRPr lang="fr-FR" dirty="0">
              <a:solidFill>
                <a:srgbClr val="7030A0"/>
              </a:solidFill>
            </a:endParaRPr>
          </a:p>
        </p:txBody>
      </p:sp>
      <p:graphicFrame>
        <p:nvGraphicFramePr>
          <p:cNvPr id="7" name="Tableau 6"/>
          <p:cNvGraphicFramePr>
            <a:graphicFrameLocks noGrp="1"/>
          </p:cNvGraphicFramePr>
          <p:nvPr>
            <p:extLst>
              <p:ext uri="{D42A27DB-BD31-4B8C-83A1-F6EECF244321}">
                <p14:modId xmlns:p14="http://schemas.microsoft.com/office/powerpoint/2010/main" val="1822666007"/>
              </p:ext>
            </p:extLst>
          </p:nvPr>
        </p:nvGraphicFramePr>
        <p:xfrm>
          <a:off x="4954485" y="2439336"/>
          <a:ext cx="6854656" cy="4206240"/>
        </p:xfrm>
        <a:graphic>
          <a:graphicData uri="http://schemas.openxmlformats.org/drawingml/2006/table">
            <a:tbl>
              <a:tblPr firstRow="1" firstCol="1" bandRow="1">
                <a:tableStyleId>{69CF1AB2-1976-4502-BF36-3FF5EA218861}</a:tableStyleId>
              </a:tblPr>
              <a:tblGrid>
                <a:gridCol w="3520046">
                  <a:extLst>
                    <a:ext uri="{9D8B030D-6E8A-4147-A177-3AD203B41FA5}">
                      <a16:colId xmlns:a16="http://schemas.microsoft.com/office/drawing/2014/main" val="20000"/>
                    </a:ext>
                  </a:extLst>
                </a:gridCol>
                <a:gridCol w="3334610">
                  <a:extLst>
                    <a:ext uri="{9D8B030D-6E8A-4147-A177-3AD203B41FA5}">
                      <a16:colId xmlns:a16="http://schemas.microsoft.com/office/drawing/2014/main" val="20001"/>
                    </a:ext>
                  </a:extLst>
                </a:gridCol>
              </a:tblGrid>
              <a:tr h="0">
                <a:tc>
                  <a:txBody>
                    <a:bodyPr/>
                    <a:lstStyle/>
                    <a:p>
                      <a:pPr marL="107950" algn="ctr">
                        <a:lnSpc>
                          <a:spcPct val="150000"/>
                        </a:lnSpc>
                        <a:spcAft>
                          <a:spcPts val="0"/>
                        </a:spcAft>
                      </a:pPr>
                      <a:r>
                        <a:rPr lang="fr-FR" sz="2400" kern="150" dirty="0">
                          <a:effectLst/>
                        </a:rPr>
                        <a:t>Sexe</a:t>
                      </a:r>
                    </a:p>
                    <a:p>
                      <a:pPr marL="107950" algn="ctr">
                        <a:lnSpc>
                          <a:spcPct val="150000"/>
                        </a:lnSpc>
                        <a:spcAft>
                          <a:spcPts val="0"/>
                        </a:spcAft>
                      </a:pPr>
                      <a:r>
                        <a:rPr lang="fr-FR" sz="1600" kern="150" dirty="0">
                          <a:effectLst/>
                        </a:rPr>
                        <a:t>Attribut biologique</a:t>
                      </a:r>
                      <a:endParaRPr lang="fr-FR" sz="1600" b="1" kern="150" dirty="0">
                        <a:effectLst/>
                        <a:latin typeface="Arial"/>
                        <a:ea typeface="Calibri"/>
                        <a:cs typeface="Calibri"/>
                      </a:endParaRPr>
                    </a:p>
                  </a:txBody>
                  <a:tcPr marL="68580" marR="68580" marT="0" marB="0"/>
                </a:tc>
                <a:tc>
                  <a:txBody>
                    <a:bodyPr/>
                    <a:lstStyle/>
                    <a:p>
                      <a:pPr marL="107950" algn="ctr">
                        <a:lnSpc>
                          <a:spcPct val="150000"/>
                        </a:lnSpc>
                        <a:spcAft>
                          <a:spcPts val="0"/>
                        </a:spcAft>
                      </a:pPr>
                      <a:r>
                        <a:rPr lang="fr-FR" sz="2000" kern="150" dirty="0">
                          <a:effectLst/>
                        </a:rPr>
                        <a:t>Genre</a:t>
                      </a:r>
                    </a:p>
                    <a:p>
                      <a:pPr marL="107950" algn="ctr">
                        <a:lnSpc>
                          <a:spcPct val="150000"/>
                        </a:lnSpc>
                        <a:spcAft>
                          <a:spcPts val="0"/>
                        </a:spcAft>
                      </a:pPr>
                      <a:r>
                        <a:rPr lang="fr-FR" sz="1600" kern="150" dirty="0">
                          <a:effectLst/>
                        </a:rPr>
                        <a:t>Concept social</a:t>
                      </a:r>
                      <a:endParaRPr lang="fr-FR" sz="1600" b="1" kern="150" dirty="0">
                        <a:effectLst/>
                        <a:latin typeface="Arial"/>
                        <a:ea typeface="Calibri"/>
                        <a:cs typeface="Calibri"/>
                      </a:endParaRPr>
                    </a:p>
                  </a:txBody>
                  <a:tcPr marL="68580" marR="68580" marT="0" marB="0"/>
                </a:tc>
                <a:extLst>
                  <a:ext uri="{0D108BD9-81ED-4DB2-BD59-A6C34878D82A}">
                    <a16:rowId xmlns:a16="http://schemas.microsoft.com/office/drawing/2014/main" val="10000"/>
                  </a:ext>
                </a:extLst>
              </a:tr>
              <a:tr h="0">
                <a:tc>
                  <a:txBody>
                    <a:bodyPr/>
                    <a:lstStyle/>
                    <a:p>
                      <a:pPr marL="107950">
                        <a:lnSpc>
                          <a:spcPct val="150000"/>
                        </a:lnSpc>
                        <a:spcAft>
                          <a:spcPts val="0"/>
                        </a:spcAft>
                      </a:pPr>
                      <a:r>
                        <a:rPr lang="fr-FR" sz="1600" kern="150" dirty="0">
                          <a:effectLst/>
                        </a:rPr>
                        <a:t>Caractéristiques des H et F déterminées biologiquement</a:t>
                      </a:r>
                      <a:endParaRPr lang="fr-FR" sz="1600" kern="150" dirty="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Caractéristiques des H et F acquises socialement</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1"/>
                  </a:ext>
                </a:extLst>
              </a:tr>
              <a:tr h="0">
                <a:tc>
                  <a:txBody>
                    <a:bodyPr/>
                    <a:lstStyle/>
                    <a:p>
                      <a:pPr marL="107950">
                        <a:lnSpc>
                          <a:spcPct val="150000"/>
                        </a:lnSpc>
                        <a:spcAft>
                          <a:spcPts val="0"/>
                        </a:spcAft>
                      </a:pPr>
                      <a:r>
                        <a:rPr lang="fr-FR" sz="1600" kern="150" dirty="0">
                          <a:effectLst/>
                        </a:rPr>
                        <a:t>Sont innées</a:t>
                      </a:r>
                      <a:endParaRPr lang="fr-FR" sz="1600" kern="150" dirty="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S’acquièrent par la socialisation</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2"/>
                  </a:ext>
                </a:extLst>
              </a:tr>
              <a:tr h="0">
                <a:tc>
                  <a:txBody>
                    <a:bodyPr/>
                    <a:lstStyle/>
                    <a:p>
                      <a:pPr marL="107950">
                        <a:lnSpc>
                          <a:spcPct val="150000"/>
                        </a:lnSpc>
                        <a:spcAft>
                          <a:spcPts val="0"/>
                        </a:spcAft>
                      </a:pPr>
                      <a:r>
                        <a:rPr lang="fr-FR" sz="1600" kern="150">
                          <a:effectLst/>
                        </a:rPr>
                        <a:t>Naturelles</a:t>
                      </a:r>
                      <a:endParaRPr lang="fr-FR" sz="1600" kern="15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Culturelles</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3"/>
                  </a:ext>
                </a:extLst>
              </a:tr>
              <a:tr h="0">
                <a:tc>
                  <a:txBody>
                    <a:bodyPr/>
                    <a:lstStyle/>
                    <a:p>
                      <a:pPr marL="107950">
                        <a:lnSpc>
                          <a:spcPct val="150000"/>
                        </a:lnSpc>
                        <a:spcAft>
                          <a:spcPts val="0"/>
                        </a:spcAft>
                      </a:pPr>
                      <a:r>
                        <a:rPr lang="fr-FR" sz="1600" kern="150">
                          <a:effectLst/>
                        </a:rPr>
                        <a:t>Absolues</a:t>
                      </a:r>
                      <a:endParaRPr lang="fr-FR" sz="1600" kern="15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Relatives</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4"/>
                  </a:ext>
                </a:extLst>
              </a:tr>
              <a:tr h="0">
                <a:tc>
                  <a:txBody>
                    <a:bodyPr/>
                    <a:lstStyle/>
                    <a:p>
                      <a:pPr marL="107950">
                        <a:lnSpc>
                          <a:spcPct val="150000"/>
                        </a:lnSpc>
                        <a:spcAft>
                          <a:spcPts val="0"/>
                        </a:spcAft>
                      </a:pPr>
                      <a:r>
                        <a:rPr lang="fr-FR" sz="1600" kern="150">
                          <a:effectLst/>
                        </a:rPr>
                        <a:t>Permanentes</a:t>
                      </a:r>
                      <a:endParaRPr lang="fr-FR" sz="1600" kern="15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Évolutives</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5"/>
                  </a:ext>
                </a:extLst>
              </a:tr>
              <a:tr h="0">
                <a:tc>
                  <a:txBody>
                    <a:bodyPr/>
                    <a:lstStyle/>
                    <a:p>
                      <a:pPr marL="107950">
                        <a:lnSpc>
                          <a:spcPct val="150000"/>
                        </a:lnSpc>
                        <a:spcAft>
                          <a:spcPts val="0"/>
                        </a:spcAft>
                      </a:pPr>
                      <a:r>
                        <a:rPr lang="fr-FR" sz="1600" kern="150">
                          <a:effectLst/>
                        </a:rPr>
                        <a:t>Concernent les individus</a:t>
                      </a:r>
                      <a:endParaRPr lang="fr-FR" sz="1600" kern="15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Concernent la société, les institutions</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6"/>
                  </a:ext>
                </a:extLst>
              </a:tr>
              <a:tr h="0">
                <a:tc>
                  <a:txBody>
                    <a:bodyPr/>
                    <a:lstStyle/>
                    <a:p>
                      <a:pPr marL="107950">
                        <a:lnSpc>
                          <a:spcPct val="150000"/>
                        </a:lnSpc>
                        <a:spcAft>
                          <a:spcPts val="0"/>
                        </a:spcAft>
                      </a:pPr>
                      <a:r>
                        <a:rPr lang="fr-FR" sz="1600" kern="150" dirty="0">
                          <a:effectLst/>
                        </a:rPr>
                        <a:t>Immuables dans le temps et dans l’espace</a:t>
                      </a:r>
                      <a:endParaRPr lang="fr-FR" sz="1600" kern="150" dirty="0">
                        <a:effectLst/>
                        <a:latin typeface="Arial"/>
                        <a:ea typeface="Calibri"/>
                        <a:cs typeface="Calibri"/>
                      </a:endParaRPr>
                    </a:p>
                  </a:txBody>
                  <a:tcPr marL="68580" marR="68580" marT="0" marB="0"/>
                </a:tc>
                <a:tc>
                  <a:txBody>
                    <a:bodyPr/>
                    <a:lstStyle/>
                    <a:p>
                      <a:pPr marL="107950">
                        <a:lnSpc>
                          <a:spcPct val="150000"/>
                        </a:lnSpc>
                        <a:spcAft>
                          <a:spcPts val="0"/>
                        </a:spcAft>
                      </a:pPr>
                      <a:r>
                        <a:rPr lang="fr-FR" sz="1600" kern="150" dirty="0">
                          <a:effectLst/>
                        </a:rPr>
                        <a:t>Dynamiques changeant dans le temps et l’espace</a:t>
                      </a:r>
                      <a:endParaRPr lang="fr-FR" sz="1600" kern="150" dirty="0">
                        <a:effectLst/>
                        <a:latin typeface="Arial"/>
                        <a:ea typeface="Calibri"/>
                        <a:cs typeface="Calibri"/>
                      </a:endParaRPr>
                    </a:p>
                  </a:txBody>
                  <a:tcPr marL="68580" marR="68580" marT="0" marB="0"/>
                </a:tc>
                <a:extLst>
                  <a:ext uri="{0D108BD9-81ED-4DB2-BD59-A6C34878D82A}">
                    <a16:rowId xmlns:a16="http://schemas.microsoft.com/office/drawing/2014/main" val="10007"/>
                  </a:ext>
                </a:extLst>
              </a:tr>
            </a:tbl>
          </a:graphicData>
        </a:graphic>
      </p:graphicFrame>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38" y="2752530"/>
            <a:ext cx="1381125" cy="1962150"/>
          </a:xfrm>
          <a:prstGeom prst="rect">
            <a:avLst/>
          </a:prstGeom>
        </p:spPr>
      </p:pic>
      <p:sp>
        <p:nvSpPr>
          <p:cNvPr id="9" name="ZoneTexte 8"/>
          <p:cNvSpPr txBox="1"/>
          <p:nvPr/>
        </p:nvSpPr>
        <p:spPr>
          <a:xfrm>
            <a:off x="282124" y="6253086"/>
            <a:ext cx="4427034" cy="461665"/>
          </a:xfrm>
          <a:prstGeom prst="rect">
            <a:avLst/>
          </a:prstGeom>
          <a:noFill/>
        </p:spPr>
        <p:txBody>
          <a:bodyPr wrap="square" rtlCol="0">
            <a:spAutoFit/>
          </a:bodyPr>
          <a:lstStyle/>
          <a:p>
            <a:r>
              <a:rPr lang="fr-FR" sz="1200" dirty="0">
                <a:solidFill>
                  <a:srgbClr val="7030A0"/>
                </a:solidFill>
              </a:rPr>
              <a:t>Source : Les stéréotypes, Amina </a:t>
            </a:r>
            <a:r>
              <a:rPr lang="fr-FR" sz="1200" dirty="0" err="1">
                <a:solidFill>
                  <a:srgbClr val="7030A0"/>
                </a:solidFill>
              </a:rPr>
              <a:t>Lemrini</a:t>
            </a:r>
            <a:r>
              <a:rPr lang="fr-FR" sz="1200" dirty="0">
                <a:solidFill>
                  <a:srgbClr val="7030A0"/>
                </a:solidFill>
              </a:rPr>
              <a:t>, HACA- MAROC, </a:t>
            </a:r>
            <a:r>
              <a:rPr lang="fr-FR" sz="1200" dirty="0">
                <a:solidFill>
                  <a:srgbClr val="7030A0"/>
                </a:solidFill>
                <a:hlinkClick r:id="rId3"/>
              </a:rPr>
              <a:t>http://www.e-mediji.hr/repository_files/file/641/</a:t>
            </a:r>
            <a:r>
              <a:rPr lang="fr-FR" sz="1200" dirty="0">
                <a:solidFill>
                  <a:srgbClr val="7030A0"/>
                </a:solidFill>
              </a:rPr>
              <a:t> </a:t>
            </a:r>
          </a:p>
        </p:txBody>
      </p:sp>
      <p:pic>
        <p:nvPicPr>
          <p:cNvPr id="10" name="Image 9"/>
          <p:cNvPicPr>
            <a:picLocks noChangeAspect="1"/>
          </p:cNvPicPr>
          <p:nvPr/>
        </p:nvPicPr>
        <p:blipFill>
          <a:blip r:embed="rId4"/>
          <a:stretch>
            <a:fillRect/>
          </a:stretch>
        </p:blipFill>
        <p:spPr>
          <a:xfrm>
            <a:off x="1769199" y="2752530"/>
            <a:ext cx="1609725" cy="1076325"/>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1501" y="3959728"/>
            <a:ext cx="1476375" cy="1971675"/>
          </a:xfrm>
          <a:prstGeom prst="rect">
            <a:avLst/>
          </a:prstGeom>
        </p:spPr>
      </p:pic>
    </p:spTree>
    <p:extLst>
      <p:ext uri="{BB962C8B-B14F-4D97-AF65-F5344CB8AC3E}">
        <p14:creationId xmlns:p14="http://schemas.microsoft.com/office/powerpoint/2010/main" val="769221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84772" y="86696"/>
            <a:ext cx="682214" cy="365125"/>
          </a:xfrm>
        </p:spPr>
        <p:txBody>
          <a:bodyPr/>
          <a:lstStyle/>
          <a:p>
            <a:fld id="{A3855CD8-F650-4656-8804-7E552F308368}" type="slidenum">
              <a:rPr lang="en-US" smtClean="0"/>
              <a:t>63</a:t>
            </a:fld>
            <a:endParaRPr lang="en-US" dirty="0"/>
          </a:p>
        </p:txBody>
      </p:sp>
      <p:sp>
        <p:nvSpPr>
          <p:cNvPr id="3" name="ZoneTexte 2"/>
          <p:cNvSpPr txBox="1"/>
          <p:nvPr/>
        </p:nvSpPr>
        <p:spPr>
          <a:xfrm>
            <a:off x="4163210" y="75304"/>
            <a:ext cx="3065930" cy="376517"/>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15153" y="451820"/>
            <a:ext cx="6906409" cy="369332"/>
          </a:xfrm>
          <a:prstGeom prst="rect">
            <a:avLst/>
          </a:prstGeom>
          <a:noFill/>
        </p:spPr>
        <p:txBody>
          <a:bodyPr wrap="square" rtlCol="0">
            <a:spAutoFit/>
          </a:bodyPr>
          <a:lstStyle/>
          <a:p>
            <a:r>
              <a:rPr lang="fr-FR" b="1" dirty="0">
                <a:solidFill>
                  <a:srgbClr val="7030A0"/>
                </a:solidFill>
              </a:rPr>
              <a:t>14. Polémiques sur l’emploi du terme « transsexuel »</a:t>
            </a:r>
          </a:p>
        </p:txBody>
      </p:sp>
      <p:sp>
        <p:nvSpPr>
          <p:cNvPr id="5" name="ZoneTexte 4"/>
          <p:cNvSpPr txBox="1"/>
          <p:nvPr/>
        </p:nvSpPr>
        <p:spPr>
          <a:xfrm>
            <a:off x="193638" y="821152"/>
            <a:ext cx="11773348" cy="4801314"/>
          </a:xfrm>
          <a:prstGeom prst="rect">
            <a:avLst/>
          </a:prstGeom>
          <a:noFill/>
        </p:spPr>
        <p:txBody>
          <a:bodyPr wrap="square" rtlCol="0">
            <a:spAutoFit/>
          </a:bodyPr>
          <a:lstStyle/>
          <a:p>
            <a:r>
              <a:rPr lang="fr-FR" dirty="0">
                <a:solidFill>
                  <a:srgbClr val="7030A0"/>
                </a:solidFill>
              </a:rPr>
              <a:t>Pour beaucoup de transsexuels, le transsexualisme est avant tout un sentiment et a très peu de connotation sexuelle.</a:t>
            </a:r>
          </a:p>
          <a:p>
            <a:r>
              <a:rPr lang="fr-FR" dirty="0">
                <a:solidFill>
                  <a:srgbClr val="7030A0"/>
                </a:solidFill>
              </a:rPr>
              <a:t>Les transsexuels n'aiment pas ce terme _ car il a un côté trop sexuel et une connotation "scandaleuse" _ et préfère essayer de trouver d'autres appellations : discordance </a:t>
            </a:r>
            <a:r>
              <a:rPr lang="fr-FR" dirty="0" err="1">
                <a:solidFill>
                  <a:srgbClr val="7030A0"/>
                </a:solidFill>
              </a:rPr>
              <a:t>cérébro</a:t>
            </a:r>
            <a:r>
              <a:rPr lang="fr-FR" dirty="0">
                <a:solidFill>
                  <a:srgbClr val="7030A0"/>
                </a:solidFill>
              </a:rPr>
              <a:t>-génitale, dysphorie de genre, syndrome de Benjamin, </a:t>
            </a:r>
            <a:r>
              <a:rPr lang="fr-FR" dirty="0" err="1">
                <a:solidFill>
                  <a:srgbClr val="7030A0"/>
                </a:solidFill>
              </a:rPr>
              <a:t>transidentité</a:t>
            </a:r>
            <a:r>
              <a:rPr lang="fr-FR" dirty="0">
                <a:solidFill>
                  <a:srgbClr val="7030A0"/>
                </a:solidFill>
              </a:rPr>
              <a:t>.</a:t>
            </a:r>
          </a:p>
          <a:p>
            <a:pPr algn="just"/>
            <a:r>
              <a:rPr lang="fr-FR" i="1" dirty="0">
                <a:solidFill>
                  <a:srgbClr val="7030A0"/>
                </a:solidFill>
              </a:rPr>
              <a:t>« les personnes transsexuelles rejettent les termes les désignant parce qu’elles les jugent inadéquats : ils orientent sur la sexualité et non pas sur l’identité. Le terme « transsexuel » par exemple a été rejeté par Christine Jorgensen – consacrée première transsexuelle opérée de l’histoire, le 1er décembre 1952, par la une du New York Daily News (vol. 34, n° 136) : « Ex-GI </a:t>
            </a:r>
            <a:r>
              <a:rPr lang="fr-FR" i="1" dirty="0" err="1">
                <a:solidFill>
                  <a:srgbClr val="7030A0"/>
                </a:solidFill>
              </a:rPr>
              <a:t>Becomes</a:t>
            </a:r>
            <a:r>
              <a:rPr lang="fr-FR" i="1" dirty="0">
                <a:solidFill>
                  <a:srgbClr val="7030A0"/>
                </a:solidFill>
              </a:rPr>
              <a:t> Blonde Beauty ». Avec Jorgensen, c’est le récit d’un premier changement de sexe qui se trouve médiatisé dans le monde entier, notamment à l'occasion de sa célèbre descente d’avion en 1953 à New York, lors de laquelle son hétérosexualité avait largement été mise en avant (</a:t>
            </a:r>
            <a:r>
              <a:rPr lang="fr-FR" i="1" dirty="0" err="1">
                <a:solidFill>
                  <a:srgbClr val="7030A0"/>
                </a:solidFill>
              </a:rPr>
              <a:t>Meyerowitz</a:t>
            </a:r>
            <a:r>
              <a:rPr lang="fr-FR" i="1" dirty="0">
                <a:solidFill>
                  <a:srgbClr val="7030A0"/>
                </a:solidFill>
              </a:rPr>
              <a:t>, 2006). Presque trente ans plus tard, le 19 octobre 1979, dans le Winnipeg Free </a:t>
            </a:r>
            <a:r>
              <a:rPr lang="fr-FR" i="1" dirty="0" err="1">
                <a:solidFill>
                  <a:srgbClr val="7030A0"/>
                </a:solidFill>
              </a:rPr>
              <a:t>Press</a:t>
            </a:r>
            <a:r>
              <a:rPr lang="fr-FR" i="1" dirty="0">
                <a:solidFill>
                  <a:srgbClr val="7030A0"/>
                </a:solidFill>
              </a:rPr>
              <a:t>, Jorgensen explique s’identifier comme </a:t>
            </a:r>
            <a:r>
              <a:rPr lang="fr-FR" i="1" dirty="0" err="1">
                <a:solidFill>
                  <a:srgbClr val="7030A0"/>
                </a:solidFill>
              </a:rPr>
              <a:t>trans-gender</a:t>
            </a:r>
            <a:r>
              <a:rPr lang="fr-FR" i="1" dirty="0">
                <a:solidFill>
                  <a:srgbClr val="7030A0"/>
                </a:solidFill>
              </a:rPr>
              <a:t>, terme qui lui semble plus apte à décrire son parcours. En 1982, toujours dans une volonté affichée de dissocier identité et sexualité, elle illustre son propos : « le genre c’est ce que vous êtes » et la sexualité « ce qui regarde votre partenaire dans l’intimité5 ». Les personnes identifiées et/ou auto-identifiées comme transsexuelles s’efforcent souvent de mettre en avant cette distinction dans les médias, et ce depuis les premiers débats en télévision et les premières vulgarisations du sujet par des représentants du corps médical6 . Malgré cela, les intérêts croisés et divers pour la sexualité des personnes </a:t>
            </a:r>
            <a:r>
              <a:rPr lang="fr-FR" i="1" dirty="0" err="1">
                <a:solidFill>
                  <a:srgbClr val="7030A0"/>
                </a:solidFill>
              </a:rPr>
              <a:t>trans</a:t>
            </a:r>
            <a:r>
              <a:rPr lang="fr-FR" i="1" dirty="0">
                <a:solidFill>
                  <a:srgbClr val="7030A0"/>
                </a:solidFill>
              </a:rPr>
              <a:t> se lisent à travers la présomption/injonction d’hétérosexualité et les nombreuses spéculations sur la pratique de la sexualité des sujets non opérés ».</a:t>
            </a:r>
          </a:p>
          <a:p>
            <a:pPr algn="just"/>
            <a:r>
              <a:rPr lang="fr-FR" sz="1200" dirty="0">
                <a:solidFill>
                  <a:srgbClr val="7030A0"/>
                </a:solidFill>
              </a:rPr>
              <a:t>Source : </a:t>
            </a:r>
            <a:r>
              <a:rPr lang="fr-FR" sz="1200" i="1" dirty="0">
                <a:solidFill>
                  <a:srgbClr val="7030A0"/>
                </a:solidFill>
              </a:rPr>
              <a:t>La sexualité des sujets transgenres et transsexuels saisie</a:t>
            </a:r>
            <a:r>
              <a:rPr lang="fr-FR" sz="1200" dirty="0">
                <a:solidFill>
                  <a:srgbClr val="7030A0"/>
                </a:solidFill>
              </a:rPr>
              <a:t>, Karine </a:t>
            </a:r>
            <a:r>
              <a:rPr lang="fr-FR" sz="1200" dirty="0" err="1">
                <a:solidFill>
                  <a:srgbClr val="7030A0"/>
                </a:solidFill>
              </a:rPr>
              <a:t>Espineira</a:t>
            </a:r>
            <a:r>
              <a:rPr lang="fr-FR" sz="1200" dirty="0">
                <a:solidFill>
                  <a:srgbClr val="7030A0"/>
                </a:solidFill>
              </a:rPr>
              <a:t>, page 3, </a:t>
            </a:r>
            <a:r>
              <a:rPr lang="fr-FR" sz="1200" dirty="0">
                <a:solidFill>
                  <a:srgbClr val="7030A0"/>
                </a:solidFill>
                <a:hlinkClick r:id="rId2"/>
              </a:rPr>
              <a:t>https://halshs.archives-ouvertes.fr/hal-01059100/document</a:t>
            </a:r>
            <a:r>
              <a:rPr lang="fr-FR" sz="1200" dirty="0">
                <a:solidFill>
                  <a:srgbClr val="7030A0"/>
                </a:solidFill>
              </a:rPr>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928" y="5255816"/>
            <a:ext cx="2297895" cy="1471961"/>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963" y="5500962"/>
            <a:ext cx="819150" cy="126682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616" y="5489131"/>
            <a:ext cx="1480789" cy="1368869"/>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8445" y="5489131"/>
            <a:ext cx="1114425" cy="1400175"/>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1607" y="5489131"/>
            <a:ext cx="1725038" cy="126682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9140" y="5500962"/>
            <a:ext cx="2186939" cy="1324271"/>
          </a:xfrm>
          <a:prstGeom prst="rect">
            <a:avLst/>
          </a:prstGeom>
        </p:spPr>
      </p:pic>
    </p:spTree>
    <p:extLst>
      <p:ext uri="{BB962C8B-B14F-4D97-AF65-F5344CB8AC3E}">
        <p14:creationId xmlns:p14="http://schemas.microsoft.com/office/powerpoint/2010/main" val="1485031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64</a:t>
            </a:fld>
            <a:endParaRPr lang="en-US"/>
          </a:p>
        </p:txBody>
      </p:sp>
      <p:sp>
        <p:nvSpPr>
          <p:cNvPr id="3" name="Espace réservé du numéro de diapositive 1"/>
          <p:cNvSpPr txBox="1">
            <a:spLocks/>
          </p:cNvSpPr>
          <p:nvPr/>
        </p:nvSpPr>
        <p:spPr>
          <a:xfrm>
            <a:off x="11230983" y="160691"/>
            <a:ext cx="629229" cy="31173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64</a:t>
            </a:fld>
            <a:endParaRPr lang="en-US" dirty="0"/>
          </a:p>
        </p:txBody>
      </p:sp>
      <p:sp>
        <p:nvSpPr>
          <p:cNvPr id="4" name="ZoneTexte 3"/>
          <p:cNvSpPr txBox="1"/>
          <p:nvPr/>
        </p:nvSpPr>
        <p:spPr>
          <a:xfrm>
            <a:off x="5148267" y="103092"/>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2"/>
          <p:cNvSpPr>
            <a:spLocks noChangeArrowheads="1"/>
          </p:cNvSpPr>
          <p:nvPr/>
        </p:nvSpPr>
        <p:spPr bwMode="auto">
          <a:xfrm>
            <a:off x="148629" y="401710"/>
            <a:ext cx="5357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15. Le 3</a:t>
            </a:r>
            <a:r>
              <a:rPr lang="fr-FR" altLang="fr-FR" sz="1800" b="1" baseline="30000" dirty="0">
                <a:solidFill>
                  <a:srgbClr val="7030A0"/>
                </a:solidFill>
              </a:rPr>
              <a:t>ème</a:t>
            </a:r>
            <a:r>
              <a:rPr lang="fr-FR" altLang="fr-FR" sz="1800" b="1" dirty="0">
                <a:solidFill>
                  <a:srgbClr val="7030A0"/>
                </a:solidFill>
              </a:rPr>
              <a:t> sexe dans certaines sociétés traditionnelles</a:t>
            </a:r>
            <a:endParaRPr lang="fr-FR" altLang="fr-FR" sz="1800" dirty="0">
              <a:solidFill>
                <a:srgbClr val="7030A0"/>
              </a:solidFill>
            </a:endParaRPr>
          </a:p>
        </p:txBody>
      </p:sp>
      <p:sp>
        <p:nvSpPr>
          <p:cNvPr id="6" name="ZoneTexte 5"/>
          <p:cNvSpPr txBox="1">
            <a:spLocks noChangeArrowheads="1"/>
          </p:cNvSpPr>
          <p:nvPr/>
        </p:nvSpPr>
        <p:spPr bwMode="auto">
          <a:xfrm>
            <a:off x="148629" y="3615402"/>
            <a:ext cx="955675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Dans la société polynésienne les</a:t>
            </a:r>
            <a:r>
              <a:rPr lang="fr-FR" altLang="fr-FR" sz="1800" b="1" i="1" dirty="0">
                <a:solidFill>
                  <a:srgbClr val="7030A0"/>
                </a:solidFill>
              </a:rPr>
              <a:t> </a:t>
            </a:r>
            <a:r>
              <a:rPr lang="fr-FR" altLang="fr-FR" sz="1800" b="1" i="1" dirty="0" err="1">
                <a:solidFill>
                  <a:srgbClr val="7030A0"/>
                </a:solidFill>
              </a:rPr>
              <a:t>mahus</a:t>
            </a:r>
            <a:r>
              <a:rPr lang="fr-FR" altLang="fr-FR" sz="1800" b="1" i="1" dirty="0">
                <a:solidFill>
                  <a:srgbClr val="7030A0"/>
                </a:solidFill>
              </a:rPr>
              <a:t> </a:t>
            </a:r>
            <a:r>
              <a:rPr lang="fr-FR" altLang="fr-FR" sz="1800" i="1" dirty="0">
                <a:solidFill>
                  <a:srgbClr val="7030A0"/>
                </a:solidFill>
              </a:rPr>
              <a:t>(prononcer </a:t>
            </a:r>
            <a:r>
              <a:rPr lang="fr-FR" altLang="fr-FR" sz="1800" i="1" dirty="0" err="1">
                <a:solidFill>
                  <a:srgbClr val="7030A0"/>
                </a:solidFill>
              </a:rPr>
              <a:t>mahou</a:t>
            </a:r>
            <a:r>
              <a:rPr lang="fr-FR" altLang="fr-FR" sz="1800" i="1" dirty="0">
                <a:solidFill>
                  <a:srgbClr val="7030A0"/>
                </a:solidFill>
              </a:rPr>
              <a:t>)</a:t>
            </a:r>
            <a:r>
              <a:rPr lang="fr-FR" altLang="fr-FR" sz="1800" dirty="0">
                <a:solidFill>
                  <a:srgbClr val="7030A0"/>
                </a:solidFill>
              </a:rPr>
              <a:t> sont considérés ni comme des hommes, ni comme des femmes, mais comme un </a:t>
            </a:r>
            <a:r>
              <a:rPr lang="fr-FR" altLang="fr-FR" sz="1800" b="1" dirty="0">
                <a:solidFill>
                  <a:srgbClr val="7030A0"/>
                </a:solidFill>
              </a:rPr>
              <a:t>troisième sexe</a:t>
            </a:r>
            <a:r>
              <a:rPr lang="fr-FR" altLang="fr-FR" sz="1800" dirty="0">
                <a:solidFill>
                  <a:srgbClr val="7030A0"/>
                </a:solidFill>
              </a:rPr>
              <a:t>. Historiquement ils devaient accomplir les tâches dévolues aux femmes (ménage, cuisine, s'occuper des enfants...) mais pas celles des hommes (pêche, guerre...). </a:t>
            </a:r>
            <a:r>
              <a:rPr lang="fr-FR" altLang="fr-FR" sz="1800" b="1" dirty="0">
                <a:solidFill>
                  <a:srgbClr val="7030A0"/>
                </a:solidFill>
              </a:rPr>
              <a:t>Ces garçons sont élevés comme des filles</a:t>
            </a:r>
            <a:r>
              <a:rPr lang="fr-FR" altLang="fr-FR" sz="1800" dirty="0">
                <a:solidFill>
                  <a:srgbClr val="7030A0"/>
                </a:solidFill>
              </a:rPr>
              <a:t>. Ils peuvent être en couple avec un homme ou une femme sans être considérés comme homosexuels. Aujourd'hui on les retrouve souvent dans le corps enseignant ainsi que dans les métiers de la gastronomie ou de l'hôtellerie, </a:t>
            </a:r>
            <a:r>
              <a:rPr lang="fr-FR" altLang="fr-FR" sz="1800" b="1" dirty="0">
                <a:solidFill>
                  <a:srgbClr val="7030A0"/>
                </a:solidFill>
              </a:rPr>
              <a:t>des métiers qu'ils peuvent parfois pratiquer travestis et sans discrimination</a:t>
            </a:r>
            <a:r>
              <a:rPr lang="fr-FR" altLang="fr-FR" sz="1800" dirty="0">
                <a:solidFill>
                  <a:srgbClr val="7030A0"/>
                </a:solidFill>
              </a:rPr>
              <a:t>.</a:t>
            </a:r>
            <a:br>
              <a:rPr lang="fr-FR" altLang="fr-FR" sz="1800" dirty="0">
                <a:solidFill>
                  <a:srgbClr val="7030A0"/>
                </a:solidFill>
              </a:rPr>
            </a:br>
            <a:r>
              <a:rPr lang="fr-FR" altLang="fr-FR" sz="1200" i="1" dirty="0">
                <a:solidFill>
                  <a:srgbClr val="7030A0"/>
                </a:solidFill>
              </a:rPr>
              <a:t>Image : </a:t>
            </a:r>
            <a:r>
              <a:rPr lang="fr-FR" altLang="fr-FR" sz="1200" i="1" dirty="0">
                <a:solidFill>
                  <a:srgbClr val="7030A0"/>
                </a:solidFill>
                <a:hlinkClick r:id="rId2"/>
              </a:rPr>
              <a:t>commons.wikimedia.org</a:t>
            </a:r>
            <a:endParaRPr lang="fr-FR" altLang="fr-FR" sz="1200" i="1" dirty="0">
              <a:solidFill>
                <a:srgbClr val="7030A0"/>
              </a:solidFill>
            </a:endParaRP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3"/>
              </a:rPr>
              <a:t>http://raymond.rodriguez1.free.fr/Textes/es32.htm</a:t>
            </a:r>
            <a:r>
              <a:rPr lang="fr-FR" altLang="fr-FR" sz="1200" dirty="0">
                <a:solidFill>
                  <a:srgbClr val="7030A0"/>
                </a:solidFill>
              </a:rPr>
              <a:t> </a:t>
            </a:r>
          </a:p>
        </p:txBody>
      </p:sp>
      <p:pic>
        <p:nvPicPr>
          <p:cNvPr id="7" name="Picture 2" descr="C:\Users\LISAN\Documents\religions\homosexualité\images\mah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5213" y="2982913"/>
            <a:ext cx="1905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9982200" y="5421313"/>
            <a:ext cx="18716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fr-FR" altLang="fr-FR" sz="1200" dirty="0">
                <a:solidFill>
                  <a:srgbClr val="7030A0"/>
                </a:solidFill>
                <a:hlinkClick r:id="rId5"/>
              </a:rPr>
              <a:t>Le sorcier d’</a:t>
            </a:r>
            <a:r>
              <a:rPr lang="fr-FR" altLang="fr-FR" sz="1200" i="1" dirty="0" err="1">
                <a:solidFill>
                  <a:srgbClr val="7030A0"/>
                </a:solidFill>
                <a:hlinkClick r:id="rId5"/>
              </a:rPr>
              <a:t>Hiva</a:t>
            </a:r>
            <a:r>
              <a:rPr lang="fr-FR" altLang="fr-FR" sz="1200" i="1" dirty="0">
                <a:solidFill>
                  <a:srgbClr val="7030A0"/>
                </a:solidFill>
                <a:hlinkClick r:id="rId5"/>
              </a:rPr>
              <a:t> </a:t>
            </a:r>
            <a:r>
              <a:rPr lang="fr-FR" altLang="fr-FR" sz="1200" i="1" dirty="0" err="1">
                <a:solidFill>
                  <a:srgbClr val="7030A0"/>
                </a:solidFill>
                <a:hlinkClick r:id="rId5"/>
              </a:rPr>
              <a:t>Oa</a:t>
            </a:r>
            <a:r>
              <a:rPr lang="fr-FR" altLang="fr-FR" sz="1200" dirty="0">
                <a:solidFill>
                  <a:srgbClr val="7030A0"/>
                </a:solidFill>
                <a:hlinkClick r:id="rId5"/>
              </a:rPr>
              <a:t> (ou Marquisien à la cape) représente un </a:t>
            </a:r>
            <a:r>
              <a:rPr lang="fr-FR" altLang="fr-FR" sz="1200" i="1" dirty="0" err="1">
                <a:solidFill>
                  <a:srgbClr val="7030A0"/>
                </a:solidFill>
                <a:hlinkClick r:id="rId5"/>
              </a:rPr>
              <a:t>mahu</a:t>
            </a:r>
            <a:r>
              <a:rPr lang="fr-FR" altLang="fr-FR" sz="1200" b="1" i="1" dirty="0">
                <a:solidFill>
                  <a:srgbClr val="7030A0"/>
                </a:solidFill>
                <a:hlinkClick r:id="rId5"/>
              </a:rPr>
              <a:t> </a:t>
            </a:r>
            <a:r>
              <a:rPr lang="fr-FR" altLang="fr-FR" sz="1200" dirty="0">
                <a:solidFill>
                  <a:srgbClr val="7030A0"/>
                </a:solidFill>
                <a:hlinkClick r:id="rId5"/>
              </a:rPr>
              <a:t>(Paul Gauguin, 1902)</a:t>
            </a:r>
            <a:endParaRPr lang="fr-FR" altLang="fr-FR" sz="1200" dirty="0">
              <a:solidFill>
                <a:srgbClr val="7030A0"/>
              </a:solidFill>
            </a:endParaRPr>
          </a:p>
        </p:txBody>
      </p:sp>
      <p:sp>
        <p:nvSpPr>
          <p:cNvPr id="9" name="ZoneTexte 8"/>
          <p:cNvSpPr txBox="1">
            <a:spLocks noChangeArrowheads="1"/>
          </p:cNvSpPr>
          <p:nvPr/>
        </p:nvSpPr>
        <p:spPr bwMode="auto">
          <a:xfrm>
            <a:off x="148629" y="833706"/>
            <a:ext cx="1186766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Sociétés traditionnelles reconnaissants plus de 2 sexes :</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pPr>
            <a:r>
              <a:rPr lang="fr-FR" altLang="fr-FR" sz="1800" dirty="0">
                <a:solidFill>
                  <a:srgbClr val="7030A0"/>
                </a:solidFill>
              </a:rPr>
              <a:t> Culture des Premières nations nord-américaines : les « </a:t>
            </a:r>
            <a:r>
              <a:rPr lang="fr-FR" altLang="fr-FR" sz="1800" b="1" dirty="0">
                <a:solidFill>
                  <a:srgbClr val="7030A0"/>
                </a:solidFill>
              </a:rPr>
              <a:t>Bi-spirituel(s)</a:t>
            </a:r>
            <a:r>
              <a:rPr lang="fr-FR" altLang="fr-FR" sz="1800" dirty="0">
                <a:solidFill>
                  <a:srgbClr val="7030A0"/>
                </a:solidFill>
              </a:rPr>
              <a:t> » (selon la traduction de termes indigènes : « une personne qui est transformée » ou « qui change »).</a:t>
            </a:r>
          </a:p>
          <a:p>
            <a:pPr eaLnBrk="1" hangingPunct="1">
              <a:lnSpc>
                <a:spcPct val="100000"/>
              </a:lnSpc>
              <a:spcBef>
                <a:spcPct val="0"/>
              </a:spcBef>
            </a:pPr>
            <a:r>
              <a:rPr lang="fr-FR" altLang="fr-FR" sz="1800" dirty="0">
                <a:solidFill>
                  <a:srgbClr val="7030A0"/>
                </a:solidFill>
              </a:rPr>
              <a:t> Culture sud-asiatique - « </a:t>
            </a:r>
            <a:r>
              <a:rPr lang="fr-FR" altLang="fr-FR" sz="1800" b="1" dirty="0" err="1">
                <a:solidFill>
                  <a:srgbClr val="7030A0"/>
                </a:solidFill>
              </a:rPr>
              <a:t>Hijras</a:t>
            </a:r>
            <a:r>
              <a:rPr lang="fr-FR" altLang="fr-FR" sz="1800" dirty="0">
                <a:solidFill>
                  <a:srgbClr val="7030A0"/>
                </a:solidFill>
              </a:rPr>
              <a:t> » (en Inde …) (hommes psychologiques ayant une identité sexuelle féminine et jouant des rôles féminins) </a:t>
            </a:r>
            <a:r>
              <a:rPr lang="fr-FR" altLang="fr-FR" sz="1200" dirty="0">
                <a:solidFill>
                  <a:srgbClr val="7030A0"/>
                </a:solidFill>
              </a:rPr>
              <a:t>_ Cf. </a:t>
            </a:r>
            <a:r>
              <a:rPr lang="fr-FR" altLang="fr-FR" sz="1200" dirty="0">
                <a:solidFill>
                  <a:srgbClr val="7030A0"/>
                </a:solidFill>
                <a:hlinkClick r:id="rId6"/>
              </a:rPr>
              <a:t>https://fr.wikipedia.org/wiki/Hijra_(Inde)</a:t>
            </a:r>
            <a:r>
              <a:rPr lang="fr-FR" altLang="fr-FR" sz="1200" dirty="0">
                <a:solidFill>
                  <a:srgbClr val="7030A0"/>
                </a:solidFill>
              </a:rPr>
              <a:t> </a:t>
            </a:r>
          </a:p>
          <a:p>
            <a:pPr eaLnBrk="1" hangingPunct="1">
              <a:lnSpc>
                <a:spcPct val="100000"/>
              </a:lnSpc>
              <a:spcBef>
                <a:spcPct val="0"/>
              </a:spcBef>
            </a:pPr>
            <a:r>
              <a:rPr lang="fr-FR" altLang="fr-FR" sz="1800" dirty="0">
                <a:solidFill>
                  <a:srgbClr val="7030A0"/>
                </a:solidFill>
              </a:rPr>
              <a:t> Culture hawaïenne ou polynésienne – « </a:t>
            </a:r>
            <a:r>
              <a:rPr lang="fr-FR" altLang="fr-FR" sz="1800" b="1" dirty="0" err="1">
                <a:solidFill>
                  <a:srgbClr val="7030A0"/>
                </a:solidFill>
              </a:rPr>
              <a:t>Māhū</a:t>
            </a:r>
            <a:r>
              <a:rPr lang="fr-FR" altLang="fr-FR" sz="1800" dirty="0">
                <a:solidFill>
                  <a:srgbClr val="7030A0"/>
                </a:solidFill>
              </a:rPr>
              <a:t> » (homme biologique qui s’habille comme une femme et qui fait un travail de femme) </a:t>
            </a:r>
            <a:r>
              <a:rPr lang="fr-FR" altLang="fr-FR" sz="1200" dirty="0">
                <a:solidFill>
                  <a:srgbClr val="7030A0"/>
                </a:solidFill>
              </a:rPr>
              <a:t>_ Cf. </a:t>
            </a:r>
            <a:r>
              <a:rPr lang="fr-FR" altLang="fr-FR" sz="1200" dirty="0">
                <a:solidFill>
                  <a:srgbClr val="7030A0"/>
                </a:solidFill>
                <a:hlinkClick r:id="rId7"/>
              </a:rPr>
              <a:t>https://en.wikipedia.org/wiki/M%C4%81h%C5%AB</a:t>
            </a:r>
            <a:r>
              <a:rPr lang="fr-FR" altLang="fr-FR" sz="1200" dirty="0">
                <a:solidFill>
                  <a:srgbClr val="7030A0"/>
                </a:solidFill>
              </a:rPr>
              <a:t> </a:t>
            </a:r>
          </a:p>
          <a:p>
            <a:pPr eaLnBrk="1" hangingPunct="1">
              <a:lnSpc>
                <a:spcPct val="100000"/>
              </a:lnSpc>
              <a:spcBef>
                <a:spcPct val="0"/>
              </a:spcBef>
              <a:buFontTx/>
              <a:buNone/>
            </a:pPr>
            <a:endParaRPr lang="fr-FR" altLang="fr-FR" sz="1200" dirty="0">
              <a:solidFill>
                <a:srgbClr val="7030A0"/>
              </a:solidFill>
            </a:endParaRP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8"/>
              </a:rPr>
              <a:t>http://www.porcupinehu.on.ca/Schools/French/Ressources/documents/SH-Gender_Identity_Sexual_Orientation_Presentation-FR.pdf</a:t>
            </a:r>
            <a:r>
              <a:rPr lang="fr-FR" altLang="fr-FR" sz="1200" dirty="0">
                <a:solidFill>
                  <a:srgbClr val="7030A0"/>
                </a:solidFill>
              </a:rPr>
              <a:t> </a:t>
            </a:r>
            <a:endParaRPr lang="fr-FR" altLang="fr-FR" sz="1800" dirty="0">
              <a:solidFill>
                <a:srgbClr val="7030A0"/>
              </a:solidFill>
            </a:endParaRPr>
          </a:p>
        </p:txBody>
      </p:sp>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4658" y="191503"/>
            <a:ext cx="1076325" cy="1076325"/>
          </a:xfrm>
          <a:prstGeom prst="rect">
            <a:avLst/>
          </a:prstGeom>
        </p:spPr>
      </p:pic>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7844" y="5668256"/>
            <a:ext cx="1966183" cy="1132311"/>
          </a:xfrm>
          <a:prstGeom prst="rect">
            <a:avLst/>
          </a:prstGeom>
        </p:spPr>
      </p:pic>
      <p:sp>
        <p:nvSpPr>
          <p:cNvPr id="13" name="ZoneTexte 12"/>
          <p:cNvSpPr txBox="1"/>
          <p:nvPr/>
        </p:nvSpPr>
        <p:spPr>
          <a:xfrm>
            <a:off x="4960332" y="6523568"/>
            <a:ext cx="2397512" cy="276999"/>
          </a:xfrm>
          <a:prstGeom prst="rect">
            <a:avLst/>
          </a:prstGeom>
          <a:noFill/>
        </p:spPr>
        <p:txBody>
          <a:bodyPr wrap="square" rtlCol="0">
            <a:spAutoFit/>
          </a:bodyPr>
          <a:lstStyle/>
          <a:p>
            <a:pPr algn="r"/>
            <a:r>
              <a:rPr lang="fr-FR" sz="1200" dirty="0">
                <a:solidFill>
                  <a:srgbClr val="7030A0"/>
                </a:solidFill>
              </a:rPr>
              <a:t>Zone libre de haine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216314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57370" y="124290"/>
            <a:ext cx="2743200" cy="365125"/>
          </a:xfrm>
        </p:spPr>
        <p:txBody>
          <a:bodyPr/>
          <a:lstStyle/>
          <a:p>
            <a:fld id="{A3855CD8-F650-4656-8804-7E552F308368}" type="slidenum">
              <a:rPr lang="en-US" smtClean="0"/>
              <a:t>65</a:t>
            </a:fld>
            <a:endParaRPr lang="en-US"/>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9" y="3671381"/>
            <a:ext cx="4124325" cy="3076575"/>
          </a:xfrm>
          <a:prstGeom prst="rect">
            <a:avLst/>
          </a:prstGeom>
        </p:spPr>
      </p:pic>
      <p:sp>
        <p:nvSpPr>
          <p:cNvPr id="5" name="ZoneTexte 4"/>
          <p:cNvSpPr txBox="1"/>
          <p:nvPr/>
        </p:nvSpPr>
        <p:spPr>
          <a:xfrm>
            <a:off x="5148267" y="103092"/>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Rectangle 2"/>
          <p:cNvSpPr>
            <a:spLocks noChangeArrowheads="1"/>
          </p:cNvSpPr>
          <p:nvPr/>
        </p:nvSpPr>
        <p:spPr bwMode="auto">
          <a:xfrm>
            <a:off x="148629" y="401710"/>
            <a:ext cx="65755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15. Le 3</a:t>
            </a:r>
            <a:r>
              <a:rPr lang="fr-FR" altLang="fr-FR" sz="1800" b="1" baseline="30000" dirty="0">
                <a:solidFill>
                  <a:srgbClr val="7030A0"/>
                </a:solidFill>
              </a:rPr>
              <a:t>ème</a:t>
            </a:r>
            <a:r>
              <a:rPr lang="fr-FR" altLang="fr-FR" sz="1800" b="1" dirty="0">
                <a:solidFill>
                  <a:srgbClr val="7030A0"/>
                </a:solidFill>
              </a:rPr>
              <a:t> sexe dans certaines sociétés traditionnelles (suite)</a:t>
            </a:r>
            <a:endParaRPr lang="fr-FR" altLang="fr-FR" sz="1800" dirty="0">
              <a:solidFill>
                <a:srgbClr val="7030A0"/>
              </a:solidFill>
            </a:endParaRPr>
          </a:p>
        </p:txBody>
      </p:sp>
      <p:sp>
        <p:nvSpPr>
          <p:cNvPr id="7" name="ZoneTexte 6"/>
          <p:cNvSpPr txBox="1"/>
          <p:nvPr/>
        </p:nvSpPr>
        <p:spPr>
          <a:xfrm>
            <a:off x="4241126" y="6470957"/>
            <a:ext cx="3177718" cy="276999"/>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3</a:t>
            </a:r>
            <a:r>
              <a:rPr lang="fr-FR" sz="1200" baseline="30000" dirty="0">
                <a:solidFill>
                  <a:srgbClr val="7030A0"/>
                </a:solidFill>
              </a:rPr>
              <a:t>ème</a:t>
            </a:r>
            <a:r>
              <a:rPr lang="fr-FR" sz="1200" dirty="0">
                <a:solidFill>
                  <a:srgbClr val="7030A0"/>
                </a:solidFill>
              </a:rPr>
              <a:t> sexe chez les amérindiens </a:t>
            </a:r>
            <a:r>
              <a:rPr lang="fr-FR" sz="1200" b="1" dirty="0">
                <a:solidFill>
                  <a:srgbClr val="7030A0"/>
                </a:solidFill>
              </a:rPr>
              <a:t>Navajos</a:t>
            </a:r>
            <a:endParaRPr lang="fr-FR" sz="1200" dirty="0">
              <a:solidFill>
                <a:srgbClr val="7030A0"/>
              </a:solidFill>
            </a:endParaRPr>
          </a:p>
        </p:txBody>
      </p:sp>
      <p:sp>
        <p:nvSpPr>
          <p:cNvPr id="8" name="Rectangle 3"/>
          <p:cNvSpPr txBox="1">
            <a:spLocks noChangeArrowheads="1"/>
          </p:cNvSpPr>
          <p:nvPr/>
        </p:nvSpPr>
        <p:spPr>
          <a:xfrm>
            <a:off x="148629" y="1203244"/>
            <a:ext cx="3516351" cy="194402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onotype Sorts" pitchFamily="-111" charset="2"/>
              <a:buNone/>
            </a:pPr>
            <a:r>
              <a:rPr lang="en-US" altLang="fr-FR" b="1" dirty="0">
                <a:solidFill>
                  <a:srgbClr val="7030A0"/>
                </a:solidFill>
                <a:ea typeface="ＭＳ Ｐゴシック" panose="020B0600070205080204" pitchFamily="34" charset="-128"/>
              </a:rPr>
              <a:t>1.Nadle - Navajo </a:t>
            </a:r>
          </a:p>
          <a:p>
            <a:pPr>
              <a:buFont typeface="Monotype Sorts" pitchFamily="-111" charset="2"/>
              <a:buNone/>
            </a:pPr>
            <a:r>
              <a:rPr lang="en-US" altLang="fr-FR" b="1" dirty="0">
                <a:solidFill>
                  <a:srgbClr val="7030A0"/>
                </a:solidFill>
                <a:ea typeface="ＭＳ Ｐゴシック" panose="020B0600070205080204" pitchFamily="34" charset="-128"/>
              </a:rPr>
              <a:t> 2.Bade' - Crow </a:t>
            </a:r>
          </a:p>
          <a:p>
            <a:pPr>
              <a:buFont typeface="Monotype Sorts" pitchFamily="-111" charset="2"/>
              <a:buNone/>
            </a:pPr>
            <a:r>
              <a:rPr lang="en-US" altLang="fr-FR" b="1" dirty="0">
                <a:solidFill>
                  <a:srgbClr val="7030A0"/>
                </a:solidFill>
                <a:ea typeface="ＭＳ Ｐゴシック" panose="020B0600070205080204" pitchFamily="34" charset="-128"/>
              </a:rPr>
              <a:t> 3.Winkte - Lakota </a:t>
            </a:r>
          </a:p>
          <a:p>
            <a:pPr>
              <a:buFont typeface="Monotype Sorts" pitchFamily="-111" charset="2"/>
              <a:buNone/>
            </a:pPr>
            <a:r>
              <a:rPr lang="en-US" altLang="fr-FR" b="1" dirty="0">
                <a:solidFill>
                  <a:srgbClr val="7030A0"/>
                </a:solidFill>
                <a:ea typeface="ＭＳ Ｐゴシック" panose="020B0600070205080204" pitchFamily="34" charset="-128"/>
              </a:rPr>
              <a:t> 4.Ihamana - Zuni </a:t>
            </a:r>
            <a:endParaRPr lang="en-US" altLang="fr-FR" dirty="0">
              <a:solidFill>
                <a:srgbClr val="7030A0"/>
              </a:solidFill>
              <a:ea typeface="ＭＳ Ｐゴシック" panose="020B0600070205080204" pitchFamily="34" charset="-128"/>
            </a:endParaRPr>
          </a:p>
        </p:txBody>
      </p:sp>
      <p:sp>
        <p:nvSpPr>
          <p:cNvPr id="9" name="Rectangle 4"/>
          <p:cNvSpPr txBox="1">
            <a:spLocks noChangeArrowheads="1"/>
          </p:cNvSpPr>
          <p:nvPr/>
        </p:nvSpPr>
        <p:spPr>
          <a:xfrm>
            <a:off x="3092086" y="1203244"/>
            <a:ext cx="3909432" cy="2468137"/>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onotype Sorts" pitchFamily="-111" charset="2"/>
              <a:buNone/>
            </a:pPr>
            <a:r>
              <a:rPr lang="en-US" altLang="fr-FR" b="1" dirty="0">
                <a:solidFill>
                  <a:srgbClr val="7030A0"/>
                </a:solidFill>
                <a:ea typeface="ＭＳ Ｐゴシック" panose="020B0600070205080204" pitchFamily="34" charset="-128"/>
              </a:rPr>
              <a:t>5.Mujerado - Laguna/Acoma </a:t>
            </a:r>
          </a:p>
          <a:p>
            <a:pPr>
              <a:buFont typeface="Monotype Sorts" pitchFamily="-111" charset="2"/>
              <a:buNone/>
            </a:pPr>
            <a:r>
              <a:rPr lang="en-US" altLang="fr-FR" b="1" dirty="0">
                <a:solidFill>
                  <a:srgbClr val="7030A0"/>
                </a:solidFill>
                <a:ea typeface="ＭＳ Ｐゴシック" panose="020B0600070205080204" pitchFamily="34" charset="-128"/>
              </a:rPr>
              <a:t>6.Siange - Winnebago </a:t>
            </a:r>
          </a:p>
          <a:p>
            <a:pPr>
              <a:buFont typeface="Monotype Sorts" pitchFamily="-111" charset="2"/>
              <a:buNone/>
            </a:pPr>
            <a:r>
              <a:rPr lang="en-US" altLang="fr-FR" b="1" dirty="0">
                <a:solidFill>
                  <a:srgbClr val="7030A0"/>
                </a:solidFill>
                <a:ea typeface="ＭＳ Ｐゴシック" panose="020B0600070205080204" pitchFamily="34" charset="-128"/>
              </a:rPr>
              <a:t>7.A-whock - Arapaho </a:t>
            </a:r>
          </a:p>
          <a:p>
            <a:pPr>
              <a:buFont typeface="Monotype Sorts" pitchFamily="-111" charset="2"/>
              <a:buNone/>
            </a:pPr>
            <a:r>
              <a:rPr lang="en-US" altLang="fr-FR" b="1" dirty="0">
                <a:solidFill>
                  <a:srgbClr val="7030A0"/>
                </a:solidFill>
                <a:ea typeface="ＭＳ Ｐゴシック" panose="020B0600070205080204" pitchFamily="34" charset="-128"/>
              </a:rPr>
              <a:t> 8.Hemaneh - </a:t>
            </a:r>
            <a:r>
              <a:rPr lang="en-US" altLang="fr-FR" b="1" dirty="0" err="1">
                <a:solidFill>
                  <a:srgbClr val="7030A0"/>
                </a:solidFill>
                <a:ea typeface="ＭＳ Ｐゴシック" panose="020B0600070205080204" pitchFamily="34" charset="-128"/>
              </a:rPr>
              <a:t>Cheyennes</a:t>
            </a:r>
            <a:endParaRPr lang="en-US" altLang="fr-FR" b="1" dirty="0">
              <a:solidFill>
                <a:srgbClr val="7030A0"/>
              </a:solidFill>
              <a:ea typeface="ＭＳ Ｐゴシック" panose="020B0600070205080204" pitchFamily="34" charset="-128"/>
            </a:endParaRPr>
          </a:p>
        </p:txBody>
      </p:sp>
      <p:sp>
        <p:nvSpPr>
          <p:cNvPr id="10" name="ZoneTexte 9"/>
          <p:cNvSpPr txBox="1"/>
          <p:nvPr/>
        </p:nvSpPr>
        <p:spPr>
          <a:xfrm>
            <a:off x="148629" y="771042"/>
            <a:ext cx="8184995" cy="369332"/>
          </a:xfrm>
          <a:prstGeom prst="rect">
            <a:avLst/>
          </a:prstGeom>
          <a:noFill/>
        </p:spPr>
        <p:txBody>
          <a:bodyPr wrap="square" rtlCol="0">
            <a:spAutoFit/>
          </a:bodyPr>
          <a:lstStyle/>
          <a:p>
            <a:r>
              <a:rPr lang="fr-FR" b="1" dirty="0">
                <a:solidFill>
                  <a:srgbClr val="7030A0"/>
                </a:solidFill>
              </a:rPr>
              <a:t>Termes pour désigner le 3</a:t>
            </a:r>
            <a:r>
              <a:rPr lang="fr-FR" b="1" baseline="30000" dirty="0">
                <a:solidFill>
                  <a:srgbClr val="7030A0"/>
                </a:solidFill>
              </a:rPr>
              <a:t>ème</a:t>
            </a:r>
            <a:r>
              <a:rPr lang="fr-FR" b="1" dirty="0">
                <a:solidFill>
                  <a:srgbClr val="7030A0"/>
                </a:solidFill>
              </a:rPr>
              <a:t> sexe chez les amérindiens d’Amérique du Nord </a:t>
            </a: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5425" y="586376"/>
            <a:ext cx="2036956" cy="4968521"/>
          </a:xfrm>
          <a:prstGeom prst="rect">
            <a:avLst/>
          </a:prstGeom>
        </p:spPr>
      </p:pic>
      <p:sp>
        <p:nvSpPr>
          <p:cNvPr id="12" name="ZoneTexte 11"/>
          <p:cNvSpPr txBox="1"/>
          <p:nvPr/>
        </p:nvSpPr>
        <p:spPr>
          <a:xfrm>
            <a:off x="9478537" y="5653668"/>
            <a:ext cx="2609385" cy="276999"/>
          </a:xfrm>
          <a:prstGeom prst="rect">
            <a:avLst/>
          </a:prstGeom>
          <a:noFill/>
        </p:spPr>
        <p:txBody>
          <a:bodyPr wrap="square" rtlCol="0">
            <a:spAutoFit/>
          </a:bodyPr>
          <a:lstStyle/>
          <a:p>
            <a:pPr algn="ctr"/>
            <a:r>
              <a:rPr lang="fr-FR" sz="1200" dirty="0">
                <a:solidFill>
                  <a:srgbClr val="7030A0"/>
                </a:solidFill>
              </a:rPr>
              <a:t>Bi-spirituel, homme-femme </a:t>
            </a:r>
            <a:r>
              <a:rPr lang="fr-FR" sz="1200" b="1" dirty="0">
                <a:solidFill>
                  <a:srgbClr val="7030A0"/>
                </a:solidFill>
              </a:rPr>
              <a:t>berdache</a:t>
            </a:r>
            <a:r>
              <a:rPr lang="fr-FR" sz="1200" dirty="0">
                <a:solidFill>
                  <a:srgbClr val="7030A0"/>
                </a:solidFill>
              </a:rPr>
              <a:t>.</a:t>
            </a: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440" y="1140374"/>
            <a:ext cx="2590800" cy="3209925"/>
          </a:xfrm>
          <a:prstGeom prst="rect">
            <a:avLst/>
          </a:prstGeom>
        </p:spPr>
      </p:pic>
      <p:sp>
        <p:nvSpPr>
          <p:cNvPr id="14" name="ZoneTexte 13"/>
          <p:cNvSpPr txBox="1"/>
          <p:nvPr/>
        </p:nvSpPr>
        <p:spPr>
          <a:xfrm>
            <a:off x="6975440" y="4350299"/>
            <a:ext cx="2590800" cy="646331"/>
          </a:xfrm>
          <a:prstGeom prst="rect">
            <a:avLst/>
          </a:prstGeom>
          <a:noFill/>
        </p:spPr>
        <p:txBody>
          <a:bodyPr wrap="square" rtlCol="0">
            <a:spAutoFit/>
          </a:bodyPr>
          <a:lstStyle/>
          <a:p>
            <a:pPr algn="ctr"/>
            <a:r>
              <a:rPr lang="fr-FR" sz="1200" dirty="0">
                <a:solidFill>
                  <a:srgbClr val="7030A0"/>
                </a:solidFill>
              </a:rPr>
              <a:t>Les bi-spirituels berdaches portaient des vêtements qui les distinguaient des hommes et des femmes</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6939" y="6071681"/>
            <a:ext cx="1695450" cy="676275"/>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517" y="3797067"/>
            <a:ext cx="2133600" cy="2133600"/>
          </a:xfrm>
          <a:prstGeom prst="rect">
            <a:avLst/>
          </a:prstGeom>
        </p:spPr>
      </p:pic>
      <p:sp>
        <p:nvSpPr>
          <p:cNvPr id="16" name="ZoneTexte 15"/>
          <p:cNvSpPr txBox="1"/>
          <p:nvPr/>
        </p:nvSpPr>
        <p:spPr>
          <a:xfrm>
            <a:off x="4549568" y="5867230"/>
            <a:ext cx="2560833" cy="276999"/>
          </a:xfrm>
          <a:prstGeom prst="rect">
            <a:avLst/>
          </a:prstGeom>
          <a:noFill/>
        </p:spPr>
        <p:txBody>
          <a:bodyPr wrap="square" rtlCol="0">
            <a:spAutoFit/>
          </a:bodyPr>
          <a:lstStyle/>
          <a:p>
            <a:pPr algn="ctr"/>
            <a:r>
              <a:rPr lang="fr-FR" sz="1200" dirty="0">
                <a:solidFill>
                  <a:srgbClr val="7030A0"/>
                </a:solidFill>
              </a:rPr>
              <a:t>Fier de sa petite-fille </a:t>
            </a:r>
            <a:r>
              <a:rPr lang="fr-FR" sz="1200" dirty="0" err="1">
                <a:solidFill>
                  <a:srgbClr val="7030A0"/>
                </a:solidFill>
              </a:rPr>
              <a:t>trans</a:t>
            </a:r>
            <a:r>
              <a:rPr lang="fr-FR" sz="1200" dirty="0">
                <a:solidFill>
                  <a:srgbClr val="7030A0"/>
                </a:solidFill>
              </a:rPr>
              <a:t>’.</a:t>
            </a:r>
          </a:p>
        </p:txBody>
      </p:sp>
    </p:spTree>
    <p:extLst>
      <p:ext uri="{BB962C8B-B14F-4D97-AF65-F5344CB8AC3E}">
        <p14:creationId xmlns:p14="http://schemas.microsoft.com/office/powerpoint/2010/main" val="3216443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63092" y="107299"/>
            <a:ext cx="592873" cy="365125"/>
          </a:xfrm>
        </p:spPr>
        <p:txBody>
          <a:bodyPr/>
          <a:lstStyle/>
          <a:p>
            <a:fld id="{A3855CD8-F650-4656-8804-7E552F308368}" type="slidenum">
              <a:rPr lang="en-US" smtClean="0"/>
              <a:t>66</a:t>
            </a:fld>
            <a:endParaRPr lang="en-US"/>
          </a:p>
        </p:txBody>
      </p:sp>
      <p:sp>
        <p:nvSpPr>
          <p:cNvPr id="3" name="ZoneTexte 2"/>
          <p:cNvSpPr txBox="1"/>
          <p:nvPr/>
        </p:nvSpPr>
        <p:spPr>
          <a:xfrm>
            <a:off x="5148267" y="103092"/>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2"/>
          <p:cNvSpPr>
            <a:spLocks noChangeArrowheads="1"/>
          </p:cNvSpPr>
          <p:nvPr/>
        </p:nvSpPr>
        <p:spPr bwMode="auto">
          <a:xfrm>
            <a:off x="148629" y="401710"/>
            <a:ext cx="65755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15. Le 3</a:t>
            </a:r>
            <a:r>
              <a:rPr lang="fr-FR" altLang="fr-FR" sz="1800" b="1" baseline="30000" dirty="0">
                <a:solidFill>
                  <a:srgbClr val="7030A0"/>
                </a:solidFill>
              </a:rPr>
              <a:t>ème</a:t>
            </a:r>
            <a:r>
              <a:rPr lang="fr-FR" altLang="fr-FR" sz="1800" b="1" dirty="0">
                <a:solidFill>
                  <a:srgbClr val="7030A0"/>
                </a:solidFill>
              </a:rPr>
              <a:t> sexe dans certaines sociétés traditionnelles (suite et fin)</a:t>
            </a:r>
            <a:endParaRPr lang="fr-FR" altLang="fr-FR" sz="1800" dirty="0">
              <a:solidFill>
                <a:srgbClr val="7030A0"/>
              </a:solidFill>
            </a:endParaRPr>
          </a:p>
        </p:txBody>
      </p:sp>
      <p:sp>
        <p:nvSpPr>
          <p:cNvPr id="5" name="Rectangle 4"/>
          <p:cNvSpPr/>
          <p:nvPr/>
        </p:nvSpPr>
        <p:spPr>
          <a:xfrm>
            <a:off x="3833000" y="749134"/>
            <a:ext cx="4291825" cy="1477328"/>
          </a:xfrm>
          <a:prstGeom prst="rect">
            <a:avLst/>
          </a:prstGeom>
        </p:spPr>
        <p:txBody>
          <a:bodyPr wrap="square">
            <a:spAutoFit/>
          </a:bodyPr>
          <a:lstStyle/>
          <a:p>
            <a:pPr marL="285750" indent="-285750">
              <a:buFont typeface="Arial" panose="020B0604020202020204" pitchFamily="34" charset="0"/>
              <a:buChar char="•"/>
            </a:pPr>
            <a:r>
              <a:rPr lang="fr-FR" dirty="0">
                <a:solidFill>
                  <a:srgbClr val="7030A0"/>
                </a:solidFill>
              </a:rPr>
              <a:t>Il y a le culte hindou de(s) </a:t>
            </a:r>
            <a:r>
              <a:rPr lang="fr-FR" dirty="0" err="1">
                <a:solidFill>
                  <a:srgbClr val="7030A0"/>
                </a:solidFill>
              </a:rPr>
              <a:t>Hijra</a:t>
            </a:r>
            <a:endParaRPr lang="fr-FR" dirty="0">
              <a:solidFill>
                <a:srgbClr val="7030A0"/>
              </a:solidFill>
            </a:endParaRPr>
          </a:p>
          <a:p>
            <a:pPr marL="285750" indent="-285750">
              <a:buFont typeface="Arial" panose="020B0604020202020204" pitchFamily="34" charset="0"/>
              <a:buChar char="•"/>
            </a:pPr>
            <a:r>
              <a:rPr lang="fr-FR" dirty="0">
                <a:solidFill>
                  <a:srgbClr val="7030A0"/>
                </a:solidFill>
              </a:rPr>
              <a:t>Ces hommes qui amputent leur pénis</a:t>
            </a:r>
          </a:p>
          <a:p>
            <a:pPr marL="285750" indent="-285750">
              <a:buFont typeface="Arial" panose="020B0604020202020204" pitchFamily="34" charset="0"/>
              <a:buChar char="•"/>
            </a:pPr>
            <a:r>
              <a:rPr lang="fr-FR" dirty="0">
                <a:solidFill>
                  <a:srgbClr val="7030A0"/>
                </a:solidFill>
              </a:rPr>
              <a:t>s'habillent et vivent comme les femmes</a:t>
            </a:r>
          </a:p>
          <a:p>
            <a:pPr marL="285750" indent="-285750">
              <a:buFont typeface="Arial" panose="020B0604020202020204" pitchFamily="34" charset="0"/>
              <a:buChar char="•"/>
            </a:pPr>
            <a:r>
              <a:rPr lang="fr-FR" dirty="0">
                <a:solidFill>
                  <a:srgbClr val="7030A0"/>
                </a:solidFill>
              </a:rPr>
              <a:t>participent à des rituels de fertilité</a:t>
            </a:r>
          </a:p>
          <a:p>
            <a:pPr marL="285750" indent="-285750">
              <a:buFont typeface="Arial" panose="020B0604020202020204" pitchFamily="34" charset="0"/>
              <a:buChar char="•"/>
            </a:pPr>
            <a:r>
              <a:rPr lang="fr-FR" dirty="0">
                <a:solidFill>
                  <a:srgbClr val="7030A0"/>
                </a:solidFill>
              </a:rPr>
              <a:t>vivent souvent en tant que prostituées</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92" y="814857"/>
            <a:ext cx="3552825" cy="2867025"/>
          </a:xfrm>
          <a:prstGeom prst="rect">
            <a:avLst/>
          </a:prstGeom>
        </p:spPr>
      </p:pic>
      <p:sp>
        <p:nvSpPr>
          <p:cNvPr id="7" name="ZoneTexte 6"/>
          <p:cNvSpPr txBox="1"/>
          <p:nvPr/>
        </p:nvSpPr>
        <p:spPr>
          <a:xfrm>
            <a:off x="148629" y="3681882"/>
            <a:ext cx="3776600" cy="461665"/>
          </a:xfrm>
          <a:prstGeom prst="rect">
            <a:avLst/>
          </a:prstGeom>
          <a:noFill/>
        </p:spPr>
        <p:txBody>
          <a:bodyPr wrap="square" rtlCol="0">
            <a:spAutoFit/>
          </a:bodyPr>
          <a:lstStyle/>
          <a:p>
            <a:pPr algn="ctr"/>
            <a:r>
              <a:rPr lang="fr-FR" sz="1200" dirty="0">
                <a:solidFill>
                  <a:srgbClr val="7030A0"/>
                </a:solidFill>
              </a:rPr>
              <a:t>Les berdaches crow pouvaient momentanément s’habiller en hommes et alors participer aux guerres.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410" y="2226462"/>
            <a:ext cx="3848100" cy="25908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90" y="4251179"/>
            <a:ext cx="4057650" cy="2695575"/>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958" y="3589020"/>
            <a:ext cx="1800225" cy="311467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1867" y="3912714"/>
            <a:ext cx="2295525" cy="2886075"/>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1867" y="586376"/>
            <a:ext cx="2171700" cy="3114675"/>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4824" y="1103971"/>
            <a:ext cx="1555783" cy="2289224"/>
          </a:xfrm>
          <a:prstGeom prst="rect">
            <a:avLst/>
          </a:prstGeom>
        </p:spPr>
      </p:pic>
      <p:sp>
        <p:nvSpPr>
          <p:cNvPr id="14" name="Rectangle 13"/>
          <p:cNvSpPr/>
          <p:nvPr/>
        </p:nvSpPr>
        <p:spPr>
          <a:xfrm>
            <a:off x="5317276" y="4961691"/>
            <a:ext cx="1988108" cy="369332"/>
          </a:xfrm>
          <a:prstGeom prst="rect">
            <a:avLst/>
          </a:prstGeom>
        </p:spPr>
        <p:txBody>
          <a:bodyPr wrap="none">
            <a:spAutoFit/>
          </a:bodyPr>
          <a:lstStyle/>
          <a:p>
            <a:r>
              <a:rPr lang="fr-FR" dirty="0">
                <a:solidFill>
                  <a:srgbClr val="7030A0"/>
                </a:solidFill>
              </a:rPr>
              <a:t>←↖</a:t>
            </a:r>
            <a:r>
              <a:rPr lang="fr-FR" dirty="0">
                <a:solidFill>
                  <a:srgbClr val="7030A0"/>
                </a:solidFill>
                <a:sym typeface="Wingdings" panose="05000000000000000000" pitchFamily="2" charset="2"/>
              </a:rPr>
              <a:t></a:t>
            </a:r>
            <a:r>
              <a:rPr lang="fr-FR" dirty="0" err="1">
                <a:solidFill>
                  <a:srgbClr val="7030A0"/>
                </a:solidFill>
              </a:rPr>
              <a:t>Hijra</a:t>
            </a:r>
            <a:r>
              <a:rPr lang="fr-FR" dirty="0">
                <a:solidFill>
                  <a:srgbClr val="7030A0"/>
                </a:solidFill>
              </a:rPr>
              <a:t> (s) </a:t>
            </a:r>
            <a:r>
              <a:rPr lang="fr-FR" dirty="0">
                <a:solidFill>
                  <a:srgbClr val="7030A0"/>
                </a:solidFill>
                <a:latin typeface="Calibri" panose="020F0502020204030204" pitchFamily="34" charset="0"/>
              </a:rPr>
              <a:t>↗→</a:t>
            </a:r>
            <a:endParaRPr lang="fr-FR" dirty="0"/>
          </a:p>
        </p:txBody>
      </p:sp>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8014" y="5913590"/>
            <a:ext cx="2590800" cy="762000"/>
          </a:xfrm>
          <a:prstGeom prst="rect">
            <a:avLst/>
          </a:prstGeom>
        </p:spPr>
      </p:pic>
    </p:spTree>
    <p:extLst>
      <p:ext uri="{BB962C8B-B14F-4D97-AF65-F5344CB8AC3E}">
        <p14:creationId xmlns:p14="http://schemas.microsoft.com/office/powerpoint/2010/main" val="3882214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194" y="150330"/>
            <a:ext cx="660699" cy="365125"/>
          </a:xfrm>
        </p:spPr>
        <p:txBody>
          <a:bodyPr/>
          <a:lstStyle/>
          <a:p>
            <a:fld id="{A3855CD8-F650-4656-8804-7E552F308368}" type="slidenum">
              <a:rPr lang="en-US" smtClean="0"/>
              <a:t>67</a:t>
            </a:fld>
            <a:endParaRPr lang="en-US"/>
          </a:p>
        </p:txBody>
      </p:sp>
      <p:sp>
        <p:nvSpPr>
          <p:cNvPr id="3" name="ZoneTexte 2"/>
          <p:cNvSpPr txBox="1"/>
          <p:nvPr/>
        </p:nvSpPr>
        <p:spPr>
          <a:xfrm>
            <a:off x="4341443" y="146123"/>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58183" y="515455"/>
            <a:ext cx="3399417" cy="369332"/>
          </a:xfrm>
          <a:prstGeom prst="rect">
            <a:avLst/>
          </a:prstGeom>
          <a:noFill/>
        </p:spPr>
        <p:txBody>
          <a:bodyPr wrap="square" rtlCol="0">
            <a:spAutoFit/>
          </a:bodyPr>
          <a:lstStyle/>
          <a:p>
            <a:r>
              <a:rPr lang="fr-FR" b="1" dirty="0">
                <a:solidFill>
                  <a:srgbClr val="7030A0"/>
                </a:solidFill>
              </a:rPr>
              <a:t>16. Histoire des </a:t>
            </a:r>
            <a:r>
              <a:rPr lang="fr-FR" b="1" dirty="0" err="1">
                <a:solidFill>
                  <a:srgbClr val="7030A0"/>
                </a:solidFill>
              </a:rPr>
              <a:t>transidentités</a:t>
            </a:r>
            <a:endParaRPr lang="fr-FR" b="1" dirty="0">
              <a:solidFill>
                <a:srgbClr val="7030A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012486358"/>
              </p:ext>
            </p:extLst>
          </p:nvPr>
        </p:nvGraphicFramePr>
        <p:xfrm>
          <a:off x="316753" y="1544594"/>
          <a:ext cx="11630212" cy="5159598"/>
        </p:xfrm>
        <a:graphic>
          <a:graphicData uri="http://schemas.openxmlformats.org/drawingml/2006/table">
            <a:tbl>
              <a:tblPr firstRow="1" bandRow="1">
                <a:tableStyleId>{5C22544A-7EE6-4342-B048-85BDC9FD1C3A}</a:tableStyleId>
              </a:tblPr>
              <a:tblGrid>
                <a:gridCol w="1614843">
                  <a:extLst>
                    <a:ext uri="{9D8B030D-6E8A-4147-A177-3AD203B41FA5}">
                      <a16:colId xmlns:a16="http://schemas.microsoft.com/office/drawing/2014/main" val="832281058"/>
                    </a:ext>
                  </a:extLst>
                </a:gridCol>
                <a:gridCol w="1839557">
                  <a:extLst>
                    <a:ext uri="{9D8B030D-6E8A-4147-A177-3AD203B41FA5}">
                      <a16:colId xmlns:a16="http://schemas.microsoft.com/office/drawing/2014/main" val="3745871183"/>
                    </a:ext>
                  </a:extLst>
                </a:gridCol>
                <a:gridCol w="8175812">
                  <a:extLst>
                    <a:ext uri="{9D8B030D-6E8A-4147-A177-3AD203B41FA5}">
                      <a16:colId xmlns:a16="http://schemas.microsoft.com/office/drawing/2014/main" val="4190573083"/>
                    </a:ext>
                  </a:extLst>
                </a:gridCol>
              </a:tblGrid>
              <a:tr h="368586">
                <a:tc>
                  <a:txBody>
                    <a:bodyPr/>
                    <a:lstStyle/>
                    <a:p>
                      <a:r>
                        <a:rPr lang="fr-FR" sz="1400" dirty="0"/>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Zone</a:t>
                      </a:r>
                      <a:r>
                        <a:rPr lang="fr-FR" sz="1400" baseline="0" dirty="0"/>
                        <a:t> géographique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Personnalité</a:t>
                      </a:r>
                      <a:r>
                        <a:rPr lang="fr-FR" sz="1400" baseline="0" dirty="0"/>
                        <a:t> ou évènement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495508"/>
                  </a:ext>
                </a:extLst>
              </a:tr>
              <a:tr h="368586">
                <a:tc>
                  <a:txBody>
                    <a:bodyPr/>
                    <a:lstStyle/>
                    <a:p>
                      <a:r>
                        <a:rPr lang="fr-FR" sz="1400" b="0" i="0" kern="1200" dirty="0">
                          <a:solidFill>
                            <a:schemeClr val="dk1"/>
                          </a:solidFill>
                          <a:effectLst/>
                          <a:latin typeface="+mn-lt"/>
                          <a:ea typeface="+mn-ea"/>
                          <a:cs typeface="+mn-cs"/>
                        </a:rPr>
                        <a:t>2500 AJC (ou plus tôt)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Sumer</a:t>
                      </a:r>
                      <a:r>
                        <a:rPr lang="fr-FR" sz="1400" baseline="0" dirty="0"/>
                        <a:t> (</a:t>
                      </a:r>
                      <a:r>
                        <a:rPr lang="fr-FR" sz="1400" b="0" i="0" kern="1200" dirty="0">
                          <a:solidFill>
                            <a:schemeClr val="dk1"/>
                          </a:solidFill>
                          <a:effectLst/>
                          <a:latin typeface="+mn-lt"/>
                          <a:ea typeface="+mn-ea"/>
                          <a:cs typeface="+mn-cs"/>
                        </a:rPr>
                        <a:t>Proche-Orient)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La prêtresse</a:t>
                      </a:r>
                      <a:r>
                        <a:rPr lang="fr-FR" sz="1400" dirty="0"/>
                        <a:t> </a:t>
                      </a:r>
                      <a:r>
                        <a:rPr lang="fr-FR" sz="1400" b="1" i="0" kern="1200" dirty="0" err="1">
                          <a:solidFill>
                            <a:schemeClr val="dk1"/>
                          </a:solidFill>
                          <a:effectLst/>
                          <a:latin typeface="+mn-lt"/>
                          <a:ea typeface="+mn-ea"/>
                          <a:cs typeface="+mn-cs"/>
                        </a:rPr>
                        <a:t>Assinnu</a:t>
                      </a:r>
                      <a:r>
                        <a:rPr lang="fr-FR" sz="1400" b="0" i="0" kern="1200" baseline="0" dirty="0">
                          <a:solidFill>
                            <a:schemeClr val="dk1"/>
                          </a:solidFill>
                          <a:effectLst/>
                          <a:latin typeface="+mn-lt"/>
                          <a:ea typeface="+mn-ea"/>
                          <a:cs typeface="+mn-cs"/>
                        </a:rPr>
                        <a:t> qui servait </a:t>
                      </a:r>
                      <a:r>
                        <a:rPr lang="fr-FR" sz="1400" b="0" i="0" kern="1200" dirty="0">
                          <a:solidFill>
                            <a:schemeClr val="dk1"/>
                          </a:solidFill>
                          <a:effectLst/>
                          <a:latin typeface="+mn-lt"/>
                          <a:ea typeface="+mn-ea"/>
                          <a:cs typeface="+mn-cs"/>
                        </a:rPr>
                        <a:t>la déesse Inanna </a:t>
                      </a:r>
                      <a:r>
                        <a:rPr lang="fr-FR" sz="1400" b="0" i="1" kern="1200" dirty="0">
                          <a:solidFill>
                            <a:schemeClr val="dk1"/>
                          </a:solidFill>
                          <a:effectLst/>
                          <a:latin typeface="+mn-lt"/>
                          <a:ea typeface="+mn-ea"/>
                          <a:cs typeface="+mn-cs"/>
                        </a:rPr>
                        <a:t>portait des vêtement</a:t>
                      </a:r>
                      <a:r>
                        <a:rPr lang="fr-FR" sz="1400" b="0" i="1" kern="1200" baseline="0" dirty="0">
                          <a:solidFill>
                            <a:schemeClr val="dk1"/>
                          </a:solidFill>
                          <a:effectLst/>
                          <a:latin typeface="+mn-lt"/>
                          <a:ea typeface="+mn-ea"/>
                          <a:cs typeface="+mn-cs"/>
                        </a:rPr>
                        <a:t>s féminins et avait </a:t>
                      </a:r>
                      <a:r>
                        <a:rPr lang="fr-FR" sz="1400" b="0" i="1" kern="1200" dirty="0">
                          <a:solidFill>
                            <a:schemeClr val="dk1"/>
                          </a:solidFill>
                          <a:effectLst/>
                          <a:latin typeface="+mn-lt"/>
                          <a:ea typeface="+mn-ea"/>
                          <a:cs typeface="+mn-cs"/>
                        </a:rPr>
                        <a:t>volontairement retiré ses propres testicules</a:t>
                      </a:r>
                      <a:r>
                        <a:rPr lang="fr-FR" sz="1400" b="0" i="0" kern="1200" dirty="0">
                          <a:solidFill>
                            <a:schemeClr val="dk1"/>
                          </a:solidFill>
                          <a:effectLst/>
                          <a:latin typeface="+mn-lt"/>
                          <a:ea typeface="+mn-ea"/>
                          <a:cs typeface="+mn-cs"/>
                        </a:rPr>
                        <a: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078739"/>
                  </a:ext>
                </a:extLst>
              </a:tr>
              <a:tr h="368586">
                <a:tc>
                  <a:txBody>
                    <a:bodyPr/>
                    <a:lstStyle/>
                    <a:p>
                      <a:r>
                        <a:rPr lang="fr-FR" sz="1400" dirty="0"/>
                        <a:t>Idem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idem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 </a:t>
                      </a:r>
                      <a:r>
                        <a:rPr lang="fr-FR" sz="1400" b="1" i="0" kern="1200" dirty="0" err="1">
                          <a:solidFill>
                            <a:schemeClr val="dk1"/>
                          </a:solidFill>
                          <a:effectLst/>
                          <a:latin typeface="+mn-lt"/>
                          <a:ea typeface="+mn-ea"/>
                          <a:cs typeface="+mn-cs"/>
                        </a:rPr>
                        <a:t>Kurgarru</a:t>
                      </a:r>
                      <a:r>
                        <a:rPr lang="fr-FR" sz="1400" b="0" i="0" kern="1200" dirty="0">
                          <a:solidFill>
                            <a:schemeClr val="dk1"/>
                          </a:solidFill>
                          <a:effectLst/>
                          <a:latin typeface="+mn-lt"/>
                          <a:ea typeface="+mn-ea"/>
                          <a:cs typeface="+mn-cs"/>
                        </a:rPr>
                        <a:t>, servant de la déesse Ishtar, </a:t>
                      </a:r>
                      <a:r>
                        <a:rPr lang="fr-FR" sz="1400" b="0" i="1" kern="1200" dirty="0">
                          <a:solidFill>
                            <a:schemeClr val="dk1"/>
                          </a:solidFill>
                          <a:effectLst/>
                          <a:latin typeface="+mn-lt"/>
                          <a:ea typeface="+mn-ea"/>
                          <a:cs typeface="+mn-cs"/>
                        </a:rPr>
                        <a:t>portait une tenue féminine sur un côté de son corps </a:t>
                      </a:r>
                      <a:r>
                        <a:rPr lang="fr-FR" sz="1400" b="0" i="0" kern="1200" dirty="0">
                          <a:solidFill>
                            <a:schemeClr val="dk1"/>
                          </a:solidFill>
                          <a:effectLst/>
                          <a:latin typeface="+mn-lt"/>
                          <a:ea typeface="+mn-ea"/>
                          <a:cs typeface="+mn-cs"/>
                        </a:rPr>
                        <a:t>et des habits d'homme de l'autre.</a:t>
                      </a:r>
                      <a:endParaRPr lang="fr-FR" sz="1400" b="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613300"/>
                  </a:ext>
                </a:extLst>
              </a:tr>
              <a:tr h="368586">
                <a:tc>
                  <a:txBody>
                    <a:bodyPr/>
                    <a:lstStyle/>
                    <a:p>
                      <a:r>
                        <a:rPr lang="fr-FR" sz="1400" b="0" i="0" kern="1200" dirty="0">
                          <a:solidFill>
                            <a:schemeClr val="dk1"/>
                          </a:solidFill>
                          <a:effectLst/>
                          <a:latin typeface="+mn-lt"/>
                          <a:ea typeface="+mn-ea"/>
                          <a:cs typeface="+mn-cs"/>
                        </a:rPr>
                        <a:t>2000 AJC </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Canaan (Palestine)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Les prêtresses </a:t>
                      </a:r>
                      <a:r>
                        <a:rPr lang="fr-FR" sz="1400" b="0" i="1" kern="1200" dirty="0">
                          <a:solidFill>
                            <a:schemeClr val="dk1"/>
                          </a:solidFill>
                          <a:effectLst/>
                          <a:latin typeface="+mn-lt"/>
                          <a:ea typeface="+mn-ea"/>
                          <a:cs typeface="+mn-cs"/>
                        </a:rPr>
                        <a:t>travesties</a:t>
                      </a:r>
                      <a:r>
                        <a:rPr lang="fr-FR" sz="1400" b="0" i="0" kern="1200" dirty="0">
                          <a:solidFill>
                            <a:schemeClr val="dk1"/>
                          </a:solidFill>
                          <a:effectLst/>
                          <a:latin typeface="+mn-lt"/>
                          <a:ea typeface="+mn-ea"/>
                          <a:cs typeface="+mn-cs"/>
                        </a:rPr>
                        <a:t> </a:t>
                      </a:r>
                      <a:r>
                        <a:rPr lang="fr-FR" sz="1400" b="1" i="0" kern="1200" dirty="0" err="1">
                          <a:solidFill>
                            <a:schemeClr val="dk1"/>
                          </a:solidFill>
                          <a:effectLst/>
                          <a:latin typeface="+mn-lt"/>
                          <a:ea typeface="+mn-ea"/>
                          <a:cs typeface="+mn-cs"/>
                        </a:rPr>
                        <a:t>Qedeshtu</a:t>
                      </a:r>
                      <a:r>
                        <a:rPr lang="fr-FR" sz="1400" b="0" i="0" kern="1200" dirty="0">
                          <a:solidFill>
                            <a:schemeClr val="dk1"/>
                          </a:solidFill>
                          <a:effectLst/>
                          <a:latin typeface="+mn-lt"/>
                          <a:ea typeface="+mn-ea"/>
                          <a:cs typeface="+mn-cs"/>
                        </a:rPr>
                        <a:t> ont</a:t>
                      </a:r>
                      <a:r>
                        <a:rPr lang="fr-FR" sz="1400" b="0" i="0" kern="1200" baseline="0" dirty="0">
                          <a:solidFill>
                            <a:schemeClr val="dk1"/>
                          </a:solidFill>
                          <a:effectLst/>
                          <a:latin typeface="+mn-lt"/>
                          <a:ea typeface="+mn-ea"/>
                          <a:cs typeface="+mn-cs"/>
                        </a:rPr>
                        <a:t> servi la </a:t>
                      </a:r>
                      <a:r>
                        <a:rPr lang="fr-FR" sz="1400" b="0" i="0" kern="1200" dirty="0">
                          <a:solidFill>
                            <a:schemeClr val="dk1"/>
                          </a:solidFill>
                          <a:effectLst/>
                          <a:latin typeface="+mn-lt"/>
                          <a:ea typeface="+mn-ea"/>
                          <a:cs typeface="+mn-cs"/>
                        </a:rPr>
                        <a:t>déesse Astarté (</a:t>
                      </a:r>
                      <a:r>
                        <a:rPr lang="fr-FR" sz="1400" b="0" i="0" kern="1200" dirty="0" err="1">
                          <a:solidFill>
                            <a:schemeClr val="dk1"/>
                          </a:solidFill>
                          <a:effectLst/>
                          <a:latin typeface="+mn-lt"/>
                          <a:ea typeface="+mn-ea"/>
                          <a:cs typeface="+mn-cs"/>
                        </a:rPr>
                        <a:t>Athirat</a:t>
                      </a:r>
                      <a:r>
                        <a:rPr lang="fr-FR" sz="1400" b="0" i="0" kern="1200" dirty="0">
                          <a:solidFill>
                            <a:schemeClr val="dk1"/>
                          </a:solidFill>
                          <a:effectLst/>
                          <a:latin typeface="+mn-lt"/>
                          <a:ea typeface="+mn-ea"/>
                          <a:cs typeface="+mn-cs"/>
                        </a:rPr>
                        <a:t>, Astarté)</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480241"/>
                  </a:ext>
                </a:extLst>
              </a:tr>
              <a:tr h="368586">
                <a:tc>
                  <a:txBody>
                    <a:bodyPr/>
                    <a:lstStyle/>
                    <a:p>
                      <a:r>
                        <a:rPr lang="fr-FR"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Russie et Ukraine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La Déesse Mère appelé </a:t>
                      </a:r>
                      <a:r>
                        <a:rPr lang="fr-FR" sz="1400" b="0" i="0" kern="1200" dirty="0" err="1">
                          <a:solidFill>
                            <a:schemeClr val="dk1"/>
                          </a:solidFill>
                          <a:effectLst/>
                          <a:latin typeface="+mn-lt"/>
                          <a:ea typeface="+mn-ea"/>
                          <a:cs typeface="+mn-cs"/>
                        </a:rPr>
                        <a:t>Artimpasa</a:t>
                      </a:r>
                      <a:r>
                        <a:rPr lang="fr-FR" sz="1400" b="0" i="0" kern="1200" dirty="0">
                          <a:solidFill>
                            <a:schemeClr val="dk1"/>
                          </a:solidFill>
                          <a:effectLst/>
                          <a:latin typeface="+mn-lt"/>
                          <a:ea typeface="+mn-ea"/>
                          <a:cs typeface="+mn-cs"/>
                        </a:rPr>
                        <a:t> ou </a:t>
                      </a:r>
                      <a:r>
                        <a:rPr lang="fr-FR" sz="1400" b="0" i="0" kern="1200" dirty="0" err="1">
                          <a:solidFill>
                            <a:schemeClr val="dk1"/>
                          </a:solidFill>
                          <a:effectLst/>
                          <a:latin typeface="+mn-lt"/>
                          <a:ea typeface="+mn-ea"/>
                          <a:cs typeface="+mn-cs"/>
                        </a:rPr>
                        <a:t>Argimpasa</a:t>
                      </a:r>
                      <a:r>
                        <a:rPr lang="fr-FR" sz="1400" b="0" i="0" kern="1200" dirty="0">
                          <a:solidFill>
                            <a:schemeClr val="dk1"/>
                          </a:solidFill>
                          <a:effectLst/>
                          <a:latin typeface="+mn-lt"/>
                          <a:ea typeface="+mn-ea"/>
                          <a:cs typeface="+mn-cs"/>
                        </a:rPr>
                        <a:t> a été servi par des prêtresses </a:t>
                      </a:r>
                      <a:r>
                        <a:rPr lang="fr-FR" sz="1400" b="0" i="1" kern="1200" dirty="0">
                          <a:solidFill>
                            <a:schemeClr val="dk1"/>
                          </a:solidFill>
                          <a:effectLst/>
                          <a:latin typeface="+mn-lt"/>
                          <a:ea typeface="+mn-ea"/>
                          <a:cs typeface="+mn-cs"/>
                        </a:rPr>
                        <a:t>travesties</a:t>
                      </a:r>
                      <a:r>
                        <a:rPr lang="fr-FR" sz="1400" b="0" i="0" kern="1200" dirty="0">
                          <a:solidFill>
                            <a:schemeClr val="dk1"/>
                          </a:solidFill>
                          <a:effectLst/>
                          <a:latin typeface="+mn-lt"/>
                          <a:ea typeface="+mn-ea"/>
                          <a:cs typeface="+mn-cs"/>
                        </a:rPr>
                        <a:t> qui ont été appelés les </a:t>
                      </a:r>
                      <a:r>
                        <a:rPr lang="fr-FR" sz="1400" b="1" i="0" kern="1200" dirty="0" err="1">
                          <a:solidFill>
                            <a:schemeClr val="dk1"/>
                          </a:solidFill>
                          <a:effectLst/>
                          <a:latin typeface="+mn-lt"/>
                          <a:ea typeface="+mn-ea"/>
                          <a:cs typeface="+mn-cs"/>
                        </a:rPr>
                        <a:t>Enarees</a:t>
                      </a:r>
                      <a:r>
                        <a:rPr lang="fr-FR" sz="1400" b="0" i="0" kern="1200" dirty="0">
                          <a:solidFill>
                            <a:schemeClr val="dk1"/>
                          </a:solidFill>
                          <a:effectLst/>
                          <a:latin typeface="+mn-lt"/>
                          <a:ea typeface="+mn-ea"/>
                          <a:cs typeface="+mn-cs"/>
                        </a:rPr>
                        <a:t> par les Grecs anciens.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178921"/>
                  </a:ext>
                </a:extLst>
              </a:tr>
              <a:tr h="368586">
                <a:tc>
                  <a:txBody>
                    <a:bodyPr/>
                    <a:lstStyle/>
                    <a:p>
                      <a:r>
                        <a:rPr lang="fr-FR" sz="1400" dirty="0"/>
                        <a:t>1000</a:t>
                      </a:r>
                      <a:r>
                        <a:rPr lang="fr-FR" sz="1400" baseline="0" dirty="0"/>
                        <a:t> AJC à ~ 400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Grèce antique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Des prêtresses </a:t>
                      </a:r>
                      <a:r>
                        <a:rPr lang="fr-FR" sz="1400" b="0" i="1" kern="1200" dirty="0">
                          <a:solidFill>
                            <a:schemeClr val="dk1"/>
                          </a:solidFill>
                          <a:effectLst/>
                          <a:latin typeface="+mn-lt"/>
                          <a:ea typeface="+mn-ea"/>
                          <a:cs typeface="+mn-cs"/>
                        </a:rPr>
                        <a:t>travesties</a:t>
                      </a:r>
                      <a:r>
                        <a:rPr lang="fr-FR" sz="1400" b="0" i="0" kern="1200" baseline="0" dirty="0">
                          <a:solidFill>
                            <a:schemeClr val="dk1"/>
                          </a:solidFill>
                          <a:effectLst/>
                          <a:latin typeface="+mn-lt"/>
                          <a:ea typeface="+mn-ea"/>
                          <a:cs typeface="+mn-cs"/>
                        </a:rPr>
                        <a:t> ont servi la déesse </a:t>
                      </a:r>
                      <a:r>
                        <a:rPr lang="fr-FR" sz="1400" b="0" i="0" kern="1200" dirty="0">
                          <a:solidFill>
                            <a:schemeClr val="dk1"/>
                          </a:solidFill>
                          <a:effectLst/>
                          <a:latin typeface="+mn-lt"/>
                          <a:ea typeface="+mn-ea"/>
                          <a:cs typeface="+mn-cs"/>
                        </a:rPr>
                        <a:t> </a:t>
                      </a:r>
                      <a:r>
                        <a:rPr lang="fr-FR" sz="1400" b="1" i="0" kern="1200" dirty="0">
                          <a:solidFill>
                            <a:schemeClr val="dk1"/>
                          </a:solidFill>
                          <a:effectLst/>
                          <a:latin typeface="+mn-lt"/>
                          <a:ea typeface="+mn-ea"/>
                          <a:cs typeface="+mn-cs"/>
                        </a:rPr>
                        <a:t>Artémis</a:t>
                      </a:r>
                      <a:r>
                        <a:rPr lang="fr-FR" sz="1400" b="0" i="0" kern="1200" dirty="0">
                          <a:solidFill>
                            <a:schemeClr val="dk1"/>
                          </a:solidFill>
                          <a:effectLst/>
                          <a:latin typeface="+mn-lt"/>
                          <a:ea typeface="+mn-ea"/>
                          <a:cs typeface="+mn-cs"/>
                        </a:rPr>
                        <a:t> (Diane) à Ephèse. Les</a:t>
                      </a:r>
                      <a:r>
                        <a:rPr lang="fr-FR" sz="1400" b="0" i="0" kern="1200" baseline="0" dirty="0">
                          <a:solidFill>
                            <a:schemeClr val="dk1"/>
                          </a:solidFill>
                          <a:effectLst/>
                          <a:latin typeface="+mn-lt"/>
                          <a:ea typeface="+mn-ea"/>
                          <a:cs typeface="+mn-cs"/>
                        </a:rPr>
                        <a:t> s</a:t>
                      </a:r>
                      <a:r>
                        <a:rPr lang="fr-FR" sz="1400" b="0" i="0" kern="1200" dirty="0">
                          <a:solidFill>
                            <a:schemeClr val="dk1"/>
                          </a:solidFill>
                          <a:effectLst/>
                          <a:latin typeface="+mn-lt"/>
                          <a:ea typeface="+mn-ea"/>
                          <a:cs typeface="+mn-cs"/>
                        </a:rPr>
                        <a:t>tatues d'</a:t>
                      </a:r>
                      <a:r>
                        <a:rPr lang="fr-FR" sz="1400" b="0" i="0" kern="1200" dirty="0" err="1">
                          <a:solidFill>
                            <a:schemeClr val="dk1"/>
                          </a:solidFill>
                          <a:effectLst/>
                          <a:latin typeface="+mn-lt"/>
                          <a:ea typeface="+mn-ea"/>
                          <a:cs typeface="+mn-cs"/>
                        </a:rPr>
                        <a:t>Artemis</a:t>
                      </a:r>
                      <a:r>
                        <a:rPr lang="fr-FR" sz="1400" b="0" i="0" kern="1200" dirty="0">
                          <a:solidFill>
                            <a:schemeClr val="dk1"/>
                          </a:solidFill>
                          <a:effectLst/>
                          <a:latin typeface="+mn-lt"/>
                          <a:ea typeface="+mn-ea"/>
                          <a:cs typeface="+mn-cs"/>
                        </a:rPr>
                        <a:t> étaient souvent figurées</a:t>
                      </a:r>
                      <a:r>
                        <a:rPr lang="fr-FR" sz="1400" b="0" i="0" kern="1200" baseline="0" dirty="0">
                          <a:solidFill>
                            <a:schemeClr val="dk1"/>
                          </a:solidFill>
                          <a:effectLst/>
                          <a:latin typeface="+mn-lt"/>
                          <a:ea typeface="+mn-ea"/>
                          <a:cs typeface="+mn-cs"/>
                        </a:rPr>
                        <a:t> entourées </a:t>
                      </a:r>
                      <a:r>
                        <a:rPr lang="fr-FR" sz="1400" b="0" i="0" kern="1200" dirty="0">
                          <a:solidFill>
                            <a:schemeClr val="dk1"/>
                          </a:solidFill>
                          <a:effectLst/>
                          <a:latin typeface="+mn-lt"/>
                          <a:ea typeface="+mn-ea"/>
                          <a:cs typeface="+mn-cs"/>
                        </a:rPr>
                        <a:t>avec un collier de testicules de ses prêtresses travesties.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4759690"/>
                  </a:ext>
                </a:extLst>
              </a:tr>
              <a:tr h="368586">
                <a:tc>
                  <a:txBody>
                    <a:bodyPr/>
                    <a:lstStyle/>
                    <a:p>
                      <a:r>
                        <a:rPr lang="fr-FR" sz="1400" dirty="0"/>
                        <a:t>1000</a:t>
                      </a:r>
                      <a:r>
                        <a:rPr lang="fr-FR" sz="1400" baseline="0" dirty="0"/>
                        <a:t> AJC à ~ 400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Grèce antique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Des prêtresses </a:t>
                      </a:r>
                      <a:r>
                        <a:rPr lang="fr-FR" sz="1400" b="0" i="1" kern="1200" dirty="0">
                          <a:solidFill>
                            <a:schemeClr val="dk1"/>
                          </a:solidFill>
                          <a:effectLst/>
                          <a:latin typeface="+mn-lt"/>
                          <a:ea typeface="+mn-ea"/>
                          <a:cs typeface="+mn-cs"/>
                        </a:rPr>
                        <a:t>travesties</a:t>
                      </a:r>
                      <a:r>
                        <a:rPr lang="fr-FR" sz="1400" b="0" i="0" kern="1200" baseline="0" dirty="0">
                          <a:solidFill>
                            <a:schemeClr val="dk1"/>
                          </a:solidFill>
                          <a:effectLst/>
                          <a:latin typeface="+mn-lt"/>
                          <a:ea typeface="+mn-ea"/>
                          <a:cs typeface="+mn-cs"/>
                        </a:rPr>
                        <a:t> ont servi la déesse </a:t>
                      </a:r>
                      <a:r>
                        <a:rPr lang="fr-FR" sz="1400" b="0" i="0" kern="1200" dirty="0">
                          <a:solidFill>
                            <a:schemeClr val="dk1"/>
                          </a:solidFill>
                          <a:effectLst/>
                          <a:latin typeface="+mn-lt"/>
                          <a:ea typeface="+mn-ea"/>
                          <a:cs typeface="+mn-cs"/>
                        </a:rPr>
                        <a:t>grecque </a:t>
                      </a:r>
                      <a:r>
                        <a:rPr lang="fr-FR" sz="1400" b="1" i="0" kern="1200" dirty="0">
                          <a:solidFill>
                            <a:schemeClr val="dk1"/>
                          </a:solidFill>
                          <a:effectLst/>
                          <a:latin typeface="+mn-lt"/>
                          <a:ea typeface="+mn-ea"/>
                          <a:cs typeface="+mn-cs"/>
                        </a:rPr>
                        <a:t>Hécate</a:t>
                      </a:r>
                      <a:r>
                        <a:rPr lang="fr-FR" sz="1400" b="0" i="0" kern="1200" dirty="0">
                          <a:solidFill>
                            <a:schemeClr val="dk1"/>
                          </a:solidFill>
                          <a:effectLst/>
                          <a:latin typeface="+mn-lt"/>
                          <a:ea typeface="+mn-ea"/>
                          <a:cs typeface="+mn-cs"/>
                        </a:rPr>
                        <a:t>, à </a:t>
                      </a:r>
                      <a:r>
                        <a:rPr lang="fr-FR" sz="1400" b="0" i="0" kern="1200" dirty="0" err="1">
                          <a:solidFill>
                            <a:schemeClr val="dk1"/>
                          </a:solidFill>
                          <a:effectLst/>
                          <a:latin typeface="+mn-lt"/>
                          <a:ea typeface="+mn-ea"/>
                          <a:cs typeface="+mn-cs"/>
                        </a:rPr>
                        <a:t>Laguire</a:t>
                      </a:r>
                      <a:r>
                        <a:rPr lang="fr-FR" sz="1400" b="0" i="0" kern="1200" dirty="0">
                          <a:solidFill>
                            <a:schemeClr val="dk1"/>
                          </a:solidFill>
                          <a:effectLst/>
                          <a:latin typeface="+mn-lt"/>
                          <a:ea typeface="+mn-ea"/>
                          <a:cs typeface="+mn-cs"/>
                        </a:rPr>
                        <a: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6923304"/>
                  </a:ext>
                </a:extLst>
              </a:tr>
              <a:tr h="368586">
                <a:tc>
                  <a:txBody>
                    <a:bodyPr/>
                    <a:lstStyle/>
                    <a:p>
                      <a:r>
                        <a:rPr lang="fr-FR" sz="1400" dirty="0"/>
                        <a:t>1000</a:t>
                      </a:r>
                      <a:r>
                        <a:rPr lang="fr-FR" sz="1400" baseline="0" dirty="0"/>
                        <a:t> AJC à ~ 400</a:t>
                      </a:r>
                    </a:p>
                    <a:p>
                      <a:endParaRPr lang="fr-FR" sz="1400" baseline="0" dirty="0"/>
                    </a:p>
                    <a:p>
                      <a:r>
                        <a:rPr lang="fr-FR" sz="1400" baseline="0" dirty="0"/>
                        <a:t>203 AJC</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Anatolie (actuelle</a:t>
                      </a:r>
                      <a:r>
                        <a:rPr lang="fr-FR" sz="1400" baseline="0" dirty="0"/>
                        <a:t> Turquie)</a:t>
                      </a:r>
                    </a:p>
                    <a:p>
                      <a:r>
                        <a:rPr lang="fr-FR" sz="1400" baseline="0" dirty="0"/>
                        <a:t>Rome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La </a:t>
                      </a:r>
                      <a:r>
                        <a:rPr lang="fr-FR" sz="1400" b="0" i="0" kern="1200" dirty="0">
                          <a:solidFill>
                            <a:schemeClr val="dk1"/>
                          </a:solidFill>
                          <a:effectLst/>
                          <a:latin typeface="+mn-lt"/>
                          <a:ea typeface="+mn-ea"/>
                          <a:cs typeface="+mn-cs"/>
                        </a:rPr>
                        <a:t>déesse </a:t>
                      </a:r>
                      <a:r>
                        <a:rPr lang="fr-FR" sz="1400" b="1" i="0" kern="1200" dirty="0">
                          <a:solidFill>
                            <a:schemeClr val="dk1"/>
                          </a:solidFill>
                          <a:effectLst/>
                          <a:latin typeface="+mn-lt"/>
                          <a:ea typeface="+mn-ea"/>
                          <a:cs typeface="+mn-cs"/>
                        </a:rPr>
                        <a:t>Cybèle</a:t>
                      </a:r>
                      <a:r>
                        <a:rPr lang="fr-FR" sz="1400" b="0" i="0" kern="1200" dirty="0">
                          <a:solidFill>
                            <a:schemeClr val="dk1"/>
                          </a:solidFill>
                          <a:effectLst/>
                          <a:latin typeface="+mn-lt"/>
                          <a:ea typeface="+mn-ea"/>
                          <a:cs typeface="+mn-cs"/>
                        </a:rPr>
                        <a:t> a été servi par des </a:t>
                      </a:r>
                      <a:r>
                        <a:rPr lang="fr-FR" sz="1400" b="0" i="1" kern="1200" dirty="0">
                          <a:solidFill>
                            <a:schemeClr val="dk1"/>
                          </a:solidFill>
                          <a:effectLst/>
                          <a:latin typeface="+mn-lt"/>
                          <a:ea typeface="+mn-ea"/>
                          <a:cs typeface="+mn-cs"/>
                        </a:rPr>
                        <a:t>prêtresses travesties, appelées</a:t>
                      </a:r>
                      <a:r>
                        <a:rPr lang="fr-FR" sz="1400" b="0" i="1" kern="1200" baseline="0" dirty="0">
                          <a:solidFill>
                            <a:schemeClr val="dk1"/>
                          </a:solidFill>
                          <a:effectLst/>
                          <a:latin typeface="+mn-lt"/>
                          <a:ea typeface="+mn-ea"/>
                          <a:cs typeface="+mn-cs"/>
                        </a:rPr>
                        <a:t> </a:t>
                      </a:r>
                      <a:r>
                        <a:rPr lang="fr-FR" sz="1400" b="1" i="1" kern="1200" dirty="0" err="1">
                          <a:solidFill>
                            <a:schemeClr val="dk1"/>
                          </a:solidFill>
                          <a:effectLst/>
                          <a:latin typeface="+mn-lt"/>
                          <a:ea typeface="+mn-ea"/>
                          <a:cs typeface="+mn-cs"/>
                        </a:rPr>
                        <a:t>Gallae</a:t>
                      </a:r>
                      <a:r>
                        <a:rPr lang="fr-FR" sz="1400" b="0" i="0" kern="1200" dirty="0">
                          <a:solidFill>
                            <a:schemeClr val="dk1"/>
                          </a:solidFill>
                          <a:effectLst/>
                          <a:latin typeface="+mn-lt"/>
                          <a:ea typeface="+mn-ea"/>
                          <a:cs typeface="+mn-cs"/>
                        </a:rPr>
                        <a:t>, </a:t>
                      </a:r>
                      <a:r>
                        <a:rPr lang="fr-FR" sz="1400" b="0" i="1" kern="1200" dirty="0">
                          <a:solidFill>
                            <a:schemeClr val="dk1"/>
                          </a:solidFill>
                          <a:effectLst/>
                          <a:latin typeface="+mn-lt"/>
                          <a:ea typeface="+mn-ea"/>
                          <a:cs typeface="+mn-cs"/>
                        </a:rPr>
                        <a:t>intersexuelles</a:t>
                      </a:r>
                      <a:r>
                        <a:rPr lang="fr-FR" sz="1400" b="0" i="0" kern="1200" dirty="0">
                          <a:solidFill>
                            <a:schemeClr val="dk1"/>
                          </a:solidFill>
                          <a:effectLst/>
                          <a:latin typeface="+mn-lt"/>
                          <a:ea typeface="+mn-ea"/>
                          <a:cs typeface="+mn-cs"/>
                        </a:rPr>
                        <a:t> et des femmes non-travesties appelées </a:t>
                      </a:r>
                      <a:r>
                        <a:rPr lang="fr-FR" sz="1400" b="0" i="0" kern="1200" dirty="0" err="1">
                          <a:solidFill>
                            <a:schemeClr val="dk1"/>
                          </a:solidFill>
                          <a:effectLst/>
                          <a:latin typeface="+mn-lt"/>
                          <a:ea typeface="+mn-ea"/>
                          <a:cs typeface="+mn-cs"/>
                        </a:rPr>
                        <a:t>Mellisae</a:t>
                      </a:r>
                      <a:r>
                        <a:rPr lang="fr-FR" sz="1400" b="0" i="0" kern="1200" dirty="0">
                          <a:solidFill>
                            <a:schemeClr val="dk1"/>
                          </a:solidFill>
                          <a:effectLst/>
                          <a:latin typeface="+mn-lt"/>
                          <a:ea typeface="+mn-ea"/>
                          <a:cs typeface="+mn-cs"/>
                        </a:rPr>
                        <a:t>.  </a:t>
                      </a:r>
                    </a:p>
                    <a:p>
                      <a:r>
                        <a:rPr lang="fr-FR" sz="1400" b="0" i="0" kern="1200" dirty="0">
                          <a:solidFill>
                            <a:schemeClr val="dk1"/>
                          </a:solidFill>
                          <a:effectLst/>
                          <a:latin typeface="+mn-lt"/>
                          <a:ea typeface="+mn-ea"/>
                          <a:cs typeface="+mn-cs"/>
                        </a:rPr>
                        <a:t>Le Sénat romain a fait de </a:t>
                      </a:r>
                      <a:r>
                        <a:rPr lang="fr-FR" sz="1400" b="1" i="0" kern="1200" dirty="0">
                          <a:solidFill>
                            <a:schemeClr val="dk1"/>
                          </a:solidFill>
                          <a:effectLst/>
                          <a:latin typeface="+mn-lt"/>
                          <a:ea typeface="+mn-ea"/>
                          <a:cs typeface="+mn-cs"/>
                        </a:rPr>
                        <a:t>Cybèle</a:t>
                      </a:r>
                      <a:r>
                        <a:rPr lang="fr-FR" sz="1400" b="0" i="0" kern="1200" dirty="0">
                          <a:solidFill>
                            <a:schemeClr val="dk1"/>
                          </a:solidFill>
                          <a:effectLst/>
                          <a:latin typeface="+mn-lt"/>
                          <a:ea typeface="+mn-ea"/>
                          <a:cs typeface="+mn-cs"/>
                        </a:rPr>
                        <a:t> la déesse officielle de la République romaine, en 203 avant JC.</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3108039"/>
                  </a:ext>
                </a:extLst>
              </a:tr>
              <a:tr h="368586">
                <a:tc>
                  <a:txBody>
                    <a:bodyPr/>
                    <a:lstStyle/>
                    <a:p>
                      <a:r>
                        <a:rPr lang="fr-FR" sz="1400" b="0" i="0" kern="1200" dirty="0">
                          <a:solidFill>
                            <a:schemeClr val="dk1"/>
                          </a:solidFill>
                          <a:effectLst/>
                          <a:latin typeface="+mn-lt"/>
                          <a:ea typeface="+mn-ea"/>
                          <a:cs typeface="+mn-cs"/>
                        </a:rPr>
                        <a:t>1479-1458 AJC</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Egypte</a:t>
                      </a:r>
                      <a:r>
                        <a:rPr lang="fr-FR" sz="1400" baseline="0" dirty="0"/>
                        <a:t> antique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La </a:t>
                      </a:r>
                      <a:r>
                        <a:rPr lang="fr-FR" sz="1400" b="1" i="0" kern="1200" dirty="0">
                          <a:solidFill>
                            <a:schemeClr val="dk1"/>
                          </a:solidFill>
                          <a:effectLst/>
                          <a:latin typeface="+mn-lt"/>
                          <a:ea typeface="+mn-ea"/>
                          <a:cs typeface="+mn-cs"/>
                        </a:rPr>
                        <a:t>Reine Hatchepsout </a:t>
                      </a:r>
                      <a:r>
                        <a:rPr lang="fr-FR" sz="1400" b="0" i="0" kern="1200" dirty="0">
                          <a:solidFill>
                            <a:schemeClr val="dk1"/>
                          </a:solidFill>
                          <a:effectLst/>
                          <a:latin typeface="+mn-lt"/>
                          <a:ea typeface="+mn-ea"/>
                          <a:cs typeface="+mn-cs"/>
                        </a:rPr>
                        <a:t>était le pharaon dynastie 18ème de l'Egypte. </a:t>
                      </a:r>
                      <a:r>
                        <a:rPr lang="fr-FR" sz="1400" b="0" i="1" kern="1200" dirty="0">
                          <a:solidFill>
                            <a:schemeClr val="dk1"/>
                          </a:solidFill>
                          <a:effectLst/>
                          <a:latin typeface="+mn-lt"/>
                          <a:ea typeface="+mn-ea"/>
                          <a:cs typeface="+mn-cs"/>
                        </a:rPr>
                        <a:t>Elle portait des vêtements d'homme et portait la barbe postiche symbolique comme dieu et roi d'Egypte. </a:t>
                      </a:r>
                      <a:r>
                        <a:rPr lang="fr-FR" sz="1400" b="0" i="0" kern="1200" dirty="0">
                          <a:solidFill>
                            <a:schemeClr val="dk1"/>
                          </a:solidFill>
                          <a:effectLst/>
                          <a:latin typeface="+mn-lt"/>
                          <a:ea typeface="+mn-ea"/>
                          <a:cs typeface="+mn-cs"/>
                        </a:rPr>
                        <a:t>Dans les peintures murales, elle a été photographié avec les cheveux courts et généralement sans seins féminins.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4056898"/>
                  </a:ext>
                </a:extLst>
              </a:tr>
              <a:tr h="368586">
                <a:tc>
                  <a:txBody>
                    <a:bodyPr/>
                    <a:lstStyle/>
                    <a:p>
                      <a:r>
                        <a:rPr lang="fr-FR" sz="1400" b="0" i="0" kern="1200" dirty="0">
                          <a:solidFill>
                            <a:schemeClr val="dk1"/>
                          </a:solidFill>
                          <a:effectLst/>
                          <a:latin typeface="+mn-lt"/>
                          <a:ea typeface="+mn-ea"/>
                          <a:cs typeface="+mn-cs"/>
                        </a:rPr>
                        <a:t>28 avril 1429</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1" i="0" kern="1200" dirty="0">
                          <a:solidFill>
                            <a:schemeClr val="dk1"/>
                          </a:solidFill>
                          <a:effectLst/>
                          <a:latin typeface="+mn-lt"/>
                          <a:ea typeface="+mn-ea"/>
                          <a:cs typeface="+mn-cs"/>
                        </a:rPr>
                        <a:t>Jeanne d'Arc </a:t>
                      </a:r>
                      <a:r>
                        <a:rPr lang="fr-FR" sz="1400" b="0" i="0" kern="1200" dirty="0">
                          <a:solidFill>
                            <a:schemeClr val="dk1"/>
                          </a:solidFill>
                          <a:effectLst/>
                          <a:latin typeface="+mn-lt"/>
                          <a:ea typeface="+mn-ea"/>
                          <a:cs typeface="+mn-cs"/>
                        </a:rPr>
                        <a:t>a dirigé, </a:t>
                      </a:r>
                      <a:r>
                        <a:rPr lang="fr-FR" sz="1400" b="0" i="1" kern="1200" dirty="0">
                          <a:solidFill>
                            <a:schemeClr val="dk1"/>
                          </a:solidFill>
                          <a:effectLst/>
                          <a:latin typeface="+mn-lt"/>
                          <a:ea typeface="+mn-ea"/>
                          <a:cs typeface="+mn-cs"/>
                        </a:rPr>
                        <a:t>en armure de combat complète</a:t>
                      </a:r>
                      <a:r>
                        <a:rPr lang="fr-FR" sz="1400" b="0" i="0" kern="1200" dirty="0">
                          <a:solidFill>
                            <a:schemeClr val="dk1"/>
                          </a:solidFill>
                          <a:effectLst/>
                          <a:latin typeface="+mn-lt"/>
                          <a:ea typeface="+mn-ea"/>
                          <a:cs typeface="+mn-cs"/>
                        </a:rPr>
                        <a:t>, une armée paysanne et le siège de la ville d'Orléans, occupée par les forces anglaises.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2503811"/>
                  </a:ext>
                </a:extLst>
              </a:tr>
            </a:tbl>
          </a:graphicData>
        </a:graphic>
      </p:graphicFrame>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843" y="0"/>
            <a:ext cx="1416205" cy="1416205"/>
          </a:xfrm>
          <a:prstGeom prst="rect">
            <a:avLst/>
          </a:prstGeom>
        </p:spPr>
      </p:pic>
      <p:sp>
        <p:nvSpPr>
          <p:cNvPr id="7" name="ZoneTexte 6"/>
          <p:cNvSpPr txBox="1"/>
          <p:nvPr/>
        </p:nvSpPr>
        <p:spPr>
          <a:xfrm>
            <a:off x="5252224" y="884787"/>
            <a:ext cx="3412274" cy="276999"/>
          </a:xfrm>
          <a:prstGeom prst="rect">
            <a:avLst/>
          </a:prstGeom>
          <a:noFill/>
        </p:spPr>
        <p:txBody>
          <a:bodyPr wrap="square" rtlCol="0">
            <a:spAutoFit/>
          </a:bodyPr>
          <a:lstStyle/>
          <a:p>
            <a:pPr algn="r"/>
            <a:r>
              <a:rPr lang="fr-FR" sz="1200" dirty="0">
                <a:solidFill>
                  <a:srgbClr val="7030A0"/>
                </a:solidFill>
              </a:rPr>
              <a:t>La </a:t>
            </a:r>
            <a:r>
              <a:rPr lang="fr-FR" sz="1200" dirty="0" err="1">
                <a:solidFill>
                  <a:srgbClr val="7030A0"/>
                </a:solidFill>
              </a:rPr>
              <a:t>transphobie</a:t>
            </a:r>
            <a:r>
              <a:rPr lang="fr-FR" sz="1200" dirty="0">
                <a:solidFill>
                  <a:srgbClr val="7030A0"/>
                </a:solidFill>
              </a:rPr>
              <a:t> tue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19425986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194" y="150330"/>
            <a:ext cx="660699" cy="365125"/>
          </a:xfrm>
        </p:spPr>
        <p:txBody>
          <a:bodyPr/>
          <a:lstStyle/>
          <a:p>
            <a:fld id="{A3855CD8-F650-4656-8804-7E552F308368}" type="slidenum">
              <a:rPr lang="en-US" smtClean="0"/>
              <a:t>68</a:t>
            </a:fld>
            <a:endParaRPr lang="en-US"/>
          </a:p>
        </p:txBody>
      </p:sp>
      <p:sp>
        <p:nvSpPr>
          <p:cNvPr id="3" name="ZoneTexte 2"/>
          <p:cNvSpPr txBox="1"/>
          <p:nvPr/>
        </p:nvSpPr>
        <p:spPr>
          <a:xfrm>
            <a:off x="4341443" y="146123"/>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258183" y="515456"/>
            <a:ext cx="5873676" cy="369332"/>
          </a:xfrm>
          <a:prstGeom prst="rect">
            <a:avLst/>
          </a:prstGeom>
          <a:noFill/>
        </p:spPr>
        <p:txBody>
          <a:bodyPr wrap="square" rtlCol="0">
            <a:spAutoFit/>
          </a:bodyPr>
          <a:lstStyle/>
          <a:p>
            <a:r>
              <a:rPr lang="fr-FR" b="1" dirty="0">
                <a:solidFill>
                  <a:srgbClr val="7030A0"/>
                </a:solidFill>
              </a:rPr>
              <a:t>16. Histoire des </a:t>
            </a:r>
            <a:r>
              <a:rPr lang="fr-FR" b="1" dirty="0" err="1">
                <a:solidFill>
                  <a:srgbClr val="7030A0"/>
                </a:solidFill>
              </a:rPr>
              <a:t>transidentités</a:t>
            </a:r>
            <a:r>
              <a:rPr lang="fr-FR" b="1" dirty="0">
                <a:solidFill>
                  <a:srgbClr val="7030A0"/>
                </a:solidFill>
              </a:rPr>
              <a:t> (suite)</a:t>
            </a:r>
          </a:p>
        </p:txBody>
      </p:sp>
      <p:graphicFrame>
        <p:nvGraphicFramePr>
          <p:cNvPr id="6" name="Tableau 5"/>
          <p:cNvGraphicFramePr>
            <a:graphicFrameLocks noGrp="1"/>
          </p:cNvGraphicFramePr>
          <p:nvPr>
            <p:extLst>
              <p:ext uri="{D42A27DB-BD31-4B8C-83A1-F6EECF244321}">
                <p14:modId xmlns:p14="http://schemas.microsoft.com/office/powerpoint/2010/main" val="3138042398"/>
              </p:ext>
            </p:extLst>
          </p:nvPr>
        </p:nvGraphicFramePr>
        <p:xfrm>
          <a:off x="375322" y="1031638"/>
          <a:ext cx="11630212" cy="5214906"/>
        </p:xfrm>
        <a:graphic>
          <a:graphicData uri="http://schemas.openxmlformats.org/drawingml/2006/table">
            <a:tbl>
              <a:tblPr firstRow="1" bandRow="1">
                <a:tableStyleId>{5C22544A-7EE6-4342-B048-85BDC9FD1C3A}</a:tableStyleId>
              </a:tblPr>
              <a:tblGrid>
                <a:gridCol w="1614843">
                  <a:extLst>
                    <a:ext uri="{9D8B030D-6E8A-4147-A177-3AD203B41FA5}">
                      <a16:colId xmlns:a16="http://schemas.microsoft.com/office/drawing/2014/main" val="832281058"/>
                    </a:ext>
                  </a:extLst>
                </a:gridCol>
                <a:gridCol w="1839557">
                  <a:extLst>
                    <a:ext uri="{9D8B030D-6E8A-4147-A177-3AD203B41FA5}">
                      <a16:colId xmlns:a16="http://schemas.microsoft.com/office/drawing/2014/main" val="3745871183"/>
                    </a:ext>
                  </a:extLst>
                </a:gridCol>
                <a:gridCol w="8175812">
                  <a:extLst>
                    <a:ext uri="{9D8B030D-6E8A-4147-A177-3AD203B41FA5}">
                      <a16:colId xmlns:a16="http://schemas.microsoft.com/office/drawing/2014/main" val="4190573083"/>
                    </a:ext>
                  </a:extLst>
                </a:gridCol>
              </a:tblGrid>
              <a:tr h="368586">
                <a:tc>
                  <a:txBody>
                    <a:bodyPr/>
                    <a:lstStyle/>
                    <a:p>
                      <a:r>
                        <a:rPr lang="fr-FR" sz="1400" dirty="0"/>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Zone</a:t>
                      </a:r>
                      <a:r>
                        <a:rPr lang="fr-FR" sz="1400" baseline="0" dirty="0"/>
                        <a:t> géographique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Personnalité</a:t>
                      </a:r>
                      <a:r>
                        <a:rPr lang="fr-FR" sz="1400" baseline="0" dirty="0"/>
                        <a:t> ou évènement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495508"/>
                  </a:ext>
                </a:extLst>
              </a:tr>
              <a:tr h="368586">
                <a:tc>
                  <a:txBody>
                    <a:bodyPr/>
                    <a:lstStyle/>
                    <a:p>
                      <a:r>
                        <a:rPr lang="fr-FR" sz="1400" b="0" i="0" kern="1200" dirty="0">
                          <a:solidFill>
                            <a:schemeClr val="dk1"/>
                          </a:solidFill>
                          <a:effectLst/>
                          <a:latin typeface="+mn-lt"/>
                          <a:ea typeface="+mn-ea"/>
                          <a:cs typeface="+mn-cs"/>
                        </a:rPr>
                        <a:t>1513</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Panama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 chroniqueur Espagnol Peter Martyr a accompagné le célèbre conquistador Vasco </a:t>
                      </a:r>
                      <a:r>
                        <a:rPr lang="fr-FR" sz="1400" b="0" i="0" kern="1200" dirty="0" err="1">
                          <a:solidFill>
                            <a:schemeClr val="dk1"/>
                          </a:solidFill>
                          <a:effectLst/>
                          <a:latin typeface="+mn-lt"/>
                          <a:ea typeface="+mn-ea"/>
                          <a:cs typeface="+mn-cs"/>
                        </a:rPr>
                        <a:t>Nunez</a:t>
                      </a:r>
                      <a:r>
                        <a:rPr lang="fr-FR" sz="1400" b="0" i="0" kern="1200" dirty="0">
                          <a:solidFill>
                            <a:schemeClr val="dk1"/>
                          </a:solidFill>
                          <a:effectLst/>
                          <a:latin typeface="+mn-lt"/>
                          <a:ea typeface="+mn-ea"/>
                          <a:cs typeface="+mn-cs"/>
                        </a:rPr>
                        <a:t> de Balboa lors son expédition à travers le Panama. Il a décrit la rencontre de Balboa avec l’autochtone </a:t>
                      </a:r>
                      <a:r>
                        <a:rPr lang="fr-FR" sz="1400" b="0" i="0" kern="1200" dirty="0" err="1">
                          <a:solidFill>
                            <a:schemeClr val="dk1"/>
                          </a:solidFill>
                          <a:effectLst/>
                          <a:latin typeface="+mn-lt"/>
                          <a:ea typeface="+mn-ea"/>
                          <a:cs typeface="+mn-cs"/>
                        </a:rPr>
                        <a:t>Querequas</a:t>
                      </a:r>
                      <a:r>
                        <a:rPr lang="fr-FR" sz="1400" b="0" i="0" kern="1200" dirty="0">
                          <a:solidFill>
                            <a:schemeClr val="dk1"/>
                          </a:solidFill>
                          <a:effectLst/>
                          <a:latin typeface="+mn-lt"/>
                          <a:ea typeface="+mn-ea"/>
                          <a:cs typeface="+mn-cs"/>
                        </a:rPr>
                        <a:t> en 1513: "</a:t>
                      </a:r>
                      <a:r>
                        <a:rPr lang="fr-FR" sz="1400" b="0" i="1" kern="1200" dirty="0">
                          <a:solidFill>
                            <a:schemeClr val="dk1"/>
                          </a:solidFill>
                          <a:effectLst/>
                          <a:latin typeface="+mn-lt"/>
                          <a:ea typeface="+mn-ea"/>
                          <a:cs typeface="+mn-cs"/>
                        </a:rPr>
                        <a:t>Vasco a découvert que le village de </a:t>
                      </a:r>
                      <a:r>
                        <a:rPr lang="fr-FR" sz="1400" b="1" i="1" kern="1200" dirty="0" err="1">
                          <a:solidFill>
                            <a:schemeClr val="dk1"/>
                          </a:solidFill>
                          <a:effectLst/>
                          <a:latin typeface="+mn-lt"/>
                          <a:ea typeface="+mn-ea"/>
                          <a:cs typeface="+mn-cs"/>
                        </a:rPr>
                        <a:t>Quarequa</a:t>
                      </a:r>
                      <a:r>
                        <a:rPr lang="fr-FR" sz="1400" b="0" i="1" kern="1200" dirty="0">
                          <a:solidFill>
                            <a:schemeClr val="dk1"/>
                          </a:solidFill>
                          <a:effectLst/>
                          <a:latin typeface="+mn-lt"/>
                          <a:ea typeface="+mn-ea"/>
                          <a:cs typeface="+mn-cs"/>
                        </a:rPr>
                        <a:t> était corrompu par le </a:t>
                      </a:r>
                      <a:r>
                        <a:rPr lang="fr-FR" sz="1400" b="1" i="1" kern="1200" dirty="0">
                          <a:solidFill>
                            <a:schemeClr val="dk1"/>
                          </a:solidFill>
                          <a:effectLst/>
                          <a:latin typeface="+mn-lt"/>
                          <a:ea typeface="+mn-ea"/>
                          <a:cs typeface="+mn-cs"/>
                        </a:rPr>
                        <a:t>vice-frères du roi </a:t>
                      </a:r>
                      <a:r>
                        <a:rPr lang="fr-FR" sz="1400" b="0" i="1" kern="1200" dirty="0">
                          <a:solidFill>
                            <a:schemeClr val="dk1"/>
                          </a:solidFill>
                          <a:effectLst/>
                          <a:latin typeface="+mn-lt"/>
                          <a:ea typeface="+mn-ea"/>
                          <a:cs typeface="+mn-cs"/>
                        </a:rPr>
                        <a:t>et un certain nombre d'autres courtisans,</a:t>
                      </a:r>
                      <a:r>
                        <a:rPr lang="fr-FR" sz="1400" b="0" i="1" kern="1200" baseline="0" dirty="0">
                          <a:solidFill>
                            <a:schemeClr val="dk1"/>
                          </a:solidFill>
                          <a:effectLst/>
                          <a:latin typeface="+mn-lt"/>
                          <a:ea typeface="+mn-ea"/>
                          <a:cs typeface="+mn-cs"/>
                        </a:rPr>
                        <a:t> </a:t>
                      </a:r>
                      <a:r>
                        <a:rPr lang="fr-FR" sz="1400" b="0" i="1" kern="1200" dirty="0">
                          <a:solidFill>
                            <a:schemeClr val="dk1"/>
                          </a:solidFill>
                          <a:effectLst/>
                          <a:latin typeface="+mn-lt"/>
                          <a:ea typeface="+mn-ea"/>
                          <a:cs typeface="+mn-cs"/>
                        </a:rPr>
                        <a:t>habillés en femmes. </a:t>
                      </a:r>
                      <a:r>
                        <a:rPr lang="fr-FR" sz="1400" b="0" i="1" kern="1200" dirty="0">
                          <a:solidFill>
                            <a:srgbClr val="FF0000"/>
                          </a:solidFill>
                          <a:effectLst/>
                          <a:latin typeface="+mn-lt"/>
                          <a:ea typeface="+mn-ea"/>
                          <a:cs typeface="+mn-cs"/>
                        </a:rPr>
                        <a:t>Vasco a ordonné quarante d'entre eux à être déchiré par les chiens</a:t>
                      </a:r>
                      <a:r>
                        <a:rPr lang="fr-FR" sz="1400" b="0" i="0" kern="1200" dirty="0">
                          <a:solidFill>
                            <a:schemeClr val="dk1"/>
                          </a:solidFill>
                          <a:effectLst/>
                          <a:latin typeface="+mn-lt"/>
                          <a:ea typeface="+mn-ea"/>
                          <a:cs typeface="+mn-cs"/>
                        </a:rPr>
                        <a: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078739"/>
                  </a:ext>
                </a:extLst>
              </a:tr>
              <a:tr h="368586">
                <a:tc>
                  <a:txBody>
                    <a:bodyPr/>
                    <a:lstStyle/>
                    <a:p>
                      <a:r>
                        <a:rPr lang="fr-FR" sz="1400" b="0" i="0" kern="1200" dirty="0">
                          <a:solidFill>
                            <a:schemeClr val="dk1"/>
                          </a:solidFill>
                          <a:effectLst/>
                          <a:latin typeface="+mn-lt"/>
                          <a:ea typeface="+mn-ea"/>
                          <a:cs typeface="+mn-cs"/>
                        </a:rPr>
                        <a:t>1576</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Nord-Est du Brésil</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Pedro de </a:t>
                      </a:r>
                      <a:r>
                        <a:rPr lang="fr-FR" sz="1400" b="0" i="0" kern="1200" dirty="0" err="1">
                          <a:solidFill>
                            <a:schemeClr val="dk1"/>
                          </a:solidFill>
                          <a:effectLst/>
                          <a:latin typeface="+mn-lt"/>
                          <a:ea typeface="+mn-ea"/>
                          <a:cs typeface="+mn-cs"/>
                        </a:rPr>
                        <a:t>Maghalhaes</a:t>
                      </a:r>
                      <a:r>
                        <a:rPr lang="fr-FR" sz="1400" b="0" i="0" kern="1200" dirty="0">
                          <a:solidFill>
                            <a:schemeClr val="dk1"/>
                          </a:solidFill>
                          <a:effectLst/>
                          <a:latin typeface="+mn-lt"/>
                          <a:ea typeface="+mn-ea"/>
                          <a:cs typeface="+mn-cs"/>
                        </a:rPr>
                        <a:t> a écrit sur ​​les femmes parmi les</a:t>
                      </a:r>
                      <a:r>
                        <a:rPr lang="fr-FR" sz="1400" b="0" i="0" kern="1200" baseline="0" dirty="0">
                          <a:solidFill>
                            <a:schemeClr val="dk1"/>
                          </a:solidFill>
                          <a:effectLst/>
                          <a:latin typeface="+mn-lt"/>
                          <a:ea typeface="+mn-ea"/>
                          <a:cs typeface="+mn-cs"/>
                        </a:rPr>
                        <a:t> </a:t>
                      </a:r>
                      <a:r>
                        <a:rPr lang="fr-FR" sz="1400" b="1" i="0" kern="1200" dirty="0">
                          <a:solidFill>
                            <a:schemeClr val="dk1"/>
                          </a:solidFill>
                          <a:effectLst/>
                          <a:latin typeface="+mn-lt"/>
                          <a:ea typeface="+mn-ea"/>
                          <a:cs typeface="+mn-cs"/>
                        </a:rPr>
                        <a:t>Tupinamba</a:t>
                      </a:r>
                      <a:r>
                        <a:rPr lang="fr-FR" sz="1400" b="0" i="0" kern="1200" dirty="0">
                          <a:solidFill>
                            <a:schemeClr val="dk1"/>
                          </a:solidFill>
                          <a:effectLst/>
                          <a:latin typeface="+mn-lt"/>
                          <a:ea typeface="+mn-ea"/>
                          <a:cs typeface="+mn-cs"/>
                        </a:rPr>
                        <a:t> qui vivait comme les hommes, qui chassaient et</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allaient à la guerre, et qu’il</a:t>
                      </a:r>
                      <a:r>
                        <a:rPr lang="fr-FR" sz="1400" b="0" i="0" kern="1200" baseline="0" dirty="0">
                          <a:solidFill>
                            <a:schemeClr val="dk1"/>
                          </a:solidFill>
                          <a:effectLst/>
                          <a:latin typeface="+mn-lt"/>
                          <a:ea typeface="+mn-ea"/>
                          <a:cs typeface="+mn-cs"/>
                        </a:rPr>
                        <a:t> a nommé </a:t>
                      </a:r>
                      <a:r>
                        <a:rPr lang="fr-FR" sz="1400" b="1" i="0" kern="1200" baseline="0" dirty="0">
                          <a:solidFill>
                            <a:schemeClr val="dk1"/>
                          </a:solidFill>
                          <a:effectLst/>
                          <a:latin typeface="+mn-lt"/>
                          <a:ea typeface="+mn-ea"/>
                          <a:cs typeface="+mn-cs"/>
                        </a:rPr>
                        <a:t>Amazones</a:t>
                      </a:r>
                      <a:r>
                        <a:rPr lang="fr-FR" sz="1400" b="0" i="0" kern="1200" dirty="0">
                          <a:solidFill>
                            <a:schemeClr val="dk1"/>
                          </a:solidFill>
                          <a:effectLst/>
                          <a:latin typeface="+mn-lt"/>
                          <a:ea typeface="+mn-ea"/>
                          <a:cs typeface="+mn-cs"/>
                        </a:rPr>
                        <a:t>. Elles avaient été acceptées comme des hommes par les autres hommes de leur tribu.</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613300"/>
                  </a:ext>
                </a:extLst>
              </a:tr>
              <a:tr h="368586">
                <a:tc>
                  <a:txBody>
                    <a:bodyPr/>
                    <a:lstStyle/>
                    <a:p>
                      <a:r>
                        <a:rPr lang="fr-FR" sz="1400" b="0" i="0" kern="1200" dirty="0">
                          <a:solidFill>
                            <a:schemeClr val="dk1"/>
                          </a:solidFill>
                          <a:effectLst/>
                          <a:latin typeface="+mn-lt"/>
                          <a:ea typeface="+mn-ea"/>
                          <a:cs typeface="+mn-cs"/>
                        </a:rPr>
                        <a:t>début des années 1600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Espagne et Amérique latine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1" i="0" kern="1200" dirty="0" err="1">
                          <a:solidFill>
                            <a:schemeClr val="dk1"/>
                          </a:solidFill>
                          <a:effectLst/>
                          <a:latin typeface="+mn-lt"/>
                          <a:ea typeface="+mn-ea"/>
                          <a:cs typeface="+mn-cs"/>
                        </a:rPr>
                        <a:t>Catalino</a:t>
                      </a:r>
                      <a:r>
                        <a:rPr lang="fr-FR" sz="1400" b="1" i="0" kern="1200" dirty="0">
                          <a:solidFill>
                            <a:schemeClr val="dk1"/>
                          </a:solidFill>
                          <a:effectLst/>
                          <a:latin typeface="+mn-lt"/>
                          <a:ea typeface="+mn-ea"/>
                          <a:cs typeface="+mn-cs"/>
                        </a:rPr>
                        <a:t> d'</a:t>
                      </a:r>
                      <a:r>
                        <a:rPr lang="fr-FR" sz="1400" b="1" i="0" kern="1200" dirty="0" err="1">
                          <a:solidFill>
                            <a:schemeClr val="dk1"/>
                          </a:solidFill>
                          <a:effectLst/>
                          <a:latin typeface="+mn-lt"/>
                          <a:ea typeface="+mn-ea"/>
                          <a:cs typeface="+mn-cs"/>
                        </a:rPr>
                        <a:t>Erauso</a:t>
                      </a:r>
                      <a:r>
                        <a:rPr lang="fr-FR" sz="1400" b="1" i="0" kern="120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(1592-1650) était née dans la ville de San </a:t>
                      </a:r>
                      <a:r>
                        <a:rPr lang="fr-FR" sz="1400" b="0" i="0" kern="1200" dirty="0" err="1">
                          <a:solidFill>
                            <a:schemeClr val="dk1"/>
                          </a:solidFill>
                          <a:effectLst/>
                          <a:latin typeface="+mn-lt"/>
                          <a:ea typeface="+mn-ea"/>
                          <a:cs typeface="+mn-cs"/>
                        </a:rPr>
                        <a:t>Sebastian</a:t>
                      </a:r>
                      <a:r>
                        <a:rPr lang="fr-FR" sz="1400" b="0" i="0" kern="1200" dirty="0">
                          <a:solidFill>
                            <a:schemeClr val="dk1"/>
                          </a:solidFill>
                          <a:effectLst/>
                          <a:latin typeface="+mn-lt"/>
                          <a:ea typeface="+mn-ea"/>
                          <a:cs typeface="+mn-cs"/>
                        </a:rPr>
                        <a:t> dans la région basque d'Espagne. Elle avait été envoyée dans un couvent à l'âge de 4. ans Elle a quitté le couvent à l'âge de 15 ans, après avoir été battue. Elle s’est habillée comme un homme, qui se fait appeler Francisco de Loyola. Elle a finalement signé sur un navire qui l' a emmenée en</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Amérique du Sud. Elle a ensuite enrôlé comme soldat sous le nom Alonso Diaz Ramirez de Guzman. Elle a servi avec succès sous plusieurs capitaines. Elle a finalement dit la vérité sur elle-même à un évêque et entra dans un couvent. En 1624 , elle est arrivée en Espagne. Plus tard, elle a voyagé à travers l' Italie et a obtenu une dispense du pape Urbain VIII de porter des vêtements pour hommes. En 1645, elle est allée à la Nouvelle-Espagne (Mexique) et est devenu un muletier sous le nom de Antonio de </a:t>
                      </a:r>
                      <a:r>
                        <a:rPr lang="fr-FR" sz="1400" b="0" i="0" kern="1200" dirty="0" err="1">
                          <a:solidFill>
                            <a:schemeClr val="dk1"/>
                          </a:solidFill>
                          <a:effectLst/>
                          <a:latin typeface="+mn-lt"/>
                          <a:ea typeface="+mn-ea"/>
                          <a:cs typeface="+mn-cs"/>
                        </a:rPr>
                        <a:t>Erauso</a:t>
                      </a:r>
                      <a:r>
                        <a:rPr lang="fr-FR" sz="1400" b="0" i="0" kern="1200" dirty="0">
                          <a:solidFill>
                            <a:schemeClr val="dk1"/>
                          </a:solidFill>
                          <a:effectLst/>
                          <a:latin typeface="+mn-lt"/>
                          <a:ea typeface="+mn-ea"/>
                          <a:cs typeface="+mn-cs"/>
                        </a:rPr>
                        <a:t>. Elle est morte en Nouvelle-Espagne en 1650.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480241"/>
                  </a:ext>
                </a:extLst>
              </a:tr>
              <a:tr h="368586">
                <a:tc>
                  <a:txBody>
                    <a:bodyPr/>
                    <a:lstStyle/>
                    <a:p>
                      <a:r>
                        <a:rPr lang="fr-FR" sz="1400" b="0" i="0" kern="1200" dirty="0">
                          <a:solidFill>
                            <a:schemeClr val="dk1"/>
                          </a:solidFill>
                          <a:effectLst/>
                          <a:latin typeface="+mn-lt"/>
                          <a:ea typeface="+mn-ea"/>
                          <a:cs typeface="+mn-cs"/>
                        </a:rPr>
                        <a:t>1673</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 long de la moitié nord de la rivière Mississippi</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 missionnaire jésuite explorateur français Jacques Marquette a décrit les attitudes d’hommes des </a:t>
                      </a:r>
                      <a:r>
                        <a:rPr lang="fr-FR" sz="1400" b="1" i="0" kern="1200" dirty="0">
                          <a:solidFill>
                            <a:schemeClr val="dk1"/>
                          </a:solidFill>
                          <a:effectLst/>
                          <a:latin typeface="+mn-lt"/>
                          <a:ea typeface="+mn-ea"/>
                          <a:cs typeface="+mn-cs"/>
                        </a:rPr>
                        <a:t>tribus </a:t>
                      </a:r>
                      <a:r>
                        <a:rPr lang="fr-FR" sz="1400" b="1" i="0" kern="1200" dirty="0" err="1">
                          <a:solidFill>
                            <a:schemeClr val="dk1"/>
                          </a:solidFill>
                          <a:effectLst/>
                          <a:latin typeface="+mn-lt"/>
                          <a:ea typeface="+mn-ea"/>
                          <a:cs typeface="+mn-cs"/>
                        </a:rPr>
                        <a:t>Illini</a:t>
                      </a:r>
                      <a:r>
                        <a:rPr lang="fr-FR" sz="1400" b="1" i="0" kern="120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et</a:t>
                      </a:r>
                      <a:r>
                        <a:rPr lang="fr-FR" sz="1400" b="1" i="0" kern="1200" dirty="0">
                          <a:solidFill>
                            <a:schemeClr val="dk1"/>
                          </a:solidFill>
                          <a:effectLst/>
                          <a:latin typeface="+mn-lt"/>
                          <a:ea typeface="+mn-ea"/>
                          <a:cs typeface="+mn-cs"/>
                        </a:rPr>
                        <a:t> </a:t>
                      </a:r>
                      <a:r>
                        <a:rPr lang="fr-FR" sz="1400" b="1" i="0" kern="1200" dirty="0" err="1">
                          <a:solidFill>
                            <a:schemeClr val="dk1"/>
                          </a:solidFill>
                          <a:effectLst/>
                          <a:latin typeface="+mn-lt"/>
                          <a:ea typeface="+mn-ea"/>
                          <a:cs typeface="+mn-cs"/>
                        </a:rPr>
                        <a:t>Nadouessi</a:t>
                      </a:r>
                      <a:r>
                        <a:rPr lang="fr-FR" sz="1400" b="0" i="0" kern="1200" dirty="0">
                          <a:solidFill>
                            <a:schemeClr val="dk1"/>
                          </a:solidFill>
                          <a:effectLst/>
                          <a:latin typeface="+mn-lt"/>
                          <a:ea typeface="+mn-ea"/>
                          <a:cs typeface="+mn-cs"/>
                        </a:rPr>
                        <a:t> qui </a:t>
                      </a:r>
                      <a:r>
                        <a:rPr lang="fr-FR" sz="1400" b="0" i="1" kern="1200" dirty="0">
                          <a:solidFill>
                            <a:schemeClr val="dk1"/>
                          </a:solidFill>
                          <a:effectLst/>
                          <a:latin typeface="+mn-lt"/>
                          <a:ea typeface="+mn-ea"/>
                          <a:cs typeface="+mn-cs"/>
                        </a:rPr>
                        <a:t>vivaient en tant que femmes et des femmes qui vivaient comme des hommes</a:t>
                      </a:r>
                      <a:r>
                        <a:rPr lang="fr-FR" sz="1400" b="0" i="0" kern="1200" dirty="0">
                          <a:solidFill>
                            <a:schemeClr val="dk1"/>
                          </a:solidFill>
                          <a:effectLst/>
                          <a:latin typeface="+mn-lt"/>
                          <a:ea typeface="+mn-ea"/>
                          <a:cs typeface="+mn-cs"/>
                        </a:rPr>
                        <a:t>. « Ils sont convoqués aux Conseils, et rien ne peut être décidé sans leurs conseils. Enfin, grâce à leur profession de mener une vie extraordinaire, ils passent pour Manitous, c'est-à-dire, pour des êtres spirituels</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ou des personnes importantes ». </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178921"/>
                  </a:ext>
                </a:extLst>
              </a:tr>
            </a:tbl>
          </a:graphicData>
        </a:graphic>
      </p:graphicFrame>
    </p:spTree>
    <p:extLst>
      <p:ext uri="{BB962C8B-B14F-4D97-AF65-F5344CB8AC3E}">
        <p14:creationId xmlns:p14="http://schemas.microsoft.com/office/powerpoint/2010/main" val="3730398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194" y="150330"/>
            <a:ext cx="660699" cy="365125"/>
          </a:xfrm>
        </p:spPr>
        <p:txBody>
          <a:bodyPr/>
          <a:lstStyle/>
          <a:p>
            <a:fld id="{A3855CD8-F650-4656-8804-7E552F308368}" type="slidenum">
              <a:rPr lang="en-US" smtClean="0"/>
              <a:t>69</a:t>
            </a:fld>
            <a:endParaRPr lang="en-US"/>
          </a:p>
        </p:txBody>
      </p:sp>
      <p:sp>
        <p:nvSpPr>
          <p:cNvPr id="3" name="ZoneTexte 2"/>
          <p:cNvSpPr txBox="1"/>
          <p:nvPr/>
        </p:nvSpPr>
        <p:spPr>
          <a:xfrm>
            <a:off x="4341443" y="146123"/>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59037053"/>
              </p:ext>
            </p:extLst>
          </p:nvPr>
        </p:nvGraphicFramePr>
        <p:xfrm>
          <a:off x="375322" y="1031638"/>
          <a:ext cx="11630212" cy="5763546"/>
        </p:xfrm>
        <a:graphic>
          <a:graphicData uri="http://schemas.openxmlformats.org/drawingml/2006/table">
            <a:tbl>
              <a:tblPr firstRow="1" bandRow="1">
                <a:tableStyleId>{5C22544A-7EE6-4342-B048-85BDC9FD1C3A}</a:tableStyleId>
              </a:tblPr>
              <a:tblGrid>
                <a:gridCol w="1614843">
                  <a:extLst>
                    <a:ext uri="{9D8B030D-6E8A-4147-A177-3AD203B41FA5}">
                      <a16:colId xmlns:a16="http://schemas.microsoft.com/office/drawing/2014/main" val="832281058"/>
                    </a:ext>
                  </a:extLst>
                </a:gridCol>
                <a:gridCol w="1839557">
                  <a:extLst>
                    <a:ext uri="{9D8B030D-6E8A-4147-A177-3AD203B41FA5}">
                      <a16:colId xmlns:a16="http://schemas.microsoft.com/office/drawing/2014/main" val="3745871183"/>
                    </a:ext>
                  </a:extLst>
                </a:gridCol>
                <a:gridCol w="8175812">
                  <a:extLst>
                    <a:ext uri="{9D8B030D-6E8A-4147-A177-3AD203B41FA5}">
                      <a16:colId xmlns:a16="http://schemas.microsoft.com/office/drawing/2014/main" val="4190573083"/>
                    </a:ext>
                  </a:extLst>
                </a:gridCol>
              </a:tblGrid>
              <a:tr h="368586">
                <a:tc>
                  <a:txBody>
                    <a:bodyPr/>
                    <a:lstStyle/>
                    <a:p>
                      <a:r>
                        <a:rPr lang="fr-FR" sz="1400" dirty="0"/>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Zone</a:t>
                      </a:r>
                      <a:r>
                        <a:rPr lang="fr-FR" sz="1400" baseline="0" dirty="0"/>
                        <a:t> géographique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Personnalité</a:t>
                      </a:r>
                      <a:r>
                        <a:rPr lang="fr-FR" sz="1400" baseline="0" dirty="0"/>
                        <a:t> ou évènement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495508"/>
                  </a:ext>
                </a:extLst>
              </a:tr>
              <a:tr h="368586">
                <a:tc>
                  <a:txBody>
                    <a:bodyPr/>
                    <a:lstStyle/>
                    <a:p>
                      <a:r>
                        <a:rPr lang="fr-FR" sz="1400" b="0" i="0" kern="1200" dirty="0">
                          <a:solidFill>
                            <a:schemeClr val="dk1"/>
                          </a:solidFill>
                          <a:effectLst/>
                          <a:latin typeface="+mn-lt"/>
                          <a:ea typeface="+mn-ea"/>
                          <a:cs typeface="+mn-cs"/>
                        </a:rPr>
                        <a:t>octobre 1720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Près de la côte ouest de la Jamaïque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En Octobre 1720, le capitaine pirate John « </a:t>
                      </a:r>
                      <a:r>
                        <a:rPr lang="fr-FR" sz="1400" b="0" i="0" kern="1200" dirty="0" err="1">
                          <a:solidFill>
                            <a:schemeClr val="dk1"/>
                          </a:solidFill>
                          <a:effectLst/>
                          <a:latin typeface="+mn-lt"/>
                          <a:ea typeface="+mn-ea"/>
                          <a:cs typeface="+mn-cs"/>
                        </a:rPr>
                        <a:t>Calico</a:t>
                      </a:r>
                      <a:r>
                        <a:rPr lang="fr-FR" sz="1400" b="0" i="0" kern="1200" dirty="0">
                          <a:solidFill>
                            <a:schemeClr val="dk1"/>
                          </a:solidFill>
                          <a:effectLst/>
                          <a:latin typeface="+mn-lt"/>
                          <a:ea typeface="+mn-ea"/>
                          <a:cs typeface="+mn-cs"/>
                        </a:rPr>
                        <a:t> Jack » </a:t>
                      </a:r>
                      <a:r>
                        <a:rPr lang="fr-FR" sz="1400" b="0" i="0" kern="1200" dirty="0" err="1">
                          <a:solidFill>
                            <a:schemeClr val="dk1"/>
                          </a:solidFill>
                          <a:effectLst/>
                          <a:latin typeface="+mn-lt"/>
                          <a:ea typeface="+mn-ea"/>
                          <a:cs typeface="+mn-cs"/>
                        </a:rPr>
                        <a:t>Rackham</a:t>
                      </a:r>
                      <a:r>
                        <a:rPr lang="fr-FR" sz="1400" b="0" i="0" kern="1200" dirty="0">
                          <a:solidFill>
                            <a:schemeClr val="dk1"/>
                          </a:solidFill>
                          <a:effectLst/>
                          <a:latin typeface="+mn-lt"/>
                          <a:ea typeface="+mn-ea"/>
                          <a:cs typeface="+mn-cs"/>
                        </a:rPr>
                        <a:t>, son amante pirate Anne Bonny, et sa compagne</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pirate Mary Read ont été capturés dans le vaisseau de </a:t>
                      </a:r>
                      <a:r>
                        <a:rPr lang="fr-FR" sz="1400" b="0" i="0" kern="1200" dirty="0" err="1">
                          <a:solidFill>
                            <a:schemeClr val="dk1"/>
                          </a:solidFill>
                          <a:effectLst/>
                          <a:latin typeface="+mn-lt"/>
                          <a:ea typeface="+mn-ea"/>
                          <a:cs typeface="+mn-cs"/>
                        </a:rPr>
                        <a:t>Rockham</a:t>
                      </a:r>
                      <a:r>
                        <a:rPr lang="fr-FR" sz="1400" b="0" i="0" kern="1200" dirty="0">
                          <a:solidFill>
                            <a:schemeClr val="dk1"/>
                          </a:solidFill>
                          <a:effectLst/>
                          <a:latin typeface="+mn-lt"/>
                          <a:ea typeface="+mn-ea"/>
                          <a:cs typeface="+mn-cs"/>
                        </a:rPr>
                        <a:t> au large de la côte ouest de la Jamaïque par le chasseur de pirate Jonathan Barnett et son équipage. Mary Read était habillée comme un homme et se faisait passer pour un homme la plupart du temps, depuis son enfance; après la mort de son frère. Mary avait prétendu qu'elle était son frère après sa mort pour qu'elle et sa mère veuve pourrait continuer à recevoir de l' argent de la grand-mère paternelle de Marie. Avant de rencontrer </a:t>
                      </a:r>
                      <a:r>
                        <a:rPr lang="fr-FR" sz="1400" b="0" i="0" kern="1200" dirty="0" err="1">
                          <a:solidFill>
                            <a:schemeClr val="dk1"/>
                          </a:solidFill>
                          <a:effectLst/>
                          <a:latin typeface="+mn-lt"/>
                          <a:ea typeface="+mn-ea"/>
                          <a:cs typeface="+mn-cs"/>
                        </a:rPr>
                        <a:t>Rockham</a:t>
                      </a:r>
                      <a:r>
                        <a:rPr lang="fr-FR" sz="1400" b="0" i="0" kern="1200" dirty="0">
                          <a:solidFill>
                            <a:schemeClr val="dk1"/>
                          </a:solidFill>
                          <a:effectLst/>
                          <a:latin typeface="+mn-lt"/>
                          <a:ea typeface="+mn-ea"/>
                          <a:cs typeface="+mn-cs"/>
                        </a:rPr>
                        <a:t> et Anne Bonny, Mary Read, à différents moments, avait été soldat, un marin ordinaire, et un pirate. Elle a continué sa vie de pirate après avoir rejoint </a:t>
                      </a:r>
                      <a:r>
                        <a:rPr lang="fr-FR" sz="1400" b="0" i="0" kern="1200" dirty="0" err="1">
                          <a:solidFill>
                            <a:schemeClr val="dk1"/>
                          </a:solidFill>
                          <a:effectLst/>
                          <a:latin typeface="+mn-lt"/>
                          <a:ea typeface="+mn-ea"/>
                          <a:cs typeface="+mn-cs"/>
                        </a:rPr>
                        <a:t>Rockham</a:t>
                      </a:r>
                      <a:r>
                        <a:rPr lang="fr-FR" sz="1400" b="0" i="0" kern="1200" dirty="0">
                          <a:solidFill>
                            <a:schemeClr val="dk1"/>
                          </a:solidFill>
                          <a:effectLst/>
                          <a:latin typeface="+mn-lt"/>
                          <a:ea typeface="+mn-ea"/>
                          <a:cs typeface="+mn-cs"/>
                        </a:rPr>
                        <a:t>. Les deux Marie et l'amante de </a:t>
                      </a:r>
                      <a:r>
                        <a:rPr lang="fr-FR" sz="1400" b="0" i="0" kern="1200" dirty="0" err="1">
                          <a:solidFill>
                            <a:schemeClr val="dk1"/>
                          </a:solidFill>
                          <a:effectLst/>
                          <a:latin typeface="+mn-lt"/>
                          <a:ea typeface="+mn-ea"/>
                          <a:cs typeface="+mn-cs"/>
                        </a:rPr>
                        <a:t>Rocham</a:t>
                      </a:r>
                      <a:r>
                        <a:rPr lang="fr-FR" sz="1400" b="0" i="0" kern="1200" dirty="0">
                          <a:solidFill>
                            <a:schemeClr val="dk1"/>
                          </a:solidFill>
                          <a:effectLst/>
                          <a:latin typeface="+mn-lt"/>
                          <a:ea typeface="+mn-ea"/>
                          <a:cs typeface="+mn-cs"/>
                        </a:rPr>
                        <a:t>, Anne Bonny, se sont battues comme des pirates, habillées en hommes. Après la capture de </a:t>
                      </a:r>
                      <a:r>
                        <a:rPr lang="fr-FR" sz="1400" b="0" i="0" kern="1200" dirty="0" err="1">
                          <a:solidFill>
                            <a:schemeClr val="dk1"/>
                          </a:solidFill>
                          <a:effectLst/>
                          <a:latin typeface="+mn-lt"/>
                          <a:ea typeface="+mn-ea"/>
                          <a:cs typeface="+mn-cs"/>
                        </a:rPr>
                        <a:t>Rochham</a:t>
                      </a:r>
                      <a:r>
                        <a:rPr lang="fr-FR" sz="1400" b="0" i="0" kern="1200" dirty="0">
                          <a:solidFill>
                            <a:schemeClr val="dk1"/>
                          </a:solidFill>
                          <a:effectLst/>
                          <a:latin typeface="+mn-lt"/>
                          <a:ea typeface="+mn-ea"/>
                          <a:cs typeface="+mn-cs"/>
                        </a:rPr>
                        <a:t>, Anne Bonny et Mary Read en Octobre 1720, tous les trois ont été jugés et reconnus coupables de piraterie. </a:t>
                      </a:r>
                      <a:r>
                        <a:rPr lang="fr-FR" sz="1400" b="0" i="0" kern="1200" dirty="0" err="1">
                          <a:solidFill>
                            <a:schemeClr val="dk1"/>
                          </a:solidFill>
                          <a:effectLst/>
                          <a:latin typeface="+mn-lt"/>
                          <a:ea typeface="+mn-ea"/>
                          <a:cs typeface="+mn-cs"/>
                        </a:rPr>
                        <a:t>Rockham</a:t>
                      </a:r>
                      <a:r>
                        <a:rPr lang="fr-FR" sz="1400" b="0" i="0" kern="1200" dirty="0">
                          <a:solidFill>
                            <a:schemeClr val="dk1"/>
                          </a:solidFill>
                          <a:effectLst/>
                          <a:latin typeface="+mn-lt"/>
                          <a:ea typeface="+mn-ea"/>
                          <a:cs typeface="+mn-cs"/>
                        </a:rPr>
                        <a:t> a été pendu. Mais à la fois, Anne et Mary ont reçu des reports temporaires d'exécution au motif qu'elles étaient enceintes. Mary Read est mort d' une maladie ou d'un accouchement tout en prison. Mais Anne Bonny a été racheté par son père et était mariée, avant la fin de l'année. Elle a ensuite vécu une vie respectable jusqu'à sa mort à l'âge de 81 ans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078739"/>
                  </a:ext>
                </a:extLst>
              </a:tr>
              <a:tr h="368586">
                <a:tc>
                  <a:txBody>
                    <a:bodyPr/>
                    <a:lstStyle/>
                    <a:p>
                      <a:r>
                        <a:rPr lang="fr-FR" sz="1400" b="0" i="0" kern="1200" dirty="0">
                          <a:solidFill>
                            <a:schemeClr val="dk1"/>
                          </a:solidFill>
                          <a:effectLst/>
                          <a:latin typeface="+mn-lt"/>
                          <a:ea typeface="+mn-ea"/>
                          <a:cs typeface="+mn-cs"/>
                        </a:rPr>
                        <a:t>1724</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région de l'Ouest des Grands Lacs, la Floride et la Louisiane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Le </a:t>
                      </a:r>
                      <a:r>
                        <a:rPr lang="fr-FR" sz="1400" b="0" i="0" kern="1200" dirty="0">
                          <a:solidFill>
                            <a:schemeClr val="dk1"/>
                          </a:solidFill>
                          <a:effectLst/>
                          <a:latin typeface="+mn-lt"/>
                          <a:ea typeface="+mn-ea"/>
                          <a:cs typeface="+mn-cs"/>
                        </a:rPr>
                        <a:t>Missionnaire français Joseph François </a:t>
                      </a:r>
                      <a:r>
                        <a:rPr lang="fr-FR" sz="1400" b="0" i="0" kern="1200" dirty="0" err="1">
                          <a:solidFill>
                            <a:schemeClr val="dk1"/>
                          </a:solidFill>
                          <a:effectLst/>
                          <a:latin typeface="+mn-lt"/>
                          <a:ea typeface="+mn-ea"/>
                          <a:cs typeface="+mn-cs"/>
                        </a:rPr>
                        <a:t>Lafitau</a:t>
                      </a:r>
                      <a:r>
                        <a:rPr lang="fr-FR" sz="1400" b="0" i="0" kern="1200" dirty="0">
                          <a:solidFill>
                            <a:schemeClr val="dk1"/>
                          </a:solidFill>
                          <a:effectLst/>
                          <a:latin typeface="+mn-lt"/>
                          <a:ea typeface="+mn-ea"/>
                          <a:cs typeface="+mn-cs"/>
                        </a:rPr>
                        <a:t> a déploré que </a:t>
                      </a:r>
                      <a:r>
                        <a:rPr lang="fr-FR" sz="1400" b="0" i="1" kern="1200" dirty="0">
                          <a:solidFill>
                            <a:schemeClr val="dk1"/>
                          </a:solidFill>
                          <a:effectLst/>
                          <a:latin typeface="+mn-lt"/>
                          <a:ea typeface="+mn-ea"/>
                          <a:cs typeface="+mn-cs"/>
                        </a:rPr>
                        <a:t>des hommes vivaient comme des femmes et des femmes vivaient comme des hommes</a:t>
                      </a:r>
                      <a:r>
                        <a:rPr lang="fr-FR" sz="1400" b="0" i="0" kern="1200" dirty="0">
                          <a:solidFill>
                            <a:schemeClr val="dk1"/>
                          </a:solidFill>
                          <a:effectLst/>
                          <a:latin typeface="+mn-lt"/>
                          <a:ea typeface="+mn-ea"/>
                          <a:cs typeface="+mn-cs"/>
                        </a:rPr>
                        <a:t>.</a:t>
                      </a:r>
                      <a:r>
                        <a:rPr lang="fr-FR" sz="1400" b="0" i="0" kern="1200" baseline="0" dirty="0">
                          <a:solidFill>
                            <a:schemeClr val="dk1"/>
                          </a:solidFill>
                          <a:effectLst/>
                          <a:latin typeface="+mn-lt"/>
                          <a:ea typeface="+mn-ea"/>
                          <a:cs typeface="+mn-cs"/>
                        </a:rPr>
                        <a:t> I</a:t>
                      </a:r>
                      <a:r>
                        <a:rPr lang="fr-FR" sz="1400" b="0" i="0" kern="1200" dirty="0">
                          <a:solidFill>
                            <a:schemeClr val="dk1"/>
                          </a:solidFill>
                          <a:effectLst/>
                          <a:latin typeface="+mn-lt"/>
                          <a:ea typeface="+mn-ea"/>
                          <a:cs typeface="+mn-cs"/>
                        </a:rPr>
                        <a:t>l a écrit, en</a:t>
                      </a:r>
                      <a:r>
                        <a:rPr lang="fr-FR" sz="1400" b="0" i="0" kern="1200" baseline="0" dirty="0">
                          <a:solidFill>
                            <a:schemeClr val="dk1"/>
                          </a:solidFill>
                          <a:effectLst/>
                          <a:latin typeface="+mn-lt"/>
                          <a:ea typeface="+mn-ea"/>
                          <a:cs typeface="+mn-cs"/>
                        </a:rPr>
                        <a:t> parlant d’eux,</a:t>
                      </a:r>
                      <a:r>
                        <a:rPr lang="fr-FR" sz="1400" b="0" i="0" kern="1200" dirty="0">
                          <a:solidFill>
                            <a:schemeClr val="dk1"/>
                          </a:solidFill>
                          <a:effectLst/>
                          <a:latin typeface="+mn-lt"/>
                          <a:ea typeface="+mn-ea"/>
                          <a:cs typeface="+mn-cs"/>
                        </a:rPr>
                        <a:t> que, parmi les Amérindiens qu'il a trouvé dans la région occidentale des Grands Lacs, en Floride, et la Louisiane</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 "Ils croient qu'ils sont honorés. Ils participent à tous cérémonies religieuses, et cette profession d'une vie extraordinaire les amène à être considérés comme des personnes d'un ordre plus élevé ... "</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613300"/>
                  </a:ext>
                </a:extLst>
              </a:tr>
              <a:tr h="368586">
                <a:tc>
                  <a:txBody>
                    <a:bodyPr/>
                    <a:lstStyle/>
                    <a:p>
                      <a:r>
                        <a:rPr lang="fr-FR" sz="1400" b="0" i="0" kern="1200" dirty="0">
                          <a:solidFill>
                            <a:schemeClr val="dk1"/>
                          </a:solidFill>
                          <a:effectLst/>
                          <a:latin typeface="+mn-lt"/>
                          <a:ea typeface="+mn-ea"/>
                          <a:cs typeface="+mn-cs"/>
                        </a:rPr>
                        <a:t>1843</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Salisbury, </a:t>
                      </a:r>
                      <a:r>
                        <a:rPr lang="fr-FR" sz="1400" b="0" i="0" kern="1200" dirty="0" err="1">
                          <a:solidFill>
                            <a:schemeClr val="dk1"/>
                          </a:solidFill>
                          <a:effectLst/>
                          <a:latin typeface="+mn-lt"/>
                          <a:ea typeface="+mn-ea"/>
                          <a:cs typeface="+mn-cs"/>
                        </a:rPr>
                        <a:t>Conneticut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Levi </a:t>
                      </a:r>
                      <a:r>
                        <a:rPr lang="fr-FR" sz="1400" b="0" i="0" kern="1200" dirty="0" err="1">
                          <a:solidFill>
                            <a:schemeClr val="dk1"/>
                          </a:solidFill>
                          <a:effectLst/>
                          <a:latin typeface="+mn-lt"/>
                          <a:ea typeface="+mn-ea"/>
                          <a:cs typeface="+mn-cs"/>
                        </a:rPr>
                        <a:t>Sudyam</a:t>
                      </a:r>
                      <a:r>
                        <a:rPr lang="fr-FR" sz="1400" b="0" i="0" kern="1200" dirty="0">
                          <a:solidFill>
                            <a:schemeClr val="dk1"/>
                          </a:solidFill>
                          <a:effectLst/>
                          <a:latin typeface="+mn-lt"/>
                          <a:ea typeface="+mn-ea"/>
                          <a:cs typeface="+mn-cs"/>
                        </a:rPr>
                        <a:t>, un résident de 24 ans de la ville, a demandé aux assesseurs de la ville de valider son droit de vote comme un Whig à l'élection de la ville. Les conservateurs locaux ont protesté en affirmant</a:t>
                      </a:r>
                      <a:r>
                        <a:rPr lang="fr-FR" sz="1400" b="0" i="0" kern="1200" baseline="0" dirty="0">
                          <a:solidFill>
                            <a:schemeClr val="dk1"/>
                          </a:solidFill>
                          <a:effectLst/>
                          <a:latin typeface="+mn-lt"/>
                          <a:ea typeface="+mn-ea"/>
                          <a:cs typeface="+mn-cs"/>
                        </a:rPr>
                        <a:t> qu’il était une </a:t>
                      </a:r>
                      <a:r>
                        <a:rPr lang="fr-FR" sz="1400" b="0" i="0" kern="1200" dirty="0">
                          <a:solidFill>
                            <a:schemeClr val="dk1"/>
                          </a:solidFill>
                          <a:effectLst/>
                          <a:latin typeface="+mn-lt"/>
                          <a:ea typeface="+mn-ea"/>
                          <a:cs typeface="+mn-cs"/>
                        </a:rPr>
                        <a:t>femme. Les femmes ne sont pas autorisés à voter. Le médecin local a examiné </a:t>
                      </a:r>
                      <a:r>
                        <a:rPr lang="fr-FR" sz="1400" b="0" i="0" kern="1200" dirty="0" err="1">
                          <a:solidFill>
                            <a:schemeClr val="dk1"/>
                          </a:solidFill>
                          <a:effectLst/>
                          <a:latin typeface="+mn-lt"/>
                          <a:ea typeface="+mn-ea"/>
                          <a:cs typeface="+mn-cs"/>
                        </a:rPr>
                        <a:t>Sudyam</a:t>
                      </a:r>
                      <a:r>
                        <a:rPr lang="fr-FR" sz="1400" b="0" i="0" kern="1200" dirty="0">
                          <a:solidFill>
                            <a:schemeClr val="dk1"/>
                          </a:solidFill>
                          <a:effectLst/>
                          <a:latin typeface="+mn-lt"/>
                          <a:ea typeface="+mn-ea"/>
                          <a:cs typeface="+mn-cs"/>
                        </a:rPr>
                        <a:t> et a trouvé des gonades mâles. </a:t>
                      </a:r>
                      <a:r>
                        <a:rPr lang="fr-FR" sz="1400" b="0" i="0" kern="1200" dirty="0" err="1">
                          <a:solidFill>
                            <a:schemeClr val="dk1"/>
                          </a:solidFill>
                          <a:effectLst/>
                          <a:latin typeface="+mn-lt"/>
                          <a:ea typeface="+mn-ea"/>
                          <a:cs typeface="+mn-cs"/>
                        </a:rPr>
                        <a:t>Sudyam</a:t>
                      </a:r>
                      <a:r>
                        <a:rPr lang="fr-FR" sz="1400" b="0" i="0" kern="1200" dirty="0">
                          <a:solidFill>
                            <a:schemeClr val="dk1"/>
                          </a:solidFill>
                          <a:effectLst/>
                          <a:latin typeface="+mn-lt"/>
                          <a:ea typeface="+mn-ea"/>
                          <a:cs typeface="+mn-cs"/>
                        </a:rPr>
                        <a:t> a été autorisé à voter. Quelques jours plus tard, le médecin a donné </a:t>
                      </a:r>
                      <a:r>
                        <a:rPr lang="fr-FR" sz="1400" b="0" i="0" kern="1200" dirty="0" err="1">
                          <a:solidFill>
                            <a:schemeClr val="dk1"/>
                          </a:solidFill>
                          <a:effectLst/>
                          <a:latin typeface="+mn-lt"/>
                          <a:ea typeface="+mn-ea"/>
                          <a:cs typeface="+mn-cs"/>
                        </a:rPr>
                        <a:t>Sudyam</a:t>
                      </a:r>
                      <a:r>
                        <a:rPr lang="fr-FR" sz="1400" b="0" i="0" kern="1200" dirty="0">
                          <a:solidFill>
                            <a:schemeClr val="dk1"/>
                          </a:solidFill>
                          <a:effectLst/>
                          <a:latin typeface="+mn-lt"/>
                          <a:ea typeface="+mn-ea"/>
                          <a:cs typeface="+mn-cs"/>
                        </a:rPr>
                        <a:t> un examen physique complet. Il a constaté que </a:t>
                      </a:r>
                      <a:r>
                        <a:rPr lang="fr-FR" sz="1400" b="0" i="0" kern="1200" dirty="0" err="1">
                          <a:solidFill>
                            <a:schemeClr val="dk1"/>
                          </a:solidFill>
                          <a:effectLst/>
                          <a:latin typeface="+mn-lt"/>
                          <a:ea typeface="+mn-ea"/>
                          <a:cs typeface="+mn-cs"/>
                        </a:rPr>
                        <a:t>Sudyam</a:t>
                      </a:r>
                      <a:r>
                        <a:rPr lang="fr-FR" sz="1400" b="0" i="0" kern="1200" dirty="0">
                          <a:solidFill>
                            <a:schemeClr val="dk1"/>
                          </a:solidFill>
                          <a:effectLst/>
                          <a:latin typeface="+mn-lt"/>
                          <a:ea typeface="+mn-ea"/>
                          <a:cs typeface="+mn-cs"/>
                        </a:rPr>
                        <a:t> avait aussi une ouverture vaginale et </a:t>
                      </a:r>
                      <a:r>
                        <a:rPr lang="fr-FR" sz="1400" b="0" i="0" kern="1200" dirty="0" err="1">
                          <a:solidFill>
                            <a:schemeClr val="dk1"/>
                          </a:solidFill>
                          <a:effectLst/>
                          <a:latin typeface="+mn-lt"/>
                          <a:ea typeface="+mn-ea"/>
                          <a:cs typeface="+mn-cs"/>
                        </a:rPr>
                        <a:t>menstruée</a:t>
                      </a:r>
                      <a:r>
                        <a:rPr lang="fr-FR" sz="1400" b="0" i="0" kern="1200" dirty="0">
                          <a:solidFill>
                            <a:schemeClr val="dk1"/>
                          </a:solidFill>
                          <a:effectLst/>
                          <a:latin typeface="+mn-lt"/>
                          <a:ea typeface="+mn-ea"/>
                          <a:cs typeface="+mn-cs"/>
                        </a:rPr>
                        <a: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480241"/>
                  </a:ext>
                </a:extLst>
              </a:tr>
            </a:tbl>
          </a:graphicData>
        </a:graphic>
      </p:graphicFrame>
      <p:sp>
        <p:nvSpPr>
          <p:cNvPr id="7" name="ZoneTexte 6"/>
          <p:cNvSpPr txBox="1"/>
          <p:nvPr/>
        </p:nvSpPr>
        <p:spPr>
          <a:xfrm>
            <a:off x="258183" y="515456"/>
            <a:ext cx="5873676" cy="369332"/>
          </a:xfrm>
          <a:prstGeom prst="rect">
            <a:avLst/>
          </a:prstGeom>
          <a:noFill/>
        </p:spPr>
        <p:txBody>
          <a:bodyPr wrap="square" rtlCol="0">
            <a:spAutoFit/>
          </a:bodyPr>
          <a:lstStyle/>
          <a:p>
            <a:r>
              <a:rPr lang="fr-FR" b="1" dirty="0">
                <a:solidFill>
                  <a:srgbClr val="7030A0"/>
                </a:solidFill>
              </a:rPr>
              <a:t>16. Histoire des </a:t>
            </a:r>
            <a:r>
              <a:rPr lang="fr-FR" b="1" dirty="0" err="1">
                <a:solidFill>
                  <a:srgbClr val="7030A0"/>
                </a:solidFill>
              </a:rPr>
              <a:t>transidentités</a:t>
            </a:r>
            <a:r>
              <a:rPr lang="fr-FR" b="1" dirty="0">
                <a:solidFill>
                  <a:srgbClr val="7030A0"/>
                </a:solidFill>
              </a:rPr>
              <a:t> (suite)</a:t>
            </a:r>
          </a:p>
        </p:txBody>
      </p:sp>
    </p:spTree>
    <p:extLst>
      <p:ext uri="{BB962C8B-B14F-4D97-AF65-F5344CB8AC3E}">
        <p14:creationId xmlns:p14="http://schemas.microsoft.com/office/powerpoint/2010/main" val="422602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9294607" y="12006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7</a:t>
            </a:fld>
            <a:endParaRPr lang="en-US"/>
          </a:p>
        </p:txBody>
      </p:sp>
      <p:sp>
        <p:nvSpPr>
          <p:cNvPr id="4" name="Rectangle 3"/>
          <p:cNvSpPr/>
          <p:nvPr/>
        </p:nvSpPr>
        <p:spPr>
          <a:xfrm>
            <a:off x="314524" y="322731"/>
            <a:ext cx="2264018" cy="369332"/>
          </a:xfrm>
          <a:prstGeom prst="rect">
            <a:avLst/>
          </a:prstGeom>
        </p:spPr>
        <p:txBody>
          <a:bodyPr wrap="none">
            <a:spAutoFit/>
          </a:bodyPr>
          <a:lstStyle/>
          <a:p>
            <a:pPr>
              <a:spcBef>
                <a:spcPct val="0"/>
              </a:spcBef>
            </a:pPr>
            <a:r>
              <a:rPr lang="fr-FR" altLang="fr-FR" dirty="0">
                <a:solidFill>
                  <a:srgbClr val="7030A0"/>
                </a:solidFill>
              </a:rPr>
              <a:t>2. </a:t>
            </a:r>
            <a:r>
              <a:rPr lang="fr-FR" altLang="fr-FR" b="1" dirty="0">
                <a:solidFill>
                  <a:srgbClr val="7030A0"/>
                </a:solidFill>
              </a:rPr>
              <a:t>Introduction (suite)</a:t>
            </a:r>
          </a:p>
        </p:txBody>
      </p:sp>
      <p:sp>
        <p:nvSpPr>
          <p:cNvPr id="5" name="ZoneTexte 4"/>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314524" y="692063"/>
            <a:ext cx="11723283" cy="5909310"/>
          </a:xfrm>
          <a:prstGeom prst="rect">
            <a:avLst/>
          </a:prstGeom>
          <a:noFill/>
        </p:spPr>
        <p:txBody>
          <a:bodyPr wrap="square" rtlCol="0">
            <a:spAutoFit/>
          </a:bodyPr>
          <a:lstStyle/>
          <a:p>
            <a:pPr marL="285750" indent="-285750" algn="just">
              <a:buFont typeface="Arial" panose="020B0604020202020204" pitchFamily="34" charset="0"/>
              <a:buChar char="•"/>
            </a:pPr>
            <a:r>
              <a:rPr lang="fr-FR" dirty="0">
                <a:solidFill>
                  <a:srgbClr val="7030A0"/>
                </a:solidFill>
              </a:rPr>
              <a:t>Certaines personnes, qu’on appelle « transgenres » ou « transsexuelles », affirment qu’elle se sentent psychiquement du sexe opposé et donc veulent « réassigner » leur corps à leur ressenti psychique (celui de se sentir intérieurement femme ou homme).</a:t>
            </a:r>
          </a:p>
          <a:p>
            <a:pPr marL="285750" indent="-285750" algn="just">
              <a:buFont typeface="Arial" panose="020B0604020202020204" pitchFamily="34" charset="0"/>
              <a:buChar char="•"/>
            </a:pPr>
            <a:r>
              <a:rPr lang="fr-FR" dirty="0">
                <a:solidFill>
                  <a:srgbClr val="7030A0"/>
                </a:solidFill>
              </a:rPr>
              <a:t>Ce texte va tenter de déterminer les causes des </a:t>
            </a:r>
            <a:r>
              <a:rPr lang="fr-FR" dirty="0" err="1">
                <a:solidFill>
                  <a:srgbClr val="7030A0"/>
                </a:solidFill>
              </a:rPr>
              <a:t>transidentités</a:t>
            </a:r>
            <a:r>
              <a:rPr lang="fr-FR" dirty="0">
                <a:solidFill>
                  <a:srgbClr val="7030A0"/>
                </a:solidFill>
              </a:rPr>
              <a:t>, si elles sont liées à une </a:t>
            </a:r>
            <a:r>
              <a:rPr lang="fr-FR" i="1" dirty="0">
                <a:solidFill>
                  <a:srgbClr val="7030A0"/>
                </a:solidFill>
              </a:rPr>
              <a:t>force biologique</a:t>
            </a:r>
            <a:r>
              <a:rPr lang="fr-FR" dirty="0">
                <a:solidFill>
                  <a:srgbClr val="7030A0"/>
                </a:solidFill>
              </a:rPr>
              <a:t> (transsexualité primaire, à l’origine du sentiment, à l’image de certaines intersexualités (à l’image de l’hermaphrodisme vrai, où l’hermaphrodisme physique / biologique conditionnerait un hermaphrodisme ou une ambigüité psychiques (?)  …)), ou bien à un </a:t>
            </a:r>
            <a:r>
              <a:rPr lang="fr-FR" i="1" dirty="0">
                <a:solidFill>
                  <a:srgbClr val="7030A0"/>
                </a:solidFill>
              </a:rPr>
              <a:t>conditionnement éducationnel </a:t>
            </a:r>
            <a:r>
              <a:rPr lang="fr-FR" dirty="0">
                <a:solidFill>
                  <a:srgbClr val="7030A0"/>
                </a:solidFill>
              </a:rPr>
              <a:t>(transsexualité secondaire)</a:t>
            </a:r>
            <a:r>
              <a:rPr lang="fr-FR" i="1" dirty="0">
                <a:solidFill>
                  <a:srgbClr val="7030A0"/>
                </a:solidFill>
              </a:rPr>
              <a:t> </a:t>
            </a:r>
            <a:r>
              <a:rPr lang="fr-FR" dirty="0">
                <a:solidFill>
                  <a:srgbClr val="7030A0"/>
                </a:solidFill>
              </a:rPr>
              <a:t>_ conditionnement de l’enfant à se travestir, ou bien conditionnement « masochiste » ou « sadique » .. , induits par des parents pervers, « amoraux » _, ou bien à une mauvaise identification des cause des causes d’un mal-être, que le malade mettra sur le compte d’un d’une « transsexualité » cachée et refoulée, alors que ses causes sont peut être autres et liées à un autre </a:t>
            </a:r>
            <a:r>
              <a:rPr lang="fr-FR" i="1" dirty="0">
                <a:solidFill>
                  <a:srgbClr val="7030A0"/>
                </a:solidFill>
              </a:rPr>
              <a:t>problème psychologique </a:t>
            </a:r>
            <a:r>
              <a:rPr lang="fr-FR" dirty="0">
                <a:solidFill>
                  <a:srgbClr val="7030A0"/>
                </a:solidFill>
              </a:rPr>
              <a:t>_ tels un sentiment abandonnique, une blessure morale non guérie et « infectée », une illusion ou aveuglement sur son identité de genre à cause d’une certaine désorientation psychique ou d’une psychose (paranoïa, schizophrénie … _, fragilités psychiques …). Nous verrons si certaines personnes « transgenres » ne sont pas, en fait, des personnes « enfermées » dans une attitude de provocation permanente et le rejet (ou la remise en cause) des valeurs profondes de notre société et de ses normes et codes sociaux</a:t>
            </a:r>
            <a:r>
              <a:rPr lang="fr-FR" i="1" dirty="0">
                <a:solidFill>
                  <a:srgbClr val="7030A0"/>
                </a:solidFill>
              </a:rPr>
              <a:t>.</a:t>
            </a:r>
          </a:p>
          <a:p>
            <a:pPr marL="285750" indent="-285750" algn="just">
              <a:buFont typeface="Arial" panose="020B0604020202020204" pitchFamily="34" charset="0"/>
              <a:buChar char="•"/>
            </a:pPr>
            <a:r>
              <a:rPr lang="fr-FR" dirty="0">
                <a:solidFill>
                  <a:srgbClr val="7030A0"/>
                </a:solidFill>
              </a:rPr>
              <a:t>Nous allons tenter de savoir si certaines personnes « </a:t>
            </a:r>
            <a:r>
              <a:rPr lang="fr-FR" dirty="0" err="1">
                <a:solidFill>
                  <a:srgbClr val="7030A0"/>
                </a:solidFill>
              </a:rPr>
              <a:t>trans</a:t>
            </a:r>
            <a:r>
              <a:rPr lang="fr-FR" dirty="0">
                <a:solidFill>
                  <a:srgbClr val="7030A0"/>
                </a:solidFill>
              </a:rPr>
              <a:t>’ » ne sont aussi pas des personnes fragiles ou influençables, se « déterminant », au niveau de leur identité de genre et faisant leur « </a:t>
            </a:r>
            <a:r>
              <a:rPr lang="fr-FR" dirty="0" err="1">
                <a:solidFill>
                  <a:srgbClr val="7030A0"/>
                </a:solidFill>
              </a:rPr>
              <a:t>coming</a:t>
            </a:r>
            <a:r>
              <a:rPr lang="fr-FR" dirty="0">
                <a:solidFill>
                  <a:srgbClr val="7030A0"/>
                </a:solidFill>
              </a:rPr>
              <a:t>-out » sous l’effet de la pression du groupe </a:t>
            </a:r>
            <a:r>
              <a:rPr lang="fr-FR" dirty="0" err="1">
                <a:solidFill>
                  <a:srgbClr val="7030A0"/>
                </a:solidFill>
              </a:rPr>
              <a:t>trans</a:t>
            </a:r>
            <a:r>
              <a:rPr lang="fr-FR" dirty="0">
                <a:solidFill>
                  <a:srgbClr val="7030A0"/>
                </a:solidFill>
              </a:rPr>
              <a:t>’. Ou bien cette crainte si n’est qu’un fantasme diffusé par les courants </a:t>
            </a:r>
            <a:r>
              <a:rPr lang="fr-FR" dirty="0" err="1">
                <a:solidFill>
                  <a:srgbClr val="7030A0"/>
                </a:solidFill>
              </a:rPr>
              <a:t>transphobes</a:t>
            </a:r>
            <a:r>
              <a:rPr lang="fr-FR" dirty="0">
                <a:solidFill>
                  <a:srgbClr val="7030A0"/>
                </a:solidFill>
              </a:rPr>
              <a:t> et homophobes ? (et Poutine). </a:t>
            </a:r>
          </a:p>
          <a:p>
            <a:pPr marL="285750" indent="-285750" algn="just">
              <a:buFont typeface="Arial" panose="020B0604020202020204" pitchFamily="34" charset="0"/>
              <a:buChar char="•"/>
            </a:pPr>
            <a:r>
              <a:rPr lang="fr-FR" dirty="0">
                <a:solidFill>
                  <a:srgbClr val="7030A0"/>
                </a:solidFill>
              </a:rPr>
              <a:t>Connaissant déjà la complexité des structures cérébrales intervenant dans la sexualité humaine et la complexité intrinsèque, elle-même, de la sexualité humaine, nous nous pouvons nous douter que la réponse à la question des causes des </a:t>
            </a:r>
            <a:r>
              <a:rPr lang="fr-FR" dirty="0" err="1">
                <a:solidFill>
                  <a:srgbClr val="7030A0"/>
                </a:solidFill>
              </a:rPr>
              <a:t>transidentitéss</a:t>
            </a:r>
            <a:r>
              <a:rPr lang="fr-FR" dirty="0">
                <a:solidFill>
                  <a:srgbClr val="7030A0"/>
                </a:solidFill>
              </a:rPr>
              <a:t> ne sera pas simple.</a:t>
            </a:r>
          </a:p>
        </p:txBody>
      </p:sp>
    </p:spTree>
    <p:extLst>
      <p:ext uri="{BB962C8B-B14F-4D97-AF65-F5344CB8AC3E}">
        <p14:creationId xmlns:p14="http://schemas.microsoft.com/office/powerpoint/2010/main" val="22991292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194" y="150330"/>
            <a:ext cx="660699" cy="365125"/>
          </a:xfrm>
        </p:spPr>
        <p:txBody>
          <a:bodyPr/>
          <a:lstStyle/>
          <a:p>
            <a:fld id="{A3855CD8-F650-4656-8804-7E552F308368}" type="slidenum">
              <a:rPr lang="en-US" smtClean="0"/>
              <a:t>70</a:t>
            </a:fld>
            <a:endParaRPr lang="en-US"/>
          </a:p>
        </p:txBody>
      </p:sp>
      <p:sp>
        <p:nvSpPr>
          <p:cNvPr id="3" name="ZoneTexte 2"/>
          <p:cNvSpPr txBox="1"/>
          <p:nvPr/>
        </p:nvSpPr>
        <p:spPr>
          <a:xfrm>
            <a:off x="4341443" y="146123"/>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334990093"/>
              </p:ext>
            </p:extLst>
          </p:nvPr>
        </p:nvGraphicFramePr>
        <p:xfrm>
          <a:off x="375322" y="1031638"/>
          <a:ext cx="11630212" cy="5550186"/>
        </p:xfrm>
        <a:graphic>
          <a:graphicData uri="http://schemas.openxmlformats.org/drawingml/2006/table">
            <a:tbl>
              <a:tblPr firstRow="1" bandRow="1">
                <a:tableStyleId>{5C22544A-7EE6-4342-B048-85BDC9FD1C3A}</a:tableStyleId>
              </a:tblPr>
              <a:tblGrid>
                <a:gridCol w="1614843">
                  <a:extLst>
                    <a:ext uri="{9D8B030D-6E8A-4147-A177-3AD203B41FA5}">
                      <a16:colId xmlns:a16="http://schemas.microsoft.com/office/drawing/2014/main" val="832281058"/>
                    </a:ext>
                  </a:extLst>
                </a:gridCol>
                <a:gridCol w="1839557">
                  <a:extLst>
                    <a:ext uri="{9D8B030D-6E8A-4147-A177-3AD203B41FA5}">
                      <a16:colId xmlns:a16="http://schemas.microsoft.com/office/drawing/2014/main" val="3745871183"/>
                    </a:ext>
                  </a:extLst>
                </a:gridCol>
                <a:gridCol w="8175812">
                  <a:extLst>
                    <a:ext uri="{9D8B030D-6E8A-4147-A177-3AD203B41FA5}">
                      <a16:colId xmlns:a16="http://schemas.microsoft.com/office/drawing/2014/main" val="4190573083"/>
                    </a:ext>
                  </a:extLst>
                </a:gridCol>
              </a:tblGrid>
              <a:tr h="368586">
                <a:tc>
                  <a:txBody>
                    <a:bodyPr/>
                    <a:lstStyle/>
                    <a:p>
                      <a:r>
                        <a:rPr lang="fr-FR" sz="1400" dirty="0"/>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Zone</a:t>
                      </a:r>
                      <a:r>
                        <a:rPr lang="fr-FR" sz="1400" baseline="0" dirty="0"/>
                        <a:t> géographique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Personnalité</a:t>
                      </a:r>
                      <a:r>
                        <a:rPr lang="fr-FR" sz="1400" baseline="0" dirty="0"/>
                        <a:t> ou évènement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495508"/>
                  </a:ext>
                </a:extLst>
              </a:tr>
              <a:tr h="368586">
                <a:tc>
                  <a:txBody>
                    <a:bodyPr/>
                    <a:lstStyle/>
                    <a:p>
                      <a:r>
                        <a:rPr lang="fr-FR" sz="1400" b="0" i="0" kern="1200" dirty="0">
                          <a:solidFill>
                            <a:schemeClr val="dk1"/>
                          </a:solidFill>
                          <a:effectLst/>
                          <a:latin typeface="+mn-lt"/>
                          <a:ea typeface="+mn-ea"/>
                          <a:cs typeface="+mn-cs"/>
                        </a:rPr>
                        <a:t>1728-1810</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France, Angleterre, Europe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i="0" kern="1200" dirty="0">
                          <a:solidFill>
                            <a:schemeClr val="dk1"/>
                          </a:solidFill>
                          <a:effectLst/>
                          <a:latin typeface="+mn-lt"/>
                          <a:ea typeface="+mn-ea"/>
                          <a:cs typeface="+mn-cs"/>
                        </a:rPr>
                        <a:t>Charles de Beaumont</a:t>
                      </a:r>
                      <a:r>
                        <a:rPr lang="fr-FR" sz="1400" b="0" i="0" kern="1200" dirty="0">
                          <a:solidFill>
                            <a:schemeClr val="dk1"/>
                          </a:solidFill>
                          <a:effectLst/>
                          <a:latin typeface="+mn-lt"/>
                          <a:ea typeface="+mn-ea"/>
                          <a:cs typeface="+mn-cs"/>
                        </a:rPr>
                        <a:t>, </a:t>
                      </a:r>
                      <a:r>
                        <a:rPr lang="fr-FR" sz="1400" b="0" i="0" u="none" strike="noStrike" kern="1200" dirty="0">
                          <a:solidFill>
                            <a:schemeClr val="dk1"/>
                          </a:solidFill>
                          <a:effectLst/>
                          <a:latin typeface="+mn-lt"/>
                          <a:ea typeface="+mn-ea"/>
                          <a:cs typeface="+mn-cs"/>
                          <a:hlinkClick r:id="rId2" tooltip="Charles de Beaumont, chevalier d'Éon"/>
                        </a:rPr>
                        <a:t>Chevalier d'Éon</a:t>
                      </a:r>
                      <a:r>
                        <a:rPr lang="fr-FR" sz="1400" b="0" i="0" kern="1200" dirty="0">
                          <a:solidFill>
                            <a:schemeClr val="dk1"/>
                          </a:solidFill>
                          <a:effectLst/>
                          <a:latin typeface="+mn-lt"/>
                          <a:ea typeface="+mn-ea"/>
                          <a:cs typeface="+mn-cs"/>
                        </a:rPr>
                        <a:t>, était un </a:t>
                      </a:r>
                      <a:r>
                        <a:rPr lang="fr-FR" sz="1400" b="0" i="0" u="none" strike="noStrike" kern="1200" dirty="0">
                          <a:solidFill>
                            <a:schemeClr val="dk1"/>
                          </a:solidFill>
                          <a:effectLst/>
                          <a:latin typeface="+mn-lt"/>
                          <a:ea typeface="+mn-ea"/>
                          <a:cs typeface="+mn-cs"/>
                          <a:hlinkClick r:id="rId3" tooltip="Militaire"/>
                        </a:rPr>
                        <a:t>soldat</a:t>
                      </a:r>
                      <a:r>
                        <a:rPr lang="fr-FR" sz="1400" b="0" i="0" kern="1200" dirty="0">
                          <a:solidFill>
                            <a:schemeClr val="dk1"/>
                          </a:solidFill>
                          <a:effectLst/>
                          <a:latin typeface="+mn-lt"/>
                          <a:ea typeface="+mn-ea"/>
                          <a:cs typeface="+mn-cs"/>
                        </a:rPr>
                        <a:t> et </a:t>
                      </a:r>
                      <a:r>
                        <a:rPr lang="fr-FR" sz="1400" b="0" i="0" u="none" strike="noStrike" kern="1200" dirty="0">
                          <a:solidFill>
                            <a:schemeClr val="dk1"/>
                          </a:solidFill>
                          <a:effectLst/>
                          <a:latin typeface="+mn-lt"/>
                          <a:ea typeface="+mn-ea"/>
                          <a:cs typeface="+mn-cs"/>
                          <a:hlinkClick r:id="rId4" tooltip="Diplomatie"/>
                        </a:rPr>
                        <a:t>diplomate</a:t>
                      </a:r>
                      <a:r>
                        <a:rPr lang="fr-FR" sz="1400" b="0" i="0" kern="1200" dirty="0">
                          <a:solidFill>
                            <a:schemeClr val="dk1"/>
                          </a:solidFill>
                          <a:effectLst/>
                          <a:latin typeface="+mn-lt"/>
                          <a:ea typeface="+mn-ea"/>
                          <a:cs typeface="+mn-cs"/>
                        </a:rPr>
                        <a:t> français qui vécut la première partie de sa vie en tant qu'homme, quarante-neuf ans, et la seconde, trente-deux ans, en tant que femme. En 1771, il affirma que, physiquement, il était une femme et non un homme, ayant simplement été élevé comme une femme. À partir de cette période, il vécut comme une femme. Une ordonnance est prise le </a:t>
                      </a:r>
                      <a:r>
                        <a:rPr lang="fr-FR" sz="1400" u="none" strike="noStrike" kern="1200" dirty="0">
                          <a:solidFill>
                            <a:schemeClr val="dk1"/>
                          </a:solidFill>
                          <a:effectLst/>
                          <a:latin typeface="+mn-lt"/>
                          <a:ea typeface="+mn-ea"/>
                          <a:cs typeface="+mn-cs"/>
                          <a:hlinkClick r:id="rId5" tooltip="27 août"/>
                        </a:rPr>
                        <a:t>27</a:t>
                      </a:r>
                      <a:r>
                        <a:rPr lang="fr-FR" sz="1400" dirty="0"/>
                        <a:t> </a:t>
                      </a:r>
                      <a:r>
                        <a:rPr lang="fr-FR" sz="1400" u="none" strike="noStrike" kern="1200" dirty="0">
                          <a:solidFill>
                            <a:schemeClr val="dk1"/>
                          </a:solidFill>
                          <a:effectLst/>
                          <a:latin typeface="+mn-lt"/>
                          <a:ea typeface="+mn-ea"/>
                          <a:cs typeface="+mn-cs"/>
                          <a:hlinkClick r:id="rId6" tooltip="Août 1777"/>
                        </a:rPr>
                        <a:t>août</a:t>
                      </a:r>
                      <a:r>
                        <a:rPr lang="fr-FR" sz="1400" dirty="0"/>
                        <a:t> </a:t>
                      </a:r>
                      <a:r>
                        <a:rPr lang="fr-FR" sz="1400" u="none" strike="noStrike" kern="1200" dirty="0">
                          <a:solidFill>
                            <a:schemeClr val="dk1"/>
                          </a:solidFill>
                          <a:effectLst/>
                          <a:latin typeface="+mn-lt"/>
                          <a:ea typeface="+mn-ea"/>
                          <a:cs typeface="+mn-cs"/>
                          <a:hlinkClick r:id="rId7" tooltip="1777"/>
                        </a:rPr>
                        <a:t>1777</a:t>
                      </a:r>
                      <a:r>
                        <a:rPr lang="fr-FR" sz="1400" b="0" i="0" kern="1200" dirty="0">
                          <a:solidFill>
                            <a:schemeClr val="dk1"/>
                          </a:solidFill>
                          <a:effectLst/>
                          <a:latin typeface="+mn-lt"/>
                          <a:ea typeface="+mn-ea"/>
                          <a:cs typeface="+mn-cs"/>
                        </a:rPr>
                        <a:t> par le roi Louis XVI qui, par vengeance ou parce qu'il croyait que c'était vraiment une femme, lui donne ordre « de quitter l'uniforme de dragons qu'elle continue à porter et de reprendre les habits de son sexe avec défense de paraître dans le royaume sous d'autres habillements que ceux convenables aux femmes » : habillé par </a:t>
                      </a:r>
                      <a:r>
                        <a:rPr lang="fr-FR" sz="1400" b="0" i="0" u="none" strike="noStrike" kern="1200" dirty="0">
                          <a:solidFill>
                            <a:schemeClr val="dk1"/>
                          </a:solidFill>
                          <a:effectLst/>
                          <a:latin typeface="+mn-lt"/>
                          <a:ea typeface="+mn-ea"/>
                          <a:cs typeface="+mn-cs"/>
                          <a:hlinkClick r:id="rId8" tooltip="Rose Bertin"/>
                        </a:rPr>
                        <a:t>Rose Bertin</a:t>
                      </a:r>
                      <a:r>
                        <a:rPr lang="fr-FR" sz="1400" b="0" i="0" kern="1200" dirty="0">
                          <a:solidFill>
                            <a:schemeClr val="dk1"/>
                          </a:solidFill>
                          <a:effectLst/>
                          <a:latin typeface="+mn-lt"/>
                          <a:ea typeface="+mn-ea"/>
                          <a:cs typeface="+mn-cs"/>
                        </a:rPr>
                        <a:t> aux frais de </a:t>
                      </a:r>
                      <a:r>
                        <a:rPr lang="fr-FR" sz="1400" b="0" i="0" u="none" strike="noStrike" kern="1200" dirty="0">
                          <a:solidFill>
                            <a:schemeClr val="dk1"/>
                          </a:solidFill>
                          <a:effectLst/>
                          <a:latin typeface="+mn-lt"/>
                          <a:ea typeface="+mn-ea"/>
                          <a:cs typeface="+mn-cs"/>
                          <a:hlinkClick r:id="rId9" tooltip="Marie-Antoinette d'Autriche"/>
                        </a:rPr>
                        <a:t>Marie-Antoinette</a:t>
                      </a:r>
                      <a:r>
                        <a:rPr lang="fr-FR" sz="1400" b="0" i="0" kern="1200" dirty="0">
                          <a:solidFill>
                            <a:schemeClr val="dk1"/>
                          </a:solidFill>
                          <a:effectLst/>
                          <a:latin typeface="+mn-lt"/>
                          <a:ea typeface="+mn-ea"/>
                          <a:cs typeface="+mn-cs"/>
                        </a:rPr>
                        <a:t>, il est présenté à la Cour en robe à panier et </a:t>
                      </a:r>
                      <a:r>
                        <a:rPr lang="fr-FR" sz="1400" b="0" i="0" u="none" strike="noStrike" kern="1200" dirty="0">
                          <a:solidFill>
                            <a:schemeClr val="dk1"/>
                          </a:solidFill>
                          <a:effectLst/>
                          <a:latin typeface="+mn-lt"/>
                          <a:ea typeface="+mn-ea"/>
                          <a:cs typeface="+mn-cs"/>
                          <a:hlinkClick r:id="rId10" tooltip="Corset"/>
                        </a:rPr>
                        <a:t>corset</a:t>
                      </a:r>
                      <a:r>
                        <a:rPr lang="fr-FR" sz="1400" b="0" i="0" kern="1200" dirty="0">
                          <a:solidFill>
                            <a:schemeClr val="dk1"/>
                          </a:solidFill>
                          <a:effectLst/>
                          <a:latin typeface="+mn-lt"/>
                          <a:ea typeface="+mn-ea"/>
                          <a:cs typeface="+mn-cs"/>
                        </a:rPr>
                        <a:t> le </a:t>
                      </a:r>
                      <a:r>
                        <a:rPr lang="fr-FR" sz="1400" u="none" strike="noStrike" kern="1200" dirty="0">
                          <a:solidFill>
                            <a:schemeClr val="dk1"/>
                          </a:solidFill>
                          <a:effectLst/>
                          <a:latin typeface="+mn-lt"/>
                          <a:ea typeface="+mn-ea"/>
                          <a:cs typeface="+mn-cs"/>
                          <a:hlinkClick r:id="rId11" tooltip="23 novembre"/>
                        </a:rPr>
                        <a:t>23</a:t>
                      </a:r>
                      <a:r>
                        <a:rPr lang="fr-FR" sz="1400" dirty="0"/>
                        <a:t> </a:t>
                      </a:r>
                      <a:r>
                        <a:rPr lang="fr-FR" sz="1400" u="none" strike="noStrike" kern="1200" dirty="0">
                          <a:solidFill>
                            <a:schemeClr val="dk1"/>
                          </a:solidFill>
                          <a:effectLst/>
                          <a:latin typeface="+mn-lt"/>
                          <a:ea typeface="+mn-ea"/>
                          <a:cs typeface="+mn-cs"/>
                          <a:hlinkClick r:id="rId12" tooltip="Novembre 1777"/>
                        </a:rPr>
                        <a:t>novembre</a:t>
                      </a:r>
                      <a:r>
                        <a:rPr lang="fr-FR" sz="1400" dirty="0"/>
                        <a:t> </a:t>
                      </a:r>
                      <a:r>
                        <a:rPr lang="fr-FR" sz="1400" u="none" strike="noStrike" kern="1200" dirty="0">
                          <a:solidFill>
                            <a:schemeClr val="dk1"/>
                          </a:solidFill>
                          <a:effectLst/>
                          <a:latin typeface="+mn-lt"/>
                          <a:ea typeface="+mn-ea"/>
                          <a:cs typeface="+mn-cs"/>
                          <a:hlinkClick r:id="rId7" tooltip="1777"/>
                        </a:rPr>
                        <a:t>1777</a:t>
                      </a:r>
                      <a:r>
                        <a:rPr lang="fr-FR" sz="1400" b="0" i="0" kern="1200" dirty="0">
                          <a:solidFill>
                            <a:schemeClr val="dk1"/>
                          </a:solidFill>
                          <a:effectLst/>
                          <a:latin typeface="+mn-lt"/>
                          <a:ea typeface="+mn-ea"/>
                          <a:cs typeface="+mn-cs"/>
                        </a:rPr>
                        <a:t>. Il devient la coqueluche de la capitale mais voulant participer à la </a:t>
                      </a:r>
                      <a:r>
                        <a:rPr lang="fr-FR" sz="1400" b="0" i="0" u="none" strike="noStrike" kern="1200" dirty="0">
                          <a:solidFill>
                            <a:schemeClr val="dk1"/>
                          </a:solidFill>
                          <a:effectLst/>
                          <a:latin typeface="+mn-lt"/>
                          <a:ea typeface="+mn-ea"/>
                          <a:cs typeface="+mn-cs"/>
                          <a:hlinkClick r:id="rId13" tooltip="Guerre d'indépendance des États-Unis"/>
                        </a:rPr>
                        <a:t>guerre d'indépendance des États-Unis</a:t>
                      </a:r>
                      <a:r>
                        <a:rPr lang="fr-FR" sz="1400" b="0" i="0" kern="1200" dirty="0">
                          <a:solidFill>
                            <a:schemeClr val="dk1"/>
                          </a:solidFill>
                          <a:effectLst/>
                          <a:latin typeface="+mn-lt"/>
                          <a:ea typeface="+mn-ea"/>
                          <a:cs typeface="+mn-cs"/>
                        </a:rPr>
                        <a:t>, il se rhabille en dragon. Arrêté le 20 mars 1779, il est exilé à Tonnerre où il se résout à s'occuper de son domaine familial. Ayant rejoint la Grande-Bretagne, en novembre </a:t>
                      </a:r>
                      <a:r>
                        <a:rPr lang="fr-FR" sz="1400" b="0" i="0" u="sng" kern="1200" dirty="0">
                          <a:solidFill>
                            <a:schemeClr val="dk1"/>
                          </a:solidFill>
                          <a:effectLst/>
                          <a:latin typeface="+mn-lt"/>
                          <a:ea typeface="+mn-ea"/>
                          <a:cs typeface="+mn-cs"/>
                          <a:hlinkClick r:id="rId14" tooltip="1785"/>
                        </a:rPr>
                        <a:t>1785</a:t>
                      </a:r>
                      <a:r>
                        <a:rPr lang="fr-FR" sz="1400" b="0" i="0" u="sng" kern="1200" dirty="0">
                          <a:solidFill>
                            <a:schemeClr val="dk1"/>
                          </a:solidFill>
                          <a:effectLst/>
                          <a:latin typeface="+mn-lt"/>
                          <a:ea typeface="+mn-ea"/>
                          <a:cs typeface="+mn-cs"/>
                        </a:rPr>
                        <a:t>,</a:t>
                      </a:r>
                      <a:r>
                        <a:rPr lang="fr-FR" sz="1400" b="0" i="0" kern="1200" baseline="0" dirty="0">
                          <a:solidFill>
                            <a:schemeClr val="dk1"/>
                          </a:solidFill>
                          <a:effectLst/>
                          <a:latin typeface="+mn-lt"/>
                          <a:ea typeface="+mn-ea"/>
                          <a:cs typeface="+mn-cs"/>
                        </a:rPr>
                        <a:t> i</a:t>
                      </a:r>
                      <a:r>
                        <a:rPr lang="fr-FR" sz="1400" b="0" i="0" kern="1200" dirty="0">
                          <a:solidFill>
                            <a:schemeClr val="dk1"/>
                          </a:solidFill>
                          <a:effectLst/>
                          <a:latin typeface="+mn-lt"/>
                          <a:ea typeface="+mn-ea"/>
                          <a:cs typeface="+mn-cs"/>
                        </a:rPr>
                        <a:t>l continue de se battre en escrime, toujours en habits de femmes (gardant une agilité malgré une forte corpulence), jusqu'à l'âge de 68 ans. Il est gravement blessé lors d'un dernier duel en août 1796. À sa mort, on découvrit qu’il/elle était anatomiquement un homme. En effectuant la dernière toilette de la défunte, on découvre que cette vieille dame… est un homme.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078739"/>
                  </a:ext>
                </a:extLst>
              </a:tr>
              <a:tr h="368586">
                <a:tc>
                  <a:txBody>
                    <a:bodyPr/>
                    <a:lstStyle/>
                    <a:p>
                      <a:r>
                        <a:rPr lang="fr-FR" sz="1400" dirty="0"/>
                        <a:t>Après 1890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Montana</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À la fin des années 1890, un agent du gouvernement a incarcéré les hommes-femmes </a:t>
                      </a:r>
                      <a:r>
                        <a:rPr lang="fr-FR" sz="1400" b="1" i="0" kern="1200" dirty="0">
                          <a:solidFill>
                            <a:schemeClr val="dk1"/>
                          </a:solidFill>
                          <a:effectLst/>
                          <a:latin typeface="+mn-lt"/>
                          <a:ea typeface="+mn-ea"/>
                          <a:cs typeface="+mn-cs"/>
                        </a:rPr>
                        <a:t>Bades</a:t>
                      </a:r>
                      <a:r>
                        <a:rPr lang="fr-FR" sz="1400" b="0" i="0" kern="1200" dirty="0">
                          <a:solidFill>
                            <a:schemeClr val="dk1"/>
                          </a:solidFill>
                          <a:effectLst/>
                          <a:latin typeface="+mn-lt"/>
                          <a:ea typeface="+mn-ea"/>
                          <a:cs typeface="+mn-cs"/>
                        </a:rPr>
                        <a:t> d’une réserve Crow, les forçant</a:t>
                      </a:r>
                      <a:r>
                        <a:rPr lang="fr-FR" sz="1400" b="0" i="0" kern="1200" baseline="0" dirty="0">
                          <a:solidFill>
                            <a:schemeClr val="dk1"/>
                          </a:solidFill>
                          <a:effectLst/>
                          <a:latin typeface="+mn-lt"/>
                          <a:ea typeface="+mn-ea"/>
                          <a:cs typeface="+mn-cs"/>
                        </a:rPr>
                        <a:t> à se</a:t>
                      </a:r>
                      <a:r>
                        <a:rPr lang="fr-FR" sz="1400" b="0" i="0" kern="1200" dirty="0">
                          <a:solidFill>
                            <a:schemeClr val="dk1"/>
                          </a:solidFill>
                          <a:effectLst/>
                          <a:latin typeface="+mn-lt"/>
                          <a:ea typeface="+mn-ea"/>
                          <a:cs typeface="+mn-cs"/>
                        </a:rPr>
                        <a:t> couper les cheveux, et à faire du travail manuel pour le Bureau des Affaires indiennes.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613300"/>
                  </a:ext>
                </a:extLst>
              </a:tr>
              <a:tr h="368586">
                <a:tc>
                  <a:txBody>
                    <a:bodyPr/>
                    <a:lstStyle/>
                    <a:p>
                      <a:r>
                        <a:rPr lang="fr-FR" sz="1400" b="0" i="0" kern="1200" dirty="0">
                          <a:solidFill>
                            <a:schemeClr val="dk1"/>
                          </a:solidFill>
                          <a:effectLst/>
                          <a:latin typeface="+mn-lt"/>
                          <a:ea typeface="+mn-ea"/>
                          <a:cs typeface="+mn-cs"/>
                        </a:rPr>
                        <a:t>1868-1935</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Allemagne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Dr. </a:t>
                      </a:r>
                      <a:r>
                        <a:rPr lang="fr-FR" sz="1400" b="1" i="0" kern="1200" dirty="0">
                          <a:solidFill>
                            <a:schemeClr val="dk1"/>
                          </a:solidFill>
                          <a:effectLst/>
                          <a:latin typeface="+mn-lt"/>
                          <a:ea typeface="+mn-ea"/>
                          <a:cs typeface="+mn-cs"/>
                        </a:rPr>
                        <a:t>Magnus </a:t>
                      </a:r>
                      <a:r>
                        <a:rPr lang="fr-FR" sz="1400" b="1" i="0" kern="1200" dirty="0" err="1">
                          <a:solidFill>
                            <a:schemeClr val="dk1"/>
                          </a:solidFill>
                          <a:effectLst/>
                          <a:latin typeface="+mn-lt"/>
                          <a:ea typeface="+mn-ea"/>
                          <a:cs typeface="+mn-cs"/>
                        </a:rPr>
                        <a:t>Hirschfeld</a:t>
                      </a:r>
                      <a:r>
                        <a:rPr lang="fr-FR" sz="1400" b="0" i="0" kern="1200" dirty="0">
                          <a:solidFill>
                            <a:schemeClr val="dk1"/>
                          </a:solidFill>
                          <a:effectLst/>
                          <a:latin typeface="+mn-lt"/>
                          <a:ea typeface="+mn-ea"/>
                          <a:cs typeface="+mn-cs"/>
                        </a:rPr>
                        <a:t>,</a:t>
                      </a:r>
                      <a:r>
                        <a:rPr lang="fr-FR" sz="1400" b="0" i="0" kern="1200" baseline="0" dirty="0">
                          <a:solidFill>
                            <a:schemeClr val="dk1"/>
                          </a:solidFill>
                          <a:effectLst/>
                          <a:latin typeface="+mn-lt"/>
                          <a:ea typeface="+mn-ea"/>
                          <a:cs typeface="+mn-cs"/>
                        </a:rPr>
                        <a:t> dans </a:t>
                      </a:r>
                      <a:r>
                        <a:rPr lang="fr-FR" sz="1400" b="0" i="0" kern="1200" dirty="0">
                          <a:solidFill>
                            <a:schemeClr val="dk1"/>
                          </a:solidFill>
                          <a:effectLst/>
                          <a:latin typeface="+mn-lt"/>
                          <a:ea typeface="+mn-ea"/>
                          <a:cs typeface="+mn-cs"/>
                        </a:rPr>
                        <a:t>ouvrage </a:t>
                      </a:r>
                      <a:r>
                        <a:rPr lang="fr-FR" sz="1400" b="0" i="1" kern="1200" dirty="0">
                          <a:solidFill>
                            <a:schemeClr val="dk1"/>
                          </a:solidFill>
                          <a:effectLst/>
                          <a:latin typeface="+mn-lt"/>
                          <a:ea typeface="+mn-ea"/>
                          <a:cs typeface="+mn-cs"/>
                        </a:rPr>
                        <a:t>Travestis</a:t>
                      </a:r>
                      <a:r>
                        <a:rPr lang="fr-FR" sz="1400" b="0" i="0" kern="1200" dirty="0">
                          <a:solidFill>
                            <a:schemeClr val="dk1"/>
                          </a:solidFill>
                          <a:effectLst/>
                          <a:latin typeface="+mn-lt"/>
                          <a:ea typeface="+mn-ea"/>
                          <a:cs typeface="+mn-cs"/>
                        </a:rPr>
                        <a:t>,</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fait la distinction entre les homosexuels et les « </a:t>
                      </a:r>
                      <a:r>
                        <a:rPr lang="fr-FR" sz="1400" b="1" i="0" kern="1200" dirty="0">
                          <a:solidFill>
                            <a:schemeClr val="dk1"/>
                          </a:solidFill>
                          <a:effectLst/>
                          <a:latin typeface="+mn-lt"/>
                          <a:ea typeface="+mn-ea"/>
                          <a:cs typeface="+mn-cs"/>
                        </a:rPr>
                        <a:t>travestis</a:t>
                      </a:r>
                      <a:r>
                        <a:rPr lang="fr-FR" sz="1400" b="0" i="0" kern="1200" dirty="0">
                          <a:solidFill>
                            <a:schemeClr val="dk1"/>
                          </a:solidFill>
                          <a:effectLst/>
                          <a:latin typeface="+mn-lt"/>
                          <a:ea typeface="+mn-ea"/>
                          <a:cs typeface="+mn-cs"/>
                        </a:rPr>
                        <a:t> ». Le mot travesti</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couvre la quasi-totalité des personnes transgenres, y compris les transsexuels, qui se sentent motivés par</a:t>
                      </a:r>
                      <a:r>
                        <a:rPr lang="fr-FR" sz="1400" b="0" i="0" kern="1200" baseline="0" dirty="0">
                          <a:solidFill>
                            <a:schemeClr val="dk1"/>
                          </a:solidFill>
                          <a:effectLst/>
                          <a:latin typeface="+mn-lt"/>
                          <a:ea typeface="+mn-ea"/>
                          <a:cs typeface="+mn-cs"/>
                        </a:rPr>
                        <a:t> le port de vêtements féminins. Il a créé l’</a:t>
                      </a:r>
                      <a:r>
                        <a:rPr lang="fr-FR" sz="1400" b="0" i="0" kern="1200" dirty="0">
                          <a:solidFill>
                            <a:schemeClr val="dk1"/>
                          </a:solidFill>
                          <a:effectLst/>
                          <a:latin typeface="+mn-lt"/>
                          <a:ea typeface="+mn-ea"/>
                          <a:cs typeface="+mn-cs"/>
                        </a:rPr>
                        <a:t>Institut de recherche sexuelle</a:t>
                      </a:r>
                      <a:r>
                        <a:rPr lang="fr-FR" sz="1400" b="0" i="0" kern="1200" baseline="0" dirty="0">
                          <a:solidFill>
                            <a:schemeClr val="dk1"/>
                          </a:solidFill>
                          <a:effectLst/>
                          <a:latin typeface="+mn-lt"/>
                          <a:ea typeface="+mn-ea"/>
                          <a:cs typeface="+mn-cs"/>
                        </a:rPr>
                        <a:t> à</a:t>
                      </a:r>
                      <a:r>
                        <a:rPr lang="fr-FR" sz="1400" b="0" i="0" kern="1200" dirty="0">
                          <a:solidFill>
                            <a:schemeClr val="dk1"/>
                          </a:solidFill>
                          <a:effectLst/>
                          <a:latin typeface="+mn-lt"/>
                          <a:ea typeface="+mn-ea"/>
                          <a:cs typeface="+mn-cs"/>
                        </a:rPr>
                        <a:t> Berlin, en 1919.</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 </a:t>
                      </a:r>
                    </a:p>
                    <a:p>
                      <a:r>
                        <a:rPr lang="fr-FR" sz="1400" b="0" i="0" kern="1200" dirty="0">
                          <a:solidFill>
                            <a:schemeClr val="dk1"/>
                          </a:solidFill>
                          <a:effectLst/>
                          <a:latin typeface="+mn-lt"/>
                          <a:ea typeface="+mn-ea"/>
                          <a:cs typeface="+mn-cs"/>
                        </a:rPr>
                        <a:t>L'institut a fait un travail de pionnier en ce qui concerne la chirurgie de réassignation sexuelle, entre autres domaines de recherche. </a:t>
                      </a:r>
                      <a:r>
                        <a:rPr lang="fr-FR" sz="1400" b="1" i="0" kern="1200" dirty="0" err="1">
                          <a:solidFill>
                            <a:schemeClr val="dk1"/>
                          </a:solidFill>
                          <a:effectLst/>
                          <a:latin typeface="+mn-lt"/>
                          <a:ea typeface="+mn-ea"/>
                          <a:cs typeface="+mn-cs"/>
                        </a:rPr>
                        <a:t>Dorchen</a:t>
                      </a:r>
                      <a:r>
                        <a:rPr lang="fr-FR" sz="1400" b="1" i="0" kern="1200" dirty="0">
                          <a:solidFill>
                            <a:schemeClr val="dk1"/>
                          </a:solidFill>
                          <a:effectLst/>
                          <a:latin typeface="+mn-lt"/>
                          <a:ea typeface="+mn-ea"/>
                          <a:cs typeface="+mn-cs"/>
                        </a:rPr>
                        <a:t> Richter </a:t>
                      </a:r>
                      <a:r>
                        <a:rPr lang="fr-FR" sz="1400" b="0" i="0" kern="1200" dirty="0">
                          <a:solidFill>
                            <a:schemeClr val="dk1"/>
                          </a:solidFill>
                          <a:effectLst/>
                          <a:latin typeface="+mn-lt"/>
                          <a:ea typeface="+mn-ea"/>
                          <a:cs typeface="+mn-cs"/>
                        </a:rPr>
                        <a:t>avait son pénis enlevé et un vagin chirurgicalement reconstruit. Elle avait déjà eu ses testicules enlevés (</a:t>
                      </a:r>
                      <a:r>
                        <a:rPr lang="fr-FR" sz="1400" b="0" i="0" kern="1200" dirty="0" err="1">
                          <a:solidFill>
                            <a:schemeClr val="dk1"/>
                          </a:solidFill>
                          <a:effectLst/>
                          <a:latin typeface="+mn-lt"/>
                          <a:ea typeface="+mn-ea"/>
                          <a:cs typeface="+mn-cs"/>
                        </a:rPr>
                        <a:t>orchidectomie</a:t>
                      </a:r>
                      <a:r>
                        <a:rPr lang="fr-FR" sz="1400" b="0" i="0" kern="1200" dirty="0">
                          <a:solidFill>
                            <a:schemeClr val="dk1"/>
                          </a:solidFill>
                          <a:effectLst/>
                          <a:latin typeface="+mn-lt"/>
                          <a:ea typeface="+mn-ea"/>
                          <a:cs typeface="+mn-cs"/>
                        </a:rPr>
                        <a:t>) en 1922. Ses ce fut le premier cas documenté de chirurgie de transformation génitale mâle-femelle.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480241"/>
                  </a:ext>
                </a:extLst>
              </a:tr>
            </a:tbl>
          </a:graphicData>
        </a:graphic>
      </p:graphicFrame>
      <p:sp>
        <p:nvSpPr>
          <p:cNvPr id="7" name="ZoneTexte 6"/>
          <p:cNvSpPr txBox="1"/>
          <p:nvPr/>
        </p:nvSpPr>
        <p:spPr>
          <a:xfrm>
            <a:off x="258183" y="515456"/>
            <a:ext cx="5873676" cy="369332"/>
          </a:xfrm>
          <a:prstGeom prst="rect">
            <a:avLst/>
          </a:prstGeom>
          <a:noFill/>
        </p:spPr>
        <p:txBody>
          <a:bodyPr wrap="square" rtlCol="0">
            <a:spAutoFit/>
          </a:bodyPr>
          <a:lstStyle/>
          <a:p>
            <a:r>
              <a:rPr lang="fr-FR" b="1" dirty="0">
                <a:solidFill>
                  <a:srgbClr val="7030A0"/>
                </a:solidFill>
              </a:rPr>
              <a:t>16. Histoire des </a:t>
            </a:r>
            <a:r>
              <a:rPr lang="fr-FR" b="1" dirty="0" err="1">
                <a:solidFill>
                  <a:srgbClr val="7030A0"/>
                </a:solidFill>
              </a:rPr>
              <a:t>transidentités</a:t>
            </a:r>
            <a:r>
              <a:rPr lang="fr-FR" b="1" dirty="0">
                <a:solidFill>
                  <a:srgbClr val="7030A0"/>
                </a:solidFill>
              </a:rPr>
              <a:t> (suite)</a:t>
            </a:r>
          </a:p>
        </p:txBody>
      </p:sp>
      <p:pic>
        <p:nvPicPr>
          <p:cNvPr id="5" name="Imag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92466" y="53338"/>
            <a:ext cx="2143125" cy="904875"/>
          </a:xfrm>
          <a:prstGeom prst="rect">
            <a:avLst/>
          </a:prstGeom>
        </p:spPr>
      </p:pic>
    </p:spTree>
    <p:extLst>
      <p:ext uri="{BB962C8B-B14F-4D97-AF65-F5344CB8AC3E}">
        <p14:creationId xmlns:p14="http://schemas.microsoft.com/office/powerpoint/2010/main" val="25999973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194" y="150330"/>
            <a:ext cx="660699" cy="365125"/>
          </a:xfrm>
        </p:spPr>
        <p:txBody>
          <a:bodyPr/>
          <a:lstStyle/>
          <a:p>
            <a:fld id="{A3855CD8-F650-4656-8804-7E552F308368}" type="slidenum">
              <a:rPr lang="en-US" smtClean="0"/>
              <a:t>71</a:t>
            </a:fld>
            <a:endParaRPr lang="en-US"/>
          </a:p>
        </p:txBody>
      </p:sp>
      <p:sp>
        <p:nvSpPr>
          <p:cNvPr id="3" name="ZoneTexte 2"/>
          <p:cNvSpPr txBox="1"/>
          <p:nvPr/>
        </p:nvSpPr>
        <p:spPr>
          <a:xfrm>
            <a:off x="4341443" y="146123"/>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3414788553"/>
              </p:ext>
            </p:extLst>
          </p:nvPr>
        </p:nvGraphicFramePr>
        <p:xfrm>
          <a:off x="86061" y="1021977"/>
          <a:ext cx="11919473" cy="5328108"/>
        </p:xfrm>
        <a:graphic>
          <a:graphicData uri="http://schemas.openxmlformats.org/drawingml/2006/table">
            <a:tbl>
              <a:tblPr firstRow="1" bandRow="1">
                <a:tableStyleId>{5C22544A-7EE6-4342-B048-85BDC9FD1C3A}</a:tableStyleId>
              </a:tblPr>
              <a:tblGrid>
                <a:gridCol w="1947134">
                  <a:extLst>
                    <a:ext uri="{9D8B030D-6E8A-4147-A177-3AD203B41FA5}">
                      <a16:colId xmlns:a16="http://schemas.microsoft.com/office/drawing/2014/main" val="832281058"/>
                    </a:ext>
                  </a:extLst>
                </a:gridCol>
                <a:gridCol w="2409713">
                  <a:extLst>
                    <a:ext uri="{9D8B030D-6E8A-4147-A177-3AD203B41FA5}">
                      <a16:colId xmlns:a16="http://schemas.microsoft.com/office/drawing/2014/main" val="3745871183"/>
                    </a:ext>
                  </a:extLst>
                </a:gridCol>
                <a:gridCol w="7562626">
                  <a:extLst>
                    <a:ext uri="{9D8B030D-6E8A-4147-A177-3AD203B41FA5}">
                      <a16:colId xmlns:a16="http://schemas.microsoft.com/office/drawing/2014/main" val="4190573083"/>
                    </a:ext>
                  </a:extLst>
                </a:gridCol>
              </a:tblGrid>
              <a:tr h="369320">
                <a:tc>
                  <a:txBody>
                    <a:bodyPr/>
                    <a:lstStyle/>
                    <a:p>
                      <a:r>
                        <a:rPr lang="fr-FR" sz="1400" dirty="0"/>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Zone</a:t>
                      </a:r>
                      <a:r>
                        <a:rPr lang="fr-FR" sz="1400" baseline="0" dirty="0"/>
                        <a:t> géographique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Personnalité</a:t>
                      </a:r>
                      <a:r>
                        <a:rPr lang="fr-FR" sz="1400" baseline="0" dirty="0"/>
                        <a:t> ou évènement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495508"/>
                  </a:ext>
                </a:extLst>
              </a:tr>
              <a:tr h="727959">
                <a:tc>
                  <a:txBody>
                    <a:bodyPr/>
                    <a:lstStyle/>
                    <a:p>
                      <a:r>
                        <a:rPr lang="fr-FR" sz="1400" b="0" i="0" kern="1200" dirty="0">
                          <a:solidFill>
                            <a:schemeClr val="dk1"/>
                          </a:solidFill>
                          <a:effectLst/>
                          <a:latin typeface="+mn-lt"/>
                          <a:ea typeface="+mn-ea"/>
                          <a:cs typeface="+mn-cs"/>
                        </a:rPr>
                        <a:t>1868-1935</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Allemagne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1" i="0" kern="1200" dirty="0">
                          <a:solidFill>
                            <a:schemeClr val="dk1"/>
                          </a:solidFill>
                          <a:effectLst/>
                          <a:latin typeface="+mn-lt"/>
                          <a:ea typeface="+mn-ea"/>
                          <a:cs typeface="+mn-cs"/>
                        </a:rPr>
                        <a:t>Magnus </a:t>
                      </a:r>
                      <a:r>
                        <a:rPr lang="fr-FR" sz="1400" b="1" i="0" kern="1200" dirty="0" err="1">
                          <a:solidFill>
                            <a:schemeClr val="dk1"/>
                          </a:solidFill>
                          <a:effectLst/>
                          <a:latin typeface="+mn-lt"/>
                          <a:ea typeface="+mn-ea"/>
                          <a:cs typeface="+mn-cs"/>
                        </a:rPr>
                        <a:t>Hirschfeld</a:t>
                      </a:r>
                      <a:r>
                        <a:rPr lang="fr-FR" sz="1400" b="1" i="0" kern="120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a utilisé le terme </a:t>
                      </a:r>
                      <a:r>
                        <a:rPr lang="fr-FR" sz="1400" b="0" i="1" kern="1200" dirty="0" err="1">
                          <a:solidFill>
                            <a:schemeClr val="dk1"/>
                          </a:solidFill>
                          <a:effectLst/>
                          <a:latin typeface="+mn-lt"/>
                          <a:ea typeface="+mn-ea"/>
                          <a:cs typeface="+mn-cs"/>
                        </a:rPr>
                        <a:t>seelischen</a:t>
                      </a:r>
                      <a:r>
                        <a:rPr lang="fr-FR" sz="1400" b="0" i="1" kern="1200" dirty="0">
                          <a:solidFill>
                            <a:schemeClr val="dk1"/>
                          </a:solidFill>
                          <a:effectLst/>
                          <a:latin typeface="+mn-lt"/>
                          <a:ea typeface="+mn-ea"/>
                          <a:cs typeface="+mn-cs"/>
                        </a:rPr>
                        <a:t> </a:t>
                      </a:r>
                      <a:r>
                        <a:rPr lang="fr-FR" sz="1400" b="0" i="1" kern="1200" dirty="0" err="1">
                          <a:solidFill>
                            <a:schemeClr val="dk1"/>
                          </a:solidFill>
                          <a:effectLst/>
                          <a:latin typeface="+mn-lt"/>
                          <a:ea typeface="+mn-ea"/>
                          <a:cs typeface="+mn-cs"/>
                        </a:rPr>
                        <a:t>Transsexualismus</a:t>
                      </a:r>
                      <a:r>
                        <a:rPr lang="fr-FR" sz="1400" b="0" i="0" kern="1200" dirty="0">
                          <a:solidFill>
                            <a:schemeClr val="dk1"/>
                          </a:solidFill>
                          <a:effectLst/>
                          <a:latin typeface="+mn-lt"/>
                          <a:ea typeface="+mn-ea"/>
                          <a:cs typeface="+mn-cs"/>
                        </a:rPr>
                        <a:t> (transsexualisme spirituelle), mais il l'a appliqué à une forme « d’inversion » (homosexuelle). Il a utilisé encore le terme </a:t>
                      </a:r>
                      <a:r>
                        <a:rPr lang="fr-FR" sz="1400" b="0" i="1" kern="1200" dirty="0">
                          <a:solidFill>
                            <a:schemeClr val="dk1"/>
                          </a:solidFill>
                          <a:effectLst/>
                          <a:latin typeface="+mn-lt"/>
                          <a:ea typeface="+mn-ea"/>
                          <a:cs typeface="+mn-cs"/>
                        </a:rPr>
                        <a:t>travesti</a:t>
                      </a:r>
                      <a:r>
                        <a:rPr lang="fr-FR" sz="1400" b="0" i="0" kern="1200" dirty="0">
                          <a:solidFill>
                            <a:schemeClr val="dk1"/>
                          </a:solidFill>
                          <a:effectLst/>
                          <a:latin typeface="+mn-lt"/>
                          <a:ea typeface="+mn-ea"/>
                          <a:cs typeface="+mn-cs"/>
                        </a:rPr>
                        <a:t> pour les gens qui voulaient changer physiquement leur sexe, ainsi que pour d' autres travestis.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078739"/>
                  </a:ext>
                </a:extLst>
              </a:tr>
              <a:tr h="1160546">
                <a:tc>
                  <a:txBody>
                    <a:bodyPr/>
                    <a:lstStyle/>
                    <a:p>
                      <a:r>
                        <a:rPr lang="fr-FR" sz="1400" b="0" i="0" kern="1200" dirty="0">
                          <a:solidFill>
                            <a:schemeClr val="dk1"/>
                          </a:solidFill>
                          <a:effectLst/>
                          <a:latin typeface="+mn-lt"/>
                          <a:ea typeface="+mn-ea"/>
                          <a:cs typeface="+mn-cs"/>
                        </a:rPr>
                        <a:t>1942</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Angleterre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1" i="0" kern="1200" dirty="0">
                          <a:solidFill>
                            <a:schemeClr val="dk1"/>
                          </a:solidFill>
                          <a:effectLst/>
                          <a:latin typeface="+mn-lt"/>
                          <a:ea typeface="+mn-ea"/>
                          <a:cs typeface="+mn-cs"/>
                        </a:rPr>
                        <a:t>Laurence Michael Dillon </a:t>
                      </a:r>
                      <a:r>
                        <a:rPr lang="fr-FR" sz="1400" b="0" i="0" kern="1200" dirty="0">
                          <a:solidFill>
                            <a:schemeClr val="dk1"/>
                          </a:solidFill>
                          <a:effectLst/>
                          <a:latin typeface="+mn-lt"/>
                          <a:ea typeface="+mn-ea"/>
                          <a:cs typeface="+mn-cs"/>
                        </a:rPr>
                        <a:t>(1915-1962) ( à droite), alias </a:t>
                      </a:r>
                      <a:r>
                        <a:rPr lang="fr-FR" sz="1400" b="1" i="0" kern="1200" dirty="0">
                          <a:solidFill>
                            <a:schemeClr val="dk1"/>
                          </a:solidFill>
                          <a:effectLst/>
                          <a:latin typeface="+mn-lt"/>
                          <a:ea typeface="+mn-ea"/>
                          <a:cs typeface="+mn-cs"/>
                        </a:rPr>
                        <a:t>Michael Dillon</a:t>
                      </a:r>
                      <a:r>
                        <a:rPr lang="fr-FR" sz="1400" b="0" i="0" kern="1200" dirty="0">
                          <a:solidFill>
                            <a:schemeClr val="dk1"/>
                          </a:solidFill>
                          <a:effectLst/>
                          <a:latin typeface="+mn-lt"/>
                          <a:ea typeface="+mn-ea"/>
                          <a:cs typeface="+mn-cs"/>
                        </a:rPr>
                        <a:t>, a subi une mastectomie après avoir pris des pilules de testostérone pendant un certain temps. Il </a:t>
                      </a:r>
                      <a:r>
                        <a:rPr lang="fr-FR" sz="1400" b="0" i="0" kern="1200" dirty="0" err="1">
                          <a:solidFill>
                            <a:schemeClr val="dk1"/>
                          </a:solidFill>
                          <a:effectLst/>
                          <a:latin typeface="+mn-lt"/>
                          <a:ea typeface="+mn-ea"/>
                          <a:cs typeface="+mn-cs"/>
                        </a:rPr>
                        <a:t>achangé</a:t>
                      </a:r>
                      <a:r>
                        <a:rPr lang="fr-FR" sz="1400" b="0" i="0" kern="1200" dirty="0">
                          <a:solidFill>
                            <a:schemeClr val="dk1"/>
                          </a:solidFill>
                          <a:effectLst/>
                          <a:latin typeface="+mn-lt"/>
                          <a:ea typeface="+mn-ea"/>
                          <a:cs typeface="+mn-cs"/>
                        </a:rPr>
                        <a:t> son nom sur son certificat de naissance de Laura Maud Dillon deux ans plus tard (1944). Il a été le premier transsexuel FTM en Angleterre pour prendre des hormones mâles et ont une mastectomie. Il est mort en Inde en 1962 après avoir été ordonné moine bouddhiste tibétain.</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613300"/>
                  </a:ext>
                </a:extLst>
              </a:tr>
              <a:tr h="536882">
                <a:tc>
                  <a:txBody>
                    <a:bodyPr/>
                    <a:lstStyle/>
                    <a:p>
                      <a:r>
                        <a:rPr lang="fr-FR" sz="1400" dirty="0"/>
                        <a:t>1949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États Unis</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 psychiatre</a:t>
                      </a:r>
                      <a:r>
                        <a:rPr lang="fr-FR" sz="1400" b="0" i="0" kern="1200" baseline="0" dirty="0">
                          <a:solidFill>
                            <a:schemeClr val="dk1"/>
                          </a:solidFill>
                          <a:effectLst/>
                          <a:latin typeface="+mn-lt"/>
                          <a:ea typeface="+mn-ea"/>
                          <a:cs typeface="+mn-cs"/>
                        </a:rPr>
                        <a:t> </a:t>
                      </a:r>
                      <a:r>
                        <a:rPr lang="fr-FR" sz="1400" b="1" i="0" kern="1200" dirty="0">
                          <a:solidFill>
                            <a:schemeClr val="dk1"/>
                          </a:solidFill>
                          <a:effectLst/>
                          <a:latin typeface="+mn-lt"/>
                          <a:ea typeface="+mn-ea"/>
                          <a:cs typeface="+mn-cs"/>
                        </a:rPr>
                        <a:t>David </a:t>
                      </a:r>
                      <a:r>
                        <a:rPr lang="fr-FR" sz="1400" b="1" i="0" kern="1200" dirty="0" err="1">
                          <a:solidFill>
                            <a:schemeClr val="dk1"/>
                          </a:solidFill>
                          <a:effectLst/>
                          <a:latin typeface="+mn-lt"/>
                          <a:ea typeface="+mn-ea"/>
                          <a:cs typeface="+mn-cs"/>
                        </a:rPr>
                        <a:t>Cauldwell</a:t>
                      </a:r>
                      <a:r>
                        <a:rPr lang="fr-FR" sz="1400" b="1" i="0" kern="120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a été le premier à utiliser le terme </a:t>
                      </a:r>
                      <a:r>
                        <a:rPr lang="fr-FR" sz="1400" b="1" i="1" kern="1200" dirty="0">
                          <a:solidFill>
                            <a:schemeClr val="dk1"/>
                          </a:solidFill>
                          <a:effectLst/>
                          <a:latin typeface="+mn-lt"/>
                          <a:ea typeface="+mn-ea"/>
                          <a:cs typeface="+mn-cs"/>
                        </a:rPr>
                        <a:t>transsexuel</a:t>
                      </a:r>
                      <a:r>
                        <a:rPr lang="fr-FR" sz="1400" b="0" i="0" kern="1200" dirty="0">
                          <a:solidFill>
                            <a:schemeClr val="dk1"/>
                          </a:solidFill>
                          <a:effectLst/>
                          <a:latin typeface="+mn-lt"/>
                          <a:ea typeface="+mn-ea"/>
                          <a:cs typeface="+mn-cs"/>
                        </a:rPr>
                        <a:t> pour désigner une personne qui cherche à être un membre du sexe opposé, grâce à la chirurgie.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5964581"/>
                  </a:ext>
                </a:extLst>
              </a:tr>
              <a:tr h="1548100">
                <a:tc>
                  <a:txBody>
                    <a:bodyPr/>
                    <a:lstStyle/>
                    <a:p>
                      <a:r>
                        <a:rPr lang="fr-FR" sz="1400" b="0" i="0" kern="1200" dirty="0">
                          <a:solidFill>
                            <a:schemeClr val="dk1"/>
                          </a:solidFill>
                          <a:effectLst/>
                          <a:latin typeface="+mn-lt"/>
                          <a:ea typeface="+mn-ea"/>
                          <a:cs typeface="+mn-cs"/>
                        </a:rPr>
                        <a:t>Août 1950</a:t>
                      </a:r>
                    </a:p>
                    <a:p>
                      <a:endParaRPr lang="fr-FR" sz="1400" b="0" i="0" kern="1200" dirty="0">
                        <a:solidFill>
                          <a:schemeClr val="dk1"/>
                        </a:solidFill>
                        <a:effectLst/>
                        <a:latin typeface="+mn-lt"/>
                        <a:ea typeface="+mn-ea"/>
                        <a:cs typeface="+mn-cs"/>
                      </a:endParaRPr>
                    </a:p>
                    <a:p>
                      <a:endParaRPr lang="fr-FR" sz="1400" b="0" i="0" kern="1200" dirty="0">
                        <a:solidFill>
                          <a:schemeClr val="dk1"/>
                        </a:solidFill>
                        <a:effectLst/>
                        <a:latin typeface="+mn-lt"/>
                        <a:ea typeface="+mn-ea"/>
                        <a:cs typeface="+mn-cs"/>
                      </a:endParaRPr>
                    </a:p>
                    <a:p>
                      <a:r>
                        <a:rPr lang="fr-FR" sz="1400" b="0" i="0" kern="1200" dirty="0">
                          <a:solidFill>
                            <a:schemeClr val="dk1"/>
                          </a:solidFill>
                          <a:effectLst/>
                          <a:latin typeface="+mn-lt"/>
                          <a:ea typeface="+mn-ea"/>
                          <a:cs typeface="+mn-cs"/>
                        </a:rPr>
                        <a:t>24 septembre 1951</a:t>
                      </a:r>
                    </a:p>
                    <a:p>
                      <a:endParaRPr lang="fr-FR" sz="1400" b="0" i="0" kern="1200" dirty="0">
                        <a:solidFill>
                          <a:schemeClr val="dk1"/>
                        </a:solidFill>
                        <a:effectLst/>
                        <a:latin typeface="+mn-lt"/>
                        <a:ea typeface="+mn-ea"/>
                        <a:cs typeface="+mn-cs"/>
                      </a:endParaRPr>
                    </a:p>
                    <a:p>
                      <a:r>
                        <a:rPr lang="fr-FR" sz="1400" b="0" i="0" kern="1200" dirty="0">
                          <a:solidFill>
                            <a:schemeClr val="dk1"/>
                          </a:solidFill>
                          <a:effectLst/>
                          <a:latin typeface="+mn-lt"/>
                          <a:ea typeface="+mn-ea"/>
                          <a:cs typeface="+mn-cs"/>
                        </a:rPr>
                        <a:t>22 novembre 1952</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err="1">
                          <a:solidFill>
                            <a:schemeClr val="dk1"/>
                          </a:solidFill>
                          <a:effectLst/>
                          <a:latin typeface="+mn-lt"/>
                          <a:ea typeface="+mn-ea"/>
                          <a:cs typeface="+mn-cs"/>
                        </a:rPr>
                        <a:t>Statens</a:t>
                      </a:r>
                      <a:r>
                        <a:rPr lang="fr-FR" sz="1400" b="0" i="0" kern="1200" dirty="0">
                          <a:solidFill>
                            <a:schemeClr val="dk1"/>
                          </a:solidFill>
                          <a:effectLst/>
                          <a:latin typeface="+mn-lt"/>
                          <a:ea typeface="+mn-ea"/>
                          <a:cs typeface="+mn-cs"/>
                        </a:rPr>
                        <a:t> </a:t>
                      </a:r>
                      <a:r>
                        <a:rPr lang="fr-FR" sz="1400" b="0" i="0" kern="1200" dirty="0" err="1">
                          <a:solidFill>
                            <a:schemeClr val="dk1"/>
                          </a:solidFill>
                          <a:effectLst/>
                          <a:latin typeface="+mn-lt"/>
                          <a:ea typeface="+mn-ea"/>
                          <a:cs typeface="+mn-cs"/>
                        </a:rPr>
                        <a:t>Seruminstitut</a:t>
                      </a:r>
                      <a:r>
                        <a:rPr lang="fr-FR" sz="1400" b="0" i="0" kern="1200" dirty="0">
                          <a:solidFill>
                            <a:schemeClr val="dk1"/>
                          </a:solidFill>
                          <a:effectLst/>
                          <a:latin typeface="+mn-lt"/>
                          <a:ea typeface="+mn-ea"/>
                          <a:cs typeface="+mn-cs"/>
                        </a:rPr>
                        <a:t>, Copenhague, Danemark</a:t>
                      </a:r>
                    </a:p>
                    <a:p>
                      <a:endParaRPr lang="fr-FR" sz="1400" b="0" i="0" kern="1200" dirty="0">
                        <a:solidFill>
                          <a:schemeClr val="dk1"/>
                        </a:solidFill>
                        <a:effectLst/>
                        <a:latin typeface="+mn-lt"/>
                        <a:ea typeface="+mn-ea"/>
                        <a:cs typeface="+mn-cs"/>
                      </a:endParaRPr>
                    </a:p>
                    <a:p>
                      <a:r>
                        <a:rPr lang="fr-FR" sz="1400" b="0" i="0" kern="1200" dirty="0">
                          <a:solidFill>
                            <a:schemeClr val="dk1"/>
                          </a:solidFill>
                          <a:effectLst/>
                          <a:latin typeface="+mn-lt"/>
                          <a:ea typeface="+mn-ea"/>
                          <a:cs typeface="+mn-cs"/>
                        </a:rPr>
                        <a:t>Hôpital Gentofte, Copenhague, Danemark</a:t>
                      </a:r>
                    </a:p>
                    <a:p>
                      <a:r>
                        <a:rPr lang="fr-FR" sz="1400" b="0" i="0" kern="1200" dirty="0">
                          <a:solidFill>
                            <a:schemeClr val="dk1"/>
                          </a:solidFill>
                          <a:effectLst/>
                          <a:latin typeface="+mn-lt"/>
                          <a:ea typeface="+mn-ea"/>
                          <a:cs typeface="+mn-cs"/>
                        </a:rPr>
                        <a:t>Hôpital </a:t>
                      </a:r>
                      <a:r>
                        <a:rPr lang="fr-FR" sz="1400" b="0" i="0" kern="1200" dirty="0" err="1">
                          <a:solidFill>
                            <a:schemeClr val="dk1"/>
                          </a:solidFill>
                          <a:effectLst/>
                          <a:latin typeface="+mn-lt"/>
                          <a:ea typeface="+mn-ea"/>
                          <a:cs typeface="+mn-cs"/>
                        </a:rPr>
                        <a:t>Rigs</a:t>
                      </a:r>
                      <a:r>
                        <a:rPr lang="fr-FR" sz="1400" b="0" i="0" kern="1200" dirty="0">
                          <a:solidFill>
                            <a:schemeClr val="dk1"/>
                          </a:solidFill>
                          <a:effectLst/>
                          <a:latin typeface="+mn-lt"/>
                          <a:ea typeface="+mn-ea"/>
                          <a:cs typeface="+mn-cs"/>
                        </a:rPr>
                        <a:t>, Copenhague, Danemark</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MTF transsexuelle américaine </a:t>
                      </a:r>
                      <a:r>
                        <a:rPr lang="fr-FR" sz="1400" b="1" i="0" kern="1200" dirty="0">
                          <a:solidFill>
                            <a:schemeClr val="dk1"/>
                          </a:solidFill>
                          <a:effectLst/>
                          <a:latin typeface="+mn-lt"/>
                          <a:ea typeface="+mn-ea"/>
                          <a:cs typeface="+mn-cs"/>
                        </a:rPr>
                        <a:t>Christine Jorgensen </a:t>
                      </a:r>
                      <a:r>
                        <a:rPr lang="fr-FR" sz="1400" b="0" i="0" kern="1200" dirty="0">
                          <a:solidFill>
                            <a:schemeClr val="dk1"/>
                          </a:solidFill>
                          <a:effectLst/>
                          <a:latin typeface="+mn-lt"/>
                          <a:ea typeface="+mn-ea"/>
                          <a:cs typeface="+mn-cs"/>
                        </a:rPr>
                        <a:t>( à droite), connu alors comme </a:t>
                      </a:r>
                      <a:r>
                        <a:rPr lang="fr-FR" sz="1400" b="1" i="0" kern="1200" dirty="0">
                          <a:solidFill>
                            <a:schemeClr val="dk1"/>
                          </a:solidFill>
                          <a:effectLst/>
                          <a:latin typeface="+mn-lt"/>
                          <a:ea typeface="+mn-ea"/>
                          <a:cs typeface="+mn-cs"/>
                        </a:rPr>
                        <a:t>George Jorgensen </a:t>
                      </a:r>
                      <a:r>
                        <a:rPr lang="fr-FR" sz="1400" b="0" i="0" kern="1200" dirty="0">
                          <a:solidFill>
                            <a:schemeClr val="dk1"/>
                          </a:solidFill>
                          <a:effectLst/>
                          <a:latin typeface="+mn-lt"/>
                          <a:ea typeface="+mn-ea"/>
                          <a:cs typeface="+mn-cs"/>
                        </a:rPr>
                        <a:t>et encore ressemblant à un homme, a commencé à prendre l'</a:t>
                      </a:r>
                      <a:r>
                        <a:rPr lang="fr-FR" sz="1400" b="0" i="0" kern="1200" dirty="0" err="1">
                          <a:solidFill>
                            <a:schemeClr val="dk1"/>
                          </a:solidFill>
                          <a:effectLst/>
                          <a:latin typeface="+mn-lt"/>
                          <a:ea typeface="+mn-ea"/>
                          <a:cs typeface="+mn-cs"/>
                        </a:rPr>
                        <a:t>oestrogène</a:t>
                      </a:r>
                      <a:r>
                        <a:rPr lang="fr-FR" sz="1400" b="0" i="0" kern="1200" dirty="0">
                          <a:solidFill>
                            <a:schemeClr val="dk1"/>
                          </a:solidFill>
                          <a:effectLst/>
                          <a:latin typeface="+mn-lt"/>
                          <a:ea typeface="+mn-ea"/>
                          <a:cs typeface="+mn-cs"/>
                        </a:rPr>
                        <a:t> sous la supervision du Dr </a:t>
                      </a:r>
                      <a:r>
                        <a:rPr lang="fr-FR" sz="1400" b="1" i="0" kern="1200" dirty="0">
                          <a:solidFill>
                            <a:schemeClr val="dk1"/>
                          </a:solidFill>
                          <a:effectLst/>
                          <a:latin typeface="+mn-lt"/>
                          <a:ea typeface="+mn-ea"/>
                          <a:cs typeface="+mn-cs"/>
                        </a:rPr>
                        <a:t>Christian Hamburger</a:t>
                      </a:r>
                      <a:r>
                        <a:rPr lang="fr-FR" sz="1400" b="0" i="0" kern="1200" dirty="0">
                          <a:solidFill>
                            <a:schemeClr val="dk1"/>
                          </a:solidFill>
                          <a:effectLst/>
                          <a:latin typeface="+mn-lt"/>
                          <a:ea typeface="+mn-ea"/>
                          <a:cs typeface="+mn-cs"/>
                        </a:rPr>
                        <a:t>.</a:t>
                      </a:r>
                    </a:p>
                    <a:p>
                      <a:r>
                        <a:rPr lang="fr-FR" sz="1400" b="0" i="0" kern="1200" dirty="0">
                          <a:solidFill>
                            <a:schemeClr val="dk1"/>
                          </a:solidFill>
                          <a:effectLst/>
                          <a:latin typeface="+mn-lt"/>
                          <a:ea typeface="+mn-ea"/>
                          <a:cs typeface="+mn-cs"/>
                        </a:rPr>
                        <a:t>Christine Jorgensen a subi sa </a:t>
                      </a:r>
                      <a:r>
                        <a:rPr lang="fr-FR" sz="1400" b="0" i="0" kern="1200" dirty="0" err="1">
                          <a:solidFill>
                            <a:schemeClr val="dk1"/>
                          </a:solidFill>
                          <a:effectLst/>
                          <a:latin typeface="+mn-lt"/>
                          <a:ea typeface="+mn-ea"/>
                          <a:cs typeface="+mn-cs"/>
                        </a:rPr>
                        <a:t>orchidectomie</a:t>
                      </a:r>
                      <a:r>
                        <a:rPr lang="fr-FR" sz="1400" b="0" i="0" kern="1200" dirty="0">
                          <a:solidFill>
                            <a:schemeClr val="dk1"/>
                          </a:solidFill>
                          <a:effectLst/>
                          <a:latin typeface="+mn-lt"/>
                          <a:ea typeface="+mn-ea"/>
                          <a:cs typeface="+mn-cs"/>
                        </a:rPr>
                        <a:t>.</a:t>
                      </a:r>
                    </a:p>
                    <a:p>
                      <a:endParaRPr lang="fr-FR" sz="1400" b="0" i="0" kern="1200" dirty="0">
                        <a:solidFill>
                          <a:schemeClr val="dk1"/>
                        </a:solidFill>
                        <a:effectLst/>
                        <a:latin typeface="+mn-lt"/>
                        <a:ea typeface="+mn-ea"/>
                        <a:cs typeface="+mn-cs"/>
                      </a:endParaRPr>
                    </a:p>
                    <a:p>
                      <a:r>
                        <a:rPr lang="fr-FR" sz="1400" b="0" i="0" kern="1200" dirty="0">
                          <a:solidFill>
                            <a:schemeClr val="dk1"/>
                          </a:solidFill>
                          <a:effectLst/>
                          <a:latin typeface="+mn-lt"/>
                          <a:ea typeface="+mn-ea"/>
                          <a:cs typeface="+mn-cs"/>
                        </a:rPr>
                        <a:t>Christine Jorgensen a subi sa </a:t>
                      </a:r>
                      <a:r>
                        <a:rPr lang="fr-FR" sz="1400" b="0" i="0" kern="1200" dirty="0" err="1">
                          <a:solidFill>
                            <a:schemeClr val="dk1"/>
                          </a:solidFill>
                          <a:effectLst/>
                          <a:latin typeface="+mn-lt"/>
                          <a:ea typeface="+mn-ea"/>
                          <a:cs typeface="+mn-cs"/>
                        </a:rPr>
                        <a:t>penectomie</a:t>
                      </a:r>
                      <a:r>
                        <a:rPr lang="fr-FR" sz="1400" b="0" i="0" kern="1200" dirty="0">
                          <a:solidFill>
                            <a:schemeClr val="dk1"/>
                          </a:solidFill>
                          <a:effectLst/>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0480241"/>
                  </a:ext>
                </a:extLst>
              </a:tr>
              <a:tr h="369320">
                <a:tc>
                  <a:txBody>
                    <a:bodyPr/>
                    <a:lstStyle/>
                    <a:p>
                      <a:r>
                        <a:rPr lang="fr-FR" sz="1400" b="0" i="0" kern="1200" dirty="0">
                          <a:solidFill>
                            <a:schemeClr val="dk1"/>
                          </a:solidFill>
                          <a:effectLst/>
                          <a:latin typeface="+mn-lt"/>
                          <a:ea typeface="+mn-ea"/>
                          <a:cs typeface="+mn-cs"/>
                        </a:rPr>
                        <a:t>18 décembre 1953</a:t>
                      </a:r>
                    </a:p>
                    <a:p>
                      <a:endParaRPr lang="fr-FR" sz="1400" b="0" i="0" kern="1200" dirty="0">
                        <a:solidFill>
                          <a:schemeClr val="dk1"/>
                        </a:solidFill>
                        <a:effectLst/>
                        <a:latin typeface="+mn-lt"/>
                        <a:ea typeface="+mn-ea"/>
                        <a:cs typeface="+mn-cs"/>
                      </a:endParaRPr>
                    </a:p>
                    <a:p>
                      <a:endParaRPr lang="fr-FR" sz="1400" b="0" i="0" kern="1200" dirty="0">
                        <a:solidFill>
                          <a:schemeClr val="dk1"/>
                        </a:solidFill>
                        <a:effectLst/>
                        <a:latin typeface="+mn-lt"/>
                        <a:ea typeface="+mn-ea"/>
                        <a:cs typeface="+mn-cs"/>
                      </a:endParaRPr>
                    </a:p>
                    <a:p>
                      <a:r>
                        <a:rPr lang="fr-FR" sz="1400" b="0" i="0" kern="1200" dirty="0">
                          <a:solidFill>
                            <a:schemeClr val="dk1"/>
                          </a:solidFill>
                          <a:effectLst/>
                          <a:latin typeface="+mn-lt"/>
                          <a:ea typeface="+mn-ea"/>
                          <a:cs typeface="+mn-cs"/>
                        </a:rPr>
                        <a:t>1966</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New York Academy of Medicine</a:t>
                      </a:r>
                    </a:p>
                    <a:p>
                      <a:endParaRPr lang="en-US" sz="1400" b="0" i="0" kern="1200" dirty="0">
                        <a:solidFill>
                          <a:schemeClr val="dk1"/>
                        </a:solidFill>
                        <a:effectLst/>
                        <a:latin typeface="+mn-lt"/>
                        <a:ea typeface="+mn-ea"/>
                        <a:cs typeface="+mn-cs"/>
                      </a:endParaRPr>
                    </a:p>
                    <a:p>
                      <a:r>
                        <a:rPr lang="en-US" sz="1400" b="0" i="0" kern="1200" dirty="0">
                          <a:solidFill>
                            <a:schemeClr val="dk1"/>
                          </a:solidFill>
                          <a:effectLst/>
                          <a:latin typeface="+mn-lt"/>
                          <a:ea typeface="+mn-ea"/>
                          <a:cs typeface="+mn-cs"/>
                        </a:rPr>
                        <a:t>New-York</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Dr </a:t>
                      </a:r>
                      <a:r>
                        <a:rPr lang="fr-FR" sz="1400" b="1" i="0" kern="1200" dirty="0">
                          <a:solidFill>
                            <a:schemeClr val="dk1"/>
                          </a:solidFill>
                          <a:effectLst/>
                          <a:latin typeface="+mn-lt"/>
                          <a:ea typeface="+mn-ea"/>
                          <a:cs typeface="+mn-cs"/>
                        </a:rPr>
                        <a:t>Harry Benjamin </a:t>
                      </a:r>
                      <a:r>
                        <a:rPr lang="fr-FR" sz="1400" b="0" i="0" kern="1200" dirty="0">
                          <a:solidFill>
                            <a:schemeClr val="dk1"/>
                          </a:solidFill>
                          <a:effectLst/>
                          <a:latin typeface="+mn-lt"/>
                          <a:ea typeface="+mn-ea"/>
                          <a:cs typeface="+mn-cs"/>
                        </a:rPr>
                        <a:t>a utilisé le terme </a:t>
                      </a:r>
                      <a:r>
                        <a:rPr lang="fr-FR" sz="1400" b="1" i="1" kern="1200" dirty="0">
                          <a:solidFill>
                            <a:schemeClr val="dk1"/>
                          </a:solidFill>
                          <a:effectLst/>
                          <a:latin typeface="+mn-lt"/>
                          <a:ea typeface="+mn-ea"/>
                          <a:cs typeface="+mn-cs"/>
                        </a:rPr>
                        <a:t>transsexualisme</a:t>
                      </a:r>
                      <a:r>
                        <a:rPr lang="fr-FR" sz="1400" b="0" i="0" kern="1200" dirty="0">
                          <a:solidFill>
                            <a:schemeClr val="dk1"/>
                          </a:solidFill>
                          <a:effectLst/>
                          <a:latin typeface="+mn-lt"/>
                          <a:ea typeface="+mn-ea"/>
                          <a:cs typeface="+mn-cs"/>
                        </a:rPr>
                        <a:t> dans un contexte médical. Cela a eu lieu lors d'une conférence qu'il a donné à l'Académie. Il a été le terme avait été utilisé de cette façon, sinon la première utilisation du terme dans un contexte.</a:t>
                      </a:r>
                    </a:p>
                    <a:p>
                      <a:r>
                        <a:rPr lang="fr-FR" sz="1400" b="0" i="0" kern="1200" dirty="0">
                          <a:solidFill>
                            <a:schemeClr val="dk1"/>
                          </a:solidFill>
                          <a:effectLst/>
                          <a:latin typeface="+mn-lt"/>
                          <a:ea typeface="+mn-ea"/>
                          <a:cs typeface="+mn-cs"/>
                        </a:rPr>
                        <a:t>Dr Harry Benjamin  a publié son livre </a:t>
                      </a:r>
                      <a:r>
                        <a:rPr lang="fr-FR" sz="1400" b="1" i="1" kern="1200" dirty="0">
                          <a:solidFill>
                            <a:schemeClr val="dk1"/>
                          </a:solidFill>
                          <a:effectLst/>
                          <a:latin typeface="+mn-lt"/>
                          <a:ea typeface="+mn-ea"/>
                          <a:cs typeface="+mn-cs"/>
                        </a:rPr>
                        <a:t>The </a:t>
                      </a:r>
                      <a:r>
                        <a:rPr lang="fr-FR" sz="1400" b="1" i="1" kern="1200" dirty="0" err="1">
                          <a:solidFill>
                            <a:schemeClr val="dk1"/>
                          </a:solidFill>
                          <a:effectLst/>
                          <a:latin typeface="+mn-lt"/>
                          <a:ea typeface="+mn-ea"/>
                          <a:cs typeface="+mn-cs"/>
                        </a:rPr>
                        <a:t>Transsexual</a:t>
                      </a:r>
                      <a:r>
                        <a:rPr lang="fr-FR" sz="1400" b="1" i="1" kern="1200" dirty="0">
                          <a:solidFill>
                            <a:schemeClr val="dk1"/>
                          </a:solidFill>
                          <a:effectLst/>
                          <a:latin typeface="+mn-lt"/>
                          <a:ea typeface="+mn-ea"/>
                          <a:cs typeface="+mn-cs"/>
                        </a:rPr>
                        <a:t> </a:t>
                      </a:r>
                      <a:r>
                        <a:rPr lang="fr-FR" sz="1400" b="1" i="1" kern="1200" dirty="0" err="1">
                          <a:solidFill>
                            <a:schemeClr val="dk1"/>
                          </a:solidFill>
                          <a:effectLst/>
                          <a:latin typeface="+mn-lt"/>
                          <a:ea typeface="+mn-ea"/>
                          <a:cs typeface="+mn-cs"/>
                        </a:rPr>
                        <a:t>Phenomenon</a:t>
                      </a:r>
                      <a:r>
                        <a:rPr lang="fr-FR" sz="1400" b="0" i="0" kern="1200" dirty="0">
                          <a:solidFill>
                            <a:schemeClr val="dk1"/>
                          </a:solidFill>
                          <a:effectLst/>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4088846"/>
                  </a:ext>
                </a:extLst>
              </a:tr>
            </a:tbl>
          </a:graphicData>
        </a:graphic>
      </p:graphicFrame>
      <p:sp>
        <p:nvSpPr>
          <p:cNvPr id="7" name="ZoneTexte 6"/>
          <p:cNvSpPr txBox="1"/>
          <p:nvPr/>
        </p:nvSpPr>
        <p:spPr>
          <a:xfrm>
            <a:off x="258183" y="515456"/>
            <a:ext cx="5873676" cy="369332"/>
          </a:xfrm>
          <a:prstGeom prst="rect">
            <a:avLst/>
          </a:prstGeom>
          <a:noFill/>
        </p:spPr>
        <p:txBody>
          <a:bodyPr wrap="square" rtlCol="0">
            <a:spAutoFit/>
          </a:bodyPr>
          <a:lstStyle/>
          <a:p>
            <a:r>
              <a:rPr lang="fr-FR" b="1" dirty="0">
                <a:solidFill>
                  <a:srgbClr val="7030A0"/>
                </a:solidFill>
              </a:rPr>
              <a:t>16. Histoire des </a:t>
            </a:r>
            <a:r>
              <a:rPr lang="fr-FR" b="1" dirty="0" err="1">
                <a:solidFill>
                  <a:srgbClr val="7030A0"/>
                </a:solidFill>
              </a:rPr>
              <a:t>transidentités</a:t>
            </a:r>
            <a:r>
              <a:rPr lang="fr-FR" b="1" dirty="0">
                <a:solidFill>
                  <a:srgbClr val="7030A0"/>
                </a:solidFill>
              </a:rPr>
              <a:t> (suite)</a:t>
            </a:r>
          </a:p>
        </p:txBody>
      </p:sp>
    </p:spTree>
    <p:extLst>
      <p:ext uri="{BB962C8B-B14F-4D97-AF65-F5344CB8AC3E}">
        <p14:creationId xmlns:p14="http://schemas.microsoft.com/office/powerpoint/2010/main" val="26105155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194" y="150330"/>
            <a:ext cx="660699" cy="365125"/>
          </a:xfrm>
        </p:spPr>
        <p:txBody>
          <a:bodyPr/>
          <a:lstStyle/>
          <a:p>
            <a:fld id="{A3855CD8-F650-4656-8804-7E552F308368}" type="slidenum">
              <a:rPr lang="en-US" smtClean="0"/>
              <a:t>72</a:t>
            </a:fld>
            <a:endParaRPr lang="en-US"/>
          </a:p>
        </p:txBody>
      </p:sp>
      <p:sp>
        <p:nvSpPr>
          <p:cNvPr id="3" name="ZoneTexte 2"/>
          <p:cNvSpPr txBox="1"/>
          <p:nvPr/>
        </p:nvSpPr>
        <p:spPr>
          <a:xfrm>
            <a:off x="5055121" y="81407"/>
            <a:ext cx="3108961" cy="369332"/>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50093828"/>
              </p:ext>
            </p:extLst>
          </p:nvPr>
        </p:nvGraphicFramePr>
        <p:xfrm>
          <a:off x="112629" y="733525"/>
          <a:ext cx="11919473" cy="3325880"/>
        </p:xfrm>
        <a:graphic>
          <a:graphicData uri="http://schemas.openxmlformats.org/drawingml/2006/table">
            <a:tbl>
              <a:tblPr firstRow="1" bandRow="1">
                <a:tableStyleId>{5C22544A-7EE6-4342-B048-85BDC9FD1C3A}</a:tableStyleId>
              </a:tblPr>
              <a:tblGrid>
                <a:gridCol w="1059645">
                  <a:extLst>
                    <a:ext uri="{9D8B030D-6E8A-4147-A177-3AD203B41FA5}">
                      <a16:colId xmlns:a16="http://schemas.microsoft.com/office/drawing/2014/main" val="832281058"/>
                    </a:ext>
                  </a:extLst>
                </a:gridCol>
                <a:gridCol w="2480671">
                  <a:extLst>
                    <a:ext uri="{9D8B030D-6E8A-4147-A177-3AD203B41FA5}">
                      <a16:colId xmlns:a16="http://schemas.microsoft.com/office/drawing/2014/main" val="3745871183"/>
                    </a:ext>
                  </a:extLst>
                </a:gridCol>
                <a:gridCol w="8379157">
                  <a:extLst>
                    <a:ext uri="{9D8B030D-6E8A-4147-A177-3AD203B41FA5}">
                      <a16:colId xmlns:a16="http://schemas.microsoft.com/office/drawing/2014/main" val="4190573083"/>
                    </a:ext>
                  </a:extLst>
                </a:gridCol>
              </a:tblGrid>
              <a:tr h="369320">
                <a:tc>
                  <a:txBody>
                    <a:bodyPr/>
                    <a:lstStyle/>
                    <a:p>
                      <a:r>
                        <a:rPr lang="fr-FR" sz="1400" dirty="0"/>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Zone</a:t>
                      </a:r>
                      <a:r>
                        <a:rPr lang="fr-FR" sz="1400" baseline="0" dirty="0"/>
                        <a:t> géographique</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dirty="0"/>
                        <a:t>Personnalité</a:t>
                      </a:r>
                      <a:r>
                        <a:rPr lang="fr-FR" sz="1400" baseline="0" dirty="0"/>
                        <a:t> ou évènement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495508"/>
                  </a:ext>
                </a:extLst>
              </a:tr>
              <a:tr h="1160546">
                <a:tc>
                  <a:txBody>
                    <a:bodyPr/>
                    <a:lstStyle/>
                    <a:p>
                      <a:r>
                        <a:rPr lang="fr-FR" sz="1400" b="0" i="0" kern="1200" dirty="0">
                          <a:solidFill>
                            <a:schemeClr val="dk1"/>
                          </a:solidFill>
                          <a:effectLst/>
                          <a:latin typeface="+mn-lt"/>
                          <a:ea typeface="+mn-ea"/>
                          <a:cs typeface="+mn-cs"/>
                        </a:rPr>
                        <a:t>1955</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Johns Hopkins University, Baltimore, Maryland</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1" i="0" kern="1200" dirty="0">
                          <a:solidFill>
                            <a:schemeClr val="dk1"/>
                          </a:solidFill>
                          <a:effectLst/>
                          <a:latin typeface="+mn-lt"/>
                          <a:ea typeface="+mn-ea"/>
                          <a:cs typeface="+mn-cs"/>
                        </a:rPr>
                        <a:t>John Money</a:t>
                      </a:r>
                      <a:r>
                        <a:rPr lang="fr-FR" sz="1400" b="0" i="0" kern="1200" dirty="0">
                          <a:solidFill>
                            <a:schemeClr val="dk1"/>
                          </a:solidFill>
                          <a:effectLst/>
                          <a:latin typeface="+mn-lt"/>
                          <a:ea typeface="+mn-ea"/>
                          <a:cs typeface="+mn-cs"/>
                        </a:rPr>
                        <a:t>,</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un psychologue de l'Université Johns Hopkins, a utilisé le terme </a:t>
                      </a:r>
                      <a:r>
                        <a:rPr lang="fr-FR" sz="1400" b="0" i="1" kern="1200" dirty="0">
                          <a:solidFill>
                            <a:schemeClr val="dk1"/>
                          </a:solidFill>
                          <a:effectLst/>
                          <a:latin typeface="+mn-lt"/>
                          <a:ea typeface="+mn-ea"/>
                          <a:cs typeface="+mn-cs"/>
                        </a:rPr>
                        <a:t>rôle de genre</a:t>
                      </a:r>
                      <a:r>
                        <a:rPr lang="fr-FR" sz="1400" b="0" i="0" kern="1200" dirty="0">
                          <a:solidFill>
                            <a:schemeClr val="dk1"/>
                          </a:solidFill>
                          <a:effectLst/>
                          <a:latin typeface="+mn-lt"/>
                          <a:ea typeface="+mn-ea"/>
                          <a:cs typeface="+mn-cs"/>
                        </a:rPr>
                        <a:t> pour faire référence à « toutes les choses qu'une personne dit ou fait à lui-même ou elle-même révélant qu’il a le statut de garçon ou d’homme, de jeune fille ou de femme". Il a utilisé, seul, le mot le </a:t>
                      </a:r>
                      <a:r>
                        <a:rPr lang="fr-FR" sz="1400" b="0" i="1" kern="1200" dirty="0">
                          <a:solidFill>
                            <a:schemeClr val="dk1"/>
                          </a:solidFill>
                          <a:effectLst/>
                          <a:latin typeface="+mn-lt"/>
                          <a:ea typeface="+mn-ea"/>
                          <a:cs typeface="+mn-cs"/>
                        </a:rPr>
                        <a:t>genre</a:t>
                      </a:r>
                      <a:r>
                        <a:rPr lang="fr-FR" sz="1400" b="0" i="0" kern="1200" dirty="0">
                          <a:solidFill>
                            <a:schemeClr val="dk1"/>
                          </a:solidFill>
                          <a:effectLst/>
                          <a:latin typeface="+mn-lt"/>
                          <a:ea typeface="+mn-ea"/>
                          <a:cs typeface="+mn-cs"/>
                        </a:rPr>
                        <a:t> pour se référer à des "perspectives, au comportement et à l' orientation." John Money avec </a:t>
                      </a:r>
                      <a:r>
                        <a:rPr lang="fr-FR" sz="1400" b="1" i="0" kern="1200" dirty="0">
                          <a:solidFill>
                            <a:schemeClr val="dk1"/>
                          </a:solidFill>
                          <a:effectLst/>
                          <a:latin typeface="+mn-lt"/>
                          <a:ea typeface="+mn-ea"/>
                          <a:cs typeface="+mn-cs"/>
                        </a:rPr>
                        <a:t>Joan G. </a:t>
                      </a:r>
                      <a:r>
                        <a:rPr lang="fr-FR" sz="1400" b="1" i="0" kern="1200" dirty="0" err="1">
                          <a:solidFill>
                            <a:schemeClr val="dk1"/>
                          </a:solidFill>
                          <a:effectLst/>
                          <a:latin typeface="+mn-lt"/>
                          <a:ea typeface="+mn-ea"/>
                          <a:cs typeface="+mn-cs"/>
                        </a:rPr>
                        <a:t>Hampson</a:t>
                      </a:r>
                      <a:r>
                        <a:rPr lang="fr-FR" sz="1400" b="1" i="0" kern="120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et </a:t>
                      </a:r>
                      <a:r>
                        <a:rPr lang="fr-FR" sz="1400" b="1" i="0" kern="1200" dirty="0">
                          <a:solidFill>
                            <a:schemeClr val="dk1"/>
                          </a:solidFill>
                          <a:effectLst/>
                          <a:latin typeface="+mn-lt"/>
                          <a:ea typeface="+mn-ea"/>
                          <a:cs typeface="+mn-cs"/>
                        </a:rPr>
                        <a:t>John L. </a:t>
                      </a:r>
                      <a:r>
                        <a:rPr lang="fr-FR" sz="1400" b="1" i="0" kern="1200" dirty="0" err="1">
                          <a:solidFill>
                            <a:schemeClr val="dk1"/>
                          </a:solidFill>
                          <a:effectLst/>
                          <a:latin typeface="+mn-lt"/>
                          <a:ea typeface="+mn-ea"/>
                          <a:cs typeface="+mn-cs"/>
                        </a:rPr>
                        <a:t>Hampson</a:t>
                      </a:r>
                      <a:r>
                        <a:rPr lang="fr-FR" sz="1400" b="1" i="0" kern="120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seront,</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plus tard, coauteurs d’articles qui ont utilisé le terme « </a:t>
                      </a:r>
                      <a:r>
                        <a:rPr lang="fr-FR" sz="1400" b="1" i="0" kern="1200" dirty="0">
                          <a:solidFill>
                            <a:schemeClr val="dk1"/>
                          </a:solidFill>
                          <a:effectLst/>
                          <a:latin typeface="+mn-lt"/>
                          <a:ea typeface="+mn-ea"/>
                          <a:cs typeface="+mn-cs"/>
                        </a:rPr>
                        <a:t>rôle et orientation de genre</a:t>
                      </a:r>
                      <a:r>
                        <a:rPr lang="fr-FR" sz="1400" b="0" i="0" kern="1200" dirty="0">
                          <a:solidFill>
                            <a:schemeClr val="dk1"/>
                          </a:solidFill>
                          <a:effectLst/>
                          <a:latin typeface="+mn-lt"/>
                          <a:ea typeface="+mn-ea"/>
                          <a:cs typeface="+mn-cs"/>
                        </a:rPr>
                        <a:t> ». </a:t>
                      </a:r>
                      <a:r>
                        <a:rPr lang="fr-FR" sz="1400" b="0" i="1" kern="1200" dirty="0">
                          <a:solidFill>
                            <a:schemeClr val="dk1"/>
                          </a:solidFill>
                          <a:effectLst/>
                          <a:latin typeface="+mn-lt"/>
                          <a:ea typeface="+mn-ea"/>
                          <a:cs typeface="+mn-cs"/>
                        </a:rPr>
                        <a:t>Ainsi, à cette époque, Money</a:t>
                      </a:r>
                      <a:r>
                        <a:rPr lang="fr-FR" sz="1400" b="0" i="1" kern="1200" baseline="0" dirty="0">
                          <a:solidFill>
                            <a:schemeClr val="dk1"/>
                          </a:solidFill>
                          <a:effectLst/>
                          <a:latin typeface="+mn-lt"/>
                          <a:ea typeface="+mn-ea"/>
                          <a:cs typeface="+mn-cs"/>
                        </a:rPr>
                        <a:t> a</a:t>
                      </a:r>
                      <a:r>
                        <a:rPr lang="fr-FR" sz="1400" b="0" i="1" kern="1200" dirty="0">
                          <a:solidFill>
                            <a:schemeClr val="dk1"/>
                          </a:solidFill>
                          <a:effectLst/>
                          <a:latin typeface="+mn-lt"/>
                          <a:ea typeface="+mn-ea"/>
                          <a:cs typeface="+mn-cs"/>
                        </a:rPr>
                        <a:t> considéré le genre comme une construction psychosociale</a:t>
                      </a:r>
                      <a:r>
                        <a:rPr lang="fr-FR" sz="1400" b="0" i="0" kern="1200" dirty="0">
                          <a:solidFill>
                            <a:schemeClr val="dk1"/>
                          </a:solidFill>
                          <a:effectLst/>
                          <a:latin typeface="+mn-lt"/>
                          <a:ea typeface="+mn-ea"/>
                          <a:cs typeface="+mn-cs"/>
                        </a:rPr>
                        <a:t>.</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078739"/>
                  </a:ext>
                </a:extLst>
              </a:tr>
              <a:tr h="1160546">
                <a:tc>
                  <a:txBody>
                    <a:bodyPr/>
                    <a:lstStyle/>
                    <a:p>
                      <a:r>
                        <a:rPr lang="fr-FR" sz="1400" b="0" i="0" kern="1200" dirty="0">
                          <a:solidFill>
                            <a:schemeClr val="dk1"/>
                          </a:solidFill>
                          <a:effectLst/>
                          <a:latin typeface="+mn-lt"/>
                          <a:ea typeface="+mn-ea"/>
                          <a:cs typeface="+mn-cs"/>
                        </a:rPr>
                        <a:t>1964</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Université de Californie à Los Angeles (UCLA)</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400" b="0" i="0" kern="1200" dirty="0">
                          <a:solidFill>
                            <a:schemeClr val="dk1"/>
                          </a:solidFill>
                          <a:effectLst/>
                          <a:latin typeface="+mn-lt"/>
                          <a:ea typeface="+mn-ea"/>
                          <a:cs typeface="+mn-cs"/>
                        </a:rPr>
                        <a:t>Le psychiatre / psychanalyste de l’UCLA, </a:t>
                      </a:r>
                      <a:r>
                        <a:rPr lang="fr-FR" sz="1400" b="1" i="0" kern="1200" dirty="0">
                          <a:solidFill>
                            <a:schemeClr val="dk1"/>
                          </a:solidFill>
                          <a:effectLst/>
                          <a:latin typeface="+mn-lt"/>
                          <a:ea typeface="+mn-ea"/>
                          <a:cs typeface="+mn-cs"/>
                        </a:rPr>
                        <a:t>Robert J. </a:t>
                      </a:r>
                      <a:r>
                        <a:rPr lang="fr-FR" sz="1400" b="1" i="0" kern="1200" dirty="0" err="1">
                          <a:solidFill>
                            <a:schemeClr val="dk1"/>
                          </a:solidFill>
                          <a:effectLst/>
                          <a:latin typeface="+mn-lt"/>
                          <a:ea typeface="+mn-ea"/>
                          <a:cs typeface="+mn-cs"/>
                        </a:rPr>
                        <a:t>Stoller</a:t>
                      </a:r>
                      <a:r>
                        <a:rPr lang="fr-FR" sz="1400" b="0" i="0" kern="1200" dirty="0">
                          <a:solidFill>
                            <a:schemeClr val="dk1"/>
                          </a:solidFill>
                          <a:effectLst/>
                          <a:latin typeface="+mn-lt"/>
                          <a:ea typeface="+mn-ea"/>
                          <a:cs typeface="+mn-cs"/>
                        </a:rPr>
                        <a:t>, avec son collègue </a:t>
                      </a:r>
                      <a:r>
                        <a:rPr lang="fr-FR" sz="1400" b="1" i="0" kern="1200" dirty="0">
                          <a:solidFill>
                            <a:schemeClr val="dk1"/>
                          </a:solidFill>
                          <a:effectLst/>
                          <a:latin typeface="+mn-lt"/>
                          <a:ea typeface="+mn-ea"/>
                          <a:cs typeface="+mn-cs"/>
                        </a:rPr>
                        <a:t>Ralph </a:t>
                      </a:r>
                      <a:r>
                        <a:rPr lang="fr-FR" sz="1400" b="1" i="0" kern="1200" dirty="0" err="1">
                          <a:solidFill>
                            <a:schemeClr val="dk1"/>
                          </a:solidFill>
                          <a:effectLst/>
                          <a:latin typeface="+mn-lt"/>
                          <a:ea typeface="+mn-ea"/>
                          <a:cs typeface="+mn-cs"/>
                        </a:rPr>
                        <a:t>Greenson</a:t>
                      </a:r>
                      <a:r>
                        <a:rPr lang="fr-FR" sz="1400" b="0" i="0" kern="1200" dirty="0">
                          <a:solidFill>
                            <a:schemeClr val="dk1"/>
                          </a:solidFill>
                          <a:effectLst/>
                          <a:latin typeface="+mn-lt"/>
                          <a:ea typeface="+mn-ea"/>
                          <a:cs typeface="+mn-cs"/>
                        </a:rPr>
                        <a:t>, a inventé le terme « identité de genre », pour signifier  ce qui auparavant avait été appelé « sexe psychologique ». Il distinguait des « identité sexuelle », limitant celle-ci à des identités hommes / femmes, quand elle est prise par une personne seulement dans le contexte du</a:t>
                      </a:r>
                      <a:r>
                        <a:rPr lang="fr-FR" sz="1400" b="0" i="0" kern="1200" baseline="0" dirty="0">
                          <a:solidFill>
                            <a:schemeClr val="dk1"/>
                          </a:solidFill>
                          <a:effectLst/>
                          <a:latin typeface="+mn-lt"/>
                          <a:ea typeface="+mn-ea"/>
                          <a:cs typeface="+mn-cs"/>
                        </a:rPr>
                        <a:t> fantasme</a:t>
                      </a:r>
                      <a:r>
                        <a:rPr lang="fr-FR" sz="1400" b="0" i="0" kern="1200" dirty="0">
                          <a:solidFill>
                            <a:schemeClr val="dk1"/>
                          </a:solidFill>
                          <a:effectLst/>
                          <a:latin typeface="+mn-lt"/>
                          <a:ea typeface="+mn-ea"/>
                          <a:cs typeface="+mn-cs"/>
                        </a:rPr>
                        <a:t> sexuel, du rôle sexuel, du jeu sexuel, etc. La distinction qu'il fait entre les termes « </a:t>
                      </a:r>
                      <a:r>
                        <a:rPr lang="fr-FR" sz="1400" b="1" i="0" kern="1200" dirty="0">
                          <a:solidFill>
                            <a:schemeClr val="dk1"/>
                          </a:solidFill>
                          <a:effectLst/>
                          <a:latin typeface="+mn-lt"/>
                          <a:ea typeface="+mn-ea"/>
                          <a:cs typeface="+mn-cs"/>
                        </a:rPr>
                        <a:t>identité de genre </a:t>
                      </a:r>
                      <a:r>
                        <a:rPr lang="fr-FR" sz="1400" b="0" i="0" kern="1200" dirty="0">
                          <a:solidFill>
                            <a:schemeClr val="dk1"/>
                          </a:solidFill>
                          <a:effectLst/>
                          <a:latin typeface="+mn-lt"/>
                          <a:ea typeface="+mn-ea"/>
                          <a:cs typeface="+mn-cs"/>
                        </a:rPr>
                        <a:t>» et « </a:t>
                      </a:r>
                      <a:r>
                        <a:rPr lang="fr-FR" sz="1400" b="1" i="0" kern="1200" dirty="0">
                          <a:solidFill>
                            <a:schemeClr val="dk1"/>
                          </a:solidFill>
                          <a:effectLst/>
                          <a:latin typeface="+mn-lt"/>
                          <a:ea typeface="+mn-ea"/>
                          <a:cs typeface="+mn-cs"/>
                        </a:rPr>
                        <a:t>rôle de genre</a:t>
                      </a:r>
                      <a:r>
                        <a:rPr lang="fr-FR" sz="1400" b="0" i="0" kern="1200" baseline="0" dirty="0">
                          <a:solidFill>
                            <a:schemeClr val="dk1"/>
                          </a:solidFill>
                          <a:effectLst/>
                          <a:latin typeface="+mn-lt"/>
                          <a:ea typeface="+mn-ea"/>
                          <a:cs typeface="+mn-cs"/>
                        </a:rPr>
                        <a:t> » </a:t>
                      </a:r>
                      <a:r>
                        <a:rPr lang="fr-FR" sz="1400" b="0" i="0" kern="1200" dirty="0">
                          <a:solidFill>
                            <a:schemeClr val="dk1"/>
                          </a:solidFill>
                          <a:effectLst/>
                          <a:latin typeface="+mn-lt"/>
                          <a:ea typeface="+mn-ea"/>
                          <a:cs typeface="+mn-cs"/>
                        </a:rPr>
                        <a:t> rend plus clair la différence entre le sentiment subjectif, à l’intérieur de soi-même, d'être un homme ou une femme et la présentation extérieure de son</a:t>
                      </a:r>
                      <a:r>
                        <a:rPr lang="fr-FR" sz="1400" b="0" i="0" kern="1200" baseline="0" dirty="0">
                          <a:solidFill>
                            <a:schemeClr val="dk1"/>
                          </a:solidFill>
                          <a:effectLst/>
                          <a:latin typeface="+mn-lt"/>
                          <a:ea typeface="+mn-ea"/>
                          <a:cs typeface="+mn-cs"/>
                        </a:rPr>
                        <a:t> </a:t>
                      </a:r>
                      <a:r>
                        <a:rPr lang="fr-FR" sz="1400" b="0" i="0" kern="1200" dirty="0">
                          <a:solidFill>
                            <a:schemeClr val="dk1"/>
                          </a:solidFill>
                          <a:effectLst/>
                          <a:latin typeface="+mn-lt"/>
                          <a:ea typeface="+mn-ea"/>
                          <a:cs typeface="+mn-cs"/>
                        </a:rPr>
                        <a:t>être masculin ou féminin.</a:t>
                      </a:r>
                      <a:endParaRPr lang="fr-F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613300"/>
                  </a:ext>
                </a:extLst>
              </a:tr>
            </a:tbl>
          </a:graphicData>
        </a:graphic>
      </p:graphicFrame>
      <p:sp>
        <p:nvSpPr>
          <p:cNvPr id="5" name="ZoneTexte 4"/>
          <p:cNvSpPr txBox="1"/>
          <p:nvPr/>
        </p:nvSpPr>
        <p:spPr>
          <a:xfrm>
            <a:off x="159215" y="4133373"/>
            <a:ext cx="8589659" cy="276999"/>
          </a:xfrm>
          <a:prstGeom prst="rect">
            <a:avLst/>
          </a:prstGeom>
          <a:noFill/>
        </p:spPr>
        <p:txBody>
          <a:bodyPr wrap="none" rtlCol="0">
            <a:spAutoFit/>
          </a:bodyPr>
          <a:lstStyle/>
          <a:p>
            <a:r>
              <a:rPr lang="fr-FR" sz="1200" dirty="0">
                <a:solidFill>
                  <a:srgbClr val="7030A0"/>
                </a:solidFill>
              </a:rPr>
              <a:t>Source : Chronologie de l’Histoire Transgenre, 2500 avant JC à 2009 après JC, </a:t>
            </a:r>
            <a:r>
              <a:rPr lang="fr-FR" sz="1200" dirty="0">
                <a:solidFill>
                  <a:srgbClr val="7030A0"/>
                </a:solidFill>
                <a:hlinkClick r:id="rId2"/>
              </a:rPr>
              <a:t>http://spooksrus.tripod.com/circle/tranhist-timeline.html</a:t>
            </a:r>
            <a:r>
              <a:rPr lang="fr-FR" sz="1200" dirty="0">
                <a:solidFill>
                  <a:srgbClr val="7030A0"/>
                </a:solidFill>
              </a:rPr>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897" y="4485047"/>
            <a:ext cx="1047750" cy="16764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0534" y="4412722"/>
            <a:ext cx="1905000" cy="2381250"/>
          </a:xfrm>
          <a:prstGeom prst="rect">
            <a:avLst/>
          </a:prstGeom>
        </p:spPr>
      </p:pic>
      <p:sp>
        <p:nvSpPr>
          <p:cNvPr id="9" name="ZoneTexte 8"/>
          <p:cNvSpPr txBox="1"/>
          <p:nvPr/>
        </p:nvSpPr>
        <p:spPr>
          <a:xfrm>
            <a:off x="8659009" y="6299946"/>
            <a:ext cx="1441525" cy="461665"/>
          </a:xfrm>
          <a:prstGeom prst="rect">
            <a:avLst/>
          </a:prstGeom>
          <a:noFill/>
        </p:spPr>
        <p:txBody>
          <a:bodyPr wrap="square" rtlCol="0">
            <a:spAutoFit/>
          </a:bodyPr>
          <a:lstStyle/>
          <a:p>
            <a:pPr algn="r"/>
            <a:r>
              <a:rPr lang="fr-FR" sz="1200" dirty="0">
                <a:solidFill>
                  <a:srgbClr val="7030A0"/>
                </a:solidFill>
              </a:rPr>
              <a:t>Docteur Harry Benjamin </a:t>
            </a:r>
            <a:r>
              <a:rPr lang="fr-FR" sz="1200" dirty="0">
                <a:solidFill>
                  <a:srgbClr val="7030A0"/>
                </a:solidFill>
                <a:sym typeface="Wingdings" panose="05000000000000000000" pitchFamily="2" charset="2"/>
              </a:rPr>
              <a:t></a:t>
            </a:r>
            <a:endParaRPr lang="fr-FR" sz="1200" dirty="0">
              <a:solidFill>
                <a:srgbClr val="7030A0"/>
              </a:solidFill>
            </a:endParaRP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15" y="4496989"/>
            <a:ext cx="2636987" cy="2074430"/>
          </a:xfrm>
          <a:prstGeom prst="rect">
            <a:avLst/>
          </a:prstGeom>
        </p:spPr>
      </p:pic>
      <p:sp>
        <p:nvSpPr>
          <p:cNvPr id="11" name="ZoneTexte 10"/>
          <p:cNvSpPr txBox="1"/>
          <p:nvPr/>
        </p:nvSpPr>
        <p:spPr>
          <a:xfrm>
            <a:off x="2821928" y="4484340"/>
            <a:ext cx="1351660" cy="2308324"/>
          </a:xfrm>
          <a:prstGeom prst="rect">
            <a:avLst/>
          </a:prstGeom>
          <a:noFill/>
        </p:spPr>
        <p:txBody>
          <a:bodyPr wrap="square" rtlCol="0">
            <a:spAutoFit/>
          </a:bodyPr>
          <a:lstStyle/>
          <a:p>
            <a:r>
              <a:rPr lang="fr-FR" sz="1200" dirty="0">
                <a:solidFill>
                  <a:srgbClr val="7030A0"/>
                </a:solidFill>
              </a:rPr>
              <a:t>← Le film « The </a:t>
            </a:r>
            <a:r>
              <a:rPr lang="fr-FR" sz="1200" dirty="0" err="1">
                <a:solidFill>
                  <a:srgbClr val="7030A0"/>
                </a:solidFill>
              </a:rPr>
              <a:t>Danish</a:t>
            </a:r>
            <a:r>
              <a:rPr lang="fr-FR" sz="1200" dirty="0">
                <a:solidFill>
                  <a:srgbClr val="7030A0"/>
                </a:solidFill>
              </a:rPr>
              <a:t> Girl » s’inspire de la vie d’</a:t>
            </a:r>
            <a:r>
              <a:rPr lang="fr-FR" sz="1200" dirty="0" err="1">
                <a:solidFill>
                  <a:srgbClr val="7030A0"/>
                </a:solidFill>
              </a:rPr>
              <a:t>Einar</a:t>
            </a:r>
            <a:r>
              <a:rPr lang="fr-FR" sz="1200" dirty="0">
                <a:solidFill>
                  <a:srgbClr val="7030A0"/>
                </a:solidFill>
              </a:rPr>
              <a:t> </a:t>
            </a:r>
            <a:r>
              <a:rPr lang="fr-FR" sz="1200" dirty="0" err="1">
                <a:solidFill>
                  <a:srgbClr val="7030A0"/>
                </a:solidFill>
              </a:rPr>
              <a:t>Mogens</a:t>
            </a:r>
            <a:r>
              <a:rPr lang="fr-FR" sz="1200" dirty="0">
                <a:solidFill>
                  <a:srgbClr val="7030A0"/>
                </a:solidFill>
              </a:rPr>
              <a:t> Wegener dite Lili Elbe, une des première </a:t>
            </a:r>
            <a:r>
              <a:rPr lang="fr-FR" sz="1200" dirty="0" err="1">
                <a:solidFill>
                  <a:srgbClr val="7030A0"/>
                </a:solidFill>
              </a:rPr>
              <a:t>trans</a:t>
            </a:r>
            <a:r>
              <a:rPr lang="fr-FR" sz="1200" dirty="0">
                <a:solidFill>
                  <a:srgbClr val="7030A0"/>
                </a:solidFill>
              </a:rPr>
              <a:t>’ M2F ayant subi une opération de </a:t>
            </a:r>
            <a:r>
              <a:rPr lang="fr-FR" sz="1200" dirty="0" err="1">
                <a:solidFill>
                  <a:srgbClr val="7030A0"/>
                </a:solidFill>
              </a:rPr>
              <a:t>réassignement</a:t>
            </a:r>
            <a:r>
              <a:rPr lang="fr-FR" sz="1200" dirty="0">
                <a:solidFill>
                  <a:srgbClr val="7030A0"/>
                </a:solidFill>
              </a:rPr>
              <a:t> sexuel (et qui en est morte).</a:t>
            </a:r>
          </a:p>
        </p:txBody>
      </p:sp>
      <p:sp>
        <p:nvSpPr>
          <p:cNvPr id="14" name="Rectangle 13"/>
          <p:cNvSpPr/>
          <p:nvPr/>
        </p:nvSpPr>
        <p:spPr>
          <a:xfrm>
            <a:off x="4076908" y="5970188"/>
            <a:ext cx="2235760" cy="830997"/>
          </a:xfrm>
          <a:prstGeom prst="rect">
            <a:avLst/>
          </a:prstGeom>
        </p:spPr>
        <p:txBody>
          <a:bodyPr wrap="square">
            <a:spAutoFit/>
          </a:bodyPr>
          <a:lstStyle/>
          <a:p>
            <a:r>
              <a:rPr lang="fr-FR" sz="1200" dirty="0">
                <a:solidFill>
                  <a:srgbClr val="7030A0"/>
                </a:solidFill>
              </a:rPr>
              <a:t>Le Musicien Walter Carlos a subi une opération de changement de sexe en 1972 et a changé son nom en Wendy Carlos.</a:t>
            </a:r>
          </a:p>
        </p:txBody>
      </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417" y="4434235"/>
            <a:ext cx="1189258" cy="1566619"/>
          </a:xfrm>
          <a:prstGeom prst="rect">
            <a:avLst/>
          </a:prstGeom>
        </p:spPr>
      </p:pic>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7520" y="4462882"/>
            <a:ext cx="1533525" cy="1562100"/>
          </a:xfrm>
          <a:prstGeom prst="rect">
            <a:avLst/>
          </a:prstGeom>
        </p:spPr>
      </p:pic>
      <p:sp>
        <p:nvSpPr>
          <p:cNvPr id="17" name="ZoneTexte 16"/>
          <p:cNvSpPr txBox="1"/>
          <p:nvPr/>
        </p:nvSpPr>
        <p:spPr>
          <a:xfrm>
            <a:off x="6361627" y="6024982"/>
            <a:ext cx="2494270" cy="646331"/>
          </a:xfrm>
          <a:prstGeom prst="rect">
            <a:avLst/>
          </a:prstGeom>
          <a:noFill/>
        </p:spPr>
        <p:txBody>
          <a:bodyPr wrap="square" rtlCol="0">
            <a:spAutoFit/>
          </a:bodyPr>
          <a:lstStyle/>
          <a:p>
            <a:pPr algn="ctr"/>
            <a:r>
              <a:rPr lang="fr-FR" sz="1200" dirty="0">
                <a:solidFill>
                  <a:srgbClr val="7030A0"/>
                </a:solidFill>
              </a:rPr>
              <a:t>La journaliste transsexuelle MTF Jan Morris (1926-) a publié son autobiographie, en 1974, </a:t>
            </a:r>
            <a:r>
              <a:rPr lang="fr-FR" sz="1200" i="1" dirty="0" err="1">
                <a:solidFill>
                  <a:srgbClr val="7030A0"/>
                </a:solidFill>
              </a:rPr>
              <a:t>Conondrum</a:t>
            </a:r>
            <a:endParaRPr lang="fr-FR" sz="1200" dirty="0">
              <a:solidFill>
                <a:srgbClr val="7030A0"/>
              </a:solidFill>
            </a:endParaRPr>
          </a:p>
        </p:txBody>
      </p:sp>
      <p:sp>
        <p:nvSpPr>
          <p:cNvPr id="18" name="ZoneTexte 17"/>
          <p:cNvSpPr txBox="1"/>
          <p:nvPr/>
        </p:nvSpPr>
        <p:spPr>
          <a:xfrm>
            <a:off x="112629" y="255158"/>
            <a:ext cx="5873676" cy="369332"/>
          </a:xfrm>
          <a:prstGeom prst="rect">
            <a:avLst/>
          </a:prstGeom>
          <a:noFill/>
        </p:spPr>
        <p:txBody>
          <a:bodyPr wrap="square" rtlCol="0">
            <a:spAutoFit/>
          </a:bodyPr>
          <a:lstStyle/>
          <a:p>
            <a:r>
              <a:rPr lang="fr-FR" b="1" dirty="0">
                <a:solidFill>
                  <a:srgbClr val="7030A0"/>
                </a:solidFill>
              </a:rPr>
              <a:t>16. Histoire des </a:t>
            </a:r>
            <a:r>
              <a:rPr lang="fr-FR" b="1" dirty="0" err="1">
                <a:solidFill>
                  <a:srgbClr val="7030A0"/>
                </a:solidFill>
              </a:rPr>
              <a:t>transidentités</a:t>
            </a:r>
            <a:r>
              <a:rPr lang="fr-FR" b="1" dirty="0">
                <a:solidFill>
                  <a:srgbClr val="7030A0"/>
                </a:solidFill>
              </a:rPr>
              <a:t> (suite et fin)</a:t>
            </a:r>
          </a:p>
        </p:txBody>
      </p:sp>
    </p:spTree>
    <p:extLst>
      <p:ext uri="{BB962C8B-B14F-4D97-AF65-F5344CB8AC3E}">
        <p14:creationId xmlns:p14="http://schemas.microsoft.com/office/powerpoint/2010/main" val="2649902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95823" y="197829"/>
            <a:ext cx="639167" cy="272792"/>
          </a:xfrm>
        </p:spPr>
        <p:txBody>
          <a:bodyPr/>
          <a:lstStyle/>
          <a:p>
            <a:fld id="{A3855CD8-F650-4656-8804-7E552F308368}" type="slidenum">
              <a:rPr lang="en-US" smtClean="0"/>
              <a:t>73</a:t>
            </a:fld>
            <a:endParaRPr lang="en-US"/>
          </a:p>
        </p:txBody>
      </p:sp>
      <p:sp>
        <p:nvSpPr>
          <p:cNvPr id="3" name="ZoneTexte 2"/>
          <p:cNvSpPr txBox="1"/>
          <p:nvPr/>
        </p:nvSpPr>
        <p:spPr>
          <a:xfrm>
            <a:off x="5211184"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72123" y="285954"/>
            <a:ext cx="5252207" cy="369332"/>
          </a:xfrm>
          <a:prstGeom prst="rect">
            <a:avLst/>
          </a:prstGeom>
        </p:spPr>
        <p:txBody>
          <a:bodyPr wrap="none">
            <a:spAutoFit/>
          </a:bodyPr>
          <a:lstStyle/>
          <a:p>
            <a:pPr>
              <a:spcBef>
                <a:spcPct val="0"/>
              </a:spcBef>
            </a:pPr>
            <a:r>
              <a:rPr lang="fr-FR" altLang="fr-FR" dirty="0">
                <a:solidFill>
                  <a:srgbClr val="7030A0"/>
                </a:solidFill>
              </a:rPr>
              <a:t>17. </a:t>
            </a:r>
            <a:r>
              <a:rPr lang="fr-FR" altLang="fr-FR" b="1" dirty="0">
                <a:solidFill>
                  <a:srgbClr val="7030A0"/>
                </a:solidFill>
              </a:rPr>
              <a:t>Echecs des thérapies d’aversion ou de conversion </a:t>
            </a:r>
          </a:p>
        </p:txBody>
      </p:sp>
      <p:sp>
        <p:nvSpPr>
          <p:cNvPr id="5" name="ZoneTexte 4"/>
          <p:cNvSpPr txBox="1">
            <a:spLocks noChangeArrowheads="1"/>
          </p:cNvSpPr>
          <p:nvPr/>
        </p:nvSpPr>
        <p:spPr bwMode="auto">
          <a:xfrm>
            <a:off x="172123" y="655286"/>
            <a:ext cx="117887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gn="just">
              <a:lnSpc>
                <a:spcPct val="100000"/>
              </a:lnSpc>
              <a:spcBef>
                <a:spcPct val="0"/>
              </a:spcBef>
            </a:pPr>
            <a:r>
              <a:rPr lang="fr-FR" altLang="fr-FR" sz="1800" dirty="0">
                <a:solidFill>
                  <a:srgbClr val="7030A0"/>
                </a:solidFill>
              </a:rPr>
              <a:t>Les « </a:t>
            </a:r>
            <a:r>
              <a:rPr lang="fr-FR" altLang="fr-FR" sz="1800" i="1" dirty="0">
                <a:solidFill>
                  <a:srgbClr val="7030A0"/>
                </a:solidFill>
              </a:rPr>
              <a:t>thérapies de conversion</a:t>
            </a:r>
            <a:r>
              <a:rPr lang="fr-FR" altLang="fr-FR" sz="1800" dirty="0">
                <a:solidFill>
                  <a:srgbClr val="7030A0"/>
                </a:solidFill>
              </a:rPr>
              <a:t> » sont des thérapies faites pour remettre les jeunes gays, lesbiennes, bisexuels et transsexuels « </a:t>
            </a:r>
            <a:r>
              <a:rPr lang="fr-FR" altLang="fr-FR" sz="1800" i="1" dirty="0">
                <a:solidFill>
                  <a:srgbClr val="7030A0"/>
                </a:solidFill>
              </a:rPr>
              <a:t>dans le droit chemin</a:t>
            </a:r>
            <a:r>
              <a:rPr lang="fr-FR" altLang="fr-FR" sz="1800" dirty="0">
                <a:solidFill>
                  <a:srgbClr val="7030A0"/>
                </a:solidFill>
              </a:rPr>
              <a:t> », conçues pour qu'une personne change d'orientation sexuelle ou de genre (ou, selon ses défenseurs, pour qu'elle redevienne « </a:t>
            </a:r>
            <a:r>
              <a:rPr lang="fr-FR" altLang="fr-FR" sz="1800" i="1" dirty="0">
                <a:solidFill>
                  <a:srgbClr val="7030A0"/>
                </a:solidFill>
              </a:rPr>
              <a:t>ce qu'elle est censée être</a:t>
            </a:r>
            <a:r>
              <a:rPr lang="fr-FR" altLang="fr-FR" sz="1800" dirty="0">
                <a:solidFill>
                  <a:srgbClr val="7030A0"/>
                </a:solidFill>
              </a:rPr>
              <a:t> »), régulièrement soutenues par des </a:t>
            </a:r>
            <a:r>
              <a:rPr lang="fr-FR" altLang="fr-FR" sz="1800" dirty="0">
                <a:solidFill>
                  <a:srgbClr val="7030A0"/>
                </a:solidFill>
                <a:hlinkClick r:id="rId2"/>
              </a:rPr>
              <a:t>organisations conservatrices</a:t>
            </a:r>
            <a:r>
              <a:rPr lang="fr-FR" altLang="fr-FR" sz="1800" dirty="0">
                <a:solidFill>
                  <a:srgbClr val="7030A0"/>
                </a:solidFill>
              </a:rPr>
              <a:t> et des médecins religieux.  </a:t>
            </a:r>
          </a:p>
          <a:p>
            <a:pPr marL="285750" indent="-285750" algn="just">
              <a:lnSpc>
                <a:spcPct val="100000"/>
              </a:lnSpc>
              <a:spcBef>
                <a:spcPct val="0"/>
              </a:spcBef>
            </a:pPr>
            <a:r>
              <a:rPr lang="fr-FR" altLang="fr-FR" sz="1800" dirty="0">
                <a:solidFill>
                  <a:srgbClr val="7030A0"/>
                </a:solidFill>
              </a:rPr>
              <a:t>Dans ces thérapies les "patients" peuvent être conditionnés (par des </a:t>
            </a:r>
            <a:r>
              <a:rPr lang="fr-FR" altLang="fr-FR" sz="1800" dirty="0">
                <a:solidFill>
                  <a:srgbClr val="FF0000"/>
                </a:solidFill>
              </a:rPr>
              <a:t>électrochocs</a:t>
            </a:r>
            <a:r>
              <a:rPr lang="fr-FR" altLang="fr-FR" sz="1800" dirty="0">
                <a:solidFill>
                  <a:srgbClr val="7030A0"/>
                </a:solidFill>
              </a:rPr>
              <a:t> par exemple) pour finir par être dégoûtés de leur homosexualité, transsexualité etc. Plusieurs formes de thérapies existent, comportementales, cognitives, psychanalytiques (par la </a:t>
            </a:r>
            <a:r>
              <a:rPr lang="fr-FR" altLang="fr-FR" sz="1800" dirty="0">
                <a:solidFill>
                  <a:srgbClr val="FF0000"/>
                </a:solidFill>
              </a:rPr>
              <a:t>culpabilisation</a:t>
            </a:r>
            <a:r>
              <a:rPr lang="fr-FR" altLang="fr-FR" sz="1800" dirty="0">
                <a:solidFill>
                  <a:srgbClr val="7030A0"/>
                </a:solidFill>
              </a:rPr>
              <a:t> …) ... </a:t>
            </a:r>
          </a:p>
          <a:p>
            <a:pPr marL="285750" indent="-285750" algn="just">
              <a:lnSpc>
                <a:spcPct val="100000"/>
              </a:lnSpc>
              <a:spcBef>
                <a:spcPct val="0"/>
              </a:spcBef>
            </a:pPr>
            <a:r>
              <a:rPr lang="fr-FR" altLang="fr-FR" sz="1800" dirty="0">
                <a:solidFill>
                  <a:srgbClr val="7030A0"/>
                </a:solidFill>
              </a:rPr>
              <a:t>Dans le </a:t>
            </a:r>
            <a:r>
              <a:rPr lang="fr-FR" altLang="fr-FR" sz="1800" dirty="0">
                <a:solidFill>
                  <a:srgbClr val="7030A0"/>
                </a:solidFill>
                <a:hlinkClick r:id="rId3"/>
              </a:rPr>
              <a:t>communiqué de la Maison Blanche</a:t>
            </a:r>
            <a:r>
              <a:rPr lang="fr-FR" altLang="fr-FR" sz="1800" dirty="0">
                <a:solidFill>
                  <a:srgbClr val="7030A0"/>
                </a:solidFill>
              </a:rPr>
              <a:t>, </a:t>
            </a:r>
            <a:r>
              <a:rPr lang="fr-FR" altLang="fr-FR" sz="1800" dirty="0" err="1">
                <a:solidFill>
                  <a:srgbClr val="7030A0"/>
                </a:solidFill>
              </a:rPr>
              <a:t>Valerie</a:t>
            </a:r>
            <a:r>
              <a:rPr lang="fr-FR" altLang="fr-FR" sz="1800" dirty="0">
                <a:solidFill>
                  <a:srgbClr val="7030A0"/>
                </a:solidFill>
              </a:rPr>
              <a:t> </a:t>
            </a:r>
            <a:r>
              <a:rPr lang="fr-FR" altLang="fr-FR" sz="1800" dirty="0" err="1">
                <a:solidFill>
                  <a:srgbClr val="7030A0"/>
                </a:solidFill>
              </a:rPr>
              <a:t>Jarrett</a:t>
            </a:r>
            <a:r>
              <a:rPr lang="fr-FR" altLang="fr-FR" sz="1800" dirty="0">
                <a:solidFill>
                  <a:srgbClr val="7030A0"/>
                </a:solidFill>
              </a:rPr>
              <a:t>, conseillère du président, souligne que « </a:t>
            </a:r>
            <a:r>
              <a:rPr lang="fr-FR" altLang="fr-FR" sz="1800" i="1" dirty="0">
                <a:solidFill>
                  <a:srgbClr val="7030A0"/>
                </a:solidFill>
              </a:rPr>
              <a:t>les preuves scientifiques écrasantes démontrent que les thérapies de conversion, surtout pratiquées sur de jeunes gens, </a:t>
            </a:r>
            <a:r>
              <a:rPr lang="fr-FR" altLang="fr-FR" sz="1800" i="1" dirty="0">
                <a:solidFill>
                  <a:srgbClr val="FF0000"/>
                </a:solidFill>
              </a:rPr>
              <a:t>ne sont ni médicalement ni éthiquement appropriées et peuvent causer des torts considérable</a:t>
            </a:r>
            <a:r>
              <a:rPr lang="fr-FR" altLang="fr-FR" sz="1800" dirty="0">
                <a:solidFill>
                  <a:srgbClr val="FF0000"/>
                </a:solidFill>
              </a:rPr>
              <a:t>s </a:t>
            </a:r>
            <a:r>
              <a:rPr lang="fr-FR" altLang="fr-FR" sz="1800" dirty="0">
                <a:solidFill>
                  <a:srgbClr val="7030A0"/>
                </a:solidFill>
              </a:rPr>
              <a:t>». Elle ajoute que la Maison Blanche fait part de ses « </a:t>
            </a:r>
            <a:r>
              <a:rPr lang="fr-FR" altLang="fr-FR" sz="1800" i="1" dirty="0">
                <a:solidFill>
                  <a:srgbClr val="7030A0"/>
                </a:solidFill>
              </a:rPr>
              <a:t>inquiétudes à propos </a:t>
            </a:r>
            <a:r>
              <a:rPr lang="fr-FR" altLang="fr-FR" sz="1800" i="1" dirty="0">
                <a:solidFill>
                  <a:srgbClr val="FF0000"/>
                </a:solidFill>
              </a:rPr>
              <a:t>des potentiels effets dévastateurs sur les vies des personnes transgenres mais aussi des gays, lesbiennes, bisexuels et jeunes '</a:t>
            </a:r>
            <a:r>
              <a:rPr lang="fr-FR" altLang="fr-FR" sz="1800" i="1" dirty="0" err="1">
                <a:solidFill>
                  <a:srgbClr val="FF0000"/>
                </a:solidFill>
                <a:hlinkClick r:id="rId4"/>
              </a:rPr>
              <a:t>queer</a:t>
            </a:r>
            <a:r>
              <a:rPr lang="fr-FR" altLang="fr-FR" sz="1800" i="1" dirty="0">
                <a:solidFill>
                  <a:srgbClr val="FF0000"/>
                </a:solidFill>
              </a:rPr>
              <a:t>‘</a:t>
            </a:r>
            <a:r>
              <a:rPr lang="fr-FR" altLang="fr-FR" sz="1800" dirty="0">
                <a:solidFill>
                  <a:srgbClr val="7030A0"/>
                </a:solidFill>
              </a:rPr>
              <a:t> ».  </a:t>
            </a: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2311" y="4420683"/>
            <a:ext cx="2609850" cy="1752600"/>
          </a:xfrm>
          <a:prstGeom prst="rect">
            <a:avLst/>
          </a:prstGeom>
        </p:spPr>
      </p:pic>
      <p:sp>
        <p:nvSpPr>
          <p:cNvPr id="7" name="Rectangle 6"/>
          <p:cNvSpPr/>
          <p:nvPr/>
        </p:nvSpPr>
        <p:spPr>
          <a:xfrm>
            <a:off x="5854569" y="6245361"/>
            <a:ext cx="2929392" cy="276999"/>
          </a:xfrm>
          <a:prstGeom prst="rect">
            <a:avLst/>
          </a:prstGeom>
        </p:spPr>
        <p:txBody>
          <a:bodyPr wrap="none">
            <a:spAutoFit/>
          </a:bodyPr>
          <a:lstStyle/>
          <a:p>
            <a:r>
              <a:rPr lang="fr-FR" sz="1200" dirty="0">
                <a:solidFill>
                  <a:srgbClr val="7030A0"/>
                </a:solidFill>
              </a:rPr>
              <a:t>Sismothérapie ou </a:t>
            </a:r>
            <a:r>
              <a:rPr lang="fr-FR" sz="1200" dirty="0" err="1">
                <a:solidFill>
                  <a:srgbClr val="7030A0"/>
                </a:solidFill>
              </a:rPr>
              <a:t>électroconvulsivothérapie</a:t>
            </a:r>
            <a:endParaRPr lang="fr-FR" sz="1200" dirty="0">
              <a:solidFill>
                <a:srgbClr val="7030A0"/>
              </a:solidFill>
            </a:endParaRPr>
          </a:p>
        </p:txBody>
      </p:sp>
      <p:sp>
        <p:nvSpPr>
          <p:cNvPr id="8" name="Rectangle 7"/>
          <p:cNvSpPr/>
          <p:nvPr/>
        </p:nvSpPr>
        <p:spPr>
          <a:xfrm>
            <a:off x="3278459" y="6347270"/>
            <a:ext cx="2593852" cy="276999"/>
          </a:xfrm>
          <a:prstGeom prst="rect">
            <a:avLst/>
          </a:prstGeom>
        </p:spPr>
        <p:txBody>
          <a:bodyPr wrap="none">
            <a:spAutoFit/>
          </a:bodyPr>
          <a:lstStyle/>
          <a:p>
            <a:pPr algn="ctr"/>
            <a:r>
              <a:rPr lang="fr-FR" sz="1200" dirty="0">
                <a:solidFill>
                  <a:srgbClr val="7030A0"/>
                </a:solidFill>
              </a:rPr>
              <a:t>Thérapie d'aversion par Sismothérapie.</a:t>
            </a:r>
          </a:p>
        </p:txBody>
      </p:sp>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8459" y="4451795"/>
            <a:ext cx="2409825" cy="1895475"/>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199" y="4583812"/>
            <a:ext cx="2847975" cy="1609725"/>
          </a:xfrm>
          <a:prstGeom prst="rect">
            <a:avLst/>
          </a:prstGeom>
        </p:spPr>
      </p:pic>
      <p:sp>
        <p:nvSpPr>
          <p:cNvPr id="11" name="ZoneTexte 10"/>
          <p:cNvSpPr txBox="1"/>
          <p:nvPr/>
        </p:nvSpPr>
        <p:spPr>
          <a:xfrm>
            <a:off x="172123" y="6193537"/>
            <a:ext cx="3106336" cy="461665"/>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Les faits pas la peur </a:t>
            </a:r>
            <a:r>
              <a:rPr lang="fr-FR" sz="1200" dirty="0">
                <a:solidFill>
                  <a:srgbClr val="7030A0"/>
                </a:solidFill>
              </a:rPr>
              <a:t>». Adoption de l’ordonnance de non discrimination 7-4.</a:t>
            </a:r>
          </a:p>
        </p:txBody>
      </p:sp>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3503" y="3776450"/>
            <a:ext cx="2253396" cy="2529755"/>
          </a:xfrm>
          <a:prstGeom prst="rect">
            <a:avLst/>
          </a:prstGeom>
        </p:spPr>
      </p:pic>
      <p:sp>
        <p:nvSpPr>
          <p:cNvPr id="14" name="ZoneTexte 13"/>
          <p:cNvSpPr txBox="1"/>
          <p:nvPr/>
        </p:nvSpPr>
        <p:spPr>
          <a:xfrm>
            <a:off x="9723863" y="6284637"/>
            <a:ext cx="1935484" cy="475446"/>
          </a:xfrm>
          <a:prstGeom prst="rect">
            <a:avLst/>
          </a:prstGeom>
          <a:noFill/>
        </p:spPr>
        <p:txBody>
          <a:bodyPr wrap="square" rtlCol="0">
            <a:spAutoFit/>
          </a:bodyPr>
          <a:lstStyle/>
          <a:p>
            <a:pPr algn="ctr"/>
            <a:r>
              <a:rPr lang="fr-FR" sz="1200" dirty="0">
                <a:solidFill>
                  <a:srgbClr val="7030A0"/>
                </a:solidFill>
              </a:rPr>
              <a:t>Les gays rejettent les églises qui tentent de les soigner.</a:t>
            </a:r>
          </a:p>
        </p:txBody>
      </p:sp>
    </p:spTree>
    <p:extLst>
      <p:ext uri="{BB962C8B-B14F-4D97-AF65-F5344CB8AC3E}">
        <p14:creationId xmlns:p14="http://schemas.microsoft.com/office/powerpoint/2010/main" val="21089003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504448" y="105495"/>
            <a:ext cx="1456449" cy="365125"/>
          </a:xfrm>
        </p:spPr>
        <p:txBody>
          <a:bodyPr/>
          <a:lstStyle/>
          <a:p>
            <a:fld id="{A3855CD8-F650-4656-8804-7E552F308368}" type="slidenum">
              <a:rPr lang="en-US" smtClean="0"/>
              <a:t>74</a:t>
            </a:fld>
            <a:endParaRPr lang="en-US"/>
          </a:p>
        </p:txBody>
      </p:sp>
      <p:sp>
        <p:nvSpPr>
          <p:cNvPr id="3" name="ZoneTexte 2"/>
          <p:cNvSpPr txBox="1"/>
          <p:nvPr/>
        </p:nvSpPr>
        <p:spPr>
          <a:xfrm>
            <a:off x="5211184" y="10128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172123" y="567857"/>
            <a:ext cx="7176531" cy="369332"/>
          </a:xfrm>
          <a:prstGeom prst="rect">
            <a:avLst/>
          </a:prstGeom>
        </p:spPr>
        <p:txBody>
          <a:bodyPr wrap="square">
            <a:spAutoFit/>
          </a:bodyPr>
          <a:lstStyle/>
          <a:p>
            <a:pPr>
              <a:spcBef>
                <a:spcPct val="0"/>
              </a:spcBef>
            </a:pPr>
            <a:r>
              <a:rPr lang="fr-FR" altLang="fr-FR" dirty="0">
                <a:solidFill>
                  <a:srgbClr val="7030A0"/>
                </a:solidFill>
              </a:rPr>
              <a:t>17. </a:t>
            </a:r>
            <a:r>
              <a:rPr lang="fr-FR" altLang="fr-FR" b="1" dirty="0">
                <a:solidFill>
                  <a:srgbClr val="7030A0"/>
                </a:solidFill>
              </a:rPr>
              <a:t>Echecs des thérapies d’aversion ou de conversion (suite et fin)</a:t>
            </a:r>
          </a:p>
        </p:txBody>
      </p:sp>
      <p:sp>
        <p:nvSpPr>
          <p:cNvPr id="5" name="ZoneTexte 4"/>
          <p:cNvSpPr txBox="1">
            <a:spLocks noChangeArrowheads="1"/>
          </p:cNvSpPr>
          <p:nvPr/>
        </p:nvSpPr>
        <p:spPr bwMode="auto">
          <a:xfrm>
            <a:off x="172123" y="1034427"/>
            <a:ext cx="11788775"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gn="just">
              <a:lnSpc>
                <a:spcPct val="100000"/>
              </a:lnSpc>
              <a:spcBef>
                <a:spcPct val="0"/>
              </a:spcBef>
            </a:pPr>
            <a:r>
              <a:rPr lang="fr-FR" sz="1800" dirty="0">
                <a:solidFill>
                  <a:srgbClr val="7030A0"/>
                </a:solidFill>
              </a:rPr>
              <a:t>Des exorcismes ont été aussi pratiqués par les parents sur leurs enfants transsexuels, sans résultat (sinon le rejet des parents par leur enfant, voire sa fuite). on ne peut que douter de l‘efficacité de ce genre de pratique ou de la prière ou des conversions religieuses miraculeuses qui auraient guéries la transsexualité ou l'homosexualité. </a:t>
            </a:r>
          </a:p>
          <a:p>
            <a:pPr marL="285750" indent="-285750" algn="just">
              <a:lnSpc>
                <a:spcPct val="100000"/>
              </a:lnSpc>
              <a:spcBef>
                <a:spcPct val="0"/>
              </a:spcBef>
            </a:pPr>
            <a:r>
              <a:rPr lang="fr-FR" altLang="fr-FR" sz="1800" dirty="0">
                <a:solidFill>
                  <a:srgbClr val="7030A0"/>
                </a:solidFill>
              </a:rPr>
              <a:t>Le 28 décembre 2014, une jeune adolescente transgenre de 17 ans, </a:t>
            </a:r>
            <a:r>
              <a:rPr lang="fr-FR" altLang="fr-FR" sz="1800" dirty="0" err="1">
                <a:solidFill>
                  <a:srgbClr val="7030A0"/>
                </a:solidFill>
              </a:rPr>
              <a:t>Leelah</a:t>
            </a:r>
            <a:r>
              <a:rPr lang="fr-FR" altLang="fr-FR" sz="1800" dirty="0">
                <a:solidFill>
                  <a:srgbClr val="7030A0"/>
                </a:solidFill>
              </a:rPr>
              <a:t> </a:t>
            </a:r>
            <a:r>
              <a:rPr lang="fr-FR" altLang="fr-FR" sz="1800" dirty="0" err="1">
                <a:solidFill>
                  <a:srgbClr val="7030A0"/>
                </a:solidFill>
              </a:rPr>
              <a:t>Alcorn</a:t>
            </a:r>
            <a:r>
              <a:rPr lang="fr-FR" altLang="fr-FR" sz="1800" dirty="0">
                <a:solidFill>
                  <a:srgbClr val="7030A0"/>
                </a:solidFill>
              </a:rPr>
              <a:t>, </a:t>
            </a:r>
            <a:r>
              <a:rPr lang="fr-FR" altLang="fr-FR" sz="1800" dirty="0">
                <a:solidFill>
                  <a:srgbClr val="7030A0"/>
                </a:solidFill>
                <a:hlinkClick r:id="rId2"/>
              </a:rPr>
              <a:t>s'était suicidée après avoir posté sur Tumblr un message</a:t>
            </a:r>
            <a:r>
              <a:rPr lang="fr-FR" altLang="fr-FR" sz="1800" dirty="0">
                <a:solidFill>
                  <a:srgbClr val="7030A0"/>
                </a:solidFill>
              </a:rPr>
              <a:t> expliquant que </a:t>
            </a:r>
            <a:r>
              <a:rPr lang="fr-FR" altLang="fr-FR" sz="1800" dirty="0">
                <a:solidFill>
                  <a:srgbClr val="FF0000"/>
                </a:solidFill>
              </a:rPr>
              <a:t>ses parents l'avaient forcée à suivre une thérapie de conversion pour qu'elle "redevienne" un garçon</a:t>
            </a:r>
            <a:r>
              <a:rPr lang="fr-FR" altLang="fr-FR" sz="1800" dirty="0">
                <a:solidFill>
                  <a:srgbClr val="7030A0"/>
                </a:solidFill>
              </a:rPr>
              <a:t>. Elle aurait arrêté d'aller à l'école et été isolée dans cette perspective (°). </a:t>
            </a:r>
          </a:p>
          <a:p>
            <a:pPr marL="285750" indent="-285750" algn="just">
              <a:lnSpc>
                <a:spcPct val="100000"/>
              </a:lnSpc>
              <a:spcBef>
                <a:spcPct val="0"/>
              </a:spcBef>
            </a:pPr>
            <a:r>
              <a:rPr lang="fr-FR" altLang="fr-FR" sz="1800" dirty="0">
                <a:solidFill>
                  <a:srgbClr val="7030A0"/>
                </a:solidFill>
                <a:hlinkClick r:id="rId3"/>
              </a:rPr>
              <a:t>Pour </a:t>
            </a:r>
            <a:r>
              <a:rPr lang="fr-FR" altLang="fr-FR" sz="1800" dirty="0" err="1">
                <a:solidFill>
                  <a:srgbClr val="7030A0"/>
                </a:solidFill>
                <a:hlinkClick r:id="rId3"/>
              </a:rPr>
              <a:t>Human</a:t>
            </a:r>
            <a:r>
              <a:rPr lang="fr-FR" altLang="fr-FR" sz="1800" dirty="0">
                <a:solidFill>
                  <a:srgbClr val="7030A0"/>
                </a:solidFill>
                <a:hlinkClick r:id="rId3"/>
              </a:rPr>
              <a:t> </a:t>
            </a:r>
            <a:r>
              <a:rPr lang="fr-FR" altLang="fr-FR" sz="1800" dirty="0" err="1">
                <a:solidFill>
                  <a:srgbClr val="7030A0"/>
                </a:solidFill>
                <a:hlinkClick r:id="rId3"/>
              </a:rPr>
              <a:t>Rights</a:t>
            </a:r>
            <a:r>
              <a:rPr lang="fr-FR" altLang="fr-FR" sz="1800" dirty="0">
                <a:solidFill>
                  <a:srgbClr val="7030A0"/>
                </a:solidFill>
                <a:hlinkClick r:id="rId3"/>
              </a:rPr>
              <a:t> </a:t>
            </a:r>
            <a:r>
              <a:rPr lang="fr-FR" altLang="fr-FR" sz="1800" dirty="0" err="1">
                <a:solidFill>
                  <a:srgbClr val="7030A0"/>
                </a:solidFill>
                <a:hlinkClick r:id="rId3"/>
              </a:rPr>
              <a:t>Campaign</a:t>
            </a:r>
            <a:r>
              <a:rPr lang="fr-FR" altLang="fr-FR" sz="1800" dirty="0">
                <a:solidFill>
                  <a:srgbClr val="7030A0"/>
                </a:solidFill>
              </a:rPr>
              <a:t>, il s'agit sans aucun doute de « </a:t>
            </a:r>
            <a:r>
              <a:rPr lang="fr-FR" altLang="fr-FR" sz="1800" i="1" dirty="0">
                <a:solidFill>
                  <a:srgbClr val="FF0000"/>
                </a:solidFill>
              </a:rPr>
              <a:t>pratiques dangereuses et discréditées</a:t>
            </a:r>
            <a:r>
              <a:rPr lang="fr-FR" altLang="fr-FR" sz="1800" dirty="0">
                <a:solidFill>
                  <a:srgbClr val="7030A0"/>
                </a:solidFill>
              </a:rPr>
              <a:t> ». </a:t>
            </a:r>
          </a:p>
          <a:p>
            <a:pPr marL="285750" indent="-285750" algn="just">
              <a:lnSpc>
                <a:spcPct val="100000"/>
              </a:lnSpc>
              <a:spcBef>
                <a:spcPct val="0"/>
              </a:spcBef>
            </a:pPr>
            <a:r>
              <a:rPr lang="fr-FR" altLang="fr-FR" sz="1800" dirty="0">
                <a:solidFill>
                  <a:srgbClr val="7030A0"/>
                </a:solidFill>
              </a:rPr>
              <a:t>Elles ont été interdites dans certains Etats: la </a:t>
            </a:r>
            <a:r>
              <a:rPr lang="fr-FR" altLang="fr-FR" sz="1800" dirty="0">
                <a:solidFill>
                  <a:srgbClr val="7030A0"/>
                </a:solidFill>
                <a:hlinkClick r:id="rId4"/>
              </a:rPr>
              <a:t>Californie</a:t>
            </a:r>
            <a:r>
              <a:rPr lang="fr-FR" altLang="fr-FR" sz="1800" dirty="0">
                <a:solidFill>
                  <a:srgbClr val="7030A0"/>
                </a:solidFill>
              </a:rPr>
              <a:t>, le New Jersey, Washington D.C. mais sont </a:t>
            </a:r>
            <a:r>
              <a:rPr lang="fr-FR" altLang="fr-FR" sz="1800" dirty="0">
                <a:solidFill>
                  <a:srgbClr val="7030A0"/>
                </a:solidFill>
                <a:hlinkClick r:id="rId5"/>
              </a:rPr>
              <a:t>loin d'avoir disparues de la carte</a:t>
            </a:r>
            <a:r>
              <a:rPr lang="fr-FR" altLang="fr-FR" sz="1800" dirty="0">
                <a:solidFill>
                  <a:srgbClr val="7030A0"/>
                </a:solidFill>
              </a:rPr>
              <a:t> des USA. Selon le gouverneur de Californie « </a:t>
            </a:r>
            <a:r>
              <a:rPr lang="fr-FR" altLang="fr-FR" sz="1800" i="1" dirty="0">
                <a:solidFill>
                  <a:srgbClr val="7030A0"/>
                </a:solidFill>
              </a:rPr>
              <a:t>Les thérapies non-scientifiques, </a:t>
            </a:r>
            <a:r>
              <a:rPr lang="fr-FR" altLang="fr-FR" sz="1800" i="1" dirty="0">
                <a:solidFill>
                  <a:srgbClr val="FF0000"/>
                </a:solidFill>
              </a:rPr>
              <a:t>qui ont conduit des jeunes gens à la dépression et au suicide</a:t>
            </a:r>
            <a:r>
              <a:rPr lang="fr-FR" altLang="fr-FR" sz="1800" i="1" dirty="0">
                <a:solidFill>
                  <a:srgbClr val="7030A0"/>
                </a:solidFill>
              </a:rPr>
              <a:t>, n'ont aucun fondement scientifique ou médical, et elles seront désormais reléguées au statut d'actes de charlatans</a:t>
            </a:r>
            <a:r>
              <a:rPr lang="fr-FR" altLang="fr-FR" sz="1800" dirty="0">
                <a:solidFill>
                  <a:srgbClr val="7030A0"/>
                </a:solidFill>
              </a:rPr>
              <a:t> ».</a:t>
            </a:r>
            <a:r>
              <a:rPr lang="fr-FR" altLang="fr-FR" sz="1200" dirty="0">
                <a:solidFill>
                  <a:srgbClr val="7030A0"/>
                </a:solidFill>
              </a:rPr>
              <a:t>                                                                                                                                                                                   </a:t>
            </a:r>
          </a:p>
          <a:p>
            <a:pPr algn="just">
              <a:lnSpc>
                <a:spcPct val="100000"/>
              </a:lnSpc>
              <a:spcBef>
                <a:spcPct val="0"/>
              </a:spcBef>
              <a:buNone/>
            </a:pPr>
            <a:endParaRPr lang="fr-FR" altLang="fr-FR" sz="1200" dirty="0">
              <a:solidFill>
                <a:srgbClr val="7030A0"/>
              </a:solidFill>
            </a:endParaRPr>
          </a:p>
          <a:p>
            <a:pPr algn="just">
              <a:lnSpc>
                <a:spcPct val="100000"/>
              </a:lnSpc>
              <a:spcBef>
                <a:spcPct val="0"/>
              </a:spcBef>
              <a:buNone/>
            </a:pPr>
            <a:r>
              <a:rPr lang="fr-FR" altLang="fr-FR" sz="1200" dirty="0">
                <a:solidFill>
                  <a:srgbClr val="7030A0"/>
                </a:solidFill>
              </a:rPr>
              <a:t>(°) </a:t>
            </a:r>
            <a:r>
              <a:rPr lang="fr-FR" altLang="fr-FR" sz="1200" dirty="0">
                <a:solidFill>
                  <a:srgbClr val="7030A0"/>
                </a:solidFill>
                <a:hlinkClick r:id="rId6"/>
              </a:rPr>
              <a:t>https://fr.wikipedia.org/wiki/Leelah_Alcorn</a:t>
            </a:r>
            <a:r>
              <a:rPr lang="fr-FR" altLang="fr-FR" sz="1200" dirty="0">
                <a:solidFill>
                  <a:srgbClr val="7030A0"/>
                </a:solidFill>
              </a:rPr>
              <a:t> </a:t>
            </a:r>
            <a:endParaRPr lang="fr-FR" altLang="fr-FR" sz="1800" dirty="0">
              <a:solidFill>
                <a:srgbClr val="7030A0"/>
              </a:solidFill>
            </a:endParaRPr>
          </a:p>
          <a:p>
            <a:pPr>
              <a:lnSpc>
                <a:spcPct val="100000"/>
              </a:lnSpc>
              <a:spcBef>
                <a:spcPct val="0"/>
              </a:spcBef>
              <a:buNone/>
            </a:pPr>
            <a:r>
              <a:rPr lang="fr-FR" altLang="fr-FR" sz="1200" dirty="0">
                <a:solidFill>
                  <a:srgbClr val="7030A0"/>
                </a:solidFill>
              </a:rPr>
              <a:t>Sources : a) </a:t>
            </a:r>
            <a:r>
              <a:rPr lang="fr-FR" altLang="fr-FR" sz="1200" i="1" dirty="0">
                <a:solidFill>
                  <a:srgbClr val="7030A0"/>
                </a:solidFill>
              </a:rPr>
              <a:t>"Thérapies de conversion" des homosexuels et transgenres : Obama appelle à l'interdiction</a:t>
            </a:r>
            <a:r>
              <a:rPr lang="fr-FR" altLang="fr-FR" sz="1200" dirty="0">
                <a:solidFill>
                  <a:srgbClr val="7030A0"/>
                </a:solidFill>
              </a:rPr>
              <a:t>, Le </a:t>
            </a:r>
            <a:r>
              <a:rPr lang="fr-FR" altLang="fr-FR" sz="1200" dirty="0" err="1">
                <a:solidFill>
                  <a:srgbClr val="7030A0"/>
                </a:solidFill>
              </a:rPr>
              <a:t>HuffPost</a:t>
            </a:r>
            <a:r>
              <a:rPr lang="fr-FR" altLang="fr-FR" sz="1200" dirty="0">
                <a:solidFill>
                  <a:srgbClr val="7030A0"/>
                </a:solidFill>
              </a:rPr>
              <a:t>, </a:t>
            </a:r>
            <a:r>
              <a:rPr lang="fr-FR" altLang="fr-FR" sz="1200" dirty="0">
                <a:solidFill>
                  <a:srgbClr val="7030A0"/>
                </a:solidFill>
                <a:hlinkClick r:id="rId7"/>
              </a:rPr>
              <a:t>Marine Le Breton</a:t>
            </a:r>
            <a:r>
              <a:rPr lang="fr-FR" altLang="fr-FR" sz="1200" dirty="0">
                <a:solidFill>
                  <a:srgbClr val="7030A0"/>
                </a:solidFill>
              </a:rPr>
              <a:t>, 09/04/2015, </a:t>
            </a:r>
            <a:r>
              <a:rPr lang="fr-FR" altLang="fr-FR" sz="1200" dirty="0">
                <a:solidFill>
                  <a:srgbClr val="7030A0"/>
                </a:solidFill>
                <a:hlinkClick r:id="rId8"/>
              </a:rPr>
              <a:t>http://www.huffingtonpost.fr/2015/04/09/obama-therapies-conversion-homosexuels_n_7031104.html</a:t>
            </a:r>
            <a:r>
              <a:rPr lang="fr-FR" altLang="fr-FR" sz="1200" dirty="0">
                <a:solidFill>
                  <a:srgbClr val="7030A0"/>
                </a:solidFill>
              </a:rPr>
              <a:t>; b) </a:t>
            </a:r>
            <a:r>
              <a:rPr lang="fr-FR" altLang="fr-FR" sz="1200" dirty="0">
                <a:solidFill>
                  <a:srgbClr val="7030A0"/>
                </a:solidFill>
                <a:hlinkClick r:id="rId4"/>
              </a:rPr>
              <a:t>http://www.huffingtonpost.fr/2012/10/01/californie-interdit-therapies-conversion-jeunes-homosexuels_n_1930369.html</a:t>
            </a:r>
            <a:r>
              <a:rPr lang="fr-FR" altLang="fr-FR" sz="1200" dirty="0">
                <a:solidFill>
                  <a:srgbClr val="7030A0"/>
                </a:solidFill>
              </a:rPr>
              <a:t>, c) </a:t>
            </a:r>
            <a:r>
              <a:rPr lang="fr-FR" altLang="fr-FR" sz="1200" dirty="0">
                <a:solidFill>
                  <a:srgbClr val="7030A0"/>
                </a:solidFill>
                <a:hlinkClick r:id="rId9"/>
              </a:rPr>
              <a:t>http://www.huffingtonpost.fr/2014/06/06/parti-republicain-texas-therapie-couvertir-homosexuels_n_5460251.html</a:t>
            </a:r>
            <a:r>
              <a:rPr lang="fr-FR" altLang="fr-FR" sz="1200" dirty="0">
                <a:solidFill>
                  <a:srgbClr val="7030A0"/>
                </a:solidFill>
              </a:rPr>
              <a:t> </a:t>
            </a:r>
          </a:p>
        </p:txBody>
      </p:sp>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00122" y="5050321"/>
            <a:ext cx="2524125" cy="1809750"/>
          </a:xfrm>
          <a:prstGeom prst="rect">
            <a:avLst/>
          </a:prstGeom>
        </p:spPr>
      </p:pic>
      <p:sp>
        <p:nvSpPr>
          <p:cNvPr id="7" name="Rectangle 6"/>
          <p:cNvSpPr/>
          <p:nvPr/>
        </p:nvSpPr>
        <p:spPr>
          <a:xfrm>
            <a:off x="566468" y="6467037"/>
            <a:ext cx="2929392" cy="276999"/>
          </a:xfrm>
          <a:prstGeom prst="rect">
            <a:avLst/>
          </a:prstGeom>
        </p:spPr>
        <p:txBody>
          <a:bodyPr wrap="none">
            <a:spAutoFit/>
          </a:bodyPr>
          <a:lstStyle/>
          <a:p>
            <a:r>
              <a:rPr lang="fr-FR" sz="1200" dirty="0">
                <a:solidFill>
                  <a:srgbClr val="7030A0"/>
                </a:solidFill>
              </a:rPr>
              <a:t>Sismothérapie ou </a:t>
            </a:r>
            <a:r>
              <a:rPr lang="fr-FR" sz="1200" dirty="0" err="1">
                <a:solidFill>
                  <a:srgbClr val="7030A0"/>
                </a:solidFill>
              </a:rPr>
              <a:t>électroconvulsivothérapie</a:t>
            </a:r>
            <a:endParaRPr lang="fr-FR" sz="1200" dirty="0">
              <a:solidFill>
                <a:srgbClr val="7030A0"/>
              </a:solidFill>
            </a:endParaRPr>
          </a:p>
        </p:txBody>
      </p:sp>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898" y="5097078"/>
            <a:ext cx="2156938" cy="1435344"/>
          </a:xfrm>
          <a:prstGeom prst="rect">
            <a:avLst/>
          </a:prstGeom>
        </p:spPr>
      </p:pic>
      <p:pic>
        <p:nvPicPr>
          <p:cNvPr id="10" name="Imag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36362" y="5099691"/>
            <a:ext cx="2857500" cy="1600200"/>
          </a:xfrm>
          <a:prstGeom prst="rect">
            <a:avLst/>
          </a:prstGeom>
        </p:spPr>
      </p:pic>
    </p:spTree>
    <p:extLst>
      <p:ext uri="{BB962C8B-B14F-4D97-AF65-F5344CB8AC3E}">
        <p14:creationId xmlns:p14="http://schemas.microsoft.com/office/powerpoint/2010/main" val="29504149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ZoneTexte 3"/>
          <p:cNvSpPr txBox="1"/>
          <p:nvPr/>
        </p:nvSpPr>
        <p:spPr>
          <a:xfrm>
            <a:off x="182881" y="439685"/>
            <a:ext cx="4286025" cy="369332"/>
          </a:xfrm>
          <a:prstGeom prst="rect">
            <a:avLst/>
          </a:prstGeom>
          <a:noFill/>
        </p:spPr>
        <p:txBody>
          <a:bodyPr wrap="square" rtlCol="0">
            <a:spAutoFit/>
          </a:bodyPr>
          <a:lstStyle/>
          <a:p>
            <a:r>
              <a:rPr lang="fr-FR" b="1" dirty="0">
                <a:solidFill>
                  <a:srgbClr val="7030A0"/>
                </a:solidFill>
              </a:rPr>
              <a:t>18. Causes possibles de la transsexualité</a:t>
            </a:r>
          </a:p>
        </p:txBody>
      </p:sp>
      <p:sp>
        <p:nvSpPr>
          <p:cNvPr id="3" name="ZoneTexte 2"/>
          <p:cNvSpPr txBox="1"/>
          <p:nvPr/>
        </p:nvSpPr>
        <p:spPr>
          <a:xfrm>
            <a:off x="182881" y="837637"/>
            <a:ext cx="11639775" cy="2308324"/>
          </a:xfrm>
          <a:prstGeom prst="rect">
            <a:avLst/>
          </a:prstGeom>
          <a:noFill/>
        </p:spPr>
        <p:txBody>
          <a:bodyPr wrap="square" rtlCol="0">
            <a:spAutoFit/>
          </a:bodyPr>
          <a:lstStyle/>
          <a:p>
            <a:r>
              <a:rPr lang="fr-FR" dirty="0">
                <a:solidFill>
                  <a:srgbClr val="7030A0"/>
                </a:solidFill>
              </a:rPr>
              <a:t>Les hypothèses actuelles sur les causes de la transsexualité (du </a:t>
            </a:r>
            <a:r>
              <a:rPr lang="fr-FR" dirty="0" err="1">
                <a:solidFill>
                  <a:srgbClr val="7030A0"/>
                </a:solidFill>
              </a:rPr>
              <a:t>transgendérisme</a:t>
            </a:r>
            <a:r>
              <a:rPr lang="fr-FR" dirty="0">
                <a:solidFill>
                  <a:srgbClr val="7030A0"/>
                </a:solidFill>
              </a:rPr>
              <a:t>) sont variées et </a:t>
            </a:r>
            <a:r>
              <a:rPr lang="fr-FR" b="1" dirty="0">
                <a:solidFill>
                  <a:srgbClr val="7030A0"/>
                </a:solidFill>
              </a:rPr>
              <a:t>il n’y a encore aucune certitude ou de consensus scientifiques définitifs, dans ce domaine, emportant définitivement l’adhésion de tous sur ses causes</a:t>
            </a:r>
            <a:r>
              <a:rPr lang="fr-FR" dirty="0">
                <a:solidFill>
                  <a:srgbClr val="7030A0"/>
                </a:solidFill>
              </a:rPr>
              <a:t>.</a:t>
            </a:r>
          </a:p>
          <a:p>
            <a:endParaRPr lang="fr-FR" dirty="0">
              <a:solidFill>
                <a:srgbClr val="7030A0"/>
              </a:solidFill>
            </a:endParaRPr>
          </a:p>
          <a:p>
            <a:r>
              <a:rPr lang="fr-FR" dirty="0">
                <a:solidFill>
                  <a:srgbClr val="7030A0"/>
                </a:solidFill>
              </a:rPr>
              <a:t>Il y a en général, deux groupes d’explications avancées :</a:t>
            </a:r>
          </a:p>
          <a:p>
            <a:endParaRPr lang="fr-FR" dirty="0">
              <a:solidFill>
                <a:srgbClr val="7030A0"/>
              </a:solidFill>
            </a:endParaRPr>
          </a:p>
          <a:p>
            <a:pPr marL="342900" indent="-342900">
              <a:buFont typeface="Wingdings" panose="05000000000000000000" pitchFamily="2" charset="2"/>
              <a:buChar char="Ø"/>
            </a:pPr>
            <a:r>
              <a:rPr lang="fr-FR" dirty="0">
                <a:solidFill>
                  <a:srgbClr val="7030A0"/>
                </a:solidFill>
              </a:rPr>
              <a:t>Les explications psychologiques,</a:t>
            </a:r>
          </a:p>
          <a:p>
            <a:pPr marL="342900" indent="-342900">
              <a:buFont typeface="Wingdings" panose="05000000000000000000" pitchFamily="2" charset="2"/>
              <a:buChar char="Ø"/>
            </a:pPr>
            <a:r>
              <a:rPr lang="fr-FR" dirty="0">
                <a:solidFill>
                  <a:srgbClr val="7030A0"/>
                </a:solidFill>
              </a:rPr>
              <a:t>Les explications biologiques (organiques).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048" y="4883937"/>
            <a:ext cx="1340817" cy="1340817"/>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1" y="4722748"/>
            <a:ext cx="1536777" cy="1512512"/>
          </a:xfrm>
          <a:prstGeom prst="rect">
            <a:avLst/>
          </a:prstGeom>
        </p:spPr>
      </p:pic>
      <p:sp>
        <p:nvSpPr>
          <p:cNvPr id="8" name="ZoneTexte 7"/>
          <p:cNvSpPr txBox="1"/>
          <p:nvPr/>
        </p:nvSpPr>
        <p:spPr>
          <a:xfrm>
            <a:off x="182881" y="6255835"/>
            <a:ext cx="2843561" cy="461665"/>
          </a:xfrm>
          <a:prstGeom prst="rect">
            <a:avLst/>
          </a:prstGeom>
          <a:noFill/>
        </p:spPr>
        <p:txBody>
          <a:bodyPr wrap="square" rtlCol="0">
            <a:spAutoFit/>
          </a:bodyPr>
          <a:lstStyle/>
          <a:p>
            <a:pPr algn="ctr"/>
            <a:r>
              <a:rPr lang="fr-FR" sz="1200" dirty="0">
                <a:solidFill>
                  <a:srgbClr val="7030A0"/>
                </a:solidFill>
              </a:rPr>
              <a:t>John Money, partisan de l’idée que le genre est une construction psychosociale.</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943" y="3050375"/>
            <a:ext cx="3667125" cy="366712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9700" y="2014887"/>
            <a:ext cx="3162300" cy="487680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6044" y="5512728"/>
            <a:ext cx="1295400" cy="120650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1012" y="3050375"/>
            <a:ext cx="1676942" cy="2243182"/>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9855" y="3099100"/>
            <a:ext cx="1540959" cy="1670509"/>
          </a:xfrm>
          <a:prstGeom prst="rect">
            <a:avLst/>
          </a:prstGeom>
        </p:spPr>
      </p:pic>
    </p:spTree>
    <p:extLst>
      <p:ext uri="{BB962C8B-B14F-4D97-AF65-F5344CB8AC3E}">
        <p14:creationId xmlns:p14="http://schemas.microsoft.com/office/powerpoint/2010/main" val="40954611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42955" y="144317"/>
            <a:ext cx="467062" cy="369333"/>
          </a:xfrm>
        </p:spPr>
        <p:txBody>
          <a:bodyPr/>
          <a:lstStyle/>
          <a:p>
            <a:fld id="{A3855CD8-F650-4656-8804-7E552F308368}" type="slidenum">
              <a:rPr lang="en-US" smtClean="0"/>
              <a:t>76</a:t>
            </a:fld>
            <a:endParaRPr lang="en-US"/>
          </a:p>
        </p:txBody>
      </p:sp>
      <p:sp>
        <p:nvSpPr>
          <p:cNvPr id="3" name="Rectangle 2"/>
          <p:cNvSpPr/>
          <p:nvPr/>
        </p:nvSpPr>
        <p:spPr>
          <a:xfrm>
            <a:off x="88990" y="754777"/>
            <a:ext cx="7602915" cy="369332"/>
          </a:xfrm>
          <a:prstGeom prst="rect">
            <a:avLst/>
          </a:prstGeom>
        </p:spPr>
        <p:txBody>
          <a:bodyPr wrap="none">
            <a:spAutoFit/>
          </a:bodyPr>
          <a:lstStyle/>
          <a:p>
            <a:r>
              <a:rPr lang="fr-FR" b="1" dirty="0">
                <a:solidFill>
                  <a:srgbClr val="7030A0"/>
                </a:solidFill>
              </a:rPr>
              <a:t>18.1. Les explications psychologiques de la transsexualité (M2F et F2M réunis)</a:t>
            </a:r>
            <a:endParaRPr lang="fr-FR" b="1" dirty="0"/>
          </a:p>
        </p:txBody>
      </p:sp>
      <p:sp>
        <p:nvSpPr>
          <p:cNvPr id="4" name="ZoneTexte 3"/>
          <p:cNvSpPr txBox="1"/>
          <p:nvPr/>
        </p:nvSpPr>
        <p:spPr>
          <a:xfrm>
            <a:off x="4505781" y="68521"/>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88990" y="1147495"/>
            <a:ext cx="11802693" cy="923330"/>
          </a:xfrm>
          <a:prstGeom prst="rect">
            <a:avLst/>
          </a:prstGeom>
          <a:noFill/>
        </p:spPr>
        <p:txBody>
          <a:bodyPr wrap="square" rtlCol="0">
            <a:spAutoFit/>
          </a:bodyPr>
          <a:lstStyle/>
          <a:p>
            <a:r>
              <a:rPr lang="fr-FR" b="1" dirty="0">
                <a:solidFill>
                  <a:srgbClr val="7030A0"/>
                </a:solidFill>
              </a:rPr>
              <a:t>18.1.1. L’identification au modèle projeté par le sexe opposé et rejet de l’anti-modèle projeté par son propre sexe </a:t>
            </a:r>
            <a:r>
              <a:rPr lang="fr-FR" dirty="0">
                <a:solidFill>
                  <a:srgbClr val="7030A0"/>
                </a:solidFill>
              </a:rPr>
              <a:t>:</a:t>
            </a:r>
          </a:p>
          <a:p>
            <a:endParaRPr lang="fr-FR" dirty="0">
              <a:solidFill>
                <a:srgbClr val="7030A0"/>
              </a:solidFill>
            </a:endParaRPr>
          </a:p>
          <a:p>
            <a:endParaRPr lang="fr-FR" dirty="0">
              <a:solidFill>
                <a:srgbClr val="7030A0"/>
              </a:solidFill>
            </a:endParaRPr>
          </a:p>
        </p:txBody>
      </p:sp>
      <p:sp>
        <p:nvSpPr>
          <p:cNvPr id="6" name="ZoneTexte 5"/>
          <p:cNvSpPr txBox="1"/>
          <p:nvPr/>
        </p:nvSpPr>
        <p:spPr>
          <a:xfrm>
            <a:off x="88990" y="1609160"/>
            <a:ext cx="11802693" cy="3970318"/>
          </a:xfrm>
          <a:prstGeom prst="rect">
            <a:avLst/>
          </a:prstGeom>
          <a:noFill/>
        </p:spPr>
        <p:txBody>
          <a:bodyPr wrap="square" rtlCol="0">
            <a:spAutoFit/>
          </a:bodyPr>
          <a:lstStyle/>
          <a:p>
            <a:r>
              <a:rPr lang="fr-FR" dirty="0">
                <a:solidFill>
                  <a:srgbClr val="7030A0"/>
                </a:solidFill>
              </a:rPr>
              <a:t>«  </a:t>
            </a:r>
            <a:r>
              <a:rPr lang="fr-FR" i="1" dirty="0">
                <a:solidFill>
                  <a:srgbClr val="7030A0"/>
                </a:solidFill>
              </a:rPr>
              <a:t>[Selon </a:t>
            </a:r>
            <a:r>
              <a:rPr lang="fr-FR" i="1" dirty="0" err="1">
                <a:solidFill>
                  <a:srgbClr val="7030A0"/>
                </a:solidFill>
              </a:rPr>
              <a:t>Stoller</a:t>
            </a:r>
            <a:r>
              <a:rPr lang="fr-FR" i="1" dirty="0">
                <a:solidFill>
                  <a:srgbClr val="7030A0"/>
                </a:solidFill>
              </a:rPr>
              <a:t>] le transsexualisme [</a:t>
            </a:r>
            <a:r>
              <a:rPr lang="fr-FR" i="1" dirty="0" err="1">
                <a:solidFill>
                  <a:srgbClr val="7030A0"/>
                </a:solidFill>
              </a:rPr>
              <a:t>MtF</a:t>
            </a:r>
            <a:r>
              <a:rPr lang="fr-FR" i="1" dirty="0">
                <a:solidFill>
                  <a:srgbClr val="7030A0"/>
                </a:solidFill>
              </a:rPr>
              <a:t>] dépendrait d'une trop grande symbiose entre une mère masculine et son enfant, entre l'âge de 0 à 3 ans, doublé de l'absence d'un père passif</a:t>
            </a:r>
            <a:r>
              <a:rPr lang="fr-FR" dirty="0">
                <a:solidFill>
                  <a:srgbClr val="7030A0"/>
                </a:solidFill>
              </a:rPr>
              <a:t> ». « </a:t>
            </a:r>
            <a:r>
              <a:rPr lang="fr-FR" i="1" dirty="0">
                <a:solidFill>
                  <a:srgbClr val="7030A0"/>
                </a:solidFill>
              </a:rPr>
              <a:t>Ses recherches sur les transsexuels l'amenèrent à émettre l'hypothèse qu'une symbiose excessive entre la mère et son fils combinée à une absence ou une présence passive du père conduit à une extrême féminité chez le garçon</a:t>
            </a:r>
            <a:r>
              <a:rPr lang="fr-FR" dirty="0">
                <a:solidFill>
                  <a:srgbClr val="7030A0"/>
                </a:solidFill>
              </a:rPr>
              <a:t> ».</a:t>
            </a:r>
          </a:p>
          <a:p>
            <a:r>
              <a:rPr lang="fr-FR" dirty="0">
                <a:solidFill>
                  <a:srgbClr val="7030A0"/>
                </a:solidFill>
              </a:rPr>
              <a:t>L’identité sexuée (« </a:t>
            </a:r>
            <a:r>
              <a:rPr lang="fr-FR" dirty="0" err="1">
                <a:solidFill>
                  <a:srgbClr val="7030A0"/>
                </a:solidFill>
              </a:rPr>
              <a:t>Gender</a:t>
            </a:r>
            <a:r>
              <a:rPr lang="fr-FR" dirty="0">
                <a:solidFill>
                  <a:srgbClr val="7030A0"/>
                </a:solidFill>
              </a:rPr>
              <a:t> </a:t>
            </a:r>
            <a:r>
              <a:rPr lang="fr-FR" dirty="0" err="1">
                <a:solidFill>
                  <a:srgbClr val="7030A0"/>
                </a:solidFill>
              </a:rPr>
              <a:t>identity</a:t>
            </a:r>
            <a:r>
              <a:rPr lang="fr-FR" dirty="0">
                <a:solidFill>
                  <a:srgbClr val="7030A0"/>
                </a:solidFill>
              </a:rPr>
              <a:t> ») se construit dans les interactions, et non pas seulement inscrite dans l’identité biologique.</a:t>
            </a:r>
          </a:p>
          <a:p>
            <a:r>
              <a:rPr lang="fr-FR" dirty="0">
                <a:solidFill>
                  <a:srgbClr val="7030A0"/>
                </a:solidFill>
              </a:rPr>
              <a:t>« </a:t>
            </a:r>
            <a:r>
              <a:rPr lang="fr-FR" i="1" dirty="0">
                <a:solidFill>
                  <a:srgbClr val="7030A0"/>
                </a:solidFill>
              </a:rPr>
              <a:t>la masculinité, ou la féminité, est une croyance - plus précisément, une masse dense de croyance, une somme algébrique de si, de mais et de et - et non un fait indéniable. En plus d'une disposition biologique, on tire ces croyances des attitudes parentales, en particulier dans l'enfance, ces attitudes étant plus ou moins celles adoptées par la société en général, filtrées par les personnalités idiosyncrasiques des parents</a:t>
            </a:r>
            <a:r>
              <a:rPr lang="fr-FR" dirty="0">
                <a:solidFill>
                  <a:srgbClr val="7030A0"/>
                </a:solidFill>
              </a:rPr>
              <a:t> ».</a:t>
            </a:r>
          </a:p>
          <a:p>
            <a:r>
              <a:rPr lang="fr-FR" dirty="0">
                <a:solidFill>
                  <a:srgbClr val="7030A0"/>
                </a:solidFill>
              </a:rPr>
              <a:t>« </a:t>
            </a:r>
            <a:r>
              <a:rPr lang="fr-FR" i="1" dirty="0">
                <a:solidFill>
                  <a:srgbClr val="7030A0"/>
                </a:solidFill>
              </a:rPr>
              <a:t>Pour </a:t>
            </a:r>
            <a:r>
              <a:rPr lang="fr-FR" i="1" dirty="0" err="1">
                <a:solidFill>
                  <a:srgbClr val="7030A0"/>
                </a:solidFill>
              </a:rPr>
              <a:t>Stoller</a:t>
            </a:r>
            <a:r>
              <a:rPr lang="fr-FR" i="1" dirty="0">
                <a:solidFill>
                  <a:srgbClr val="7030A0"/>
                </a:solidFill>
              </a:rPr>
              <a:t>, les travaux de Money et de </a:t>
            </a:r>
            <a:r>
              <a:rPr lang="fr-FR" i="1" dirty="0" err="1">
                <a:solidFill>
                  <a:srgbClr val="7030A0"/>
                </a:solidFill>
              </a:rPr>
              <a:t>Hampson</a:t>
            </a:r>
            <a:r>
              <a:rPr lang="fr-FR" i="1" dirty="0">
                <a:solidFill>
                  <a:srgbClr val="7030A0"/>
                </a:solidFill>
              </a:rPr>
              <a:t> ont permis de démontrer qu'il n'existe pas nécessairement une relation symétrique entre sexe et genre</a:t>
            </a:r>
            <a:r>
              <a:rPr lang="fr-FR" dirty="0">
                <a:solidFill>
                  <a:srgbClr val="7030A0"/>
                </a:solidFill>
              </a:rPr>
              <a:t> ». Robert J. </a:t>
            </a:r>
            <a:r>
              <a:rPr lang="fr-FR" dirty="0" err="1">
                <a:solidFill>
                  <a:srgbClr val="7030A0"/>
                </a:solidFill>
              </a:rPr>
              <a:t>Stoller</a:t>
            </a:r>
            <a:r>
              <a:rPr lang="fr-FR" dirty="0">
                <a:solidFill>
                  <a:srgbClr val="7030A0"/>
                </a:solidFill>
              </a:rPr>
              <a:t> est le premier à introduire la distinction entre </a:t>
            </a:r>
            <a:r>
              <a:rPr lang="fr-FR" dirty="0">
                <a:solidFill>
                  <a:srgbClr val="7030A0"/>
                </a:solidFill>
                <a:hlinkClick r:id="rId2" tooltip="Sexe"/>
              </a:rPr>
              <a:t>sexe</a:t>
            </a:r>
            <a:r>
              <a:rPr lang="fr-FR" dirty="0">
                <a:solidFill>
                  <a:srgbClr val="7030A0"/>
                </a:solidFill>
              </a:rPr>
              <a:t> et </a:t>
            </a:r>
            <a:r>
              <a:rPr lang="fr-FR" u="sng" dirty="0">
                <a:solidFill>
                  <a:srgbClr val="7030A0"/>
                </a:solidFill>
                <a:hlinkClick r:id="rId3" tooltip="Genre (sciences sociales)"/>
              </a:rPr>
              <a:t>genre</a:t>
            </a:r>
            <a:r>
              <a:rPr lang="fr-FR" dirty="0">
                <a:solidFill>
                  <a:srgbClr val="7030A0"/>
                </a:solidFill>
              </a:rPr>
              <a:t>.</a:t>
            </a:r>
          </a:p>
          <a:p>
            <a:r>
              <a:rPr lang="fr-FR" sz="1200" dirty="0">
                <a:solidFill>
                  <a:srgbClr val="7030A0"/>
                </a:solidFill>
              </a:rPr>
              <a:t>Sources : a) </a:t>
            </a:r>
            <a:r>
              <a:rPr lang="fr-FR" sz="1200" dirty="0">
                <a:solidFill>
                  <a:srgbClr val="7030A0"/>
                </a:solidFill>
                <a:hlinkClick r:id="rId4"/>
              </a:rPr>
              <a:t>https://fr.wikipedia.org/wiki/Robert_Stoller</a:t>
            </a:r>
            <a:r>
              <a:rPr lang="fr-FR" sz="1200" dirty="0">
                <a:solidFill>
                  <a:srgbClr val="7030A0"/>
                </a:solidFill>
              </a:rPr>
              <a:t>, b) </a:t>
            </a:r>
            <a:r>
              <a:rPr lang="fr-FR" sz="1200" i="1" dirty="0">
                <a:solidFill>
                  <a:srgbClr val="7030A0"/>
                </a:solidFill>
              </a:rPr>
              <a:t>Considérations actuelles sur le transsexualisme : corps et nomination</a:t>
            </a:r>
            <a:r>
              <a:rPr lang="fr-FR" sz="1200" dirty="0">
                <a:solidFill>
                  <a:srgbClr val="7030A0"/>
                </a:solidFill>
              </a:rPr>
              <a:t>, Sylvie SESÉ-LÉGER, </a:t>
            </a:r>
            <a:r>
              <a:rPr lang="fr-FR" sz="1200" dirty="0">
                <a:solidFill>
                  <a:srgbClr val="7030A0"/>
                </a:solidFill>
                <a:hlinkClick r:id="rId5"/>
              </a:rPr>
              <a:t>http://www.cartels-constituants.fr/medias/documents/6532.pdf</a:t>
            </a:r>
            <a:r>
              <a:rPr lang="fr-FR" sz="1200" dirty="0">
                <a:solidFill>
                  <a:srgbClr val="7030A0"/>
                </a:solidFill>
              </a:rPr>
              <a:t>, c) </a:t>
            </a:r>
            <a:r>
              <a:rPr lang="fr-FR" sz="1200" dirty="0">
                <a:solidFill>
                  <a:srgbClr val="7030A0"/>
                </a:solidFill>
                <a:hlinkClick r:id="rId6"/>
              </a:rPr>
              <a:t>https://en.wikipedia.org/wiki/Robert_Stoller</a:t>
            </a:r>
            <a:r>
              <a:rPr lang="fr-FR" sz="1200" dirty="0">
                <a:solidFill>
                  <a:srgbClr val="7030A0"/>
                </a:solidFill>
              </a:rPr>
              <a:t>, d) </a:t>
            </a:r>
            <a:r>
              <a:rPr lang="fr-FR" sz="1200" i="1" dirty="0">
                <a:solidFill>
                  <a:srgbClr val="7030A0"/>
                </a:solidFill>
              </a:rPr>
              <a:t>Introduction aux études sur le genre</a:t>
            </a:r>
            <a:r>
              <a:rPr lang="fr-FR" sz="1200" dirty="0">
                <a:solidFill>
                  <a:srgbClr val="7030A0"/>
                </a:solidFill>
              </a:rPr>
              <a:t>, Laure </a:t>
            </a:r>
            <a:r>
              <a:rPr lang="fr-FR" sz="1200" dirty="0" err="1">
                <a:solidFill>
                  <a:srgbClr val="7030A0"/>
                </a:solidFill>
              </a:rPr>
              <a:t>Béréni</a:t>
            </a:r>
            <a:r>
              <a:rPr lang="fr-FR" sz="1200" dirty="0">
                <a:solidFill>
                  <a:srgbClr val="7030A0"/>
                </a:solidFill>
              </a:rPr>
              <a:t>, Ed. De Boeck, coll. « Ouvertures politiques », 2e édition revue et augmentée (11 mai 2012) éd., page 25.   </a:t>
            </a:r>
            <a:endParaRPr lang="fr-FR" dirty="0">
              <a:solidFill>
                <a:srgbClr val="7030A0"/>
              </a:solidFill>
            </a:endParaRPr>
          </a:p>
        </p:txBody>
      </p:sp>
      <p:sp>
        <p:nvSpPr>
          <p:cNvPr id="8" name="ZoneTexte 7"/>
          <p:cNvSpPr txBox="1"/>
          <p:nvPr/>
        </p:nvSpPr>
        <p:spPr>
          <a:xfrm>
            <a:off x="88990" y="368835"/>
            <a:ext cx="4286025" cy="369332"/>
          </a:xfrm>
          <a:prstGeom prst="rect">
            <a:avLst/>
          </a:prstGeom>
          <a:noFill/>
        </p:spPr>
        <p:txBody>
          <a:bodyPr wrap="square" rtlCol="0">
            <a:spAutoFit/>
          </a:bodyPr>
          <a:lstStyle/>
          <a:p>
            <a:r>
              <a:rPr lang="fr-FR" b="1" dirty="0">
                <a:solidFill>
                  <a:srgbClr val="7030A0"/>
                </a:solidFill>
              </a:rPr>
              <a:t>18. Causes possibles de la transsexualité</a:t>
            </a:r>
          </a:p>
        </p:txBody>
      </p:sp>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2293" y="5334000"/>
            <a:ext cx="1547723" cy="1547723"/>
          </a:xfrm>
          <a:prstGeom prst="rect">
            <a:avLst/>
          </a:prstGeom>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9727" y="5334000"/>
            <a:ext cx="1524000" cy="1524000"/>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4839" y="5358125"/>
            <a:ext cx="1406322" cy="1406322"/>
          </a:xfrm>
          <a:prstGeom prst="rect">
            <a:avLst/>
          </a:prstGeom>
        </p:spPr>
      </p:pic>
    </p:spTree>
    <p:extLst>
      <p:ext uri="{BB962C8B-B14F-4D97-AF65-F5344CB8AC3E}">
        <p14:creationId xmlns:p14="http://schemas.microsoft.com/office/powerpoint/2010/main" val="262830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42955" y="144317"/>
            <a:ext cx="467062" cy="369333"/>
          </a:xfrm>
        </p:spPr>
        <p:txBody>
          <a:bodyPr/>
          <a:lstStyle/>
          <a:p>
            <a:fld id="{A3855CD8-F650-4656-8804-7E552F308368}" type="slidenum">
              <a:rPr lang="en-US" smtClean="0"/>
              <a:t>77</a:t>
            </a:fld>
            <a:endParaRPr lang="en-US"/>
          </a:p>
        </p:txBody>
      </p:sp>
      <p:sp>
        <p:nvSpPr>
          <p:cNvPr id="3" name="Rectangle 2"/>
          <p:cNvSpPr/>
          <p:nvPr/>
        </p:nvSpPr>
        <p:spPr>
          <a:xfrm>
            <a:off x="182881" y="813117"/>
            <a:ext cx="7602915" cy="369332"/>
          </a:xfrm>
          <a:prstGeom prst="rect">
            <a:avLst/>
          </a:prstGeom>
        </p:spPr>
        <p:txBody>
          <a:bodyPr wrap="none">
            <a:spAutoFit/>
          </a:bodyPr>
          <a:lstStyle/>
          <a:p>
            <a:r>
              <a:rPr lang="fr-FR" b="1" dirty="0">
                <a:solidFill>
                  <a:srgbClr val="7030A0"/>
                </a:solidFill>
              </a:rPr>
              <a:t>18.1. Les explications psychologiques de la transsexualité (M2F et F2M réunis)</a:t>
            </a:r>
            <a:endParaRPr lang="fr-FR" b="1" dirty="0"/>
          </a:p>
        </p:txBody>
      </p:sp>
      <p:sp>
        <p:nvSpPr>
          <p:cNvPr id="4" name="ZoneTexte 3"/>
          <p:cNvSpPr txBox="1"/>
          <p:nvPr/>
        </p:nvSpPr>
        <p:spPr>
          <a:xfrm>
            <a:off x="455272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182881" y="1227648"/>
            <a:ext cx="11802693" cy="923330"/>
          </a:xfrm>
          <a:prstGeom prst="rect">
            <a:avLst/>
          </a:prstGeom>
          <a:noFill/>
        </p:spPr>
        <p:txBody>
          <a:bodyPr wrap="square" rtlCol="0">
            <a:spAutoFit/>
          </a:bodyPr>
          <a:lstStyle/>
          <a:p>
            <a:r>
              <a:rPr lang="fr-FR" b="1" dirty="0">
                <a:solidFill>
                  <a:srgbClr val="7030A0"/>
                </a:solidFill>
              </a:rPr>
              <a:t>18.1.1. L’identification au modèle projeté par le sexe opposé et rejet de l’anti-modèle projeté par son propre sexe (suite) </a:t>
            </a:r>
            <a:r>
              <a:rPr lang="fr-FR" dirty="0">
                <a:solidFill>
                  <a:srgbClr val="7030A0"/>
                </a:solidFill>
              </a:rPr>
              <a:t>:</a:t>
            </a:r>
          </a:p>
          <a:p>
            <a:endParaRPr lang="fr-FR" dirty="0">
              <a:solidFill>
                <a:srgbClr val="7030A0"/>
              </a:solidFill>
            </a:endParaRPr>
          </a:p>
          <a:p>
            <a:endParaRPr lang="fr-FR" dirty="0">
              <a:solidFill>
                <a:srgbClr val="7030A0"/>
              </a:solidFill>
            </a:endParaRPr>
          </a:p>
        </p:txBody>
      </p:sp>
      <p:sp>
        <p:nvSpPr>
          <p:cNvPr id="6" name="ZoneTexte 5"/>
          <p:cNvSpPr txBox="1"/>
          <p:nvPr/>
        </p:nvSpPr>
        <p:spPr>
          <a:xfrm>
            <a:off x="207324" y="1677576"/>
            <a:ext cx="11802693" cy="3508653"/>
          </a:xfrm>
          <a:prstGeom prst="rect">
            <a:avLst/>
          </a:prstGeom>
          <a:noFill/>
        </p:spPr>
        <p:txBody>
          <a:bodyPr wrap="square" rtlCol="0">
            <a:spAutoFit/>
          </a:bodyPr>
          <a:lstStyle/>
          <a:p>
            <a:r>
              <a:rPr lang="fr-FR" dirty="0">
                <a:solidFill>
                  <a:srgbClr val="7030A0"/>
                </a:solidFill>
              </a:rPr>
              <a:t>« </a:t>
            </a:r>
            <a:r>
              <a:rPr lang="fr-FR" i="1" dirty="0">
                <a:solidFill>
                  <a:srgbClr val="7030A0"/>
                </a:solidFill>
              </a:rPr>
              <a:t>Les transsexuels </a:t>
            </a:r>
            <a:r>
              <a:rPr lang="fr-FR" i="1" dirty="0" err="1">
                <a:solidFill>
                  <a:srgbClr val="7030A0"/>
                </a:solidFill>
              </a:rPr>
              <a:t>MtF</a:t>
            </a:r>
            <a:r>
              <a:rPr lang="fr-FR" i="1" dirty="0">
                <a:solidFill>
                  <a:srgbClr val="7030A0"/>
                </a:solidFill>
              </a:rPr>
              <a:t> ont décrit avoir entretenu une relation de proximité avec leur mère et ont précisé avoir été féminisés par celle-ci, dans l’enfance. Les sujets se sont souvenus qu’ils partageaient un certain nombre d’activités avec leur mère et ont indiqué qu’elle était souvent présente dans l’enfance. Le père a été décrit comme peu présent, distant et/ou autoritaire. Les transsexuels masculins ont qualifié leur rapport à celui-ci de pauvre.</a:t>
            </a:r>
          </a:p>
          <a:p>
            <a:r>
              <a:rPr lang="fr-FR" i="1" dirty="0">
                <a:solidFill>
                  <a:srgbClr val="7030A0"/>
                </a:solidFill>
              </a:rPr>
              <a:t>Concernant les transsexuels féminins, nos résultats ont confirmé les suppositions de </a:t>
            </a:r>
            <a:r>
              <a:rPr lang="fr-FR" i="1" dirty="0" err="1">
                <a:solidFill>
                  <a:srgbClr val="7030A0"/>
                </a:solidFill>
              </a:rPr>
              <a:t>Stoller</a:t>
            </a:r>
            <a:r>
              <a:rPr lang="fr-FR" i="1" dirty="0">
                <a:solidFill>
                  <a:srgbClr val="7030A0"/>
                </a:solidFill>
              </a:rPr>
              <a:t> selon lesquelles la mère est représentée comme féminine et que la relation à celle-ci a été vécue comme pauvre dans l’enfance. La présence de traits dépressifs chez la mère, décrite par </a:t>
            </a:r>
            <a:r>
              <a:rPr lang="fr-FR" i="1" dirty="0" err="1">
                <a:solidFill>
                  <a:srgbClr val="7030A0"/>
                </a:solidFill>
              </a:rPr>
              <a:t>Stoller</a:t>
            </a:r>
            <a:r>
              <a:rPr lang="fr-FR" i="1" dirty="0">
                <a:solidFill>
                  <a:srgbClr val="7030A0"/>
                </a:solidFill>
              </a:rPr>
              <a:t>, a été retrouvée chez la moitié des transsexuels féminins. Cependant, alors que </a:t>
            </a:r>
            <a:r>
              <a:rPr lang="fr-FR" i="1" dirty="0" err="1">
                <a:solidFill>
                  <a:srgbClr val="7030A0"/>
                </a:solidFill>
              </a:rPr>
              <a:t>Stoller</a:t>
            </a:r>
            <a:r>
              <a:rPr lang="fr-FR" i="1" dirty="0">
                <a:solidFill>
                  <a:srgbClr val="7030A0"/>
                </a:solidFill>
              </a:rPr>
              <a:t> supposait un investissement important du père auprès de son enfant, nous avons observé dans le discours des transsexuels féminins qu’il avait été vécu comme défaillant dans l’enfance. Il semblerait, au contraire, qu’une absence réelle ou dynamique du père ait permis à l’enfant de combler la place libre afin de soutenir sa mère, elle-même encourageant la petite fille à occuper cette position masculine</a:t>
            </a:r>
            <a:r>
              <a:rPr lang="fr-FR" dirty="0">
                <a:solidFill>
                  <a:srgbClr val="7030A0"/>
                </a:solidFill>
              </a:rPr>
              <a:t> ».</a:t>
            </a:r>
            <a:r>
              <a:rPr lang="fr-FR" sz="1200" dirty="0">
                <a:solidFill>
                  <a:srgbClr val="7030A0"/>
                </a:solidFill>
              </a:rPr>
              <a:t> </a:t>
            </a:r>
          </a:p>
          <a:p>
            <a:r>
              <a:rPr lang="fr-FR" sz="1200" dirty="0">
                <a:solidFill>
                  <a:srgbClr val="7030A0"/>
                </a:solidFill>
              </a:rPr>
              <a:t>Source : </a:t>
            </a:r>
            <a:r>
              <a:rPr lang="fr-FR" sz="1200" i="1" dirty="0">
                <a:solidFill>
                  <a:srgbClr val="7030A0"/>
                </a:solidFill>
              </a:rPr>
              <a:t>Étude de la dynamique familiale dans l’enfance des transsexuels</a:t>
            </a:r>
            <a:r>
              <a:rPr lang="fr-FR" sz="1200" dirty="0">
                <a:solidFill>
                  <a:srgbClr val="7030A0"/>
                </a:solidFill>
              </a:rPr>
              <a:t>, M. CHÉRON, E. REYNIER, M. BONIERBALE, M. MAGAUD-VOULAND, A. CLÉMENT, V. AGHABABIAN, C. LANÇON, (2005) </a:t>
            </a:r>
            <a:r>
              <a:rPr lang="fr-FR" sz="1200" dirty="0" err="1">
                <a:solidFill>
                  <a:srgbClr val="7030A0"/>
                </a:solidFill>
              </a:rPr>
              <a:t>Rev</a:t>
            </a:r>
            <a:r>
              <a:rPr lang="fr-FR" sz="1200" dirty="0">
                <a:solidFill>
                  <a:srgbClr val="7030A0"/>
                </a:solidFill>
              </a:rPr>
              <a:t>. Europ. </a:t>
            </a:r>
            <a:r>
              <a:rPr lang="fr-FR" sz="1200" dirty="0" err="1">
                <a:solidFill>
                  <a:srgbClr val="7030A0"/>
                </a:solidFill>
              </a:rPr>
              <a:t>Sexol</a:t>
            </a:r>
            <a:r>
              <a:rPr lang="fr-FR" sz="1200" dirty="0">
                <a:solidFill>
                  <a:srgbClr val="7030A0"/>
                </a:solidFill>
              </a:rPr>
              <a:t>.; Sexologies (XIV), 52 : 17-24, </a:t>
            </a:r>
            <a:r>
              <a:rPr lang="fr-FR" sz="1200" dirty="0">
                <a:solidFill>
                  <a:srgbClr val="7030A0"/>
                </a:solidFill>
                <a:hlinkClick r:id="rId2"/>
              </a:rPr>
              <a:t>http://www.aihus.fr/prod/data/publications/transexualisme/cheron52.pdf</a:t>
            </a:r>
            <a:r>
              <a:rPr lang="fr-FR" sz="1200" dirty="0">
                <a:solidFill>
                  <a:srgbClr val="7030A0"/>
                </a:solidFill>
              </a:rPr>
              <a:t> </a:t>
            </a:r>
            <a:endParaRPr lang="fr-FR" dirty="0">
              <a:solidFill>
                <a:srgbClr val="7030A0"/>
              </a:solidFill>
            </a:endParaRPr>
          </a:p>
        </p:txBody>
      </p:sp>
      <p:sp>
        <p:nvSpPr>
          <p:cNvPr id="7" name="ZoneTexte 6"/>
          <p:cNvSpPr txBox="1"/>
          <p:nvPr/>
        </p:nvSpPr>
        <p:spPr>
          <a:xfrm>
            <a:off x="182881" y="439685"/>
            <a:ext cx="4286025" cy="369332"/>
          </a:xfrm>
          <a:prstGeom prst="rect">
            <a:avLst/>
          </a:prstGeom>
          <a:noFill/>
        </p:spPr>
        <p:txBody>
          <a:bodyPr wrap="square" rtlCol="0">
            <a:spAutoFit/>
          </a:bodyPr>
          <a:lstStyle/>
          <a:p>
            <a:r>
              <a:rPr lang="fr-FR" b="1" dirty="0">
                <a:solidFill>
                  <a:srgbClr val="7030A0"/>
                </a:solidFill>
              </a:rPr>
              <a:t>18. Causes possibles de la transsexualité</a:t>
            </a:r>
          </a:p>
        </p:txBody>
      </p:sp>
      <p:sp>
        <p:nvSpPr>
          <p:cNvPr id="8" name="ZoneTexte 7"/>
          <p:cNvSpPr txBox="1"/>
          <p:nvPr/>
        </p:nvSpPr>
        <p:spPr>
          <a:xfrm>
            <a:off x="10138753" y="6434255"/>
            <a:ext cx="1895707" cy="276999"/>
          </a:xfrm>
          <a:prstGeom prst="rect">
            <a:avLst/>
          </a:prstGeom>
          <a:noFill/>
        </p:spPr>
        <p:txBody>
          <a:bodyPr wrap="square" rtlCol="0">
            <a:spAutoFit/>
          </a:bodyPr>
          <a:lstStyle/>
          <a:p>
            <a:pPr algn="ctr"/>
            <a:r>
              <a:rPr lang="fr-FR" sz="1200" dirty="0">
                <a:solidFill>
                  <a:srgbClr val="7030A0"/>
                </a:solidFill>
              </a:rPr>
              <a:t>Logo du </a:t>
            </a:r>
            <a:r>
              <a:rPr lang="fr-FR" sz="1200" dirty="0" err="1">
                <a:solidFill>
                  <a:srgbClr val="7030A0"/>
                </a:solidFill>
              </a:rPr>
              <a:t>trans</a:t>
            </a:r>
            <a:r>
              <a:rPr lang="fr-FR" sz="1200" dirty="0">
                <a:solidFill>
                  <a:srgbClr val="7030A0"/>
                </a:solidFill>
              </a:rPr>
              <a:t>-féminisme.</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7170" y="5085768"/>
            <a:ext cx="1314450" cy="1381125"/>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0254" y="4945202"/>
            <a:ext cx="1185659" cy="1766052"/>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800" y="5215829"/>
            <a:ext cx="1647825" cy="1495425"/>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2063" y="5215829"/>
            <a:ext cx="2779108" cy="1495425"/>
          </a:xfrm>
          <a:prstGeom prst="rect">
            <a:avLst/>
          </a:prstGeom>
        </p:spPr>
      </p:pic>
    </p:spTree>
    <p:extLst>
      <p:ext uri="{BB962C8B-B14F-4D97-AF65-F5344CB8AC3E}">
        <p14:creationId xmlns:p14="http://schemas.microsoft.com/office/powerpoint/2010/main" val="22757513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8721697" y="154819"/>
            <a:ext cx="467062" cy="36933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78</a:t>
            </a:fld>
            <a:endParaRPr lang="en-US"/>
          </a:p>
        </p:txBody>
      </p:sp>
      <p:sp>
        <p:nvSpPr>
          <p:cNvPr id="4" name="Rectangle 3"/>
          <p:cNvSpPr/>
          <p:nvPr/>
        </p:nvSpPr>
        <p:spPr>
          <a:xfrm>
            <a:off x="182881" y="813117"/>
            <a:ext cx="7602915" cy="369332"/>
          </a:xfrm>
          <a:prstGeom prst="rect">
            <a:avLst/>
          </a:prstGeom>
        </p:spPr>
        <p:txBody>
          <a:bodyPr wrap="none">
            <a:spAutoFit/>
          </a:bodyPr>
          <a:lstStyle/>
          <a:p>
            <a:r>
              <a:rPr lang="fr-FR" b="1" dirty="0">
                <a:solidFill>
                  <a:srgbClr val="7030A0"/>
                </a:solidFill>
              </a:rPr>
              <a:t>18.1. Les explications psychologiques de la transsexualité (M2F et F2M réunis)</a:t>
            </a:r>
            <a:endParaRPr lang="fr-FR" b="1" dirty="0"/>
          </a:p>
        </p:txBody>
      </p:sp>
      <p:sp>
        <p:nvSpPr>
          <p:cNvPr id="5" name="ZoneTexte 4"/>
          <p:cNvSpPr txBox="1"/>
          <p:nvPr/>
        </p:nvSpPr>
        <p:spPr>
          <a:xfrm>
            <a:off x="455272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82882" y="1227648"/>
            <a:ext cx="10065090" cy="5447645"/>
          </a:xfrm>
          <a:prstGeom prst="rect">
            <a:avLst/>
          </a:prstGeom>
          <a:noFill/>
        </p:spPr>
        <p:txBody>
          <a:bodyPr wrap="square" rtlCol="0">
            <a:spAutoFit/>
          </a:bodyPr>
          <a:lstStyle/>
          <a:p>
            <a:r>
              <a:rPr lang="fr-FR" b="1" dirty="0">
                <a:solidFill>
                  <a:srgbClr val="7030A0"/>
                </a:solidFill>
              </a:rPr>
              <a:t>18.1.1bis. Le modèle de la mère « possessive » (ou C.B.I. « close binding </a:t>
            </a:r>
            <a:r>
              <a:rPr lang="fr-FR" b="1" dirty="0" err="1">
                <a:solidFill>
                  <a:srgbClr val="7030A0"/>
                </a:solidFill>
              </a:rPr>
              <a:t>intimate</a:t>
            </a:r>
            <a:r>
              <a:rPr lang="fr-FR" b="1" dirty="0">
                <a:solidFill>
                  <a:srgbClr val="7030A0"/>
                </a:solidFill>
              </a:rPr>
              <a:t> »)  :</a:t>
            </a:r>
          </a:p>
          <a:p>
            <a:endParaRPr lang="fr-FR" dirty="0">
              <a:solidFill>
                <a:srgbClr val="7030A0"/>
              </a:solidFill>
            </a:endParaRPr>
          </a:p>
          <a:p>
            <a:pPr algn="just"/>
            <a:r>
              <a:rPr lang="fr-FR" dirty="0">
                <a:solidFill>
                  <a:srgbClr val="7030A0"/>
                </a:solidFill>
              </a:rPr>
              <a:t>On observe souvent avec les homosexuels masculins et les transsexuels à vocation féminine, la présence d'une mère forte, souvent très aimante, souvent masculine (plus ou moins homosexuelle, ayant eu de tels comportements dans leur jeunesse), souvent peu heureuse dans leur mariage hétérosexuel, qui font vivre et retiennent souvent leur fils dans la clôture de leur intimité. Cette relation mère-enfant est souvent symbiotique (fusionnelle).  Souvent elle ne mettent pas ou ne pensent pas mettre fin au processus de féminisation de leur fils. Souvent, en parallèle, le père est souvent absent ou passifs _ ne s'opposant pas ou jamais à leur femme _ (voir Bieber, R. </a:t>
            </a:r>
            <a:r>
              <a:rPr lang="fr-FR" dirty="0" err="1">
                <a:solidFill>
                  <a:srgbClr val="7030A0"/>
                </a:solidFill>
              </a:rPr>
              <a:t>Stoller</a:t>
            </a:r>
            <a:r>
              <a:rPr lang="fr-FR" dirty="0">
                <a:solidFill>
                  <a:srgbClr val="7030A0"/>
                </a:solidFill>
              </a:rPr>
              <a:t>). Ce schéma dit "</a:t>
            </a:r>
            <a:r>
              <a:rPr lang="fr-FR" dirty="0" err="1">
                <a:solidFill>
                  <a:srgbClr val="7030A0"/>
                </a:solidFill>
              </a:rPr>
              <a:t>Stolérien</a:t>
            </a:r>
            <a:r>
              <a:rPr lang="fr-FR" dirty="0">
                <a:solidFill>
                  <a:srgbClr val="7030A0"/>
                </a:solidFill>
              </a:rPr>
              <a:t>" n'est pas toujours vérifié, dans tous les cas (on peut être TS avec une éducation conforme à son sexe biologique), mais on admet qu'il est un puissant inducteur de l'orientation transsexuel d'une personne TS à vocation féminine.</a:t>
            </a:r>
          </a:p>
          <a:p>
            <a:pPr algn="just"/>
            <a:r>
              <a:rPr lang="fr-FR" dirty="0">
                <a:solidFill>
                  <a:srgbClr val="7030A0"/>
                </a:solidFill>
              </a:rPr>
              <a:t>On observe(rait) un schéma en sens inverse (mère effacée souvent dépressive, un père fort viril puissant très valorisé et aimant très fortement sa fille, la faisant participer à des activités virile) chez le transsexuel à vocation masculine (là encore ce dernier schéma n'est pas toujours vérifié). </a:t>
            </a:r>
          </a:p>
          <a:p>
            <a:pPr algn="just"/>
            <a:r>
              <a:rPr lang="en-US" sz="1200" dirty="0">
                <a:solidFill>
                  <a:srgbClr val="7030A0"/>
                </a:solidFill>
              </a:rPr>
              <a:t>Nurture during the 'developmentally critical' early years. The psychoanalyst Irving Bieber (1965) notoriously proposed that male homosexuality was the product of a 'close-binding-intimate' mother and a 'detached and hostile' father. In Bieber's theory, homosexuality was viewed as a pathological reaction to poor parenting.</a:t>
            </a:r>
          </a:p>
          <a:p>
            <a:pPr algn="just"/>
            <a:r>
              <a:rPr lang="fr-FR" sz="1200" dirty="0">
                <a:solidFill>
                  <a:srgbClr val="7030A0"/>
                </a:solidFill>
              </a:rPr>
              <a:t>Couver / élever pendant les premières années « critiques » du développement de l’enfant : Le psychanalyste Irving Bieber (1965) a proposé notoirement que l'homosexualité masculine était le produit d'une mère proche avec la quelle l’on a une « liaison très intime » et un père « détaché et hostile ». Dans la théorie de Bieber, l'homosexualité a été considérée comme une réaction pathologique à une mauvaise parentalité.</a:t>
            </a:r>
          </a:p>
          <a:p>
            <a:pPr algn="just"/>
            <a:r>
              <a:rPr lang="fr-FR" sz="1200" dirty="0">
                <a:solidFill>
                  <a:srgbClr val="7030A0"/>
                </a:solidFill>
              </a:rPr>
              <a:t>Source : </a:t>
            </a:r>
            <a:r>
              <a:rPr lang="fr-FR" sz="1200" i="1" dirty="0" err="1">
                <a:solidFill>
                  <a:srgbClr val="7030A0"/>
                </a:solidFill>
              </a:rPr>
              <a:t>Lesbian</a:t>
            </a:r>
            <a:r>
              <a:rPr lang="fr-FR" sz="1200" i="1" dirty="0">
                <a:solidFill>
                  <a:srgbClr val="7030A0"/>
                </a:solidFill>
              </a:rPr>
              <a:t>, Gay, </a:t>
            </a:r>
            <a:r>
              <a:rPr lang="fr-FR" sz="1200" i="1" dirty="0" err="1">
                <a:solidFill>
                  <a:srgbClr val="7030A0"/>
                </a:solidFill>
              </a:rPr>
              <a:t>Bisexual</a:t>
            </a:r>
            <a:r>
              <a:rPr lang="fr-FR" sz="1200" i="1" dirty="0">
                <a:solidFill>
                  <a:srgbClr val="7030A0"/>
                </a:solidFill>
              </a:rPr>
              <a:t>, Trans and </a:t>
            </a:r>
            <a:r>
              <a:rPr lang="fr-FR" sz="1200" i="1" dirty="0" err="1">
                <a:solidFill>
                  <a:srgbClr val="7030A0"/>
                </a:solidFill>
              </a:rPr>
              <a:t>Queer</a:t>
            </a:r>
            <a:r>
              <a:rPr lang="fr-FR" sz="1200" i="1" dirty="0">
                <a:solidFill>
                  <a:srgbClr val="7030A0"/>
                </a:solidFill>
              </a:rPr>
              <a:t> Psychology: An Introduction</a:t>
            </a:r>
            <a:r>
              <a:rPr lang="fr-FR" sz="1200" dirty="0">
                <a:solidFill>
                  <a:srgbClr val="7030A0"/>
                </a:solidFill>
              </a:rPr>
              <a:t>, Victoria Clarke, ‎Sonja J. Ellis, ‎Elizabeth </a:t>
            </a:r>
            <a:r>
              <a:rPr lang="fr-FR" sz="1200" dirty="0" err="1">
                <a:solidFill>
                  <a:srgbClr val="7030A0"/>
                </a:solidFill>
              </a:rPr>
              <a:t>Peel,Cambridge</a:t>
            </a:r>
            <a:r>
              <a:rPr lang="fr-FR" sz="1200" dirty="0">
                <a:solidFill>
                  <a:srgbClr val="7030A0"/>
                </a:solidFill>
              </a:rPr>
              <a:t> </a:t>
            </a:r>
            <a:r>
              <a:rPr lang="fr-FR" sz="1200" dirty="0" err="1">
                <a:solidFill>
                  <a:srgbClr val="7030A0"/>
                </a:solidFill>
              </a:rPr>
              <a:t>University</a:t>
            </a:r>
            <a:r>
              <a:rPr lang="fr-FR" sz="1200" dirty="0">
                <a:solidFill>
                  <a:srgbClr val="7030A0"/>
                </a:solidFill>
              </a:rPr>
              <a:t> </a:t>
            </a:r>
            <a:r>
              <a:rPr lang="fr-FR" sz="1200" dirty="0" err="1">
                <a:solidFill>
                  <a:srgbClr val="7030A0"/>
                </a:solidFill>
              </a:rPr>
              <a:t>Press</a:t>
            </a:r>
            <a:r>
              <a:rPr lang="fr-FR" sz="1200" dirty="0">
                <a:solidFill>
                  <a:srgbClr val="7030A0"/>
                </a:solidFill>
              </a:rPr>
              <a:t>, 2010, page 27.</a:t>
            </a:r>
          </a:p>
        </p:txBody>
      </p:sp>
      <p:sp>
        <p:nvSpPr>
          <p:cNvPr id="7" name="ZoneTexte 6"/>
          <p:cNvSpPr txBox="1"/>
          <p:nvPr/>
        </p:nvSpPr>
        <p:spPr>
          <a:xfrm>
            <a:off x="182881" y="439685"/>
            <a:ext cx="4286025" cy="369332"/>
          </a:xfrm>
          <a:prstGeom prst="rect">
            <a:avLst/>
          </a:prstGeom>
          <a:noFill/>
        </p:spPr>
        <p:txBody>
          <a:bodyPr wrap="square" rtlCol="0">
            <a:spAutoFit/>
          </a:bodyPr>
          <a:lstStyle/>
          <a:p>
            <a:r>
              <a:rPr lang="fr-FR" b="1" dirty="0">
                <a:solidFill>
                  <a:srgbClr val="7030A0"/>
                </a:solidFill>
              </a:rPr>
              <a:t>18. Causes possibles de la transsexualité</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7972" y="4315522"/>
            <a:ext cx="1873936" cy="2359771"/>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8125" y="2400067"/>
            <a:ext cx="1883784" cy="1829962"/>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9417" y="0"/>
            <a:ext cx="1981200" cy="2314575"/>
          </a:xfrm>
          <a:prstGeom prst="rect">
            <a:avLst/>
          </a:prstGeom>
        </p:spPr>
      </p:pic>
    </p:spTree>
    <p:extLst>
      <p:ext uri="{BB962C8B-B14F-4D97-AF65-F5344CB8AC3E}">
        <p14:creationId xmlns:p14="http://schemas.microsoft.com/office/powerpoint/2010/main" val="28294673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07697" y="74560"/>
            <a:ext cx="481361" cy="365125"/>
          </a:xfrm>
        </p:spPr>
        <p:txBody>
          <a:bodyPr/>
          <a:lstStyle/>
          <a:p>
            <a:fld id="{A3855CD8-F650-4656-8804-7E552F308368}" type="slidenum">
              <a:rPr lang="en-US" smtClean="0"/>
              <a:t>79</a:t>
            </a:fld>
            <a:endParaRPr lang="en-US"/>
          </a:p>
        </p:txBody>
      </p:sp>
      <p:sp>
        <p:nvSpPr>
          <p:cNvPr id="3" name="Rectangle 2"/>
          <p:cNvSpPr/>
          <p:nvPr/>
        </p:nvSpPr>
        <p:spPr>
          <a:xfrm>
            <a:off x="182881" y="1182449"/>
            <a:ext cx="6096000" cy="369332"/>
          </a:xfrm>
          <a:prstGeom prst="rect">
            <a:avLst/>
          </a:prstGeom>
        </p:spPr>
        <p:txBody>
          <a:bodyPr>
            <a:spAutoFit/>
          </a:bodyPr>
          <a:lstStyle/>
          <a:p>
            <a:pPr>
              <a:spcAft>
                <a:spcPts val="0"/>
              </a:spcAft>
            </a:pPr>
            <a:r>
              <a:rPr lang="fr-FR" b="1" dirty="0">
                <a:solidFill>
                  <a:srgbClr val="7030A0"/>
                </a:solidFill>
              </a:rPr>
              <a:t>18.1.1ter</a:t>
            </a:r>
            <a:r>
              <a:rPr lang="fr-FR" b="1" dirty="0">
                <a:solidFill>
                  <a:srgbClr val="7030A0"/>
                </a:solidFill>
                <a:latin typeface="ArAal"/>
                <a:ea typeface="Times New Roman" panose="02020603050405020304" pitchFamily="18" charset="0"/>
                <a:cs typeface="ArAal"/>
              </a:rPr>
              <a:t>. Angoisse ou Complexe de Castration</a:t>
            </a:r>
            <a:endParaRPr lang="fr-FR" b="1" dirty="0">
              <a:solidFill>
                <a:srgbClr val="7030A0"/>
              </a:solidFill>
            </a:endParaRPr>
          </a:p>
        </p:txBody>
      </p:sp>
      <p:sp>
        <p:nvSpPr>
          <p:cNvPr id="4" name="Rectangle 3"/>
          <p:cNvSpPr/>
          <p:nvPr/>
        </p:nvSpPr>
        <p:spPr>
          <a:xfrm>
            <a:off x="182881" y="813117"/>
            <a:ext cx="7602915" cy="369332"/>
          </a:xfrm>
          <a:prstGeom prst="rect">
            <a:avLst/>
          </a:prstGeom>
        </p:spPr>
        <p:txBody>
          <a:bodyPr wrap="none">
            <a:spAutoFit/>
          </a:bodyPr>
          <a:lstStyle/>
          <a:p>
            <a:r>
              <a:rPr lang="fr-FR" b="1" dirty="0">
                <a:solidFill>
                  <a:srgbClr val="7030A0"/>
                </a:solidFill>
              </a:rPr>
              <a:t>18.1. Les explications psychologiques de la transsexualité (M2F et F2M réunis)</a:t>
            </a:r>
            <a:endParaRPr lang="fr-FR" b="1" dirty="0"/>
          </a:p>
        </p:txBody>
      </p:sp>
      <p:sp>
        <p:nvSpPr>
          <p:cNvPr id="5" name="ZoneTexte 4"/>
          <p:cNvSpPr txBox="1"/>
          <p:nvPr/>
        </p:nvSpPr>
        <p:spPr>
          <a:xfrm>
            <a:off x="455272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82881" y="439685"/>
            <a:ext cx="4286025" cy="369332"/>
          </a:xfrm>
          <a:prstGeom prst="rect">
            <a:avLst/>
          </a:prstGeom>
          <a:noFill/>
        </p:spPr>
        <p:txBody>
          <a:bodyPr wrap="square" rtlCol="0">
            <a:spAutoFit/>
          </a:bodyPr>
          <a:lstStyle/>
          <a:p>
            <a:r>
              <a:rPr lang="fr-FR" b="1" dirty="0">
                <a:solidFill>
                  <a:srgbClr val="7030A0"/>
                </a:solidFill>
              </a:rPr>
              <a:t>18. Causes possibles de la transsexualité</a:t>
            </a:r>
          </a:p>
        </p:txBody>
      </p:sp>
      <p:sp>
        <p:nvSpPr>
          <p:cNvPr id="7" name="ZoneTexte 6"/>
          <p:cNvSpPr txBox="1"/>
          <p:nvPr/>
        </p:nvSpPr>
        <p:spPr>
          <a:xfrm>
            <a:off x="182881" y="1551781"/>
            <a:ext cx="11804680" cy="5324535"/>
          </a:xfrm>
          <a:prstGeom prst="rect">
            <a:avLst/>
          </a:prstGeom>
          <a:noFill/>
        </p:spPr>
        <p:txBody>
          <a:bodyPr wrap="square" rtlCol="0">
            <a:spAutoFit/>
          </a:bodyPr>
          <a:lstStyle/>
          <a:p>
            <a:r>
              <a:rPr lang="fr-FR" sz="1700" b="1" u="sng" dirty="0">
                <a:solidFill>
                  <a:srgbClr val="7030A0"/>
                </a:solidFill>
              </a:rPr>
              <a:t>Angoisse/complexe de castration masculine</a:t>
            </a:r>
            <a:r>
              <a:rPr lang="fr-FR" sz="1700" dirty="0">
                <a:solidFill>
                  <a:srgbClr val="7030A0"/>
                </a:solidFill>
              </a:rPr>
              <a:t> :</a:t>
            </a:r>
          </a:p>
          <a:p>
            <a:r>
              <a:rPr lang="fr-FR" sz="1700" dirty="0">
                <a:solidFill>
                  <a:srgbClr val="7030A0"/>
                </a:solidFill>
              </a:rPr>
              <a:t>Peur profonde de certains hommes et garçon de perdre leur pénis, ou plus exactement peur d'être puni par mutilation de leur pénis (celui-ci étant ressenti comme un symbole de force et virilité. Avoir un vagin est ressenti par la majorité des hommes comme une horreur. Ce que ne ressent pas le transsexuel à vocation féminine. C'est la principale caractéristique des MTF).</a:t>
            </a:r>
          </a:p>
          <a:p>
            <a:r>
              <a:rPr lang="fr-FR" sz="1700" b="1" u="sng" dirty="0">
                <a:solidFill>
                  <a:srgbClr val="7030A0"/>
                </a:solidFill>
              </a:rPr>
              <a:t>Angoisse/complexe de castration féminine </a:t>
            </a:r>
            <a:r>
              <a:rPr lang="fr-FR" sz="1700" dirty="0">
                <a:solidFill>
                  <a:srgbClr val="7030A0"/>
                </a:solidFill>
              </a:rPr>
              <a:t>:</a:t>
            </a:r>
          </a:p>
          <a:p>
            <a:r>
              <a:rPr lang="fr-FR" sz="1700" dirty="0">
                <a:solidFill>
                  <a:srgbClr val="7030A0"/>
                </a:solidFill>
              </a:rPr>
              <a:t>Chez les filles, impression d'avoir été privée de pénis, par une punition.</a:t>
            </a:r>
          </a:p>
          <a:p>
            <a:r>
              <a:rPr lang="fr-FR" sz="1700" b="1" u="sng" dirty="0">
                <a:solidFill>
                  <a:srgbClr val="7030A0"/>
                </a:solidFill>
              </a:rPr>
              <a:t>Cause et psychogenèse</a:t>
            </a:r>
            <a:r>
              <a:rPr lang="fr-FR" sz="1700" dirty="0">
                <a:solidFill>
                  <a:srgbClr val="7030A0"/>
                </a:solidFill>
              </a:rPr>
              <a:t> :</a:t>
            </a:r>
          </a:p>
          <a:p>
            <a:r>
              <a:rPr lang="fr-FR" sz="1700" dirty="0">
                <a:solidFill>
                  <a:srgbClr val="7030A0"/>
                </a:solidFill>
              </a:rPr>
              <a:t>En général l'enfant découvre, la différence sexuelle, entre 2/3 et 5/6 ans qui peut provoquer chez lui une angoisse ou un sentiment de désir et de crainte, devant la différence des sexes, angoisse se résolvant normalement vers 5/6 ans. </a:t>
            </a:r>
          </a:p>
          <a:p>
            <a:r>
              <a:rPr lang="fr-FR" sz="1700" dirty="0">
                <a:solidFill>
                  <a:srgbClr val="7030A0"/>
                </a:solidFill>
              </a:rPr>
              <a:t>Une éducation trop rigide et puritaine peut accentuer l'angoisse, l'empêcher de se résoudre, et aggraver le sentiment de culpabilisation de l'enfant (pouvant le conduire dans certains cas à la névrose voire à la folie ou psychose). On le culpabilise en lui inculquant des préjugés, des interdits relatifs à la masturbation (qui rend sourd...). Il a la menace des parents ou des traumatismes graves lors de découverte chez l'enfant par les parents, de conduites très naturelles d'exploration des organes sexuels (style touche pipi entre fille et garçon, masturbation...). L'enfant devient très complexé, vit dans la crainte des relations sexuelle (peur de pêcher, de fauter...) etc...</a:t>
            </a:r>
          </a:p>
          <a:p>
            <a:r>
              <a:rPr lang="fr-FR" sz="1700" dirty="0">
                <a:solidFill>
                  <a:srgbClr val="7030A0"/>
                </a:solidFill>
              </a:rPr>
              <a:t>C'est vers 5/6 ans, qu'il s'identifie sexuellement et qu'il accepte sa sexualité et que ce "complexe" se résout. Le garçon naturellement s'identifie au père et la fille à la mère. A la puberté il y a parfois résurgence de ce complexe.</a:t>
            </a:r>
          </a:p>
          <a:p>
            <a:r>
              <a:rPr lang="fr-FR" sz="1700" dirty="0">
                <a:solidFill>
                  <a:srgbClr val="7030A0"/>
                </a:solidFill>
              </a:rPr>
              <a:t>La persistance du complexe à </a:t>
            </a:r>
            <a:r>
              <a:rPr lang="fr-FR" sz="1700" dirty="0" err="1">
                <a:solidFill>
                  <a:srgbClr val="7030A0"/>
                </a:solidFill>
              </a:rPr>
              <a:t>l'age</a:t>
            </a:r>
            <a:r>
              <a:rPr lang="fr-FR" sz="1700" dirty="0">
                <a:solidFill>
                  <a:srgbClr val="7030A0"/>
                </a:solidFill>
              </a:rPr>
              <a:t> adulte, peut conduite à la névrose ou la psychose, cause d'impuissance, de frigidité, dégoût pour la sexualité (anaphrodisie), d'agressivité ou de sadisme, de revendication virile chez la femme. On explique souvent l'homosexualité ou la transsexualité des sexes, par ce complexe.</a:t>
            </a:r>
          </a:p>
        </p:txBody>
      </p:sp>
      <p:sp>
        <p:nvSpPr>
          <p:cNvPr id="8" name="ZoneTexte 7"/>
          <p:cNvSpPr txBox="1"/>
          <p:nvPr/>
        </p:nvSpPr>
        <p:spPr>
          <a:xfrm>
            <a:off x="8005930" y="144317"/>
            <a:ext cx="3546733" cy="1569660"/>
          </a:xfrm>
          <a:prstGeom prst="rect">
            <a:avLst/>
          </a:prstGeom>
          <a:noFill/>
        </p:spPr>
        <p:txBody>
          <a:bodyPr wrap="square" rtlCol="0">
            <a:spAutoFit/>
          </a:bodyPr>
          <a:lstStyle/>
          <a:p>
            <a:pPr algn="just"/>
            <a:r>
              <a:rPr lang="fr-FR" sz="1200" dirty="0">
                <a:solidFill>
                  <a:srgbClr val="7030A0"/>
                </a:solidFill>
              </a:rPr>
              <a:t>Hypothèse d'une castration mentale de leur garçon par des mères qui "</a:t>
            </a:r>
            <a:r>
              <a:rPr lang="fr-FR" sz="1200" dirty="0" err="1">
                <a:solidFill>
                  <a:srgbClr val="7030A0"/>
                </a:solidFill>
              </a:rPr>
              <a:t>haissent</a:t>
            </a:r>
            <a:r>
              <a:rPr lang="fr-FR" sz="1200" dirty="0">
                <a:solidFill>
                  <a:srgbClr val="7030A0"/>
                </a:solidFill>
              </a:rPr>
              <a:t>" les hommes, ou par un père qui ne désire pas que son autorité puisse être remis en cause. Certains psychiatres avancent cette hypothèse _ d'une dévalorisation ou valorisation dans l'autre sexe, ou d'une traumatisme cause de névrose _ pour expliquer certaines forme de transsexualité à vocation féminine. </a:t>
            </a:r>
          </a:p>
        </p:txBody>
      </p:sp>
    </p:spTree>
    <p:extLst>
      <p:ext uri="{BB962C8B-B14F-4D97-AF65-F5344CB8AC3E}">
        <p14:creationId xmlns:p14="http://schemas.microsoft.com/office/powerpoint/2010/main" val="3330366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9294607" y="12006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a:t>
            </a:fld>
            <a:endParaRPr lang="en-US"/>
          </a:p>
        </p:txBody>
      </p:sp>
      <p:sp>
        <p:nvSpPr>
          <p:cNvPr id="4" name="Rectangle 3"/>
          <p:cNvSpPr/>
          <p:nvPr/>
        </p:nvSpPr>
        <p:spPr>
          <a:xfrm>
            <a:off x="281070" y="302627"/>
            <a:ext cx="2817053" cy="369332"/>
          </a:xfrm>
          <a:prstGeom prst="rect">
            <a:avLst/>
          </a:prstGeom>
        </p:spPr>
        <p:txBody>
          <a:bodyPr wrap="none">
            <a:spAutoFit/>
          </a:bodyPr>
          <a:lstStyle/>
          <a:p>
            <a:pPr>
              <a:spcBef>
                <a:spcPct val="0"/>
              </a:spcBef>
            </a:pPr>
            <a:r>
              <a:rPr lang="fr-FR" altLang="fr-FR" dirty="0">
                <a:solidFill>
                  <a:srgbClr val="7030A0"/>
                </a:solidFill>
              </a:rPr>
              <a:t>2. </a:t>
            </a:r>
            <a:r>
              <a:rPr lang="fr-FR" altLang="fr-FR" b="1" dirty="0">
                <a:solidFill>
                  <a:srgbClr val="7030A0"/>
                </a:solidFill>
              </a:rPr>
              <a:t>Introduction (suite et fin)</a:t>
            </a:r>
          </a:p>
        </p:txBody>
      </p:sp>
      <p:sp>
        <p:nvSpPr>
          <p:cNvPr id="5" name="ZoneTexte 4"/>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68018" y="797424"/>
            <a:ext cx="11869789" cy="5909310"/>
          </a:xfrm>
          <a:prstGeom prst="rect">
            <a:avLst/>
          </a:prstGeom>
          <a:noFill/>
        </p:spPr>
        <p:txBody>
          <a:bodyPr wrap="square" rtlCol="0">
            <a:spAutoFit/>
          </a:bodyPr>
          <a:lstStyle/>
          <a:p>
            <a:pPr marL="285750" indent="-285750" algn="just">
              <a:buFont typeface="Arial" panose="020B0604020202020204" pitchFamily="34" charset="0"/>
              <a:buChar char="•"/>
            </a:pPr>
            <a:r>
              <a:rPr lang="fr-FR" dirty="0">
                <a:solidFill>
                  <a:srgbClr val="7030A0"/>
                </a:solidFill>
              </a:rPr>
              <a:t>Sinon nous allons tenter de savoir quelle force conditionne et prime dans la formation de « l’identité de genre », entre une </a:t>
            </a:r>
            <a:r>
              <a:rPr lang="fr-FR" i="1" dirty="0">
                <a:solidFill>
                  <a:srgbClr val="7030A0"/>
                </a:solidFill>
              </a:rPr>
              <a:t>force biologique</a:t>
            </a:r>
            <a:r>
              <a:rPr lang="fr-FR" dirty="0">
                <a:solidFill>
                  <a:srgbClr val="7030A0"/>
                </a:solidFill>
              </a:rPr>
              <a:t>, un </a:t>
            </a:r>
            <a:r>
              <a:rPr lang="fr-FR" i="1" dirty="0">
                <a:solidFill>
                  <a:srgbClr val="7030A0"/>
                </a:solidFill>
              </a:rPr>
              <a:t>conditionnement éducationnel </a:t>
            </a:r>
            <a:r>
              <a:rPr lang="fr-FR" dirty="0">
                <a:solidFill>
                  <a:srgbClr val="7030A0"/>
                </a:solidFill>
              </a:rPr>
              <a:t>ou certains troubles psychiques.</a:t>
            </a:r>
          </a:p>
          <a:p>
            <a:pPr marL="285750" indent="-285750" algn="just">
              <a:buFont typeface="Arial" panose="020B0604020202020204" pitchFamily="34" charset="0"/>
              <a:buChar char="•"/>
            </a:pPr>
            <a:r>
              <a:rPr lang="fr-FR" dirty="0">
                <a:solidFill>
                  <a:srgbClr val="7030A0"/>
                </a:solidFill>
              </a:rPr>
              <a:t>Et dans le cas où il aurait une </a:t>
            </a:r>
            <a:r>
              <a:rPr lang="fr-FR" i="1" dirty="0">
                <a:solidFill>
                  <a:srgbClr val="7030A0"/>
                </a:solidFill>
              </a:rPr>
              <a:t>force biologique</a:t>
            </a:r>
            <a:r>
              <a:rPr lang="fr-FR" dirty="0">
                <a:solidFill>
                  <a:srgbClr val="7030A0"/>
                </a:solidFill>
              </a:rPr>
              <a:t>, dans quelle mesure le </a:t>
            </a:r>
            <a:r>
              <a:rPr lang="fr-FR" i="1" dirty="0">
                <a:solidFill>
                  <a:srgbClr val="7030A0"/>
                </a:solidFill>
              </a:rPr>
              <a:t>conditionnement éducationnel, les tabous ou codes sociétaux</a:t>
            </a:r>
            <a:r>
              <a:rPr lang="fr-FR" dirty="0">
                <a:solidFill>
                  <a:srgbClr val="7030A0"/>
                </a:solidFill>
              </a:rPr>
              <a:t> peuvent masquer et refouler cette force, par exemple, à cause de la honte ressentie, par la personne </a:t>
            </a:r>
            <a:r>
              <a:rPr lang="fr-FR" dirty="0" err="1">
                <a:solidFill>
                  <a:srgbClr val="7030A0"/>
                </a:solidFill>
              </a:rPr>
              <a:t>transsgenre</a:t>
            </a:r>
            <a:r>
              <a:rPr lang="fr-FR" dirty="0">
                <a:solidFill>
                  <a:srgbClr val="7030A0"/>
                </a:solidFill>
              </a:rPr>
              <a:t>, liée au fait, pour elle, de d’avoir à transgresser le tabou de la « barrière des sexes » _ un tabou puissant dans notre société _ et donc d’avoir à risquer d’être perçue comme une personne anormale, par le reste de la société. </a:t>
            </a:r>
          </a:p>
          <a:p>
            <a:pPr marL="285750" indent="-285750" algn="just">
              <a:buFont typeface="Arial" panose="020B0604020202020204" pitchFamily="34" charset="0"/>
              <a:buChar char="•"/>
            </a:pPr>
            <a:r>
              <a:rPr lang="fr-FR" dirty="0">
                <a:solidFill>
                  <a:srgbClr val="7030A0"/>
                </a:solidFill>
              </a:rPr>
              <a:t>Nous verrons dans les pages qui souvent que </a:t>
            </a:r>
            <a:r>
              <a:rPr lang="fr-FR" i="1" dirty="0">
                <a:solidFill>
                  <a:srgbClr val="7030A0"/>
                </a:solidFill>
              </a:rPr>
              <a:t>les opinions souvent négatives sur les transsexuels </a:t>
            </a:r>
            <a:r>
              <a:rPr lang="fr-FR" dirty="0">
                <a:solidFill>
                  <a:srgbClr val="7030A0"/>
                </a:solidFill>
              </a:rPr>
              <a:t>les aident pas à se dévoiler, à être visibles socialement, à se sentir bien dans leur peau, et n’aident pas à l’épanouissement d’une recherche scientifique objective et dépassionnée sur le sujet (disposant du recul nécessaire). Tout cette « passion », « déployée » sur le sujet, nuit à la sérénité des débats.</a:t>
            </a:r>
          </a:p>
          <a:p>
            <a:pPr marL="285750" indent="-285750" algn="just">
              <a:buFont typeface="Arial" panose="020B0604020202020204" pitchFamily="34" charset="0"/>
              <a:buChar char="•"/>
            </a:pPr>
            <a:endParaRPr lang="fr-FR" dirty="0">
              <a:solidFill>
                <a:srgbClr val="7030A0"/>
              </a:solidFill>
            </a:endParaRPr>
          </a:p>
          <a:p>
            <a:pPr algn="just"/>
            <a:r>
              <a:rPr lang="fr-FR" dirty="0">
                <a:solidFill>
                  <a:srgbClr val="7030A0"/>
                </a:solidFill>
              </a:rPr>
              <a:t>Beaucoup d’autres questions pourraient être abordées comme celles-ci ci-dessous :</a:t>
            </a:r>
          </a:p>
          <a:p>
            <a:pPr marL="285750" indent="-285750" algn="just">
              <a:buFont typeface="Arial" panose="020B0604020202020204" pitchFamily="34" charset="0"/>
              <a:buChar char="•"/>
            </a:pPr>
            <a:r>
              <a:rPr lang="fr-FR" dirty="0">
                <a:solidFill>
                  <a:srgbClr val="7030A0"/>
                </a:solidFill>
              </a:rPr>
              <a:t>En plus la science nous a appris qu’il y a une certaine plasticité du cerveau humain, pourquoi ne pourrait-il pas y avoir une certaine plasticité (labilité) de l’identité de genre, au cours du temps et de la vie des transsexuels ?</a:t>
            </a:r>
          </a:p>
          <a:p>
            <a:pPr marL="285750" indent="-285750" algn="just">
              <a:buFont typeface="Arial" panose="020B0604020202020204" pitchFamily="34" charset="0"/>
              <a:buChar char="•"/>
            </a:pPr>
            <a:r>
              <a:rPr lang="fr-FR" dirty="0">
                <a:solidFill>
                  <a:srgbClr val="7030A0"/>
                </a:solidFill>
              </a:rPr>
              <a:t>Quel pourrait être le rôle des </a:t>
            </a:r>
            <a:r>
              <a:rPr lang="fr-FR" i="1" dirty="0">
                <a:solidFill>
                  <a:srgbClr val="7030A0"/>
                </a:solidFill>
              </a:rPr>
              <a:t>humiliations de l’enfance, puis celles survenant l’âge adulte</a:t>
            </a:r>
            <a:r>
              <a:rPr lang="fr-FR" dirty="0">
                <a:solidFill>
                  <a:srgbClr val="7030A0"/>
                </a:solidFill>
              </a:rPr>
              <a:t>, dans la genèse d’un comportement « fanatique », </a:t>
            </a:r>
            <a:r>
              <a:rPr lang="fr-FR" b="1" dirty="0">
                <a:solidFill>
                  <a:srgbClr val="7030A0"/>
                </a:solidFill>
              </a:rPr>
              <a:t>intolérant</a:t>
            </a:r>
            <a:r>
              <a:rPr lang="fr-FR" dirty="0">
                <a:solidFill>
                  <a:srgbClr val="7030A0"/>
                </a:solidFill>
              </a:rPr>
              <a:t> et </a:t>
            </a:r>
            <a:r>
              <a:rPr lang="fr-FR" b="1" dirty="0">
                <a:solidFill>
                  <a:srgbClr val="7030A0"/>
                </a:solidFill>
              </a:rPr>
              <a:t>dictatorial</a:t>
            </a:r>
            <a:r>
              <a:rPr lang="fr-FR" dirty="0">
                <a:solidFill>
                  <a:srgbClr val="7030A0"/>
                </a:solidFill>
              </a:rPr>
              <a:t>, </a:t>
            </a:r>
            <a:r>
              <a:rPr lang="fr-FR" i="1" dirty="0">
                <a:solidFill>
                  <a:srgbClr val="7030A0"/>
                </a:solidFill>
              </a:rPr>
              <a:t>fermé à toute remise en cause personnelle</a:t>
            </a:r>
            <a:r>
              <a:rPr lang="fr-FR" dirty="0">
                <a:solidFill>
                  <a:srgbClr val="7030A0"/>
                </a:solidFill>
              </a:rPr>
              <a:t>, observés chez certains transsexuels ?</a:t>
            </a:r>
          </a:p>
          <a:p>
            <a:pPr marL="285750" indent="-285750" algn="just">
              <a:buFont typeface="Arial" panose="020B0604020202020204" pitchFamily="34" charset="0"/>
              <a:buChar char="•"/>
            </a:pPr>
            <a:r>
              <a:rPr lang="fr-FR" dirty="0">
                <a:solidFill>
                  <a:srgbClr val="7030A0"/>
                </a:solidFill>
              </a:rPr>
              <a:t>Nous avons pu constaté à quel point la démarche scientifique rigoureuse est extrêmement peu diffusée dans le grand public (peut-être seulement 5% des Français connaissent réellement et en profondeur ce qu’est la démarche scientifique).</a:t>
            </a:r>
          </a:p>
          <a:p>
            <a:pPr marL="285750" indent="-285750" algn="just">
              <a:buFont typeface="Arial" panose="020B0604020202020204" pitchFamily="34" charset="0"/>
              <a:buChar char="•"/>
            </a:pPr>
            <a:r>
              <a:rPr lang="fr-FR" dirty="0">
                <a:solidFill>
                  <a:srgbClr val="7030A0"/>
                </a:solidFill>
              </a:rPr>
              <a:t>Et de fait, il y a très peu de transsexuels qui ont adopté, avec honnêteté, une démarche critique sur les causes de leur transsexualité et qui cherchent à mettre en perspective leur biographie, leur histoire personnelle, avec leur syndrome. </a:t>
            </a:r>
          </a:p>
        </p:txBody>
      </p:sp>
    </p:spTree>
    <p:extLst>
      <p:ext uri="{BB962C8B-B14F-4D97-AF65-F5344CB8AC3E}">
        <p14:creationId xmlns:p14="http://schemas.microsoft.com/office/powerpoint/2010/main" val="37760953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A3855CD8-F650-4656-8804-7E552F308368}" type="slidenum">
              <a:rPr lang="en-US" smtClean="0"/>
              <a:t>80</a:t>
            </a:fld>
            <a:endParaRPr lang="en-US"/>
          </a:p>
        </p:txBody>
      </p:sp>
      <p:sp>
        <p:nvSpPr>
          <p:cNvPr id="3" name="Espace réservé du numéro de diapositive 1"/>
          <p:cNvSpPr txBox="1">
            <a:spLocks/>
          </p:cNvSpPr>
          <p:nvPr/>
        </p:nvSpPr>
        <p:spPr>
          <a:xfrm>
            <a:off x="11541647" y="114198"/>
            <a:ext cx="471511" cy="3994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80</a:t>
            </a:fld>
            <a:endParaRPr lang="en-US" dirty="0"/>
          </a:p>
        </p:txBody>
      </p:sp>
      <p:sp>
        <p:nvSpPr>
          <p:cNvPr id="4" name="Rectangle 3"/>
          <p:cNvSpPr/>
          <p:nvPr/>
        </p:nvSpPr>
        <p:spPr>
          <a:xfrm>
            <a:off x="207324" y="513650"/>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4" y="989703"/>
            <a:ext cx="3611641" cy="376518"/>
          </a:xfrm>
          <a:prstGeom prst="rect">
            <a:avLst/>
          </a:prstGeom>
          <a:noFill/>
        </p:spPr>
        <p:txBody>
          <a:bodyPr wrap="square" rtlCol="0">
            <a:spAutoFit/>
          </a:bodyPr>
          <a:lstStyle/>
          <a:p>
            <a:r>
              <a:rPr lang="fr-FR" dirty="0">
                <a:solidFill>
                  <a:srgbClr val="7030A0"/>
                </a:solidFill>
              </a:rPr>
              <a:t>18.1.2. </a:t>
            </a:r>
            <a:r>
              <a:rPr lang="fr-FR" b="1" dirty="0">
                <a:solidFill>
                  <a:srgbClr val="7030A0"/>
                </a:solidFill>
              </a:rPr>
              <a:t>Des facteurs éducationnels</a:t>
            </a:r>
          </a:p>
        </p:txBody>
      </p:sp>
      <p:sp>
        <p:nvSpPr>
          <p:cNvPr id="7" name="ZoneTexte 6"/>
          <p:cNvSpPr txBox="1"/>
          <p:nvPr/>
        </p:nvSpPr>
        <p:spPr>
          <a:xfrm>
            <a:off x="207324" y="1366221"/>
            <a:ext cx="11808968" cy="5262979"/>
          </a:xfrm>
          <a:prstGeom prst="rect">
            <a:avLst/>
          </a:prstGeom>
          <a:noFill/>
        </p:spPr>
        <p:txBody>
          <a:bodyPr wrap="square" rtlCol="0">
            <a:spAutoFit/>
          </a:bodyPr>
          <a:lstStyle/>
          <a:p>
            <a:pPr algn="just">
              <a:spcBef>
                <a:spcPct val="0"/>
              </a:spcBef>
            </a:pPr>
            <a:r>
              <a:rPr lang="fr-FR" altLang="fr-FR" u="sng" dirty="0">
                <a:solidFill>
                  <a:srgbClr val="7030A0"/>
                </a:solidFill>
              </a:rPr>
              <a:t>Le fétichisme de déguisement </a:t>
            </a:r>
            <a:r>
              <a:rPr lang="fr-FR" altLang="fr-FR" dirty="0">
                <a:solidFill>
                  <a:srgbClr val="7030A0"/>
                </a:solidFill>
              </a:rPr>
              <a:t>: </a:t>
            </a:r>
          </a:p>
          <a:p>
            <a:pPr marL="285750" indent="-285750" algn="just">
              <a:spcBef>
                <a:spcPct val="0"/>
              </a:spcBef>
              <a:buFont typeface="Arial" panose="020B0604020202020204" pitchFamily="34" charset="0"/>
              <a:buChar char="•"/>
            </a:pPr>
            <a:r>
              <a:rPr lang="fr-FR" altLang="fr-FR" dirty="0">
                <a:solidFill>
                  <a:srgbClr val="7030A0"/>
                </a:solidFill>
              </a:rPr>
              <a:t>« </a:t>
            </a:r>
            <a:r>
              <a:rPr lang="fr-FR" altLang="fr-FR" i="1" dirty="0">
                <a:solidFill>
                  <a:srgbClr val="7030A0"/>
                </a:solidFill>
              </a:rPr>
              <a:t>L'érotisme chasuble »</a:t>
            </a:r>
            <a:r>
              <a:rPr lang="fr-FR" altLang="fr-FR" dirty="0">
                <a:solidFill>
                  <a:srgbClr val="7030A0"/>
                </a:solidFill>
              </a:rPr>
              <a:t>, également appelé </a:t>
            </a:r>
            <a:r>
              <a:rPr lang="fr-FR" altLang="fr-FR" i="1" dirty="0" err="1">
                <a:solidFill>
                  <a:srgbClr val="7030A0"/>
                </a:solidFill>
              </a:rPr>
              <a:t>pinaforing</a:t>
            </a:r>
            <a:r>
              <a:rPr lang="fr-FR" altLang="fr-FR" dirty="0">
                <a:solidFill>
                  <a:srgbClr val="7030A0"/>
                </a:solidFill>
              </a:rPr>
              <a:t>, est une sorte de </a:t>
            </a:r>
            <a:r>
              <a:rPr lang="fr-FR" altLang="fr-FR" dirty="0">
                <a:solidFill>
                  <a:srgbClr val="7030A0"/>
                </a:solidFill>
                <a:hlinkClick r:id="rId2" tooltip="Féminisation (BDSM)"/>
              </a:rPr>
              <a:t>féminisation</a:t>
            </a:r>
            <a:r>
              <a:rPr lang="fr-FR" altLang="fr-FR" dirty="0">
                <a:solidFill>
                  <a:srgbClr val="7030A0"/>
                </a:solidFill>
              </a:rPr>
              <a:t> utilisé dans </a:t>
            </a:r>
            <a:r>
              <a:rPr lang="fr-FR" altLang="fr-FR" dirty="0">
                <a:solidFill>
                  <a:srgbClr val="7030A0"/>
                </a:solidFill>
                <a:hlinkClick r:id="rId3" tooltip="BDSM"/>
              </a:rPr>
              <a:t>BDSM</a:t>
            </a:r>
            <a:r>
              <a:rPr lang="fr-FR" altLang="fr-FR" dirty="0">
                <a:solidFill>
                  <a:srgbClr val="7030A0"/>
                </a:solidFill>
              </a:rPr>
              <a:t> qui oblige un homme à s'habiller comme une fille. Cette pratique a parfois été utilisée comme une </a:t>
            </a:r>
            <a:r>
              <a:rPr lang="fr-FR" altLang="fr-FR" b="1" dirty="0">
                <a:solidFill>
                  <a:srgbClr val="7030A0"/>
                </a:solidFill>
              </a:rPr>
              <a:t>sanction disciplinaire très humiliante </a:t>
            </a:r>
            <a:r>
              <a:rPr lang="fr-FR" altLang="fr-FR" dirty="0">
                <a:solidFill>
                  <a:srgbClr val="7030A0"/>
                </a:solidFill>
              </a:rPr>
              <a:t>appliquée à des enfants rebelles, par exemple, à l</a:t>
            </a:r>
            <a:r>
              <a:rPr lang="fr-FR" altLang="fr-FR" dirty="0">
                <a:solidFill>
                  <a:srgbClr val="7030A0"/>
                </a:solidFill>
                <a:hlinkClick r:id="rId4" tooltip="Ère victorienne"/>
              </a:rPr>
              <a:t>’époque victorienne</a:t>
            </a:r>
            <a:r>
              <a:rPr lang="fr-FR" altLang="fr-FR" dirty="0">
                <a:solidFill>
                  <a:srgbClr val="7030A0"/>
                </a:solidFill>
              </a:rPr>
              <a:t>, ou parce que </a:t>
            </a:r>
            <a:r>
              <a:rPr lang="fr-FR" altLang="fr-FR" b="1" dirty="0">
                <a:solidFill>
                  <a:srgbClr val="7030A0"/>
                </a:solidFill>
              </a:rPr>
              <a:t>certaines mères ont  éduqué leurs enfants ainsi, pour compenser leur désir frustré (et non rempli), lié au fait de ne pas avoir eu des filles</a:t>
            </a:r>
            <a:r>
              <a:rPr lang="fr-FR" altLang="fr-FR" dirty="0">
                <a:solidFill>
                  <a:srgbClr val="7030A0"/>
                </a:solidFill>
              </a:rPr>
              <a:t>. Il y a des témoignages qu'un tel type de sanction puisse développer à l'âge adulte un </a:t>
            </a:r>
            <a:r>
              <a:rPr lang="fr-FR" altLang="fr-FR" b="1" dirty="0">
                <a:solidFill>
                  <a:srgbClr val="7030A0"/>
                </a:solidFill>
                <a:hlinkClick r:id="rId5" tooltip="Masquerade Fétiche"/>
              </a:rPr>
              <a:t>fétichisme de déguisement</a:t>
            </a:r>
            <a:r>
              <a:rPr lang="fr-FR" altLang="fr-FR" b="1" dirty="0">
                <a:solidFill>
                  <a:srgbClr val="7030A0"/>
                </a:solidFill>
              </a:rPr>
              <a:t>.</a:t>
            </a:r>
            <a:r>
              <a:rPr lang="fr-FR" altLang="fr-FR" sz="1200" b="1" dirty="0">
                <a:solidFill>
                  <a:srgbClr val="7030A0"/>
                </a:solidFill>
              </a:rPr>
              <a:t> </a:t>
            </a:r>
          </a:p>
          <a:p>
            <a:pPr algn="just">
              <a:spcBef>
                <a:spcPct val="0"/>
              </a:spcBef>
            </a:pPr>
            <a:r>
              <a:rPr lang="fr-FR" altLang="fr-FR" sz="1200" dirty="0">
                <a:solidFill>
                  <a:srgbClr val="7030A0"/>
                </a:solidFill>
              </a:rPr>
              <a:t>Source : </a:t>
            </a:r>
            <a:r>
              <a:rPr lang="fr-FR" altLang="fr-FR" sz="1200" dirty="0">
                <a:solidFill>
                  <a:srgbClr val="7030A0"/>
                </a:solidFill>
                <a:hlinkClick r:id="rId6"/>
              </a:rPr>
              <a:t>https://it.wikipedia.org/wiki/Petticoating</a:t>
            </a:r>
            <a:r>
              <a:rPr lang="fr-FR" altLang="fr-FR" dirty="0">
                <a:solidFill>
                  <a:srgbClr val="7030A0"/>
                </a:solidFill>
              </a:rPr>
              <a:t> </a:t>
            </a:r>
          </a:p>
          <a:p>
            <a:pPr marL="285750" indent="-285750">
              <a:buFont typeface="Arial" panose="020B0604020202020204" pitchFamily="34" charset="0"/>
              <a:buChar char="•"/>
            </a:pPr>
            <a:r>
              <a:rPr lang="fr-FR" dirty="0">
                <a:solidFill>
                  <a:srgbClr val="7030A0"/>
                </a:solidFill>
              </a:rPr>
              <a:t>Dans certaines cultures (</a:t>
            </a:r>
            <a:r>
              <a:rPr lang="fr-FR" altLang="fr-FR" dirty="0">
                <a:solidFill>
                  <a:srgbClr val="7030A0"/>
                </a:solidFill>
              </a:rPr>
              <a:t>Thaïlande …</a:t>
            </a:r>
            <a:r>
              <a:rPr lang="fr-FR" dirty="0">
                <a:solidFill>
                  <a:srgbClr val="7030A0"/>
                </a:solidFill>
              </a:rPr>
              <a:t>), </a:t>
            </a:r>
            <a:r>
              <a:rPr lang="fr-FR" altLang="fr-FR" dirty="0">
                <a:solidFill>
                  <a:srgbClr val="7030A0"/>
                </a:solidFill>
              </a:rPr>
              <a:t>les jeunes garçons sont élevés dans le respect des traditions familiales et à qui sont imposées les tâches ménagères. Attribuées dans la plupart des autres cultures à travers le monde aux femmes, </a:t>
            </a:r>
            <a:r>
              <a:rPr lang="fr-FR" altLang="fr-FR" b="1" dirty="0">
                <a:solidFill>
                  <a:srgbClr val="7030A0"/>
                </a:solidFill>
              </a:rPr>
              <a:t>ces activités, couplés au port de tenues réservées aux filles, tend à féminiser certains garçons, provocant même chez eux l’envie de devenir des filles</a:t>
            </a:r>
            <a:r>
              <a:rPr lang="fr-FR" altLang="fr-FR" dirty="0">
                <a:solidFill>
                  <a:srgbClr val="7030A0"/>
                </a:solidFill>
              </a:rPr>
              <a:t>, des </a:t>
            </a:r>
            <a:r>
              <a:rPr lang="fr-FR" altLang="fr-FR" i="1" dirty="0" err="1">
                <a:solidFill>
                  <a:srgbClr val="7030A0"/>
                </a:solidFill>
              </a:rPr>
              <a:t>ladyboys</a:t>
            </a:r>
            <a:r>
              <a:rPr lang="fr-FR" altLang="fr-FR" dirty="0">
                <a:solidFill>
                  <a:srgbClr val="7030A0"/>
                </a:solidFill>
              </a:rPr>
              <a:t>.</a:t>
            </a:r>
            <a:r>
              <a:rPr lang="fr-FR" altLang="fr-FR" sz="1200" dirty="0">
                <a:solidFill>
                  <a:srgbClr val="7030A0"/>
                </a:solidFill>
              </a:rPr>
              <a:t> Sources : a) </a:t>
            </a:r>
            <a:r>
              <a:rPr lang="fr-FR" altLang="fr-FR" sz="1200" dirty="0">
                <a:solidFill>
                  <a:srgbClr val="7030A0"/>
                </a:solidFill>
                <a:hlinkClick r:id="rId7"/>
              </a:rPr>
              <a:t>https://en.wikipedia.org/wiki/Kathoey</a:t>
            </a:r>
            <a:r>
              <a:rPr lang="fr-FR" altLang="fr-FR" sz="1200" dirty="0">
                <a:solidFill>
                  <a:srgbClr val="7030A0"/>
                </a:solidFill>
              </a:rPr>
              <a:t>, b) </a:t>
            </a:r>
            <a:r>
              <a:rPr lang="fr-FR" altLang="fr-FR" sz="1200" dirty="0">
                <a:solidFill>
                  <a:srgbClr val="7030A0"/>
                </a:solidFill>
                <a:hlinkClick r:id="rId8"/>
              </a:rPr>
              <a:t>http://www.urbandico.com/definition/ladyboy/</a:t>
            </a:r>
            <a:r>
              <a:rPr lang="fr-FR" altLang="fr-FR" sz="1200" dirty="0">
                <a:solidFill>
                  <a:srgbClr val="7030A0"/>
                </a:solidFill>
              </a:rPr>
              <a:t> </a:t>
            </a:r>
          </a:p>
          <a:p>
            <a:endParaRPr lang="fr-FR" altLang="fr-FR" dirty="0">
              <a:solidFill>
                <a:srgbClr val="7030A0"/>
              </a:solidFill>
            </a:endParaRPr>
          </a:p>
          <a:p>
            <a:r>
              <a:rPr lang="fr-FR" u="sng" dirty="0">
                <a:solidFill>
                  <a:srgbClr val="7030A0"/>
                </a:solidFill>
              </a:rPr>
              <a:t>Le point de vue de la psychanalyse classique</a:t>
            </a:r>
            <a:r>
              <a:rPr lang="fr-FR" dirty="0">
                <a:solidFill>
                  <a:srgbClr val="7030A0"/>
                </a:solidFill>
              </a:rPr>
              <a:t> :</a:t>
            </a:r>
          </a:p>
          <a:p>
            <a:pPr marL="285750" indent="-285750">
              <a:buFont typeface="Arial" panose="020B0604020202020204" pitchFamily="34" charset="0"/>
              <a:buChar char="•"/>
            </a:pPr>
            <a:r>
              <a:rPr lang="fr-FR" dirty="0">
                <a:solidFill>
                  <a:srgbClr val="7030A0"/>
                </a:solidFill>
              </a:rPr>
              <a:t>Le désir fétichiste de travestissement serait lié au </a:t>
            </a:r>
            <a:r>
              <a:rPr lang="fr-FR" b="1" dirty="0">
                <a:solidFill>
                  <a:srgbClr val="7030A0"/>
                </a:solidFill>
              </a:rPr>
              <a:t>désir de transgression d’un tabou</a:t>
            </a:r>
            <a:r>
              <a:rPr lang="fr-FR" dirty="0">
                <a:solidFill>
                  <a:srgbClr val="7030A0"/>
                </a:solidFill>
              </a:rPr>
              <a:t>. Seuls les objets interdits à un sexe seraient appropriés au travestissement. L'interdiction pour l'autre sexe de l'utiliser apporterait une satisfaction à travers le travestissement. Si ces objets sont devenus acceptables pour les deux sexes, le plaisir disparaît alors.</a:t>
            </a:r>
          </a:p>
          <a:p>
            <a:pPr marL="285750" indent="-285750">
              <a:buFont typeface="Arial" panose="020B0604020202020204" pitchFamily="34" charset="0"/>
              <a:buChar char="•"/>
            </a:pPr>
            <a:r>
              <a:rPr lang="fr-FR" dirty="0">
                <a:solidFill>
                  <a:srgbClr val="7030A0"/>
                </a:solidFill>
              </a:rPr>
              <a:t>Une autre raison pouvant expliquer la pratique du travestissement serait le </a:t>
            </a:r>
            <a:r>
              <a:rPr lang="fr-FR" b="1" dirty="0">
                <a:solidFill>
                  <a:srgbClr val="7030A0"/>
                </a:solidFill>
              </a:rPr>
              <a:t>Syndrome d'Inversion Sexuelle</a:t>
            </a:r>
            <a:r>
              <a:rPr lang="fr-FR" dirty="0">
                <a:solidFill>
                  <a:srgbClr val="7030A0"/>
                </a:solidFill>
              </a:rPr>
              <a:t>, de Freud. Une personne atteinte de ce syndrome est convaincue (d’une façon délirante) qu'elle appartient à l'autre sexe, physiquement.</a:t>
            </a:r>
            <a:r>
              <a:rPr lang="fr-FR" sz="1200" dirty="0">
                <a:solidFill>
                  <a:srgbClr val="7030A0"/>
                </a:solidFill>
              </a:rPr>
              <a:t> </a:t>
            </a:r>
          </a:p>
          <a:p>
            <a:r>
              <a:rPr lang="fr-FR" sz="1200" dirty="0">
                <a:solidFill>
                  <a:srgbClr val="7030A0"/>
                </a:solidFill>
              </a:rPr>
              <a:t>Source : </a:t>
            </a:r>
            <a:r>
              <a:rPr lang="fr-FR" sz="1200" dirty="0">
                <a:solidFill>
                  <a:srgbClr val="7030A0"/>
                </a:solidFill>
                <a:hlinkClick r:id="rId9"/>
              </a:rPr>
              <a:t>https://fr.wikipedia.org/wiki/Travestissement#Le_point_de_vue_psychanalytique_classique</a:t>
            </a:r>
            <a:r>
              <a:rPr lang="fr-FR" sz="1200" dirty="0">
                <a:solidFill>
                  <a:srgbClr val="7030A0"/>
                </a:solidFill>
              </a:rPr>
              <a:t> </a:t>
            </a:r>
            <a:endParaRPr lang="fr-FR" dirty="0">
              <a:solidFill>
                <a:srgbClr val="7030A0"/>
              </a:solidFill>
            </a:endParaRPr>
          </a:p>
        </p:txBody>
      </p:sp>
      <p:pic>
        <p:nvPicPr>
          <p:cNvPr id="8" name="Imag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9981" y="85722"/>
            <a:ext cx="1674914" cy="1594519"/>
          </a:xfrm>
          <a:prstGeom prst="rect">
            <a:avLst/>
          </a:prstGeom>
        </p:spPr>
      </p:pic>
      <p:pic>
        <p:nvPicPr>
          <p:cNvPr id="9" name="Imag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74566" y="0"/>
            <a:ext cx="1340554" cy="1726471"/>
          </a:xfrm>
          <a:prstGeom prst="rect">
            <a:avLst/>
          </a:prstGeom>
        </p:spPr>
      </p:pic>
      <p:sp>
        <p:nvSpPr>
          <p:cNvPr id="10" name="ZoneTexte 9"/>
          <p:cNvSpPr txBox="1"/>
          <p:nvPr/>
        </p:nvSpPr>
        <p:spPr>
          <a:xfrm>
            <a:off x="6936058" y="623944"/>
            <a:ext cx="1438507" cy="830997"/>
          </a:xfrm>
          <a:prstGeom prst="rect">
            <a:avLst/>
          </a:prstGeom>
          <a:noFill/>
        </p:spPr>
        <p:txBody>
          <a:bodyPr wrap="square" rtlCol="0">
            <a:spAutoFit/>
          </a:bodyPr>
          <a:lstStyle/>
          <a:p>
            <a:pPr algn="r"/>
            <a:r>
              <a:rPr lang="fr-FR" sz="1200" dirty="0">
                <a:solidFill>
                  <a:srgbClr val="7030A0"/>
                </a:solidFill>
              </a:rPr>
              <a:t>Je préfère faire pipi à côté d’une personne </a:t>
            </a:r>
            <a:r>
              <a:rPr lang="fr-FR" sz="1200" dirty="0" err="1">
                <a:solidFill>
                  <a:srgbClr val="7030A0"/>
                </a:solidFill>
              </a:rPr>
              <a:t>trans</a:t>
            </a:r>
            <a:r>
              <a:rPr lang="fr-FR" sz="1200" dirty="0">
                <a:solidFill>
                  <a:srgbClr val="7030A0"/>
                </a:solidFill>
              </a:rPr>
              <a:t>’ que d’un bigot </a:t>
            </a:r>
            <a:r>
              <a:rPr lang="fr-FR" sz="1200" dirty="0">
                <a:solidFill>
                  <a:srgbClr val="7030A0"/>
                </a:solidFill>
                <a:sym typeface="Wingdings" panose="05000000000000000000" pitchFamily="2" charset="2"/>
              </a:rPr>
              <a:t></a:t>
            </a:r>
            <a:endParaRPr lang="fr-FR" sz="1200" dirty="0">
              <a:solidFill>
                <a:srgbClr val="7030A0"/>
              </a:solidFill>
            </a:endParaRPr>
          </a:p>
        </p:txBody>
      </p:sp>
    </p:spTree>
    <p:extLst>
      <p:ext uri="{BB962C8B-B14F-4D97-AF65-F5344CB8AC3E}">
        <p14:creationId xmlns:p14="http://schemas.microsoft.com/office/powerpoint/2010/main" val="28472908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67651" y="224492"/>
            <a:ext cx="471511" cy="3994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81</a:t>
            </a:fld>
            <a:endParaRPr lang="en-US" dirty="0"/>
          </a:p>
        </p:txBody>
      </p:sp>
      <p:sp>
        <p:nvSpPr>
          <p:cNvPr id="4" name="Rectangle 3"/>
          <p:cNvSpPr/>
          <p:nvPr/>
        </p:nvSpPr>
        <p:spPr>
          <a:xfrm>
            <a:off x="207324" y="199466"/>
            <a:ext cx="6209264"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5" name="ZoneTexte 4"/>
          <p:cNvSpPr txBox="1"/>
          <p:nvPr/>
        </p:nvSpPr>
        <p:spPr>
          <a:xfrm>
            <a:off x="6305981" y="54885"/>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4" y="568798"/>
            <a:ext cx="4665890" cy="369332"/>
          </a:xfrm>
          <a:prstGeom prst="rect">
            <a:avLst/>
          </a:prstGeom>
          <a:noFill/>
        </p:spPr>
        <p:txBody>
          <a:bodyPr wrap="square" rtlCol="0">
            <a:spAutoFit/>
          </a:bodyPr>
          <a:lstStyle/>
          <a:p>
            <a:r>
              <a:rPr lang="fr-FR" dirty="0">
                <a:solidFill>
                  <a:srgbClr val="7030A0"/>
                </a:solidFill>
              </a:rPr>
              <a:t>18.1.2. </a:t>
            </a:r>
            <a:r>
              <a:rPr lang="fr-FR" b="1" dirty="0">
                <a:solidFill>
                  <a:srgbClr val="7030A0"/>
                </a:solidFill>
              </a:rPr>
              <a:t>Des facteurs éducationnels (suite)</a:t>
            </a:r>
          </a:p>
        </p:txBody>
      </p:sp>
      <p:sp>
        <p:nvSpPr>
          <p:cNvPr id="7" name="ZoneTexte 6"/>
          <p:cNvSpPr txBox="1"/>
          <p:nvPr/>
        </p:nvSpPr>
        <p:spPr>
          <a:xfrm>
            <a:off x="207324" y="993276"/>
            <a:ext cx="11731838" cy="3877985"/>
          </a:xfrm>
          <a:prstGeom prst="rect">
            <a:avLst/>
          </a:prstGeom>
          <a:noFill/>
        </p:spPr>
        <p:txBody>
          <a:bodyPr wrap="square" rtlCol="0">
            <a:spAutoFit/>
          </a:bodyPr>
          <a:lstStyle/>
          <a:p>
            <a:pPr algn="just"/>
            <a:r>
              <a:rPr lang="fr-FR" u="sng" dirty="0">
                <a:solidFill>
                  <a:srgbClr val="7030A0"/>
                </a:solidFill>
              </a:rPr>
              <a:t>Suite sur le point de vue de la psychanalyse classique</a:t>
            </a:r>
            <a:r>
              <a:rPr lang="fr-FR" dirty="0">
                <a:solidFill>
                  <a:srgbClr val="7030A0"/>
                </a:solidFill>
              </a:rPr>
              <a:t> :</a:t>
            </a:r>
          </a:p>
          <a:p>
            <a:pPr algn="just"/>
            <a:r>
              <a:rPr lang="fr-FR" dirty="0">
                <a:solidFill>
                  <a:srgbClr val="7030A0"/>
                </a:solidFill>
              </a:rPr>
              <a:t>« </a:t>
            </a:r>
            <a:r>
              <a:rPr lang="fr-FR" i="1" dirty="0">
                <a:solidFill>
                  <a:srgbClr val="7030A0"/>
                </a:solidFill>
              </a:rPr>
              <a:t>Le désir de l'Autre est encore plus prégnant lorsqu'il s'agit d'une grand-mère ou d'une nourrice qui éduque l'enfant, travestissant le garçonnet en fille à l'insu des parents :..."il était si beau, ses cheveux étaient si longs, si bouclés...".</a:t>
            </a:r>
          </a:p>
          <a:p>
            <a:pPr algn="just"/>
            <a:r>
              <a:rPr lang="fr-FR" i="1" dirty="0">
                <a:solidFill>
                  <a:srgbClr val="7030A0"/>
                </a:solidFill>
              </a:rPr>
              <a:t>Comment ne pas saisir la violence faite à l'enfant auquel est imposa, par le jeu et pour la jouissance de l'Autre, le refus</a:t>
            </a:r>
          </a:p>
          <a:p>
            <a:pPr algn="just"/>
            <a:r>
              <a:rPr lang="fr-FR" i="1" dirty="0">
                <a:solidFill>
                  <a:srgbClr val="7030A0"/>
                </a:solidFill>
              </a:rPr>
              <a:t>de son être même, être sexué, anatomiquement différencié ?</a:t>
            </a:r>
          </a:p>
          <a:p>
            <a:pPr algn="just"/>
            <a:r>
              <a:rPr lang="fr-FR" i="1" dirty="0">
                <a:solidFill>
                  <a:srgbClr val="7030A0"/>
                </a:solidFill>
              </a:rPr>
              <a:t>Comme ce père qui réglait on ne sait quels comptes sur le dos de sa fille qui il achetait des carabines et des panoplies de cow-boy. Lorsque je me demande si je pense il ou elle dans un entretien, n'est-ce pas renvoyer sous forme inversée ce message-même, cette distorsion du destin ?</a:t>
            </a:r>
          </a:p>
          <a:p>
            <a:pPr algn="just"/>
            <a:r>
              <a:rPr lang="fr-FR" i="1" dirty="0">
                <a:solidFill>
                  <a:srgbClr val="7030A0"/>
                </a:solidFill>
              </a:rPr>
              <a:t>L'anamnèse révèle souvent la présence d'un mort dans la fratrie, avant ou juste après la naissance du sujet. Mort dont le deuil fut impossible pour la mère; </a:t>
            </a:r>
            <a:r>
              <a:rPr lang="fr-FR" b="1" i="1" dirty="0">
                <a:solidFill>
                  <a:srgbClr val="7030A0"/>
                </a:solidFill>
              </a:rPr>
              <a:t>mort qui, dans le désir maternel, impose au vivant la forme de la réincarnation</a:t>
            </a:r>
            <a:r>
              <a:rPr lang="fr-FR" i="1" dirty="0">
                <a:solidFill>
                  <a:srgbClr val="7030A0"/>
                </a:solidFill>
              </a:rPr>
              <a:t>. Cette enveloppe close, doublure du mort apparaît liée à la jouissance phallique maternelle.</a:t>
            </a:r>
          </a:p>
          <a:p>
            <a:pPr algn="just"/>
            <a:r>
              <a:rPr lang="fr-FR" i="1" dirty="0">
                <a:solidFill>
                  <a:srgbClr val="7030A0"/>
                </a:solidFill>
              </a:rPr>
              <a:t>F. Perrier écrit à propos du cas Gérard : « </a:t>
            </a:r>
            <a:r>
              <a:rPr lang="fr-FR" b="1" i="1" dirty="0">
                <a:solidFill>
                  <a:srgbClr val="7030A0"/>
                </a:solidFill>
              </a:rPr>
              <a:t>ce sujet portait en lui </a:t>
            </a:r>
            <a:r>
              <a:rPr lang="fr-FR" i="1" dirty="0">
                <a:solidFill>
                  <a:srgbClr val="7030A0"/>
                </a:solidFill>
              </a:rPr>
              <a:t>non seulement la question du corps libidinal de la mère mais également celui de </a:t>
            </a:r>
            <a:r>
              <a:rPr lang="fr-FR" b="1" i="1" dirty="0">
                <a:solidFill>
                  <a:srgbClr val="7030A0"/>
                </a:solidFill>
              </a:rPr>
              <a:t>la petite fille morte qui était sa sœur aînée</a:t>
            </a:r>
            <a:r>
              <a:rPr lang="fr-FR" i="1" dirty="0">
                <a:solidFill>
                  <a:srgbClr val="7030A0"/>
                </a:solidFill>
              </a:rPr>
              <a:t>, sœur dont personne n'avait voulu lui dire le prénom »</a:t>
            </a:r>
            <a:r>
              <a:rPr lang="fr-FR" dirty="0">
                <a:solidFill>
                  <a:srgbClr val="7030A0"/>
                </a:solidFill>
              </a:rPr>
              <a:t> ».</a:t>
            </a:r>
            <a:endParaRPr lang="fr-FR" sz="1200" dirty="0">
              <a:solidFill>
                <a:srgbClr val="7030A0"/>
              </a:solidFill>
            </a:endParaRPr>
          </a:p>
          <a:p>
            <a:r>
              <a:rPr lang="fr-FR" sz="1200" dirty="0">
                <a:solidFill>
                  <a:srgbClr val="7030A0"/>
                </a:solidFill>
              </a:rPr>
              <a:t>Source : </a:t>
            </a:r>
            <a:r>
              <a:rPr lang="fr-FR" sz="1200" i="1" dirty="0">
                <a:solidFill>
                  <a:srgbClr val="7030A0"/>
                </a:solidFill>
              </a:rPr>
              <a:t>Considérations actuelles sur le transsexualisme : corps et nomination</a:t>
            </a:r>
            <a:r>
              <a:rPr lang="fr-FR" sz="1200" dirty="0">
                <a:solidFill>
                  <a:srgbClr val="7030A0"/>
                </a:solidFill>
              </a:rPr>
              <a:t>, Sylvie SESÉ-LÉGER, </a:t>
            </a:r>
            <a:r>
              <a:rPr lang="fr-FR" sz="1200" dirty="0">
                <a:solidFill>
                  <a:srgbClr val="7030A0"/>
                </a:solidFill>
                <a:hlinkClick r:id="rId2"/>
              </a:rPr>
              <a:t>http://www.cartels-constituants.fr/medias/documents/6532.pdf</a:t>
            </a:r>
            <a:endParaRPr lang="fr-FR" sz="1200" dirty="0">
              <a:solidFill>
                <a:srgbClr val="7030A0"/>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6828" y="4800600"/>
            <a:ext cx="1409700" cy="20574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7413" y="4871261"/>
            <a:ext cx="2747152" cy="1996264"/>
          </a:xfrm>
          <a:prstGeom prst="rect">
            <a:avLst/>
          </a:prstGeom>
        </p:spPr>
      </p:pic>
      <p:sp>
        <p:nvSpPr>
          <p:cNvPr id="9" name="ZoneTexte 8"/>
          <p:cNvSpPr txBox="1"/>
          <p:nvPr/>
        </p:nvSpPr>
        <p:spPr>
          <a:xfrm>
            <a:off x="207324" y="4951141"/>
            <a:ext cx="6840247" cy="1477328"/>
          </a:xfrm>
          <a:prstGeom prst="rect">
            <a:avLst/>
          </a:prstGeom>
          <a:noFill/>
        </p:spPr>
        <p:txBody>
          <a:bodyPr wrap="square" rtlCol="0">
            <a:spAutoFit/>
          </a:bodyPr>
          <a:lstStyle/>
          <a:p>
            <a:pPr algn="just"/>
            <a:r>
              <a:rPr lang="fr-FR" dirty="0">
                <a:solidFill>
                  <a:srgbClr val="7030A0"/>
                </a:solidFill>
              </a:rPr>
              <a:t>Le désir d'être de l'autre sexe chez le transsexuel est souvent puissant et pourrait être induit par l'éducation.  L’on pourrait mettre son sentiment (sa conviction) soit sur le compte d'une force biologique, soit d'un conditionnement (ou d'une programmation mentale) particulièrement fort.</a:t>
            </a:r>
          </a:p>
        </p:txBody>
      </p:sp>
    </p:spTree>
    <p:extLst>
      <p:ext uri="{BB962C8B-B14F-4D97-AF65-F5344CB8AC3E}">
        <p14:creationId xmlns:p14="http://schemas.microsoft.com/office/powerpoint/2010/main" val="15502915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67651" y="224492"/>
            <a:ext cx="471511" cy="3994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82</a:t>
            </a:fld>
            <a:endParaRPr lang="en-US" dirty="0"/>
          </a:p>
        </p:txBody>
      </p:sp>
      <p:sp>
        <p:nvSpPr>
          <p:cNvPr id="4" name="Rectangle 3"/>
          <p:cNvSpPr/>
          <p:nvPr/>
        </p:nvSpPr>
        <p:spPr>
          <a:xfrm>
            <a:off x="207324" y="199466"/>
            <a:ext cx="6209264"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5" name="ZoneTexte 4"/>
          <p:cNvSpPr txBox="1"/>
          <p:nvPr/>
        </p:nvSpPr>
        <p:spPr>
          <a:xfrm>
            <a:off x="6305981" y="54885"/>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4" y="568798"/>
            <a:ext cx="4665890" cy="369332"/>
          </a:xfrm>
          <a:prstGeom prst="rect">
            <a:avLst/>
          </a:prstGeom>
          <a:noFill/>
        </p:spPr>
        <p:txBody>
          <a:bodyPr wrap="square" rtlCol="0">
            <a:spAutoFit/>
          </a:bodyPr>
          <a:lstStyle/>
          <a:p>
            <a:r>
              <a:rPr lang="fr-FR" dirty="0">
                <a:solidFill>
                  <a:srgbClr val="7030A0"/>
                </a:solidFill>
              </a:rPr>
              <a:t>18.1.2. </a:t>
            </a:r>
            <a:r>
              <a:rPr lang="fr-FR" b="1" dirty="0">
                <a:solidFill>
                  <a:srgbClr val="7030A0"/>
                </a:solidFill>
              </a:rPr>
              <a:t>Des facteurs éducationnels (suite)</a:t>
            </a:r>
          </a:p>
        </p:txBody>
      </p:sp>
      <p:sp>
        <p:nvSpPr>
          <p:cNvPr id="7" name="ZoneTexte 6"/>
          <p:cNvSpPr txBox="1"/>
          <p:nvPr/>
        </p:nvSpPr>
        <p:spPr>
          <a:xfrm>
            <a:off x="207324" y="993276"/>
            <a:ext cx="11731838" cy="1569660"/>
          </a:xfrm>
          <a:prstGeom prst="rect">
            <a:avLst/>
          </a:prstGeom>
          <a:noFill/>
        </p:spPr>
        <p:txBody>
          <a:bodyPr wrap="square" rtlCol="0">
            <a:spAutoFit/>
          </a:bodyPr>
          <a:lstStyle/>
          <a:p>
            <a:pPr algn="just"/>
            <a:r>
              <a:rPr lang="fr-FR" b="1" i="1" dirty="0">
                <a:solidFill>
                  <a:srgbClr val="7030A0"/>
                </a:solidFill>
              </a:rPr>
              <a:t>Empreinte psychologique, empreinte mentale ou imprégnation </a:t>
            </a:r>
            <a:r>
              <a:rPr lang="fr-FR" i="1" dirty="0">
                <a:solidFill>
                  <a:srgbClr val="7030A0"/>
                </a:solidFill>
              </a:rPr>
              <a:t>(</a:t>
            </a:r>
            <a:r>
              <a:rPr lang="fr-FR" i="1" dirty="0" err="1">
                <a:solidFill>
                  <a:srgbClr val="7030A0"/>
                </a:solidFill>
              </a:rPr>
              <a:t>hypotyhèse</a:t>
            </a:r>
            <a:r>
              <a:rPr lang="fr-FR" i="1" dirty="0">
                <a:solidFill>
                  <a:srgbClr val="7030A0"/>
                </a:solidFill>
              </a:rPr>
              <a:t> de l’) </a:t>
            </a:r>
            <a:r>
              <a:rPr lang="fr-FR" dirty="0">
                <a:solidFill>
                  <a:srgbClr val="7030A0"/>
                </a:solidFill>
              </a:rPr>
              <a:t>:  </a:t>
            </a:r>
            <a:endParaRPr lang="fr-FR" dirty="0"/>
          </a:p>
          <a:p>
            <a:pPr algn="just"/>
            <a:r>
              <a:rPr lang="fr-FR" dirty="0">
                <a:solidFill>
                  <a:srgbClr val="7030A0"/>
                </a:solidFill>
              </a:rPr>
              <a:t>Hypothèse sur la base de l'empreinte mentale de la mère, découverte par K. Lorentz. Les parents et leurs comportements seraient enregistré de façon indélébile par le cerveau de l’enfant, très tôt vers 12 mois (qui, selon certaines hypothèses, expliquerait l'apparence irréversibilité ou non de la transsexualité) (Réflexion de l’auteur Benjamin Lisan). </a:t>
            </a:r>
          </a:p>
          <a:p>
            <a:pPr algn="just"/>
            <a:r>
              <a:rPr lang="fr-FR" sz="1200" dirty="0">
                <a:solidFill>
                  <a:srgbClr val="7030A0"/>
                </a:solidFill>
              </a:rPr>
              <a:t>Sources : a) </a:t>
            </a:r>
            <a:r>
              <a:rPr lang="fr-FR" sz="1200" u="sng" dirty="0">
                <a:solidFill>
                  <a:srgbClr val="7030A0"/>
                </a:solidFill>
                <a:hlinkClick r:id="rId2"/>
              </a:rPr>
              <a:t>https://fr.wikipedia.org/wiki/Empreinte_(psychologie)</a:t>
            </a:r>
            <a:r>
              <a:rPr lang="fr-FR" sz="1200" dirty="0">
                <a:solidFill>
                  <a:srgbClr val="7030A0"/>
                </a:solidFill>
              </a:rPr>
              <a:t>, </a:t>
            </a:r>
          </a:p>
          <a:p>
            <a:pPr algn="just"/>
            <a:r>
              <a:rPr lang="fr-FR" sz="1200" dirty="0">
                <a:solidFill>
                  <a:srgbClr val="7030A0"/>
                </a:solidFill>
              </a:rPr>
              <a:t>b) </a:t>
            </a:r>
            <a:r>
              <a:rPr lang="fr-FR" sz="1200" u="sng" dirty="0">
                <a:solidFill>
                  <a:srgbClr val="7030A0"/>
                </a:solidFill>
                <a:hlinkClick r:id="rId3"/>
              </a:rPr>
              <a:t>http://www.universalis.fr/encyclopedie/comportement-animal-developpement-du-comportement/2-empreinte/</a:t>
            </a:r>
            <a:r>
              <a:rPr lang="fr-FR" sz="1200" dirty="0">
                <a:solidFill>
                  <a:srgbClr val="7030A0"/>
                </a:solidFill>
              </a:rPr>
              <a:t>  </a:t>
            </a:r>
          </a:p>
        </p:txBody>
      </p:sp>
      <p:sp>
        <p:nvSpPr>
          <p:cNvPr id="10" name="ZoneTexte 9"/>
          <p:cNvSpPr txBox="1"/>
          <p:nvPr/>
        </p:nvSpPr>
        <p:spPr>
          <a:xfrm>
            <a:off x="323385" y="2743200"/>
            <a:ext cx="11374244" cy="923330"/>
          </a:xfrm>
          <a:prstGeom prst="rect">
            <a:avLst/>
          </a:prstGeom>
          <a:noFill/>
        </p:spPr>
        <p:txBody>
          <a:bodyPr wrap="square" rtlCol="0">
            <a:spAutoFit/>
          </a:bodyPr>
          <a:lstStyle/>
          <a:p>
            <a:r>
              <a:rPr lang="fr-FR" b="1" i="1" dirty="0">
                <a:solidFill>
                  <a:srgbClr val="7030A0"/>
                </a:solidFill>
              </a:rPr>
              <a:t>L’enfant mort </a:t>
            </a:r>
            <a:r>
              <a:rPr lang="fr-FR" i="1" dirty="0">
                <a:solidFill>
                  <a:srgbClr val="7030A0"/>
                </a:solidFill>
              </a:rPr>
              <a:t>(hypothèse de l’) </a:t>
            </a:r>
            <a:r>
              <a:rPr lang="fr-FR" dirty="0">
                <a:solidFill>
                  <a:srgbClr val="7030A0"/>
                </a:solidFill>
              </a:rPr>
              <a:t>:</a:t>
            </a:r>
          </a:p>
          <a:p>
            <a:r>
              <a:rPr lang="fr-FR" dirty="0">
                <a:solidFill>
                  <a:srgbClr val="7030A0"/>
                </a:solidFill>
              </a:rPr>
              <a:t>Deuil impossible d'un enfant mort de l'autre sexe (hypothèse de la psychanalyste </a:t>
            </a:r>
            <a:r>
              <a:rPr lang="fr-FR" dirty="0" err="1">
                <a:solidFill>
                  <a:srgbClr val="7030A0"/>
                </a:solidFill>
              </a:rPr>
              <a:t>Sesé</a:t>
            </a:r>
            <a:r>
              <a:rPr lang="fr-FR" dirty="0">
                <a:solidFill>
                  <a:srgbClr val="7030A0"/>
                </a:solidFill>
              </a:rPr>
              <a:t>-Léger). L’enfant est élevé comme l’enfant aimé de l’autre sexe, disparu trop tôt.</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24" y="5134336"/>
            <a:ext cx="3028950" cy="1514475"/>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0877" y="4339295"/>
            <a:ext cx="2466975" cy="1847850"/>
          </a:xfrm>
          <a:prstGeom prst="rect">
            <a:avLst/>
          </a:prstGeom>
        </p:spPr>
      </p:pic>
      <p:sp>
        <p:nvSpPr>
          <p:cNvPr id="12" name="ZoneTexte 11"/>
          <p:cNvSpPr txBox="1"/>
          <p:nvPr/>
        </p:nvSpPr>
        <p:spPr>
          <a:xfrm>
            <a:off x="3559920" y="6187145"/>
            <a:ext cx="5207620" cy="461665"/>
          </a:xfrm>
          <a:prstGeom prst="rect">
            <a:avLst/>
          </a:prstGeom>
          <a:noFill/>
        </p:spPr>
        <p:txBody>
          <a:bodyPr wrap="square" rtlCol="0">
            <a:spAutoFit/>
          </a:bodyPr>
          <a:lstStyle/>
          <a:p>
            <a:pPr algn="ctr"/>
            <a:r>
              <a:rPr lang="fr-FR" sz="1200" dirty="0">
                <a:solidFill>
                  <a:srgbClr val="7030A0"/>
                </a:solidFill>
                <a:latin typeface="Calibri" panose="020F0502020204030204" pitchFamily="34" charset="0"/>
              </a:rPr>
              <a:t>↗ </a:t>
            </a:r>
            <a:r>
              <a:rPr lang="fr-FR" sz="1200" dirty="0">
                <a:solidFill>
                  <a:srgbClr val="7030A0"/>
                </a:solidFill>
              </a:rPr>
              <a:t>Dans son livre "</a:t>
            </a:r>
            <a:r>
              <a:rPr lang="fr-FR" sz="1200" i="1" dirty="0">
                <a:solidFill>
                  <a:srgbClr val="7030A0"/>
                </a:solidFill>
              </a:rPr>
              <a:t>In </a:t>
            </a:r>
            <a:r>
              <a:rPr lang="fr-FR" sz="1200" i="1" dirty="0" err="1">
                <a:solidFill>
                  <a:srgbClr val="7030A0"/>
                </a:solidFill>
              </a:rPr>
              <a:t>Search</a:t>
            </a:r>
            <a:r>
              <a:rPr lang="fr-FR" sz="1200" i="1" dirty="0">
                <a:solidFill>
                  <a:srgbClr val="7030A0"/>
                </a:solidFill>
              </a:rPr>
              <a:t> of Eve: Transsexuel Rites of Passage</a:t>
            </a:r>
            <a:r>
              <a:rPr lang="fr-FR" sz="1200" dirty="0">
                <a:solidFill>
                  <a:srgbClr val="7030A0"/>
                </a:solidFill>
              </a:rPr>
              <a:t>", cette anthropologue présente un point de vue anthropologique sur la transsexualité.</a:t>
            </a: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5843" y="4387509"/>
            <a:ext cx="1173676" cy="1799636"/>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8584" y="3613718"/>
            <a:ext cx="2977080" cy="2673038"/>
          </a:xfrm>
          <a:prstGeom prst="rect">
            <a:avLst/>
          </a:prstGeom>
        </p:spPr>
      </p:pic>
      <p:sp>
        <p:nvSpPr>
          <p:cNvPr id="15" name="ZoneTexte 14"/>
          <p:cNvSpPr txBox="1"/>
          <p:nvPr/>
        </p:nvSpPr>
        <p:spPr>
          <a:xfrm>
            <a:off x="8962082" y="6311590"/>
            <a:ext cx="3070084" cy="461665"/>
          </a:xfrm>
          <a:prstGeom prst="rect">
            <a:avLst/>
          </a:prstGeom>
          <a:noFill/>
        </p:spPr>
        <p:txBody>
          <a:bodyPr wrap="square" rtlCol="0">
            <a:spAutoFit/>
          </a:bodyPr>
          <a:lstStyle/>
          <a:p>
            <a:pPr algn="ctr"/>
            <a:r>
              <a:rPr lang="fr-FR" sz="1200" dirty="0">
                <a:solidFill>
                  <a:srgbClr val="7030A0"/>
                </a:solidFill>
              </a:rPr>
              <a:t>A g. homme. Au c. Bigots. A d. femmes.</a:t>
            </a:r>
          </a:p>
          <a:p>
            <a:pPr algn="ctr"/>
            <a:r>
              <a:rPr lang="fr-FR" sz="1200" dirty="0">
                <a:solidFill>
                  <a:srgbClr val="7030A0"/>
                </a:solidFill>
              </a:rPr>
              <a:t>Problème résolu !</a:t>
            </a:r>
          </a:p>
        </p:txBody>
      </p:sp>
    </p:spTree>
    <p:extLst>
      <p:ext uri="{BB962C8B-B14F-4D97-AF65-F5344CB8AC3E}">
        <p14:creationId xmlns:p14="http://schemas.microsoft.com/office/powerpoint/2010/main" val="36251817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07324" y="127269"/>
            <a:ext cx="428481" cy="365125"/>
          </a:xfrm>
        </p:spPr>
        <p:txBody>
          <a:bodyPr/>
          <a:lstStyle/>
          <a:p>
            <a:fld id="{A3855CD8-F650-4656-8804-7E552F308368}" type="slidenum">
              <a:rPr lang="en-US" smtClean="0"/>
              <a:t>83</a:t>
            </a:fld>
            <a:endParaRPr lang="en-US"/>
          </a:p>
        </p:txBody>
      </p:sp>
      <p:sp>
        <p:nvSpPr>
          <p:cNvPr id="3" name="Rectangle 2"/>
          <p:cNvSpPr/>
          <p:nvPr/>
        </p:nvSpPr>
        <p:spPr>
          <a:xfrm>
            <a:off x="207324" y="513650"/>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4" name="ZoneTexte 3"/>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7324" y="882983"/>
            <a:ext cx="5655594" cy="369332"/>
          </a:xfrm>
          <a:prstGeom prst="rect">
            <a:avLst/>
          </a:prstGeom>
          <a:noFill/>
        </p:spPr>
        <p:txBody>
          <a:bodyPr wrap="square" rtlCol="0">
            <a:spAutoFit/>
          </a:bodyPr>
          <a:lstStyle/>
          <a:p>
            <a:r>
              <a:rPr lang="fr-FR" dirty="0">
                <a:solidFill>
                  <a:srgbClr val="7030A0"/>
                </a:solidFill>
              </a:rPr>
              <a:t>18.1.3. </a:t>
            </a:r>
            <a:r>
              <a:rPr lang="fr-FR" b="1" dirty="0">
                <a:solidFill>
                  <a:srgbClr val="7030A0"/>
                </a:solidFill>
              </a:rPr>
              <a:t>Une forme de masochisme dans le cas des M2F ?</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1297" y="4406937"/>
            <a:ext cx="1666875" cy="22860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64" y="5430763"/>
            <a:ext cx="1362075" cy="122872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5447" y="4406937"/>
            <a:ext cx="1571625" cy="228600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5440" y="4409494"/>
            <a:ext cx="2259030" cy="2249994"/>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3311" y="4678288"/>
            <a:ext cx="1981200" cy="1981200"/>
          </a:xfrm>
          <a:prstGeom prst="rect">
            <a:avLst/>
          </a:prstGeom>
        </p:spPr>
      </p:pic>
      <p:sp>
        <p:nvSpPr>
          <p:cNvPr id="13" name="ZoneTexte 12"/>
          <p:cNvSpPr txBox="1"/>
          <p:nvPr/>
        </p:nvSpPr>
        <p:spPr>
          <a:xfrm>
            <a:off x="10229108" y="6128379"/>
            <a:ext cx="1788033" cy="646331"/>
          </a:xfrm>
          <a:prstGeom prst="rect">
            <a:avLst/>
          </a:prstGeom>
          <a:noFill/>
        </p:spPr>
        <p:txBody>
          <a:bodyPr wrap="square" rtlCol="0">
            <a:spAutoFit/>
          </a:bodyPr>
          <a:lstStyle/>
          <a:p>
            <a:pPr algn="ctr"/>
            <a:r>
              <a:rPr lang="fr-FR" sz="1200" dirty="0">
                <a:solidFill>
                  <a:srgbClr val="7030A0"/>
                </a:solidFill>
              </a:rPr>
              <a:t>Source : </a:t>
            </a:r>
            <a:r>
              <a:rPr lang="fr-FR" sz="1200" dirty="0">
                <a:solidFill>
                  <a:srgbClr val="7030A0"/>
                </a:solidFill>
                <a:hlinkClick r:id="rId7"/>
              </a:rPr>
              <a:t>www.forcedcrossdresserfantaisies.com</a:t>
            </a:r>
            <a:r>
              <a:rPr lang="fr-FR" sz="1200" dirty="0">
                <a:solidFill>
                  <a:srgbClr val="7030A0"/>
                </a:solidFill>
              </a:rPr>
              <a:t> ©  2007</a:t>
            </a:r>
          </a:p>
        </p:txBody>
      </p:sp>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6376" y="3689979"/>
            <a:ext cx="1609725" cy="2438400"/>
          </a:xfrm>
          <a:prstGeom prst="rect">
            <a:avLst/>
          </a:prstGeom>
        </p:spPr>
      </p:pic>
      <p:sp>
        <p:nvSpPr>
          <p:cNvPr id="6" name="ZoneTexte 5"/>
          <p:cNvSpPr txBox="1"/>
          <p:nvPr/>
        </p:nvSpPr>
        <p:spPr>
          <a:xfrm>
            <a:off x="207324" y="1366221"/>
            <a:ext cx="11858777" cy="3416320"/>
          </a:xfrm>
          <a:prstGeom prst="rect">
            <a:avLst/>
          </a:prstGeom>
          <a:noFill/>
        </p:spPr>
        <p:txBody>
          <a:bodyPr wrap="square" rtlCol="0">
            <a:spAutoFit/>
          </a:bodyPr>
          <a:lstStyle/>
          <a:p>
            <a:pPr algn="just"/>
            <a:r>
              <a:rPr lang="fr-FR" dirty="0">
                <a:solidFill>
                  <a:srgbClr val="7030A0"/>
                </a:solidFill>
              </a:rPr>
              <a:t>Certaines personnes éprouve un plaisir « pervers » à être rabaissées, méprisées, infériorisées, mises en esclavage, car à leurs yeux </a:t>
            </a:r>
            <a:r>
              <a:rPr lang="fr-FR" b="1" i="1" dirty="0">
                <a:solidFill>
                  <a:srgbClr val="7030A0"/>
                </a:solidFill>
              </a:rPr>
              <a:t>être</a:t>
            </a:r>
            <a:r>
              <a:rPr lang="fr-FR" b="1" dirty="0">
                <a:solidFill>
                  <a:srgbClr val="7030A0"/>
                </a:solidFill>
              </a:rPr>
              <a:t> </a:t>
            </a:r>
            <a:r>
              <a:rPr lang="fr-FR" b="1" i="1" dirty="0">
                <a:solidFill>
                  <a:srgbClr val="7030A0"/>
                </a:solidFill>
              </a:rPr>
              <a:t>féminisées est aussi une façon de se faire humilier</a:t>
            </a:r>
            <a:r>
              <a:rPr lang="fr-FR" dirty="0">
                <a:solidFill>
                  <a:srgbClr val="7030A0"/>
                </a:solidFill>
              </a:rPr>
              <a:t>. Une composante sadique étant souvent l’autre volet de leur personnalité. Un de leur fantasme est celui de la « </a:t>
            </a:r>
            <a:r>
              <a:rPr lang="fr-FR" b="1" dirty="0" err="1">
                <a:solidFill>
                  <a:srgbClr val="7030A0"/>
                </a:solidFill>
              </a:rPr>
              <a:t>sissification</a:t>
            </a:r>
            <a:r>
              <a:rPr lang="fr-FR" dirty="0">
                <a:solidFill>
                  <a:srgbClr val="7030A0"/>
                </a:solidFill>
              </a:rPr>
              <a:t> » au travers duquel elles aiment être transformées en </a:t>
            </a:r>
            <a:r>
              <a:rPr lang="fr-FR" b="1" dirty="0">
                <a:solidFill>
                  <a:srgbClr val="7030A0"/>
                </a:solidFill>
              </a:rPr>
              <a:t>servantes obéissantes et soumises</a:t>
            </a:r>
            <a:r>
              <a:rPr lang="fr-FR" dirty="0">
                <a:solidFill>
                  <a:srgbClr val="7030A0"/>
                </a:solidFill>
              </a:rPr>
              <a:t>, au comportement souvent veule et vil, face à une personne dominante. Le masochisme comme le sadisme ont des causes éducationnelles. Enfants, ces personnes n’ont reçu aucun cadre moral leur apprenant le respect des autres. Elles ont été elles-mêmes victimes du sadisme de l’un de ses parents, ces enfants n’étant récompensé par ces derniers que si elles s’humilient, s’excuse devant ses parents. Le sentiment de récompense et de plaisir étant alors associé à l’adoption d’un comportement perpétuel d’humiliation. Le volet sadique de leur personnalité s’exprime lors du trop-plein de leurs frustrations accumulées. Après qu’on se soit « prise » à elles, c’est à leur tour à s’en prendre aux autres, et de soumises, de devenir, à leur tour, dominatrices. Ces personnes savent que leur fantasme n’est pas « normal ».</a:t>
            </a:r>
          </a:p>
          <a:p>
            <a:pPr algn="just"/>
            <a:r>
              <a:rPr lang="fr-FR" dirty="0">
                <a:solidFill>
                  <a:srgbClr val="7030A0"/>
                </a:solidFill>
              </a:rPr>
              <a:t>Comme ces « </a:t>
            </a:r>
            <a:r>
              <a:rPr lang="fr-FR" b="1" dirty="0">
                <a:solidFill>
                  <a:srgbClr val="7030A0"/>
                </a:solidFill>
              </a:rPr>
              <a:t>perversions</a:t>
            </a:r>
            <a:r>
              <a:rPr lang="fr-FR" dirty="0">
                <a:solidFill>
                  <a:srgbClr val="7030A0"/>
                </a:solidFill>
              </a:rPr>
              <a:t> » sont puissantes (°), la personne masochiste n’a pas envie de s’en débarrasser.</a:t>
            </a:r>
          </a:p>
          <a:p>
            <a:pPr algn="just"/>
            <a:r>
              <a:rPr lang="fr-FR" dirty="0">
                <a:solidFill>
                  <a:srgbClr val="7030A0"/>
                </a:solidFill>
              </a:rPr>
              <a:t>(°) et addictives.</a:t>
            </a:r>
          </a:p>
        </p:txBody>
      </p:sp>
    </p:spTree>
    <p:extLst>
      <p:ext uri="{BB962C8B-B14F-4D97-AF65-F5344CB8AC3E}">
        <p14:creationId xmlns:p14="http://schemas.microsoft.com/office/powerpoint/2010/main" val="23732769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83508" y="114391"/>
            <a:ext cx="4284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84</a:t>
            </a:fld>
            <a:endParaRPr lang="en-US"/>
          </a:p>
        </p:txBody>
      </p:sp>
      <p:sp>
        <p:nvSpPr>
          <p:cNvPr id="4" name="Rectangle 3"/>
          <p:cNvSpPr/>
          <p:nvPr/>
        </p:nvSpPr>
        <p:spPr>
          <a:xfrm>
            <a:off x="207324" y="513650"/>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3" y="882984"/>
            <a:ext cx="6763631" cy="369332"/>
          </a:xfrm>
          <a:prstGeom prst="rect">
            <a:avLst/>
          </a:prstGeom>
          <a:noFill/>
        </p:spPr>
        <p:txBody>
          <a:bodyPr wrap="square" rtlCol="0">
            <a:spAutoFit/>
          </a:bodyPr>
          <a:lstStyle/>
          <a:p>
            <a:r>
              <a:rPr lang="fr-FR" dirty="0">
                <a:solidFill>
                  <a:srgbClr val="7030A0"/>
                </a:solidFill>
              </a:rPr>
              <a:t>18.1.3. </a:t>
            </a:r>
            <a:r>
              <a:rPr lang="fr-FR" b="1" dirty="0">
                <a:solidFill>
                  <a:srgbClr val="7030A0"/>
                </a:solidFill>
              </a:rPr>
              <a:t>Une forme de masochisme dans le cas des M2F ? (suite)</a:t>
            </a:r>
          </a:p>
        </p:txBody>
      </p:sp>
      <p:sp>
        <p:nvSpPr>
          <p:cNvPr id="7" name="ZoneTexte 6"/>
          <p:cNvSpPr txBox="1"/>
          <p:nvPr/>
        </p:nvSpPr>
        <p:spPr>
          <a:xfrm>
            <a:off x="207324" y="1333948"/>
            <a:ext cx="11830483" cy="3508653"/>
          </a:xfrm>
          <a:prstGeom prst="rect">
            <a:avLst/>
          </a:prstGeom>
          <a:noFill/>
        </p:spPr>
        <p:txBody>
          <a:bodyPr wrap="square" rtlCol="0">
            <a:spAutoFit/>
          </a:bodyPr>
          <a:lstStyle/>
          <a:p>
            <a:pPr algn="just"/>
            <a:r>
              <a:rPr lang="fr-FR" dirty="0">
                <a:solidFill>
                  <a:srgbClr val="7030A0"/>
                </a:solidFill>
                <a:sym typeface="Wingdings" panose="05000000000000000000" pitchFamily="2" charset="2"/>
              </a:rPr>
              <a:t> </a:t>
            </a:r>
            <a:r>
              <a:rPr lang="fr-FR" i="1" dirty="0">
                <a:solidFill>
                  <a:srgbClr val="7030A0"/>
                </a:solidFill>
              </a:rPr>
              <a:t>Validant une perversion, voici le témoignage d’une personne accro au fantasme de « </a:t>
            </a:r>
            <a:r>
              <a:rPr lang="fr-FR" i="1" dirty="0" err="1">
                <a:solidFill>
                  <a:srgbClr val="7030A0"/>
                </a:solidFill>
              </a:rPr>
              <a:t>sissification</a:t>
            </a:r>
            <a:r>
              <a:rPr lang="fr-FR" i="1" dirty="0">
                <a:solidFill>
                  <a:srgbClr val="7030A0"/>
                </a:solidFill>
              </a:rPr>
              <a:t> » et dirigeant un groupe Facebook lié à ce fantasme </a:t>
            </a:r>
            <a:r>
              <a:rPr lang="fr-FR" dirty="0">
                <a:solidFill>
                  <a:srgbClr val="7030A0"/>
                </a:solidFill>
              </a:rPr>
              <a:t>(°) : « </a:t>
            </a:r>
            <a:r>
              <a:rPr lang="fr-FR" i="1" dirty="0">
                <a:solidFill>
                  <a:srgbClr val="7030A0"/>
                </a:solidFill>
              </a:rPr>
              <a:t>il y a des membres qui le vivent de manière bizarre, et d'autre plus "normale". J'entends par là, que chez certains il y a une grande part de folie et chez d'autre non. Quand j'entends folie, </a:t>
            </a:r>
            <a:r>
              <a:rPr lang="fr-FR" b="1" i="1" dirty="0">
                <a:solidFill>
                  <a:srgbClr val="7030A0"/>
                </a:solidFill>
              </a:rPr>
              <a:t>je parle de perversités</a:t>
            </a:r>
            <a:r>
              <a:rPr lang="fr-FR" i="1" dirty="0">
                <a:solidFill>
                  <a:srgbClr val="7030A0"/>
                </a:solidFill>
              </a:rPr>
              <a:t>. [En ce qui me concerne] je ne suis moins certaine [qu’il y ait une</a:t>
            </a:r>
            <a:r>
              <a:rPr lang="fr-FR" dirty="0"/>
              <a:t> </a:t>
            </a:r>
            <a:r>
              <a:rPr lang="fr-FR" i="1" dirty="0">
                <a:solidFill>
                  <a:srgbClr val="7030A0"/>
                </a:solidFill>
              </a:rPr>
              <a:t>puissance biologique dans mon aspiration, que, dans cette dernière, il n’y ait pas une composante « masochiste » et] que mon désir d’être féminisée soit vraiment naturel et pur, en moi (+)</a:t>
            </a:r>
            <a:r>
              <a:rPr lang="fr-FR" dirty="0">
                <a:solidFill>
                  <a:srgbClr val="7030A0"/>
                </a:solidFill>
              </a:rPr>
              <a:t> ».</a:t>
            </a:r>
          </a:p>
          <a:p>
            <a:pPr algn="just"/>
            <a:r>
              <a:rPr lang="fr-FR" dirty="0">
                <a:solidFill>
                  <a:srgbClr val="7030A0"/>
                </a:solidFill>
                <a:sym typeface="Wingdings" panose="05000000000000000000" pitchFamily="2" charset="2"/>
              </a:rPr>
              <a:t> </a:t>
            </a:r>
            <a:r>
              <a:rPr lang="fr-FR" dirty="0">
                <a:solidFill>
                  <a:srgbClr val="7030A0"/>
                </a:solidFill>
              </a:rPr>
              <a:t>Pour certaines « </a:t>
            </a:r>
            <a:r>
              <a:rPr lang="fr-FR" dirty="0" err="1">
                <a:solidFill>
                  <a:srgbClr val="7030A0"/>
                </a:solidFill>
              </a:rPr>
              <a:t>Sissys</a:t>
            </a:r>
            <a:r>
              <a:rPr lang="fr-FR" dirty="0">
                <a:solidFill>
                  <a:srgbClr val="7030A0"/>
                </a:solidFill>
              </a:rPr>
              <a:t> », leur fantasme peut être simplement le désir d'être forcées à se coiffer d'une manière féminine, tandis que d'autres peuvent exiger une tenue féminine complète, des seins, et les menaces d'hormones.</a:t>
            </a:r>
          </a:p>
          <a:p>
            <a:pPr algn="just"/>
            <a:r>
              <a:rPr lang="fr-FR" dirty="0">
                <a:solidFill>
                  <a:srgbClr val="7030A0"/>
                </a:solidFill>
                <a:sym typeface="Wingdings" panose="05000000000000000000" pitchFamily="2" charset="2"/>
              </a:rPr>
              <a:t> </a:t>
            </a:r>
            <a:r>
              <a:rPr lang="fr-FR" u="sng" dirty="0">
                <a:solidFill>
                  <a:srgbClr val="7030A0"/>
                </a:solidFill>
              </a:rPr>
              <a:t>Autre explication </a:t>
            </a:r>
            <a:r>
              <a:rPr lang="fr-FR" dirty="0">
                <a:solidFill>
                  <a:srgbClr val="7030A0"/>
                </a:solidFill>
              </a:rPr>
              <a:t>: </a:t>
            </a:r>
            <a:r>
              <a:rPr lang="fr-FR" b="1" i="1" dirty="0">
                <a:solidFill>
                  <a:srgbClr val="7030A0"/>
                </a:solidFill>
              </a:rPr>
              <a:t>Vouloir être une femme ne serait pas une forme de masochisme</a:t>
            </a:r>
            <a:r>
              <a:rPr lang="fr-FR" dirty="0">
                <a:solidFill>
                  <a:srgbClr val="7030A0"/>
                </a:solidFill>
              </a:rPr>
              <a:t>. Mais à cause des préjugés sociaux, les personnes transgenres, qui ont ce désir ou fantasme, peuvent en éprouver une honte, un embarras ou un blocage mental. Le fait d’avoir été « forcée » à le faire peut « légitimer », à leur yeux, la transgression (franchissement) de la « barrière des sexes », qu’elles ont commis. Une façon souvent ambiguë de ruser avec ses propres tabous ou codes moraux.</a:t>
            </a:r>
            <a:r>
              <a:rPr lang="fr-FR" i="1" dirty="0">
                <a:solidFill>
                  <a:srgbClr val="7030A0"/>
                </a:solidFill>
              </a:rPr>
              <a:t> </a:t>
            </a:r>
          </a:p>
          <a:p>
            <a:pPr algn="just"/>
            <a:r>
              <a:rPr lang="fr-FR" sz="1200" dirty="0">
                <a:solidFill>
                  <a:srgbClr val="7030A0"/>
                </a:solidFill>
              </a:rPr>
              <a:t>(°) voir la définition de ce mot dans le lexique situé à la fin de ce diaporama. (+) Cette personne sous-entend qu’il y a une composante masochiste dans son désir d’être féminisée.</a:t>
            </a:r>
          </a:p>
          <a:p>
            <a:pPr algn="just"/>
            <a:r>
              <a:rPr lang="fr-FR" sz="1200" dirty="0">
                <a:solidFill>
                  <a:srgbClr val="7030A0"/>
                </a:solidFill>
              </a:rPr>
              <a:t>Masochisme : a) </a:t>
            </a:r>
            <a:r>
              <a:rPr lang="fr-FR" sz="1200" u="sng" dirty="0">
                <a:solidFill>
                  <a:srgbClr val="7030A0"/>
                </a:solidFill>
                <a:hlinkClick r:id="rId2" tooltip="pratique"/>
              </a:rPr>
              <a:t>Pratique</a:t>
            </a:r>
            <a:r>
              <a:rPr lang="fr-FR" sz="1200" dirty="0">
                <a:solidFill>
                  <a:srgbClr val="7030A0"/>
                </a:solidFill>
              </a:rPr>
              <a:t> </a:t>
            </a:r>
            <a:r>
              <a:rPr lang="fr-FR" sz="1200" dirty="0">
                <a:solidFill>
                  <a:srgbClr val="7030A0"/>
                </a:solidFill>
                <a:hlinkClick r:id="rId3" tooltip="sexuel"/>
              </a:rPr>
              <a:t>sexuelle</a:t>
            </a:r>
            <a:r>
              <a:rPr lang="fr-FR" sz="1200" dirty="0">
                <a:solidFill>
                  <a:srgbClr val="7030A0"/>
                </a:solidFill>
              </a:rPr>
              <a:t> utilisant la </a:t>
            </a:r>
            <a:r>
              <a:rPr lang="fr-FR" sz="1200" dirty="0">
                <a:solidFill>
                  <a:srgbClr val="7030A0"/>
                </a:solidFill>
                <a:hlinkClick r:id="rId4" tooltip="douleur"/>
              </a:rPr>
              <a:t>douleur</a:t>
            </a:r>
            <a:r>
              <a:rPr lang="fr-FR" sz="1200" dirty="0">
                <a:solidFill>
                  <a:srgbClr val="7030A0"/>
                </a:solidFill>
              </a:rPr>
              <a:t>, la </a:t>
            </a:r>
            <a:r>
              <a:rPr lang="fr-FR" sz="1200" dirty="0">
                <a:solidFill>
                  <a:srgbClr val="7030A0"/>
                </a:solidFill>
                <a:hlinkClick r:id="rId5" tooltip="domination"/>
              </a:rPr>
              <a:t>domination</a:t>
            </a:r>
            <a:r>
              <a:rPr lang="fr-FR" sz="1200" dirty="0">
                <a:solidFill>
                  <a:srgbClr val="7030A0"/>
                </a:solidFill>
              </a:rPr>
              <a:t> ou l'</a:t>
            </a:r>
            <a:r>
              <a:rPr lang="fr-FR" sz="1200" dirty="0">
                <a:solidFill>
                  <a:srgbClr val="7030A0"/>
                </a:solidFill>
                <a:hlinkClick r:id="rId6" tooltip="humiliation"/>
              </a:rPr>
              <a:t>humiliation</a:t>
            </a:r>
            <a:r>
              <a:rPr lang="fr-FR" sz="1200" dirty="0">
                <a:solidFill>
                  <a:srgbClr val="7030A0"/>
                </a:solidFill>
              </a:rPr>
              <a:t>, reçue d'autrui ou de soi-même, dans la recherche du </a:t>
            </a:r>
            <a:r>
              <a:rPr lang="fr-FR" sz="1200" dirty="0">
                <a:solidFill>
                  <a:srgbClr val="7030A0"/>
                </a:solidFill>
                <a:hlinkClick r:id="rId7" tooltip="plaisir"/>
              </a:rPr>
              <a:t>plaisir</a:t>
            </a:r>
            <a:r>
              <a:rPr lang="fr-FR" sz="1200" dirty="0">
                <a:solidFill>
                  <a:srgbClr val="7030A0"/>
                </a:solidFill>
              </a:rPr>
              <a:t>. b) </a:t>
            </a:r>
            <a:r>
              <a:rPr lang="fr-FR" sz="1200" b="1" dirty="0">
                <a:solidFill>
                  <a:srgbClr val="7030A0"/>
                </a:solidFill>
              </a:rPr>
              <a:t>plaisir érotique </a:t>
            </a:r>
            <a:r>
              <a:rPr lang="fr-FR" sz="1200" dirty="0">
                <a:solidFill>
                  <a:srgbClr val="7030A0"/>
                </a:solidFill>
              </a:rPr>
              <a:t>dérivant de la douleur.</a:t>
            </a:r>
          </a:p>
        </p:txBody>
      </p:sp>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3169" y="4800600"/>
            <a:ext cx="1704908" cy="2057400"/>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0331" y="4838700"/>
            <a:ext cx="2352675" cy="1981200"/>
          </a:xfrm>
          <a:prstGeom prst="rect">
            <a:avLst/>
          </a:prstGeom>
        </p:spPr>
      </p:pic>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1822" y="4842601"/>
            <a:ext cx="2609132" cy="1910624"/>
          </a:xfrm>
          <a:prstGeom prst="rect">
            <a:avLst/>
          </a:prstGeom>
        </p:spPr>
      </p:pic>
      <p:pic>
        <p:nvPicPr>
          <p:cNvPr id="13" name="Imag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508" y="4838700"/>
            <a:ext cx="3938625" cy="1697131"/>
          </a:xfrm>
          <a:prstGeom prst="rect">
            <a:avLst/>
          </a:prstGeom>
        </p:spPr>
      </p:pic>
      <p:sp>
        <p:nvSpPr>
          <p:cNvPr id="14" name="ZoneTexte 13"/>
          <p:cNvSpPr txBox="1"/>
          <p:nvPr/>
        </p:nvSpPr>
        <p:spPr>
          <a:xfrm>
            <a:off x="207323" y="6535831"/>
            <a:ext cx="3914810" cy="276999"/>
          </a:xfrm>
          <a:prstGeom prst="rect">
            <a:avLst/>
          </a:prstGeom>
          <a:noFill/>
        </p:spPr>
        <p:txBody>
          <a:bodyPr wrap="square" rtlCol="0">
            <a:spAutoFit/>
          </a:bodyPr>
          <a:lstStyle/>
          <a:p>
            <a:pPr algn="ctr"/>
            <a:r>
              <a:rPr lang="fr-FR" sz="1200" dirty="0">
                <a:solidFill>
                  <a:srgbClr val="7030A0"/>
                </a:solidFill>
              </a:rPr>
              <a:t>Source : </a:t>
            </a:r>
            <a:r>
              <a:rPr lang="fr-FR" sz="1200" dirty="0">
                <a:solidFill>
                  <a:srgbClr val="7030A0"/>
                </a:solidFill>
                <a:hlinkClick r:id="rId12"/>
              </a:rPr>
              <a:t>https://lockedinlace.com</a:t>
            </a:r>
            <a:r>
              <a:rPr lang="fr-FR" sz="1200" dirty="0">
                <a:solidFill>
                  <a:srgbClr val="7030A0"/>
                </a:solidFill>
              </a:rPr>
              <a:t> </a:t>
            </a:r>
          </a:p>
        </p:txBody>
      </p:sp>
    </p:spTree>
    <p:extLst>
      <p:ext uri="{BB962C8B-B14F-4D97-AF65-F5344CB8AC3E}">
        <p14:creationId xmlns:p14="http://schemas.microsoft.com/office/powerpoint/2010/main" val="3989005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9385064" y="203632"/>
            <a:ext cx="4284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85</a:t>
            </a:fld>
            <a:endParaRPr lang="en-US"/>
          </a:p>
        </p:txBody>
      </p:sp>
      <p:sp>
        <p:nvSpPr>
          <p:cNvPr id="4" name="Rectangle 3"/>
          <p:cNvSpPr/>
          <p:nvPr/>
        </p:nvSpPr>
        <p:spPr>
          <a:xfrm>
            <a:off x="207324" y="513650"/>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3" y="882984"/>
            <a:ext cx="6763631" cy="369332"/>
          </a:xfrm>
          <a:prstGeom prst="rect">
            <a:avLst/>
          </a:prstGeom>
          <a:noFill/>
        </p:spPr>
        <p:txBody>
          <a:bodyPr wrap="square" rtlCol="0">
            <a:spAutoFit/>
          </a:bodyPr>
          <a:lstStyle/>
          <a:p>
            <a:r>
              <a:rPr lang="fr-FR" dirty="0">
                <a:solidFill>
                  <a:srgbClr val="7030A0"/>
                </a:solidFill>
              </a:rPr>
              <a:t>18.1.3. </a:t>
            </a:r>
            <a:r>
              <a:rPr lang="fr-FR" b="1" dirty="0">
                <a:solidFill>
                  <a:srgbClr val="7030A0"/>
                </a:solidFill>
              </a:rPr>
              <a:t>Une forme de masochisme dans le cas des M2F ? (suite)</a:t>
            </a:r>
          </a:p>
        </p:txBody>
      </p:sp>
      <p:sp>
        <p:nvSpPr>
          <p:cNvPr id="7" name="ZoneTexte 6"/>
          <p:cNvSpPr txBox="1"/>
          <p:nvPr/>
        </p:nvSpPr>
        <p:spPr>
          <a:xfrm>
            <a:off x="207325" y="1333948"/>
            <a:ext cx="8624442" cy="5355312"/>
          </a:xfrm>
          <a:prstGeom prst="rect">
            <a:avLst/>
          </a:prstGeom>
          <a:noFill/>
        </p:spPr>
        <p:txBody>
          <a:bodyPr wrap="square" rtlCol="0">
            <a:spAutoFit/>
          </a:bodyPr>
          <a:lstStyle/>
          <a:p>
            <a:pPr algn="just"/>
            <a:r>
              <a:rPr lang="fr-FR" dirty="0">
                <a:solidFill>
                  <a:srgbClr val="7030A0"/>
                </a:solidFill>
              </a:rPr>
              <a:t>Un transgenre écrivait « </a:t>
            </a:r>
            <a:r>
              <a:rPr lang="fr-FR" i="1" dirty="0">
                <a:solidFill>
                  <a:srgbClr val="7030A0"/>
                </a:solidFill>
              </a:rPr>
              <a:t>Ce qui m' intrigue toujours sont les fantasmes </a:t>
            </a:r>
            <a:r>
              <a:rPr lang="fr-FR" i="1" dirty="0" err="1">
                <a:solidFill>
                  <a:srgbClr val="7030A0"/>
                </a:solidFill>
              </a:rPr>
              <a:t>transidentitaires</a:t>
            </a:r>
            <a:r>
              <a:rPr lang="fr-FR" i="1" dirty="0">
                <a:solidFill>
                  <a:srgbClr val="7030A0"/>
                </a:solidFill>
              </a:rPr>
              <a:t> [MTF] lies à la soumission </a:t>
            </a:r>
            <a:r>
              <a:rPr lang="fr-FR" dirty="0">
                <a:solidFill>
                  <a:srgbClr val="7030A0"/>
                </a:solidFill>
              </a:rPr>
              <a:t>[…] ».</a:t>
            </a:r>
          </a:p>
          <a:p>
            <a:r>
              <a:rPr lang="fr-FR" u="sng" dirty="0">
                <a:solidFill>
                  <a:srgbClr val="7030A0"/>
                </a:solidFill>
              </a:rPr>
              <a:t>Hypothèses sur l’origine du masochisme de certains TG </a:t>
            </a:r>
            <a:r>
              <a:rPr lang="fr-FR" dirty="0">
                <a:solidFill>
                  <a:srgbClr val="7030A0"/>
                </a:solidFill>
              </a:rPr>
              <a:t>: Il y a peut-être un profil masochisme chez certains </a:t>
            </a:r>
            <a:r>
              <a:rPr lang="fr-FR" dirty="0" err="1">
                <a:solidFill>
                  <a:srgbClr val="7030A0"/>
                </a:solidFill>
              </a:rPr>
              <a:t>transidentitaires</a:t>
            </a:r>
            <a:r>
              <a:rPr lang="fr-FR" dirty="0">
                <a:solidFill>
                  <a:srgbClr val="7030A0"/>
                </a:solidFill>
              </a:rPr>
              <a:t> (?), à rapprocher de ceux qui confondent désir d'être humilié, d'être dévalorisé (comme être traité de "sous-merde" ...) avec celui d'être « </a:t>
            </a:r>
            <a:r>
              <a:rPr lang="fr-FR" dirty="0" err="1">
                <a:solidFill>
                  <a:srgbClr val="7030A0"/>
                </a:solidFill>
              </a:rPr>
              <a:t>sissifié</a:t>
            </a:r>
            <a:r>
              <a:rPr lang="fr-FR" dirty="0">
                <a:solidFill>
                  <a:srgbClr val="7030A0"/>
                </a:solidFill>
              </a:rPr>
              <a:t> »  ou « féminisé » (de force non). Il serait aussi possible que ce désir d’être « féminisé » soit aussi lié à une homosexualité refoulée (?)). Selon les psychanalystes, il y a aussi tout les rapports à l'autorité, au manque de père, à la loi.  Dans la genèse ou la création d'une « psychologie masochisme », il y aurait souvent une autorité abusive, qui ne récompense que quand l'enfant se soumet, se dévalorise, s'accuse d'une faute imaginaire qu'il n'a pas commis. Il peut exister au moins un parent pervers (narcissique), sadique qui, dans son désir de (toute) puissance, peut conditionner son enfant à devenir masochiste (ou à adopter une structure mentale et une attitude masochistes).</a:t>
            </a:r>
            <a:br>
              <a:rPr lang="fr-FR" dirty="0">
                <a:solidFill>
                  <a:srgbClr val="7030A0"/>
                </a:solidFill>
              </a:rPr>
            </a:br>
            <a:r>
              <a:rPr lang="fr-FR" dirty="0">
                <a:solidFill>
                  <a:srgbClr val="7030A0"/>
                </a:solidFill>
              </a:rPr>
              <a:t>Ce parent peut, par ailleurs, avoir une structure mentale paranoïaque, psychorigide, voire sadique, obligeant _ pour rassurer face à une forte angoisse paranoïaque en lui _ son enfant à lui faire des aveux de fautes souvent imaginaires voire délirantes, ou des confessions journalières, l'enfant le faisant juste pour éviter de se faire punir. Sachant que s'il n'avoue pas cette faute imaginaire, attendue par ce père paranoïaque (qui lui croit, dur comme du fer, à sa "réalité"), il se fera punir.</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0037" y="144317"/>
            <a:ext cx="1905000" cy="2552700"/>
          </a:xfrm>
          <a:prstGeom prst="rect">
            <a:avLst/>
          </a:prstGeom>
        </p:spPr>
      </p:pic>
      <p:sp>
        <p:nvSpPr>
          <p:cNvPr id="8" name="ZoneTexte 7"/>
          <p:cNvSpPr txBox="1"/>
          <p:nvPr/>
        </p:nvSpPr>
        <p:spPr>
          <a:xfrm>
            <a:off x="10050037" y="2697017"/>
            <a:ext cx="2015583" cy="461665"/>
          </a:xfrm>
          <a:prstGeom prst="rect">
            <a:avLst/>
          </a:prstGeom>
          <a:noFill/>
        </p:spPr>
        <p:txBody>
          <a:bodyPr wrap="square" rtlCol="0">
            <a:spAutoFit/>
          </a:bodyPr>
          <a:lstStyle/>
          <a:p>
            <a:pPr algn="ctr"/>
            <a:r>
              <a:rPr lang="fr-FR" sz="1200" dirty="0">
                <a:solidFill>
                  <a:srgbClr val="7030A0"/>
                </a:solidFill>
              </a:rPr>
              <a:t>« Habillez-vous et soyez prête à obéir, </a:t>
            </a:r>
            <a:r>
              <a:rPr lang="fr-FR" sz="1200" dirty="0" err="1">
                <a:solidFill>
                  <a:srgbClr val="7030A0"/>
                </a:solidFill>
              </a:rPr>
              <a:t>Sissy</a:t>
            </a:r>
            <a:r>
              <a:rPr lang="fr-FR" sz="1200" dirty="0">
                <a:solidFill>
                  <a:srgbClr val="7030A0"/>
                </a:solidFill>
              </a:rPr>
              <a:t> »</a:t>
            </a:r>
          </a:p>
        </p:txBody>
      </p:sp>
      <p:sp>
        <p:nvSpPr>
          <p:cNvPr id="11" name="ZoneTexte 10"/>
          <p:cNvSpPr txBox="1"/>
          <p:nvPr/>
        </p:nvSpPr>
        <p:spPr>
          <a:xfrm>
            <a:off x="8920976" y="3158683"/>
            <a:ext cx="3034061" cy="3416320"/>
          </a:xfrm>
          <a:prstGeom prst="rect">
            <a:avLst/>
          </a:prstGeom>
          <a:noFill/>
        </p:spPr>
        <p:txBody>
          <a:bodyPr wrap="square" rtlCol="0">
            <a:spAutoFit/>
          </a:bodyPr>
          <a:lstStyle/>
          <a:p>
            <a:r>
              <a:rPr lang="fr-FR" dirty="0">
                <a:solidFill>
                  <a:srgbClr val="7030A0"/>
                </a:solidFill>
              </a:rPr>
              <a:t>Chez certaines personnes désirant être « féminisées », il y a souvent le fantasme de vouloir être esclave [d’une personne dominante aimée]. </a:t>
            </a:r>
          </a:p>
          <a:p>
            <a:r>
              <a:rPr lang="fr-FR" b="1" i="1" dirty="0">
                <a:solidFill>
                  <a:srgbClr val="7030A0"/>
                </a:solidFill>
              </a:rPr>
              <a:t>Esclave</a:t>
            </a:r>
            <a:r>
              <a:rPr lang="fr-FR" dirty="0">
                <a:solidFill>
                  <a:srgbClr val="7030A0"/>
                </a:solidFill>
              </a:rPr>
              <a:t> : Une personne qui est la propriété juridique d'une autre et forcée de lui obéir. Une personne qui est excessivement dépendante ou contrôlée par quelque chose ou quelqu’un.</a:t>
            </a:r>
          </a:p>
        </p:txBody>
      </p:sp>
    </p:spTree>
    <p:extLst>
      <p:ext uri="{BB962C8B-B14F-4D97-AF65-F5344CB8AC3E}">
        <p14:creationId xmlns:p14="http://schemas.microsoft.com/office/powerpoint/2010/main" val="13800439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51985"/>
            <a:ext cx="696120" cy="356839"/>
          </a:xfrm>
        </p:spPr>
        <p:txBody>
          <a:bodyPr/>
          <a:lstStyle/>
          <a:p>
            <a:fld id="{A3855CD8-F650-4656-8804-7E552F308368}" type="slidenum">
              <a:rPr lang="en-US" smtClean="0"/>
              <a:t>86</a:t>
            </a:fld>
            <a:endParaRPr lang="en-US"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37" y="1252316"/>
            <a:ext cx="2400300" cy="3095625"/>
          </a:xfrm>
          <a:prstGeom prst="rect">
            <a:avLst/>
          </a:prstGeom>
        </p:spPr>
      </p:pic>
      <p:sp>
        <p:nvSpPr>
          <p:cNvPr id="5" name="Rectangle 4"/>
          <p:cNvSpPr/>
          <p:nvPr/>
        </p:nvSpPr>
        <p:spPr>
          <a:xfrm>
            <a:off x="207324" y="513650"/>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6" name="ZoneTexte 5"/>
          <p:cNvSpPr txBox="1"/>
          <p:nvPr/>
        </p:nvSpPr>
        <p:spPr>
          <a:xfrm>
            <a:off x="2944660" y="114485"/>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7" name="ZoneTexte 6"/>
          <p:cNvSpPr txBox="1"/>
          <p:nvPr/>
        </p:nvSpPr>
        <p:spPr>
          <a:xfrm>
            <a:off x="207323" y="882984"/>
            <a:ext cx="6763631" cy="369332"/>
          </a:xfrm>
          <a:prstGeom prst="rect">
            <a:avLst/>
          </a:prstGeom>
          <a:noFill/>
        </p:spPr>
        <p:txBody>
          <a:bodyPr wrap="square" rtlCol="0">
            <a:spAutoFit/>
          </a:bodyPr>
          <a:lstStyle/>
          <a:p>
            <a:r>
              <a:rPr lang="fr-FR" dirty="0">
                <a:solidFill>
                  <a:srgbClr val="7030A0"/>
                </a:solidFill>
              </a:rPr>
              <a:t>18.1.3. </a:t>
            </a:r>
            <a:r>
              <a:rPr lang="fr-FR" b="1" dirty="0">
                <a:solidFill>
                  <a:srgbClr val="7030A0"/>
                </a:solidFill>
              </a:rPr>
              <a:t>Une forme de masochisme dans le cas des M2F ? (suite et fin)</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1942" y="144317"/>
            <a:ext cx="2571750" cy="411480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54" y="1332571"/>
            <a:ext cx="2714625" cy="27432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3428" y="1857723"/>
            <a:ext cx="1666875" cy="1514475"/>
          </a:xfrm>
          <a:prstGeom prst="rect">
            <a:avLst/>
          </a:prstGeom>
        </p:spPr>
      </p:pic>
      <p:sp>
        <p:nvSpPr>
          <p:cNvPr id="12" name="ZoneTexte 11"/>
          <p:cNvSpPr txBox="1"/>
          <p:nvPr/>
        </p:nvSpPr>
        <p:spPr>
          <a:xfrm>
            <a:off x="147660" y="4075771"/>
            <a:ext cx="2714625" cy="461665"/>
          </a:xfrm>
          <a:prstGeom prst="rect">
            <a:avLst/>
          </a:prstGeom>
          <a:noFill/>
        </p:spPr>
        <p:txBody>
          <a:bodyPr wrap="square" rtlCol="0">
            <a:spAutoFit/>
          </a:bodyPr>
          <a:lstStyle/>
          <a:p>
            <a:pPr algn="ctr"/>
            <a:r>
              <a:rPr lang="fr-FR" sz="1200" dirty="0">
                <a:solidFill>
                  <a:srgbClr val="7030A0"/>
                </a:solidFill>
              </a:rPr>
              <a:t>Seins postiches portés par certains travestis.</a:t>
            </a:r>
          </a:p>
        </p:txBody>
      </p:sp>
      <p:sp>
        <p:nvSpPr>
          <p:cNvPr id="13" name="ZoneTexte 12"/>
          <p:cNvSpPr txBox="1"/>
          <p:nvPr/>
        </p:nvSpPr>
        <p:spPr>
          <a:xfrm>
            <a:off x="2995237" y="3347959"/>
            <a:ext cx="1691640" cy="1015663"/>
          </a:xfrm>
          <a:prstGeom prst="rect">
            <a:avLst/>
          </a:prstGeom>
          <a:noFill/>
        </p:spPr>
        <p:txBody>
          <a:bodyPr wrap="square" rtlCol="0">
            <a:spAutoFit/>
          </a:bodyPr>
          <a:lstStyle/>
          <a:p>
            <a:pPr algn="ctr"/>
            <a:r>
              <a:rPr lang="fr-FR" sz="1200" dirty="0">
                <a:solidFill>
                  <a:srgbClr val="7030A0"/>
                </a:solidFill>
              </a:rPr>
              <a:t>Combinaison (en silicone ?) destinée à apparaître comme une femme, utilisée par certains travestis.</a:t>
            </a:r>
          </a:p>
        </p:txBody>
      </p:sp>
      <p:sp>
        <p:nvSpPr>
          <p:cNvPr id="14" name="Rectangle 13"/>
          <p:cNvSpPr/>
          <p:nvPr/>
        </p:nvSpPr>
        <p:spPr>
          <a:xfrm>
            <a:off x="260686" y="6493957"/>
            <a:ext cx="1987211" cy="276999"/>
          </a:xfrm>
          <a:prstGeom prst="rect">
            <a:avLst/>
          </a:prstGeom>
        </p:spPr>
        <p:txBody>
          <a:bodyPr wrap="none">
            <a:spAutoFit/>
          </a:bodyPr>
          <a:lstStyle/>
          <a:p>
            <a:r>
              <a:rPr lang="fr-FR" sz="1200" dirty="0" err="1">
                <a:solidFill>
                  <a:srgbClr val="7030A0"/>
                </a:solidFill>
              </a:rPr>
              <a:t>Pantie</a:t>
            </a:r>
            <a:r>
              <a:rPr lang="fr-FR" sz="1200" dirty="0">
                <a:solidFill>
                  <a:srgbClr val="7030A0"/>
                </a:solidFill>
              </a:rPr>
              <a:t> pour homme travesti</a:t>
            </a:r>
          </a:p>
        </p:txBody>
      </p:sp>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061" y="4554304"/>
            <a:ext cx="2148459" cy="1874770"/>
          </a:xfrm>
          <a:prstGeom prst="rect">
            <a:avLst/>
          </a:prstGeom>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6214" y="4306603"/>
            <a:ext cx="1905000" cy="1524000"/>
          </a:xfrm>
          <a:prstGeom prst="rect">
            <a:avLst/>
          </a:prstGeom>
        </p:spPr>
      </p:pic>
      <p:pic>
        <p:nvPicPr>
          <p:cNvPr id="17" name="Imag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21016" y="4306603"/>
            <a:ext cx="1990725" cy="1743075"/>
          </a:xfrm>
          <a:prstGeom prst="rect">
            <a:avLst/>
          </a:prstGeom>
        </p:spPr>
      </p:pic>
      <p:pic>
        <p:nvPicPr>
          <p:cNvPr id="21" name="Imag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3698" y="4439057"/>
            <a:ext cx="2154511" cy="2154511"/>
          </a:xfrm>
          <a:prstGeom prst="rect">
            <a:avLst/>
          </a:prstGeom>
        </p:spPr>
      </p:pic>
      <p:pic>
        <p:nvPicPr>
          <p:cNvPr id="22" name="Imag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85022" y="483818"/>
            <a:ext cx="2286000" cy="3657600"/>
          </a:xfrm>
          <a:prstGeom prst="rect">
            <a:avLst/>
          </a:prstGeom>
        </p:spPr>
      </p:pic>
      <p:pic>
        <p:nvPicPr>
          <p:cNvPr id="23" name="Imag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30342" y="4305294"/>
            <a:ext cx="2286247" cy="2171935"/>
          </a:xfrm>
          <a:prstGeom prst="rect">
            <a:avLst/>
          </a:prstGeom>
        </p:spPr>
      </p:pic>
    </p:spTree>
    <p:extLst>
      <p:ext uri="{BB962C8B-B14F-4D97-AF65-F5344CB8AC3E}">
        <p14:creationId xmlns:p14="http://schemas.microsoft.com/office/powerpoint/2010/main" val="23121720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83508" y="114391"/>
            <a:ext cx="42848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87</a:t>
            </a:fld>
            <a:endParaRPr lang="en-US"/>
          </a:p>
        </p:txBody>
      </p:sp>
      <p:sp>
        <p:nvSpPr>
          <p:cNvPr id="4" name="Rectangle 3"/>
          <p:cNvSpPr/>
          <p:nvPr/>
        </p:nvSpPr>
        <p:spPr>
          <a:xfrm>
            <a:off x="207324" y="513650"/>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3" y="882984"/>
            <a:ext cx="6763631" cy="369332"/>
          </a:xfrm>
          <a:prstGeom prst="rect">
            <a:avLst/>
          </a:prstGeom>
          <a:noFill/>
        </p:spPr>
        <p:txBody>
          <a:bodyPr wrap="square" rtlCol="0">
            <a:spAutoFit/>
          </a:bodyPr>
          <a:lstStyle/>
          <a:p>
            <a:r>
              <a:rPr lang="fr-FR" dirty="0">
                <a:solidFill>
                  <a:srgbClr val="7030A0"/>
                </a:solidFill>
              </a:rPr>
              <a:t>18.1.4. </a:t>
            </a:r>
            <a:r>
              <a:rPr lang="fr-FR" b="1" dirty="0">
                <a:solidFill>
                  <a:srgbClr val="7030A0"/>
                </a:solidFill>
              </a:rPr>
              <a:t>Une volonté de provocation (qui dérape) ou suicidaire ?</a:t>
            </a:r>
          </a:p>
        </p:txBody>
      </p:sp>
      <p:sp>
        <p:nvSpPr>
          <p:cNvPr id="8" name="ZoneTexte 7"/>
          <p:cNvSpPr txBox="1"/>
          <p:nvPr/>
        </p:nvSpPr>
        <p:spPr>
          <a:xfrm>
            <a:off x="157165" y="2208819"/>
            <a:ext cx="7764945" cy="923330"/>
          </a:xfrm>
          <a:prstGeom prst="rect">
            <a:avLst/>
          </a:prstGeom>
          <a:noFill/>
        </p:spPr>
        <p:txBody>
          <a:bodyPr wrap="square" rtlCol="0">
            <a:spAutoFit/>
          </a:bodyPr>
          <a:lstStyle/>
          <a:p>
            <a:r>
              <a:rPr lang="fr-FR" dirty="0">
                <a:solidFill>
                  <a:srgbClr val="FF0000"/>
                </a:solidFill>
              </a:rPr>
              <a:t>Voir aussi l’hypothèses a) de la fuite en avant et de l’appel au secours via </a:t>
            </a:r>
            <a:r>
              <a:rPr lang="fr-FR" b="1" i="1" dirty="0">
                <a:solidFill>
                  <a:srgbClr val="FF0000"/>
                </a:solidFill>
              </a:rPr>
              <a:t>l’automutilation</a:t>
            </a:r>
            <a:r>
              <a:rPr lang="fr-FR" dirty="0">
                <a:solidFill>
                  <a:srgbClr val="FF0000"/>
                </a:solidFill>
              </a:rPr>
              <a:t>, b) d’un </a:t>
            </a:r>
            <a:r>
              <a:rPr lang="fr-FR" b="1" dirty="0">
                <a:solidFill>
                  <a:srgbClr val="FF0000"/>
                </a:solidFill>
              </a:rPr>
              <a:t>comportement autodestructeur </a:t>
            </a:r>
            <a:r>
              <a:rPr lang="fr-FR" dirty="0">
                <a:solidFill>
                  <a:srgbClr val="FF0000"/>
                </a:solidFill>
              </a:rPr>
              <a:t>et suicidaire, plus loin. Partie à compléter. </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37" y="3086100"/>
            <a:ext cx="5314950" cy="3771900"/>
          </a:xfrm>
          <a:prstGeom prst="rect">
            <a:avLst/>
          </a:prstGeom>
        </p:spPr>
      </p:pic>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013" y="108466"/>
            <a:ext cx="37195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83508" y="1252316"/>
            <a:ext cx="7901126" cy="923330"/>
          </a:xfrm>
          <a:prstGeom prst="rect">
            <a:avLst/>
          </a:prstGeom>
          <a:noFill/>
        </p:spPr>
        <p:txBody>
          <a:bodyPr wrap="square" rtlCol="0">
            <a:spAutoFit/>
          </a:bodyPr>
          <a:lstStyle/>
          <a:p>
            <a:r>
              <a:rPr lang="fr-FR" b="1" i="1" dirty="0">
                <a:solidFill>
                  <a:srgbClr val="7030A0"/>
                </a:solidFill>
              </a:rPr>
              <a:t>Attrait de l'interdit </a:t>
            </a:r>
            <a:r>
              <a:rPr lang="fr-FR" dirty="0">
                <a:solidFill>
                  <a:srgbClr val="7030A0"/>
                </a:solidFill>
              </a:rPr>
              <a:t>(</a:t>
            </a:r>
            <a:r>
              <a:rPr lang="fr-FR" dirty="0" err="1">
                <a:solidFill>
                  <a:srgbClr val="7030A0"/>
                </a:solidFill>
              </a:rPr>
              <a:t>hyp</a:t>
            </a:r>
            <a:r>
              <a:rPr lang="fr-FR" dirty="0">
                <a:solidFill>
                  <a:srgbClr val="7030A0"/>
                </a:solidFill>
              </a:rPr>
              <a:t>.) : Hypothèse avancée, par ceux qui ne connaissent pas les transsexuels, pour expliquer le désir de travestissement et de changement de sexe.</a:t>
            </a:r>
          </a:p>
        </p:txBody>
      </p:sp>
      <p:sp>
        <p:nvSpPr>
          <p:cNvPr id="11" name="ZoneTexte 10"/>
          <p:cNvSpPr txBox="1"/>
          <p:nvPr/>
        </p:nvSpPr>
        <p:spPr>
          <a:xfrm>
            <a:off x="5480770" y="3009378"/>
            <a:ext cx="6438113" cy="1754326"/>
          </a:xfrm>
          <a:prstGeom prst="rect">
            <a:avLst/>
          </a:prstGeom>
          <a:noFill/>
        </p:spPr>
        <p:txBody>
          <a:bodyPr wrap="square" rtlCol="0">
            <a:spAutoFit/>
          </a:bodyPr>
          <a:lstStyle/>
          <a:p>
            <a:pPr algn="just"/>
            <a:r>
              <a:rPr lang="fr-FR" dirty="0">
                <a:solidFill>
                  <a:srgbClr val="7030A0"/>
                </a:solidFill>
              </a:rPr>
              <a:t>Une hypothèse pour expliquer certaines transsexualité a été d'avancer l'idée d'un jeu (dangereux), où l'on se prend au jeux (où l'on se fait piéger par ce jeu), comme un processus "infernal" qui aurait mal "tourné", à la longue.</a:t>
            </a:r>
          </a:p>
          <a:p>
            <a:pPr algn="just"/>
            <a:r>
              <a:rPr lang="fr-FR" dirty="0">
                <a:solidFill>
                  <a:srgbClr val="7030A0"/>
                </a:solidFill>
              </a:rPr>
              <a:t>Mais généralement, la transsexualité n’est pas un jeu (ni un jeu BDSM).</a:t>
            </a:r>
          </a:p>
        </p:txBody>
      </p:sp>
      <p:sp>
        <p:nvSpPr>
          <p:cNvPr id="12" name="ZoneTexte 11"/>
          <p:cNvSpPr txBox="1"/>
          <p:nvPr/>
        </p:nvSpPr>
        <p:spPr>
          <a:xfrm>
            <a:off x="5480770" y="4733369"/>
            <a:ext cx="6529755" cy="1200329"/>
          </a:xfrm>
          <a:prstGeom prst="rect">
            <a:avLst/>
          </a:prstGeom>
          <a:noFill/>
        </p:spPr>
        <p:txBody>
          <a:bodyPr wrap="square" rtlCol="0">
            <a:spAutoFit/>
          </a:bodyPr>
          <a:lstStyle/>
          <a:p>
            <a:r>
              <a:rPr lang="fr-FR" dirty="0">
                <a:solidFill>
                  <a:srgbClr val="7030A0"/>
                </a:solidFill>
              </a:rPr>
              <a:t>Peu de transsexuels ou de travestis s'amusent à faire de la provocations (en tout cas pour les cas authentiques), sauf lors de la gay </a:t>
            </a:r>
            <a:r>
              <a:rPr lang="fr-FR" dirty="0" err="1">
                <a:solidFill>
                  <a:srgbClr val="7030A0"/>
                </a:solidFill>
              </a:rPr>
              <a:t>pride</a:t>
            </a:r>
            <a:r>
              <a:rPr lang="fr-FR" dirty="0">
                <a:solidFill>
                  <a:srgbClr val="7030A0"/>
                </a:solidFill>
              </a:rPr>
              <a:t> ... En général, ces derniers recherchent plutôt à se fondre dans la société.</a:t>
            </a:r>
          </a:p>
        </p:txBody>
      </p:sp>
    </p:spTree>
    <p:extLst>
      <p:ext uri="{BB962C8B-B14F-4D97-AF65-F5344CB8AC3E}">
        <p14:creationId xmlns:p14="http://schemas.microsoft.com/office/powerpoint/2010/main" val="34835812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38560" y="148525"/>
            <a:ext cx="563880" cy="365125"/>
          </a:xfrm>
        </p:spPr>
        <p:txBody>
          <a:bodyPr/>
          <a:lstStyle/>
          <a:p>
            <a:fld id="{A3855CD8-F650-4656-8804-7E552F308368}" type="slidenum">
              <a:rPr lang="en-US" smtClean="0"/>
              <a:t>88</a:t>
            </a:fld>
            <a:endParaRPr lang="en-US"/>
          </a:p>
        </p:txBody>
      </p:sp>
      <p:sp>
        <p:nvSpPr>
          <p:cNvPr id="3" name="Rectangle 2"/>
          <p:cNvSpPr/>
          <p:nvPr/>
        </p:nvSpPr>
        <p:spPr>
          <a:xfrm>
            <a:off x="207323" y="474232"/>
            <a:ext cx="6098657" cy="369332"/>
          </a:xfrm>
          <a:prstGeom prst="rect">
            <a:avLst/>
          </a:prstGeom>
        </p:spPr>
        <p:txBody>
          <a:bodyPr wrap="none">
            <a:spAutoFit/>
          </a:bodyPr>
          <a:lstStyle/>
          <a:p>
            <a:r>
              <a:rPr lang="fr-FR" b="1" dirty="0">
                <a:solidFill>
                  <a:srgbClr val="7030A0"/>
                </a:solidFill>
              </a:rPr>
              <a:t>18.1. Les explications psychologiques de la transsexualité M2F</a:t>
            </a:r>
            <a:endParaRPr lang="fr-FR" b="1" dirty="0"/>
          </a:p>
        </p:txBody>
      </p:sp>
      <p:sp>
        <p:nvSpPr>
          <p:cNvPr id="4" name="ZoneTexte 3"/>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7323" y="796961"/>
            <a:ext cx="3611641" cy="376518"/>
          </a:xfrm>
          <a:prstGeom prst="rect">
            <a:avLst/>
          </a:prstGeom>
          <a:noFill/>
        </p:spPr>
        <p:txBody>
          <a:bodyPr wrap="square" rtlCol="0">
            <a:spAutoFit/>
          </a:bodyPr>
          <a:lstStyle/>
          <a:p>
            <a:r>
              <a:rPr lang="fr-FR" dirty="0">
                <a:solidFill>
                  <a:srgbClr val="7030A0"/>
                </a:solidFill>
              </a:rPr>
              <a:t>18.1.5. </a:t>
            </a:r>
            <a:r>
              <a:rPr lang="fr-FR" b="1" dirty="0">
                <a:solidFill>
                  <a:srgbClr val="7030A0"/>
                </a:solidFill>
              </a:rPr>
              <a:t>Le</a:t>
            </a:r>
            <a:r>
              <a:rPr lang="fr-FR" dirty="0">
                <a:solidFill>
                  <a:srgbClr val="7030A0"/>
                </a:solidFill>
              </a:rPr>
              <a:t> </a:t>
            </a:r>
            <a:r>
              <a:rPr lang="fr-FR" b="1" dirty="0">
                <a:solidFill>
                  <a:srgbClr val="7030A0"/>
                </a:solidFill>
              </a:rPr>
              <a:t>syndrome abandonnique</a:t>
            </a:r>
          </a:p>
        </p:txBody>
      </p:sp>
      <p:sp>
        <p:nvSpPr>
          <p:cNvPr id="6" name="ZoneTexte 5"/>
          <p:cNvSpPr txBox="1"/>
          <p:nvPr/>
        </p:nvSpPr>
        <p:spPr>
          <a:xfrm>
            <a:off x="207323" y="1166293"/>
            <a:ext cx="11819725" cy="5632311"/>
          </a:xfrm>
          <a:prstGeom prst="rect">
            <a:avLst/>
          </a:prstGeom>
          <a:noFill/>
        </p:spPr>
        <p:txBody>
          <a:bodyPr wrap="square" rtlCol="0">
            <a:spAutoFit/>
          </a:bodyPr>
          <a:lstStyle/>
          <a:p>
            <a:pPr algn="just"/>
            <a:r>
              <a:rPr lang="fr-FR" dirty="0">
                <a:solidFill>
                  <a:srgbClr val="7030A0"/>
                </a:solidFill>
              </a:rPr>
              <a:t>Le </a:t>
            </a:r>
            <a:r>
              <a:rPr lang="fr-FR" b="1" dirty="0">
                <a:solidFill>
                  <a:srgbClr val="7030A0"/>
                </a:solidFill>
              </a:rPr>
              <a:t>syndrome ou névrose d’abandon </a:t>
            </a:r>
            <a:r>
              <a:rPr lang="fr-FR" dirty="0">
                <a:solidFill>
                  <a:srgbClr val="7030A0"/>
                </a:solidFill>
              </a:rPr>
              <a:t>s’explique par une rupture, totale ou non, progressive ou brutale, des liens affectifs et/ou matériels d'un être avec ses proches (parents ...) ou la société. Les déficits (ou carences) affectifs _ défauts de soins, décès d'un ou des 2 parents, dissociation du foyer, remariage, froideur affective de la mère, naissance d'un enfant pour lequel on délaisse le premier né _ peuvent être ressenti comme douloureux, traumatisants, angoissant et provoquer une névrose d'abandon, la personne "</a:t>
            </a:r>
            <a:r>
              <a:rPr lang="fr-FR" dirty="0" err="1">
                <a:solidFill>
                  <a:srgbClr val="7030A0"/>
                </a:solidFill>
              </a:rPr>
              <a:t>abandonique</a:t>
            </a:r>
            <a:r>
              <a:rPr lang="fr-FR" dirty="0">
                <a:solidFill>
                  <a:srgbClr val="7030A0"/>
                </a:solidFill>
              </a:rPr>
              <a:t>" vivant dans la peur ou crainte de l'abandon ou la préoccupation perpétuelle de la sécurité affective. </a:t>
            </a:r>
            <a:r>
              <a:rPr lang="fr-FR" sz="1200" dirty="0">
                <a:solidFill>
                  <a:srgbClr val="7030A0"/>
                </a:solidFill>
              </a:rPr>
              <a:t>Source : Germaine </a:t>
            </a:r>
            <a:r>
              <a:rPr lang="fr-FR" sz="1200" dirty="0" err="1">
                <a:solidFill>
                  <a:srgbClr val="7030A0"/>
                </a:solidFill>
              </a:rPr>
              <a:t>Guex</a:t>
            </a:r>
            <a:r>
              <a:rPr lang="fr-FR" sz="1200" dirty="0">
                <a:solidFill>
                  <a:srgbClr val="7030A0"/>
                </a:solidFill>
              </a:rPr>
              <a:t>, </a:t>
            </a:r>
            <a:r>
              <a:rPr lang="fr-FR" sz="1200" i="1" dirty="0">
                <a:solidFill>
                  <a:srgbClr val="7030A0"/>
                </a:solidFill>
              </a:rPr>
              <a:t>Le syndrome d'abandon</a:t>
            </a:r>
            <a:r>
              <a:rPr lang="fr-FR" sz="1200" dirty="0">
                <a:solidFill>
                  <a:srgbClr val="7030A0"/>
                </a:solidFill>
              </a:rPr>
              <a:t>, Paris, PUF, 1973, </a:t>
            </a:r>
            <a:r>
              <a:rPr lang="fr-FR" sz="1200" dirty="0" err="1">
                <a:solidFill>
                  <a:srgbClr val="7030A0"/>
                </a:solidFill>
              </a:rPr>
              <a:t>rééd</a:t>
            </a:r>
            <a:r>
              <a:rPr lang="fr-FR" sz="1200" dirty="0">
                <a:solidFill>
                  <a:srgbClr val="7030A0"/>
                </a:solidFill>
              </a:rPr>
              <a:t>. de l'ouvrage paru en 1950 sous le titre </a:t>
            </a:r>
            <a:r>
              <a:rPr lang="fr-FR" sz="1200" i="1" dirty="0">
                <a:solidFill>
                  <a:srgbClr val="7030A0"/>
                </a:solidFill>
              </a:rPr>
              <a:t>La névrose d'abandon</a:t>
            </a:r>
            <a:r>
              <a:rPr lang="fr-FR" dirty="0">
                <a:solidFill>
                  <a:srgbClr val="7030A0"/>
                </a:solidFill>
              </a:rPr>
              <a:t>, </a:t>
            </a:r>
            <a:r>
              <a:rPr lang="fr-FR" sz="1200" dirty="0">
                <a:solidFill>
                  <a:srgbClr val="7030A0"/>
                </a:solidFill>
                <a:hlinkClick r:id="rId2"/>
              </a:rPr>
              <a:t>https://fr.wikipedia.org/wiki/Germaine_Guex</a:t>
            </a:r>
            <a:r>
              <a:rPr lang="fr-FR" sz="1200" dirty="0">
                <a:solidFill>
                  <a:srgbClr val="7030A0"/>
                </a:solidFill>
              </a:rPr>
              <a:t> </a:t>
            </a:r>
          </a:p>
          <a:p>
            <a:pPr algn="just"/>
            <a:r>
              <a:rPr lang="fr-FR" dirty="0">
                <a:solidFill>
                  <a:srgbClr val="7030A0"/>
                </a:solidFill>
              </a:rPr>
              <a:t>... Pour certains psychologues le désir de travestissement ou le sentiment d'être femme pourrait être lié à ce sentiment d'abandon (et au désir d'être protégé associé) et au déséquilibre psychique de l‘enfant </a:t>
            </a:r>
            <a:r>
              <a:rPr lang="fr-FR" dirty="0" err="1">
                <a:solidFill>
                  <a:srgbClr val="7030A0"/>
                </a:solidFill>
              </a:rPr>
              <a:t>abandonique</a:t>
            </a:r>
            <a:r>
              <a:rPr lang="fr-FR" dirty="0">
                <a:solidFill>
                  <a:srgbClr val="7030A0"/>
                </a:solidFill>
              </a:rPr>
              <a:t>. Le désir d'être de l'autre sexe pourrait être la « folie douce » de cette personne. </a:t>
            </a:r>
          </a:p>
          <a:p>
            <a:pPr algn="just"/>
            <a:r>
              <a:rPr lang="fr-FR" dirty="0">
                <a:solidFill>
                  <a:srgbClr val="7030A0"/>
                </a:solidFill>
              </a:rPr>
              <a:t>Pour certains psychologue ce désir d'être fille dans la prime enfance, pourrait par un effet de fixation, et une fragilité psychique se transformer, à longue, progressivement, en un sentiment « délirant » ou obsessionnel d'être femme, qui devient comme une seconde nature (mais qui n'est pas en fait la personnalité réelle de cette personne abandonnique)...</a:t>
            </a:r>
          </a:p>
          <a:p>
            <a:pPr algn="just"/>
            <a:r>
              <a:rPr lang="fr-FR" dirty="0">
                <a:solidFill>
                  <a:srgbClr val="7030A0"/>
                </a:solidFill>
              </a:rPr>
              <a:t>La thérapeutique est une psychothérapie, où l'on tente de faire retrouver au patient la chaleur affective qu'il lui a manqué, par la conduite d’entretiens avec le milieu familial (quand cela est possible), pour tenter d'améliorer l'ambiance et le contact familial (l’usage de la parole est important). On incite sinon le patient quand cela est possible à toujours essayer de s'en sortir, de s'intégrer à des communautés chaleureuses, bienveillantes, à avoir des amis, à cultiver l’amitié, à éviter l'isolement source de pensées obsessionnelles.  </a:t>
            </a:r>
          </a:p>
          <a:p>
            <a:pPr algn="just"/>
            <a:r>
              <a:rPr lang="fr-FR" dirty="0">
                <a:solidFill>
                  <a:srgbClr val="7030A0"/>
                </a:solidFill>
              </a:rPr>
              <a:t>Note : Il existerait des enfants de type </a:t>
            </a:r>
            <a:r>
              <a:rPr lang="fr-FR" dirty="0" err="1">
                <a:solidFill>
                  <a:srgbClr val="7030A0"/>
                </a:solidFill>
              </a:rPr>
              <a:t>abandonique</a:t>
            </a:r>
            <a:r>
              <a:rPr lang="fr-FR" dirty="0">
                <a:solidFill>
                  <a:srgbClr val="7030A0"/>
                </a:solidFill>
              </a:rPr>
              <a:t> (anxieux ...) dont le fond anxieux ne pourrait être expliqué par un abandon traumatique (syndrome d’abandon), mais s'expliqueraient plutôt par une cause constitutionnelle ou/et génétique.</a:t>
            </a:r>
          </a:p>
        </p:txBody>
      </p:sp>
    </p:spTree>
    <p:extLst>
      <p:ext uri="{BB962C8B-B14F-4D97-AF65-F5344CB8AC3E}">
        <p14:creationId xmlns:p14="http://schemas.microsoft.com/office/powerpoint/2010/main" val="408763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07324" y="99138"/>
            <a:ext cx="471511" cy="399452"/>
          </a:xfrm>
        </p:spPr>
        <p:txBody>
          <a:bodyPr/>
          <a:lstStyle/>
          <a:p>
            <a:fld id="{A3855CD8-F650-4656-8804-7E552F308368}" type="slidenum">
              <a:rPr lang="en-US" smtClean="0"/>
              <a:t>89</a:t>
            </a:fld>
            <a:endParaRPr lang="en-US" dirty="0"/>
          </a:p>
        </p:txBody>
      </p:sp>
      <p:sp>
        <p:nvSpPr>
          <p:cNvPr id="3" name="Rectangle 2"/>
          <p:cNvSpPr/>
          <p:nvPr/>
        </p:nvSpPr>
        <p:spPr>
          <a:xfrm>
            <a:off x="207324" y="513650"/>
            <a:ext cx="6071406" cy="369332"/>
          </a:xfrm>
          <a:prstGeom prst="rect">
            <a:avLst/>
          </a:prstGeom>
        </p:spPr>
        <p:txBody>
          <a:bodyPr wrap="none">
            <a:spAutoFit/>
          </a:bodyPr>
          <a:lstStyle/>
          <a:p>
            <a:r>
              <a:rPr lang="fr-FR" b="1" dirty="0">
                <a:solidFill>
                  <a:srgbClr val="7030A0"/>
                </a:solidFill>
              </a:rPr>
              <a:t>18.1. Les explications psychologiques de la transsexualité F2M</a:t>
            </a:r>
            <a:endParaRPr lang="fr-FR" b="1" dirty="0"/>
          </a:p>
        </p:txBody>
      </p:sp>
      <p:sp>
        <p:nvSpPr>
          <p:cNvPr id="4" name="ZoneTexte 3"/>
          <p:cNvSpPr txBox="1"/>
          <p:nvPr/>
        </p:nvSpPr>
        <p:spPr>
          <a:xfrm>
            <a:off x="3439721" y="101411"/>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7324" y="882983"/>
            <a:ext cx="9630213" cy="369332"/>
          </a:xfrm>
          <a:prstGeom prst="rect">
            <a:avLst/>
          </a:prstGeom>
          <a:noFill/>
        </p:spPr>
        <p:txBody>
          <a:bodyPr wrap="square" rtlCol="0">
            <a:spAutoFit/>
          </a:bodyPr>
          <a:lstStyle/>
          <a:p>
            <a:r>
              <a:rPr lang="fr-FR" dirty="0">
                <a:solidFill>
                  <a:srgbClr val="7030A0"/>
                </a:solidFill>
              </a:rPr>
              <a:t>18.1.6. </a:t>
            </a:r>
            <a:r>
              <a:rPr lang="fr-FR" b="1" dirty="0">
                <a:solidFill>
                  <a:srgbClr val="7030A0"/>
                </a:solidFill>
              </a:rPr>
              <a:t>La contribution des blessures morales infectées dans la formation d’une conviction</a:t>
            </a:r>
          </a:p>
        </p:txBody>
      </p:sp>
      <p:pic>
        <p:nvPicPr>
          <p:cNvPr id="9" name="Image 8"/>
          <p:cNvPicPr>
            <a:picLocks noChangeAspect="1"/>
          </p:cNvPicPr>
          <p:nvPr/>
        </p:nvPicPr>
        <p:blipFill>
          <a:blip r:embed="rId2"/>
          <a:stretch>
            <a:fillRect/>
          </a:stretch>
        </p:blipFill>
        <p:spPr>
          <a:xfrm>
            <a:off x="9797543" y="1916349"/>
            <a:ext cx="2241571" cy="1041857"/>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812" y="15185"/>
            <a:ext cx="2552700" cy="1790700"/>
          </a:xfrm>
          <a:prstGeom prst="rect">
            <a:avLst/>
          </a:prstGeom>
        </p:spPr>
      </p:pic>
      <p:sp>
        <p:nvSpPr>
          <p:cNvPr id="11" name="ZoneTexte 10"/>
          <p:cNvSpPr txBox="1"/>
          <p:nvPr/>
        </p:nvSpPr>
        <p:spPr>
          <a:xfrm>
            <a:off x="207324" y="1252314"/>
            <a:ext cx="9614408" cy="2862322"/>
          </a:xfrm>
          <a:prstGeom prst="rect">
            <a:avLst/>
          </a:prstGeom>
          <a:noFill/>
        </p:spPr>
        <p:txBody>
          <a:bodyPr wrap="square" rtlCol="0">
            <a:spAutoFit/>
          </a:bodyPr>
          <a:lstStyle/>
          <a:p>
            <a:pPr algn="just"/>
            <a:r>
              <a:rPr lang="fr-FR" dirty="0">
                <a:solidFill>
                  <a:srgbClr val="7030A0"/>
                </a:solidFill>
                <a:sym typeface="Wingdings" panose="05000000000000000000" pitchFamily="2" charset="2"/>
              </a:rPr>
              <a:t> </a:t>
            </a:r>
            <a:r>
              <a:rPr lang="fr-FR" dirty="0">
                <a:solidFill>
                  <a:srgbClr val="7030A0"/>
                </a:solidFill>
              </a:rPr>
              <a:t>Les blessures morales peuvent jouer un rôle important dans le renforcement dans un sens « fanatique » ou « obsessionnelle » d’une conviction, si, par exemple, la personne a été blessée par des agressions psychiques ou physiques à « cause » de  son comportement, parce que ne correspondant pas à la norme que la société souhaite ou impose pour chaque identité de genre (mésaventures survenues aux personnes à l’identité de genre ambigüe). </a:t>
            </a:r>
          </a:p>
          <a:p>
            <a:pPr algn="just"/>
            <a:r>
              <a:rPr lang="fr-FR" dirty="0">
                <a:solidFill>
                  <a:srgbClr val="7030A0"/>
                </a:solidFill>
                <a:sym typeface="Wingdings" panose="05000000000000000000" pitchFamily="2" charset="2"/>
              </a:rPr>
              <a:t> </a:t>
            </a:r>
            <a:r>
              <a:rPr lang="fr-FR" dirty="0">
                <a:solidFill>
                  <a:srgbClr val="7030A0"/>
                </a:solidFill>
              </a:rPr>
              <a:t>On connaît à quel point le fait d’avoir été victime de racisme à cause de sa couleur de peau, du fait d’avoir un type magrébin prononcé, peut renforcer la conviction chez la personne blessée sa conviction de ne pas être pas français, de faire parti de la communauté musulmane, d’avoir la nationalité du pays fantasmé, Algérie etc. pays situé de l’autre côté de la Méditerranée. </a:t>
            </a:r>
          </a:p>
          <a:p>
            <a:pPr algn="just"/>
            <a:endParaRPr lang="fr-FR" dirty="0">
              <a:solidFill>
                <a:srgbClr val="7030A0"/>
              </a:solidFill>
            </a:endParaRP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536" y="2990437"/>
            <a:ext cx="2161584" cy="1433224"/>
          </a:xfrm>
          <a:prstGeom prst="rect">
            <a:avLst/>
          </a:prstGeom>
        </p:spPr>
      </p:pic>
      <p:sp>
        <p:nvSpPr>
          <p:cNvPr id="6" name="ZoneTexte 5"/>
          <p:cNvSpPr txBox="1"/>
          <p:nvPr/>
        </p:nvSpPr>
        <p:spPr>
          <a:xfrm>
            <a:off x="9765933" y="4423661"/>
            <a:ext cx="2273181" cy="461665"/>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i="1" dirty="0">
                <a:solidFill>
                  <a:srgbClr val="7030A0"/>
                </a:solidFill>
              </a:rPr>
              <a:t>l’herbe est toujours plus verte ailleurs.</a:t>
            </a:r>
            <a:endParaRPr lang="fr-FR" sz="1200" dirty="0"/>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1614" y="5005387"/>
            <a:ext cx="2857500" cy="1600200"/>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4707" y="3962399"/>
            <a:ext cx="1743075" cy="2628900"/>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5713" y="4452937"/>
            <a:ext cx="1371600" cy="2152650"/>
          </a:xfrm>
          <a:prstGeom prst="rect">
            <a:avLst/>
          </a:prstGeom>
        </p:spPr>
      </p:pic>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324" y="4014787"/>
            <a:ext cx="1809750" cy="2524125"/>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5976" y="4770753"/>
            <a:ext cx="2466975" cy="1847850"/>
          </a:xfrm>
          <a:prstGeom prst="rect">
            <a:avLst/>
          </a:prstGeom>
        </p:spPr>
      </p:pic>
    </p:spTree>
    <p:extLst>
      <p:ext uri="{BB962C8B-B14F-4D97-AF65-F5344CB8AC3E}">
        <p14:creationId xmlns:p14="http://schemas.microsoft.com/office/powerpoint/2010/main" val="3953209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20225" y="142272"/>
            <a:ext cx="606911" cy="332621"/>
          </a:xfrm>
        </p:spPr>
        <p:txBody>
          <a:bodyPr/>
          <a:lstStyle/>
          <a:p>
            <a:fld id="{A3855CD8-F650-4656-8804-7E552F308368}" type="slidenum">
              <a:rPr lang="en-US" smtClean="0"/>
              <a:t>9</a:t>
            </a:fld>
            <a:endParaRPr lang="en-US"/>
          </a:p>
        </p:txBody>
      </p:sp>
      <p:sp>
        <p:nvSpPr>
          <p:cNvPr id="3" name="ZoneTexte 2"/>
          <p:cNvSpPr txBox="1"/>
          <p:nvPr/>
        </p:nvSpPr>
        <p:spPr>
          <a:xfrm>
            <a:off x="4303058" y="105560"/>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4" name="Rectangle 3"/>
          <p:cNvSpPr/>
          <p:nvPr/>
        </p:nvSpPr>
        <p:spPr>
          <a:xfrm>
            <a:off x="314524" y="322731"/>
            <a:ext cx="4152483" cy="369332"/>
          </a:xfrm>
          <a:prstGeom prst="rect">
            <a:avLst/>
          </a:prstGeom>
        </p:spPr>
        <p:txBody>
          <a:bodyPr wrap="none">
            <a:spAutoFit/>
          </a:bodyPr>
          <a:lstStyle/>
          <a:p>
            <a:pPr>
              <a:spcBef>
                <a:spcPct val="0"/>
              </a:spcBef>
            </a:pPr>
            <a:r>
              <a:rPr lang="fr-FR" altLang="fr-FR" dirty="0">
                <a:solidFill>
                  <a:srgbClr val="7030A0"/>
                </a:solidFill>
              </a:rPr>
              <a:t>3. </a:t>
            </a:r>
            <a:r>
              <a:rPr lang="fr-FR" altLang="fr-FR" b="1" dirty="0">
                <a:solidFill>
                  <a:srgbClr val="7030A0"/>
                </a:solidFill>
              </a:rPr>
              <a:t>Opinions courantes sur les transsexuels</a:t>
            </a:r>
          </a:p>
        </p:txBody>
      </p:sp>
      <p:sp>
        <p:nvSpPr>
          <p:cNvPr id="5" name="ZoneTexte 4"/>
          <p:cNvSpPr txBox="1"/>
          <p:nvPr/>
        </p:nvSpPr>
        <p:spPr>
          <a:xfrm>
            <a:off x="96819" y="785308"/>
            <a:ext cx="11908715" cy="6093976"/>
          </a:xfrm>
          <a:prstGeom prst="rect">
            <a:avLst/>
          </a:prstGeom>
          <a:noFill/>
        </p:spPr>
        <p:txBody>
          <a:bodyPr wrap="square" rtlCol="0">
            <a:spAutoFit/>
          </a:bodyPr>
          <a:lstStyle/>
          <a:p>
            <a:pPr algn="just"/>
            <a:r>
              <a:rPr lang="fr-FR" dirty="0">
                <a:solidFill>
                  <a:srgbClr val="7030A0"/>
                </a:solidFill>
              </a:rPr>
              <a:t>3.1. </a:t>
            </a:r>
            <a:r>
              <a:rPr lang="fr-FR" u="sng" dirty="0">
                <a:solidFill>
                  <a:srgbClr val="7030A0"/>
                </a:solidFill>
              </a:rPr>
              <a:t>Opinions négatives </a:t>
            </a:r>
            <a:r>
              <a:rPr lang="fr-FR" dirty="0">
                <a:solidFill>
                  <a:srgbClr val="7030A0"/>
                </a:solidFill>
              </a:rPr>
              <a:t>: </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Je n’ai pas envie de supporter, un travesti, sur mon lieu de travail. Il n’a pas à m’imposer son travestissement. Qu’il se travestisse secrètement chez lui, dans des boîtes spécialisées, la nuit, mais pas au bureau Tu me fais rire avec ton idée de transsexuelles crédibles, qui passent (selon ton terme, le « passing » de la transsexuelle). </a:t>
            </a:r>
            <a:r>
              <a:rPr lang="fr-FR" b="1" i="1" dirty="0">
                <a:solidFill>
                  <a:srgbClr val="FF0000"/>
                </a:solidFill>
              </a:rPr>
              <a:t>Pour moi, une transsexuelle qu’elle soit « </a:t>
            </a:r>
            <a:r>
              <a:rPr lang="fr-FR" b="1" i="1" dirty="0" err="1">
                <a:solidFill>
                  <a:srgbClr val="FF0000"/>
                </a:solidFill>
              </a:rPr>
              <a:t>hormonnée</a:t>
            </a:r>
            <a:r>
              <a:rPr lang="fr-FR" b="1" i="1" dirty="0">
                <a:solidFill>
                  <a:srgbClr val="FF0000"/>
                </a:solidFill>
              </a:rPr>
              <a:t> » et opérée, même « crédible », reste un homme.</a:t>
            </a:r>
            <a:r>
              <a:rPr lang="fr-FR" i="1" dirty="0">
                <a:solidFill>
                  <a:srgbClr val="7030A0"/>
                </a:solidFill>
              </a:rPr>
              <a:t> Je n’ai pas envie de coucher avec une transsexuelle, cela serait, pour moi, comme une "tromperie sur la marchandise".</a:t>
            </a:r>
            <a:r>
              <a:rPr lang="fr-FR" dirty="0">
                <a:solidFill>
                  <a:srgbClr val="7030A0"/>
                </a:solidFill>
              </a:rPr>
              <a:t> ». Marc P.</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La nature nous a naturellement programmé pour être attirée par la personne du sexe opposé et, au contraire, de ressentir un sentiment de répulsion pour une personne du même sexe [par exemple, quand on envisage d’avoir une relation sexuelle avec elle]. Il est normal, par notre programmation et notre instinct, que l’on ressenti un malaise à la vision d’un couple d’homosexuels s’embrassant, parce que, sans le vouloir, l’on identifie à eux et immédiatement, l’on ressent du dégoût s’imaginer à faire la même chose qu’eux. L’homophobie est naturelle.</a:t>
            </a:r>
            <a:r>
              <a:rPr lang="fr-FR" dirty="0">
                <a:solidFill>
                  <a:srgbClr val="7030A0"/>
                </a:solidFill>
              </a:rPr>
              <a:t> </a:t>
            </a:r>
            <a:r>
              <a:rPr lang="fr-FR" i="1" dirty="0">
                <a:solidFill>
                  <a:srgbClr val="7030A0"/>
                </a:solidFill>
              </a:rPr>
              <a:t>Donc, si déjà, je ressens du</a:t>
            </a:r>
            <a:r>
              <a:rPr lang="fr-FR" dirty="0">
                <a:solidFill>
                  <a:srgbClr val="7030A0"/>
                </a:solidFill>
              </a:rPr>
              <a:t> </a:t>
            </a:r>
            <a:r>
              <a:rPr lang="fr-FR" i="1" dirty="0">
                <a:solidFill>
                  <a:srgbClr val="7030A0"/>
                </a:solidFill>
              </a:rPr>
              <a:t>dégoût à coucher avec un homme, … Alors avec un transsexuel, </a:t>
            </a:r>
            <a:r>
              <a:rPr lang="fr-FR" i="1" dirty="0">
                <a:solidFill>
                  <a:srgbClr val="FF0000"/>
                </a:solidFill>
              </a:rPr>
              <a:t>cela sera encore pire</a:t>
            </a:r>
            <a:r>
              <a:rPr lang="fr-FR" i="1" dirty="0">
                <a:solidFill>
                  <a:srgbClr val="7030A0"/>
                </a:solidFill>
              </a:rPr>
              <a:t>, </a:t>
            </a:r>
            <a:r>
              <a:rPr lang="fr-FR" b="1" i="1" dirty="0">
                <a:solidFill>
                  <a:srgbClr val="7030A0"/>
                </a:solidFill>
              </a:rPr>
              <a:t>surtout sachant qu’il a été un homme avant</a:t>
            </a:r>
            <a:r>
              <a:rPr lang="fr-FR" b="1" dirty="0">
                <a:solidFill>
                  <a:srgbClr val="7030A0"/>
                </a:solidFill>
              </a:rPr>
              <a:t> </a:t>
            </a:r>
            <a:r>
              <a:rPr lang="fr-FR" dirty="0">
                <a:solidFill>
                  <a:srgbClr val="7030A0"/>
                </a:solidFill>
              </a:rPr>
              <a:t>». Marc P.</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Quel est l'homme normal qui voudrait tout de même partager une soirée avec un transsexuel féminin totalement transformé et </a:t>
            </a:r>
            <a:r>
              <a:rPr lang="fr-FR" b="1" i="1" dirty="0">
                <a:solidFill>
                  <a:srgbClr val="7030A0"/>
                </a:solidFill>
              </a:rPr>
              <a:t>qui trouverait une véritable satisfaction </a:t>
            </a:r>
            <a:r>
              <a:rPr lang="fr-FR" i="1" dirty="0">
                <a:solidFill>
                  <a:srgbClr val="7030A0"/>
                </a:solidFill>
              </a:rPr>
              <a:t>? Quelle est la femme normale qui accepterait, qui trouverait agréable de participer à la vie intime d'une femme virilisée ? Non, il y a la satisfaction du transsexuel lui-même, généralement obtenu sur le plan de la conscience sexuelle, beaucoup moins sur celui de l'activité sexuelle, et il y a la satisfaction de son conjoint, qui ses solde habituellement sur un échec. [...] </a:t>
            </a:r>
            <a:r>
              <a:rPr lang="fr-FR" b="1" i="1" dirty="0">
                <a:solidFill>
                  <a:srgbClr val="7030A0"/>
                </a:solidFill>
              </a:rPr>
              <a:t>le sujet qui est choisi par le transsexuel, n'est jamais un être normal. Pour accepter de faire l'amour avec un transsexuel, ce n'est tout de même pas tout à fait normal</a:t>
            </a:r>
            <a:r>
              <a:rPr lang="fr-FR" i="1" dirty="0">
                <a:solidFill>
                  <a:srgbClr val="7030A0"/>
                </a:solidFill>
              </a:rPr>
              <a:t>.</a:t>
            </a:r>
            <a:r>
              <a:rPr lang="fr-FR" dirty="0">
                <a:solidFill>
                  <a:srgbClr val="7030A0"/>
                </a:solidFill>
              </a:rPr>
              <a:t> »</a:t>
            </a:r>
            <a:r>
              <a:rPr lang="fr-FR" sz="1200" dirty="0">
                <a:solidFill>
                  <a:srgbClr val="7030A0"/>
                </a:solidFill>
              </a:rPr>
              <a:t>. Source : Professeur Vague, p 71, in "</a:t>
            </a:r>
            <a:r>
              <a:rPr lang="fr-FR" sz="1200" i="1" dirty="0">
                <a:solidFill>
                  <a:srgbClr val="7030A0"/>
                </a:solidFill>
              </a:rPr>
              <a:t>Le transsexualisme, Droit et éthique médicale</a:t>
            </a:r>
            <a:r>
              <a:rPr lang="fr-FR" sz="1200" dirty="0">
                <a:solidFill>
                  <a:srgbClr val="7030A0"/>
                </a:solidFill>
              </a:rPr>
              <a:t>", vol1, sous la direction de. Dr. Odile Diamant-Berger, N°127, Masson, 1984 (cité aussi dans "</a:t>
            </a:r>
            <a:r>
              <a:rPr lang="fr-FR" sz="1200" i="1" dirty="0">
                <a:solidFill>
                  <a:srgbClr val="7030A0"/>
                </a:solidFill>
              </a:rPr>
              <a:t>Les transsexuel(le)s</a:t>
            </a:r>
            <a:r>
              <a:rPr lang="fr-FR" sz="1200" dirty="0">
                <a:solidFill>
                  <a:srgbClr val="7030A0"/>
                </a:solidFill>
              </a:rPr>
              <a:t>" de Jeanne </a:t>
            </a:r>
            <a:r>
              <a:rPr lang="fr-FR" sz="1200" dirty="0" err="1">
                <a:solidFill>
                  <a:srgbClr val="7030A0"/>
                </a:solidFill>
              </a:rPr>
              <a:t>Lagier</a:t>
            </a:r>
            <a:r>
              <a:rPr lang="fr-FR" sz="1200" dirty="0">
                <a:solidFill>
                  <a:srgbClr val="7030A0"/>
                </a:solidFill>
              </a:rPr>
              <a:t> et Jane Hervé, Jacques </a:t>
            </a:r>
            <a:r>
              <a:rPr lang="fr-FR" sz="1200" dirty="0" err="1">
                <a:solidFill>
                  <a:srgbClr val="7030A0"/>
                </a:solidFill>
              </a:rPr>
              <a:t>Bertouin</a:t>
            </a:r>
            <a:r>
              <a:rPr lang="fr-FR" sz="1200" dirty="0">
                <a:solidFill>
                  <a:srgbClr val="7030A0"/>
                </a:solidFill>
              </a:rPr>
              <a:t>, 1990, pages 99 &amp; 111.</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Pour moi, il semble que la </a:t>
            </a:r>
            <a:r>
              <a:rPr lang="fr-FR" i="1" dirty="0">
                <a:solidFill>
                  <a:srgbClr val="FF0000"/>
                </a:solidFill>
              </a:rPr>
              <a:t>transsexualité est pire que l'homosexualité</a:t>
            </a:r>
            <a:r>
              <a:rPr lang="fr-FR" dirty="0">
                <a:solidFill>
                  <a:srgbClr val="7030A0"/>
                </a:solidFill>
              </a:rPr>
              <a:t> ». </a:t>
            </a:r>
            <a:r>
              <a:rPr lang="fr-FR" sz="1200" dirty="0">
                <a:solidFill>
                  <a:srgbClr val="7030A0"/>
                </a:solidFill>
              </a:rPr>
              <a:t>Source : Avis d'un ami de l'auteur, 1995.</a:t>
            </a:r>
          </a:p>
          <a:p>
            <a:pPr marL="285750" indent="-285750" algn="just">
              <a:buFont typeface="Arial" panose="020B0604020202020204" pitchFamily="34" charset="0"/>
              <a:buChar char="•"/>
            </a:pPr>
            <a:r>
              <a:rPr lang="fr-FR" dirty="0">
                <a:solidFill>
                  <a:srgbClr val="7030A0"/>
                </a:solidFill>
              </a:rPr>
              <a:t>« </a:t>
            </a:r>
            <a:r>
              <a:rPr lang="fr-FR" i="1" dirty="0">
                <a:solidFill>
                  <a:srgbClr val="7030A0"/>
                </a:solidFill>
              </a:rPr>
              <a:t>La nouvelle ... provoquait </a:t>
            </a:r>
            <a:r>
              <a:rPr lang="fr-FR" b="1" i="1" dirty="0">
                <a:solidFill>
                  <a:srgbClr val="FF0000"/>
                </a:solidFill>
              </a:rPr>
              <a:t>surtout un vague dégoût</a:t>
            </a:r>
            <a:r>
              <a:rPr lang="fr-FR" dirty="0">
                <a:solidFill>
                  <a:srgbClr val="7030A0"/>
                </a:solidFill>
              </a:rPr>
              <a:t> ». </a:t>
            </a:r>
            <a:r>
              <a:rPr lang="fr-FR" sz="1200" dirty="0">
                <a:solidFill>
                  <a:srgbClr val="7030A0"/>
                </a:solidFill>
              </a:rPr>
              <a:t>« .. </a:t>
            </a:r>
            <a:r>
              <a:rPr lang="fr-FR" sz="1200" i="1" dirty="0">
                <a:solidFill>
                  <a:srgbClr val="7030A0"/>
                </a:solidFill>
              </a:rPr>
              <a:t>un transsexuel avait réussi à allaiter</a:t>
            </a:r>
            <a:r>
              <a:rPr lang="fr-FR" sz="1200" dirty="0">
                <a:solidFill>
                  <a:srgbClr val="7030A0"/>
                </a:solidFill>
              </a:rPr>
              <a:t> ». A.D. Le quotidien de Paris, 3/3/80.</a:t>
            </a:r>
          </a:p>
        </p:txBody>
      </p:sp>
    </p:spTree>
    <p:extLst>
      <p:ext uri="{BB962C8B-B14F-4D97-AF65-F5344CB8AC3E}">
        <p14:creationId xmlns:p14="http://schemas.microsoft.com/office/powerpoint/2010/main" val="18014067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07324" y="99138"/>
            <a:ext cx="471511" cy="399452"/>
          </a:xfrm>
        </p:spPr>
        <p:txBody>
          <a:bodyPr/>
          <a:lstStyle/>
          <a:p>
            <a:fld id="{A3855CD8-F650-4656-8804-7E552F308368}" type="slidenum">
              <a:rPr lang="en-US" smtClean="0"/>
              <a:t>90</a:t>
            </a:fld>
            <a:endParaRPr lang="en-US" dirty="0"/>
          </a:p>
        </p:txBody>
      </p:sp>
      <p:sp>
        <p:nvSpPr>
          <p:cNvPr id="3" name="Rectangle 2"/>
          <p:cNvSpPr/>
          <p:nvPr/>
        </p:nvSpPr>
        <p:spPr>
          <a:xfrm>
            <a:off x="207324" y="513650"/>
            <a:ext cx="7342052" cy="369332"/>
          </a:xfrm>
          <a:prstGeom prst="rect">
            <a:avLst/>
          </a:prstGeom>
        </p:spPr>
        <p:txBody>
          <a:bodyPr wrap="square">
            <a:spAutoFit/>
          </a:bodyPr>
          <a:lstStyle/>
          <a:p>
            <a:r>
              <a:rPr lang="fr-FR" b="1" dirty="0">
                <a:solidFill>
                  <a:srgbClr val="7030A0"/>
                </a:solidFill>
              </a:rPr>
              <a:t>18.1. Les explications psychologiques de la transsexualité F2M (suite)</a:t>
            </a:r>
            <a:endParaRPr lang="fr-FR" b="1" dirty="0"/>
          </a:p>
        </p:txBody>
      </p:sp>
      <p:sp>
        <p:nvSpPr>
          <p:cNvPr id="4" name="ZoneTexte 3"/>
          <p:cNvSpPr txBox="1"/>
          <p:nvPr/>
        </p:nvSpPr>
        <p:spPr>
          <a:xfrm>
            <a:off x="3439721" y="101411"/>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7324" y="882982"/>
            <a:ext cx="9717261" cy="369332"/>
          </a:xfrm>
          <a:prstGeom prst="rect">
            <a:avLst/>
          </a:prstGeom>
          <a:noFill/>
        </p:spPr>
        <p:txBody>
          <a:bodyPr wrap="square" rtlCol="0">
            <a:spAutoFit/>
          </a:bodyPr>
          <a:lstStyle/>
          <a:p>
            <a:r>
              <a:rPr lang="fr-FR" dirty="0">
                <a:solidFill>
                  <a:srgbClr val="7030A0"/>
                </a:solidFill>
              </a:rPr>
              <a:t>18.1.6. </a:t>
            </a:r>
            <a:r>
              <a:rPr lang="fr-FR" b="1" dirty="0">
                <a:solidFill>
                  <a:srgbClr val="7030A0"/>
                </a:solidFill>
              </a:rPr>
              <a:t>La contribution des blessures morales infectées dans la formation d’une conviction (suite)</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0262" y="118476"/>
            <a:ext cx="1386778" cy="1529011"/>
          </a:xfrm>
          <a:prstGeom prst="rect">
            <a:avLst/>
          </a:prstGeom>
        </p:spPr>
      </p:pic>
      <p:sp>
        <p:nvSpPr>
          <p:cNvPr id="11" name="ZoneTexte 10"/>
          <p:cNvSpPr txBox="1"/>
          <p:nvPr/>
        </p:nvSpPr>
        <p:spPr>
          <a:xfrm>
            <a:off x="207324" y="1252314"/>
            <a:ext cx="9614408" cy="5078313"/>
          </a:xfrm>
          <a:prstGeom prst="rect">
            <a:avLst/>
          </a:prstGeom>
          <a:noFill/>
        </p:spPr>
        <p:txBody>
          <a:bodyPr wrap="square" rtlCol="0">
            <a:spAutoFit/>
          </a:bodyPr>
          <a:lstStyle/>
          <a:p>
            <a:pPr algn="just"/>
            <a:r>
              <a:rPr lang="fr-FR" dirty="0">
                <a:solidFill>
                  <a:srgbClr val="7030A0"/>
                </a:solidFill>
                <a:sym typeface="Wingdings" panose="05000000000000000000" pitchFamily="2" charset="2"/>
              </a:rPr>
              <a:t> </a:t>
            </a:r>
            <a:r>
              <a:rPr lang="fr-FR" dirty="0">
                <a:solidFill>
                  <a:srgbClr val="7030A0"/>
                </a:solidFill>
              </a:rPr>
              <a:t>« </a:t>
            </a:r>
            <a:r>
              <a:rPr lang="fr-FR" b="1" i="1" dirty="0">
                <a:solidFill>
                  <a:srgbClr val="7030A0"/>
                </a:solidFill>
              </a:rPr>
              <a:t>Le malade s'abuse</a:t>
            </a:r>
            <a:r>
              <a:rPr lang="fr-FR" dirty="0">
                <a:solidFill>
                  <a:srgbClr val="7030A0"/>
                </a:solidFill>
              </a:rPr>
              <a:t> »  : hypothèse faisant intervenir une impossibilité momentanée ou durable, d'avoir un jugement sain, suite à des problèmes douloureux ou des blessures morales survenus durant la vie courante du transsexuel, expliquant la conviction du transsexuel. Cette conviction serait liée à une « explication » pouvant le mettre hors de cause, dans la genèse de ses problèmes, et visant par là le rassurer. Certains psychologues considère la revendication du transsexuel comme </a:t>
            </a:r>
            <a:r>
              <a:rPr lang="fr-FR" b="1" dirty="0">
                <a:solidFill>
                  <a:srgbClr val="7030A0"/>
                </a:solidFill>
              </a:rPr>
              <a:t>abusive</a:t>
            </a:r>
            <a:r>
              <a:rPr lang="fr-FR" dirty="0">
                <a:solidFill>
                  <a:srgbClr val="7030A0"/>
                </a:solidFill>
              </a:rPr>
              <a:t> et non fondée, l'estimant liée à une manœuvre d'évitement psychologique, pour éviter ainsi de se poser des questions insoutenables sur soi-même, pour se sortir d’un état dépressif (dépression cachée …) ou pour fuir des problèmes difficiles ou insoutenables (sa quête du changement de se sexe est alors sorte de dérivatif le détournant de ses vrais problèmes).  La vie dans l’autre genre est alors fantasmé. </a:t>
            </a:r>
            <a:r>
              <a:rPr lang="fr-FR" dirty="0">
                <a:solidFill>
                  <a:srgbClr val="7030A0"/>
                </a:solidFill>
                <a:sym typeface="Wingdings" panose="05000000000000000000" pitchFamily="2" charset="2"/>
              </a:rPr>
              <a:t> </a:t>
            </a:r>
            <a:r>
              <a:rPr lang="fr-FR" dirty="0">
                <a:solidFill>
                  <a:srgbClr val="7030A0"/>
                </a:solidFill>
              </a:rPr>
              <a:t>Car chacun sait que « </a:t>
            </a:r>
            <a:r>
              <a:rPr lang="fr-FR" i="1" dirty="0">
                <a:solidFill>
                  <a:srgbClr val="7030A0"/>
                </a:solidFill>
              </a:rPr>
              <a:t>l’herbe est toujours plus verte ailleurs</a:t>
            </a:r>
            <a:r>
              <a:rPr lang="fr-FR" dirty="0">
                <a:solidFill>
                  <a:srgbClr val="7030A0"/>
                </a:solidFill>
              </a:rPr>
              <a:t> ».</a:t>
            </a:r>
          </a:p>
          <a:p>
            <a:pPr algn="just"/>
            <a:r>
              <a:rPr lang="fr-FR" dirty="0">
                <a:solidFill>
                  <a:srgbClr val="7030A0"/>
                </a:solidFill>
                <a:sym typeface="Wingdings" panose="05000000000000000000" pitchFamily="2" charset="2"/>
              </a:rPr>
              <a:t> Une personne qui vit dans un mal-être depuis longtemps et qui, éventuellement, de plus, a une personnalité ou une apparence ne correspondant pas aux stéréotypes pour son genre, peut vouloir changer radicalement de vie, recommencer totalement sa vie à zéro, et surtout se « </a:t>
            </a:r>
            <a:r>
              <a:rPr lang="fr-FR" b="1" dirty="0">
                <a:solidFill>
                  <a:srgbClr val="7030A0"/>
                </a:solidFill>
                <a:sym typeface="Wingdings" panose="05000000000000000000" pitchFamily="2" charset="2"/>
              </a:rPr>
              <a:t>fanatiser</a:t>
            </a:r>
            <a:r>
              <a:rPr lang="fr-FR" dirty="0">
                <a:solidFill>
                  <a:srgbClr val="7030A0"/>
                </a:solidFill>
                <a:sym typeface="Wingdings" panose="05000000000000000000" pitchFamily="2" charset="2"/>
              </a:rPr>
              <a:t> » dans sa conviction, </a:t>
            </a:r>
            <a:r>
              <a:rPr lang="fr-FR" i="1" dirty="0">
                <a:solidFill>
                  <a:srgbClr val="7030A0"/>
                </a:solidFill>
                <a:sym typeface="Wingdings" panose="05000000000000000000" pitchFamily="2" charset="2"/>
              </a:rPr>
              <a:t>refusant alors tout approche critique de son mal-être ou malaise ou toute psychothérapie analytique</a:t>
            </a:r>
            <a:r>
              <a:rPr lang="fr-FR" dirty="0">
                <a:solidFill>
                  <a:srgbClr val="7030A0"/>
                </a:solidFill>
                <a:sym typeface="Wingdings" panose="05000000000000000000" pitchFamily="2" charset="2"/>
              </a:rPr>
              <a:t>. Donc toute personne qui tentera la pousser à adopter un certain esprit critique par rapport à ses convictions serait considérée comme une ennemie, une </a:t>
            </a:r>
            <a:r>
              <a:rPr lang="fr-FR" dirty="0" err="1">
                <a:solidFill>
                  <a:srgbClr val="7030A0"/>
                </a:solidFill>
                <a:sym typeface="Wingdings" panose="05000000000000000000" pitchFamily="2" charset="2"/>
              </a:rPr>
              <a:t>transphobe</a:t>
            </a:r>
            <a:r>
              <a:rPr lang="fr-FR" dirty="0">
                <a:solidFill>
                  <a:srgbClr val="7030A0"/>
                </a:solidFill>
                <a:sym typeface="Wingdings" panose="05000000000000000000" pitchFamily="2" charset="2"/>
              </a:rPr>
              <a:t>, à l’image des « </a:t>
            </a:r>
            <a:r>
              <a:rPr lang="fr-FR" i="1" dirty="0">
                <a:solidFill>
                  <a:srgbClr val="7030A0"/>
                </a:solidFill>
                <a:sym typeface="Wingdings" panose="05000000000000000000" pitchFamily="2" charset="2"/>
              </a:rPr>
              <a:t>équipes officielles</a:t>
            </a:r>
            <a:r>
              <a:rPr lang="fr-FR" dirty="0">
                <a:solidFill>
                  <a:srgbClr val="7030A0"/>
                </a:solidFill>
                <a:sym typeface="Wingdings" panose="05000000000000000000" pitchFamily="2" charset="2"/>
              </a:rPr>
              <a:t> » considérées, comme a priori, hostiles à son cas. </a:t>
            </a:r>
            <a:endParaRPr lang="fr-FR" dirty="0">
              <a:solidFill>
                <a:srgbClr val="7030A0"/>
              </a:solidFill>
            </a:endParaRPr>
          </a:p>
          <a:p>
            <a:pPr algn="just"/>
            <a:r>
              <a:rPr lang="fr-FR" dirty="0">
                <a:solidFill>
                  <a:srgbClr val="7030A0"/>
                </a:solidFill>
                <a:sym typeface="Wingdings" panose="05000000000000000000" pitchFamily="2" charset="2"/>
              </a:rPr>
              <a:t> </a:t>
            </a:r>
            <a:r>
              <a:rPr lang="fr-FR" dirty="0">
                <a:solidFill>
                  <a:srgbClr val="7030A0"/>
                </a:solidFill>
              </a:rPr>
              <a:t>En plus, il semblerait qu’il y ait, d’une façon innée, une certaine bisexualité cérébrale potentielle. </a:t>
            </a:r>
          </a:p>
        </p:txBody>
      </p:sp>
      <p:sp>
        <p:nvSpPr>
          <p:cNvPr id="8" name="ZoneTexte 7"/>
          <p:cNvSpPr txBox="1"/>
          <p:nvPr/>
        </p:nvSpPr>
        <p:spPr>
          <a:xfrm>
            <a:off x="9863894" y="1621646"/>
            <a:ext cx="2201577" cy="461665"/>
          </a:xfrm>
          <a:prstGeom prst="rect">
            <a:avLst/>
          </a:prstGeom>
          <a:noFill/>
        </p:spPr>
        <p:txBody>
          <a:bodyPr wrap="square" rtlCol="0">
            <a:spAutoFit/>
          </a:bodyPr>
          <a:lstStyle/>
          <a:p>
            <a:pPr algn="ctr"/>
            <a:r>
              <a:rPr lang="fr-FR" sz="1200" dirty="0">
                <a:solidFill>
                  <a:srgbClr val="7030A0"/>
                </a:solidFill>
              </a:rPr>
              <a:t>Bisexualité cérébrale potentielle et identité de genre floue</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585" y="2138768"/>
            <a:ext cx="2228850" cy="2047875"/>
          </a:xfrm>
          <a:prstGeom prst="rect">
            <a:avLst/>
          </a:prstGeom>
        </p:spPr>
      </p:pic>
      <p:sp>
        <p:nvSpPr>
          <p:cNvPr id="6" name="ZoneTexte 5"/>
          <p:cNvSpPr txBox="1"/>
          <p:nvPr/>
        </p:nvSpPr>
        <p:spPr>
          <a:xfrm>
            <a:off x="9863894" y="4337824"/>
            <a:ext cx="2289541" cy="2462213"/>
          </a:xfrm>
          <a:prstGeom prst="rect">
            <a:avLst/>
          </a:prstGeom>
          <a:noFill/>
        </p:spPr>
        <p:txBody>
          <a:bodyPr wrap="square" rtlCol="0">
            <a:spAutoFit/>
          </a:bodyPr>
          <a:lstStyle/>
          <a:p>
            <a:r>
              <a:rPr lang="fr-FR" sz="1400" dirty="0">
                <a:solidFill>
                  <a:srgbClr val="7030A0"/>
                </a:solidFill>
              </a:rPr>
              <a:t>«</a:t>
            </a:r>
            <a:r>
              <a:rPr lang="fr-FR" sz="1400" i="1" dirty="0">
                <a:solidFill>
                  <a:srgbClr val="7030A0"/>
                </a:solidFill>
              </a:rPr>
              <a:t> il est possible de tous les épisodes de dévalorisations continuelles, de carences affectives et d’abandon, de rejet, un énorme besoin à me faire protéger, le contre-exemple donné par le parent de mon sexe, m’ayant donné la vie, ont pu contribuer à mes pulsions et désirs de changement de sexe</a:t>
            </a:r>
            <a:r>
              <a:rPr lang="fr-FR" sz="1400" dirty="0">
                <a:solidFill>
                  <a:srgbClr val="7030A0"/>
                </a:solidFill>
              </a:rPr>
              <a:t> ». B. L.</a:t>
            </a:r>
          </a:p>
        </p:txBody>
      </p:sp>
    </p:spTree>
    <p:extLst>
      <p:ext uri="{BB962C8B-B14F-4D97-AF65-F5344CB8AC3E}">
        <p14:creationId xmlns:p14="http://schemas.microsoft.com/office/powerpoint/2010/main" val="2826728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07324" y="95122"/>
            <a:ext cx="682214" cy="399452"/>
          </a:xfrm>
        </p:spPr>
        <p:txBody>
          <a:bodyPr/>
          <a:lstStyle/>
          <a:p>
            <a:fld id="{A3855CD8-F650-4656-8804-7E552F308368}" type="slidenum">
              <a:rPr lang="en-US" smtClean="0"/>
              <a:t>91</a:t>
            </a:fld>
            <a:endParaRPr lang="en-US"/>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3667" y="162759"/>
            <a:ext cx="1220097" cy="2106394"/>
          </a:xfrm>
          <a:prstGeom prst="rect">
            <a:avLst/>
          </a:prstGeom>
        </p:spPr>
      </p:pic>
      <p:sp>
        <p:nvSpPr>
          <p:cNvPr id="4" name="ZoneTexte 3"/>
          <p:cNvSpPr txBox="1"/>
          <p:nvPr/>
        </p:nvSpPr>
        <p:spPr>
          <a:xfrm>
            <a:off x="3439721" y="101411"/>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07324" y="513650"/>
            <a:ext cx="6071406" cy="369332"/>
          </a:xfrm>
          <a:prstGeom prst="rect">
            <a:avLst/>
          </a:prstGeom>
        </p:spPr>
        <p:txBody>
          <a:bodyPr wrap="none">
            <a:spAutoFit/>
          </a:bodyPr>
          <a:lstStyle/>
          <a:p>
            <a:r>
              <a:rPr lang="fr-FR" b="1" dirty="0">
                <a:solidFill>
                  <a:srgbClr val="7030A0"/>
                </a:solidFill>
              </a:rPr>
              <a:t>18.1. Les explications psychologiques de la transsexualité F2M</a:t>
            </a:r>
            <a:endParaRPr lang="fr-FR" b="1" dirty="0"/>
          </a:p>
        </p:txBody>
      </p:sp>
      <p:sp>
        <p:nvSpPr>
          <p:cNvPr id="6" name="ZoneTexte 5"/>
          <p:cNvSpPr txBox="1"/>
          <p:nvPr/>
        </p:nvSpPr>
        <p:spPr>
          <a:xfrm>
            <a:off x="207324" y="882982"/>
            <a:ext cx="4999377" cy="369332"/>
          </a:xfrm>
          <a:prstGeom prst="rect">
            <a:avLst/>
          </a:prstGeom>
          <a:noFill/>
        </p:spPr>
        <p:txBody>
          <a:bodyPr wrap="square" rtlCol="0">
            <a:spAutoFit/>
          </a:bodyPr>
          <a:lstStyle/>
          <a:p>
            <a:r>
              <a:rPr lang="fr-FR" dirty="0">
                <a:solidFill>
                  <a:srgbClr val="7030A0"/>
                </a:solidFill>
              </a:rPr>
              <a:t>18.1.6bis. </a:t>
            </a:r>
            <a:r>
              <a:rPr lang="fr-FR" b="1" dirty="0">
                <a:solidFill>
                  <a:srgbClr val="7030A0"/>
                </a:solidFill>
              </a:rPr>
              <a:t>La vie dans l’autre genre fantasmé </a:t>
            </a:r>
            <a:r>
              <a:rPr lang="fr-FR" b="1" dirty="0" err="1">
                <a:solidFill>
                  <a:srgbClr val="7030A0"/>
                </a:solidFill>
              </a:rPr>
              <a:t>MtF</a:t>
            </a:r>
            <a:endParaRPr lang="fr-FR" b="1" dirty="0">
              <a:solidFill>
                <a:srgbClr val="7030A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9046" y="196110"/>
            <a:ext cx="2819400" cy="2819400"/>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323" y="873826"/>
            <a:ext cx="2743200" cy="217170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5724" y="3232894"/>
            <a:ext cx="2148040" cy="3418527"/>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1470"/>
            <a:ext cx="2381250" cy="3400425"/>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8375" y="1199557"/>
            <a:ext cx="2638425" cy="3524250"/>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344" y="3428569"/>
            <a:ext cx="2139479" cy="3202813"/>
          </a:xfrm>
          <a:prstGeom prst="rect">
            <a:avLst/>
          </a:prstGeom>
        </p:spPr>
      </p:pic>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225" y="4730524"/>
            <a:ext cx="1595606" cy="2127475"/>
          </a:xfrm>
          <a:prstGeom prst="rect">
            <a:avLst/>
          </a:prstGeom>
        </p:spPr>
      </p:pic>
      <p:pic>
        <p:nvPicPr>
          <p:cNvPr id="15" name="Imag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6701" y="3066792"/>
            <a:ext cx="2369742" cy="3554613"/>
          </a:xfrm>
          <a:prstGeom prst="rect">
            <a:avLst/>
          </a:prstGeom>
        </p:spPr>
      </p:pic>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8375" y="4723807"/>
            <a:ext cx="2286000" cy="2047875"/>
          </a:xfrm>
          <a:prstGeom prst="rect">
            <a:avLst/>
          </a:prstGeom>
        </p:spPr>
      </p:pic>
    </p:spTree>
    <p:extLst>
      <p:ext uri="{BB962C8B-B14F-4D97-AF65-F5344CB8AC3E}">
        <p14:creationId xmlns:p14="http://schemas.microsoft.com/office/powerpoint/2010/main" val="8567375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07324" y="95122"/>
            <a:ext cx="682214" cy="3994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92</a:t>
            </a:fld>
            <a:endParaRPr lang="en-US"/>
          </a:p>
        </p:txBody>
      </p:sp>
      <p:sp>
        <p:nvSpPr>
          <p:cNvPr id="4" name="ZoneTexte 3"/>
          <p:cNvSpPr txBox="1"/>
          <p:nvPr/>
        </p:nvSpPr>
        <p:spPr>
          <a:xfrm>
            <a:off x="3439721" y="101411"/>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Rectangle 4"/>
          <p:cNvSpPr/>
          <p:nvPr/>
        </p:nvSpPr>
        <p:spPr>
          <a:xfrm>
            <a:off x="207324" y="513650"/>
            <a:ext cx="6071406" cy="369332"/>
          </a:xfrm>
          <a:prstGeom prst="rect">
            <a:avLst/>
          </a:prstGeom>
        </p:spPr>
        <p:txBody>
          <a:bodyPr wrap="none">
            <a:spAutoFit/>
          </a:bodyPr>
          <a:lstStyle/>
          <a:p>
            <a:r>
              <a:rPr lang="fr-FR" b="1" dirty="0">
                <a:solidFill>
                  <a:srgbClr val="7030A0"/>
                </a:solidFill>
              </a:rPr>
              <a:t>18.1. Les explications psychologiques de la transsexualité F2M</a:t>
            </a:r>
            <a:endParaRPr lang="fr-FR" b="1" dirty="0"/>
          </a:p>
        </p:txBody>
      </p:sp>
      <p:sp>
        <p:nvSpPr>
          <p:cNvPr id="6" name="ZoneTexte 5"/>
          <p:cNvSpPr txBox="1"/>
          <p:nvPr/>
        </p:nvSpPr>
        <p:spPr>
          <a:xfrm>
            <a:off x="207324" y="882982"/>
            <a:ext cx="4999377" cy="369332"/>
          </a:xfrm>
          <a:prstGeom prst="rect">
            <a:avLst/>
          </a:prstGeom>
          <a:noFill/>
        </p:spPr>
        <p:txBody>
          <a:bodyPr wrap="square" rtlCol="0">
            <a:spAutoFit/>
          </a:bodyPr>
          <a:lstStyle/>
          <a:p>
            <a:r>
              <a:rPr lang="fr-FR" dirty="0">
                <a:solidFill>
                  <a:srgbClr val="7030A0"/>
                </a:solidFill>
              </a:rPr>
              <a:t>18.1.6ter. </a:t>
            </a:r>
            <a:r>
              <a:rPr lang="fr-FR" b="1" dirty="0">
                <a:solidFill>
                  <a:srgbClr val="7030A0"/>
                </a:solidFill>
              </a:rPr>
              <a:t>La vie dans l’autre genre fantasmé </a:t>
            </a:r>
            <a:r>
              <a:rPr lang="fr-FR" b="1" dirty="0" err="1">
                <a:solidFill>
                  <a:srgbClr val="7030A0"/>
                </a:solidFill>
              </a:rPr>
              <a:t>FtM</a:t>
            </a:r>
            <a:endParaRPr lang="fr-FR" b="1" dirty="0">
              <a:solidFill>
                <a:srgbClr val="7030A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5654" y="85994"/>
            <a:ext cx="5434908" cy="1963308"/>
          </a:xfrm>
          <a:prstGeom prst="rect">
            <a:avLst/>
          </a:prstGeom>
        </p:spPr>
      </p:pic>
      <p:sp>
        <p:nvSpPr>
          <p:cNvPr id="8" name="Rectangle 7"/>
          <p:cNvSpPr/>
          <p:nvPr/>
        </p:nvSpPr>
        <p:spPr>
          <a:xfrm>
            <a:off x="631355" y="6517794"/>
            <a:ext cx="1995739" cy="276999"/>
          </a:xfrm>
          <a:prstGeom prst="rect">
            <a:avLst/>
          </a:prstGeom>
        </p:spPr>
        <p:txBody>
          <a:bodyPr wrap="none">
            <a:spAutoFit/>
          </a:bodyPr>
          <a:lstStyle/>
          <a:p>
            <a:r>
              <a:rPr lang="fr-FR" sz="1200" dirty="0">
                <a:solidFill>
                  <a:srgbClr val="7030A0"/>
                </a:solidFill>
              </a:rPr>
              <a:t>Evolution d’un maitre nageur</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26" y="3821672"/>
            <a:ext cx="2762082" cy="2696122"/>
          </a:xfrm>
          <a:prstGeom prst="rect">
            <a:avLst/>
          </a:prstGeom>
        </p:spPr>
      </p:pic>
      <p:sp>
        <p:nvSpPr>
          <p:cNvPr id="10" name="ZoneTexte 9"/>
          <p:cNvSpPr txBox="1"/>
          <p:nvPr/>
        </p:nvSpPr>
        <p:spPr>
          <a:xfrm>
            <a:off x="3439721" y="6148462"/>
            <a:ext cx="2590462" cy="646331"/>
          </a:xfrm>
          <a:prstGeom prst="rect">
            <a:avLst/>
          </a:prstGeom>
          <a:noFill/>
        </p:spPr>
        <p:txBody>
          <a:bodyPr wrap="square" rtlCol="0">
            <a:spAutoFit/>
          </a:bodyPr>
          <a:lstStyle/>
          <a:p>
            <a:pPr algn="ctr"/>
            <a:r>
              <a:rPr lang="fr-FR" sz="1200" dirty="0">
                <a:solidFill>
                  <a:srgbClr val="7030A0"/>
                </a:solidFill>
              </a:rPr>
              <a:t>Axel Léotard, photographe. Source : </a:t>
            </a:r>
            <a:r>
              <a:rPr lang="fr-FR" sz="1200" dirty="0">
                <a:solidFill>
                  <a:srgbClr val="7030A0"/>
                </a:solidFill>
                <a:hlinkClick r:id="rId4"/>
              </a:rPr>
              <a:t>http://www.gibertjoseph.com/mauvais-genre-450058.html</a:t>
            </a:r>
            <a:r>
              <a:rPr lang="fr-FR" sz="1200" dirty="0">
                <a:solidFill>
                  <a:srgbClr val="7030A0"/>
                </a:solidFill>
              </a:rPr>
              <a:t> </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3683" y="3232897"/>
            <a:ext cx="2476500" cy="2952750"/>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0670" y="1314889"/>
            <a:ext cx="1800225" cy="1343025"/>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665" y="1318714"/>
            <a:ext cx="2619375" cy="1743075"/>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5262" y="2099653"/>
            <a:ext cx="1819275" cy="2514600"/>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9167" y="2190252"/>
            <a:ext cx="2143125" cy="2143125"/>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78730" y="3137878"/>
            <a:ext cx="1352550" cy="1476375"/>
          </a:xfrm>
          <a:prstGeom prst="rect">
            <a:avLst/>
          </a:prstGeom>
        </p:spPr>
      </p:pic>
      <p:pic>
        <p:nvPicPr>
          <p:cNvPr id="17" name="Imag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29828" y="1314889"/>
            <a:ext cx="1238250" cy="1447800"/>
          </a:xfrm>
          <a:prstGeom prst="rect">
            <a:avLst/>
          </a:prstGeom>
        </p:spPr>
      </p:pic>
      <p:sp>
        <p:nvSpPr>
          <p:cNvPr id="18" name="ZoneTexte 17"/>
          <p:cNvSpPr txBox="1"/>
          <p:nvPr/>
        </p:nvSpPr>
        <p:spPr>
          <a:xfrm>
            <a:off x="0" y="3061789"/>
            <a:ext cx="3439721" cy="830997"/>
          </a:xfrm>
          <a:prstGeom prst="rect">
            <a:avLst/>
          </a:prstGeom>
          <a:noFill/>
        </p:spPr>
        <p:txBody>
          <a:bodyPr wrap="square" rtlCol="0">
            <a:spAutoFit/>
          </a:bodyPr>
          <a:lstStyle/>
          <a:p>
            <a:pPr algn="just"/>
            <a:r>
              <a:rPr lang="fr-FR" sz="1200" dirty="0">
                <a:solidFill>
                  <a:srgbClr val="7030A0"/>
                </a:solidFill>
              </a:rPr>
              <a:t>Jessica, 30 ans, </a:t>
            </a:r>
            <a:r>
              <a:rPr lang="fr-FR" sz="1200" dirty="0" err="1">
                <a:solidFill>
                  <a:srgbClr val="7030A0"/>
                </a:solidFill>
              </a:rPr>
              <a:t>pierceuse</a:t>
            </a:r>
            <a:r>
              <a:rPr lang="fr-FR" sz="1200" dirty="0">
                <a:solidFill>
                  <a:srgbClr val="7030A0"/>
                </a:solidFill>
              </a:rPr>
              <a:t> et culturiste, championne de France de body fitness (Colmar, France). Source : </a:t>
            </a:r>
            <a:r>
              <a:rPr lang="fr-FR" sz="1200" dirty="0">
                <a:solidFill>
                  <a:srgbClr val="7030A0"/>
                </a:solidFill>
                <a:hlinkClick r:id="rId12"/>
              </a:rPr>
              <a:t>http://www.forumpsg.com/index.php?/topic/1673-tattoo-oeuvre-dart/page-22</a:t>
            </a:r>
            <a:r>
              <a:rPr lang="fr-FR" sz="1200" dirty="0">
                <a:solidFill>
                  <a:srgbClr val="7030A0"/>
                </a:solidFill>
              </a:rPr>
              <a:t> </a:t>
            </a:r>
          </a:p>
        </p:txBody>
      </p:sp>
      <p:pic>
        <p:nvPicPr>
          <p:cNvPr id="19" name="Imag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6934" y="4714875"/>
            <a:ext cx="2143125" cy="2143125"/>
          </a:xfrm>
          <a:prstGeom prst="rect">
            <a:avLst/>
          </a:prstGeom>
        </p:spPr>
      </p:pic>
      <p:pic>
        <p:nvPicPr>
          <p:cNvPr id="21" name="Imag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10059" y="4755203"/>
            <a:ext cx="1881230" cy="1881230"/>
          </a:xfrm>
          <a:prstGeom prst="rect">
            <a:avLst/>
          </a:prstGeom>
        </p:spPr>
      </p:pic>
      <p:pic>
        <p:nvPicPr>
          <p:cNvPr id="22" name="Imag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37842" y="4614253"/>
            <a:ext cx="2143125" cy="2143125"/>
          </a:xfrm>
          <a:prstGeom prst="rect">
            <a:avLst/>
          </a:prstGeom>
        </p:spPr>
      </p:pic>
    </p:spTree>
    <p:extLst>
      <p:ext uri="{BB962C8B-B14F-4D97-AF65-F5344CB8AC3E}">
        <p14:creationId xmlns:p14="http://schemas.microsoft.com/office/powerpoint/2010/main" val="1443674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109438"/>
            <a:ext cx="463891" cy="353643"/>
          </a:xfrm>
        </p:spPr>
        <p:txBody>
          <a:bodyPr/>
          <a:lstStyle/>
          <a:p>
            <a:fld id="{A3855CD8-F650-4656-8804-7E552F308368}" type="slidenum">
              <a:rPr lang="en-US" smtClean="0"/>
              <a:t>93</a:t>
            </a:fld>
            <a:endParaRPr lang="en-US" dirty="0"/>
          </a:p>
        </p:txBody>
      </p:sp>
      <p:sp>
        <p:nvSpPr>
          <p:cNvPr id="3" name="Rectangle 2"/>
          <p:cNvSpPr/>
          <p:nvPr/>
        </p:nvSpPr>
        <p:spPr>
          <a:xfrm>
            <a:off x="207323" y="474232"/>
            <a:ext cx="6816803" cy="369332"/>
          </a:xfrm>
          <a:prstGeom prst="rect">
            <a:avLst/>
          </a:prstGeom>
        </p:spPr>
        <p:txBody>
          <a:bodyPr wrap="none">
            <a:spAutoFit/>
          </a:bodyPr>
          <a:lstStyle/>
          <a:p>
            <a:r>
              <a:rPr lang="fr-FR" b="1" dirty="0">
                <a:solidFill>
                  <a:srgbClr val="7030A0"/>
                </a:solidFill>
              </a:rPr>
              <a:t>18.1. Les explications psychologiques de la transsexualité M2F et F2M</a:t>
            </a:r>
            <a:endParaRPr lang="fr-FR" b="1" dirty="0"/>
          </a:p>
        </p:txBody>
      </p:sp>
      <p:sp>
        <p:nvSpPr>
          <p:cNvPr id="4" name="ZoneTexte 3"/>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5" name="ZoneTexte 4"/>
          <p:cNvSpPr txBox="1"/>
          <p:nvPr/>
        </p:nvSpPr>
        <p:spPr>
          <a:xfrm>
            <a:off x="207324" y="882982"/>
            <a:ext cx="6383047" cy="369332"/>
          </a:xfrm>
          <a:prstGeom prst="rect">
            <a:avLst/>
          </a:prstGeom>
          <a:noFill/>
        </p:spPr>
        <p:txBody>
          <a:bodyPr wrap="square" rtlCol="0">
            <a:spAutoFit/>
          </a:bodyPr>
          <a:lstStyle/>
          <a:p>
            <a:r>
              <a:rPr lang="fr-FR" dirty="0">
                <a:solidFill>
                  <a:srgbClr val="7030A0"/>
                </a:solidFill>
              </a:rPr>
              <a:t>18.1.7. </a:t>
            </a:r>
            <a:r>
              <a:rPr lang="fr-FR" b="1" dirty="0">
                <a:solidFill>
                  <a:srgbClr val="7030A0"/>
                </a:solidFill>
              </a:rPr>
              <a:t>Une tendance à l’affabulation et mythomanie ?</a:t>
            </a:r>
          </a:p>
        </p:txBody>
      </p:sp>
      <p:sp>
        <p:nvSpPr>
          <p:cNvPr id="6" name="ZoneTexte 5"/>
          <p:cNvSpPr txBox="1"/>
          <p:nvPr/>
        </p:nvSpPr>
        <p:spPr>
          <a:xfrm>
            <a:off x="207325" y="1360448"/>
            <a:ext cx="8657895" cy="3785652"/>
          </a:xfrm>
          <a:prstGeom prst="rect">
            <a:avLst/>
          </a:prstGeom>
          <a:noFill/>
        </p:spPr>
        <p:txBody>
          <a:bodyPr wrap="square" rtlCol="0">
            <a:spAutoFit/>
          </a:bodyPr>
          <a:lstStyle/>
          <a:p>
            <a:pPr algn="just"/>
            <a:r>
              <a:rPr lang="fr-FR" dirty="0">
                <a:solidFill>
                  <a:srgbClr val="7030A0"/>
                </a:solidFill>
                <a:sym typeface="Wingdings" panose="05000000000000000000" pitchFamily="2" charset="2"/>
              </a:rPr>
              <a:t> </a:t>
            </a:r>
            <a:r>
              <a:rPr lang="fr-FR" dirty="0">
                <a:solidFill>
                  <a:srgbClr val="7030A0"/>
                </a:solidFill>
              </a:rPr>
              <a:t>« </a:t>
            </a:r>
            <a:r>
              <a:rPr lang="fr-FR" i="1" dirty="0">
                <a:solidFill>
                  <a:srgbClr val="7030A0"/>
                </a:solidFill>
              </a:rPr>
              <a:t>En 1966, sept ans après sa chirurgie, </a:t>
            </a:r>
            <a:r>
              <a:rPr lang="fr-FR" i="1" dirty="0" err="1">
                <a:solidFill>
                  <a:srgbClr val="7030A0"/>
                </a:solidFill>
              </a:rPr>
              <a:t>Agnes</a:t>
            </a:r>
            <a:r>
              <a:rPr lang="fr-FR" i="1" dirty="0">
                <a:solidFill>
                  <a:srgbClr val="7030A0"/>
                </a:solidFill>
              </a:rPr>
              <a:t> a avoué. Elle a dit à </a:t>
            </a:r>
            <a:r>
              <a:rPr lang="fr-FR" i="1" dirty="0" err="1">
                <a:solidFill>
                  <a:srgbClr val="7030A0"/>
                </a:solidFill>
              </a:rPr>
              <a:t>Stoller</a:t>
            </a:r>
            <a:r>
              <a:rPr lang="fr-FR" i="1" dirty="0">
                <a:solidFill>
                  <a:srgbClr val="7030A0"/>
                </a:solidFill>
              </a:rPr>
              <a:t> que son corps avait changé pendant la puberté, car elle avait pris des comprimés d'</a:t>
            </a:r>
            <a:r>
              <a:rPr lang="fr-FR" i="1" dirty="0" err="1">
                <a:solidFill>
                  <a:srgbClr val="7030A0"/>
                </a:solidFill>
              </a:rPr>
              <a:t>oestrogènes</a:t>
            </a:r>
            <a:r>
              <a:rPr lang="fr-FR" i="1" dirty="0">
                <a:solidFill>
                  <a:srgbClr val="7030A0"/>
                </a:solidFill>
              </a:rPr>
              <a:t>, depuis l'âge de douze ans. Elle avait volé l'hormone de sa mère, qu’elle prenait après son hystérectomie. Comme </a:t>
            </a:r>
            <a:r>
              <a:rPr lang="fr-FR" i="1" dirty="0" err="1">
                <a:solidFill>
                  <a:srgbClr val="7030A0"/>
                </a:solidFill>
              </a:rPr>
              <a:t>Stoller</a:t>
            </a:r>
            <a:r>
              <a:rPr lang="fr-FR" i="1" dirty="0">
                <a:solidFill>
                  <a:srgbClr val="7030A0"/>
                </a:solidFill>
              </a:rPr>
              <a:t> rapporté plus tard, « L'enfant a commencé à remplir l’ordonnance de son propre chef, payé les comprimés, avec de l'argent tiré de la bourse de sa mère ». Se présentant comme un exemple unique d'un état intersexué, </a:t>
            </a:r>
            <a:r>
              <a:rPr lang="fr-FR" i="1" dirty="0" err="1">
                <a:solidFill>
                  <a:srgbClr val="7030A0"/>
                </a:solidFill>
              </a:rPr>
              <a:t>Agnes</a:t>
            </a:r>
            <a:r>
              <a:rPr lang="fr-FR" i="1" dirty="0">
                <a:solidFill>
                  <a:srgbClr val="7030A0"/>
                </a:solidFill>
              </a:rPr>
              <a:t> avait convaincu ses médecins de lui offrir la chirurgie refusée systématiquement aux hommes-femmes transsexuelles. […] </a:t>
            </a:r>
            <a:r>
              <a:rPr lang="fr-FR" i="1" dirty="0" err="1">
                <a:solidFill>
                  <a:srgbClr val="7030A0"/>
                </a:solidFill>
              </a:rPr>
              <a:t>Stoller</a:t>
            </a:r>
            <a:r>
              <a:rPr lang="fr-FR" i="1" dirty="0">
                <a:solidFill>
                  <a:srgbClr val="7030A0"/>
                </a:solidFill>
              </a:rPr>
              <a:t> embarrassé devait admettre que l’exemple d’</a:t>
            </a:r>
            <a:r>
              <a:rPr lang="fr-FR" i="1" dirty="0" err="1">
                <a:solidFill>
                  <a:srgbClr val="7030A0"/>
                </a:solidFill>
              </a:rPr>
              <a:t>Agnes</a:t>
            </a:r>
            <a:r>
              <a:rPr lang="fr-FR" i="1" dirty="0">
                <a:solidFill>
                  <a:srgbClr val="7030A0"/>
                </a:solidFill>
              </a:rPr>
              <a:t> « a pourri l’idée de « la force biologique »</a:t>
            </a:r>
            <a:r>
              <a:rPr lang="fr-FR" dirty="0">
                <a:solidFill>
                  <a:srgbClr val="7030A0"/>
                </a:solidFill>
              </a:rPr>
              <a:t> » (Source : « </a:t>
            </a:r>
            <a:r>
              <a:rPr lang="fr-FR" i="1" dirty="0" err="1">
                <a:solidFill>
                  <a:srgbClr val="7030A0"/>
                </a:solidFill>
              </a:rPr>
              <a:t>Sex</a:t>
            </a:r>
            <a:r>
              <a:rPr lang="fr-FR" i="1" dirty="0">
                <a:solidFill>
                  <a:srgbClr val="7030A0"/>
                </a:solidFill>
              </a:rPr>
              <a:t> and </a:t>
            </a:r>
            <a:r>
              <a:rPr lang="fr-FR" i="1" dirty="0" err="1">
                <a:solidFill>
                  <a:srgbClr val="7030A0"/>
                </a:solidFill>
              </a:rPr>
              <a:t>Gender</a:t>
            </a:r>
            <a:r>
              <a:rPr lang="fr-FR" dirty="0">
                <a:solidFill>
                  <a:srgbClr val="7030A0"/>
                </a:solidFill>
              </a:rPr>
              <a:t> », Robert </a:t>
            </a:r>
            <a:r>
              <a:rPr lang="fr-FR" dirty="0" err="1">
                <a:solidFill>
                  <a:srgbClr val="7030A0"/>
                </a:solidFill>
              </a:rPr>
              <a:t>Stoller</a:t>
            </a:r>
            <a:r>
              <a:rPr lang="fr-FR" dirty="0">
                <a:solidFill>
                  <a:srgbClr val="7030A0"/>
                </a:solidFill>
              </a:rPr>
              <a:t>, page 94). La leçon n'a pas été perdue sur les médecins.  Divers chercheurs avaient déjà conclu que les transsexuels étaient « </a:t>
            </a:r>
            <a:r>
              <a:rPr lang="fr-FR" i="1" dirty="0">
                <a:solidFill>
                  <a:srgbClr val="7030A0"/>
                </a:solidFill>
              </a:rPr>
              <a:t>des historiens peu fiables ... incapable de très bien se rappeler ou enclins à déformer…</a:t>
            </a:r>
            <a:r>
              <a:rPr lang="fr-FR" dirty="0">
                <a:solidFill>
                  <a:srgbClr val="7030A0"/>
                </a:solidFill>
              </a:rPr>
              <a:t> ».</a:t>
            </a:r>
            <a:r>
              <a:rPr lang="fr-FR" sz="1200" dirty="0">
                <a:solidFill>
                  <a:srgbClr val="7030A0"/>
                </a:solidFill>
              </a:rPr>
              <a:t> Source : </a:t>
            </a:r>
            <a:r>
              <a:rPr lang="en-US" sz="1200" i="1" dirty="0">
                <a:solidFill>
                  <a:srgbClr val="7030A0"/>
                </a:solidFill>
              </a:rPr>
              <a:t>The Transgender Studies Reader</a:t>
            </a:r>
            <a:r>
              <a:rPr lang="en-US" sz="1200" dirty="0">
                <a:solidFill>
                  <a:srgbClr val="7030A0"/>
                </a:solidFill>
              </a:rPr>
              <a:t>, Susan Stryker, Stephen Whittle, Routledge Taylor &amp; Francis Group, 2006, page 379, </a:t>
            </a:r>
            <a:r>
              <a:rPr lang="en-US" sz="1200" dirty="0">
                <a:solidFill>
                  <a:srgbClr val="7030A0"/>
                </a:solidFill>
                <a:hlinkClick r:id="rId2"/>
              </a:rPr>
              <a:t>https://forlackofsomegoodwriting.files.wordpress.com/2013/12/susan-stryker-and-stephen-whittle-eds-the-transgender-studies-reader.pdf</a:t>
            </a:r>
            <a:r>
              <a:rPr lang="en-US" sz="1200" dirty="0">
                <a:solidFill>
                  <a:srgbClr val="7030A0"/>
                </a:solidFill>
              </a:rPr>
              <a:t> </a:t>
            </a:r>
            <a:endParaRPr lang="fr-FR" dirty="0">
              <a:solidFill>
                <a:srgbClr val="7030A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6510" y="197232"/>
            <a:ext cx="3124200" cy="4095750"/>
          </a:xfrm>
          <a:prstGeom prst="rect">
            <a:avLst/>
          </a:prstGeom>
        </p:spPr>
      </p:pic>
      <p:sp>
        <p:nvSpPr>
          <p:cNvPr id="8" name="Rectangle 7"/>
          <p:cNvSpPr/>
          <p:nvPr/>
        </p:nvSpPr>
        <p:spPr>
          <a:xfrm>
            <a:off x="10125307" y="381898"/>
            <a:ext cx="591015" cy="553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8817770" y="4292982"/>
            <a:ext cx="3374230" cy="830997"/>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La défiance ou l’hostilité, affichées par certaines associations transsexuelles envers les « équipes officielles », ne facilitent pas le dialogue entre les transsexuels, ces associations et ces équipes. </a:t>
            </a:r>
          </a:p>
        </p:txBody>
      </p:sp>
      <p:sp>
        <p:nvSpPr>
          <p:cNvPr id="10" name="ZoneTexte 9"/>
          <p:cNvSpPr txBox="1"/>
          <p:nvPr/>
        </p:nvSpPr>
        <p:spPr>
          <a:xfrm>
            <a:off x="100361" y="5062819"/>
            <a:ext cx="12049879" cy="1477328"/>
          </a:xfrm>
          <a:prstGeom prst="rect">
            <a:avLst/>
          </a:prstGeom>
          <a:noFill/>
        </p:spPr>
        <p:txBody>
          <a:bodyPr wrap="square" rtlCol="0">
            <a:spAutoFit/>
          </a:bodyPr>
          <a:lstStyle/>
          <a:p>
            <a:r>
              <a:rPr lang="fr-FR" dirty="0">
                <a:solidFill>
                  <a:srgbClr val="7030A0"/>
                </a:solidFill>
                <a:sym typeface="Wingdings" panose="05000000000000000000" pitchFamily="2" charset="2"/>
              </a:rPr>
              <a:t> </a:t>
            </a:r>
            <a:r>
              <a:rPr lang="fr-FR" dirty="0">
                <a:solidFill>
                  <a:srgbClr val="7030A0"/>
                </a:solidFill>
              </a:rPr>
              <a:t>Certaines associations </a:t>
            </a:r>
            <a:r>
              <a:rPr lang="fr-FR" dirty="0" err="1">
                <a:solidFill>
                  <a:srgbClr val="7030A0"/>
                </a:solidFill>
              </a:rPr>
              <a:t>trans</a:t>
            </a:r>
            <a:r>
              <a:rPr lang="fr-FR" dirty="0">
                <a:solidFill>
                  <a:srgbClr val="7030A0"/>
                </a:solidFill>
              </a:rPr>
              <a:t>’, estimant que les médecins des « équipes officielles » de traitement des transsexualité, en France, sont </a:t>
            </a:r>
            <a:r>
              <a:rPr lang="fr-FR" i="1" dirty="0" err="1">
                <a:solidFill>
                  <a:srgbClr val="7030A0"/>
                </a:solidFill>
              </a:rPr>
              <a:t>transphobes</a:t>
            </a:r>
            <a:r>
              <a:rPr lang="fr-FR" dirty="0">
                <a:solidFill>
                  <a:srgbClr val="7030A0"/>
                </a:solidFill>
              </a:rPr>
              <a:t>, conseillent alors aux transsexuels de tenir un discours « langue de bois », destiné à aller dans le sens des attentes et du discours supposés de ces équipes. Or les médecins de ces équipes sont parfaitement conscients qu’un bon nombre de leurs patients transsexuels déguisent ou déforment leur biographie et que tous ne sont pas honnêtes sur leur biographie. Ce qui contribuer à rallonger la procédure de changement de sexe.</a:t>
            </a:r>
          </a:p>
        </p:txBody>
      </p:sp>
      <p:sp>
        <p:nvSpPr>
          <p:cNvPr id="11" name="ZoneTexte 10"/>
          <p:cNvSpPr txBox="1"/>
          <p:nvPr/>
        </p:nvSpPr>
        <p:spPr>
          <a:xfrm>
            <a:off x="8329961" y="6434254"/>
            <a:ext cx="3590693" cy="369332"/>
          </a:xfrm>
          <a:prstGeom prst="rect">
            <a:avLst/>
          </a:prstGeom>
          <a:noFill/>
        </p:spPr>
        <p:txBody>
          <a:bodyPr wrap="square" rtlCol="0">
            <a:spAutoFit/>
          </a:bodyPr>
          <a:lstStyle/>
          <a:p>
            <a:pPr algn="r"/>
            <a:r>
              <a:rPr lang="fr-FR" dirty="0">
                <a:solidFill>
                  <a:srgbClr val="7030A0"/>
                </a:solidFill>
              </a:rPr>
              <a:t>Suite page suivante </a:t>
            </a:r>
            <a:r>
              <a:rPr lang="fr-FR" dirty="0">
                <a:solidFill>
                  <a:srgbClr val="7030A0"/>
                </a:solidFill>
                <a:sym typeface="Wingdings" panose="05000000000000000000" pitchFamily="2" charset="2"/>
              </a:rPr>
              <a:t></a:t>
            </a:r>
            <a:endParaRPr lang="fr-FR" dirty="0">
              <a:solidFill>
                <a:srgbClr val="7030A0"/>
              </a:solidFill>
            </a:endParaRPr>
          </a:p>
        </p:txBody>
      </p:sp>
    </p:spTree>
    <p:extLst>
      <p:ext uri="{BB962C8B-B14F-4D97-AF65-F5344CB8AC3E}">
        <p14:creationId xmlns:p14="http://schemas.microsoft.com/office/powerpoint/2010/main" val="30275077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0" y="109438"/>
            <a:ext cx="463891" cy="353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94</a:t>
            </a:fld>
            <a:endParaRPr lang="en-US" dirty="0"/>
          </a:p>
        </p:txBody>
      </p:sp>
      <p:sp>
        <p:nvSpPr>
          <p:cNvPr id="4" name="Rectangle 3"/>
          <p:cNvSpPr/>
          <p:nvPr/>
        </p:nvSpPr>
        <p:spPr>
          <a:xfrm>
            <a:off x="207323" y="474232"/>
            <a:ext cx="6816803" cy="369332"/>
          </a:xfrm>
          <a:prstGeom prst="rect">
            <a:avLst/>
          </a:prstGeom>
        </p:spPr>
        <p:txBody>
          <a:bodyPr wrap="none">
            <a:spAutoFit/>
          </a:bodyPr>
          <a:lstStyle/>
          <a:p>
            <a:r>
              <a:rPr lang="fr-FR" b="1" dirty="0">
                <a:solidFill>
                  <a:srgbClr val="7030A0"/>
                </a:solidFill>
              </a:rPr>
              <a:t>18.1. Les explications psychologiques de la transsexualité M2F et F2M</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4" y="882983"/>
            <a:ext cx="6962910" cy="369332"/>
          </a:xfrm>
          <a:prstGeom prst="rect">
            <a:avLst/>
          </a:prstGeom>
          <a:noFill/>
        </p:spPr>
        <p:txBody>
          <a:bodyPr wrap="square" rtlCol="0">
            <a:spAutoFit/>
          </a:bodyPr>
          <a:lstStyle/>
          <a:p>
            <a:r>
              <a:rPr lang="fr-FR" dirty="0">
                <a:solidFill>
                  <a:srgbClr val="7030A0"/>
                </a:solidFill>
              </a:rPr>
              <a:t>18.1.7. </a:t>
            </a:r>
            <a:r>
              <a:rPr lang="fr-FR" b="1" dirty="0">
                <a:solidFill>
                  <a:srgbClr val="7030A0"/>
                </a:solidFill>
              </a:rPr>
              <a:t>Une tendance à l’affabulation et mythomanie ? (suite et fin)</a:t>
            </a:r>
          </a:p>
        </p:txBody>
      </p:sp>
      <p:sp>
        <p:nvSpPr>
          <p:cNvPr id="7" name="ZoneTexte 6"/>
          <p:cNvSpPr txBox="1"/>
          <p:nvPr/>
        </p:nvSpPr>
        <p:spPr>
          <a:xfrm>
            <a:off x="0" y="1291733"/>
            <a:ext cx="7922110" cy="2862322"/>
          </a:xfrm>
          <a:prstGeom prst="rect">
            <a:avLst/>
          </a:prstGeom>
          <a:noFill/>
        </p:spPr>
        <p:txBody>
          <a:bodyPr wrap="square" rtlCol="0">
            <a:spAutoFit/>
          </a:bodyPr>
          <a:lstStyle/>
          <a:p>
            <a:pPr marL="285750" indent="-285750" algn="just">
              <a:buFont typeface="Arial" panose="020B0604020202020204" pitchFamily="34" charset="0"/>
              <a:buChar char="•"/>
            </a:pPr>
            <a:r>
              <a:rPr lang="fr-FR" dirty="0">
                <a:solidFill>
                  <a:srgbClr val="7030A0"/>
                </a:solidFill>
              </a:rPr>
              <a:t>Quelle est la vraie « force biologique » derrière la transsexualité ? Où se situe-t-elle entre la jouissance du travesti à jouer le rôle de femme (mais cette jouissance est-elle dans le sentiment de féminité ou bien dans la transgression d’un tabou) ou celle affirmée au travers du témoignage suivant « </a:t>
            </a:r>
            <a:r>
              <a:rPr lang="fr-FR" i="1" dirty="0">
                <a:solidFill>
                  <a:srgbClr val="7030A0"/>
                </a:solidFill>
              </a:rPr>
              <a:t>avant mon changement de sexe, je ne vivais pas, je survivais</a:t>
            </a:r>
            <a:r>
              <a:rPr lang="fr-FR" dirty="0">
                <a:solidFill>
                  <a:srgbClr val="7030A0"/>
                </a:solidFill>
              </a:rPr>
              <a:t> » d’un transsexuel ?</a:t>
            </a:r>
          </a:p>
          <a:p>
            <a:pPr marL="285750" indent="-285750" algn="just">
              <a:buFont typeface="Arial" panose="020B0604020202020204" pitchFamily="34" charset="0"/>
              <a:buChar char="•"/>
            </a:pPr>
            <a:r>
              <a:rPr lang="fr-FR" dirty="0">
                <a:solidFill>
                  <a:srgbClr val="7030A0"/>
                </a:solidFill>
              </a:rPr>
              <a:t>L’auteur lui-même a observé que l’affirmation forte d’une identité genre du sexe opposé, d’une personne qui se déclare transsexuelle, avant son changement de sexe, peut évoluer dans le temps, après le changement de sexe, la personne se déclarant ensuite transgenre ou plutôt de genre flou (cas de Jessica). Donc, tout n’est pas toujours clair dans ce domaine.</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6854" y="109438"/>
            <a:ext cx="4038600" cy="3800475"/>
          </a:xfrm>
          <a:prstGeom prst="rect">
            <a:avLst/>
          </a:prstGeom>
        </p:spPr>
      </p:pic>
      <p:sp>
        <p:nvSpPr>
          <p:cNvPr id="8" name="ZoneTexte 7"/>
          <p:cNvSpPr txBox="1"/>
          <p:nvPr/>
        </p:nvSpPr>
        <p:spPr>
          <a:xfrm>
            <a:off x="8229600" y="3909913"/>
            <a:ext cx="3468029" cy="276999"/>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Trans’ F2M</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332" y="3879061"/>
            <a:ext cx="1783661" cy="2853858"/>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3738" y="3978901"/>
            <a:ext cx="1756317" cy="2810107"/>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5239" y="3979247"/>
            <a:ext cx="1776761" cy="2842817"/>
          </a:xfrm>
          <a:prstGeom prst="rect">
            <a:avLst/>
          </a:prstGeom>
        </p:spPr>
      </p:pic>
      <p:sp>
        <p:nvSpPr>
          <p:cNvPr id="14" name="ZoneTexte 13"/>
          <p:cNvSpPr txBox="1"/>
          <p:nvPr/>
        </p:nvSpPr>
        <p:spPr>
          <a:xfrm>
            <a:off x="301083" y="4186912"/>
            <a:ext cx="5321504" cy="2303098"/>
          </a:xfrm>
          <a:prstGeom prst="rect">
            <a:avLst/>
          </a:prstGeom>
          <a:noFill/>
        </p:spPr>
        <p:txBody>
          <a:bodyPr wrap="square" rtlCol="0">
            <a:spAutoFit/>
          </a:bodyPr>
          <a:lstStyle/>
          <a:p>
            <a:r>
              <a:rPr lang="fr-FR" dirty="0">
                <a:solidFill>
                  <a:srgbClr val="7030A0"/>
                </a:solidFill>
              </a:rPr>
              <a:t>Selon certaines médecins, le désir de changement de sexe serait en fait une fuite en avant face à une souffrance intérieure insoutenable, et alors le changement de sexe, serait perçu comme une automutilation, la traduction d’un appel au secours.</a:t>
            </a:r>
          </a:p>
          <a:p>
            <a:r>
              <a:rPr lang="fr-FR" dirty="0">
                <a:solidFill>
                  <a:srgbClr val="7030A0"/>
                </a:solidFill>
              </a:rPr>
              <a:t>Pour d’autres, c’est une déviance (dans le sens péjoratif), une perversion, une déviation sexuelle ou morale, dans l'acceptation "diplomatique" courante. </a:t>
            </a:r>
          </a:p>
        </p:txBody>
      </p:sp>
    </p:spTree>
    <p:extLst>
      <p:ext uri="{BB962C8B-B14F-4D97-AF65-F5344CB8AC3E}">
        <p14:creationId xmlns:p14="http://schemas.microsoft.com/office/powerpoint/2010/main" val="33339891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83925" y="280518"/>
            <a:ext cx="2743200" cy="365125"/>
          </a:xfrm>
        </p:spPr>
        <p:txBody>
          <a:bodyPr/>
          <a:lstStyle/>
          <a:p>
            <a:fld id="{A3855CD8-F650-4656-8804-7E552F308368}" type="slidenum">
              <a:rPr lang="en-US" smtClean="0"/>
              <a:t>95</a:t>
            </a:fld>
            <a:endParaRPr lang="en-US"/>
          </a:p>
        </p:txBody>
      </p:sp>
      <p:sp>
        <p:nvSpPr>
          <p:cNvPr id="3" name="Espace réservé du numéro de diapositive 1"/>
          <p:cNvSpPr txBox="1">
            <a:spLocks/>
          </p:cNvSpPr>
          <p:nvPr/>
        </p:nvSpPr>
        <p:spPr>
          <a:xfrm>
            <a:off x="0" y="109438"/>
            <a:ext cx="463891" cy="353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95</a:t>
            </a:fld>
            <a:endParaRPr lang="en-US" dirty="0"/>
          </a:p>
        </p:txBody>
      </p:sp>
      <p:sp>
        <p:nvSpPr>
          <p:cNvPr id="4" name="Rectangle 3"/>
          <p:cNvSpPr/>
          <p:nvPr/>
        </p:nvSpPr>
        <p:spPr>
          <a:xfrm>
            <a:off x="207323" y="474232"/>
            <a:ext cx="6816803" cy="369332"/>
          </a:xfrm>
          <a:prstGeom prst="rect">
            <a:avLst/>
          </a:prstGeom>
        </p:spPr>
        <p:txBody>
          <a:bodyPr wrap="none">
            <a:spAutoFit/>
          </a:bodyPr>
          <a:lstStyle/>
          <a:p>
            <a:r>
              <a:rPr lang="fr-FR" b="1" dirty="0">
                <a:solidFill>
                  <a:srgbClr val="7030A0"/>
                </a:solidFill>
              </a:rPr>
              <a:t>18.1. Les explications psychologiques de la transsexualité M2F et F2M</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4" y="882982"/>
            <a:ext cx="6383047" cy="369332"/>
          </a:xfrm>
          <a:prstGeom prst="rect">
            <a:avLst/>
          </a:prstGeom>
          <a:noFill/>
        </p:spPr>
        <p:txBody>
          <a:bodyPr wrap="square" rtlCol="0">
            <a:spAutoFit/>
          </a:bodyPr>
          <a:lstStyle/>
          <a:p>
            <a:r>
              <a:rPr lang="fr-FR" dirty="0">
                <a:solidFill>
                  <a:srgbClr val="7030A0"/>
                </a:solidFill>
              </a:rPr>
              <a:t>18.1.8. </a:t>
            </a:r>
            <a:r>
              <a:rPr lang="fr-FR" b="1" dirty="0">
                <a:solidFill>
                  <a:srgbClr val="7030A0"/>
                </a:solidFill>
              </a:rPr>
              <a:t>La dissonance cognitive et une forme de rationalisation</a:t>
            </a:r>
            <a:r>
              <a:rPr lang="fr-FR" dirty="0">
                <a:solidFill>
                  <a:srgbClr val="7030A0"/>
                </a:solidFill>
              </a:rPr>
              <a:t>.</a:t>
            </a:r>
            <a:endParaRPr lang="fr-FR" b="1" dirty="0">
              <a:solidFill>
                <a:srgbClr val="7030A0"/>
              </a:solidFill>
            </a:endParaRPr>
          </a:p>
        </p:txBody>
      </p:sp>
      <p:sp>
        <p:nvSpPr>
          <p:cNvPr id="7" name="Rectangle 6"/>
          <p:cNvSpPr/>
          <p:nvPr/>
        </p:nvSpPr>
        <p:spPr>
          <a:xfrm>
            <a:off x="8481528" y="6217026"/>
            <a:ext cx="3542371" cy="461665"/>
          </a:xfrm>
          <a:prstGeom prst="rect">
            <a:avLst/>
          </a:prstGeom>
        </p:spPr>
        <p:txBody>
          <a:bodyPr wrap="square">
            <a:spAutoFit/>
          </a:bodyPr>
          <a:lstStyle/>
          <a:p>
            <a:pPr algn="ctr"/>
            <a:r>
              <a:rPr lang="fr-FR" sz="1200" dirty="0">
                <a:solidFill>
                  <a:srgbClr val="7030A0"/>
                </a:solidFill>
              </a:rPr>
              <a:t>borderline une division entre deux conditions souvent extrêmes distinctes</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3925" y="4143187"/>
            <a:ext cx="2895600" cy="1930400"/>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839" y="5157439"/>
            <a:ext cx="1064830" cy="1589299"/>
          </a:xfrm>
          <a:prstGeom prst="rect">
            <a:avLst/>
          </a:prstGeom>
        </p:spPr>
      </p:pic>
      <p:sp>
        <p:nvSpPr>
          <p:cNvPr id="8" name="ZoneTexte 7"/>
          <p:cNvSpPr txBox="1"/>
          <p:nvPr/>
        </p:nvSpPr>
        <p:spPr>
          <a:xfrm>
            <a:off x="8604191" y="532697"/>
            <a:ext cx="2709746" cy="369332"/>
          </a:xfrm>
          <a:prstGeom prst="rect">
            <a:avLst/>
          </a:prstGeom>
          <a:noFill/>
        </p:spPr>
        <p:txBody>
          <a:bodyPr wrap="square" rtlCol="0">
            <a:spAutoFit/>
          </a:bodyPr>
          <a:lstStyle/>
          <a:p>
            <a:r>
              <a:rPr lang="fr-FR" dirty="0">
                <a:solidFill>
                  <a:srgbClr val="FF0000"/>
                </a:solidFill>
              </a:rPr>
              <a:t>Partie à compléter.</a:t>
            </a:r>
          </a:p>
        </p:txBody>
      </p:sp>
      <p:sp>
        <p:nvSpPr>
          <p:cNvPr id="11" name="ZoneTexte 10"/>
          <p:cNvSpPr txBox="1"/>
          <p:nvPr/>
        </p:nvSpPr>
        <p:spPr>
          <a:xfrm>
            <a:off x="207323" y="1291732"/>
            <a:ext cx="9483087" cy="2308324"/>
          </a:xfrm>
          <a:prstGeom prst="rect">
            <a:avLst/>
          </a:prstGeom>
          <a:noFill/>
        </p:spPr>
        <p:txBody>
          <a:bodyPr wrap="square" rtlCol="0">
            <a:spAutoFit/>
          </a:bodyPr>
          <a:lstStyle/>
          <a:p>
            <a:r>
              <a:rPr lang="fr-FR" dirty="0">
                <a:solidFill>
                  <a:srgbClr val="7030A0"/>
                </a:solidFill>
              </a:rPr>
              <a:t>Certaines personnes peuvent mal interpréter, par exemple, la cause de leur impuissance sexuelle, et la mettre sur une transsexualité primaire (supposée congénitale) cachée [raisonnement biaisé utilisant une forme de rationalisation]. </a:t>
            </a:r>
          </a:p>
          <a:p>
            <a:r>
              <a:rPr lang="fr-FR" dirty="0">
                <a:solidFill>
                  <a:srgbClr val="7030A0"/>
                </a:solidFill>
              </a:rPr>
              <a:t>Une blessure intérieure peut renforcer cette conviction et empêcher d’écouter les avis des autres.</a:t>
            </a:r>
          </a:p>
          <a:p>
            <a:r>
              <a:rPr lang="fr-FR" dirty="0">
                <a:solidFill>
                  <a:srgbClr val="7030A0"/>
                </a:solidFill>
              </a:rPr>
              <a:t>Le vécu et l’histoire du transsexuel pourraient être très importants dans la psychogénèse du </a:t>
            </a:r>
            <a:r>
              <a:rPr lang="fr-FR" dirty="0" err="1">
                <a:solidFill>
                  <a:srgbClr val="7030A0"/>
                </a:solidFill>
              </a:rPr>
              <a:t>transgendérisme</a:t>
            </a:r>
            <a:r>
              <a:rPr lang="fr-FR" dirty="0">
                <a:solidFill>
                  <a:srgbClr val="7030A0"/>
                </a:solidFill>
              </a:rPr>
              <a:t> ou de la transsexualité de cette personne (ou encore de possibles troubles de l’identité). L'histoire passé conditionne souvent le vécu actuel et futur. Plus tôt certains fait ont lieu dans l'enfance, plus ils peuvent conditionner le futur de cette personnes.</a:t>
            </a:r>
          </a:p>
        </p:txBody>
      </p:sp>
      <p:sp>
        <p:nvSpPr>
          <p:cNvPr id="12" name="ZoneTexte 11"/>
          <p:cNvSpPr txBox="1"/>
          <p:nvPr/>
        </p:nvSpPr>
        <p:spPr>
          <a:xfrm>
            <a:off x="207323" y="3646449"/>
            <a:ext cx="7107877" cy="2923877"/>
          </a:xfrm>
          <a:prstGeom prst="rect">
            <a:avLst/>
          </a:prstGeom>
          <a:noFill/>
        </p:spPr>
        <p:txBody>
          <a:bodyPr wrap="square" rtlCol="0">
            <a:spAutoFit/>
          </a:bodyPr>
          <a:lstStyle/>
          <a:p>
            <a:r>
              <a:rPr lang="fr-FR" b="1" i="1" dirty="0">
                <a:solidFill>
                  <a:srgbClr val="7030A0"/>
                </a:solidFill>
              </a:rPr>
              <a:t>Obsession</a:t>
            </a:r>
            <a:r>
              <a:rPr lang="fr-FR" b="1" dirty="0">
                <a:solidFill>
                  <a:srgbClr val="7030A0"/>
                </a:solidFill>
              </a:rPr>
              <a:t> : </a:t>
            </a:r>
            <a:r>
              <a:rPr lang="fr-FR" dirty="0">
                <a:solidFill>
                  <a:srgbClr val="7030A0"/>
                </a:solidFill>
              </a:rPr>
              <a:t>a) </a:t>
            </a:r>
            <a:r>
              <a:rPr lang="fr-FR" u="sng" dirty="0">
                <a:solidFill>
                  <a:srgbClr val="7030A0"/>
                </a:solidFill>
                <a:hlinkClick r:id="rId4" tooltip="Symptôme"/>
              </a:rPr>
              <a:t>Symptôme</a:t>
            </a:r>
            <a:r>
              <a:rPr lang="fr-FR" dirty="0">
                <a:solidFill>
                  <a:srgbClr val="7030A0"/>
                </a:solidFill>
              </a:rPr>
              <a:t> se traduisant par une idée ou un sentiment qui s'impose à la conscience du sujet qui le ressent comme contraignant et absurde, mais ne parvient pas à le chasser malgré ses efforts pour cela. </a:t>
            </a:r>
          </a:p>
          <a:p>
            <a:r>
              <a:rPr lang="fr-FR" dirty="0">
                <a:solidFill>
                  <a:srgbClr val="7030A0"/>
                </a:solidFill>
              </a:rPr>
              <a:t>b) Idée répétitive et menaçante, s'imposant de façon incoercible à la conscience du sujet, bien que celui-ci en reconnaisse le caractère irrationnel. </a:t>
            </a:r>
          </a:p>
          <a:p>
            <a:r>
              <a:rPr lang="fr-FR" sz="1100" dirty="0">
                <a:solidFill>
                  <a:srgbClr val="7030A0"/>
                </a:solidFill>
              </a:rPr>
              <a:t>Sources : a) </a:t>
            </a:r>
            <a:r>
              <a:rPr lang="fr-FR" sz="1100" u="sng" dirty="0">
                <a:solidFill>
                  <a:srgbClr val="7030A0"/>
                </a:solidFill>
                <a:hlinkClick r:id="rId5"/>
              </a:rPr>
              <a:t>https://fr.wikipedia.org/wiki/Obsession_(m%C3%A9decine)</a:t>
            </a:r>
            <a:r>
              <a:rPr lang="fr-FR" sz="1100" dirty="0">
                <a:solidFill>
                  <a:srgbClr val="7030A0"/>
                </a:solidFill>
              </a:rPr>
              <a:t>, </a:t>
            </a:r>
          </a:p>
          <a:p>
            <a:r>
              <a:rPr lang="fr-FR" sz="1100" dirty="0">
                <a:solidFill>
                  <a:srgbClr val="7030A0"/>
                </a:solidFill>
              </a:rPr>
              <a:t>b) Larousse.</a:t>
            </a:r>
          </a:p>
          <a:p>
            <a:r>
              <a:rPr lang="fr-FR" dirty="0">
                <a:solidFill>
                  <a:srgbClr val="7030A0"/>
                </a:solidFill>
              </a:rPr>
              <a:t>Obsession apparente pour son changement de sexe, « perçue » chez le transsexuel, qui peut faire alors penser [pour le psy] à une </a:t>
            </a:r>
            <a:r>
              <a:rPr lang="fr-FR" i="1" dirty="0">
                <a:solidFill>
                  <a:srgbClr val="7030A0"/>
                </a:solidFill>
              </a:rPr>
              <a:t>névrose obsessionnelle</a:t>
            </a:r>
            <a:r>
              <a:rPr lang="fr-FR" dirty="0">
                <a:solidFill>
                  <a:srgbClr val="7030A0"/>
                </a:solidFill>
              </a:rPr>
              <a:t> (Commentaires de B. Lisan).</a:t>
            </a: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7400" y="3342989"/>
            <a:ext cx="1647825" cy="1428750"/>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9064" y="1045468"/>
            <a:ext cx="1790700" cy="2190750"/>
          </a:xfrm>
          <a:prstGeom prst="rect">
            <a:avLst/>
          </a:prstGeom>
        </p:spPr>
      </p:pic>
      <p:sp>
        <p:nvSpPr>
          <p:cNvPr id="15" name="ZoneTexte 14"/>
          <p:cNvSpPr txBox="1"/>
          <p:nvPr/>
        </p:nvSpPr>
        <p:spPr>
          <a:xfrm>
            <a:off x="9665286" y="3222721"/>
            <a:ext cx="2333489" cy="461665"/>
          </a:xfrm>
          <a:prstGeom prst="rect">
            <a:avLst/>
          </a:prstGeom>
          <a:noFill/>
        </p:spPr>
        <p:txBody>
          <a:bodyPr wrap="square" rtlCol="0">
            <a:spAutoFit/>
          </a:bodyPr>
          <a:lstStyle/>
          <a:p>
            <a:pPr algn="ctr"/>
            <a:r>
              <a:rPr lang="fr-FR" sz="1200" dirty="0">
                <a:solidFill>
                  <a:srgbClr val="7030A0"/>
                </a:solidFill>
              </a:rPr>
              <a:t>Gardez votre calme et soyez fier de ce que vous êtes.</a:t>
            </a:r>
          </a:p>
        </p:txBody>
      </p:sp>
      <p:sp>
        <p:nvSpPr>
          <p:cNvPr id="16" name="ZoneTexte 15"/>
          <p:cNvSpPr txBox="1"/>
          <p:nvPr/>
        </p:nvSpPr>
        <p:spPr>
          <a:xfrm>
            <a:off x="7024126" y="4771739"/>
            <a:ext cx="2159799" cy="276999"/>
          </a:xfrm>
          <a:prstGeom prst="rect">
            <a:avLst/>
          </a:prstGeom>
          <a:noFill/>
        </p:spPr>
        <p:txBody>
          <a:bodyPr wrap="square" rtlCol="0">
            <a:spAutoFit/>
          </a:bodyPr>
          <a:lstStyle/>
          <a:p>
            <a:pPr algn="ctr"/>
            <a:r>
              <a:rPr lang="fr-FR" sz="1200" dirty="0">
                <a:solidFill>
                  <a:srgbClr val="7030A0"/>
                </a:solidFill>
              </a:rPr>
              <a:t>Je suis humain.</a:t>
            </a:r>
          </a:p>
        </p:txBody>
      </p:sp>
    </p:spTree>
    <p:extLst>
      <p:ext uri="{BB962C8B-B14F-4D97-AF65-F5344CB8AC3E}">
        <p14:creationId xmlns:p14="http://schemas.microsoft.com/office/powerpoint/2010/main" val="3844745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83925" y="280518"/>
            <a:ext cx="2743200" cy="365125"/>
          </a:xfrm>
        </p:spPr>
        <p:txBody>
          <a:bodyPr/>
          <a:lstStyle/>
          <a:p>
            <a:fld id="{A3855CD8-F650-4656-8804-7E552F308368}" type="slidenum">
              <a:rPr lang="en-US" smtClean="0"/>
              <a:t>96</a:t>
            </a:fld>
            <a:endParaRPr lang="en-US"/>
          </a:p>
        </p:txBody>
      </p:sp>
      <p:sp>
        <p:nvSpPr>
          <p:cNvPr id="3" name="Espace réservé du numéro de diapositive 1"/>
          <p:cNvSpPr txBox="1">
            <a:spLocks/>
          </p:cNvSpPr>
          <p:nvPr/>
        </p:nvSpPr>
        <p:spPr>
          <a:xfrm>
            <a:off x="0" y="109438"/>
            <a:ext cx="463891" cy="353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96</a:t>
            </a:fld>
            <a:endParaRPr lang="en-US" dirty="0"/>
          </a:p>
        </p:txBody>
      </p:sp>
      <p:sp>
        <p:nvSpPr>
          <p:cNvPr id="4" name="Rectangle 3"/>
          <p:cNvSpPr/>
          <p:nvPr/>
        </p:nvSpPr>
        <p:spPr>
          <a:xfrm>
            <a:off x="207323" y="474232"/>
            <a:ext cx="6816803" cy="369332"/>
          </a:xfrm>
          <a:prstGeom prst="rect">
            <a:avLst/>
          </a:prstGeom>
        </p:spPr>
        <p:txBody>
          <a:bodyPr wrap="none">
            <a:spAutoFit/>
          </a:bodyPr>
          <a:lstStyle/>
          <a:p>
            <a:r>
              <a:rPr lang="fr-FR" b="1" dirty="0">
                <a:solidFill>
                  <a:srgbClr val="7030A0"/>
                </a:solidFill>
              </a:rPr>
              <a:t>18.1. Les explications psychologiques de la transsexualité M2F et F2M</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5" y="882982"/>
            <a:ext cx="4261582" cy="369332"/>
          </a:xfrm>
          <a:prstGeom prst="rect">
            <a:avLst/>
          </a:prstGeom>
          <a:noFill/>
        </p:spPr>
        <p:txBody>
          <a:bodyPr wrap="square" rtlCol="0">
            <a:spAutoFit/>
          </a:bodyPr>
          <a:lstStyle/>
          <a:p>
            <a:r>
              <a:rPr lang="fr-FR" dirty="0">
                <a:solidFill>
                  <a:srgbClr val="7030A0"/>
                </a:solidFill>
              </a:rPr>
              <a:t>18.1.9. </a:t>
            </a:r>
            <a:r>
              <a:rPr lang="fr-FR" b="1" dirty="0">
                <a:solidFill>
                  <a:srgbClr val="7030A0"/>
                </a:solidFill>
              </a:rPr>
              <a:t>Maladies ou désordres mentaux</a:t>
            </a:r>
          </a:p>
        </p:txBody>
      </p:sp>
      <p:sp>
        <p:nvSpPr>
          <p:cNvPr id="11" name="ZoneTexte 10"/>
          <p:cNvSpPr txBox="1"/>
          <p:nvPr/>
        </p:nvSpPr>
        <p:spPr>
          <a:xfrm>
            <a:off x="100361" y="1252314"/>
            <a:ext cx="11742234" cy="5078313"/>
          </a:xfrm>
          <a:prstGeom prst="rect">
            <a:avLst/>
          </a:prstGeom>
          <a:noFill/>
        </p:spPr>
        <p:txBody>
          <a:bodyPr wrap="square" rtlCol="0">
            <a:spAutoFit/>
          </a:bodyPr>
          <a:lstStyle/>
          <a:p>
            <a:r>
              <a:rPr lang="fr-FR" b="1" i="1" dirty="0" err="1">
                <a:solidFill>
                  <a:srgbClr val="7030A0"/>
                </a:solidFill>
              </a:rPr>
              <a:t>Chirugicomanie</a:t>
            </a:r>
            <a:r>
              <a:rPr lang="fr-FR" b="1" dirty="0">
                <a:solidFill>
                  <a:srgbClr val="7030A0"/>
                </a:solidFill>
              </a:rPr>
              <a:t> : </a:t>
            </a:r>
            <a:r>
              <a:rPr lang="fr-FR" dirty="0">
                <a:solidFill>
                  <a:srgbClr val="7030A0"/>
                </a:solidFill>
              </a:rPr>
              <a:t>plaisir plutôt "pathologique" ("pervers" ou "masochiste") de se faire opérer. (Dans une </a:t>
            </a:r>
            <a:r>
              <a:rPr lang="fr-FR" dirty="0" err="1">
                <a:solidFill>
                  <a:srgbClr val="7030A0"/>
                </a:solidFill>
              </a:rPr>
              <a:t>actation</a:t>
            </a:r>
            <a:r>
              <a:rPr lang="fr-FR" dirty="0">
                <a:solidFill>
                  <a:srgbClr val="7030A0"/>
                </a:solidFill>
              </a:rPr>
              <a:t> plus large, désirs d'être entouré à l'hôpital (sous couvert du prétexte de l'opération chirurgicale) ou par l'obsession névrotique de voir continuellement des imperfections corporelles à corriger à tout prix ...). Assez rare.</a:t>
            </a:r>
          </a:p>
          <a:p>
            <a:r>
              <a:rPr lang="fr-FR" b="1" i="1" dirty="0">
                <a:solidFill>
                  <a:srgbClr val="7030A0"/>
                </a:solidFill>
              </a:rPr>
              <a:t>Comportement autodestructeur</a:t>
            </a:r>
            <a:r>
              <a:rPr lang="fr-FR" i="1" dirty="0">
                <a:solidFill>
                  <a:srgbClr val="7030A0"/>
                </a:solidFill>
              </a:rPr>
              <a:t> </a:t>
            </a:r>
            <a:r>
              <a:rPr lang="fr-FR" dirty="0">
                <a:solidFill>
                  <a:srgbClr val="7030A0"/>
                </a:solidFill>
              </a:rPr>
              <a:t>: C’est, dans le contexte </a:t>
            </a:r>
            <a:r>
              <a:rPr lang="fr-FR" u="sng" dirty="0">
                <a:solidFill>
                  <a:srgbClr val="7030A0"/>
                </a:solidFill>
                <a:hlinkClick r:id="rId2" tooltip="Homo sapiens"/>
              </a:rPr>
              <a:t>humain</a:t>
            </a:r>
            <a:r>
              <a:rPr lang="fr-FR" dirty="0">
                <a:solidFill>
                  <a:srgbClr val="7030A0"/>
                </a:solidFill>
              </a:rPr>
              <a:t>, un terme utilisé pour désigner un ou plusieurs actes </a:t>
            </a:r>
            <a:r>
              <a:rPr lang="fr-FR" u="sng" dirty="0">
                <a:solidFill>
                  <a:srgbClr val="7030A0"/>
                </a:solidFill>
                <a:hlinkClick r:id="rId3" tooltip="Destructeur"/>
              </a:rPr>
              <a:t>destructeurs</a:t>
            </a:r>
            <a:r>
              <a:rPr lang="fr-FR" dirty="0">
                <a:solidFill>
                  <a:srgbClr val="7030A0"/>
                </a:solidFill>
              </a:rPr>
              <a:t> du </a:t>
            </a:r>
            <a:r>
              <a:rPr lang="fr-FR" u="sng" dirty="0">
                <a:solidFill>
                  <a:srgbClr val="7030A0"/>
                </a:solidFill>
                <a:hlinkClick r:id="rId4" tooltip="Soi"/>
              </a:rPr>
              <a:t>soi</a:t>
            </a:r>
            <a:r>
              <a:rPr lang="fr-FR" dirty="0">
                <a:solidFill>
                  <a:srgbClr val="7030A0"/>
                </a:solidFill>
              </a:rPr>
              <a:t> chez un individu. Le terme vient de la </a:t>
            </a:r>
            <a:r>
              <a:rPr lang="fr-FR" u="sng" dirty="0">
                <a:solidFill>
                  <a:srgbClr val="7030A0"/>
                </a:solidFill>
                <a:hlinkClick r:id="rId5" tooltip="Psychologie"/>
              </a:rPr>
              <a:t>psychologie</a:t>
            </a:r>
            <a:r>
              <a:rPr lang="fr-FR" dirty="0">
                <a:solidFill>
                  <a:srgbClr val="7030A0"/>
                </a:solidFill>
              </a:rPr>
              <a:t> objective. Les actes d'"</a:t>
            </a:r>
            <a:r>
              <a:rPr lang="fr-FR" dirty="0" err="1">
                <a:solidFill>
                  <a:srgbClr val="7030A0"/>
                </a:solidFill>
              </a:rPr>
              <a:t>auto-destruction</a:t>
            </a:r>
            <a:r>
              <a:rPr lang="fr-FR" dirty="0">
                <a:solidFill>
                  <a:srgbClr val="7030A0"/>
                </a:solidFill>
              </a:rPr>
              <a:t>" peuvent être perçus métaphoriquement ("suicide social") ou littéralement (</a:t>
            </a:r>
            <a:r>
              <a:rPr lang="fr-FR" u="sng" dirty="0">
                <a:solidFill>
                  <a:srgbClr val="7030A0"/>
                </a:solidFill>
                <a:hlinkClick r:id="rId6" tooltip="Suicide"/>
              </a:rPr>
              <a:t>suicide</a:t>
            </a:r>
            <a:r>
              <a:rPr lang="fr-FR" dirty="0">
                <a:solidFill>
                  <a:srgbClr val="7030A0"/>
                </a:solidFill>
              </a:rPr>
              <a:t>). D'une manière générale, ce type de comportement peut être développé comme une sorte d'</a:t>
            </a:r>
            <a:r>
              <a:rPr lang="fr-FR" u="sng" dirty="0">
                <a:solidFill>
                  <a:srgbClr val="7030A0"/>
                </a:solidFill>
                <a:hlinkClick r:id="rId7" tooltip="Habitude"/>
              </a:rPr>
              <a:t>habitude</a:t>
            </a:r>
            <a:r>
              <a:rPr lang="fr-FR" dirty="0">
                <a:solidFill>
                  <a:srgbClr val="7030A0"/>
                </a:solidFill>
              </a:rPr>
              <a:t>. Le terme, cependant, désigne les autodestructions qui sont potentiellement habituelles ou </a:t>
            </a:r>
            <a:r>
              <a:rPr lang="fr-FR" u="sng" dirty="0">
                <a:solidFill>
                  <a:srgbClr val="7030A0"/>
                </a:solidFill>
                <a:hlinkClick r:id="rId8" tooltip="Addiction"/>
              </a:rPr>
              <a:t>addictive</a:t>
            </a:r>
            <a:r>
              <a:rPr lang="fr-FR" dirty="0">
                <a:solidFill>
                  <a:srgbClr val="7030A0"/>
                </a:solidFill>
              </a:rPr>
              <a:t>, ceux qui sont ainsi </a:t>
            </a:r>
            <a:r>
              <a:rPr lang="fr-FR" u="sng" dirty="0">
                <a:solidFill>
                  <a:srgbClr val="7030A0"/>
                </a:solidFill>
                <a:hlinkClick r:id="rId9" tooltip="Mort"/>
              </a:rPr>
              <a:t>fatals</a:t>
            </a:r>
            <a:r>
              <a:rPr lang="fr-FR" dirty="0">
                <a:solidFill>
                  <a:srgbClr val="7030A0"/>
                </a:solidFill>
              </a:rPr>
              <a:t> (notamment </a:t>
            </a:r>
            <a:r>
              <a:rPr lang="fr-FR" u="sng" dirty="0" err="1">
                <a:solidFill>
                  <a:srgbClr val="7030A0"/>
                </a:solidFill>
                <a:hlinkClick r:id="rId10" tooltip="Auto-mutilation"/>
              </a:rPr>
              <a:t>auto-mutilation</a:t>
            </a:r>
            <a:r>
              <a:rPr lang="fr-FR" dirty="0">
                <a:solidFill>
                  <a:srgbClr val="7030A0"/>
                </a:solidFill>
              </a:rPr>
              <a:t>, </a:t>
            </a:r>
            <a:r>
              <a:rPr lang="fr-FR" u="sng" dirty="0">
                <a:solidFill>
                  <a:srgbClr val="7030A0"/>
                </a:solidFill>
                <a:hlinkClick r:id="rId11" tooltip="Toxicomanie"/>
              </a:rPr>
              <a:t>toxicomanie</a:t>
            </a:r>
            <a:r>
              <a:rPr lang="fr-FR" dirty="0">
                <a:solidFill>
                  <a:srgbClr val="7030A0"/>
                </a:solidFill>
              </a:rPr>
              <a:t> et </a:t>
            </a:r>
            <a:r>
              <a:rPr lang="fr-FR" u="sng" dirty="0">
                <a:solidFill>
                  <a:srgbClr val="7030A0"/>
                </a:solidFill>
                <a:hlinkClick r:id="rId6" tooltip="Suicide"/>
              </a:rPr>
              <a:t>suicide</a:t>
            </a:r>
            <a:r>
              <a:rPr lang="fr-FR" dirty="0">
                <a:solidFill>
                  <a:srgbClr val="7030A0"/>
                </a:solidFill>
              </a:rPr>
              <a:t>). Un comportement autodestructeur est dit synonyme d'</a:t>
            </a:r>
            <a:r>
              <a:rPr lang="fr-FR" dirty="0" err="1">
                <a:solidFill>
                  <a:srgbClr val="7030A0"/>
                </a:solidFill>
              </a:rPr>
              <a:t>auto-mutilation</a:t>
            </a:r>
            <a:r>
              <a:rPr lang="fr-FR" dirty="0">
                <a:solidFill>
                  <a:srgbClr val="7030A0"/>
                </a:solidFill>
              </a:rPr>
              <a:t>, ce qui est mal interprété. L'</a:t>
            </a:r>
            <a:r>
              <a:rPr lang="fr-FR" dirty="0" err="1">
                <a:solidFill>
                  <a:srgbClr val="7030A0"/>
                </a:solidFill>
              </a:rPr>
              <a:t>auto-mutilation</a:t>
            </a:r>
            <a:r>
              <a:rPr lang="fr-FR" dirty="0">
                <a:solidFill>
                  <a:srgbClr val="7030A0"/>
                </a:solidFill>
              </a:rPr>
              <a:t> est une forme sévère de comportement autodestructeur, mais elle peut apparaître sous d'autres formes. Le comportement autodestructeur est une </a:t>
            </a:r>
            <a:r>
              <a:rPr lang="fr-FR" u="sng" dirty="0">
                <a:solidFill>
                  <a:srgbClr val="7030A0"/>
                </a:solidFill>
                <a:hlinkClick r:id="rId12" tooltip="Réponse"/>
              </a:rPr>
              <a:t>réponse émotionnelle</a:t>
            </a:r>
            <a:r>
              <a:rPr lang="fr-FR" dirty="0">
                <a:solidFill>
                  <a:srgbClr val="7030A0"/>
                </a:solidFill>
              </a:rPr>
              <a:t>, lorsque les choses semblent être « trop difficiles » à supporter. Le comportement autodestructeur est une sorte d'</a:t>
            </a:r>
            <a:r>
              <a:rPr lang="fr-FR" u="sng" dirty="0" err="1">
                <a:solidFill>
                  <a:srgbClr val="7030A0"/>
                </a:solidFill>
                <a:hlinkClick r:id="rId10" tooltip="Auto-mutilation"/>
              </a:rPr>
              <a:t>auto-punition</a:t>
            </a:r>
            <a:r>
              <a:rPr lang="fr-FR" dirty="0">
                <a:solidFill>
                  <a:srgbClr val="7030A0"/>
                </a:solidFill>
              </a:rPr>
              <a:t> en réponse à un échec personnel, qui peut être soit réel ou perçu. Cela peut, ou non, être lié à une </a:t>
            </a:r>
            <a:r>
              <a:rPr lang="fr-FR" u="sng" dirty="0" err="1">
                <a:solidFill>
                  <a:srgbClr val="7030A0"/>
                </a:solidFill>
                <a:hlinkClick r:id="rId13" tooltip="Autophobie"/>
              </a:rPr>
              <a:t>autophobie</a:t>
            </a:r>
            <a:r>
              <a:rPr lang="fr-FR" dirty="0">
                <a:solidFill>
                  <a:srgbClr val="7030A0"/>
                </a:solidFill>
              </a:rPr>
              <a:t> ou une haine envers soi. Il est souvent perçu que le comportement autodestructeur est motivé par un </a:t>
            </a:r>
            <a:r>
              <a:rPr lang="fr-FR" u="sng" dirty="0">
                <a:solidFill>
                  <a:srgbClr val="7030A0"/>
                </a:solidFill>
                <a:hlinkClick r:id="rId14" tooltip="Besoin d'attention"/>
              </a:rPr>
              <a:t>besoin d'attention</a:t>
            </a:r>
            <a:r>
              <a:rPr lang="fr-FR" dirty="0">
                <a:solidFill>
                  <a:srgbClr val="7030A0"/>
                </a:solidFill>
              </a:rPr>
              <a:t>. Elle peut également être perçue chez les individus souffrant de </a:t>
            </a:r>
            <a:r>
              <a:rPr lang="fr-FR" u="sng" dirty="0">
                <a:solidFill>
                  <a:srgbClr val="7030A0"/>
                </a:solidFill>
                <a:hlinkClick r:id="rId15" tooltip="Dépression clinique"/>
              </a:rPr>
              <a:t>dépression clinique</a:t>
            </a:r>
            <a:r>
              <a:rPr lang="fr-FR" dirty="0">
                <a:solidFill>
                  <a:srgbClr val="7030A0"/>
                </a:solidFill>
              </a:rPr>
              <a:t>. Source : </a:t>
            </a:r>
            <a:r>
              <a:rPr lang="fr-FR" u="sng" dirty="0">
                <a:solidFill>
                  <a:srgbClr val="7030A0"/>
                </a:solidFill>
                <a:hlinkClick r:id="rId16"/>
              </a:rPr>
              <a:t>https://fr.wikipedia.org/wiki/Comportement_autodestructeur</a:t>
            </a:r>
            <a:r>
              <a:rPr lang="fr-FR" dirty="0">
                <a:solidFill>
                  <a:srgbClr val="7030A0"/>
                </a:solidFill>
              </a:rPr>
              <a:t> </a:t>
            </a:r>
          </a:p>
          <a:p>
            <a:r>
              <a:rPr lang="fr-FR" b="1" i="1" dirty="0">
                <a:solidFill>
                  <a:srgbClr val="7030A0"/>
                </a:solidFill>
              </a:rPr>
              <a:t>Confusion mentale </a:t>
            </a:r>
            <a:r>
              <a:rPr lang="fr-FR" b="1" dirty="0">
                <a:solidFill>
                  <a:srgbClr val="7030A0"/>
                </a:solidFill>
              </a:rPr>
              <a:t>: </a:t>
            </a:r>
            <a:r>
              <a:rPr lang="fr-FR" dirty="0">
                <a:solidFill>
                  <a:srgbClr val="7030A0"/>
                </a:solidFill>
              </a:rPr>
              <a:t>elle pourrait expliquer le syndrome (associé à l’effet de l’influence d’un groupe TG ou TS (?)).</a:t>
            </a:r>
          </a:p>
          <a:p>
            <a:r>
              <a:rPr lang="fr-FR" b="1" i="1" dirty="0">
                <a:solidFill>
                  <a:srgbClr val="7030A0"/>
                </a:solidFill>
              </a:rPr>
              <a:t>Construction imaginaire</a:t>
            </a:r>
            <a:r>
              <a:rPr lang="fr-FR" i="1" dirty="0">
                <a:solidFill>
                  <a:srgbClr val="7030A0"/>
                </a:solidFill>
              </a:rPr>
              <a:t> </a:t>
            </a:r>
            <a:r>
              <a:rPr lang="fr-FR" dirty="0">
                <a:solidFill>
                  <a:srgbClr val="7030A0"/>
                </a:solidFill>
              </a:rPr>
              <a:t>: Pour certains médecins psychiatres la transsexualité n'est qu'une construction imaginaire ou une illusion, souvent hautement élaborée, ne reposant sur aucune base physiologique, organique (physique ou scientifique).</a:t>
            </a:r>
          </a:p>
        </p:txBody>
      </p:sp>
    </p:spTree>
    <p:extLst>
      <p:ext uri="{BB962C8B-B14F-4D97-AF65-F5344CB8AC3E}">
        <p14:creationId xmlns:p14="http://schemas.microsoft.com/office/powerpoint/2010/main" val="38149011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83925" y="280518"/>
            <a:ext cx="2743200" cy="365125"/>
          </a:xfrm>
        </p:spPr>
        <p:txBody>
          <a:bodyPr/>
          <a:lstStyle/>
          <a:p>
            <a:fld id="{A3855CD8-F650-4656-8804-7E552F308368}" type="slidenum">
              <a:rPr lang="en-US" smtClean="0"/>
              <a:t>97</a:t>
            </a:fld>
            <a:endParaRPr lang="en-US"/>
          </a:p>
        </p:txBody>
      </p:sp>
      <p:sp>
        <p:nvSpPr>
          <p:cNvPr id="3" name="Espace réservé du numéro de diapositive 1"/>
          <p:cNvSpPr txBox="1">
            <a:spLocks/>
          </p:cNvSpPr>
          <p:nvPr/>
        </p:nvSpPr>
        <p:spPr>
          <a:xfrm>
            <a:off x="0" y="109438"/>
            <a:ext cx="463891" cy="35364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55CD8-F650-4656-8804-7E552F308368}" type="slidenum">
              <a:rPr lang="en-US" smtClean="0"/>
              <a:pPr/>
              <a:t>97</a:t>
            </a:fld>
            <a:endParaRPr lang="en-US" dirty="0"/>
          </a:p>
        </p:txBody>
      </p:sp>
      <p:sp>
        <p:nvSpPr>
          <p:cNvPr id="4" name="Rectangle 3"/>
          <p:cNvSpPr/>
          <p:nvPr/>
        </p:nvSpPr>
        <p:spPr>
          <a:xfrm>
            <a:off x="207323" y="474232"/>
            <a:ext cx="6816803" cy="369332"/>
          </a:xfrm>
          <a:prstGeom prst="rect">
            <a:avLst/>
          </a:prstGeom>
        </p:spPr>
        <p:txBody>
          <a:bodyPr wrap="none">
            <a:spAutoFit/>
          </a:bodyPr>
          <a:lstStyle/>
          <a:p>
            <a:r>
              <a:rPr lang="fr-FR" b="1" dirty="0">
                <a:solidFill>
                  <a:srgbClr val="7030A0"/>
                </a:solidFill>
              </a:rPr>
              <a:t>18.3. Les explications psychologiques de la transsexualité M2F et F2M</a:t>
            </a:r>
            <a:endParaRPr lang="fr-FR" b="1" dirty="0"/>
          </a:p>
        </p:txBody>
      </p:sp>
      <p:sp>
        <p:nvSpPr>
          <p:cNvPr id="5" name="ZoneTexte 4"/>
          <p:cNvSpPr txBox="1"/>
          <p:nvPr/>
        </p:nvSpPr>
        <p:spPr>
          <a:xfrm>
            <a:off x="4468906" y="144317"/>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207324" y="882982"/>
            <a:ext cx="5535553" cy="369332"/>
          </a:xfrm>
          <a:prstGeom prst="rect">
            <a:avLst/>
          </a:prstGeom>
          <a:noFill/>
        </p:spPr>
        <p:txBody>
          <a:bodyPr wrap="square" rtlCol="0">
            <a:spAutoFit/>
          </a:bodyPr>
          <a:lstStyle/>
          <a:p>
            <a:r>
              <a:rPr lang="fr-FR" dirty="0">
                <a:solidFill>
                  <a:srgbClr val="7030A0"/>
                </a:solidFill>
              </a:rPr>
              <a:t>18.3.3. </a:t>
            </a:r>
            <a:r>
              <a:rPr lang="fr-FR" b="1" dirty="0">
                <a:solidFill>
                  <a:srgbClr val="7030A0"/>
                </a:solidFill>
              </a:rPr>
              <a:t>Maladies ou désordres mentaux (suite)</a:t>
            </a:r>
          </a:p>
        </p:txBody>
      </p:sp>
      <p:sp>
        <p:nvSpPr>
          <p:cNvPr id="11" name="ZoneTexte 10"/>
          <p:cNvSpPr txBox="1"/>
          <p:nvPr/>
        </p:nvSpPr>
        <p:spPr>
          <a:xfrm>
            <a:off x="100361" y="1252314"/>
            <a:ext cx="11742234" cy="5355312"/>
          </a:xfrm>
          <a:prstGeom prst="rect">
            <a:avLst/>
          </a:prstGeom>
          <a:noFill/>
        </p:spPr>
        <p:txBody>
          <a:bodyPr wrap="square" rtlCol="0">
            <a:spAutoFit/>
          </a:bodyPr>
          <a:lstStyle/>
          <a:p>
            <a:r>
              <a:rPr lang="fr-FR" b="1" i="1" dirty="0">
                <a:solidFill>
                  <a:srgbClr val="7030A0"/>
                </a:solidFill>
              </a:rPr>
              <a:t>Décompensation</a:t>
            </a:r>
            <a:r>
              <a:rPr lang="fr-FR" b="1" dirty="0">
                <a:solidFill>
                  <a:srgbClr val="7030A0"/>
                </a:solidFill>
              </a:rPr>
              <a:t> </a:t>
            </a:r>
            <a:r>
              <a:rPr lang="fr-FR" i="1" dirty="0">
                <a:solidFill>
                  <a:srgbClr val="7030A0"/>
                </a:solidFill>
              </a:rPr>
              <a:t>(mécanismes de) </a:t>
            </a:r>
            <a:r>
              <a:rPr lang="fr-FR" dirty="0">
                <a:solidFill>
                  <a:srgbClr val="7030A0"/>
                </a:solidFill>
              </a:rPr>
              <a:t>:  Le corps humains est un systèmes régulés par de multiples mécanismes, contrôlés, "asservis", compensés entre eux. Lorsque ces contrôles, successivement, lâchent on parle de </a:t>
            </a:r>
            <a:r>
              <a:rPr lang="fr-FR" i="1" dirty="0">
                <a:solidFill>
                  <a:srgbClr val="7030A0"/>
                </a:solidFill>
              </a:rPr>
              <a:t>décompensation,</a:t>
            </a:r>
            <a:r>
              <a:rPr lang="fr-FR" dirty="0">
                <a:solidFill>
                  <a:srgbClr val="7030A0"/>
                </a:solidFill>
              </a:rPr>
              <a:t> qui a toujours des effets graves. Par analogie, on parle de décompensation (en psychologie), lorsque les défenses psychologiques craquent et que l'esprit se positionne sur une nouvelle ligne de replis … qui pourrait être la transsexualité.</a:t>
            </a:r>
          </a:p>
          <a:p>
            <a:r>
              <a:rPr lang="fr-FR" b="1" i="1" dirty="0">
                <a:solidFill>
                  <a:srgbClr val="7030A0"/>
                </a:solidFill>
              </a:rPr>
              <a:t>Défense </a:t>
            </a:r>
            <a:r>
              <a:rPr lang="fr-FR" i="1" dirty="0">
                <a:solidFill>
                  <a:srgbClr val="7030A0"/>
                </a:solidFill>
              </a:rPr>
              <a:t>(mécanisme de</a:t>
            </a:r>
            <a:r>
              <a:rPr lang="fr-FR" dirty="0">
                <a:solidFill>
                  <a:srgbClr val="7030A0"/>
                </a:solidFill>
              </a:rPr>
              <a:t>) : Ces mécanismes [en psychologie] sont très importants et ont été souvent été avancés pour expliquer la transsexualité.</a:t>
            </a:r>
          </a:p>
          <a:p>
            <a:r>
              <a:rPr lang="fr-FR" b="1" i="1" dirty="0">
                <a:solidFill>
                  <a:srgbClr val="7030A0"/>
                </a:solidFill>
              </a:rPr>
              <a:t>Délire, conviction délirante</a:t>
            </a:r>
            <a:r>
              <a:rPr lang="fr-FR" dirty="0">
                <a:solidFill>
                  <a:srgbClr val="7030A0"/>
                </a:solidFill>
              </a:rPr>
              <a:t> : Hypothèse avancée pour expliquer la conviction, sentiment ou sensation intérieure du transsexuel (en raison de l'absence de toute preuve visible scientifique). On parle encore et aussi de semi-délire, délire partiel ou de monomanie pour expliquer le fait que les transsexuels apparaissent la plupart du temps, majoritairement, rationnel. Les transsexuels </a:t>
            </a:r>
            <a:r>
              <a:rPr lang="fr-FR" dirty="0" err="1">
                <a:solidFill>
                  <a:srgbClr val="7030A0"/>
                </a:solidFill>
              </a:rPr>
              <a:t>refutent</a:t>
            </a:r>
            <a:r>
              <a:rPr lang="fr-FR" dirty="0">
                <a:solidFill>
                  <a:srgbClr val="7030A0"/>
                </a:solidFill>
              </a:rPr>
              <a:t> cette hypothèses de délire, qui les feraient passer dans la catégorie des personnes malades mentales ou délirantes.  Elles ne se sentent pas délirantes mais souvent au contraire plutôt rationnelle (souvent justement à force d'avoir réfléchi constamment à leur problème).  Le délire est le résultat d'une défense de l'inconscient contre un fait réel, en s'y opposant ne le liant, car inacceptable (trop fort dans son effet pour la résistance du cerveau), pour ne pas avoir à l'affronter. </a:t>
            </a:r>
          </a:p>
          <a:p>
            <a:r>
              <a:rPr lang="fr-FR" b="1" i="1" dirty="0" err="1">
                <a:solidFill>
                  <a:srgbClr val="7030A0"/>
                </a:solidFill>
              </a:rPr>
              <a:t>Dysmorphobie</a:t>
            </a:r>
            <a:r>
              <a:rPr lang="fr-FR" b="1" dirty="0"/>
              <a:t> </a:t>
            </a:r>
            <a:r>
              <a:rPr lang="fr-FR" dirty="0">
                <a:solidFill>
                  <a:srgbClr val="7030A0"/>
                </a:solidFill>
              </a:rPr>
              <a:t>: peur pathologique de son corps ou d'un de ses éléments. Un des explication avancée pour expliquer la transsexualité et certaines de ses aspects. Les causes de celle-ci peuvent être assez complexes.</a:t>
            </a:r>
          </a:p>
          <a:p>
            <a:r>
              <a:rPr lang="fr-FR" b="1" i="1" dirty="0">
                <a:solidFill>
                  <a:srgbClr val="7030A0"/>
                </a:solidFill>
              </a:rPr>
              <a:t>Homosexualité refoulée </a:t>
            </a:r>
            <a:r>
              <a:rPr lang="fr-FR" dirty="0">
                <a:solidFill>
                  <a:srgbClr val="7030A0"/>
                </a:solidFill>
              </a:rPr>
              <a:t>: Une des hypothèses avancées, pour expliquer la transsexualité, a été souvent que certains transsexuels, culpabilisés par leur homosexualité et leur attirance, se convainquent progressivement d'appartenir à l'autre sexe, pour mieux accepter leur tendance (par un long processus partant de plus tendre enfance) (Commentaire de B. Lisan).</a:t>
            </a:r>
          </a:p>
        </p:txBody>
      </p:sp>
    </p:spTree>
    <p:extLst>
      <p:ext uri="{BB962C8B-B14F-4D97-AF65-F5344CB8AC3E}">
        <p14:creationId xmlns:p14="http://schemas.microsoft.com/office/powerpoint/2010/main" val="13754787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86117" y="109108"/>
            <a:ext cx="385612" cy="247732"/>
          </a:xfrm>
        </p:spPr>
        <p:txBody>
          <a:bodyPr/>
          <a:lstStyle/>
          <a:p>
            <a:fld id="{A3855CD8-F650-4656-8804-7E552F308368}" type="slidenum">
              <a:rPr lang="en-US" smtClean="0"/>
              <a:t>98</a:t>
            </a:fld>
            <a:endParaRPr lang="en-US"/>
          </a:p>
        </p:txBody>
      </p:sp>
      <p:sp>
        <p:nvSpPr>
          <p:cNvPr id="4" name="Rectangle 3"/>
          <p:cNvSpPr/>
          <p:nvPr/>
        </p:nvSpPr>
        <p:spPr>
          <a:xfrm>
            <a:off x="100361" y="451658"/>
            <a:ext cx="6816803" cy="369332"/>
          </a:xfrm>
          <a:prstGeom prst="rect">
            <a:avLst/>
          </a:prstGeom>
        </p:spPr>
        <p:txBody>
          <a:bodyPr wrap="none">
            <a:spAutoFit/>
          </a:bodyPr>
          <a:lstStyle/>
          <a:p>
            <a:r>
              <a:rPr lang="fr-FR" b="1" dirty="0">
                <a:solidFill>
                  <a:srgbClr val="7030A0"/>
                </a:solidFill>
              </a:rPr>
              <a:t>18.3. Les explications psychologiques de la transsexualité M2F et F2M</a:t>
            </a:r>
            <a:endParaRPr lang="fr-FR" b="1" dirty="0"/>
          </a:p>
        </p:txBody>
      </p:sp>
      <p:sp>
        <p:nvSpPr>
          <p:cNvPr id="5" name="ZoneTexte 4"/>
          <p:cNvSpPr txBox="1"/>
          <p:nvPr/>
        </p:nvSpPr>
        <p:spPr>
          <a:xfrm>
            <a:off x="4123218" y="10636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00361" y="772910"/>
            <a:ext cx="5535553" cy="369332"/>
          </a:xfrm>
          <a:prstGeom prst="rect">
            <a:avLst/>
          </a:prstGeom>
          <a:noFill/>
        </p:spPr>
        <p:txBody>
          <a:bodyPr wrap="square" rtlCol="0">
            <a:spAutoFit/>
          </a:bodyPr>
          <a:lstStyle/>
          <a:p>
            <a:r>
              <a:rPr lang="fr-FR" dirty="0">
                <a:solidFill>
                  <a:srgbClr val="7030A0"/>
                </a:solidFill>
              </a:rPr>
              <a:t>18.3.3. </a:t>
            </a:r>
            <a:r>
              <a:rPr lang="fr-FR" b="1" dirty="0">
                <a:solidFill>
                  <a:srgbClr val="7030A0"/>
                </a:solidFill>
              </a:rPr>
              <a:t>Maladies ou désordres mentaux (suite)</a:t>
            </a:r>
          </a:p>
        </p:txBody>
      </p:sp>
      <p:sp>
        <p:nvSpPr>
          <p:cNvPr id="11" name="ZoneTexte 10"/>
          <p:cNvSpPr txBox="1"/>
          <p:nvPr/>
        </p:nvSpPr>
        <p:spPr>
          <a:xfrm>
            <a:off x="100361" y="1142242"/>
            <a:ext cx="11742234" cy="5632311"/>
          </a:xfrm>
          <a:prstGeom prst="rect">
            <a:avLst/>
          </a:prstGeom>
          <a:noFill/>
        </p:spPr>
        <p:txBody>
          <a:bodyPr wrap="square" rtlCol="0">
            <a:spAutoFit/>
          </a:bodyPr>
          <a:lstStyle/>
          <a:p>
            <a:r>
              <a:rPr lang="fr-FR" b="1" i="1" dirty="0">
                <a:solidFill>
                  <a:srgbClr val="7030A0"/>
                </a:solidFill>
              </a:rPr>
              <a:t>Paranoïa</a:t>
            </a:r>
            <a:r>
              <a:rPr lang="fr-FR" dirty="0">
                <a:solidFill>
                  <a:srgbClr val="7030A0"/>
                </a:solidFill>
              </a:rPr>
              <a:t> : La paranoïa (du </a:t>
            </a:r>
            <a:r>
              <a:rPr lang="fr-FR" u="sng" dirty="0">
                <a:solidFill>
                  <a:srgbClr val="7030A0"/>
                </a:solidFill>
                <a:hlinkClick r:id="rId2" tooltip="Grec (langue)"/>
              </a:rPr>
              <a:t>grec</a:t>
            </a:r>
            <a:r>
              <a:rPr lang="fr-FR" dirty="0">
                <a:solidFill>
                  <a:srgbClr val="7030A0"/>
                </a:solidFill>
              </a:rPr>
              <a:t> πα</a:t>
            </a:r>
            <a:r>
              <a:rPr lang="fr-FR" dirty="0" err="1">
                <a:solidFill>
                  <a:srgbClr val="7030A0"/>
                </a:solidFill>
              </a:rPr>
              <a:t>ράνοι</a:t>
            </a:r>
            <a:r>
              <a:rPr lang="fr-FR" dirty="0">
                <a:solidFill>
                  <a:srgbClr val="7030A0"/>
                </a:solidFill>
              </a:rPr>
              <a:t>α, </a:t>
            </a:r>
            <a:r>
              <a:rPr lang="fr-FR" i="1" dirty="0">
                <a:solidFill>
                  <a:srgbClr val="7030A0"/>
                </a:solidFill>
              </a:rPr>
              <a:t>paranoïa</a:t>
            </a:r>
            <a:r>
              <a:rPr lang="fr-FR" dirty="0">
                <a:solidFill>
                  <a:srgbClr val="7030A0"/>
                </a:solidFill>
              </a:rPr>
              <a:t>; des mots παρά (</a:t>
            </a:r>
            <a:r>
              <a:rPr lang="fr-FR" i="1" dirty="0">
                <a:solidFill>
                  <a:srgbClr val="7030A0"/>
                </a:solidFill>
              </a:rPr>
              <a:t>para</a:t>
            </a:r>
            <a:r>
              <a:rPr lang="fr-FR" dirty="0">
                <a:solidFill>
                  <a:srgbClr val="7030A0"/>
                </a:solidFill>
              </a:rPr>
              <a:t>) : à côté de, et νόος (</a:t>
            </a:r>
            <a:r>
              <a:rPr lang="fr-FR" i="1" dirty="0">
                <a:solidFill>
                  <a:srgbClr val="7030A0"/>
                </a:solidFill>
              </a:rPr>
              <a:t>noos</a:t>
            </a:r>
            <a:r>
              <a:rPr lang="fr-FR" dirty="0">
                <a:solidFill>
                  <a:srgbClr val="7030A0"/>
                </a:solidFill>
              </a:rPr>
              <a:t>) : l'esprit) est un </a:t>
            </a:r>
            <a:r>
              <a:rPr lang="fr-FR" u="sng" dirty="0">
                <a:solidFill>
                  <a:srgbClr val="7030A0"/>
                </a:solidFill>
                <a:hlinkClick r:id="rId3" tooltip="Trouble mental"/>
              </a:rPr>
              <a:t>trouble mental</a:t>
            </a:r>
            <a:r>
              <a:rPr lang="fr-FR" dirty="0">
                <a:solidFill>
                  <a:srgbClr val="7030A0"/>
                </a:solidFill>
              </a:rPr>
              <a:t> manifesté par des difficultés relationnelles, des troubles du comportement et un sentiment de persécution pouvant aller jusqu'à un point d'irrationalité et de </a:t>
            </a:r>
            <a:r>
              <a:rPr lang="fr-FR" u="sng" dirty="0">
                <a:solidFill>
                  <a:srgbClr val="7030A0"/>
                </a:solidFill>
                <a:hlinkClick r:id="rId4" tooltip="Délire"/>
              </a:rPr>
              <a:t>délire</a:t>
            </a:r>
            <a:r>
              <a:rPr lang="fr-FR" dirty="0">
                <a:solidFill>
                  <a:srgbClr val="7030A0"/>
                </a:solidFill>
              </a:rPr>
              <a:t> (</a:t>
            </a:r>
            <a:r>
              <a:rPr lang="fr-FR" u="sng" dirty="0">
                <a:solidFill>
                  <a:srgbClr val="7030A0"/>
                </a:solidFill>
                <a:hlinkClick r:id="rId5" tooltip="Délire paranoïaque"/>
              </a:rPr>
              <a:t>délire paranoïaque</a:t>
            </a:r>
            <a:r>
              <a:rPr lang="fr-FR" dirty="0">
                <a:solidFill>
                  <a:srgbClr val="7030A0"/>
                </a:solidFill>
              </a:rPr>
              <a:t>). La pensée paranoïaque inclut typiquement des croyances de persécution liées à une menace perçue comme provenant des individus : jalousie, délires, etc. Source : </a:t>
            </a:r>
            <a:r>
              <a:rPr lang="fr-FR" u="sng" dirty="0">
                <a:solidFill>
                  <a:srgbClr val="7030A0"/>
                </a:solidFill>
                <a:hlinkClick r:id="rId6"/>
              </a:rPr>
              <a:t>https://fr.wikipedia.org/wiki/Parano%C3%AFa</a:t>
            </a:r>
            <a:r>
              <a:rPr lang="fr-FR" dirty="0">
                <a:solidFill>
                  <a:srgbClr val="7030A0"/>
                </a:solidFill>
              </a:rPr>
              <a:t> </a:t>
            </a:r>
          </a:p>
          <a:p>
            <a:r>
              <a:rPr lang="fr-FR" dirty="0">
                <a:solidFill>
                  <a:srgbClr val="7030A0"/>
                </a:solidFill>
              </a:rPr>
              <a:t>b) Personne souffrant d'un délire de la persécution et croyant que tout le monde lui en veut ou lui veut du mal.</a:t>
            </a:r>
          </a:p>
          <a:p>
            <a:r>
              <a:rPr lang="fr-FR" dirty="0">
                <a:solidFill>
                  <a:srgbClr val="7030A0"/>
                </a:solidFill>
              </a:rPr>
              <a:t>c) Une personne à l’identité de genre flou peut se convaincre que tous les transsexuels sont persécutés, et que si elle est persécutée, c’est justement parce qu’elle est transsexuelle. La dimension paranoïaque (ou divers pathologies et psychoses _ troubles bipolaires … _) chez certaines personnes transsexuelles ne doit pas être sous-estimée. La paranoïa d’une personne transgenre est-elle causée par les persécutions qu’elle a subies ou bien est-ce la paranoïa qui est le facteur déclenchant de sa transition ? (Commentaires de Benjamin LISAN).</a:t>
            </a:r>
          </a:p>
          <a:p>
            <a:r>
              <a:rPr lang="fr-FR" b="1" i="1" dirty="0">
                <a:solidFill>
                  <a:srgbClr val="7030A0"/>
                </a:solidFill>
              </a:rPr>
              <a:t>Paranoïde</a:t>
            </a:r>
            <a:r>
              <a:rPr lang="fr-FR" b="1" dirty="0"/>
              <a:t> </a:t>
            </a:r>
            <a:r>
              <a:rPr lang="fr-FR" dirty="0">
                <a:solidFill>
                  <a:srgbClr val="7030A0"/>
                </a:solidFill>
              </a:rPr>
              <a:t>: a) </a:t>
            </a:r>
            <a:r>
              <a:rPr lang="fr-FR" i="1" dirty="0">
                <a:solidFill>
                  <a:srgbClr val="7030A0"/>
                </a:solidFill>
              </a:rPr>
              <a:t>(Médecine)</a:t>
            </a:r>
            <a:r>
              <a:rPr lang="fr-FR" dirty="0">
                <a:solidFill>
                  <a:srgbClr val="7030A0"/>
                </a:solidFill>
              </a:rPr>
              <a:t> </a:t>
            </a:r>
            <a:r>
              <a:rPr lang="fr-FR" i="1" dirty="0">
                <a:solidFill>
                  <a:srgbClr val="7030A0"/>
                </a:solidFill>
              </a:rPr>
              <a:t>(Psychologie)</a:t>
            </a:r>
            <a:r>
              <a:rPr lang="fr-FR" dirty="0">
                <a:solidFill>
                  <a:srgbClr val="7030A0"/>
                </a:solidFill>
              </a:rPr>
              <a:t> Relevant d’une </a:t>
            </a:r>
            <a:r>
              <a:rPr lang="fr-FR" u="sng" dirty="0">
                <a:solidFill>
                  <a:srgbClr val="7030A0"/>
                </a:solidFill>
                <a:hlinkClick r:id="rId7" tooltip="schizophrénie"/>
              </a:rPr>
              <a:t>schizophrénie</a:t>
            </a:r>
            <a:r>
              <a:rPr lang="fr-FR" dirty="0">
                <a:solidFill>
                  <a:srgbClr val="7030A0"/>
                </a:solidFill>
              </a:rPr>
              <a:t> à multiples </a:t>
            </a:r>
            <a:r>
              <a:rPr lang="fr-FR" u="sng" dirty="0">
                <a:solidFill>
                  <a:srgbClr val="7030A0"/>
                </a:solidFill>
                <a:hlinkClick r:id="rId8" tooltip="délire"/>
              </a:rPr>
              <a:t>délires</a:t>
            </a:r>
            <a:r>
              <a:rPr lang="fr-FR" dirty="0">
                <a:solidFill>
                  <a:srgbClr val="7030A0"/>
                </a:solidFill>
              </a:rPr>
              <a:t> </a:t>
            </a:r>
            <a:r>
              <a:rPr lang="fr-FR" u="sng" dirty="0">
                <a:solidFill>
                  <a:srgbClr val="7030A0"/>
                </a:solidFill>
                <a:hlinkClick r:id="rId9" tooltip="incohérent"/>
              </a:rPr>
              <a:t>incohérents</a:t>
            </a:r>
            <a:r>
              <a:rPr lang="fr-FR" dirty="0">
                <a:solidFill>
                  <a:srgbClr val="7030A0"/>
                </a:solidFill>
              </a:rPr>
              <a:t>. b) En psychiatrie, on appelle </a:t>
            </a:r>
            <a:r>
              <a:rPr lang="fr-FR" b="1" dirty="0">
                <a:solidFill>
                  <a:srgbClr val="7030A0"/>
                </a:solidFill>
              </a:rPr>
              <a:t>délire paranoïde</a:t>
            </a:r>
            <a:r>
              <a:rPr lang="fr-FR" dirty="0">
                <a:solidFill>
                  <a:srgbClr val="7030A0"/>
                </a:solidFill>
              </a:rPr>
              <a:t> un </a:t>
            </a:r>
            <a:r>
              <a:rPr lang="fr-FR" u="sng" dirty="0">
                <a:solidFill>
                  <a:srgbClr val="7030A0"/>
                </a:solidFill>
                <a:hlinkClick r:id="rId4" tooltip="Délire"/>
              </a:rPr>
              <a:t>syndrome délirant</a:t>
            </a:r>
            <a:r>
              <a:rPr lang="fr-FR" dirty="0">
                <a:solidFill>
                  <a:srgbClr val="7030A0"/>
                </a:solidFill>
              </a:rPr>
              <a:t> (une perte de contact avec la réalité partagée par d'autres) caractéristique de la </a:t>
            </a:r>
            <a:r>
              <a:rPr lang="fr-FR" u="sng" dirty="0">
                <a:solidFill>
                  <a:srgbClr val="7030A0"/>
                </a:solidFill>
                <a:hlinkClick r:id="rId10" tooltip="Schizophrénie"/>
              </a:rPr>
              <a:t>schizophrénie</a:t>
            </a:r>
            <a:r>
              <a:rPr lang="fr-FR" dirty="0">
                <a:solidFill>
                  <a:srgbClr val="7030A0"/>
                </a:solidFill>
              </a:rPr>
              <a:t>. Malgré la proximité entre les deux termes, il faut bien le distinguer du </a:t>
            </a:r>
            <a:r>
              <a:rPr lang="fr-FR" u="sng" dirty="0">
                <a:solidFill>
                  <a:srgbClr val="7030A0"/>
                </a:solidFill>
                <a:hlinkClick r:id="rId5" tooltip="Délire paranoïaque"/>
              </a:rPr>
              <a:t>délire paranoïaque</a:t>
            </a:r>
            <a:r>
              <a:rPr lang="fr-FR" dirty="0">
                <a:solidFill>
                  <a:srgbClr val="7030A0"/>
                </a:solidFill>
              </a:rPr>
              <a:t>, caractéristique du </a:t>
            </a:r>
            <a:r>
              <a:rPr lang="fr-FR" u="sng" dirty="0">
                <a:solidFill>
                  <a:srgbClr val="7030A0"/>
                </a:solidFill>
                <a:hlinkClick r:id="rId6" tooltip="Paranoïa"/>
              </a:rPr>
              <a:t>groupe des paranoïas</a:t>
            </a:r>
            <a:r>
              <a:rPr lang="fr-FR" dirty="0">
                <a:solidFill>
                  <a:srgbClr val="7030A0"/>
                </a:solidFill>
              </a:rPr>
              <a:t> et présentant </a:t>
            </a:r>
            <a:r>
              <a:rPr lang="fr-FR" dirty="0" err="1">
                <a:solidFill>
                  <a:srgbClr val="7030A0"/>
                </a:solidFill>
              </a:rPr>
              <a:t>une</a:t>
            </a:r>
            <a:r>
              <a:rPr lang="fr-FR" u="sng" dirty="0" err="1">
                <a:solidFill>
                  <a:srgbClr val="7030A0"/>
                </a:solidFill>
                <a:hlinkClick r:id="rId11" tooltip="Sémiologie"/>
              </a:rPr>
              <a:t>sémiologie</a:t>
            </a:r>
            <a:r>
              <a:rPr lang="fr-FR" dirty="0">
                <a:solidFill>
                  <a:srgbClr val="7030A0"/>
                </a:solidFill>
              </a:rPr>
              <a:t> bien différente.</a:t>
            </a:r>
          </a:p>
          <a:p>
            <a:r>
              <a:rPr lang="fr-FR" sz="1200" dirty="0">
                <a:solidFill>
                  <a:srgbClr val="7030A0"/>
                </a:solidFill>
              </a:rPr>
              <a:t>Sources : a) </a:t>
            </a:r>
            <a:r>
              <a:rPr lang="fr-FR" sz="1200" u="sng" dirty="0">
                <a:solidFill>
                  <a:srgbClr val="7030A0"/>
                </a:solidFill>
                <a:hlinkClick r:id="rId12"/>
              </a:rPr>
              <a:t>https://fr.wiktionary.org/wiki/parano%C3%AFde</a:t>
            </a:r>
            <a:r>
              <a:rPr lang="fr-FR" sz="1200" dirty="0">
                <a:solidFill>
                  <a:srgbClr val="7030A0"/>
                </a:solidFill>
              </a:rPr>
              <a:t>, b) </a:t>
            </a:r>
            <a:r>
              <a:rPr lang="fr-FR" sz="1200" u="sng" dirty="0">
                <a:solidFill>
                  <a:srgbClr val="7030A0"/>
                </a:solidFill>
                <a:hlinkClick r:id="rId13"/>
              </a:rPr>
              <a:t>https://fr.wikipedia.org/wiki/D%C3%A9lire_parano%C3%AFde</a:t>
            </a:r>
            <a:r>
              <a:rPr lang="fr-FR" sz="1200" dirty="0">
                <a:solidFill>
                  <a:srgbClr val="7030A0"/>
                </a:solidFill>
              </a:rPr>
              <a:t> </a:t>
            </a:r>
          </a:p>
          <a:p>
            <a:r>
              <a:rPr lang="fr-FR" dirty="0">
                <a:solidFill>
                  <a:srgbClr val="7030A0"/>
                </a:solidFill>
              </a:rPr>
              <a:t>J. HOENIG, examinant la position nosologique du transsexualisme et se référant à l’idée centrale autour de laquelle le syndrome s’organise, pense que ce syndrome peut être considéré comme paranoïde, non pas dans le sens des idées ou sentiments de persécution, mais dans le sens strict du terme de paranoïa (para : à côté, pas exact ; </a:t>
            </a:r>
            <a:r>
              <a:rPr lang="fr-FR" dirty="0" err="1">
                <a:solidFill>
                  <a:srgbClr val="7030A0"/>
                </a:solidFill>
              </a:rPr>
              <a:t>noïa</a:t>
            </a:r>
            <a:r>
              <a:rPr lang="fr-FR" dirty="0">
                <a:solidFill>
                  <a:srgbClr val="7030A0"/>
                </a:solidFill>
              </a:rPr>
              <a:t> : notion). </a:t>
            </a:r>
          </a:p>
          <a:p>
            <a:r>
              <a:rPr lang="en-GB" sz="1200" dirty="0">
                <a:solidFill>
                  <a:srgbClr val="7030A0"/>
                </a:solidFill>
              </a:rPr>
              <a:t>Source : HOENIG J., RENNA J.C. – </a:t>
            </a:r>
            <a:r>
              <a:rPr lang="en-GB" sz="1200" i="1" dirty="0">
                <a:solidFill>
                  <a:srgbClr val="7030A0"/>
                </a:solidFill>
              </a:rPr>
              <a:t>The </a:t>
            </a:r>
            <a:r>
              <a:rPr lang="en-GB" sz="1200" i="1" dirty="0" err="1">
                <a:solidFill>
                  <a:srgbClr val="7030A0"/>
                </a:solidFill>
              </a:rPr>
              <a:t>nosological</a:t>
            </a:r>
            <a:r>
              <a:rPr lang="en-GB" sz="1200" i="1" dirty="0">
                <a:solidFill>
                  <a:srgbClr val="7030A0"/>
                </a:solidFill>
              </a:rPr>
              <a:t> position of transsexualism</a:t>
            </a:r>
            <a:r>
              <a:rPr lang="en-GB" sz="1200" dirty="0">
                <a:solidFill>
                  <a:srgbClr val="7030A0"/>
                </a:solidFill>
              </a:rPr>
              <a:t>. Archives of Sexual </a:t>
            </a:r>
            <a:r>
              <a:rPr lang="en-GB" sz="1200" dirty="0" err="1">
                <a:solidFill>
                  <a:srgbClr val="7030A0"/>
                </a:solidFill>
              </a:rPr>
              <a:t>Behavior</a:t>
            </a:r>
            <a:r>
              <a:rPr lang="en-GB" sz="1200" dirty="0">
                <a:solidFill>
                  <a:srgbClr val="7030A0"/>
                </a:solidFill>
              </a:rPr>
              <a:t>, 1974, 3(3), 273-287,  </a:t>
            </a:r>
            <a:r>
              <a:rPr lang="en-GB" sz="1200" u="sng" dirty="0">
                <a:solidFill>
                  <a:srgbClr val="7030A0"/>
                </a:solidFill>
                <a:hlinkClick r:id="rId14"/>
              </a:rPr>
              <a:t>http://archive.bu.univ-nantes.fr/pollux/fichiers/download/dc55a1bf-9c91-490b-a9d5-75a4c1acd8d6</a:t>
            </a:r>
            <a:endParaRPr lang="fr-FR" sz="1200" dirty="0">
              <a:solidFill>
                <a:srgbClr val="7030A0"/>
              </a:solidFill>
            </a:endParaRPr>
          </a:p>
        </p:txBody>
      </p:sp>
    </p:spTree>
    <p:extLst>
      <p:ext uri="{BB962C8B-B14F-4D97-AF65-F5344CB8AC3E}">
        <p14:creationId xmlns:p14="http://schemas.microsoft.com/office/powerpoint/2010/main" val="23810862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86117" y="109108"/>
            <a:ext cx="385612" cy="247732"/>
          </a:xfrm>
        </p:spPr>
        <p:txBody>
          <a:bodyPr/>
          <a:lstStyle/>
          <a:p>
            <a:fld id="{A3855CD8-F650-4656-8804-7E552F308368}" type="slidenum">
              <a:rPr lang="en-US" smtClean="0"/>
              <a:t>99</a:t>
            </a:fld>
            <a:endParaRPr lang="en-US"/>
          </a:p>
        </p:txBody>
      </p:sp>
      <p:sp>
        <p:nvSpPr>
          <p:cNvPr id="4" name="Rectangle 3"/>
          <p:cNvSpPr/>
          <p:nvPr/>
        </p:nvSpPr>
        <p:spPr>
          <a:xfrm>
            <a:off x="100361" y="451658"/>
            <a:ext cx="6816803" cy="369332"/>
          </a:xfrm>
          <a:prstGeom prst="rect">
            <a:avLst/>
          </a:prstGeom>
        </p:spPr>
        <p:txBody>
          <a:bodyPr wrap="none">
            <a:spAutoFit/>
          </a:bodyPr>
          <a:lstStyle/>
          <a:p>
            <a:r>
              <a:rPr lang="fr-FR" b="1" dirty="0">
                <a:solidFill>
                  <a:srgbClr val="7030A0"/>
                </a:solidFill>
              </a:rPr>
              <a:t>18.3. Les explications psychologiques de la transsexualité M2F et F2M</a:t>
            </a:r>
            <a:endParaRPr lang="fr-FR" b="1" dirty="0"/>
          </a:p>
        </p:txBody>
      </p:sp>
      <p:sp>
        <p:nvSpPr>
          <p:cNvPr id="5" name="ZoneTexte 4"/>
          <p:cNvSpPr txBox="1"/>
          <p:nvPr/>
        </p:nvSpPr>
        <p:spPr>
          <a:xfrm>
            <a:off x="4123218" y="106366"/>
            <a:ext cx="3453204" cy="369333"/>
          </a:xfrm>
          <a:prstGeom prst="rect">
            <a:avLst/>
          </a:prstGeom>
          <a:noFill/>
        </p:spPr>
        <p:txBody>
          <a:bodyPr wrap="square" rtlCol="0">
            <a:spAutoFit/>
          </a:bodyPr>
          <a:lstStyle/>
          <a:p>
            <a:pPr algn="ctr"/>
            <a:r>
              <a:rPr lang="fr-FR" b="1" dirty="0">
                <a:solidFill>
                  <a:srgbClr val="7030A0"/>
                </a:solidFill>
              </a:rPr>
              <a:t>Comprendre les </a:t>
            </a:r>
            <a:r>
              <a:rPr lang="fr-FR" b="1" dirty="0" err="1">
                <a:solidFill>
                  <a:srgbClr val="7030A0"/>
                </a:solidFill>
              </a:rPr>
              <a:t>transidentités</a:t>
            </a:r>
            <a:endParaRPr lang="en-US" b="1" dirty="0">
              <a:solidFill>
                <a:srgbClr val="7030A0"/>
              </a:solidFill>
            </a:endParaRPr>
          </a:p>
        </p:txBody>
      </p:sp>
      <p:sp>
        <p:nvSpPr>
          <p:cNvPr id="6" name="ZoneTexte 5"/>
          <p:cNvSpPr txBox="1"/>
          <p:nvPr/>
        </p:nvSpPr>
        <p:spPr>
          <a:xfrm>
            <a:off x="100361" y="772910"/>
            <a:ext cx="5535553" cy="369332"/>
          </a:xfrm>
          <a:prstGeom prst="rect">
            <a:avLst/>
          </a:prstGeom>
          <a:noFill/>
        </p:spPr>
        <p:txBody>
          <a:bodyPr wrap="square" rtlCol="0">
            <a:spAutoFit/>
          </a:bodyPr>
          <a:lstStyle/>
          <a:p>
            <a:r>
              <a:rPr lang="fr-FR" dirty="0">
                <a:solidFill>
                  <a:srgbClr val="7030A0"/>
                </a:solidFill>
              </a:rPr>
              <a:t>18.3.3. </a:t>
            </a:r>
            <a:r>
              <a:rPr lang="fr-FR" b="1" dirty="0">
                <a:solidFill>
                  <a:srgbClr val="7030A0"/>
                </a:solidFill>
              </a:rPr>
              <a:t>Maladies ou désordres mentaux (suite)</a:t>
            </a:r>
          </a:p>
        </p:txBody>
      </p:sp>
      <p:sp>
        <p:nvSpPr>
          <p:cNvPr id="11" name="ZoneTexte 10"/>
          <p:cNvSpPr txBox="1"/>
          <p:nvPr/>
        </p:nvSpPr>
        <p:spPr>
          <a:xfrm>
            <a:off x="100361" y="1142242"/>
            <a:ext cx="11742234" cy="4616648"/>
          </a:xfrm>
          <a:prstGeom prst="rect">
            <a:avLst/>
          </a:prstGeom>
          <a:noFill/>
        </p:spPr>
        <p:txBody>
          <a:bodyPr wrap="square" rtlCol="0">
            <a:spAutoFit/>
          </a:bodyPr>
          <a:lstStyle/>
          <a:p>
            <a:r>
              <a:rPr lang="fr-FR" b="1" i="1" dirty="0">
                <a:solidFill>
                  <a:srgbClr val="7030A0"/>
                </a:solidFill>
              </a:rPr>
              <a:t>Paraphilie</a:t>
            </a:r>
            <a:r>
              <a:rPr lang="fr-FR" dirty="0">
                <a:solidFill>
                  <a:srgbClr val="7030A0"/>
                </a:solidFill>
              </a:rPr>
              <a:t> : Dans certaines classifications actuelles (DSM surtout), ensemble de troubles de la préférence sexuelle caractérisés par la recherche du plaisir sexuel auprès d'un partenaire ou d'un objet inadapté, ou dans des circonstances anormales. Ce terme générique recouvre des anomalies telles que l'exhibitionnisme, le fétichisme, le frotteurisme, la pédophilie, le masochisme et le sadisme sexuel, le transvestisme fétichiste ou le voyeurisme.  Les paraphilies doivent être distinguées notamment des problèmes psychiques et comportementaux associés au développement sexuel et à l'orientation sexuelle (homosexualité p. ex., qui n'est pas, en elle-même, à considérer comme un trouble), ou des dysfonctionnements sexuels ("perversité" sexuelle consistant à éprouver de la jouissance à la mutilation de son propre corps (très rare, beaucoup plus rare que la transsexualité)).</a:t>
            </a:r>
          </a:p>
          <a:p>
            <a:r>
              <a:rPr lang="fr-FR" sz="1200" dirty="0">
                <a:solidFill>
                  <a:srgbClr val="7030A0"/>
                </a:solidFill>
              </a:rPr>
              <a:t>Source : </a:t>
            </a:r>
            <a:r>
              <a:rPr lang="fr-FR" sz="1200" u="sng" dirty="0">
                <a:solidFill>
                  <a:srgbClr val="7030A0"/>
                </a:solidFill>
                <a:hlinkClick r:id="rId2"/>
              </a:rPr>
              <a:t>http://www.psychologies.com/Dico-Psycho/Paraphilie</a:t>
            </a:r>
            <a:endParaRPr lang="fr-FR" sz="1200" u="sng" dirty="0">
              <a:solidFill>
                <a:srgbClr val="7030A0"/>
              </a:solidFill>
            </a:endParaRPr>
          </a:p>
          <a:p>
            <a:r>
              <a:rPr lang="fr-FR" b="1" i="1" dirty="0">
                <a:solidFill>
                  <a:srgbClr val="7030A0"/>
                </a:solidFill>
              </a:rPr>
              <a:t>Schizophrénie</a:t>
            </a:r>
            <a:r>
              <a:rPr lang="fr-FR" dirty="0">
                <a:solidFill>
                  <a:srgbClr val="7030A0"/>
                </a:solidFill>
              </a:rPr>
              <a:t> : a) La schizophrénie est une </a:t>
            </a:r>
            <a:r>
              <a:rPr lang="fr-FR" u="sng" dirty="0">
                <a:solidFill>
                  <a:srgbClr val="7030A0"/>
                </a:solidFill>
                <a:hlinkClick r:id="rId3"/>
              </a:rPr>
              <a:t>psychose</a:t>
            </a:r>
            <a:r>
              <a:rPr lang="fr-FR" dirty="0">
                <a:solidFill>
                  <a:srgbClr val="7030A0"/>
                </a:solidFill>
              </a:rPr>
              <a:t>, c’est-à-dire une maladie mentale dans laquelle le sujet perd le contact avec la réalité et n’est pas conscient de son trouble. Elle se caractérise par des idées délirantes, des </a:t>
            </a:r>
            <a:r>
              <a:rPr lang="fr-FR" u="sng" dirty="0">
                <a:solidFill>
                  <a:srgbClr val="7030A0"/>
                </a:solidFill>
                <a:hlinkClick r:id="rId4"/>
              </a:rPr>
              <a:t>hallucinations</a:t>
            </a:r>
            <a:r>
              <a:rPr lang="fr-FR" dirty="0">
                <a:solidFill>
                  <a:srgbClr val="7030A0"/>
                </a:solidFill>
              </a:rPr>
              <a:t>, l’absence d’émotions ou l’incapacité de planifier des actions. Il n’existe pas de traitement </a:t>
            </a:r>
            <a:r>
              <a:rPr lang="fr-FR" u="sng" dirty="0">
                <a:solidFill>
                  <a:srgbClr val="7030A0"/>
                </a:solidFill>
                <a:hlinkClick r:id="rId5"/>
              </a:rPr>
              <a:t>curatif</a:t>
            </a:r>
            <a:r>
              <a:rPr lang="fr-FR" dirty="0">
                <a:solidFill>
                  <a:srgbClr val="7030A0"/>
                </a:solidFill>
              </a:rPr>
              <a:t> de la </a:t>
            </a:r>
            <a:r>
              <a:rPr lang="fr-FR" u="sng" dirty="0">
                <a:solidFill>
                  <a:srgbClr val="7030A0"/>
                </a:solidFill>
                <a:hlinkClick r:id="rId6" tooltip="Schizophrénie, ou l'incapacité à réutiliser l'expérience acquise"/>
              </a:rPr>
              <a:t>schizophrénie</a:t>
            </a:r>
            <a:r>
              <a:rPr lang="fr-FR" dirty="0">
                <a:solidFill>
                  <a:srgbClr val="7030A0"/>
                </a:solidFill>
              </a:rPr>
              <a:t>.</a:t>
            </a:r>
          </a:p>
          <a:p>
            <a:r>
              <a:rPr lang="fr-FR" dirty="0">
                <a:solidFill>
                  <a:srgbClr val="7030A0"/>
                </a:solidFill>
              </a:rPr>
              <a:t>b) La schizophrénie est une psychose, c’est-à-dire une maladie mentale dont le malade n’est pas conscient (contrairement à la névrose) et caractérisée par la perte du contact avec la réalité et par des troubles plus ou moins graves de la personnalité. </a:t>
            </a:r>
            <a:r>
              <a:rPr lang="fr-FR" sz="1200" dirty="0">
                <a:solidFill>
                  <a:srgbClr val="7030A0"/>
                </a:solidFill>
              </a:rPr>
              <a:t>Sources : a) </a:t>
            </a:r>
            <a:r>
              <a:rPr lang="fr-FR" sz="1200" u="sng" dirty="0">
                <a:solidFill>
                  <a:srgbClr val="7030A0"/>
                </a:solidFill>
                <a:hlinkClick r:id="rId7"/>
              </a:rPr>
              <a:t>http://www.vulgaris-medical.com/encyclopedie-medicale/schizophrenie</a:t>
            </a:r>
            <a:r>
              <a:rPr lang="fr-FR" sz="1200" dirty="0">
                <a:solidFill>
                  <a:srgbClr val="7030A0"/>
                </a:solidFill>
              </a:rPr>
              <a:t>, b) </a:t>
            </a:r>
            <a:r>
              <a:rPr lang="fr-FR" sz="1200" u="sng" dirty="0">
                <a:solidFill>
                  <a:srgbClr val="7030A0"/>
                </a:solidFill>
                <a:hlinkClick r:id="rId8"/>
              </a:rPr>
              <a:t>http://www.futura-sciences.com/magazines/sante/infos/dico/d/medecine-schizophrenie-12989/</a:t>
            </a:r>
            <a:r>
              <a:rPr lang="fr-FR" sz="1200" dirty="0">
                <a:solidFill>
                  <a:srgbClr val="7030A0"/>
                </a:solidFill>
              </a:rPr>
              <a:t> </a:t>
            </a:r>
          </a:p>
          <a:p>
            <a:r>
              <a:rPr lang="fr-FR" dirty="0">
                <a:solidFill>
                  <a:srgbClr val="7030A0"/>
                </a:solidFill>
              </a:rPr>
              <a:t>La </a:t>
            </a:r>
            <a:r>
              <a:rPr lang="fr-FR" dirty="0" err="1">
                <a:solidFill>
                  <a:srgbClr val="7030A0"/>
                </a:solidFill>
              </a:rPr>
              <a:t>schizophénie</a:t>
            </a:r>
            <a:r>
              <a:rPr lang="fr-FR" dirty="0">
                <a:solidFill>
                  <a:srgbClr val="7030A0"/>
                </a:solidFill>
              </a:rPr>
              <a:t> est une perte de la réalité, qui peut être partielle (position de l'école Freudienne et Lacanienne).</a:t>
            </a:r>
          </a:p>
          <a:p>
            <a:r>
              <a:rPr lang="fr-FR" dirty="0">
                <a:solidFill>
                  <a:srgbClr val="7030A0"/>
                </a:solidFill>
              </a:rPr>
              <a:t>On a mis la cause du transsexualisme sur le compte d'une </a:t>
            </a:r>
            <a:r>
              <a:rPr lang="fr-FR" dirty="0" err="1">
                <a:solidFill>
                  <a:srgbClr val="7030A0"/>
                </a:solidFill>
              </a:rPr>
              <a:t>schizophènie</a:t>
            </a:r>
            <a:r>
              <a:rPr lang="fr-FR" dirty="0">
                <a:solidFill>
                  <a:srgbClr val="7030A0"/>
                </a:solidFill>
              </a:rPr>
              <a:t> ou </a:t>
            </a:r>
            <a:r>
              <a:rPr lang="fr-FR" dirty="0" err="1">
                <a:solidFill>
                  <a:srgbClr val="7030A0"/>
                </a:solidFill>
              </a:rPr>
              <a:t>schizosexualité</a:t>
            </a:r>
            <a:r>
              <a:rPr lang="fr-FR" dirty="0">
                <a:solidFill>
                  <a:srgbClr val="7030A0"/>
                </a:solidFill>
              </a:rPr>
              <a:t> (Commentaire de B. Lisan).</a:t>
            </a:r>
          </a:p>
        </p:txBody>
      </p:sp>
    </p:spTree>
    <p:extLst>
      <p:ext uri="{BB962C8B-B14F-4D97-AF65-F5344CB8AC3E}">
        <p14:creationId xmlns:p14="http://schemas.microsoft.com/office/powerpoint/2010/main" val="254270272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26021</TotalTime>
  <Words>17531</Words>
  <Application>Microsoft Office PowerPoint</Application>
  <PresentationFormat>Grand écran</PresentationFormat>
  <Paragraphs>2215</Paragraphs>
  <Slides>170</Slides>
  <Notes>3</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170</vt:i4>
      </vt:variant>
    </vt:vector>
  </HeadingPairs>
  <TitlesOfParts>
    <vt:vector size="183" baseType="lpstr">
      <vt:lpstr>ＭＳ Ｐゴシック</vt:lpstr>
      <vt:lpstr>ArAal</vt:lpstr>
      <vt:lpstr>Arial</vt:lpstr>
      <vt:lpstr>ArialMT</vt:lpstr>
      <vt:lpstr>Calibri</vt:lpstr>
      <vt:lpstr>Calibri Light</vt:lpstr>
      <vt:lpstr>等线</vt:lpstr>
      <vt:lpstr>Helvetica</vt:lpstr>
      <vt:lpstr>Monotype Sorts</vt:lpstr>
      <vt:lpstr>Times New Roman</vt:lpstr>
      <vt:lpstr>Trebuchet MS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728</cp:revision>
  <dcterms:created xsi:type="dcterms:W3CDTF">2015-12-10T15:07:42Z</dcterms:created>
  <dcterms:modified xsi:type="dcterms:W3CDTF">2016-08-07T13:17:52Z</dcterms:modified>
</cp:coreProperties>
</file>