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30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0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1" r:id="rId36"/>
    <p:sldId id="292" r:id="rId37"/>
    <p:sldId id="293" r:id="rId38"/>
    <p:sldId id="294" r:id="rId39"/>
    <p:sldId id="290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AE1E0-FB95-4292-B12F-E2ED88796445}" type="datetimeFigureOut">
              <a:rPr lang="fr-FR" smtClean="0"/>
              <a:t>05/04/2016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826A1D-E915-43F5-AAE4-508489385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4380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D9BFB-56A4-462F-A7F1-C4B5D6AA6923}" type="datetime1">
              <a:rPr lang="fr-FR" smtClean="0"/>
              <a:t>05/04/2016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64D9-071D-4789-896F-A2ACB6A336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1037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727B-505E-4071-9F08-F5CF3993526E}" type="datetime1">
              <a:rPr lang="fr-FR" smtClean="0"/>
              <a:t>05/04/2016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64D9-071D-4789-896F-A2ACB6A336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9953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7E47-FFB3-45D0-BEE6-DA98DF70823A}" type="datetime1">
              <a:rPr lang="fr-FR" smtClean="0"/>
              <a:t>05/04/2016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64D9-071D-4789-896F-A2ACB6A336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588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38C63-6287-4B65-92EA-BC7BD71B010E}" type="datetime1">
              <a:rPr lang="fr-FR" smtClean="0"/>
              <a:t>05/04/2016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64D9-071D-4789-896F-A2ACB6A336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3272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C87E-83EF-4B8D-AC7C-DB48C3EE3ED2}" type="datetime1">
              <a:rPr lang="fr-FR" smtClean="0"/>
              <a:t>05/04/2016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64D9-071D-4789-896F-A2ACB6A336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6200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F964-AAA8-4FA2-B628-41199E4B0806}" type="datetime1">
              <a:rPr lang="fr-FR" smtClean="0"/>
              <a:t>05/04/2016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64D9-071D-4789-896F-A2ACB6A336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3896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6750C-78F8-4940-88B1-DB472B050A2C}" type="datetime1">
              <a:rPr lang="fr-FR" smtClean="0"/>
              <a:t>05/04/2016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64D9-071D-4789-896F-A2ACB6A336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3729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EF2C-D136-44F5-8CA4-30F285E5465F}" type="datetime1">
              <a:rPr lang="fr-FR" smtClean="0"/>
              <a:t>05/04/2016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64D9-071D-4789-896F-A2ACB6A336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5427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335A-7DA6-45A8-B7D2-03BA62587559}" type="datetime1">
              <a:rPr lang="fr-FR" smtClean="0"/>
              <a:t>05/04/2016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64D9-071D-4789-896F-A2ACB6A336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2492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0EA5D-917A-4571-88DF-6E079C69E34A}" type="datetime1">
              <a:rPr lang="fr-FR" smtClean="0"/>
              <a:t>05/04/2016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64D9-071D-4789-896F-A2ACB6A336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6508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139F-A55E-4F79-A3B1-1802F9448782}" type="datetime1">
              <a:rPr lang="fr-FR" smtClean="0"/>
              <a:t>05/04/2016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64D9-071D-4789-896F-A2ACB6A336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561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4F755-8C02-4BA0-AB55-3BB4902C7AD4}" type="datetime1">
              <a:rPr lang="fr-FR" smtClean="0"/>
              <a:t>05/04/2016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364D9-071D-4789-896F-A2ACB6A336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4755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rinimf.com/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925619" y="613186"/>
            <a:ext cx="85630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solidFill>
                  <a:srgbClr val="FF0000"/>
                </a:solidFill>
              </a:rPr>
              <a:t>CONTROL-M TRAINING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3159162" y="3413799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fr-FR" altLang="fr-FR" dirty="0"/>
              <a:t>Training / courses</a:t>
            </a:r>
          </a:p>
          <a:p>
            <a:pPr algn="ctr">
              <a:spcBef>
                <a:spcPct val="0"/>
              </a:spcBef>
            </a:pPr>
            <a:endParaRPr lang="fr-FR" altLang="fr-FR" dirty="0"/>
          </a:p>
          <a:p>
            <a:pPr algn="ctr">
              <a:spcBef>
                <a:spcPct val="0"/>
              </a:spcBef>
            </a:pPr>
            <a:endParaRPr lang="fr-FR" altLang="fr-FR" dirty="0"/>
          </a:p>
          <a:p>
            <a:pPr algn="ctr">
              <a:spcBef>
                <a:spcPct val="0"/>
              </a:spcBef>
            </a:pPr>
            <a:r>
              <a:rPr lang="fr-FR" altLang="fr-FR" dirty="0"/>
              <a:t>March 2016</a:t>
            </a:r>
          </a:p>
          <a:p>
            <a:pPr algn="ctr">
              <a:spcBef>
                <a:spcPct val="0"/>
              </a:spcBef>
            </a:pPr>
            <a:endParaRPr lang="fr-FR" altLang="fr-FR" dirty="0"/>
          </a:p>
          <a:p>
            <a:pPr algn="ctr">
              <a:spcBef>
                <a:spcPct val="0"/>
              </a:spcBef>
            </a:pPr>
            <a:endParaRPr lang="fr-FR" altLang="fr-FR" dirty="0"/>
          </a:p>
          <a:p>
            <a:pPr algn="ctr">
              <a:spcBef>
                <a:spcPct val="0"/>
              </a:spcBef>
            </a:pPr>
            <a:r>
              <a:rPr lang="fr-FR" altLang="fr-FR" dirty="0"/>
              <a:t>Benjamin LISAN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64D9-071D-4789-896F-A2ACB6A3360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5312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375" y="2080372"/>
            <a:ext cx="1952625" cy="226695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50607" y="172122"/>
            <a:ext cx="1029506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/>
            <a:r>
              <a:rPr lang="fr-FR" sz="2400" b="1" dirty="0">
                <a:solidFill>
                  <a:srgbClr val="002060"/>
                </a:solidFill>
              </a:rPr>
              <a:t>Navigation </a:t>
            </a:r>
            <a:r>
              <a:rPr lang="fr-FR" sz="2400" b="1" dirty="0" err="1">
                <a:solidFill>
                  <a:srgbClr val="002060"/>
                </a:solidFill>
              </a:rPr>
              <a:t>Tree</a:t>
            </a:r>
            <a:endParaRPr lang="fr-FR" sz="2400" dirty="0">
              <a:solidFill>
                <a:srgbClr val="002060"/>
              </a:solidFill>
            </a:endParaRPr>
          </a:p>
          <a:p>
            <a:pPr eaLnBrk="0" fontAlgn="base" hangingPunct="0"/>
            <a:r>
              <a:rPr lang="fr-FR" sz="2400" dirty="0">
                <a:solidFill>
                  <a:srgbClr val="002060"/>
                </a:solidFill>
              </a:rPr>
              <a:t>The </a:t>
            </a:r>
            <a:r>
              <a:rPr lang="fr-FR" sz="2400" dirty="0" err="1">
                <a:solidFill>
                  <a:srgbClr val="002060"/>
                </a:solidFill>
              </a:rPr>
              <a:t>left</a:t>
            </a:r>
            <a:r>
              <a:rPr lang="fr-FR" sz="2400" dirty="0">
                <a:solidFill>
                  <a:srgbClr val="002060"/>
                </a:solidFill>
              </a:rPr>
              <a:t> part of the CONTROL-M</a:t>
            </a:r>
            <a:r>
              <a:rPr lang="fr-FR" sz="2400" baseline="30000" dirty="0">
                <a:solidFill>
                  <a:srgbClr val="002060"/>
                </a:solidFill>
              </a:rPr>
              <a:t> </a:t>
            </a:r>
            <a:r>
              <a:rPr lang="fr-FR" sz="2400" dirty="0">
                <a:solidFill>
                  <a:srgbClr val="002060"/>
                </a:solidFill>
              </a:rPr>
              <a:t>Enterprise Manager </a:t>
            </a:r>
            <a:r>
              <a:rPr lang="fr-FR" sz="2400" dirty="0" err="1">
                <a:solidFill>
                  <a:srgbClr val="002060"/>
                </a:solidFill>
              </a:rPr>
              <a:t>window</a:t>
            </a:r>
            <a:r>
              <a:rPr lang="fr-FR" sz="2400" dirty="0">
                <a:solidFill>
                  <a:srgbClr val="002060"/>
                </a:solidFill>
              </a:rPr>
              <a:t> displays a </a:t>
            </a:r>
            <a:r>
              <a:rPr lang="fr-FR" sz="2400" dirty="0" err="1">
                <a:solidFill>
                  <a:srgbClr val="002060"/>
                </a:solidFill>
              </a:rPr>
              <a:t>tree</a:t>
            </a:r>
            <a:r>
              <a:rPr lang="fr-FR" sz="2400" dirty="0">
                <a:solidFill>
                  <a:srgbClr val="002060"/>
                </a:solidFill>
              </a:rPr>
              <a:t> </a:t>
            </a:r>
            <a:r>
              <a:rPr lang="fr-FR" sz="2400" dirty="0" err="1">
                <a:solidFill>
                  <a:srgbClr val="002060"/>
                </a:solidFill>
              </a:rPr>
              <a:t>representing</a:t>
            </a:r>
            <a:r>
              <a:rPr lang="fr-FR" sz="2400" dirty="0">
                <a:solidFill>
                  <a:srgbClr val="002060"/>
                </a:solidFill>
              </a:rPr>
              <a:t> the </a:t>
            </a:r>
            <a:r>
              <a:rPr lang="fr-FR" sz="2400" dirty="0" err="1">
                <a:solidFill>
                  <a:srgbClr val="002060"/>
                </a:solidFill>
              </a:rPr>
              <a:t>nodes</a:t>
            </a:r>
            <a:r>
              <a:rPr lang="fr-FR" sz="2400" dirty="0">
                <a:solidFill>
                  <a:srgbClr val="002060"/>
                </a:solidFill>
              </a:rPr>
              <a:t> in the </a:t>
            </a:r>
            <a:r>
              <a:rPr lang="fr-FR" sz="2400" dirty="0" err="1">
                <a:solidFill>
                  <a:srgbClr val="002060"/>
                </a:solidFill>
              </a:rPr>
              <a:t>current</a:t>
            </a:r>
            <a:r>
              <a:rPr lang="fr-FR" sz="2400" dirty="0">
                <a:solidFill>
                  <a:srgbClr val="002060"/>
                </a:solidFill>
              </a:rPr>
              <a:t> </a:t>
            </a:r>
            <a:r>
              <a:rPr lang="fr-FR" sz="2400" dirty="0" err="1">
                <a:solidFill>
                  <a:srgbClr val="002060"/>
                </a:solidFill>
              </a:rPr>
              <a:t>ViewPoint</a:t>
            </a:r>
            <a:r>
              <a:rPr lang="fr-FR" sz="2400" dirty="0">
                <a:solidFill>
                  <a:srgbClr val="002060"/>
                </a:solidFill>
              </a:rPr>
              <a:t>. This </a:t>
            </a:r>
            <a:r>
              <a:rPr lang="fr-FR" sz="2400" dirty="0" err="1">
                <a:solidFill>
                  <a:srgbClr val="002060"/>
                </a:solidFill>
              </a:rPr>
              <a:t>tree</a:t>
            </a:r>
            <a:r>
              <a:rPr lang="fr-FR" sz="2400" dirty="0">
                <a:solidFill>
                  <a:srgbClr val="002060"/>
                </a:solidFill>
              </a:rPr>
              <a:t> (</a:t>
            </a:r>
            <a:r>
              <a:rPr lang="fr-FR" sz="2400" dirty="0" err="1">
                <a:solidFill>
                  <a:srgbClr val="002060"/>
                </a:solidFill>
              </a:rPr>
              <a:t>called</a:t>
            </a:r>
            <a:r>
              <a:rPr lang="fr-FR" sz="2400" dirty="0">
                <a:solidFill>
                  <a:srgbClr val="002060"/>
                </a:solidFill>
              </a:rPr>
              <a:t> the </a:t>
            </a:r>
            <a:r>
              <a:rPr lang="fr-FR" sz="2400" i="1" dirty="0">
                <a:solidFill>
                  <a:srgbClr val="002060"/>
                </a:solidFill>
              </a:rPr>
              <a:t>Navigation </a:t>
            </a:r>
            <a:r>
              <a:rPr lang="fr-FR" sz="2400" i="1" dirty="0" err="1">
                <a:solidFill>
                  <a:srgbClr val="002060"/>
                </a:solidFill>
              </a:rPr>
              <a:t>tree</a:t>
            </a:r>
            <a:r>
              <a:rPr lang="fr-FR" sz="2400" i="1" dirty="0">
                <a:solidFill>
                  <a:srgbClr val="002060"/>
                </a:solidFill>
              </a:rPr>
              <a:t>) </a:t>
            </a:r>
            <a:r>
              <a:rPr lang="fr-FR" sz="2400" dirty="0" err="1">
                <a:solidFill>
                  <a:srgbClr val="002060"/>
                </a:solidFill>
              </a:rPr>
              <a:t>can</a:t>
            </a:r>
            <a:r>
              <a:rPr lang="fr-FR" sz="2400" dirty="0">
                <a:solidFill>
                  <a:srgbClr val="002060"/>
                </a:solidFill>
              </a:rPr>
              <a:t> </a:t>
            </a:r>
            <a:r>
              <a:rPr lang="fr-FR" sz="2400" dirty="0" err="1">
                <a:solidFill>
                  <a:srgbClr val="002060"/>
                </a:solidFill>
              </a:rPr>
              <a:t>be</a:t>
            </a:r>
            <a:r>
              <a:rPr lang="fr-FR" sz="2400" dirty="0">
                <a:solidFill>
                  <a:srgbClr val="002060"/>
                </a:solidFill>
              </a:rPr>
              <a:t> </a:t>
            </a:r>
            <a:r>
              <a:rPr lang="fr-FR" sz="2400" dirty="0" err="1">
                <a:solidFill>
                  <a:srgbClr val="002060"/>
                </a:solidFill>
              </a:rPr>
              <a:t>used</a:t>
            </a:r>
            <a:r>
              <a:rPr lang="fr-FR" sz="2400" dirty="0">
                <a:solidFill>
                  <a:srgbClr val="002060"/>
                </a:solidFill>
              </a:rPr>
              <a:t> to </a:t>
            </a:r>
            <a:r>
              <a:rPr lang="fr-FR" sz="2400" dirty="0" err="1">
                <a:solidFill>
                  <a:srgbClr val="002060"/>
                </a:solidFill>
              </a:rPr>
              <a:t>navigate</a:t>
            </a:r>
            <a:r>
              <a:rPr lang="fr-FR" sz="2400" dirty="0">
                <a:solidFill>
                  <a:srgbClr val="002060"/>
                </a:solidFill>
              </a:rPr>
              <a:t> </a:t>
            </a:r>
            <a:r>
              <a:rPr lang="fr-FR" sz="2400" dirty="0" err="1">
                <a:solidFill>
                  <a:srgbClr val="002060"/>
                </a:solidFill>
              </a:rPr>
              <a:t>quickly</a:t>
            </a:r>
            <a:r>
              <a:rPr lang="fr-FR" sz="2400" dirty="0">
                <a:solidFill>
                  <a:srgbClr val="002060"/>
                </a:solidFill>
              </a:rPr>
              <a:t> </a:t>
            </a:r>
            <a:r>
              <a:rPr lang="fr-FR" sz="2400" dirty="0" err="1">
                <a:solidFill>
                  <a:srgbClr val="002060"/>
                </a:solidFill>
              </a:rPr>
              <a:t>through</a:t>
            </a:r>
            <a:r>
              <a:rPr lang="fr-FR" sz="2400" dirty="0">
                <a:solidFill>
                  <a:srgbClr val="002060"/>
                </a:solidFill>
              </a:rPr>
              <a:t> the active </a:t>
            </a:r>
            <a:r>
              <a:rPr lang="fr-FR" sz="2400" dirty="0" err="1">
                <a:solidFill>
                  <a:srgbClr val="002060"/>
                </a:solidFill>
              </a:rPr>
              <a:t>environment</a:t>
            </a:r>
            <a:r>
              <a:rPr lang="fr-FR" sz="2400" dirty="0">
                <a:solidFill>
                  <a:srgbClr val="002060"/>
                </a:solidFill>
              </a:rPr>
              <a:t>.</a:t>
            </a:r>
          </a:p>
          <a:p>
            <a:pPr eaLnBrk="0" fontAlgn="base" hangingPunct="0"/>
            <a:r>
              <a:rPr lang="fr-FR" sz="2400" dirty="0">
                <a:solidFill>
                  <a:srgbClr val="002060"/>
                </a:solidFill>
              </a:rPr>
              <a:t>The </a:t>
            </a:r>
            <a:r>
              <a:rPr lang="fr-FR" sz="2400" dirty="0" err="1">
                <a:solidFill>
                  <a:srgbClr val="002060"/>
                </a:solidFill>
              </a:rPr>
              <a:t>following</a:t>
            </a:r>
            <a:r>
              <a:rPr lang="fr-FR" sz="2400" dirty="0">
                <a:solidFill>
                  <a:srgbClr val="002060"/>
                </a:solidFill>
              </a:rPr>
              <a:t> </a:t>
            </a:r>
            <a:r>
              <a:rPr lang="fr-FR" sz="2400" dirty="0" err="1">
                <a:solidFill>
                  <a:srgbClr val="002060"/>
                </a:solidFill>
              </a:rPr>
              <a:t>operations</a:t>
            </a:r>
            <a:r>
              <a:rPr lang="fr-FR" sz="2400" dirty="0">
                <a:solidFill>
                  <a:srgbClr val="002060"/>
                </a:solidFill>
              </a:rPr>
              <a:t> </a:t>
            </a:r>
            <a:r>
              <a:rPr lang="fr-FR" sz="2400" dirty="0" err="1">
                <a:solidFill>
                  <a:srgbClr val="002060"/>
                </a:solidFill>
              </a:rPr>
              <a:t>can</a:t>
            </a:r>
            <a:r>
              <a:rPr lang="fr-FR" sz="2400" dirty="0">
                <a:solidFill>
                  <a:srgbClr val="002060"/>
                </a:solidFill>
              </a:rPr>
              <a:t> </a:t>
            </a:r>
            <a:r>
              <a:rPr lang="fr-FR" sz="2400" dirty="0" err="1">
                <a:solidFill>
                  <a:srgbClr val="002060"/>
                </a:solidFill>
              </a:rPr>
              <a:t>be</a:t>
            </a:r>
            <a:r>
              <a:rPr lang="fr-FR" sz="2400" dirty="0">
                <a:solidFill>
                  <a:srgbClr val="002060"/>
                </a:solidFill>
              </a:rPr>
              <a:t> </a:t>
            </a:r>
            <a:r>
              <a:rPr lang="fr-FR" sz="2400" dirty="0" err="1">
                <a:solidFill>
                  <a:srgbClr val="002060"/>
                </a:solidFill>
              </a:rPr>
              <a:t>performed</a:t>
            </a:r>
            <a:r>
              <a:rPr lang="fr-FR" sz="2400" dirty="0">
                <a:solidFill>
                  <a:srgbClr val="002060"/>
                </a:solidFill>
              </a:rPr>
              <a:t> </a:t>
            </a:r>
            <a:r>
              <a:rPr lang="fr-FR" sz="2400" dirty="0" err="1">
                <a:solidFill>
                  <a:srgbClr val="002060"/>
                </a:solidFill>
              </a:rPr>
              <a:t>using</a:t>
            </a:r>
            <a:r>
              <a:rPr lang="fr-FR" sz="2400" dirty="0">
                <a:solidFill>
                  <a:srgbClr val="002060"/>
                </a:solidFill>
              </a:rPr>
              <a:t> the Navigation </a:t>
            </a:r>
            <a:r>
              <a:rPr lang="fr-FR" sz="2400" dirty="0" err="1">
                <a:solidFill>
                  <a:srgbClr val="002060"/>
                </a:solidFill>
              </a:rPr>
              <a:t>tree</a:t>
            </a:r>
            <a:r>
              <a:rPr lang="fr-FR" sz="2400" dirty="0">
                <a:solidFill>
                  <a:srgbClr val="002060"/>
                </a:solidFill>
              </a:rPr>
              <a:t>:</a:t>
            </a:r>
          </a:p>
          <a:p>
            <a:pPr marL="342900" lvl="0" indent="-342900" eaLnBrk="0" fontAlgn="base" hangingPunct="0">
              <a:buFont typeface="Arial" panose="020B0604020202020204" pitchFamily="34" charset="0"/>
              <a:buChar char="•"/>
            </a:pPr>
            <a:r>
              <a:rPr lang="fr-FR" sz="2400" dirty="0" err="1">
                <a:solidFill>
                  <a:srgbClr val="002060"/>
                </a:solidFill>
              </a:rPr>
              <a:t>Hide</a:t>
            </a:r>
            <a:r>
              <a:rPr lang="fr-FR" sz="2400" dirty="0">
                <a:solidFill>
                  <a:srgbClr val="002060"/>
                </a:solidFill>
              </a:rPr>
              <a:t> or display sets of </a:t>
            </a:r>
            <a:r>
              <a:rPr lang="fr-FR" sz="2400" dirty="0" err="1">
                <a:solidFill>
                  <a:srgbClr val="002060"/>
                </a:solidFill>
              </a:rPr>
              <a:t>nodes</a:t>
            </a:r>
            <a:r>
              <a:rPr lang="fr-FR" sz="2400" dirty="0">
                <a:solidFill>
                  <a:srgbClr val="002060"/>
                </a:solidFill>
              </a:rPr>
              <a:t> in the </a:t>
            </a:r>
            <a:r>
              <a:rPr lang="fr-FR" sz="2400" dirty="0" err="1">
                <a:solidFill>
                  <a:srgbClr val="002060"/>
                </a:solidFill>
              </a:rPr>
              <a:t>tree</a:t>
            </a:r>
            <a:r>
              <a:rPr lang="fr-FR" sz="2400" dirty="0">
                <a:solidFill>
                  <a:srgbClr val="002060"/>
                </a:solidFill>
              </a:rPr>
              <a:t> (</a:t>
            </a:r>
            <a:r>
              <a:rPr lang="fr-FR" sz="2400" dirty="0" err="1">
                <a:solidFill>
                  <a:srgbClr val="002060"/>
                </a:solidFill>
              </a:rPr>
              <a:t>e.g</a:t>
            </a:r>
            <a:r>
              <a:rPr lang="fr-FR" sz="2400" dirty="0">
                <a:solidFill>
                  <a:srgbClr val="002060"/>
                </a:solidFill>
              </a:rPr>
              <a:t>.. groups in an application, jobs in a group). This </a:t>
            </a:r>
            <a:r>
              <a:rPr lang="fr-FR" sz="2400" dirty="0" err="1">
                <a:solidFill>
                  <a:srgbClr val="002060"/>
                </a:solidFill>
              </a:rPr>
              <a:t>makes</a:t>
            </a:r>
            <a:r>
              <a:rPr lang="fr-FR" sz="2400" dirty="0">
                <a:solidFill>
                  <a:srgbClr val="002060"/>
                </a:solidFill>
              </a:rPr>
              <a:t> </a:t>
            </a:r>
            <a:r>
              <a:rPr lang="fr-FR" sz="2400" dirty="0" err="1">
                <a:solidFill>
                  <a:srgbClr val="002060"/>
                </a:solidFill>
              </a:rPr>
              <a:t>viewing</a:t>
            </a:r>
            <a:r>
              <a:rPr lang="fr-FR" sz="2400" dirty="0">
                <a:solidFill>
                  <a:srgbClr val="002060"/>
                </a:solidFill>
              </a:rPr>
              <a:t> </a:t>
            </a:r>
            <a:r>
              <a:rPr lang="fr-FR" sz="2400" dirty="0" err="1">
                <a:solidFill>
                  <a:srgbClr val="002060"/>
                </a:solidFill>
              </a:rPr>
              <a:t>selected</a:t>
            </a:r>
            <a:r>
              <a:rPr lang="fr-FR" sz="2400" dirty="0">
                <a:solidFill>
                  <a:srgbClr val="002060"/>
                </a:solidFill>
              </a:rPr>
              <a:t> </a:t>
            </a:r>
            <a:r>
              <a:rPr lang="fr-FR" sz="2400" dirty="0" err="1">
                <a:solidFill>
                  <a:srgbClr val="002060"/>
                </a:solidFill>
              </a:rPr>
              <a:t>nodes</a:t>
            </a:r>
            <a:r>
              <a:rPr lang="fr-FR" sz="2400" dirty="0">
                <a:solidFill>
                  <a:srgbClr val="002060"/>
                </a:solidFill>
              </a:rPr>
              <a:t> in the Navigation </a:t>
            </a:r>
            <a:r>
              <a:rPr lang="fr-FR" sz="2400" dirty="0" err="1">
                <a:solidFill>
                  <a:srgbClr val="002060"/>
                </a:solidFill>
              </a:rPr>
              <a:t>Tree</a:t>
            </a:r>
            <a:r>
              <a:rPr lang="fr-FR" sz="2400" dirty="0">
                <a:solidFill>
                  <a:srgbClr val="002060"/>
                </a:solidFill>
              </a:rPr>
              <a:t> </a:t>
            </a:r>
            <a:r>
              <a:rPr lang="fr-FR" sz="2400" dirty="0" err="1">
                <a:solidFill>
                  <a:srgbClr val="002060"/>
                </a:solidFill>
              </a:rPr>
              <a:t>easier</a:t>
            </a:r>
            <a:r>
              <a:rPr lang="fr-FR" sz="2400" dirty="0">
                <a:solidFill>
                  <a:srgbClr val="002060"/>
                </a:solidFill>
              </a:rPr>
              <a:t>.</a:t>
            </a:r>
          </a:p>
          <a:p>
            <a:pPr marL="342900" lvl="0" indent="-342900" eaLnBrk="0" fontAlgn="base" hangingPunct="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2060"/>
                </a:solidFill>
              </a:rPr>
              <a:t>Click on a </a:t>
            </a:r>
            <a:r>
              <a:rPr lang="fr-FR" sz="2400" dirty="0" err="1">
                <a:solidFill>
                  <a:srgbClr val="002060"/>
                </a:solidFill>
              </a:rPr>
              <a:t>node</a:t>
            </a:r>
            <a:r>
              <a:rPr lang="fr-FR" sz="2400" dirty="0">
                <a:solidFill>
                  <a:srgbClr val="002060"/>
                </a:solidFill>
              </a:rPr>
              <a:t> in the </a:t>
            </a:r>
            <a:r>
              <a:rPr lang="fr-FR" sz="2400" dirty="0" err="1">
                <a:solidFill>
                  <a:srgbClr val="002060"/>
                </a:solidFill>
              </a:rPr>
              <a:t>tree</a:t>
            </a:r>
            <a:r>
              <a:rPr lang="fr-FR" sz="2400" dirty="0">
                <a:solidFill>
                  <a:srgbClr val="002060"/>
                </a:solidFill>
              </a:rPr>
              <a:t>, to select </a:t>
            </a:r>
            <a:r>
              <a:rPr lang="fr-FR" sz="2400" dirty="0" err="1">
                <a:solidFill>
                  <a:srgbClr val="002060"/>
                </a:solidFill>
              </a:rPr>
              <a:t>it</a:t>
            </a:r>
            <a:r>
              <a:rPr lang="fr-FR" sz="2400" dirty="0">
                <a:solidFill>
                  <a:srgbClr val="002060"/>
                </a:solidFill>
              </a:rPr>
              <a:t> </a:t>
            </a:r>
            <a:r>
              <a:rPr lang="fr-FR" sz="2400" dirty="0" err="1">
                <a:solidFill>
                  <a:srgbClr val="002060"/>
                </a:solidFill>
              </a:rPr>
              <a:t>simultaneously</a:t>
            </a:r>
            <a:r>
              <a:rPr lang="fr-FR" sz="2400" dirty="0">
                <a:solidFill>
                  <a:srgbClr val="002060"/>
                </a:solidFill>
              </a:rPr>
              <a:t> in the Navigation </a:t>
            </a:r>
            <a:r>
              <a:rPr lang="fr-FR" sz="2400" dirty="0" err="1">
                <a:solidFill>
                  <a:srgbClr val="002060"/>
                </a:solidFill>
              </a:rPr>
              <a:t>tree</a:t>
            </a:r>
            <a:r>
              <a:rPr lang="fr-FR" sz="2400" dirty="0">
                <a:solidFill>
                  <a:srgbClr val="002060"/>
                </a:solidFill>
              </a:rPr>
              <a:t>. the Flow </a:t>
            </a:r>
            <a:r>
              <a:rPr lang="fr-FR" sz="2400" dirty="0" err="1">
                <a:solidFill>
                  <a:srgbClr val="002060"/>
                </a:solidFill>
              </a:rPr>
              <a:t>Diagram</a:t>
            </a:r>
            <a:r>
              <a:rPr lang="fr-FR" sz="2400" dirty="0">
                <a:solidFill>
                  <a:srgbClr val="002060"/>
                </a:solidFill>
              </a:rPr>
              <a:t> </a:t>
            </a:r>
            <a:r>
              <a:rPr lang="fr-FR" sz="2400" dirty="0" err="1">
                <a:solidFill>
                  <a:srgbClr val="002060"/>
                </a:solidFill>
              </a:rPr>
              <a:t>view</a:t>
            </a:r>
            <a:r>
              <a:rPr lang="fr-FR" sz="2400" dirty="0">
                <a:solidFill>
                  <a:srgbClr val="002060"/>
                </a:solidFill>
              </a:rPr>
              <a:t> and the Net </a:t>
            </a:r>
            <a:r>
              <a:rPr lang="fr-FR" sz="2400" dirty="0" err="1">
                <a:solidFill>
                  <a:srgbClr val="002060"/>
                </a:solidFill>
              </a:rPr>
              <a:t>Overview</a:t>
            </a:r>
            <a:r>
              <a:rPr lang="fr-FR" sz="2400" dirty="0">
                <a:solidFill>
                  <a:srgbClr val="002060"/>
                </a:solidFill>
              </a:rPr>
              <a:t>.</a:t>
            </a:r>
          </a:p>
          <a:p>
            <a:pPr eaLnBrk="0" fontAlgn="base" hangingPunct="0"/>
            <a:endParaRPr lang="fr-FR" sz="1000" dirty="0">
              <a:solidFill>
                <a:srgbClr val="002060"/>
              </a:solidFill>
            </a:endParaRPr>
          </a:p>
          <a:p>
            <a:pPr eaLnBrk="0" fontAlgn="base" hangingPunct="0"/>
            <a:r>
              <a:rPr lang="fr-FR" sz="2400" b="1" dirty="0" err="1">
                <a:solidFill>
                  <a:srgbClr val="002060"/>
                </a:solidFill>
              </a:rPr>
              <a:t>Displaying</a:t>
            </a:r>
            <a:r>
              <a:rPr lang="fr-FR" sz="2400" b="1" dirty="0">
                <a:solidFill>
                  <a:srgbClr val="002060"/>
                </a:solidFill>
              </a:rPr>
              <a:t>/</a:t>
            </a:r>
            <a:r>
              <a:rPr lang="fr-FR" sz="2400" b="1" dirty="0" err="1">
                <a:solidFill>
                  <a:srgbClr val="002060"/>
                </a:solidFill>
              </a:rPr>
              <a:t>Hiding</a:t>
            </a:r>
            <a:r>
              <a:rPr lang="fr-FR" sz="2400" b="1" dirty="0">
                <a:solidFill>
                  <a:srgbClr val="002060"/>
                </a:solidFill>
              </a:rPr>
              <a:t> </a:t>
            </a:r>
            <a:r>
              <a:rPr lang="fr-FR" sz="2400" b="1" dirty="0" err="1">
                <a:solidFill>
                  <a:srgbClr val="002060"/>
                </a:solidFill>
              </a:rPr>
              <a:t>Nodes</a:t>
            </a:r>
            <a:endParaRPr lang="fr-FR" sz="2400" dirty="0">
              <a:solidFill>
                <a:srgbClr val="002060"/>
              </a:solidFill>
            </a:endParaRPr>
          </a:p>
          <a:p>
            <a:pPr eaLnBrk="0" fontAlgn="base" hangingPunct="0"/>
            <a:r>
              <a:rPr lang="fr-FR" sz="2400" dirty="0" err="1">
                <a:solidFill>
                  <a:srgbClr val="002060"/>
                </a:solidFill>
              </a:rPr>
              <a:t>Each</a:t>
            </a:r>
            <a:r>
              <a:rPr lang="fr-FR" sz="2400" dirty="0">
                <a:solidFill>
                  <a:srgbClr val="002060"/>
                </a:solidFill>
              </a:rPr>
              <a:t> </a:t>
            </a:r>
            <a:r>
              <a:rPr lang="fr-FR" sz="2400" dirty="0" err="1">
                <a:solidFill>
                  <a:srgbClr val="002060"/>
                </a:solidFill>
              </a:rPr>
              <a:t>node</a:t>
            </a:r>
            <a:r>
              <a:rPr lang="fr-FR" sz="2400" dirty="0">
                <a:solidFill>
                  <a:srgbClr val="002060"/>
                </a:solidFill>
              </a:rPr>
              <a:t> in the Navigation </a:t>
            </a:r>
            <a:r>
              <a:rPr lang="fr-FR" sz="2400" dirty="0" err="1">
                <a:solidFill>
                  <a:srgbClr val="002060"/>
                </a:solidFill>
              </a:rPr>
              <a:t>tree</a:t>
            </a:r>
            <a:r>
              <a:rPr lang="fr-FR" sz="2400" dirty="0">
                <a:solidFill>
                  <a:srgbClr val="002060"/>
                </a:solidFill>
              </a:rPr>
              <a:t> </a:t>
            </a:r>
            <a:r>
              <a:rPr lang="fr-FR" sz="2400" dirty="0" err="1">
                <a:solidFill>
                  <a:srgbClr val="002060"/>
                </a:solidFill>
              </a:rPr>
              <a:t>that</a:t>
            </a:r>
            <a:r>
              <a:rPr lang="fr-FR" sz="2400" dirty="0">
                <a:solidFill>
                  <a:srgbClr val="002060"/>
                </a:solidFill>
              </a:rPr>
              <a:t> </a:t>
            </a:r>
            <a:r>
              <a:rPr lang="fr-FR" sz="2400" dirty="0" err="1">
                <a:solidFill>
                  <a:srgbClr val="002060"/>
                </a:solidFill>
              </a:rPr>
              <a:t>contains</a:t>
            </a:r>
            <a:r>
              <a:rPr lang="fr-FR" sz="2400" dirty="0">
                <a:solidFill>
                  <a:srgbClr val="002060"/>
                </a:solidFill>
              </a:rPr>
              <a:t> </a:t>
            </a:r>
            <a:r>
              <a:rPr lang="fr-FR" sz="2400" dirty="0" err="1">
                <a:solidFill>
                  <a:srgbClr val="002060"/>
                </a:solidFill>
              </a:rPr>
              <a:t>lower-level</a:t>
            </a:r>
            <a:r>
              <a:rPr lang="fr-FR" sz="2400" dirty="0">
                <a:solidFill>
                  <a:srgbClr val="002060"/>
                </a:solidFill>
              </a:rPr>
              <a:t> </a:t>
            </a:r>
            <a:r>
              <a:rPr lang="fr-FR" sz="2400" dirty="0" err="1">
                <a:solidFill>
                  <a:srgbClr val="002060"/>
                </a:solidFill>
              </a:rPr>
              <a:t>nodes</a:t>
            </a:r>
            <a:r>
              <a:rPr lang="fr-FR" sz="2400" dirty="0">
                <a:solidFill>
                  <a:srgbClr val="002060"/>
                </a:solidFill>
              </a:rPr>
              <a:t> </a:t>
            </a:r>
            <a:r>
              <a:rPr lang="fr-FR" sz="2400" dirty="0" err="1">
                <a:solidFill>
                  <a:srgbClr val="002060"/>
                </a:solidFill>
              </a:rPr>
              <a:t>is</a:t>
            </a:r>
            <a:r>
              <a:rPr lang="fr-FR" sz="2400" dirty="0">
                <a:solidFill>
                  <a:srgbClr val="002060"/>
                </a:solidFill>
              </a:rPr>
              <a:t> </a:t>
            </a:r>
            <a:r>
              <a:rPr lang="fr-FR" sz="2400" dirty="0" err="1">
                <a:solidFill>
                  <a:srgbClr val="002060"/>
                </a:solidFill>
              </a:rPr>
              <a:t>referred</a:t>
            </a:r>
            <a:r>
              <a:rPr lang="fr-FR" sz="2400" dirty="0">
                <a:solidFill>
                  <a:srgbClr val="002060"/>
                </a:solidFill>
              </a:rPr>
              <a:t> to as a high-</a:t>
            </a:r>
            <a:r>
              <a:rPr lang="fr-FR" sz="2400" dirty="0" err="1">
                <a:solidFill>
                  <a:srgbClr val="002060"/>
                </a:solidFill>
              </a:rPr>
              <a:t>level</a:t>
            </a:r>
            <a:r>
              <a:rPr lang="fr-FR" sz="2400" dirty="0">
                <a:solidFill>
                  <a:srgbClr val="002060"/>
                </a:solidFill>
              </a:rPr>
              <a:t> </a:t>
            </a:r>
            <a:r>
              <a:rPr lang="fr-FR" sz="2400" dirty="0" err="1">
                <a:solidFill>
                  <a:srgbClr val="002060"/>
                </a:solidFill>
              </a:rPr>
              <a:t>node</a:t>
            </a:r>
            <a:r>
              <a:rPr lang="fr-FR" sz="2400" dirty="0">
                <a:solidFill>
                  <a:srgbClr val="002060"/>
                </a:solidFill>
              </a:rPr>
              <a:t>. For </a:t>
            </a:r>
            <a:r>
              <a:rPr lang="fr-FR" sz="2400" dirty="0" err="1">
                <a:solidFill>
                  <a:srgbClr val="002060"/>
                </a:solidFill>
              </a:rPr>
              <a:t>example</a:t>
            </a:r>
            <a:r>
              <a:rPr lang="fr-FR" sz="2400" dirty="0">
                <a:solidFill>
                  <a:srgbClr val="002060"/>
                </a:solidFill>
              </a:rPr>
              <a:t>, a CONTROL-M, an application or a group </a:t>
            </a:r>
            <a:r>
              <a:rPr lang="fr-FR" sz="2400" dirty="0" err="1">
                <a:solidFill>
                  <a:srgbClr val="002060"/>
                </a:solidFill>
              </a:rPr>
              <a:t>is</a:t>
            </a:r>
            <a:r>
              <a:rPr lang="fr-FR" sz="2400" dirty="0">
                <a:solidFill>
                  <a:srgbClr val="002060"/>
                </a:solidFill>
              </a:rPr>
              <a:t> </a:t>
            </a:r>
            <a:r>
              <a:rPr lang="fr-FR" sz="2400" dirty="0" err="1">
                <a:solidFill>
                  <a:srgbClr val="002060"/>
                </a:solidFill>
              </a:rPr>
              <a:t>represented</a:t>
            </a:r>
            <a:r>
              <a:rPr lang="fr-FR" sz="2400" dirty="0">
                <a:solidFill>
                  <a:srgbClr val="002060"/>
                </a:solidFill>
              </a:rPr>
              <a:t> by a high-</a:t>
            </a:r>
            <a:r>
              <a:rPr lang="fr-FR" sz="2400" dirty="0" err="1">
                <a:solidFill>
                  <a:srgbClr val="002060"/>
                </a:solidFill>
              </a:rPr>
              <a:t>level</a:t>
            </a:r>
            <a:r>
              <a:rPr lang="fr-FR" sz="2400" dirty="0">
                <a:solidFill>
                  <a:srgbClr val="002060"/>
                </a:solidFill>
              </a:rPr>
              <a:t> </a:t>
            </a:r>
            <a:r>
              <a:rPr lang="fr-FR" sz="2400" dirty="0" err="1">
                <a:solidFill>
                  <a:srgbClr val="002060"/>
                </a:solidFill>
              </a:rPr>
              <a:t>node</a:t>
            </a:r>
            <a:r>
              <a:rPr lang="fr-FR" sz="2400" dirty="0">
                <a:solidFill>
                  <a:srgbClr val="002060"/>
                </a:solidFill>
              </a:rPr>
              <a:t>.</a:t>
            </a:r>
          </a:p>
          <a:p>
            <a:pPr eaLnBrk="0" fontAlgn="base" hangingPunct="0"/>
            <a:r>
              <a:rPr lang="fr-FR" sz="2400" dirty="0" err="1">
                <a:solidFill>
                  <a:srgbClr val="002060"/>
                </a:solidFill>
              </a:rPr>
              <a:t>Initially</a:t>
            </a:r>
            <a:r>
              <a:rPr lang="fr-FR" sz="2400" dirty="0">
                <a:solidFill>
                  <a:srgbClr val="002060"/>
                </a:solidFill>
              </a:rPr>
              <a:t>, the Navigation </a:t>
            </a:r>
            <a:r>
              <a:rPr lang="fr-FR" sz="2400" dirty="0" err="1">
                <a:solidFill>
                  <a:srgbClr val="002060"/>
                </a:solidFill>
              </a:rPr>
              <a:t>Tree</a:t>
            </a:r>
            <a:r>
              <a:rPr lang="fr-FR" sz="2400" dirty="0">
                <a:solidFill>
                  <a:srgbClr val="002060"/>
                </a:solidFill>
              </a:rPr>
              <a:t> </a:t>
            </a:r>
            <a:r>
              <a:rPr lang="fr-FR" sz="2400" dirty="0" err="1">
                <a:solidFill>
                  <a:srgbClr val="002060"/>
                </a:solidFill>
              </a:rPr>
              <a:t>is</a:t>
            </a:r>
            <a:r>
              <a:rPr lang="fr-FR" sz="2400" dirty="0">
                <a:solidFill>
                  <a:srgbClr val="002060"/>
                </a:solidFill>
              </a:rPr>
              <a:t> </a:t>
            </a:r>
            <a:r>
              <a:rPr lang="fr-FR" sz="2400" dirty="0" err="1">
                <a:solidFill>
                  <a:srgbClr val="002060"/>
                </a:solidFill>
              </a:rPr>
              <a:t>displayed</a:t>
            </a:r>
            <a:r>
              <a:rPr lang="fr-FR" sz="2400" dirty="0">
                <a:solidFill>
                  <a:srgbClr val="002060"/>
                </a:solidFill>
              </a:rPr>
              <a:t> </a:t>
            </a:r>
            <a:r>
              <a:rPr lang="fr-FR" sz="2400" dirty="0" err="1">
                <a:solidFill>
                  <a:srgbClr val="002060"/>
                </a:solidFill>
              </a:rPr>
              <a:t>with</a:t>
            </a:r>
            <a:r>
              <a:rPr lang="fr-FR" sz="2400" dirty="0">
                <a:solidFill>
                  <a:srgbClr val="002060"/>
                </a:solidFill>
              </a:rPr>
              <a:t> </a:t>
            </a:r>
            <a:r>
              <a:rPr lang="fr-FR" sz="2400" dirty="0" err="1">
                <a:solidFill>
                  <a:srgbClr val="002060"/>
                </a:solidFill>
              </a:rPr>
              <a:t>only</a:t>
            </a:r>
            <a:r>
              <a:rPr lang="fr-FR" sz="2400" dirty="0">
                <a:solidFill>
                  <a:srgbClr val="002060"/>
                </a:solidFill>
              </a:rPr>
              <a:t> the </a:t>
            </a:r>
            <a:r>
              <a:rPr lang="fr-FR" sz="2400" dirty="0" err="1">
                <a:solidFill>
                  <a:srgbClr val="002060"/>
                </a:solidFill>
              </a:rPr>
              <a:t>highest</a:t>
            </a:r>
            <a:r>
              <a:rPr lang="fr-FR" sz="2400" dirty="0">
                <a:solidFill>
                  <a:srgbClr val="002060"/>
                </a:solidFill>
              </a:rPr>
              <a:t> </a:t>
            </a:r>
            <a:r>
              <a:rPr lang="fr-FR" sz="2400" dirty="0" err="1">
                <a:solidFill>
                  <a:srgbClr val="002060"/>
                </a:solidFill>
              </a:rPr>
              <a:t>level</a:t>
            </a:r>
            <a:r>
              <a:rPr lang="fr-FR" sz="2400" dirty="0">
                <a:solidFill>
                  <a:srgbClr val="002060"/>
                </a:solidFill>
              </a:rPr>
              <a:t> </a:t>
            </a:r>
            <a:r>
              <a:rPr lang="fr-FR" sz="2400" dirty="0" err="1">
                <a:solidFill>
                  <a:srgbClr val="002060"/>
                </a:solidFill>
              </a:rPr>
              <a:t>nodes</a:t>
            </a:r>
            <a:r>
              <a:rPr lang="fr-FR" sz="2400" dirty="0">
                <a:solidFill>
                  <a:srgbClr val="002060"/>
                </a:solidFill>
              </a:rPr>
              <a:t> visible (for </a:t>
            </a:r>
            <a:r>
              <a:rPr lang="fr-FR" sz="2400" dirty="0" err="1">
                <a:solidFill>
                  <a:srgbClr val="002060"/>
                </a:solidFill>
              </a:rPr>
              <a:t>example</a:t>
            </a:r>
            <a:r>
              <a:rPr lang="fr-FR" sz="2400" dirty="0">
                <a:solidFill>
                  <a:srgbClr val="002060"/>
                </a:solidFill>
              </a:rPr>
              <a:t>, CONTROL-M installations). </a:t>
            </a:r>
            <a:r>
              <a:rPr lang="fr-FR" sz="2400" dirty="0" err="1">
                <a:solidFill>
                  <a:srgbClr val="002060"/>
                </a:solidFill>
              </a:rPr>
              <a:t>Each</a:t>
            </a:r>
            <a:r>
              <a:rPr lang="fr-FR" sz="2400" dirty="0">
                <a:solidFill>
                  <a:srgbClr val="002060"/>
                </a:solidFill>
              </a:rPr>
              <a:t> high-</a:t>
            </a:r>
            <a:r>
              <a:rPr lang="fr-FR" sz="2400" dirty="0" err="1">
                <a:solidFill>
                  <a:srgbClr val="002060"/>
                </a:solidFill>
              </a:rPr>
              <a:t>level</a:t>
            </a:r>
            <a:r>
              <a:rPr lang="fr-FR" sz="2400" dirty="0">
                <a:solidFill>
                  <a:srgbClr val="002060"/>
                </a:solidFill>
              </a:rPr>
              <a:t> </a:t>
            </a:r>
            <a:r>
              <a:rPr lang="fr-FR" sz="2400" dirty="0" err="1">
                <a:solidFill>
                  <a:srgbClr val="002060"/>
                </a:solidFill>
              </a:rPr>
              <a:t>node</a:t>
            </a:r>
            <a:r>
              <a:rPr lang="fr-FR" sz="2400" dirty="0">
                <a:solidFill>
                  <a:srgbClr val="002060"/>
                </a:solidFill>
              </a:rPr>
              <a:t> has a + or - </a:t>
            </a:r>
            <a:r>
              <a:rPr lang="fr-FR" sz="2400" dirty="0" err="1">
                <a:solidFill>
                  <a:srgbClr val="002060"/>
                </a:solidFill>
              </a:rPr>
              <a:t>next</a:t>
            </a:r>
            <a:r>
              <a:rPr lang="fr-FR" sz="2400" dirty="0">
                <a:solidFill>
                  <a:srgbClr val="002060"/>
                </a:solidFill>
              </a:rPr>
              <a:t> to </a:t>
            </a:r>
            <a:r>
              <a:rPr lang="fr-FR" sz="2400" dirty="0" err="1">
                <a:solidFill>
                  <a:srgbClr val="002060"/>
                </a:solidFill>
              </a:rPr>
              <a:t>it</a:t>
            </a:r>
            <a:r>
              <a:rPr lang="fr-FR" sz="2400" dirty="0">
                <a:solidFill>
                  <a:srgbClr val="002060"/>
                </a:solidFill>
              </a:rPr>
              <a:t>. You </a:t>
            </a:r>
            <a:r>
              <a:rPr lang="fr-FR" sz="2400" dirty="0" err="1">
                <a:solidFill>
                  <a:srgbClr val="002060"/>
                </a:solidFill>
              </a:rPr>
              <a:t>can</a:t>
            </a:r>
            <a:r>
              <a:rPr lang="fr-FR" sz="2400" dirty="0">
                <a:solidFill>
                  <a:srgbClr val="002060"/>
                </a:solidFill>
              </a:rPr>
              <a:t> </a:t>
            </a:r>
            <a:r>
              <a:rPr lang="fr-FR" sz="2400" dirty="0" err="1">
                <a:solidFill>
                  <a:srgbClr val="002060"/>
                </a:solidFill>
              </a:rPr>
              <a:t>expand</a:t>
            </a:r>
            <a:r>
              <a:rPr lang="fr-FR" sz="2400" dirty="0">
                <a:solidFill>
                  <a:srgbClr val="002060"/>
                </a:solidFill>
              </a:rPr>
              <a:t> or collapse the </a:t>
            </a:r>
            <a:r>
              <a:rPr lang="fr-FR" sz="2400" dirty="0" err="1">
                <a:solidFill>
                  <a:srgbClr val="002060"/>
                </a:solidFill>
              </a:rPr>
              <a:t>tree</a:t>
            </a:r>
            <a:r>
              <a:rPr lang="fr-FR" sz="2400" dirty="0">
                <a:solidFill>
                  <a:srgbClr val="002060"/>
                </a:solidFill>
              </a:rPr>
              <a:t> by </a:t>
            </a:r>
            <a:r>
              <a:rPr lang="fr-FR" sz="2400" dirty="0" err="1">
                <a:solidFill>
                  <a:srgbClr val="002060"/>
                </a:solidFill>
              </a:rPr>
              <a:t>either</a:t>
            </a:r>
            <a:r>
              <a:rPr lang="fr-FR" sz="2400" dirty="0">
                <a:solidFill>
                  <a:srgbClr val="002060"/>
                </a:solidFill>
              </a:rPr>
              <a:t> </a:t>
            </a:r>
            <a:r>
              <a:rPr lang="fr-FR" sz="2400" dirty="0" err="1">
                <a:solidFill>
                  <a:srgbClr val="002060"/>
                </a:solidFill>
              </a:rPr>
              <a:t>clicking</a:t>
            </a:r>
            <a:r>
              <a:rPr lang="fr-FR" sz="2400" dirty="0">
                <a:solidFill>
                  <a:srgbClr val="002060"/>
                </a:solidFill>
              </a:rPr>
              <a:t> the + and -, or by double-</a:t>
            </a:r>
            <a:r>
              <a:rPr lang="fr-FR" sz="2400" dirty="0" err="1">
                <a:solidFill>
                  <a:srgbClr val="002060"/>
                </a:solidFill>
              </a:rPr>
              <a:t>clicking</a:t>
            </a:r>
            <a:r>
              <a:rPr lang="fr-FR" sz="2400" dirty="0">
                <a:solidFill>
                  <a:srgbClr val="002060"/>
                </a:solidFill>
              </a:rPr>
              <a:t> the </a:t>
            </a:r>
            <a:r>
              <a:rPr lang="fr-FR" sz="2400" dirty="0" err="1">
                <a:solidFill>
                  <a:srgbClr val="002060"/>
                </a:solidFill>
              </a:rPr>
              <a:t>node</a:t>
            </a:r>
            <a:r>
              <a:rPr lang="fr-FR" sz="2400" dirty="0">
                <a:solidFill>
                  <a:srgbClr val="002060"/>
                </a:solidFill>
              </a:rPr>
              <a:t> </a:t>
            </a:r>
            <a:r>
              <a:rPr lang="fr-FR" sz="2400" dirty="0" err="1">
                <a:solidFill>
                  <a:srgbClr val="002060"/>
                </a:solidFill>
              </a:rPr>
              <a:t>names</a:t>
            </a:r>
            <a:r>
              <a:rPr lang="fr-FR" sz="24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64D9-071D-4789-896F-A2ACB6A3360F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2914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65760" y="527125"/>
            <a:ext cx="1138159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/>
            <a:r>
              <a:rPr lang="fr-FR" b="1" dirty="0"/>
              <a:t>Flow </a:t>
            </a:r>
            <a:r>
              <a:rPr lang="fr-FR" b="1" dirty="0" err="1"/>
              <a:t>Diagram</a:t>
            </a:r>
            <a:endParaRPr lang="fr-FR" dirty="0"/>
          </a:p>
          <a:p>
            <a:pPr eaLnBrk="0" fontAlgn="base" hangingPunct="0"/>
            <a:r>
              <a:rPr lang="fr-FR" dirty="0"/>
              <a:t>The Flow </a:t>
            </a:r>
            <a:r>
              <a:rPr lang="fr-FR" dirty="0" err="1"/>
              <a:t>Diagram</a:t>
            </a:r>
            <a:r>
              <a:rPr lang="fr-FR" dirty="0"/>
              <a:t> </a:t>
            </a:r>
            <a:r>
              <a:rPr lang="fr-FR" dirty="0" err="1"/>
              <a:t>view</a:t>
            </a:r>
            <a:r>
              <a:rPr lang="fr-FR" dirty="0"/>
              <a:t> displays job production flow in a </a:t>
            </a:r>
            <a:r>
              <a:rPr lang="fr-FR" dirty="0" err="1"/>
              <a:t>graphic</a:t>
            </a:r>
            <a:r>
              <a:rPr lang="fr-FR" dirty="0"/>
              <a:t> format. The job flow </a:t>
            </a:r>
            <a:r>
              <a:rPr lang="fr-FR" dirty="0" err="1"/>
              <a:t>displayed</a:t>
            </a:r>
            <a:r>
              <a:rPr lang="fr-FR" dirty="0"/>
              <a:t> </a:t>
            </a:r>
            <a:r>
              <a:rPr lang="fr-FR" dirty="0" err="1"/>
              <a:t>reflects</a:t>
            </a:r>
            <a:r>
              <a:rPr lang="fr-FR" dirty="0"/>
              <a:t> job </a:t>
            </a:r>
            <a:r>
              <a:rPr lang="fr-FR" dirty="0" err="1"/>
              <a:t>dependencies</a:t>
            </a:r>
            <a:r>
              <a:rPr lang="fr-FR" dirty="0"/>
              <a:t>. Job </a:t>
            </a:r>
            <a:r>
              <a:rPr lang="fr-FR" dirty="0" err="1"/>
              <a:t>dependencies</a:t>
            </a:r>
            <a:r>
              <a:rPr lang="fr-FR" dirty="0"/>
              <a:t> are </a:t>
            </a:r>
            <a:r>
              <a:rPr lang="fr-FR" dirty="0" err="1"/>
              <a:t>established</a:t>
            </a:r>
            <a:r>
              <a:rPr lang="fr-FR" dirty="0"/>
              <a:t> by </a:t>
            </a:r>
            <a:r>
              <a:rPr lang="fr-FR" dirty="0" err="1"/>
              <a:t>prerequisite</a:t>
            </a:r>
            <a:r>
              <a:rPr lang="fr-FR" dirty="0"/>
              <a:t> IN and OUT conditions in job </a:t>
            </a:r>
            <a:r>
              <a:rPr lang="fr-FR" dirty="0" err="1"/>
              <a:t>processing</a:t>
            </a:r>
            <a:r>
              <a:rPr lang="fr-FR" dirty="0"/>
              <a:t> </a:t>
            </a:r>
            <a:r>
              <a:rPr lang="fr-FR" dirty="0" err="1"/>
              <a:t>definitions</a:t>
            </a:r>
            <a:r>
              <a:rPr lang="fr-FR" dirty="0"/>
              <a:t>.</a:t>
            </a:r>
          </a:p>
          <a:p>
            <a:pPr eaLnBrk="0" fontAlgn="base" hangingPunct="0"/>
            <a:r>
              <a:rPr lang="fr-FR" dirty="0"/>
              <a:t>The </a:t>
            </a:r>
            <a:r>
              <a:rPr lang="fr-FR" dirty="0" err="1"/>
              <a:t>nodes</a:t>
            </a:r>
            <a:r>
              <a:rPr lang="fr-FR" dirty="0"/>
              <a:t> </a:t>
            </a:r>
            <a:r>
              <a:rPr lang="fr-FR" dirty="0" err="1"/>
              <a:t>displayed</a:t>
            </a:r>
            <a:r>
              <a:rPr lang="fr-FR" dirty="0"/>
              <a:t> in the Flow </a:t>
            </a:r>
            <a:r>
              <a:rPr lang="fr-FR" dirty="0" err="1"/>
              <a:t>Diagram</a:t>
            </a:r>
            <a:r>
              <a:rPr lang="fr-FR" dirty="0"/>
              <a:t> </a:t>
            </a:r>
            <a:r>
              <a:rPr lang="fr-FR" dirty="0" err="1"/>
              <a:t>view</a:t>
            </a:r>
            <a:r>
              <a:rPr lang="fr-FR" dirty="0"/>
              <a:t> are </a:t>
            </a:r>
            <a:r>
              <a:rPr lang="fr-FR" dirty="0" err="1"/>
              <a:t>easily</a:t>
            </a:r>
            <a:r>
              <a:rPr lang="fr-FR" dirty="0"/>
              <a:t> </a:t>
            </a:r>
            <a:r>
              <a:rPr lang="fr-FR" dirty="0" err="1"/>
              <a:t>identified</a:t>
            </a:r>
            <a:r>
              <a:rPr lang="fr-FR" dirty="0"/>
              <a:t>. </a:t>
            </a:r>
            <a:r>
              <a:rPr lang="fr-FR" dirty="0" err="1"/>
              <a:t>Each</a:t>
            </a:r>
            <a:r>
              <a:rPr lang="fr-FR" dirty="0"/>
              <a:t> </a:t>
            </a:r>
            <a:r>
              <a:rPr lang="fr-FR" dirty="0" err="1"/>
              <a:t>node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displayed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its</a:t>
            </a:r>
            <a:r>
              <a:rPr lang="fr-FR" dirty="0"/>
              <a:t> </a:t>
            </a:r>
            <a:r>
              <a:rPr lang="fr-FR" dirty="0" err="1"/>
              <a:t>name</a:t>
            </a:r>
            <a:r>
              <a:rPr lang="fr-FR" dirty="0"/>
              <a:t> at the top of the </a:t>
            </a:r>
            <a:r>
              <a:rPr lang="fr-FR" dirty="0" err="1"/>
              <a:t>node</a:t>
            </a:r>
            <a:r>
              <a:rPr lang="fr-FR" dirty="0"/>
              <a:t>. </a:t>
            </a:r>
            <a:r>
              <a:rPr lang="fr-FR" dirty="0" err="1"/>
              <a:t>Additional</a:t>
            </a:r>
            <a:r>
              <a:rPr lang="fr-FR" dirty="0"/>
              <a:t> information about the </a:t>
            </a:r>
            <a:r>
              <a:rPr lang="fr-FR" dirty="0" err="1"/>
              <a:t>node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provided</a:t>
            </a:r>
            <a:r>
              <a:rPr lang="fr-FR" dirty="0"/>
              <a:t> in a </a:t>
            </a:r>
            <a:r>
              <a:rPr lang="fr-FR" dirty="0" err="1"/>
              <a:t>graphical</a:t>
            </a:r>
            <a:r>
              <a:rPr lang="fr-FR" dirty="0"/>
              <a:t> </a:t>
            </a:r>
            <a:r>
              <a:rPr lang="fr-FR" dirty="0" err="1"/>
              <a:t>manner</a:t>
            </a:r>
            <a:r>
              <a:rPr lang="fr-FR" dirty="0"/>
              <a:t>, </a:t>
            </a:r>
            <a:r>
              <a:rPr lang="fr-FR" dirty="0" err="1"/>
              <a:t>such</a:t>
            </a:r>
            <a:r>
              <a:rPr lang="fr-FR" dirty="0"/>
              <a:t> as </a:t>
            </a:r>
            <a:r>
              <a:rPr lang="fr-FR" dirty="0" err="1"/>
              <a:t>pictures</a:t>
            </a:r>
            <a:r>
              <a:rPr lang="fr-FR" dirty="0"/>
              <a:t>, </a:t>
            </a:r>
            <a:r>
              <a:rPr lang="fr-FR" dirty="0" err="1"/>
              <a:t>icons</a:t>
            </a:r>
            <a:r>
              <a:rPr lang="fr-FR" dirty="0"/>
              <a:t>, </a:t>
            </a:r>
            <a:r>
              <a:rPr lang="fr-FR" dirty="0" err="1"/>
              <a:t>shapes</a:t>
            </a:r>
            <a:r>
              <a:rPr lang="fr-FR" dirty="0"/>
              <a:t>, and </a:t>
            </a:r>
            <a:r>
              <a:rPr lang="fr-FR" dirty="0" err="1"/>
              <a:t>color</a:t>
            </a:r>
            <a:r>
              <a:rPr lang="fr-FR" dirty="0"/>
              <a:t>. Conditions and </a:t>
            </a:r>
            <a:r>
              <a:rPr lang="fr-FR" dirty="0" err="1"/>
              <a:t>resources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affect </a:t>
            </a:r>
            <a:r>
              <a:rPr lang="fr-FR" dirty="0" err="1"/>
              <a:t>nodes</a:t>
            </a:r>
            <a:r>
              <a:rPr lang="fr-FR" dirty="0"/>
              <a:t> on </a:t>
            </a:r>
            <a:r>
              <a:rPr lang="fr-FR" dirty="0" err="1"/>
              <a:t>any</a:t>
            </a:r>
            <a:r>
              <a:rPr lang="fr-FR" dirty="0"/>
              <a:t> </a:t>
            </a:r>
            <a:r>
              <a:rPr lang="fr-FR" dirty="0" err="1"/>
              <a:t>particular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also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viewed</a:t>
            </a:r>
            <a:r>
              <a:rPr lang="fr-FR" dirty="0"/>
              <a:t> in the Flow </a:t>
            </a:r>
            <a:r>
              <a:rPr lang="fr-FR" dirty="0" err="1"/>
              <a:t>Diagram</a:t>
            </a:r>
            <a:r>
              <a:rPr lang="fr-FR" dirty="0"/>
              <a:t> </a:t>
            </a:r>
            <a:r>
              <a:rPr lang="fr-FR" dirty="0" err="1"/>
              <a:t>view</a:t>
            </a:r>
            <a:r>
              <a:rPr lang="fr-FR" dirty="0"/>
              <a:t>.</a:t>
            </a:r>
          </a:p>
          <a:p>
            <a:pPr eaLnBrk="0" fontAlgn="base" hangingPunct="0"/>
            <a:endParaRPr lang="fr-FR" dirty="0"/>
          </a:p>
          <a:p>
            <a:pPr eaLnBrk="0" fontAlgn="base" hangingPunct="0"/>
            <a:r>
              <a:rPr lang="fr-FR" b="1" dirty="0"/>
              <a:t>High-</a:t>
            </a:r>
            <a:r>
              <a:rPr lang="fr-FR" b="1" dirty="0" err="1"/>
              <a:t>Level</a:t>
            </a:r>
            <a:r>
              <a:rPr lang="fr-FR" b="1" dirty="0"/>
              <a:t> </a:t>
            </a:r>
            <a:r>
              <a:rPr lang="fr-FR" b="1" dirty="0" err="1"/>
              <a:t>Node</a:t>
            </a:r>
            <a:r>
              <a:rPr lang="fr-FR" b="1" dirty="0"/>
              <a:t> Types</a:t>
            </a:r>
          </a:p>
          <a:p>
            <a:r>
              <a:rPr lang="fr-FR" dirty="0"/>
              <a:t>All the types of </a:t>
            </a:r>
            <a:r>
              <a:rPr lang="fr-FR" dirty="0" err="1"/>
              <a:t>nodes</a:t>
            </a:r>
            <a:r>
              <a:rPr lang="fr-FR" dirty="0"/>
              <a:t> are </a:t>
            </a:r>
            <a:r>
              <a:rPr lang="fr-FR" dirty="0" err="1"/>
              <a:t>represented</a:t>
            </a:r>
            <a:r>
              <a:rPr lang="fr-FR" dirty="0"/>
              <a:t> by unique </a:t>
            </a:r>
            <a:r>
              <a:rPr lang="fr-FR" dirty="0" err="1"/>
              <a:t>icons</a:t>
            </a:r>
            <a:r>
              <a:rPr lang="fr-FR" dirty="0"/>
              <a:t> in the </a:t>
            </a:r>
            <a:r>
              <a:rPr lang="fr-FR" dirty="0" err="1"/>
              <a:t>upper</a:t>
            </a:r>
            <a:r>
              <a:rPr lang="fr-FR" dirty="0"/>
              <a:t> </a:t>
            </a:r>
            <a:r>
              <a:rPr lang="fr-FR" dirty="0" err="1"/>
              <a:t>left</a:t>
            </a:r>
            <a:r>
              <a:rPr lang="fr-FR" dirty="0"/>
              <a:t> : corner of the </a:t>
            </a:r>
            <a:r>
              <a:rPr lang="fr-FR" dirty="0" err="1"/>
              <a:t>node</a:t>
            </a:r>
            <a:r>
              <a:rPr lang="fr-FR" dirty="0"/>
              <a:t>.</a:t>
            </a:r>
            <a:endParaRPr lang="fr-FR" sz="2400" dirty="0">
              <a:solidFill>
                <a:srgbClr val="002060"/>
              </a:solidFill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820885"/>
              </p:ext>
            </p:extLst>
          </p:nvPr>
        </p:nvGraphicFramePr>
        <p:xfrm>
          <a:off x="2936838" y="3302596"/>
          <a:ext cx="5163669" cy="32979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46027">
                  <a:extLst>
                    <a:ext uri="{9D8B030D-6E8A-4147-A177-3AD203B41FA5}">
                      <a16:colId xmlns:a16="http://schemas.microsoft.com/office/drawing/2014/main" val="545202785"/>
                    </a:ext>
                  </a:extLst>
                </a:gridCol>
                <a:gridCol w="1317642">
                  <a:extLst>
                    <a:ext uri="{9D8B030D-6E8A-4147-A177-3AD203B41FA5}">
                      <a16:colId xmlns:a16="http://schemas.microsoft.com/office/drawing/2014/main" val="3112976038"/>
                    </a:ext>
                  </a:extLst>
                </a:gridCol>
              </a:tblGrid>
              <a:tr h="505611">
                <a:tc>
                  <a:txBody>
                    <a:bodyPr/>
                    <a:lstStyle/>
                    <a:p>
                      <a:pPr marL="72390" eaLnBrk="0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spc="5" dirty="0" err="1">
                          <a:effectLst/>
                        </a:rPr>
                        <a:t>Node</a:t>
                      </a:r>
                      <a:r>
                        <a:rPr lang="fr-FR" sz="2000" spc="5" dirty="0">
                          <a:effectLst/>
                        </a:rPr>
                        <a:t> Type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1130" algn="r" eaLnBrk="0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Symbol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9727946"/>
                  </a:ext>
                </a:extLst>
              </a:tr>
              <a:tr h="500912">
                <a:tc>
                  <a:txBody>
                    <a:bodyPr/>
                    <a:lstStyle/>
                    <a:p>
                      <a:pPr marL="72390" eaLnBrk="0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spc="-35" dirty="0">
                          <a:effectLst/>
                        </a:rPr>
                        <a:t>CONTROL-M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9404031"/>
                  </a:ext>
                </a:extLst>
              </a:tr>
              <a:tr h="500674">
                <a:tc>
                  <a:txBody>
                    <a:bodyPr/>
                    <a:lstStyle/>
                    <a:p>
                      <a:pPr marL="72390" eaLnBrk="0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spc="-30" dirty="0" err="1">
                          <a:effectLst/>
                        </a:rPr>
                        <a:t>Disconnected</a:t>
                      </a:r>
                      <a:r>
                        <a:rPr lang="fr-FR" sz="2000" spc="-30" dirty="0">
                          <a:effectLst/>
                        </a:rPr>
                        <a:t> CONTROL-M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0472970"/>
                  </a:ext>
                </a:extLst>
              </a:tr>
              <a:tr h="684073">
                <a:tc>
                  <a:txBody>
                    <a:bodyPr/>
                    <a:lstStyle/>
                    <a:p>
                      <a:pPr marL="72390" eaLnBrk="0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spc="-25" dirty="0">
                          <a:effectLst/>
                        </a:rPr>
                        <a:t>Application</a:t>
                      </a:r>
                    </a:p>
                    <a:p>
                      <a:pPr marL="72390" eaLnBrk="0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9389548"/>
                  </a:ext>
                </a:extLst>
              </a:tr>
              <a:tr h="431685">
                <a:tc>
                  <a:txBody>
                    <a:bodyPr/>
                    <a:lstStyle/>
                    <a:p>
                      <a:pPr marL="72390" eaLnBrk="0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spc="-30" dirty="0">
                          <a:effectLst/>
                        </a:rPr>
                        <a:t>Group</a:t>
                      </a:r>
                    </a:p>
                    <a:p>
                      <a:pPr marL="72390" eaLnBrk="0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0666562"/>
                  </a:ext>
                </a:extLst>
              </a:tr>
              <a:tr h="497032">
                <a:tc>
                  <a:txBody>
                    <a:bodyPr/>
                    <a:lstStyle/>
                    <a:p>
                      <a:pPr marL="72390" eaLnBrk="0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spc="-30" dirty="0">
                          <a:effectLst/>
                        </a:rPr>
                        <a:t>Group </a:t>
                      </a:r>
                      <a:r>
                        <a:rPr lang="fr-FR" sz="2000" spc="-30" dirty="0" err="1">
                          <a:effectLst/>
                        </a:rPr>
                        <a:t>Scheduling</a:t>
                      </a:r>
                      <a:r>
                        <a:rPr lang="fr-FR" sz="2000" spc="-30" dirty="0">
                          <a:effectLst/>
                        </a:rPr>
                        <a:t> table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5244555"/>
                  </a:ext>
                </a:extLst>
              </a:tr>
            </a:tbl>
          </a:graphicData>
        </a:graphic>
      </p:graphicFrame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2310" y="3849221"/>
            <a:ext cx="295275" cy="3429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2310" y="4375383"/>
            <a:ext cx="381000" cy="40957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8972" y="4910868"/>
            <a:ext cx="447675" cy="36195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6109" y="5567930"/>
            <a:ext cx="447675" cy="37147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7060" y="6174155"/>
            <a:ext cx="390525" cy="219075"/>
          </a:xfrm>
          <a:prstGeom prst="rect">
            <a:avLst/>
          </a:prstGeom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64D9-071D-4789-896F-A2ACB6A3360F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4331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174171" y="4907642"/>
            <a:ext cx="10559143" cy="752929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Job </a:t>
            </a:r>
            <a:r>
              <a:rPr kumimoji="0" lang="fr-FR" alt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status</a:t>
            </a:r>
            <a:endParaRPr kumimoji="0" lang="fr-FR" altLang="fr-FR" sz="24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</a:t>
            </a:r>
            <a:r>
              <a:rPr kumimoji="0" lang="fr-FR" altLang="fr-FR" sz="240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status</a:t>
            </a:r>
            <a:r>
              <a:rPr kumimoji="0" lang="fr-FR" altLang="fr-FR" sz="24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of a job </a:t>
            </a:r>
            <a:r>
              <a:rPr kumimoji="0" lang="fr-FR" altLang="fr-FR" sz="240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is</a:t>
            </a:r>
            <a:r>
              <a:rPr kumimoji="0" lang="fr-FR" altLang="fr-FR" sz="24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fr-FR" altLang="fr-FR" sz="240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indicated</a:t>
            </a:r>
            <a:r>
              <a:rPr kumimoji="0" lang="fr-FR" altLang="fr-FR" sz="24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by the </a:t>
            </a:r>
            <a:r>
              <a:rPr kumimoji="0" lang="fr-FR" altLang="fr-FR" sz="240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color</a:t>
            </a:r>
            <a:r>
              <a:rPr kumimoji="0" lang="fr-FR" altLang="fr-FR" sz="24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of </a:t>
            </a:r>
            <a:r>
              <a:rPr kumimoji="0" lang="fr-FR" altLang="fr-FR" sz="240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its</a:t>
            </a:r>
            <a:r>
              <a:rPr kumimoji="0" lang="fr-FR" altLang="fr-FR" sz="24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fr-FR" altLang="fr-FR" sz="240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node's</a:t>
            </a:r>
            <a:r>
              <a:rPr kumimoji="0" lang="fr-FR" altLang="fr-FR" sz="24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fr-FR" altLang="fr-FR" sz="240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title</a:t>
            </a:r>
            <a:r>
              <a:rPr kumimoji="0" lang="fr-FR" altLang="fr-FR" sz="24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bar.</a:t>
            </a:r>
            <a:endParaRPr kumimoji="0" lang="fr-FR" altLang="fr-FR" sz="24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6039" y="139891"/>
            <a:ext cx="11449276" cy="139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200" b="1" i="0" u="none" strike="noStrike" cap="none" normalizeH="0" baseline="0" dirty="0">
              <a:ln>
                <a:noFill/>
              </a:ln>
              <a:solidFill>
                <a:srgbClr val="3B3B3B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Job </a:t>
            </a:r>
            <a:r>
              <a:rPr kumimoji="0" lang="fr-FR" alt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Node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 Types</a:t>
            </a:r>
            <a:endParaRPr kumimoji="0" lang="fr-FR" altLang="fr-FR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Job </a:t>
            </a:r>
            <a:r>
              <a:rPr kumimoji="0" lang="fr-FR" altLang="fr-FR" sz="240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nodes</a:t>
            </a:r>
            <a:r>
              <a:rPr kumimoji="0" lang="fr-FR" altLang="fr-FR" sz="24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 are </a:t>
            </a:r>
            <a:r>
              <a:rPr kumimoji="0" lang="fr-FR" altLang="fr-FR" sz="240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represented</a:t>
            </a:r>
            <a:r>
              <a:rPr kumimoji="0" lang="fr-FR" altLang="fr-FR" sz="24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 by an </a:t>
            </a:r>
            <a:r>
              <a:rPr kumimoji="0" lang="fr-FR" altLang="fr-FR" sz="240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icon</a:t>
            </a:r>
            <a:r>
              <a:rPr kumimoji="0" lang="fr-FR" altLang="fr-FR" sz="24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 in the </a:t>
            </a:r>
            <a:r>
              <a:rPr kumimoji="0" lang="fr-FR" altLang="fr-FR" sz="240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upper</a:t>
            </a:r>
            <a:r>
              <a:rPr kumimoji="0" lang="fr-FR" altLang="fr-FR" sz="24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fr-FR" altLang="fr-FR" sz="240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left</a:t>
            </a:r>
            <a:r>
              <a:rPr kumimoji="0" lang="fr-FR" altLang="fr-FR" sz="24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-hand corner of the </a:t>
            </a:r>
            <a:r>
              <a:rPr kumimoji="0" lang="fr-FR" altLang="fr-FR" sz="240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node</a:t>
            </a:r>
            <a:r>
              <a:rPr kumimoji="0" lang="fr-FR" altLang="fr-FR" sz="24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 as </a:t>
            </a:r>
            <a:r>
              <a:rPr kumimoji="0" lang="fr-FR" altLang="fr-FR" sz="240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shown</a:t>
            </a:r>
            <a:r>
              <a:rPr kumimoji="0" lang="fr-FR" altLang="fr-FR" sz="24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fr-FR" altLang="fr-FR" sz="240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below</a:t>
            </a:r>
            <a:r>
              <a:rPr kumimoji="0" lang="fr-FR" altLang="fr-FR" sz="24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. </a:t>
            </a:r>
            <a:r>
              <a:rPr kumimoji="0" lang="fr-FR" altLang="fr-FR" sz="240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Additional</a:t>
            </a:r>
            <a:r>
              <a:rPr kumimoji="0" lang="fr-FR" altLang="fr-FR" sz="24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fr-FR" altLang="fr-FR" sz="240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icons</a:t>
            </a:r>
            <a:r>
              <a:rPr kumimoji="0" lang="fr-FR" altLang="fr-FR" sz="24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 and </a:t>
            </a:r>
            <a:r>
              <a:rPr kumimoji="0" lang="fr-FR" altLang="fr-FR" sz="240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text</a:t>
            </a:r>
            <a:r>
              <a:rPr kumimoji="0" lang="fr-FR" altLang="fr-FR" sz="24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fr-FR" altLang="fr-FR" sz="240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appear</a:t>
            </a:r>
            <a:r>
              <a:rPr kumimoji="0" lang="fr-FR" altLang="fr-FR" sz="24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 in the job </a:t>
            </a:r>
            <a:r>
              <a:rPr kumimoji="0" lang="fr-FR" altLang="fr-FR" sz="240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node</a:t>
            </a:r>
            <a:r>
              <a:rPr kumimoji="0" lang="fr-FR" altLang="fr-FR" sz="24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.</a:t>
            </a:r>
            <a:endParaRPr kumimoji="0" lang="fr-FR" altLang="fr-FR" sz="24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02203"/>
              </p:ext>
            </p:extLst>
          </p:nvPr>
        </p:nvGraphicFramePr>
        <p:xfrm>
          <a:off x="2042886" y="2145694"/>
          <a:ext cx="5418666" cy="219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24277949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9929900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002060"/>
                          </a:solidFill>
                        </a:rPr>
                        <a:t>Job type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rgbClr val="002060"/>
                          </a:solidFill>
                        </a:rPr>
                        <a:t>Sample</a:t>
                      </a:r>
                      <a:r>
                        <a:rPr lang="fr-FR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fr-FR" baseline="0" dirty="0" err="1">
                          <a:solidFill>
                            <a:srgbClr val="002060"/>
                          </a:solidFill>
                        </a:rPr>
                        <a:t>node</a:t>
                      </a:r>
                      <a:endParaRPr lang="fr-FR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836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002060"/>
                          </a:solidFill>
                        </a:rPr>
                        <a:t>Regular job</a:t>
                      </a:r>
                    </a:p>
                    <a:p>
                      <a:endParaRPr lang="fr-FR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002060"/>
                        </a:solidFill>
                      </a:endParaRPr>
                    </a:p>
                    <a:p>
                      <a:endParaRPr lang="fr-FR" dirty="0">
                        <a:solidFill>
                          <a:srgbClr val="002060"/>
                        </a:solidFill>
                      </a:endParaRPr>
                    </a:p>
                    <a:p>
                      <a:endParaRPr lang="fr-FR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7705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002060"/>
                          </a:solidFill>
                        </a:rPr>
                        <a:t>Cycle job</a:t>
                      </a:r>
                    </a:p>
                    <a:p>
                      <a:endParaRPr lang="fr-FR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002060"/>
                        </a:solidFill>
                      </a:endParaRPr>
                    </a:p>
                    <a:p>
                      <a:endParaRPr lang="fr-FR" dirty="0">
                        <a:solidFill>
                          <a:srgbClr val="002060"/>
                        </a:solidFill>
                      </a:endParaRPr>
                    </a:p>
                    <a:p>
                      <a:endParaRPr lang="fr-FR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5238626"/>
                  </a:ext>
                </a:extLst>
              </a:tr>
            </a:tbl>
          </a:graphicData>
        </a:graphic>
      </p:graphicFrame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4886" y="2632301"/>
            <a:ext cx="1524000" cy="65722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4886" y="3513696"/>
            <a:ext cx="1524000" cy="676275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64D9-071D-4789-896F-A2ACB6A3360F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9304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087198"/>
              </p:ext>
            </p:extLst>
          </p:nvPr>
        </p:nvGraphicFramePr>
        <p:xfrm>
          <a:off x="2076224" y="118334"/>
          <a:ext cx="8261874" cy="61388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74223">
                  <a:extLst>
                    <a:ext uri="{9D8B030D-6E8A-4147-A177-3AD203B41FA5}">
                      <a16:colId xmlns:a16="http://schemas.microsoft.com/office/drawing/2014/main" val="660491452"/>
                    </a:ext>
                  </a:extLst>
                </a:gridCol>
                <a:gridCol w="1228372">
                  <a:extLst>
                    <a:ext uri="{9D8B030D-6E8A-4147-A177-3AD203B41FA5}">
                      <a16:colId xmlns:a16="http://schemas.microsoft.com/office/drawing/2014/main" val="2613253102"/>
                    </a:ext>
                  </a:extLst>
                </a:gridCol>
                <a:gridCol w="4959279">
                  <a:extLst>
                    <a:ext uri="{9D8B030D-6E8A-4147-A177-3AD203B41FA5}">
                      <a16:colId xmlns:a16="http://schemas.microsoft.com/office/drawing/2014/main" val="422484631"/>
                    </a:ext>
                  </a:extLst>
                </a:gridCol>
              </a:tblGrid>
              <a:tr h="291569">
                <a:tc>
                  <a:txBody>
                    <a:bodyPr/>
                    <a:lstStyle/>
                    <a:p>
                      <a:pPr marL="76200" eaLnBrk="0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 spc="10" dirty="0" err="1">
                          <a:effectLst/>
                        </a:rPr>
                        <a:t>Status</a:t>
                      </a:r>
                      <a:endParaRPr lang="fr-F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 eaLnBrk="0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 spc="25">
                          <a:effectLst/>
                        </a:rPr>
                        <a:t>Color</a:t>
                      </a:r>
                      <a:endParaRPr lang="fr-FR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8420" eaLnBrk="0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 spc="5" dirty="0" err="1">
                          <a:effectLst/>
                        </a:rPr>
                        <a:t>Meaning</a:t>
                      </a:r>
                      <a:endParaRPr lang="fr-F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3876933"/>
                  </a:ext>
                </a:extLst>
              </a:tr>
              <a:tr h="1465942">
                <a:tc>
                  <a:txBody>
                    <a:bodyPr/>
                    <a:lstStyle/>
                    <a:p>
                      <a:pPr marL="76200" eaLnBrk="0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 spc="-25" dirty="0" err="1">
                          <a:effectLst/>
                        </a:rPr>
                        <a:t>Wait</a:t>
                      </a:r>
                      <a:r>
                        <a:rPr lang="fr-FR" sz="1800" b="1" spc="-25" dirty="0">
                          <a:effectLst/>
                        </a:rPr>
                        <a:t> Condition</a:t>
                      </a:r>
                      <a:endParaRPr lang="fr-F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 eaLnBrk="0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 spc="20" dirty="0">
                          <a:effectLst/>
                        </a:rPr>
                        <a:t>Gray</a:t>
                      </a:r>
                      <a:endParaRPr lang="fr-F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marR="480060" eaLnBrk="0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 err="1">
                          <a:effectLst/>
                        </a:rPr>
                        <a:t>Waiting</a:t>
                      </a:r>
                      <a:r>
                        <a:rPr lang="fr-FR" sz="1800" dirty="0">
                          <a:effectLst/>
                        </a:rPr>
                        <a:t> for the </a:t>
                      </a:r>
                      <a:r>
                        <a:rPr lang="fr-FR" sz="1800" dirty="0" err="1">
                          <a:effectLst/>
                        </a:rPr>
                        <a:t>specified</a:t>
                      </a:r>
                      <a:r>
                        <a:rPr lang="fr-FR" sz="1800" dirty="0">
                          <a:effectLst/>
                        </a:rPr>
                        <a:t> date, time, or </a:t>
                      </a:r>
                      <a:r>
                        <a:rPr lang="fr-FR" sz="1800" dirty="0" err="1">
                          <a:effectLst/>
                        </a:rPr>
                        <a:t>prerequisite</a:t>
                      </a:r>
                      <a:r>
                        <a:rPr lang="fr-FR" sz="1800" dirty="0">
                          <a:effectLst/>
                        </a:rPr>
                        <a:t> conditions.</a:t>
                      </a:r>
                    </a:p>
                    <a:p>
                      <a:pPr marL="45720" marR="91440" eaLnBrk="0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 spc="-5" dirty="0">
                          <a:effectLst/>
                        </a:rPr>
                        <a:t>Note</a:t>
                      </a:r>
                      <a:r>
                        <a:rPr lang="fr-FR" sz="1800" spc="-5" dirty="0">
                          <a:effectLst/>
                        </a:rPr>
                        <a:t>: Jobs </a:t>
                      </a:r>
                      <a:r>
                        <a:rPr lang="fr-FR" sz="1800" spc="-5" dirty="0" err="1">
                          <a:effectLst/>
                        </a:rPr>
                        <a:t>with</a:t>
                      </a:r>
                      <a:r>
                        <a:rPr lang="fr-FR" sz="1800" spc="-5" dirty="0">
                          <a:effectLst/>
                        </a:rPr>
                        <a:t> </a:t>
                      </a:r>
                      <a:r>
                        <a:rPr lang="fr-FR" sz="1800" spc="-5" dirty="0" err="1">
                          <a:effectLst/>
                        </a:rPr>
                        <a:t>this</a:t>
                      </a:r>
                      <a:r>
                        <a:rPr lang="fr-FR" sz="1800" spc="-5" dirty="0">
                          <a:effectLst/>
                        </a:rPr>
                        <a:t> </a:t>
                      </a:r>
                      <a:r>
                        <a:rPr lang="fr-FR" sz="1800" spc="-5" dirty="0" err="1">
                          <a:effectLst/>
                        </a:rPr>
                        <a:t>status</a:t>
                      </a:r>
                      <a:r>
                        <a:rPr lang="fr-FR" sz="1800" spc="-5" dirty="0">
                          <a:effectLst/>
                        </a:rPr>
                        <a:t> </a:t>
                      </a:r>
                      <a:r>
                        <a:rPr lang="fr-FR" sz="1800" spc="-5" dirty="0" err="1">
                          <a:effectLst/>
                        </a:rPr>
                        <a:t>may</a:t>
                      </a:r>
                      <a:r>
                        <a:rPr lang="fr-FR" sz="1800" spc="-5" dirty="0">
                          <a:effectLst/>
                        </a:rPr>
                        <a:t> have </a:t>
                      </a:r>
                      <a:r>
                        <a:rPr lang="fr-FR" sz="1800" spc="-5" dirty="0" err="1">
                          <a:effectLst/>
                        </a:rPr>
                        <a:t>any</a:t>
                      </a:r>
                      <a:r>
                        <a:rPr lang="fr-FR" sz="1800" spc="-5" dirty="0">
                          <a:effectLst/>
                        </a:rPr>
                        <a:t> of the </a:t>
                      </a:r>
                      <a:r>
                        <a:rPr lang="fr-FR" sz="1800" spc="-5" dirty="0" err="1">
                          <a:effectLst/>
                        </a:rPr>
                        <a:t>following</a:t>
                      </a:r>
                      <a:r>
                        <a:rPr lang="fr-FR" sz="1800" spc="-5" dirty="0">
                          <a:effectLst/>
                        </a:rPr>
                        <a:t> </a:t>
                      </a:r>
                      <a:r>
                        <a:rPr lang="fr-FR" sz="1800" spc="-5" dirty="0" err="1">
                          <a:effectLst/>
                        </a:rPr>
                        <a:t>statuses</a:t>
                      </a:r>
                      <a:r>
                        <a:rPr lang="fr-FR" sz="1800" spc="-5" dirty="0">
                          <a:effectLst/>
                        </a:rPr>
                        <a:t> in CONTROL-M/Server:</a:t>
                      </a:r>
                      <a:endParaRPr lang="fr-FR" sz="1800" dirty="0">
                        <a:effectLst/>
                      </a:endParaRPr>
                    </a:p>
                    <a:p>
                      <a:pPr marL="342900" lvl="0" indent="-342900" eaLnBrk="0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41414"/>
                        </a:buClr>
                        <a:buSzPts val="850"/>
                        <a:buFont typeface="Arial" panose="020B0604020202020204" pitchFamily="34" charset="0"/>
                        <a:buChar char="·"/>
                        <a:tabLst>
                          <a:tab pos="182880" algn="l"/>
                        </a:tabLst>
                      </a:pPr>
                      <a:r>
                        <a:rPr lang="fr-FR" sz="1800" spc="25" dirty="0">
                          <a:effectLst/>
                        </a:rPr>
                        <a:t>CYCLIC</a:t>
                      </a:r>
                    </a:p>
                    <a:p>
                      <a:pPr marL="342900" lvl="0" indent="-342900" eaLnBrk="0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41414"/>
                        </a:buClr>
                        <a:buSzPts val="850"/>
                        <a:buFont typeface="Arial" panose="020B0604020202020204" pitchFamily="34" charset="0"/>
                        <a:buChar char="·"/>
                        <a:tabLst>
                          <a:tab pos="182880" algn="l"/>
                        </a:tabLst>
                      </a:pPr>
                      <a:r>
                        <a:rPr lang="fr-FR" sz="1800" spc="-10" dirty="0">
                          <a:effectLst/>
                        </a:rPr>
                        <a:t>WAITTIME</a:t>
                      </a:r>
                      <a:endParaRPr lang="fr-FR" sz="1800" spc="25" dirty="0">
                        <a:effectLst/>
                      </a:endParaRPr>
                    </a:p>
                    <a:p>
                      <a:pPr marL="342900" lvl="0" indent="-342900" eaLnBrk="0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41414"/>
                        </a:buClr>
                        <a:buSzPts val="850"/>
                        <a:buFont typeface="Arial" panose="020B0604020202020204" pitchFamily="34" charset="0"/>
                        <a:buChar char="·"/>
                        <a:tabLst>
                          <a:tab pos="182880" algn="l"/>
                        </a:tabLst>
                      </a:pPr>
                      <a:r>
                        <a:rPr lang="fr-FR" sz="1800" spc="10" dirty="0">
                          <a:effectLst/>
                        </a:rPr>
                        <a:t>WAIT_ODAT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41414"/>
                        </a:buClr>
                        <a:buSzPts val="850"/>
                        <a:buFont typeface="Arial" panose="020B0604020202020204" pitchFamily="34" charset="0"/>
                        <a:buChar char="·"/>
                        <a:tabLst>
                          <a:tab pos="182880" algn="l"/>
                        </a:tabLst>
                        <a:defRPr/>
                      </a:pPr>
                      <a:r>
                        <a:rPr lang="fr-FR" sz="1800" spc="10" dirty="0">
                          <a:effectLst/>
                        </a:rPr>
                        <a:t>POST_ODAT</a:t>
                      </a:r>
                      <a:endParaRPr lang="fr-FR" sz="1800" spc="25" dirty="0"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4113210"/>
                  </a:ext>
                </a:extLst>
              </a:tr>
              <a:tr h="264031">
                <a:tc>
                  <a:txBody>
                    <a:bodyPr/>
                    <a:lstStyle/>
                    <a:p>
                      <a:pPr marL="76200" eaLnBrk="0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 spc="-10">
                          <a:effectLst/>
                        </a:rPr>
                        <a:t>Ended OK</a:t>
                      </a:r>
                      <a:endParaRPr lang="fr-FR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 eaLnBrk="0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 spc="-25" dirty="0">
                          <a:effectLst/>
                        </a:rPr>
                        <a:t>Green</a:t>
                      </a:r>
                      <a:endParaRPr lang="fr-F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8420" eaLnBrk="0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spc="5" dirty="0" err="1">
                          <a:effectLst/>
                        </a:rPr>
                        <a:t>Processing</a:t>
                      </a:r>
                      <a:r>
                        <a:rPr lang="fr-FR" sz="1800" spc="5" dirty="0">
                          <a:effectLst/>
                        </a:rPr>
                        <a:t> </a:t>
                      </a:r>
                      <a:r>
                        <a:rPr lang="fr-FR" sz="1800" spc="5" dirty="0" err="1">
                          <a:effectLst/>
                        </a:rPr>
                        <a:t>finished</a:t>
                      </a:r>
                      <a:r>
                        <a:rPr lang="fr-FR" sz="1800" spc="5" dirty="0">
                          <a:effectLst/>
                        </a:rPr>
                        <a:t> </a:t>
                      </a:r>
                      <a:r>
                        <a:rPr lang="fr-FR" sz="1800" spc="5" dirty="0" err="1">
                          <a:effectLst/>
                        </a:rPr>
                        <a:t>successfully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4620969"/>
                  </a:ext>
                </a:extLst>
              </a:tr>
              <a:tr h="276180">
                <a:tc>
                  <a:txBody>
                    <a:bodyPr/>
                    <a:lstStyle/>
                    <a:p>
                      <a:pPr marL="76200" eaLnBrk="0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 spc="-25">
                          <a:effectLst/>
                        </a:rPr>
                        <a:t>Executing</a:t>
                      </a:r>
                      <a:endParaRPr lang="fr-FR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 eaLnBrk="0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 spc="-40" dirty="0">
                          <a:effectLst/>
                        </a:rPr>
                        <a:t>Yellow</a:t>
                      </a:r>
                      <a:endParaRPr lang="fr-F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8420" eaLnBrk="0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 err="1">
                          <a:effectLst/>
                        </a:rPr>
                        <a:t>Executing</a:t>
                      </a:r>
                      <a:r>
                        <a:rPr lang="fr-FR" sz="1800" dirty="0">
                          <a:effectLst/>
                        </a:rPr>
                        <a:t>.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7535978"/>
                  </a:ext>
                </a:extLst>
              </a:tr>
              <a:tr h="633352">
                <a:tc>
                  <a:txBody>
                    <a:bodyPr/>
                    <a:lstStyle/>
                    <a:p>
                      <a:pPr marL="76200" eaLnBrk="0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 spc="-5">
                          <a:effectLst/>
                        </a:rPr>
                        <a:t>Wait Resource</a:t>
                      </a:r>
                      <a:endParaRPr lang="fr-FR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 eaLnBrk="0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 spc="-25" dirty="0">
                          <a:effectLst/>
                        </a:rPr>
                        <a:t>Blue</a:t>
                      </a:r>
                      <a:endParaRPr lang="fr-F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marR="160020" eaLnBrk="0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spc="-10" dirty="0" err="1">
                          <a:effectLst/>
                        </a:rPr>
                        <a:t>Waiting</a:t>
                      </a:r>
                      <a:r>
                        <a:rPr lang="fr-FR" sz="1800" spc="-10" dirty="0">
                          <a:effectLst/>
                        </a:rPr>
                        <a:t> for Control or Quantitative </a:t>
                      </a:r>
                      <a:r>
                        <a:rPr lang="fr-FR" sz="1800" spc="-10" dirty="0" err="1">
                          <a:effectLst/>
                        </a:rPr>
                        <a:t>resources</a:t>
                      </a:r>
                      <a:r>
                        <a:rPr lang="fr-FR" sz="1800" spc="-10" dirty="0">
                          <a:effectLst/>
                        </a:rPr>
                        <a:t>, or </a:t>
                      </a:r>
                      <a:r>
                        <a:rPr lang="fr-FR" sz="1800" spc="-10" dirty="0" err="1">
                          <a:effectLst/>
                        </a:rPr>
                        <a:t>waiting</a:t>
                      </a:r>
                      <a:r>
                        <a:rPr lang="fr-FR" sz="1800" spc="-10" dirty="0">
                          <a:effectLst/>
                        </a:rPr>
                        <a:t> for a CONTROL-M/Agent to </a:t>
                      </a:r>
                      <a:r>
                        <a:rPr lang="fr-FR" sz="1800" spc="-10" dirty="0" err="1">
                          <a:effectLst/>
                        </a:rPr>
                        <a:t>be</a:t>
                      </a:r>
                      <a:r>
                        <a:rPr lang="fr-FR" sz="1800" spc="-10" dirty="0">
                          <a:effectLst/>
                        </a:rPr>
                        <a:t> </a:t>
                      </a:r>
                      <a:r>
                        <a:rPr lang="fr-FR" sz="1800" spc="-10" dirty="0" err="1">
                          <a:effectLst/>
                        </a:rPr>
                        <a:t>available</a:t>
                      </a:r>
                      <a:r>
                        <a:rPr lang="fr-FR" sz="1800" spc="-10" dirty="0">
                          <a:effectLst/>
                        </a:rPr>
                        <a:t>.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3324764"/>
                  </a:ext>
                </a:extLst>
              </a:tr>
              <a:tr h="801004">
                <a:tc>
                  <a:txBody>
                    <a:bodyPr/>
                    <a:lstStyle/>
                    <a:p>
                      <a:pPr marL="76200" eaLnBrk="0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 spc="-25">
                          <a:effectLst/>
                        </a:rPr>
                        <a:t>Wait User</a:t>
                      </a:r>
                      <a:endParaRPr lang="fr-FR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 eaLnBrk="0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 spc="-30" dirty="0">
                          <a:effectLst/>
                        </a:rPr>
                        <a:t>Pink</a:t>
                      </a:r>
                      <a:endParaRPr lang="fr-F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eaLnBrk="0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spc="-5" dirty="0" err="1">
                          <a:effectLst/>
                        </a:rPr>
                        <a:t>Waiting</a:t>
                      </a:r>
                      <a:r>
                        <a:rPr lang="fr-FR" sz="1800" spc="-5" dirty="0">
                          <a:effectLst/>
                        </a:rPr>
                        <a:t> for user confirmation</a:t>
                      </a:r>
                      <a:endParaRPr lang="fr-FR" sz="1800" dirty="0">
                        <a:effectLst/>
                      </a:endParaRPr>
                    </a:p>
                    <a:p>
                      <a:pPr marL="45720" marR="365760" eaLnBrk="0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 spc="15" dirty="0">
                          <a:effectLst/>
                        </a:rPr>
                        <a:t>Note</a:t>
                      </a:r>
                      <a:r>
                        <a:rPr lang="fr-FR" sz="1800" spc="15" dirty="0">
                          <a:effectLst/>
                        </a:rPr>
                        <a:t>: Jobs </a:t>
                      </a:r>
                      <a:r>
                        <a:rPr lang="fr-FR" sz="1800" spc="15" dirty="0" err="1">
                          <a:effectLst/>
                        </a:rPr>
                        <a:t>with</a:t>
                      </a:r>
                      <a:r>
                        <a:rPr lang="fr-FR" sz="1800" spc="15" dirty="0">
                          <a:effectLst/>
                        </a:rPr>
                        <a:t> </a:t>
                      </a:r>
                      <a:r>
                        <a:rPr lang="fr-FR" sz="1800" spc="15" dirty="0" err="1">
                          <a:effectLst/>
                        </a:rPr>
                        <a:t>this</a:t>
                      </a:r>
                      <a:r>
                        <a:rPr lang="fr-FR" sz="1800" spc="15" dirty="0">
                          <a:effectLst/>
                        </a:rPr>
                        <a:t> </a:t>
                      </a:r>
                      <a:r>
                        <a:rPr lang="fr-FR" sz="1800" spc="15" dirty="0" err="1">
                          <a:effectLst/>
                        </a:rPr>
                        <a:t>status</a:t>
                      </a:r>
                      <a:r>
                        <a:rPr lang="fr-FR" sz="1800" spc="15" dirty="0">
                          <a:effectLst/>
                        </a:rPr>
                        <a:t> are </a:t>
                      </a:r>
                      <a:r>
                        <a:rPr lang="fr-FR" sz="1800" spc="15" dirty="0" err="1">
                          <a:effectLst/>
                        </a:rPr>
                        <a:t>assigned</a:t>
                      </a:r>
                      <a:r>
                        <a:rPr lang="fr-FR" sz="1800" spc="15" dirty="0">
                          <a:effectLst/>
                        </a:rPr>
                        <a:t> WAITCONFIRM </a:t>
                      </a:r>
                      <a:r>
                        <a:rPr lang="fr-FR" sz="1800" spc="15" dirty="0" err="1">
                          <a:effectLst/>
                        </a:rPr>
                        <a:t>status</a:t>
                      </a:r>
                      <a:r>
                        <a:rPr lang="fr-FR" sz="1800" spc="15" dirty="0">
                          <a:effectLst/>
                        </a:rPr>
                        <a:t> in CONTROL-M/Server.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3547717"/>
                  </a:ext>
                </a:extLst>
              </a:tr>
              <a:tr h="971896">
                <a:tc>
                  <a:txBody>
                    <a:bodyPr/>
                    <a:lstStyle/>
                    <a:p>
                      <a:pPr marL="76200" eaLnBrk="0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 spc="-15">
                          <a:effectLst/>
                        </a:rPr>
                        <a:t>Ended Not OK</a:t>
                      </a:r>
                      <a:endParaRPr lang="fr-FR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 eaLnBrk="0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 spc="-30" dirty="0" err="1">
                          <a:effectLst/>
                        </a:rPr>
                        <a:t>Red</a:t>
                      </a:r>
                      <a:endParaRPr lang="fr-F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eaLnBrk="0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spc="5" dirty="0" err="1">
                          <a:effectLst/>
                        </a:rPr>
                        <a:t>Processing</a:t>
                      </a:r>
                      <a:r>
                        <a:rPr lang="fr-FR" sz="1800" spc="5" dirty="0">
                          <a:effectLst/>
                        </a:rPr>
                        <a:t> </a:t>
                      </a:r>
                      <a:r>
                        <a:rPr lang="fr-FR" sz="1800" spc="5" dirty="0" err="1">
                          <a:effectLst/>
                        </a:rPr>
                        <a:t>finished</a:t>
                      </a:r>
                      <a:r>
                        <a:rPr lang="fr-FR" sz="1800" spc="5" dirty="0">
                          <a:effectLst/>
                        </a:rPr>
                        <a:t> </a:t>
                      </a:r>
                      <a:r>
                        <a:rPr lang="fr-FR" sz="1800" spc="5" dirty="0" err="1">
                          <a:effectLst/>
                        </a:rPr>
                        <a:t>unsuccessfully</a:t>
                      </a:r>
                      <a:endParaRPr lang="fr-FR" sz="1800" dirty="0">
                        <a:effectLst/>
                      </a:endParaRPr>
                    </a:p>
                    <a:p>
                      <a:pPr marL="45720" eaLnBrk="0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spc="-30" dirty="0">
                          <a:effectLst/>
                        </a:rPr>
                        <a:t>For </a:t>
                      </a:r>
                      <a:r>
                        <a:rPr lang="fr-FR" sz="1800" spc="-30" dirty="0" err="1">
                          <a:effectLst/>
                        </a:rPr>
                        <a:t>example</a:t>
                      </a:r>
                      <a:r>
                        <a:rPr lang="fr-FR" sz="1800" spc="-30" dirty="0">
                          <a:effectLst/>
                        </a:rPr>
                        <a:t>:</a:t>
                      </a:r>
                      <a:endParaRPr lang="fr-FR" sz="1800" dirty="0">
                        <a:effectLst/>
                      </a:endParaRPr>
                    </a:p>
                    <a:p>
                      <a:pPr marL="45720" marR="182880" eaLnBrk="0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spc="-5" dirty="0">
                          <a:effectLst/>
                        </a:rPr>
                        <a:t>The Agent </a:t>
                      </a:r>
                      <a:r>
                        <a:rPr lang="fr-FR" sz="1800" spc="-5" dirty="0" err="1">
                          <a:effectLst/>
                        </a:rPr>
                        <a:t>platform</a:t>
                      </a:r>
                      <a:r>
                        <a:rPr lang="fr-FR" sz="1800" spc="-5" dirty="0">
                          <a:effectLst/>
                        </a:rPr>
                        <a:t> on </a:t>
                      </a:r>
                      <a:r>
                        <a:rPr lang="fr-FR" sz="1800" spc="-5" dirty="0" err="1">
                          <a:effectLst/>
                        </a:rPr>
                        <a:t>which</a:t>
                      </a:r>
                      <a:r>
                        <a:rPr lang="fr-FR" sz="1800" spc="-5" dirty="0">
                          <a:effectLst/>
                        </a:rPr>
                        <a:t> the job </a:t>
                      </a:r>
                      <a:r>
                        <a:rPr lang="fr-FR" sz="1800" spc="-5" dirty="0" err="1">
                          <a:effectLst/>
                        </a:rPr>
                        <a:t>was</a:t>
                      </a:r>
                      <a:r>
                        <a:rPr lang="fr-FR" sz="1800" spc="-5" dirty="0">
                          <a:effectLst/>
                        </a:rPr>
                        <a:t> running </a:t>
                      </a:r>
                      <a:r>
                        <a:rPr lang="fr-FR" sz="1800" spc="-5" dirty="0" err="1">
                          <a:effectLst/>
                        </a:rPr>
                        <a:t>was</a:t>
                      </a:r>
                      <a:r>
                        <a:rPr lang="fr-FR" sz="1800" spc="-5" dirty="0">
                          <a:effectLst/>
                        </a:rPr>
                        <a:t> </a:t>
                      </a:r>
                      <a:r>
                        <a:rPr lang="fr-FR" sz="1800" spc="-5" dirty="0" err="1">
                          <a:effectLst/>
                        </a:rPr>
                        <a:t>changed</a:t>
                      </a:r>
                      <a:r>
                        <a:rPr lang="fr-FR" sz="1800" spc="-5" dirty="0">
                          <a:effectLst/>
                        </a:rPr>
                        <a:t> to </a:t>
                      </a:r>
                      <a:r>
                        <a:rPr lang="fr-FR" sz="1800" b="1" spc="-5" dirty="0" err="1">
                          <a:effectLst/>
                        </a:rPr>
                        <a:t>Disabled</a:t>
                      </a:r>
                      <a:r>
                        <a:rPr lang="fr-FR" sz="1800" spc="-5" dirty="0">
                          <a:effectLst/>
                        </a:rPr>
                        <a:t> by a user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7436889"/>
                  </a:ext>
                </a:extLst>
              </a:tr>
              <a:tr h="513485">
                <a:tc>
                  <a:txBody>
                    <a:bodyPr/>
                    <a:lstStyle/>
                    <a:p>
                      <a:pPr marL="76200" eaLnBrk="0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 spc="25">
                          <a:effectLst/>
                        </a:rPr>
                        <a:t>Unknown</a:t>
                      </a:r>
                      <a:endParaRPr lang="fr-FR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 eaLnBrk="0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 spc="-35" dirty="0">
                          <a:effectLst/>
                        </a:rPr>
                        <a:t>White</a:t>
                      </a:r>
                      <a:endParaRPr lang="fr-F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marR="182880" eaLnBrk="0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Communication </a:t>
                      </a:r>
                      <a:r>
                        <a:rPr lang="fr-FR" sz="1800" dirty="0" err="1">
                          <a:effectLst/>
                        </a:rPr>
                        <a:t>with</a:t>
                      </a:r>
                      <a:r>
                        <a:rPr lang="fr-FR" sz="1800" dirty="0">
                          <a:effectLst/>
                        </a:rPr>
                        <a:t> the Agent </a:t>
                      </a:r>
                      <a:r>
                        <a:rPr lang="fr-FR" sz="1800" dirty="0" err="1">
                          <a:effectLst/>
                        </a:rPr>
                        <a:t>platform</a:t>
                      </a:r>
                      <a:r>
                        <a:rPr lang="fr-FR" sz="1800" dirty="0">
                          <a:effectLst/>
                        </a:rPr>
                        <a:t> </a:t>
                      </a:r>
                      <a:r>
                        <a:rPr lang="fr-FR" sz="1800" dirty="0" err="1">
                          <a:effectLst/>
                        </a:rPr>
                        <a:t>was</a:t>
                      </a:r>
                      <a:r>
                        <a:rPr lang="fr-FR" sz="1800" dirty="0">
                          <a:effectLst/>
                        </a:rPr>
                        <a:t> </a:t>
                      </a:r>
                      <a:r>
                        <a:rPr lang="fr-FR" sz="1800" dirty="0" err="1">
                          <a:effectLst/>
                        </a:rPr>
                        <a:t>interrupted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1240030"/>
                  </a:ext>
                </a:extLst>
              </a:tr>
            </a:tbl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64D9-071D-4789-896F-A2ACB6A3360F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2747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neTexte 19"/>
          <p:cNvSpPr txBox="1"/>
          <p:nvPr/>
        </p:nvSpPr>
        <p:spPr>
          <a:xfrm>
            <a:off x="258183" y="231654"/>
            <a:ext cx="10499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</a:rPr>
              <a:t>Job Note </a:t>
            </a:r>
            <a:r>
              <a:rPr lang="fr-FR" sz="2400" b="1" dirty="0" err="1">
                <a:solidFill>
                  <a:srgbClr val="002060"/>
                </a:solidFill>
              </a:rPr>
              <a:t>Operational</a:t>
            </a:r>
            <a:r>
              <a:rPr lang="fr-FR" sz="2400" b="1" dirty="0">
                <a:solidFill>
                  <a:srgbClr val="002060"/>
                </a:solidFill>
              </a:rPr>
              <a:t> </a:t>
            </a:r>
            <a:r>
              <a:rPr lang="fr-FR" sz="2400" b="1" dirty="0" err="1">
                <a:solidFill>
                  <a:srgbClr val="002060"/>
                </a:solidFill>
              </a:rPr>
              <a:t>Status</a:t>
            </a:r>
            <a:r>
              <a:rPr lang="fr-FR" sz="2400" b="1" dirty="0">
                <a:solidFill>
                  <a:srgbClr val="002060"/>
                </a:solidFill>
              </a:rPr>
              <a:t> and State</a:t>
            </a:r>
            <a:endParaRPr lang="fr-FR" sz="2400" dirty="0">
              <a:solidFill>
                <a:srgbClr val="00206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58183" y="919363"/>
            <a:ext cx="113708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2060"/>
                </a:solidFill>
              </a:rPr>
              <a:t>A job </a:t>
            </a:r>
            <a:r>
              <a:rPr lang="fr-FR" sz="2400" dirty="0" err="1">
                <a:solidFill>
                  <a:srgbClr val="002060"/>
                </a:solidFill>
              </a:rPr>
              <a:t>node</a:t>
            </a:r>
            <a:r>
              <a:rPr lang="fr-FR" sz="2400" dirty="0">
                <a:solidFill>
                  <a:srgbClr val="002060"/>
                </a:solidFill>
              </a:rPr>
              <a:t> </a:t>
            </a:r>
            <a:r>
              <a:rPr lang="fr-FR" sz="2400" dirty="0" err="1">
                <a:solidFill>
                  <a:srgbClr val="002060"/>
                </a:solidFill>
              </a:rPr>
              <a:t>is</a:t>
            </a:r>
            <a:r>
              <a:rPr lang="fr-FR" sz="2400" dirty="0">
                <a:solidFill>
                  <a:srgbClr val="002060"/>
                </a:solidFill>
              </a:rPr>
              <a:t> </a:t>
            </a:r>
            <a:r>
              <a:rPr lang="fr-FR" sz="2400" dirty="0" err="1">
                <a:solidFill>
                  <a:srgbClr val="002060"/>
                </a:solidFill>
              </a:rPr>
              <a:t>displayed</a:t>
            </a:r>
            <a:r>
              <a:rPr lang="fr-FR" sz="2400" dirty="0">
                <a:solidFill>
                  <a:srgbClr val="002060"/>
                </a:solidFill>
              </a:rPr>
              <a:t> </a:t>
            </a:r>
            <a:r>
              <a:rPr lang="fr-FR" sz="2400" dirty="0" err="1">
                <a:solidFill>
                  <a:srgbClr val="002060"/>
                </a:solidFill>
              </a:rPr>
              <a:t>with</a:t>
            </a:r>
            <a:r>
              <a:rPr lang="fr-FR" sz="2400" dirty="0">
                <a:solidFill>
                  <a:srgbClr val="002060"/>
                </a:solidFill>
              </a:rPr>
              <a:t> the </a:t>
            </a:r>
            <a:r>
              <a:rPr lang="fr-FR" sz="2400" dirty="0" err="1">
                <a:solidFill>
                  <a:srgbClr val="002060"/>
                </a:solidFill>
              </a:rPr>
              <a:t>title</a:t>
            </a:r>
            <a:r>
              <a:rPr lang="fr-FR" sz="2400" dirty="0">
                <a:solidFill>
                  <a:srgbClr val="002060"/>
                </a:solidFill>
              </a:rPr>
              <a:t> bar </a:t>
            </a:r>
            <a:r>
              <a:rPr lang="fr-FR" sz="2400" dirty="0" err="1">
                <a:solidFill>
                  <a:srgbClr val="002060"/>
                </a:solidFill>
              </a:rPr>
              <a:t>colored</a:t>
            </a:r>
            <a:r>
              <a:rPr lang="fr-FR" sz="2400" dirty="0">
                <a:solidFill>
                  <a:srgbClr val="002060"/>
                </a:solidFill>
              </a:rPr>
              <a:t> </a:t>
            </a:r>
            <a:r>
              <a:rPr lang="fr-FR" sz="2400" dirty="0" err="1">
                <a:solidFill>
                  <a:srgbClr val="002060"/>
                </a:solidFill>
              </a:rPr>
              <a:t>according</a:t>
            </a:r>
            <a:r>
              <a:rPr lang="fr-FR" sz="2400" dirty="0">
                <a:solidFill>
                  <a:srgbClr val="002060"/>
                </a:solidFill>
              </a:rPr>
              <a:t> to </a:t>
            </a:r>
            <a:r>
              <a:rPr lang="fr-FR" sz="2400" dirty="0" err="1">
                <a:solidFill>
                  <a:srgbClr val="002060"/>
                </a:solidFill>
              </a:rPr>
              <a:t>its</a:t>
            </a:r>
            <a:r>
              <a:rPr lang="fr-FR" sz="2400" dirty="0">
                <a:solidFill>
                  <a:srgbClr val="002060"/>
                </a:solidFill>
              </a:rPr>
              <a:t> </a:t>
            </a:r>
            <a:r>
              <a:rPr lang="fr-FR" sz="2400" dirty="0" err="1">
                <a:solidFill>
                  <a:srgbClr val="002060"/>
                </a:solidFill>
              </a:rPr>
              <a:t>status</a:t>
            </a:r>
            <a:r>
              <a:rPr lang="fr-FR" sz="2400" dirty="0">
                <a:solidFill>
                  <a:srgbClr val="002060"/>
                </a:solidFill>
              </a:rPr>
              <a:t>. In addition to the </a:t>
            </a:r>
            <a:r>
              <a:rPr lang="fr-FR" sz="2400" dirty="0" err="1">
                <a:solidFill>
                  <a:srgbClr val="002060"/>
                </a:solidFill>
              </a:rPr>
              <a:t>node</a:t>
            </a:r>
            <a:r>
              <a:rPr lang="fr-FR" sz="2400" dirty="0">
                <a:solidFill>
                  <a:srgbClr val="002060"/>
                </a:solidFill>
              </a:rPr>
              <a:t> </a:t>
            </a:r>
            <a:r>
              <a:rPr lang="fr-FR" sz="2400" dirty="0" err="1">
                <a:solidFill>
                  <a:srgbClr val="002060"/>
                </a:solidFill>
              </a:rPr>
              <a:t>status</a:t>
            </a:r>
            <a:r>
              <a:rPr lang="fr-FR" sz="2400" dirty="0">
                <a:solidFill>
                  <a:srgbClr val="002060"/>
                </a:solidFill>
              </a:rPr>
              <a:t>, </a:t>
            </a:r>
            <a:r>
              <a:rPr lang="fr-FR" sz="2400" dirty="0" err="1">
                <a:solidFill>
                  <a:srgbClr val="002060"/>
                </a:solidFill>
              </a:rPr>
              <a:t>each</a:t>
            </a:r>
            <a:r>
              <a:rPr lang="fr-FR" sz="2400" dirty="0">
                <a:solidFill>
                  <a:srgbClr val="002060"/>
                </a:solidFill>
              </a:rPr>
              <a:t> job </a:t>
            </a:r>
            <a:r>
              <a:rPr lang="fr-FR" sz="2400" dirty="0" err="1">
                <a:solidFill>
                  <a:srgbClr val="002060"/>
                </a:solidFill>
              </a:rPr>
              <a:t>node</a:t>
            </a:r>
            <a:r>
              <a:rPr lang="fr-FR" sz="2400" dirty="0">
                <a:solidFill>
                  <a:srgbClr val="002060"/>
                </a:solidFill>
              </a:rPr>
              <a:t> </a:t>
            </a:r>
            <a:r>
              <a:rPr lang="fr-FR" sz="2400" dirty="0" err="1">
                <a:solidFill>
                  <a:srgbClr val="002060"/>
                </a:solidFill>
              </a:rPr>
              <a:t>is</a:t>
            </a:r>
            <a:r>
              <a:rPr lang="fr-FR" sz="2400" dirty="0">
                <a:solidFill>
                  <a:srgbClr val="002060"/>
                </a:solidFill>
              </a:rPr>
              <a:t> </a:t>
            </a:r>
            <a:r>
              <a:rPr lang="fr-FR" sz="2400" dirty="0" err="1">
                <a:solidFill>
                  <a:srgbClr val="002060"/>
                </a:solidFill>
              </a:rPr>
              <a:t>assigned</a:t>
            </a:r>
            <a:r>
              <a:rPr lang="fr-FR" sz="2400" dirty="0">
                <a:solidFill>
                  <a:srgbClr val="002060"/>
                </a:solidFill>
              </a:rPr>
              <a:t> a state </a:t>
            </a:r>
            <a:r>
              <a:rPr lang="fr-FR" sz="2400" dirty="0" err="1">
                <a:solidFill>
                  <a:srgbClr val="002060"/>
                </a:solidFill>
              </a:rPr>
              <a:t>that</a:t>
            </a:r>
            <a:r>
              <a:rPr lang="fr-FR" sz="2400" dirty="0">
                <a:solidFill>
                  <a:srgbClr val="002060"/>
                </a:solidFill>
              </a:rPr>
              <a:t> </a:t>
            </a:r>
            <a:r>
              <a:rPr lang="fr-FR" sz="2400" dirty="0" err="1">
                <a:solidFill>
                  <a:srgbClr val="002060"/>
                </a:solidFill>
              </a:rPr>
              <a:t>provides</a:t>
            </a:r>
            <a:r>
              <a:rPr lang="fr-FR" sz="2400" dirty="0">
                <a:solidFill>
                  <a:srgbClr val="002060"/>
                </a:solidFill>
              </a:rPr>
              <a:t> more information about the </a:t>
            </a:r>
            <a:r>
              <a:rPr lang="fr-FR" sz="2400" dirty="0" err="1">
                <a:solidFill>
                  <a:srgbClr val="002060"/>
                </a:solidFill>
              </a:rPr>
              <a:t>node</a:t>
            </a:r>
            <a:r>
              <a:rPr lang="fr-FR" sz="2400" dirty="0">
                <a:solidFill>
                  <a:srgbClr val="002060"/>
                </a:solidFill>
              </a:rPr>
              <a:t>, as </a:t>
            </a:r>
            <a:r>
              <a:rPr lang="fr-FR" sz="2400" dirty="0" err="1">
                <a:solidFill>
                  <a:srgbClr val="002060"/>
                </a:solidFill>
              </a:rPr>
              <a:t>indicated</a:t>
            </a:r>
            <a:r>
              <a:rPr lang="fr-FR" sz="2400" dirty="0">
                <a:solidFill>
                  <a:srgbClr val="002060"/>
                </a:solidFill>
              </a:rPr>
              <a:t> in the </a:t>
            </a:r>
            <a:r>
              <a:rPr lang="fr-FR" sz="2400" dirty="0" err="1">
                <a:solidFill>
                  <a:srgbClr val="002060"/>
                </a:solidFill>
              </a:rPr>
              <a:t>following</a:t>
            </a:r>
            <a:r>
              <a:rPr lang="fr-FR" sz="2400" dirty="0">
                <a:solidFill>
                  <a:srgbClr val="002060"/>
                </a:solidFill>
              </a:rPr>
              <a:t> table : </a:t>
            </a:r>
          </a:p>
        </p:txBody>
      </p:sp>
      <p:graphicFrame>
        <p:nvGraphicFramePr>
          <p:cNvPr id="22" name="Tableau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839063"/>
              </p:ext>
            </p:extLst>
          </p:nvPr>
        </p:nvGraphicFramePr>
        <p:xfrm>
          <a:off x="1795332" y="2345736"/>
          <a:ext cx="8779434" cy="3790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6478">
                  <a:extLst>
                    <a:ext uri="{9D8B030D-6E8A-4147-A177-3AD203B41FA5}">
                      <a16:colId xmlns:a16="http://schemas.microsoft.com/office/drawing/2014/main" val="1821925694"/>
                    </a:ext>
                  </a:extLst>
                </a:gridCol>
                <a:gridCol w="2926478">
                  <a:extLst>
                    <a:ext uri="{9D8B030D-6E8A-4147-A177-3AD203B41FA5}">
                      <a16:colId xmlns:a16="http://schemas.microsoft.com/office/drawing/2014/main" val="162169731"/>
                    </a:ext>
                  </a:extLst>
                </a:gridCol>
                <a:gridCol w="2926478">
                  <a:extLst>
                    <a:ext uri="{9D8B030D-6E8A-4147-A177-3AD203B41FA5}">
                      <a16:colId xmlns:a16="http://schemas.microsoft.com/office/drawing/2014/main" val="2461310529"/>
                    </a:ext>
                  </a:extLst>
                </a:gridCol>
              </a:tblGrid>
              <a:tr h="887288">
                <a:tc>
                  <a:txBody>
                    <a:bodyPr/>
                    <a:lstStyle/>
                    <a:p>
                      <a:r>
                        <a:rPr lang="fr-FR" dirty="0"/>
                        <a:t>State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Description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Node</a:t>
                      </a:r>
                      <a:r>
                        <a:rPr lang="fr-F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Appearance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9758212"/>
                  </a:ext>
                </a:extLst>
              </a:tr>
              <a:tr h="887288"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Free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Default state. The job </a:t>
                      </a:r>
                      <a:r>
                        <a:rPr lang="fr-FR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not </a:t>
                      </a:r>
                      <a:r>
                        <a:rPr lang="fr-FR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Held</a:t>
                      </a:r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or </a:t>
                      </a:r>
                      <a:r>
                        <a:rPr lang="fr-FR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Deleted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1436019"/>
                  </a:ext>
                </a:extLst>
              </a:tr>
              <a:tr h="1129118">
                <a:tc>
                  <a:txBody>
                    <a:bodyPr/>
                    <a:lstStyle/>
                    <a:p>
                      <a:r>
                        <a:rPr lang="fr-FR" b="1" dirty="0" err="1">
                          <a:solidFill>
                            <a:schemeClr val="tx1"/>
                          </a:solidFill>
                        </a:rPr>
                        <a:t>Held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Job </a:t>
                      </a:r>
                      <a:r>
                        <a:rPr lang="fr-FR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r>
                        <a:rPr lang="fr-FR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held</a:t>
                      </a:r>
                      <a:r>
                        <a:rPr lang="fr-FR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by an CONTROL-M/EM user</a:t>
                      </a:r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3101525"/>
                  </a:ext>
                </a:extLst>
              </a:tr>
              <a:tr h="887288">
                <a:tc>
                  <a:txBody>
                    <a:bodyPr/>
                    <a:lstStyle/>
                    <a:p>
                      <a:r>
                        <a:rPr lang="fr-FR" b="1" dirty="0" err="1">
                          <a:solidFill>
                            <a:schemeClr val="tx1"/>
                          </a:solidFill>
                        </a:rPr>
                        <a:t>Deleted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job was deleted by an CONTROL-M/EM user.</a:t>
                      </a:r>
                      <a:endParaRPr lang="fr-FR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7007081"/>
                  </a:ext>
                </a:extLst>
              </a:tr>
            </a:tbl>
          </a:graphicData>
        </a:graphic>
      </p:graphicFrame>
      <p:pic>
        <p:nvPicPr>
          <p:cNvPr id="23" name="Imag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5176" y="3300821"/>
            <a:ext cx="1590476" cy="600000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5176" y="4203923"/>
            <a:ext cx="1485714" cy="923810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4223" y="5327194"/>
            <a:ext cx="1571429" cy="809524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64D9-071D-4789-896F-A2ACB6A3360F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7819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256" y="2832566"/>
            <a:ext cx="3667125" cy="183832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04395" y="279699"/>
            <a:ext cx="116935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Net Overview</a:t>
            </a:r>
          </a:p>
          <a:p>
            <a:r>
              <a:rPr lang="en-US" sz="2400" dirty="0">
                <a:solidFill>
                  <a:srgbClr val="002060"/>
                </a:solidFill>
              </a:rPr>
              <a:t>The bottom pane of the “CONTROL-M Enterprise Manager </a:t>
            </a:r>
            <a:r>
              <a:rPr lang="en-US" sz="2400" dirty="0" err="1">
                <a:solidFill>
                  <a:srgbClr val="002060"/>
                </a:solidFill>
              </a:rPr>
              <a:t>ViewPoint</a:t>
            </a:r>
            <a:r>
              <a:rPr lang="en-US" sz="2400" dirty="0">
                <a:solidFill>
                  <a:srgbClr val="002060"/>
                </a:solidFill>
              </a:rPr>
              <a:t>” window contains a graphical overview of die current displayed </a:t>
            </a:r>
            <a:r>
              <a:rPr lang="en-US" sz="2400" dirty="0" err="1">
                <a:solidFill>
                  <a:srgbClr val="002060"/>
                </a:solidFill>
              </a:rPr>
              <a:t>ViewPoint</a:t>
            </a:r>
            <a:r>
              <a:rPr lang="en-US" sz="2400" dirty="0">
                <a:solidFill>
                  <a:srgbClr val="002060"/>
                </a:solidFill>
              </a:rPr>
              <a:t>. It is displayed on a miniature scale and provides an overview of what is displayed in the “Flow Diagram” view. The part of the “Net Overview” window that is enclosed in a rectangle is displayed in the “Flow Diagram” in the pane above. The “Net Overview” allows you to navigate more easily in the current environment.</a:t>
            </a:r>
            <a:endParaRPr lang="fr-FR" sz="2400" dirty="0">
              <a:solidFill>
                <a:srgbClr val="7030A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01214" y="4894730"/>
            <a:ext cx="11596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When there are too many codes in the current level to be displayed in the “Net Overview” pane, only a part of the current level is displayed. “Net Overview” contains a scroll bar at the bottom and side of the panel that allows you to view other parts of the current display level.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64D9-071D-4789-896F-A2ACB6A3360F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5624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491346" y="2649682"/>
            <a:ext cx="51172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000" b="1" dirty="0">
                <a:solidFill>
                  <a:srgbClr val="7030A0"/>
                </a:solidFill>
              </a:rPr>
              <a:t>Control-M Architecture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64D9-071D-4789-896F-A2ACB6A3360F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4295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759" y="340658"/>
            <a:ext cx="8891624" cy="5726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64D9-071D-4789-896F-A2ACB6A3360F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0269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48146" y="2556164"/>
            <a:ext cx="10037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•	Run under Windows NT/2000	, Unix, </a:t>
            </a:r>
            <a:r>
              <a:rPr lang="en-US" sz="2400" dirty="0" err="1">
                <a:solidFill>
                  <a:srgbClr val="7030A0"/>
                </a:solidFill>
              </a:rPr>
              <a:t>etc</a:t>
            </a:r>
            <a:r>
              <a:rPr lang="en-US" sz="2400" dirty="0">
                <a:solidFill>
                  <a:srgbClr val="7030A0"/>
                </a:solidFill>
              </a:rPr>
              <a:t> ...</a:t>
            </a:r>
          </a:p>
          <a:p>
            <a:r>
              <a:rPr lang="en-US" sz="2400" dirty="0">
                <a:solidFill>
                  <a:srgbClr val="7030A0"/>
                </a:solidFill>
              </a:rPr>
              <a:t>•	Submit, monitor, control and manage jobs</a:t>
            </a:r>
          </a:p>
          <a:p>
            <a:r>
              <a:rPr lang="en-US" sz="2400" dirty="0">
                <a:solidFill>
                  <a:srgbClr val="7030A0"/>
                </a:solidFill>
              </a:rPr>
              <a:t>•	Receive order from Control-M Server</a:t>
            </a:r>
          </a:p>
          <a:p>
            <a:r>
              <a:rPr lang="en-US" sz="2400" dirty="0">
                <a:solidFill>
                  <a:srgbClr val="7030A0"/>
                </a:solidFill>
              </a:rPr>
              <a:t>•	Send result to Control-M Server</a:t>
            </a:r>
            <a:endParaRPr lang="fr-FR" sz="2400" dirty="0">
              <a:solidFill>
                <a:srgbClr val="7030A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02673" y="1070264"/>
            <a:ext cx="4291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7030A0"/>
                </a:solidFill>
              </a:rPr>
              <a:t>Control-M Agent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602" y="513051"/>
            <a:ext cx="1924050" cy="1114425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64D9-071D-4789-896F-A2ACB6A3360F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1047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2828836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400" dirty="0">
                <a:solidFill>
                  <a:srgbClr val="7030A0"/>
                </a:solidFill>
              </a:rPr>
              <a:t>•	</a:t>
            </a:r>
            <a:r>
              <a:rPr lang="fr-FR" sz="2400" dirty="0" err="1">
                <a:solidFill>
                  <a:srgbClr val="7030A0"/>
                </a:solidFill>
              </a:rPr>
              <a:t>It’s</a:t>
            </a:r>
            <a:r>
              <a:rPr lang="fr-FR" sz="2400" dirty="0">
                <a:solidFill>
                  <a:srgbClr val="7030A0"/>
                </a:solidFill>
              </a:rPr>
              <a:t> the </a:t>
            </a:r>
            <a:r>
              <a:rPr lang="fr-FR" sz="2400" dirty="0" err="1">
                <a:solidFill>
                  <a:srgbClr val="7030A0"/>
                </a:solidFill>
              </a:rPr>
              <a:t>engine</a:t>
            </a:r>
            <a:r>
              <a:rPr lang="fr-FR" sz="2400" dirty="0">
                <a:solidFill>
                  <a:srgbClr val="7030A0"/>
                </a:solidFill>
              </a:rPr>
              <a:t> of Control-M</a:t>
            </a:r>
          </a:p>
          <a:p>
            <a:r>
              <a:rPr lang="fr-FR" sz="2400" dirty="0">
                <a:solidFill>
                  <a:srgbClr val="7030A0"/>
                </a:solidFill>
              </a:rPr>
              <a:t>•	</a:t>
            </a:r>
            <a:r>
              <a:rPr lang="fr-FR" sz="2400" dirty="0" err="1">
                <a:solidFill>
                  <a:srgbClr val="7030A0"/>
                </a:solidFill>
              </a:rPr>
              <a:t>Contain</a:t>
            </a:r>
            <a:r>
              <a:rPr lang="fr-FR" sz="2400" dirty="0">
                <a:solidFill>
                  <a:srgbClr val="7030A0"/>
                </a:solidFill>
              </a:rPr>
              <a:t> all job </a:t>
            </a:r>
            <a:r>
              <a:rPr lang="fr-FR" sz="2400" dirty="0" err="1">
                <a:solidFill>
                  <a:srgbClr val="7030A0"/>
                </a:solidFill>
              </a:rPr>
              <a:t>definitions</a:t>
            </a:r>
            <a:endParaRPr lang="fr-FR" sz="2400" dirty="0">
              <a:solidFill>
                <a:srgbClr val="7030A0"/>
              </a:solidFill>
            </a:endParaRPr>
          </a:p>
          <a:p>
            <a:r>
              <a:rPr lang="fr-FR" sz="2400" dirty="0">
                <a:solidFill>
                  <a:srgbClr val="7030A0"/>
                </a:solidFill>
              </a:rPr>
              <a:t>•	</a:t>
            </a:r>
            <a:r>
              <a:rPr lang="fr-FR" sz="2400" dirty="0" err="1">
                <a:solidFill>
                  <a:srgbClr val="7030A0"/>
                </a:solidFill>
              </a:rPr>
              <a:t>Contain</a:t>
            </a:r>
            <a:r>
              <a:rPr lang="fr-FR" sz="2400" dirty="0">
                <a:solidFill>
                  <a:srgbClr val="7030A0"/>
                </a:solidFill>
              </a:rPr>
              <a:t> all </a:t>
            </a:r>
            <a:r>
              <a:rPr lang="fr-FR" sz="2400" dirty="0" err="1">
                <a:solidFill>
                  <a:srgbClr val="7030A0"/>
                </a:solidFill>
              </a:rPr>
              <a:t>calendars</a:t>
            </a:r>
            <a:endParaRPr lang="fr-FR" sz="2400" dirty="0">
              <a:solidFill>
                <a:srgbClr val="7030A0"/>
              </a:solidFill>
            </a:endParaRPr>
          </a:p>
          <a:p>
            <a:r>
              <a:rPr lang="fr-FR" sz="2400" dirty="0">
                <a:solidFill>
                  <a:srgbClr val="7030A0"/>
                </a:solidFill>
              </a:rPr>
              <a:t>•	</a:t>
            </a:r>
            <a:r>
              <a:rPr lang="fr-FR" sz="2400" dirty="0" err="1">
                <a:solidFill>
                  <a:srgbClr val="7030A0"/>
                </a:solidFill>
              </a:rPr>
              <a:t>Activate</a:t>
            </a:r>
            <a:r>
              <a:rPr lang="fr-FR" sz="2400" dirty="0">
                <a:solidFill>
                  <a:srgbClr val="7030A0"/>
                </a:solidFill>
              </a:rPr>
              <a:t> and Control the « up to plan »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062" y="486208"/>
            <a:ext cx="1590675" cy="189547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02673" y="1070264"/>
            <a:ext cx="4291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7030A0"/>
                </a:solidFill>
              </a:rPr>
              <a:t>Control-M Server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64D9-071D-4789-896F-A2ACB6A3360F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1689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344705" y="1043492"/>
            <a:ext cx="66804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/>
              <a:t>Thanks</a:t>
            </a:r>
            <a:r>
              <a:rPr lang="fr-FR" sz="2400" dirty="0"/>
              <a:t> to :</a:t>
            </a:r>
          </a:p>
          <a:p>
            <a:endParaRPr lang="fr-FR" sz="2400" dirty="0"/>
          </a:p>
          <a:p>
            <a:r>
              <a:rPr lang="fr-FR" sz="2400" dirty="0" err="1"/>
              <a:t>Vinil</a:t>
            </a:r>
            <a:r>
              <a:rPr lang="fr-FR" sz="2400" dirty="0"/>
              <a:t> </a:t>
            </a:r>
            <a:r>
              <a:rPr lang="fr-FR" sz="2400" dirty="0" err="1"/>
              <a:t>Gopalkrishnan</a:t>
            </a:r>
            <a:endParaRPr lang="fr-FR" sz="2400" dirty="0"/>
          </a:p>
          <a:p>
            <a:endParaRPr lang="fr-FR" sz="2400" dirty="0"/>
          </a:p>
          <a:p>
            <a:r>
              <a:rPr lang="en-US" sz="2400" dirty="0">
                <a:hlinkClick r:id="rId2"/>
              </a:rPr>
              <a:t>www.srinimf.com</a:t>
            </a:r>
            <a:r>
              <a:rPr lang="fr-FR" sz="2400" dirty="0"/>
              <a:t> </a:t>
            </a:r>
            <a:endParaRPr lang="en-US" sz="24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64D9-071D-4789-896F-A2ACB6A3360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27331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7464" y="2805545"/>
            <a:ext cx="76165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7030A0"/>
                </a:solidFill>
              </a:rPr>
              <a:t>•	Focal point of control</a:t>
            </a:r>
          </a:p>
          <a:p>
            <a:r>
              <a:rPr lang="fr-FR" sz="2400" dirty="0">
                <a:solidFill>
                  <a:srgbClr val="7030A0"/>
                </a:solidFill>
              </a:rPr>
              <a:t>•	Standard GUI for all the Production </a:t>
            </a:r>
            <a:r>
              <a:rPr lang="fr-FR" sz="2400" dirty="0" err="1">
                <a:solidFill>
                  <a:srgbClr val="7030A0"/>
                </a:solidFill>
              </a:rPr>
              <a:t>platforms</a:t>
            </a:r>
            <a:endParaRPr lang="fr-FR" sz="2400" dirty="0">
              <a:solidFill>
                <a:srgbClr val="7030A0"/>
              </a:solidFill>
            </a:endParaRPr>
          </a:p>
          <a:p>
            <a:r>
              <a:rPr lang="fr-FR" sz="2400" dirty="0">
                <a:solidFill>
                  <a:srgbClr val="7030A0"/>
                </a:solidFill>
              </a:rPr>
              <a:t>•	</a:t>
            </a:r>
            <a:r>
              <a:rPr lang="fr-FR" sz="2400" dirty="0" err="1">
                <a:solidFill>
                  <a:srgbClr val="7030A0"/>
                </a:solidFill>
              </a:rPr>
              <a:t>Responsible</a:t>
            </a:r>
            <a:r>
              <a:rPr lang="fr-FR" sz="2400" dirty="0">
                <a:solidFill>
                  <a:srgbClr val="7030A0"/>
                </a:solidFill>
              </a:rPr>
              <a:t> for cross-</a:t>
            </a:r>
            <a:r>
              <a:rPr lang="fr-FR" sz="2400" dirty="0" err="1">
                <a:solidFill>
                  <a:srgbClr val="7030A0"/>
                </a:solidFill>
              </a:rPr>
              <a:t>platform</a:t>
            </a:r>
            <a:r>
              <a:rPr lang="fr-FR" sz="2400" dirty="0">
                <a:solidFill>
                  <a:srgbClr val="7030A0"/>
                </a:solidFill>
              </a:rPr>
              <a:t> </a:t>
            </a:r>
            <a:r>
              <a:rPr lang="fr-FR" sz="2400" dirty="0" err="1">
                <a:solidFill>
                  <a:srgbClr val="7030A0"/>
                </a:solidFill>
              </a:rPr>
              <a:t>dependencies</a:t>
            </a:r>
            <a:endParaRPr lang="fr-FR" sz="2400" dirty="0">
              <a:solidFill>
                <a:srgbClr val="7030A0"/>
              </a:solidFill>
            </a:endParaRPr>
          </a:p>
          <a:p>
            <a:r>
              <a:rPr lang="fr-FR" sz="2400" dirty="0">
                <a:solidFill>
                  <a:srgbClr val="7030A0"/>
                </a:solidFill>
              </a:rPr>
              <a:t>•	</a:t>
            </a:r>
            <a:r>
              <a:rPr lang="fr-FR" sz="2400" dirty="0" err="1">
                <a:solidFill>
                  <a:srgbClr val="7030A0"/>
                </a:solidFill>
              </a:rPr>
              <a:t>Give</a:t>
            </a:r>
            <a:r>
              <a:rPr lang="fr-FR" sz="2400" dirty="0">
                <a:solidFill>
                  <a:srgbClr val="7030A0"/>
                </a:solidFill>
              </a:rPr>
              <a:t> </a:t>
            </a:r>
            <a:r>
              <a:rPr lang="fr-FR" sz="2400" dirty="0" err="1">
                <a:solidFill>
                  <a:srgbClr val="7030A0"/>
                </a:solidFill>
              </a:rPr>
              <a:t>graphic</a:t>
            </a:r>
            <a:r>
              <a:rPr lang="fr-FR" sz="2400" dirty="0">
                <a:solidFill>
                  <a:srgbClr val="7030A0"/>
                </a:solidFill>
              </a:rPr>
              <a:t> </a:t>
            </a:r>
            <a:r>
              <a:rPr lang="fr-FR" sz="2400" dirty="0" err="1">
                <a:solidFill>
                  <a:srgbClr val="7030A0"/>
                </a:solidFill>
              </a:rPr>
              <a:t>tools</a:t>
            </a:r>
            <a:r>
              <a:rPr lang="fr-FR" sz="2400" dirty="0">
                <a:solidFill>
                  <a:srgbClr val="7030A0"/>
                </a:solidFill>
              </a:rPr>
              <a:t> to </a:t>
            </a:r>
            <a:r>
              <a:rPr lang="fr-FR" sz="2400" dirty="0" err="1">
                <a:solidFill>
                  <a:srgbClr val="7030A0"/>
                </a:solidFill>
              </a:rPr>
              <a:t>develop</a:t>
            </a:r>
            <a:r>
              <a:rPr lang="fr-FR" sz="2400" dirty="0">
                <a:solidFill>
                  <a:srgbClr val="7030A0"/>
                </a:solidFill>
              </a:rPr>
              <a:t> jobs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61109" y="1194955"/>
            <a:ext cx="5153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7030A0"/>
                </a:solidFill>
              </a:rPr>
              <a:t>Enterprise manager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421333"/>
            <a:ext cx="2057400" cy="1809750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64D9-071D-4789-896F-A2ACB6A3360F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283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49382" y="623455"/>
            <a:ext cx="1176250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A typical job execution proceeds as follows:</a:t>
            </a:r>
          </a:p>
          <a:p>
            <a:r>
              <a:rPr lang="en-US" sz="2400" dirty="0">
                <a:solidFill>
                  <a:srgbClr val="002060"/>
                </a:solidFill>
              </a:rPr>
              <a:t>1. A job waiting to be submitted "waits" on the server computer.</a:t>
            </a:r>
          </a:p>
          <a:p>
            <a:r>
              <a:rPr lang="en-US" sz="2400" dirty="0">
                <a:solidFill>
                  <a:srgbClr val="002060"/>
                </a:solidFill>
              </a:rPr>
              <a:t>2. When all its prerequisite conditions, resource requirements, and all other scheduling constraints are satisfied, CONTROL-M/Server instructs CONTROL-M/Agent to submit the job.</a:t>
            </a:r>
          </a:p>
          <a:p>
            <a:r>
              <a:rPr lang="en-US" sz="2400" dirty="0">
                <a:solidFill>
                  <a:srgbClr val="002060"/>
                </a:solidFill>
              </a:rPr>
              <a:t>3. Upon receiving a request to submit the job, CONTROL-M/Agent submits the job for execution according to the job definition. CONTROL-M/Agent can connect to a remote host and can perform requests and actions on that remote host.</a:t>
            </a:r>
          </a:p>
          <a:p>
            <a:r>
              <a:rPr lang="en-US" sz="2400" dirty="0">
                <a:solidFill>
                  <a:srgbClr val="002060"/>
                </a:solidFill>
              </a:rPr>
              <a:t>4. CONTROL-M/Agent monitors the job and reports any exceptional situation to CONTROL-M/Server.</a:t>
            </a:r>
          </a:p>
          <a:p>
            <a:r>
              <a:rPr lang="en-US" sz="2400" dirty="0">
                <a:solidFill>
                  <a:srgbClr val="002060"/>
                </a:solidFill>
              </a:rPr>
              <a:t>5. Upon completion of the job, CONTROL-M/Agent and CONTROL-M/Server perform the post-processing analysis.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64D9-071D-4789-896F-A2ACB6A3360F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73654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581630" y="3179618"/>
            <a:ext cx="33035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000" b="1" dirty="0">
                <a:solidFill>
                  <a:srgbClr val="002060"/>
                </a:solidFill>
              </a:rPr>
              <a:t>Job </a:t>
            </a:r>
            <a:r>
              <a:rPr lang="fr-FR" sz="4000" b="1" dirty="0" err="1">
                <a:solidFill>
                  <a:srgbClr val="002060"/>
                </a:solidFill>
              </a:rPr>
              <a:t>definitions</a:t>
            </a:r>
            <a:endParaRPr lang="fr-FR" sz="4000" b="1" dirty="0">
              <a:solidFill>
                <a:srgbClr val="00206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64D9-071D-4789-896F-A2ACB6A3360F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16347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4154" y="1253112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</a:rPr>
              <a:t>Control-M jobs </a:t>
            </a:r>
            <a:r>
              <a:rPr lang="fr-FR" sz="2400" b="1" dirty="0" err="1">
                <a:solidFill>
                  <a:srgbClr val="002060"/>
                </a:solidFill>
              </a:rPr>
              <a:t>definition</a:t>
            </a:r>
            <a:endParaRPr lang="fr-FR" sz="2400" b="1" dirty="0">
              <a:solidFill>
                <a:srgbClr val="002060"/>
              </a:solidFill>
            </a:endParaRPr>
          </a:p>
          <a:p>
            <a:endParaRPr lang="fr-FR" sz="2400" dirty="0">
              <a:solidFill>
                <a:srgbClr val="002060"/>
              </a:solidFill>
            </a:endParaRPr>
          </a:p>
          <a:p>
            <a:r>
              <a:rPr lang="fr-FR" sz="2400" dirty="0">
                <a:solidFill>
                  <a:srgbClr val="002060"/>
                </a:solidFill>
              </a:rPr>
              <a:t>. </a:t>
            </a:r>
            <a:r>
              <a:rPr lang="fr-FR" sz="2400" dirty="0" err="1">
                <a:solidFill>
                  <a:srgbClr val="002060"/>
                </a:solidFill>
              </a:rPr>
              <a:t>What</a:t>
            </a:r>
            <a:r>
              <a:rPr lang="fr-FR" sz="2400" dirty="0">
                <a:solidFill>
                  <a:srgbClr val="002060"/>
                </a:solidFill>
              </a:rPr>
              <a:t> ?</a:t>
            </a:r>
          </a:p>
          <a:p>
            <a:r>
              <a:rPr lang="fr-FR" sz="2400" dirty="0">
                <a:solidFill>
                  <a:srgbClr val="002060"/>
                </a:solidFill>
              </a:rPr>
              <a:t>. </a:t>
            </a:r>
            <a:r>
              <a:rPr lang="fr-FR" sz="2400" dirty="0" err="1">
                <a:solidFill>
                  <a:srgbClr val="002060"/>
                </a:solidFill>
              </a:rPr>
              <a:t>Where</a:t>
            </a:r>
            <a:r>
              <a:rPr lang="fr-FR" sz="2400" dirty="0">
                <a:solidFill>
                  <a:srgbClr val="002060"/>
                </a:solidFill>
              </a:rPr>
              <a:t> ?</a:t>
            </a:r>
          </a:p>
          <a:p>
            <a:r>
              <a:rPr lang="fr-FR" sz="2400" dirty="0">
                <a:solidFill>
                  <a:srgbClr val="002060"/>
                </a:solidFill>
              </a:rPr>
              <a:t>. </a:t>
            </a:r>
            <a:r>
              <a:rPr lang="fr-FR" sz="2400" dirty="0" err="1">
                <a:solidFill>
                  <a:srgbClr val="002060"/>
                </a:solidFill>
              </a:rPr>
              <a:t>Who</a:t>
            </a:r>
            <a:r>
              <a:rPr lang="fr-FR" sz="2400" dirty="0">
                <a:solidFill>
                  <a:srgbClr val="002060"/>
                </a:solidFill>
              </a:rPr>
              <a:t> ?</a:t>
            </a:r>
          </a:p>
          <a:p>
            <a:r>
              <a:rPr lang="fr-FR" sz="2400" dirty="0">
                <a:solidFill>
                  <a:srgbClr val="002060"/>
                </a:solidFill>
              </a:rPr>
              <a:t>. </a:t>
            </a:r>
            <a:r>
              <a:rPr lang="fr-FR" sz="2400" dirty="0" err="1">
                <a:solidFill>
                  <a:srgbClr val="002060"/>
                </a:solidFill>
              </a:rPr>
              <a:t>When</a:t>
            </a:r>
            <a:r>
              <a:rPr lang="fr-FR" sz="2400" dirty="0">
                <a:solidFill>
                  <a:srgbClr val="002060"/>
                </a:solidFill>
              </a:rPr>
              <a:t> ?</a:t>
            </a:r>
          </a:p>
          <a:p>
            <a:r>
              <a:rPr lang="fr-FR" sz="2400" dirty="0">
                <a:solidFill>
                  <a:srgbClr val="002060"/>
                </a:solidFill>
              </a:rPr>
              <a:t>. Flow control ?</a:t>
            </a:r>
          </a:p>
          <a:p>
            <a:r>
              <a:rPr lang="fr-FR" sz="2400" dirty="0">
                <a:solidFill>
                  <a:srgbClr val="002060"/>
                </a:solidFill>
              </a:rPr>
              <a:t>. Resource </a:t>
            </a:r>
            <a:r>
              <a:rPr lang="fr-FR" sz="2400" dirty="0" err="1">
                <a:solidFill>
                  <a:srgbClr val="002060"/>
                </a:solidFill>
              </a:rPr>
              <a:t>requirements</a:t>
            </a:r>
            <a:endParaRPr lang="fr-FR" sz="2400" dirty="0">
              <a:solidFill>
                <a:srgbClr val="002060"/>
              </a:solidFill>
            </a:endParaRPr>
          </a:p>
          <a:p>
            <a:r>
              <a:rPr lang="fr-FR" sz="2400" dirty="0">
                <a:solidFill>
                  <a:srgbClr val="002060"/>
                </a:solidFill>
              </a:rPr>
              <a:t>. </a:t>
            </a:r>
            <a:r>
              <a:rPr lang="fr-FR" sz="2400" dirty="0" err="1">
                <a:solidFill>
                  <a:srgbClr val="002060"/>
                </a:solidFill>
              </a:rPr>
              <a:t>Results</a:t>
            </a:r>
            <a:r>
              <a:rPr lang="fr-FR" sz="2400" dirty="0">
                <a:solidFill>
                  <a:srgbClr val="002060"/>
                </a:solidFill>
              </a:rPr>
              <a:t> control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9104" y="1079364"/>
            <a:ext cx="1562100" cy="1228725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64D9-071D-4789-896F-A2ACB6A3360F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22643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735" y="231167"/>
            <a:ext cx="909665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err="1">
                <a:solidFill>
                  <a:srgbClr val="002060"/>
                </a:solidFill>
              </a:rPr>
              <a:t>What</a:t>
            </a:r>
            <a:r>
              <a:rPr lang="fr-FR" sz="2400" b="1" dirty="0">
                <a:solidFill>
                  <a:srgbClr val="002060"/>
                </a:solidFill>
              </a:rPr>
              <a:t> do </a:t>
            </a:r>
            <a:r>
              <a:rPr lang="fr-FR" sz="2400" b="1" dirty="0" err="1">
                <a:solidFill>
                  <a:srgbClr val="002060"/>
                </a:solidFill>
              </a:rPr>
              <a:t>we</a:t>
            </a:r>
            <a:r>
              <a:rPr lang="fr-FR" sz="2400" b="1" dirty="0">
                <a:solidFill>
                  <a:srgbClr val="002060"/>
                </a:solidFill>
              </a:rPr>
              <a:t> </a:t>
            </a:r>
            <a:r>
              <a:rPr lang="fr-FR" sz="2400" b="1" dirty="0" err="1">
                <a:solidFill>
                  <a:srgbClr val="002060"/>
                </a:solidFill>
              </a:rPr>
              <a:t>schedule</a:t>
            </a:r>
            <a:endParaRPr lang="fr-FR" sz="2400" b="1" dirty="0">
              <a:solidFill>
                <a:srgbClr val="002060"/>
              </a:solidFill>
            </a:endParaRPr>
          </a:p>
          <a:p>
            <a:endParaRPr lang="fr-FR" sz="24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2060"/>
                </a:solidFill>
              </a:rPr>
              <a:t>Unix </a:t>
            </a:r>
            <a:r>
              <a:rPr lang="fr-FR" sz="2400" dirty="0" err="1">
                <a:solidFill>
                  <a:srgbClr val="002060"/>
                </a:solidFill>
              </a:rPr>
              <a:t>shell</a:t>
            </a:r>
            <a:r>
              <a:rPr lang="fr-FR" sz="2400" dirty="0">
                <a:solidFill>
                  <a:srgbClr val="002060"/>
                </a:solidFill>
              </a:rPr>
              <a:t> scripts</a:t>
            </a:r>
          </a:p>
          <a:p>
            <a:r>
              <a:rPr lang="fr-FR" sz="2400" dirty="0">
                <a:solidFill>
                  <a:srgbClr val="002060"/>
                </a:solidFill>
              </a:rPr>
              <a:t>  /export/home.hipfeed/interfaces/scripts/ft_process.pl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2060"/>
                </a:solidFill>
              </a:rPr>
              <a:t>NT Batch file (.bat, .cmd)</a:t>
            </a:r>
          </a:p>
          <a:p>
            <a:r>
              <a:rPr lang="fr-FR" sz="2400" dirty="0">
                <a:solidFill>
                  <a:srgbClr val="002060"/>
                </a:solidFill>
              </a:rPr>
              <a:t>  d:\prod\Ctm\Copy_Logs\del_logs.cmd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err="1">
                <a:solidFill>
                  <a:srgbClr val="002060"/>
                </a:solidFill>
              </a:rPr>
              <a:t>Executable</a:t>
            </a:r>
            <a:endParaRPr lang="fr-FR" sz="24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err="1">
                <a:solidFill>
                  <a:srgbClr val="002060"/>
                </a:solidFill>
              </a:rPr>
              <a:t>Operators</a:t>
            </a:r>
            <a:r>
              <a:rPr lang="fr-FR" sz="2400" dirty="0">
                <a:solidFill>
                  <a:srgbClr val="002060"/>
                </a:solidFill>
              </a:rPr>
              <a:t> </a:t>
            </a:r>
            <a:r>
              <a:rPr lang="fr-FR" sz="2400" dirty="0" err="1">
                <a:solidFill>
                  <a:srgbClr val="002060"/>
                </a:solidFill>
              </a:rPr>
              <a:t>commands</a:t>
            </a:r>
            <a:endParaRPr lang="fr-FR" sz="2400" dirty="0">
              <a:solidFill>
                <a:srgbClr val="00206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577" y="3278155"/>
            <a:ext cx="1562100" cy="122872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914860" y="5787615"/>
            <a:ext cx="309820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rgbClr val="002060"/>
                </a:solidFill>
              </a:rPr>
              <a:t>Execute</a:t>
            </a:r>
            <a:r>
              <a:rPr lang="fr-FR" dirty="0">
                <a:solidFill>
                  <a:srgbClr val="002060"/>
                </a:solidFill>
              </a:rPr>
              <a:t> command</a:t>
            </a:r>
          </a:p>
          <a:p>
            <a:r>
              <a:rPr lang="fr-FR" dirty="0" err="1">
                <a:solidFill>
                  <a:srgbClr val="002060"/>
                </a:solidFill>
              </a:rPr>
              <a:t>ls</a:t>
            </a:r>
            <a:r>
              <a:rPr lang="fr-FR" dirty="0">
                <a:solidFill>
                  <a:srgbClr val="002060"/>
                </a:solidFill>
              </a:rPr>
              <a:t> -l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675" y="2507428"/>
            <a:ext cx="619468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Connecteur droit avec flèche 11"/>
          <p:cNvCxnSpPr/>
          <p:nvPr/>
        </p:nvCxnSpPr>
        <p:spPr>
          <a:xfrm flipV="1">
            <a:off x="3603811" y="4899545"/>
            <a:ext cx="3055172" cy="7697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64D9-071D-4789-896F-A2ACB6A3360F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55244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01317" y="496040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400" dirty="0">
                <a:solidFill>
                  <a:srgbClr val="002060"/>
                </a:solidFill>
              </a:rPr>
              <a:t>. </a:t>
            </a:r>
            <a:r>
              <a:rPr lang="fr-FR" sz="2400" u="sng" dirty="0" err="1">
                <a:solidFill>
                  <a:srgbClr val="002060"/>
                </a:solidFill>
              </a:rPr>
              <a:t>Which</a:t>
            </a:r>
            <a:r>
              <a:rPr lang="fr-FR" sz="2400" u="sng" dirty="0">
                <a:solidFill>
                  <a:srgbClr val="002060"/>
                </a:solidFill>
              </a:rPr>
              <a:t> server</a:t>
            </a:r>
            <a:r>
              <a:rPr lang="fr-FR" sz="2400" dirty="0">
                <a:solidFill>
                  <a:srgbClr val="002060"/>
                </a:solidFill>
              </a:rPr>
              <a:t> do </a:t>
            </a:r>
            <a:r>
              <a:rPr lang="fr-FR" sz="2400" dirty="0" err="1">
                <a:solidFill>
                  <a:srgbClr val="002060"/>
                </a:solidFill>
              </a:rPr>
              <a:t>we</a:t>
            </a:r>
            <a:r>
              <a:rPr lang="fr-FR" sz="2400" dirty="0">
                <a:solidFill>
                  <a:srgbClr val="002060"/>
                </a:solidFill>
              </a:rPr>
              <a:t> use</a:t>
            </a:r>
          </a:p>
          <a:p>
            <a:r>
              <a:rPr lang="fr-FR" sz="2400" dirty="0">
                <a:solidFill>
                  <a:srgbClr val="002060"/>
                </a:solidFill>
              </a:rPr>
              <a:t>. </a:t>
            </a:r>
            <a:r>
              <a:rPr lang="fr-FR" sz="2400" dirty="0" err="1">
                <a:solidFill>
                  <a:srgbClr val="002060"/>
                </a:solidFill>
              </a:rPr>
              <a:t>Does</a:t>
            </a:r>
            <a:r>
              <a:rPr lang="fr-FR" sz="2400" dirty="0">
                <a:solidFill>
                  <a:srgbClr val="002060"/>
                </a:solidFill>
              </a:rPr>
              <a:t> </a:t>
            </a:r>
            <a:r>
              <a:rPr lang="fr-FR" sz="2400" dirty="0" err="1">
                <a:solidFill>
                  <a:srgbClr val="002060"/>
                </a:solidFill>
              </a:rPr>
              <a:t>it</a:t>
            </a:r>
            <a:r>
              <a:rPr lang="fr-FR" sz="2400" dirty="0">
                <a:solidFill>
                  <a:srgbClr val="002060"/>
                </a:solidFill>
              </a:rPr>
              <a:t> have a Control-M agent</a:t>
            </a:r>
          </a:p>
          <a:p>
            <a:r>
              <a:rPr lang="fr-FR" sz="2400" dirty="0">
                <a:solidFill>
                  <a:srgbClr val="002060"/>
                </a:solidFill>
              </a:rPr>
              <a:t>. It </a:t>
            </a:r>
            <a:r>
              <a:rPr lang="fr-FR" sz="2400" dirty="0" err="1">
                <a:solidFill>
                  <a:srgbClr val="002060"/>
                </a:solidFill>
              </a:rPr>
              <a:t>is</a:t>
            </a:r>
            <a:r>
              <a:rPr lang="fr-FR" sz="2400" dirty="0">
                <a:solidFill>
                  <a:srgbClr val="002060"/>
                </a:solidFill>
              </a:rPr>
              <a:t> a production or a </a:t>
            </a:r>
            <a:r>
              <a:rPr lang="fr-FR" sz="2400" dirty="0" err="1">
                <a:solidFill>
                  <a:srgbClr val="002060"/>
                </a:solidFill>
              </a:rPr>
              <a:t>Uat</a:t>
            </a:r>
            <a:r>
              <a:rPr lang="fr-FR" sz="2400" dirty="0">
                <a:solidFill>
                  <a:srgbClr val="002060"/>
                </a:solidFill>
              </a:rPr>
              <a:t> agent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996322" y="1155761"/>
            <a:ext cx="24037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>
                <a:solidFill>
                  <a:srgbClr val="002060"/>
                </a:solidFill>
              </a:rPr>
              <a:t>Where</a:t>
            </a:r>
            <a:r>
              <a:rPr lang="fr-FR" sz="2400" b="1" dirty="0">
                <a:solidFill>
                  <a:srgbClr val="002060"/>
                </a:solidFill>
              </a:rPr>
              <a:t> do </a:t>
            </a:r>
            <a:r>
              <a:rPr lang="fr-FR" sz="2400" b="1" dirty="0" err="1">
                <a:solidFill>
                  <a:srgbClr val="002060"/>
                </a:solidFill>
              </a:rPr>
              <a:t>we</a:t>
            </a:r>
            <a:r>
              <a:rPr lang="fr-FR" sz="2400" b="1" dirty="0">
                <a:solidFill>
                  <a:srgbClr val="002060"/>
                </a:solidFill>
              </a:rPr>
              <a:t> </a:t>
            </a:r>
            <a:r>
              <a:rPr lang="fr-FR" sz="2400" b="1" dirty="0" err="1">
                <a:solidFill>
                  <a:srgbClr val="002060"/>
                </a:solidFill>
              </a:rPr>
              <a:t>run</a:t>
            </a:r>
            <a:endParaRPr lang="fr-FR" sz="2400" b="1" dirty="0">
              <a:solidFill>
                <a:srgbClr val="00206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264" y="242943"/>
            <a:ext cx="6019800" cy="4319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Connecteur droit avec flèche 6"/>
          <p:cNvCxnSpPr/>
          <p:nvPr/>
        </p:nvCxnSpPr>
        <p:spPr>
          <a:xfrm flipV="1">
            <a:off x="3883511" y="2108499"/>
            <a:ext cx="6411557" cy="28938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64D9-071D-4789-896F-A2ACB6A3360F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91317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33800" y="5499357"/>
            <a:ext cx="71073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err="1">
                <a:solidFill>
                  <a:srgbClr val="002060"/>
                </a:solidFill>
              </a:rPr>
              <a:t>Which</a:t>
            </a:r>
            <a:r>
              <a:rPr lang="fr-FR" sz="2400" dirty="0">
                <a:solidFill>
                  <a:srgbClr val="002060"/>
                </a:solidFill>
              </a:rPr>
              <a:t> </a:t>
            </a:r>
            <a:r>
              <a:rPr lang="fr-FR" sz="2400" u="sng" dirty="0">
                <a:solidFill>
                  <a:srgbClr val="002060"/>
                </a:solidFill>
              </a:rPr>
              <a:t>user login </a:t>
            </a:r>
            <a:r>
              <a:rPr lang="fr-FR" sz="2400" dirty="0" err="1">
                <a:solidFill>
                  <a:srgbClr val="002060"/>
                </a:solidFill>
              </a:rPr>
              <a:t>is</a:t>
            </a:r>
            <a:r>
              <a:rPr lang="fr-FR" sz="2400" dirty="0">
                <a:solidFill>
                  <a:srgbClr val="002060"/>
                </a:solidFill>
              </a:rPr>
              <a:t> </a:t>
            </a:r>
            <a:r>
              <a:rPr lang="fr-FR" sz="2400" dirty="0" err="1">
                <a:solidFill>
                  <a:srgbClr val="002060"/>
                </a:solidFill>
              </a:rPr>
              <a:t>needed</a:t>
            </a:r>
            <a:r>
              <a:rPr lang="fr-FR" sz="2400" dirty="0">
                <a:solidFill>
                  <a:srgbClr val="002060"/>
                </a:solidFill>
              </a:rPr>
              <a:t> to </a:t>
            </a:r>
            <a:r>
              <a:rPr lang="fr-FR" sz="2400" dirty="0" err="1">
                <a:solidFill>
                  <a:srgbClr val="002060"/>
                </a:solidFill>
              </a:rPr>
              <a:t>run</a:t>
            </a:r>
            <a:r>
              <a:rPr lang="fr-FR" sz="2400" dirty="0">
                <a:solidFill>
                  <a:srgbClr val="002060"/>
                </a:solidFill>
              </a:rPr>
              <a:t> the job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err="1">
                <a:solidFill>
                  <a:srgbClr val="002060"/>
                </a:solidFill>
              </a:rPr>
              <a:t>Does</a:t>
            </a:r>
            <a:r>
              <a:rPr lang="fr-FR" sz="2400" dirty="0">
                <a:solidFill>
                  <a:srgbClr val="002060"/>
                </a:solidFill>
              </a:rPr>
              <a:t> the user login have </a:t>
            </a:r>
            <a:r>
              <a:rPr lang="fr-FR" sz="2400" dirty="0" err="1">
                <a:solidFill>
                  <a:srgbClr val="002060"/>
                </a:solidFill>
              </a:rPr>
              <a:t>access</a:t>
            </a:r>
            <a:r>
              <a:rPr lang="fr-FR" sz="2400" dirty="0">
                <a:solidFill>
                  <a:srgbClr val="002060"/>
                </a:solidFill>
              </a:rPr>
              <a:t> right to </a:t>
            </a:r>
            <a:r>
              <a:rPr lang="fr-FR" sz="2400" dirty="0" err="1">
                <a:solidFill>
                  <a:srgbClr val="002060"/>
                </a:solidFill>
              </a:rPr>
              <a:t>run</a:t>
            </a:r>
            <a:r>
              <a:rPr lang="fr-FR" sz="2400" dirty="0">
                <a:solidFill>
                  <a:srgbClr val="002060"/>
                </a:solidFill>
              </a:rPr>
              <a:t> the job.</a:t>
            </a:r>
          </a:p>
        </p:txBody>
      </p:sp>
      <p:sp>
        <p:nvSpPr>
          <p:cNvPr id="3" name="Rectangle 2"/>
          <p:cNvSpPr/>
          <p:nvPr/>
        </p:nvSpPr>
        <p:spPr>
          <a:xfrm>
            <a:off x="1046378" y="1207716"/>
            <a:ext cx="26195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>
                <a:solidFill>
                  <a:srgbClr val="002060"/>
                </a:solidFill>
              </a:rPr>
              <a:t>Who</a:t>
            </a:r>
            <a:r>
              <a:rPr lang="fr-FR" sz="2400" b="1" dirty="0">
                <a:solidFill>
                  <a:srgbClr val="002060"/>
                </a:solidFill>
              </a:rPr>
              <a:t> </a:t>
            </a:r>
            <a:r>
              <a:rPr lang="fr-FR" sz="2400" b="1" dirty="0" err="1">
                <a:solidFill>
                  <a:srgbClr val="002060"/>
                </a:solidFill>
              </a:rPr>
              <a:t>can</a:t>
            </a:r>
            <a:r>
              <a:rPr lang="fr-FR" sz="2400" b="1" dirty="0">
                <a:solidFill>
                  <a:srgbClr val="002060"/>
                </a:solidFill>
              </a:rPr>
              <a:t> </a:t>
            </a:r>
            <a:r>
              <a:rPr lang="fr-FR" sz="2400" b="1" dirty="0" err="1">
                <a:solidFill>
                  <a:srgbClr val="002060"/>
                </a:solidFill>
              </a:rPr>
              <a:t>execute</a:t>
            </a:r>
            <a:r>
              <a:rPr lang="fr-FR" sz="2400" b="1" dirty="0">
                <a:solidFill>
                  <a:srgbClr val="002060"/>
                </a:solidFill>
              </a:rPr>
              <a:t> </a:t>
            </a:r>
            <a:r>
              <a:rPr lang="fr-FR" sz="2400" b="1" dirty="0" err="1">
                <a:solidFill>
                  <a:srgbClr val="002060"/>
                </a:solidFill>
              </a:rPr>
              <a:t>it</a:t>
            </a:r>
            <a:endParaRPr lang="fr-FR" sz="2400" b="1" dirty="0">
              <a:solidFill>
                <a:srgbClr val="00206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989" y="245570"/>
            <a:ext cx="7058025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7"/>
          <p:cNvCxnSpPr/>
          <p:nvPr/>
        </p:nvCxnSpPr>
        <p:spPr>
          <a:xfrm flipV="1">
            <a:off x="4389120" y="2355926"/>
            <a:ext cx="1624405" cy="31434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64D9-071D-4789-896F-A2ACB6A3360F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88022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06071" y="1108038"/>
            <a:ext cx="7132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rgbClr val="002060"/>
                </a:solidFill>
              </a:rPr>
              <a:t>Who</a:t>
            </a:r>
            <a:r>
              <a:rPr lang="fr-FR" sz="2400" b="1" dirty="0">
                <a:solidFill>
                  <a:srgbClr val="002060"/>
                </a:solidFill>
              </a:rPr>
              <a:t> </a:t>
            </a:r>
            <a:r>
              <a:rPr lang="fr-FR" sz="2400" b="1" dirty="0" err="1">
                <a:solidFill>
                  <a:srgbClr val="002060"/>
                </a:solidFill>
              </a:rPr>
              <a:t>can</a:t>
            </a:r>
            <a:r>
              <a:rPr lang="fr-FR" sz="2400" b="1" dirty="0">
                <a:solidFill>
                  <a:srgbClr val="002060"/>
                </a:solidFill>
              </a:rPr>
              <a:t> </a:t>
            </a:r>
            <a:r>
              <a:rPr lang="fr-FR" sz="2400" b="1" dirty="0" err="1">
                <a:solidFill>
                  <a:srgbClr val="002060"/>
                </a:solidFill>
              </a:rPr>
              <a:t>execute</a:t>
            </a:r>
            <a:r>
              <a:rPr lang="fr-FR" sz="2400" b="1" dirty="0">
                <a:solidFill>
                  <a:srgbClr val="002060"/>
                </a:solidFill>
              </a:rPr>
              <a:t> </a:t>
            </a:r>
            <a:r>
              <a:rPr lang="fr-FR" sz="2400" b="1" dirty="0" err="1">
                <a:solidFill>
                  <a:srgbClr val="002060"/>
                </a:solidFill>
              </a:rPr>
              <a:t>it</a:t>
            </a:r>
            <a:r>
              <a:rPr lang="fr-FR" sz="2400" b="1" dirty="0">
                <a:solidFill>
                  <a:srgbClr val="002060"/>
                </a:solidFill>
              </a:rPr>
              <a:t> ?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467" y="1029485"/>
            <a:ext cx="3286125" cy="21526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38456" y="3417807"/>
            <a:ext cx="73438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err="1">
                <a:solidFill>
                  <a:srgbClr val="002060"/>
                </a:solidFill>
              </a:rPr>
              <a:t>Which</a:t>
            </a:r>
            <a:r>
              <a:rPr lang="fr-FR" sz="2400" dirty="0">
                <a:solidFill>
                  <a:srgbClr val="002060"/>
                </a:solidFill>
              </a:rPr>
              <a:t> </a:t>
            </a:r>
            <a:r>
              <a:rPr lang="fr-FR" sz="2400" u="sng" dirty="0">
                <a:solidFill>
                  <a:srgbClr val="002060"/>
                </a:solidFill>
              </a:rPr>
              <a:t>user login</a:t>
            </a:r>
            <a:r>
              <a:rPr lang="fr-FR" sz="2400" dirty="0">
                <a:solidFill>
                  <a:srgbClr val="002060"/>
                </a:solidFill>
              </a:rPr>
              <a:t> </a:t>
            </a:r>
            <a:r>
              <a:rPr lang="fr-FR" sz="2400" dirty="0" err="1">
                <a:solidFill>
                  <a:srgbClr val="002060"/>
                </a:solidFill>
              </a:rPr>
              <a:t>is</a:t>
            </a:r>
            <a:r>
              <a:rPr lang="fr-FR" sz="2400" dirty="0">
                <a:solidFill>
                  <a:srgbClr val="002060"/>
                </a:solidFill>
              </a:rPr>
              <a:t> </a:t>
            </a:r>
            <a:r>
              <a:rPr lang="fr-FR" sz="2400" dirty="0" err="1">
                <a:solidFill>
                  <a:srgbClr val="002060"/>
                </a:solidFill>
              </a:rPr>
              <a:t>needed</a:t>
            </a:r>
            <a:r>
              <a:rPr lang="fr-FR" sz="2400" dirty="0">
                <a:solidFill>
                  <a:srgbClr val="002060"/>
                </a:solidFill>
              </a:rPr>
              <a:t> to </a:t>
            </a:r>
            <a:r>
              <a:rPr lang="fr-FR" sz="2400" dirty="0" err="1">
                <a:solidFill>
                  <a:srgbClr val="002060"/>
                </a:solidFill>
              </a:rPr>
              <a:t>run</a:t>
            </a:r>
            <a:r>
              <a:rPr lang="fr-FR" sz="2400" dirty="0">
                <a:solidFill>
                  <a:srgbClr val="002060"/>
                </a:solidFill>
              </a:rPr>
              <a:t> the job.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err="1">
                <a:solidFill>
                  <a:srgbClr val="002060"/>
                </a:solidFill>
              </a:rPr>
              <a:t>Does</a:t>
            </a:r>
            <a:r>
              <a:rPr lang="fr-FR" sz="2400" dirty="0">
                <a:solidFill>
                  <a:srgbClr val="002060"/>
                </a:solidFill>
              </a:rPr>
              <a:t> the user login have </a:t>
            </a:r>
            <a:r>
              <a:rPr lang="fr-FR" sz="2400" dirty="0" err="1">
                <a:solidFill>
                  <a:srgbClr val="002060"/>
                </a:solidFill>
              </a:rPr>
              <a:t>access</a:t>
            </a:r>
            <a:r>
              <a:rPr lang="fr-FR" sz="2400" dirty="0">
                <a:solidFill>
                  <a:srgbClr val="002060"/>
                </a:solidFill>
              </a:rPr>
              <a:t> right to </a:t>
            </a:r>
            <a:r>
              <a:rPr lang="fr-FR" sz="2400" dirty="0" err="1">
                <a:solidFill>
                  <a:srgbClr val="002060"/>
                </a:solidFill>
              </a:rPr>
              <a:t>run</a:t>
            </a:r>
            <a:r>
              <a:rPr lang="fr-FR" sz="2400" dirty="0">
                <a:solidFill>
                  <a:srgbClr val="002060"/>
                </a:solidFill>
              </a:rPr>
              <a:t> the job.</a:t>
            </a:r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5195944" y="2105810"/>
            <a:ext cx="2108498" cy="14019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86" y="2520315"/>
            <a:ext cx="1419225" cy="1419225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64D9-071D-4789-896F-A2ACB6A3360F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97762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95719" y="1527585"/>
            <a:ext cx="104636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err="1">
                <a:solidFill>
                  <a:srgbClr val="002060"/>
                </a:solidFill>
              </a:rPr>
              <a:t>When</a:t>
            </a:r>
            <a:r>
              <a:rPr lang="fr-FR" sz="2400" b="1" dirty="0">
                <a:solidFill>
                  <a:srgbClr val="002060"/>
                </a:solidFill>
              </a:rPr>
              <a:t> : Date &amp; time </a:t>
            </a:r>
            <a:r>
              <a:rPr lang="fr-FR" sz="2400" b="1" dirty="0" err="1">
                <a:solidFill>
                  <a:srgbClr val="002060"/>
                </a:solidFill>
              </a:rPr>
              <a:t>Scheduling</a:t>
            </a:r>
            <a:r>
              <a:rPr lang="fr-FR" sz="2400" b="1" dirty="0">
                <a:solidFill>
                  <a:srgbClr val="002060"/>
                </a:solidFill>
              </a:rPr>
              <a:t> </a:t>
            </a:r>
            <a:r>
              <a:rPr lang="fr-FR" sz="2400" b="1" dirty="0" err="1">
                <a:solidFill>
                  <a:srgbClr val="002060"/>
                </a:solidFill>
              </a:rPr>
              <a:t>Criteria</a:t>
            </a:r>
            <a:endParaRPr lang="fr-FR" sz="2400" b="1" dirty="0">
              <a:solidFill>
                <a:srgbClr val="002060"/>
              </a:solidFill>
            </a:endParaRPr>
          </a:p>
          <a:p>
            <a:r>
              <a:rPr lang="fr-FR" sz="2400" dirty="0">
                <a:solidFill>
                  <a:srgbClr val="002060"/>
                </a:solidFill>
              </a:rPr>
              <a:t>•	</a:t>
            </a:r>
            <a:r>
              <a:rPr lang="fr-FR" sz="2400" dirty="0" err="1">
                <a:solidFill>
                  <a:srgbClr val="002060"/>
                </a:solidFill>
              </a:rPr>
              <a:t>Specific</a:t>
            </a:r>
            <a:r>
              <a:rPr lang="fr-FR" sz="2400" dirty="0">
                <a:solidFill>
                  <a:srgbClr val="002060"/>
                </a:solidFill>
              </a:rPr>
              <a:t> </a:t>
            </a:r>
            <a:r>
              <a:rPr lang="fr-FR" sz="2400" dirty="0" err="1">
                <a:solidFill>
                  <a:srgbClr val="002060"/>
                </a:solidFill>
              </a:rPr>
              <a:t>days</a:t>
            </a:r>
            <a:r>
              <a:rPr lang="fr-FR" sz="2400" dirty="0">
                <a:solidFill>
                  <a:srgbClr val="002060"/>
                </a:solidFill>
              </a:rPr>
              <a:t> of the </a:t>
            </a:r>
            <a:r>
              <a:rPr lang="fr-FR" sz="2400" dirty="0" err="1">
                <a:solidFill>
                  <a:srgbClr val="002060"/>
                </a:solidFill>
              </a:rPr>
              <a:t>month</a:t>
            </a:r>
            <a:r>
              <a:rPr lang="fr-FR" sz="2400" dirty="0">
                <a:solidFill>
                  <a:srgbClr val="002060"/>
                </a:solidFill>
              </a:rPr>
              <a:t>/</a:t>
            </a:r>
            <a:r>
              <a:rPr lang="fr-FR" sz="2400" dirty="0" err="1">
                <a:solidFill>
                  <a:srgbClr val="002060"/>
                </a:solidFill>
              </a:rPr>
              <a:t>week</a:t>
            </a:r>
            <a:r>
              <a:rPr lang="fr-FR" sz="2400" dirty="0">
                <a:solidFill>
                  <a:srgbClr val="002060"/>
                </a:solidFill>
              </a:rPr>
              <a:t>/</a:t>
            </a:r>
            <a:r>
              <a:rPr lang="fr-FR" sz="2400" dirty="0" err="1">
                <a:solidFill>
                  <a:srgbClr val="002060"/>
                </a:solidFill>
              </a:rPr>
              <a:t>period</a:t>
            </a:r>
            <a:endParaRPr lang="fr-FR" sz="2400" dirty="0">
              <a:solidFill>
                <a:srgbClr val="002060"/>
              </a:solidFill>
            </a:endParaRPr>
          </a:p>
          <a:p>
            <a:r>
              <a:rPr lang="fr-FR" sz="2400" dirty="0">
                <a:solidFill>
                  <a:srgbClr val="002060"/>
                </a:solidFill>
              </a:rPr>
              <a:t>•	</a:t>
            </a:r>
            <a:r>
              <a:rPr lang="fr-FR" sz="2400" dirty="0" err="1">
                <a:solidFill>
                  <a:srgbClr val="002060"/>
                </a:solidFill>
              </a:rPr>
              <a:t>Automatic</a:t>
            </a:r>
            <a:r>
              <a:rPr lang="fr-FR" sz="2400" dirty="0">
                <a:solidFill>
                  <a:srgbClr val="002060"/>
                </a:solidFill>
              </a:rPr>
              <a:t> </a:t>
            </a:r>
            <a:r>
              <a:rPr lang="fr-FR" sz="2400" dirty="0" err="1">
                <a:solidFill>
                  <a:srgbClr val="002060"/>
                </a:solidFill>
              </a:rPr>
              <a:t>holiday</a:t>
            </a:r>
            <a:r>
              <a:rPr lang="fr-FR" sz="2400" dirty="0">
                <a:solidFill>
                  <a:srgbClr val="002060"/>
                </a:solidFill>
              </a:rPr>
              <a:t> </a:t>
            </a:r>
            <a:r>
              <a:rPr lang="fr-FR" sz="2400" dirty="0" err="1">
                <a:solidFill>
                  <a:srgbClr val="002060"/>
                </a:solidFill>
              </a:rPr>
              <a:t>processing</a:t>
            </a:r>
            <a:endParaRPr lang="fr-FR" sz="2400" dirty="0">
              <a:solidFill>
                <a:srgbClr val="002060"/>
              </a:solidFill>
            </a:endParaRPr>
          </a:p>
          <a:p>
            <a:r>
              <a:rPr lang="fr-FR" sz="2400" dirty="0">
                <a:solidFill>
                  <a:srgbClr val="002060"/>
                </a:solidFill>
              </a:rPr>
              <a:t>•	The </a:t>
            </a:r>
            <a:r>
              <a:rPr lang="fr-FR" sz="2400" dirty="0" err="1">
                <a:solidFill>
                  <a:srgbClr val="002060"/>
                </a:solidFill>
              </a:rPr>
              <a:t>nth</a:t>
            </a:r>
            <a:r>
              <a:rPr lang="fr-FR" sz="2400" dirty="0">
                <a:solidFill>
                  <a:srgbClr val="002060"/>
                </a:solidFill>
              </a:rPr>
              <a:t> </a:t>
            </a:r>
            <a:r>
              <a:rPr lang="fr-FR" sz="2400" dirty="0" err="1">
                <a:solidFill>
                  <a:srgbClr val="002060"/>
                </a:solidFill>
              </a:rPr>
              <a:t>workday</a:t>
            </a:r>
            <a:endParaRPr lang="fr-FR" sz="2400" dirty="0">
              <a:solidFill>
                <a:srgbClr val="002060"/>
              </a:solidFill>
            </a:endParaRPr>
          </a:p>
          <a:p>
            <a:r>
              <a:rPr lang="fr-FR" sz="2400" dirty="0">
                <a:solidFill>
                  <a:srgbClr val="002060"/>
                </a:solidFill>
              </a:rPr>
              <a:t>•	The </a:t>
            </a:r>
            <a:r>
              <a:rPr lang="fr-FR" sz="2400" dirty="0" err="1">
                <a:solidFill>
                  <a:srgbClr val="002060"/>
                </a:solidFill>
              </a:rPr>
              <a:t>nth</a:t>
            </a:r>
            <a:r>
              <a:rPr lang="fr-FR" sz="2400" dirty="0">
                <a:solidFill>
                  <a:srgbClr val="002060"/>
                </a:solidFill>
              </a:rPr>
              <a:t> last </a:t>
            </a:r>
            <a:r>
              <a:rPr lang="fr-FR" sz="2400" dirty="0" err="1">
                <a:solidFill>
                  <a:srgbClr val="002060"/>
                </a:solidFill>
              </a:rPr>
              <a:t>workday</a:t>
            </a:r>
            <a:endParaRPr lang="fr-FR" sz="2400" dirty="0">
              <a:solidFill>
                <a:srgbClr val="002060"/>
              </a:solidFill>
            </a:endParaRPr>
          </a:p>
          <a:p>
            <a:r>
              <a:rPr lang="fr-FR" sz="2400" dirty="0">
                <a:solidFill>
                  <a:srgbClr val="002060"/>
                </a:solidFill>
              </a:rPr>
              <a:t>•	Time </a:t>
            </a:r>
            <a:r>
              <a:rPr lang="fr-FR" sz="2400" dirty="0" err="1">
                <a:solidFill>
                  <a:srgbClr val="002060"/>
                </a:solidFill>
              </a:rPr>
              <a:t>window</a:t>
            </a:r>
            <a:endParaRPr lang="fr-FR" sz="2400" dirty="0">
              <a:solidFill>
                <a:srgbClr val="002060"/>
              </a:solidFill>
            </a:endParaRPr>
          </a:p>
          <a:p>
            <a:r>
              <a:rPr lang="fr-FR" sz="2400" dirty="0">
                <a:solidFill>
                  <a:srgbClr val="002060"/>
                </a:solidFill>
              </a:rPr>
              <a:t>•	Job </a:t>
            </a:r>
            <a:r>
              <a:rPr lang="fr-FR" sz="2400" dirty="0" err="1">
                <a:solidFill>
                  <a:srgbClr val="002060"/>
                </a:solidFill>
              </a:rPr>
              <a:t>can</a:t>
            </a:r>
            <a:r>
              <a:rPr lang="fr-FR" sz="2400" dirty="0">
                <a:solidFill>
                  <a:srgbClr val="002060"/>
                </a:solidFill>
              </a:rPr>
              <a:t> </a:t>
            </a:r>
            <a:r>
              <a:rPr lang="fr-FR" sz="2400" dirty="0" err="1">
                <a:solidFill>
                  <a:srgbClr val="002060"/>
                </a:solidFill>
              </a:rPr>
              <a:t>be</a:t>
            </a:r>
            <a:r>
              <a:rPr lang="fr-FR" sz="2400" dirty="0">
                <a:solidFill>
                  <a:srgbClr val="002060"/>
                </a:solidFill>
              </a:rPr>
              <a:t> </a:t>
            </a:r>
            <a:r>
              <a:rPr lang="fr-FR" sz="2400" dirty="0" err="1">
                <a:solidFill>
                  <a:srgbClr val="002060"/>
                </a:solidFill>
              </a:rPr>
              <a:t>executed</a:t>
            </a:r>
            <a:r>
              <a:rPr lang="fr-FR" sz="2400" dirty="0">
                <a:solidFill>
                  <a:srgbClr val="002060"/>
                </a:solidFill>
              </a:rPr>
              <a:t> in </a:t>
            </a:r>
            <a:r>
              <a:rPr lang="fr-FR" sz="2400" dirty="0" err="1">
                <a:solidFill>
                  <a:srgbClr val="002060"/>
                </a:solidFill>
              </a:rPr>
              <a:t>several</a:t>
            </a:r>
            <a:r>
              <a:rPr lang="fr-FR" sz="2400" dirty="0">
                <a:solidFill>
                  <a:srgbClr val="002060"/>
                </a:solidFill>
              </a:rPr>
              <a:t> times in </a:t>
            </a:r>
            <a:r>
              <a:rPr lang="fr-FR" sz="2400" dirty="0" err="1">
                <a:solidFill>
                  <a:srgbClr val="002060"/>
                </a:solidFill>
              </a:rPr>
              <a:t>cyclic</a:t>
            </a:r>
            <a:r>
              <a:rPr lang="fr-FR" sz="2400" dirty="0">
                <a:solidFill>
                  <a:srgbClr val="002060"/>
                </a:solidFill>
              </a:rPr>
              <a:t> mode </a:t>
            </a:r>
            <a:r>
              <a:rPr lang="fr-FR" sz="2400" dirty="0" err="1">
                <a:solidFill>
                  <a:srgbClr val="002060"/>
                </a:solidFill>
              </a:rPr>
              <a:t>with</a:t>
            </a:r>
            <a:r>
              <a:rPr lang="fr-FR" sz="2400" dirty="0">
                <a:solidFill>
                  <a:srgbClr val="002060"/>
                </a:solidFill>
              </a:rPr>
              <a:t> </a:t>
            </a:r>
            <a:r>
              <a:rPr lang="fr-FR" sz="2400" dirty="0" err="1">
                <a:solidFill>
                  <a:srgbClr val="002060"/>
                </a:solidFill>
              </a:rPr>
              <a:t>personnal</a:t>
            </a:r>
            <a:r>
              <a:rPr lang="fr-FR" sz="2400" dirty="0">
                <a:solidFill>
                  <a:srgbClr val="002060"/>
                </a:solidFill>
              </a:rPr>
              <a:t> </a:t>
            </a:r>
            <a:r>
              <a:rPr lang="fr-FR" sz="2400" dirty="0" err="1">
                <a:solidFill>
                  <a:srgbClr val="002060"/>
                </a:solidFill>
              </a:rPr>
              <a:t>interval</a:t>
            </a:r>
            <a:endParaRPr lang="fr-FR" sz="2400" dirty="0">
              <a:solidFill>
                <a:srgbClr val="00206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86" y="2520315"/>
            <a:ext cx="1419225" cy="1419225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64D9-071D-4789-896F-A2ACB6A3360F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44933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02427" y="774551"/>
            <a:ext cx="2926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rgbClr val="002060"/>
                </a:solidFill>
              </a:rPr>
              <a:t>When</a:t>
            </a:r>
            <a:r>
              <a:rPr lang="fr-FR" sz="2400" b="1" dirty="0">
                <a:solidFill>
                  <a:srgbClr val="002060"/>
                </a:solidFill>
              </a:rPr>
              <a:t> : </a:t>
            </a:r>
            <a:r>
              <a:rPr lang="fr-FR" sz="2400" b="1" dirty="0" err="1">
                <a:solidFill>
                  <a:srgbClr val="002060"/>
                </a:solidFill>
              </a:rPr>
              <a:t>Calendars</a:t>
            </a:r>
            <a:endParaRPr lang="fr-FR" sz="2400" b="1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831" y="1466625"/>
            <a:ext cx="7315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64D9-071D-4789-896F-A2ACB6A3360F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7493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3646" y="1021975"/>
            <a:ext cx="9778701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Aft>
                <a:spcPts val="0"/>
              </a:spcAft>
            </a:pPr>
            <a:r>
              <a:rPr lang="fr-FR" sz="3200" dirty="0" err="1">
                <a:solidFill>
                  <a:srgbClr val="34306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Introducing</a:t>
            </a:r>
            <a:r>
              <a:rPr lang="fr-FR" sz="3200" dirty="0">
                <a:solidFill>
                  <a:srgbClr val="34306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CONTROL-M</a:t>
            </a:r>
          </a:p>
          <a:p>
            <a:pPr eaLnBrk="0" fontAlgn="base" hangingPunct="0">
              <a:spcAft>
                <a:spcPts val="0"/>
              </a:spcAft>
            </a:pPr>
            <a:endParaRPr lang="fr-F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lvl="0" indent="-285750" eaLnBrk="0" fontAlgn="base" hangingPunct="0">
              <a:spcAft>
                <a:spcPts val="0"/>
              </a:spcAft>
              <a:buClr>
                <a:srgbClr val="34306F"/>
              </a:buClr>
              <a:buSzPct val="71000"/>
              <a:buFont typeface="Arial" panose="020B0604020202020204" pitchFamily="34" charset="0"/>
              <a:buChar char="•"/>
              <a:tabLst>
                <a:tab pos="411480" algn="l"/>
              </a:tabLst>
            </a:pPr>
            <a:r>
              <a:rPr lang="fr-FR" spc="10" dirty="0">
                <a:solidFill>
                  <a:srgbClr val="34306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CONTROL-M </a:t>
            </a:r>
            <a:r>
              <a:rPr lang="fr-FR" spc="10" dirty="0" err="1">
                <a:solidFill>
                  <a:srgbClr val="34306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is</a:t>
            </a:r>
            <a:r>
              <a:rPr lang="fr-FR" spc="10" dirty="0">
                <a:solidFill>
                  <a:srgbClr val="34306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 an </a:t>
            </a:r>
            <a:r>
              <a:rPr lang="fr-FR" spc="10" dirty="0" err="1">
                <a:solidFill>
                  <a:srgbClr val="34306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interoperable</a:t>
            </a:r>
            <a:r>
              <a:rPr lang="fr-FR" spc="10" dirty="0">
                <a:solidFill>
                  <a:srgbClr val="34306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 solution for the </a:t>
            </a:r>
            <a:r>
              <a:rPr lang="fr-FR" spc="10" dirty="0" err="1">
                <a:solidFill>
                  <a:srgbClr val="34306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integration</a:t>
            </a:r>
            <a:r>
              <a:rPr lang="fr-FR" spc="10" dirty="0">
                <a:solidFill>
                  <a:srgbClr val="34306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 of production control </a:t>
            </a:r>
            <a:r>
              <a:rPr lang="fr-FR" spc="10" dirty="0" err="1">
                <a:solidFill>
                  <a:srgbClr val="34306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from</a:t>
            </a:r>
            <a:r>
              <a:rPr lang="fr-FR" spc="10" dirty="0">
                <a:solidFill>
                  <a:srgbClr val="34306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 a focal point of management </a:t>
            </a:r>
            <a:r>
              <a:rPr lang="fr-FR" spc="10" dirty="0" err="1">
                <a:solidFill>
                  <a:srgbClr val="34306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across</a:t>
            </a:r>
            <a:r>
              <a:rPr lang="fr-FR" spc="10" dirty="0">
                <a:solidFill>
                  <a:srgbClr val="34306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 diverse </a:t>
            </a:r>
            <a:r>
              <a:rPr lang="fr-FR" spc="10" dirty="0" err="1">
                <a:solidFill>
                  <a:srgbClr val="34306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environments</a:t>
            </a:r>
            <a:r>
              <a:rPr lang="fr-FR" sz="2000" spc="10" dirty="0">
                <a:latin typeface="Symbol" panose="05050102010706020507" pitchFamily="18" charset="2"/>
                <a:ea typeface="Times New Roman" panose="02020603050405020304" pitchFamily="18" charset="0"/>
                <a:cs typeface="Symbol" panose="05050102010706020507" pitchFamily="18" charset="2"/>
              </a:rPr>
              <a:t> </a:t>
            </a:r>
          </a:p>
          <a:p>
            <a:pPr lvl="0" eaLnBrk="0" fontAlgn="base" hangingPunct="0">
              <a:spcAft>
                <a:spcPts val="0"/>
              </a:spcAft>
              <a:buClr>
                <a:srgbClr val="34306F"/>
              </a:buClr>
              <a:buSzPct val="71000"/>
              <a:tabLst>
                <a:tab pos="411480" algn="l"/>
              </a:tabLst>
            </a:pPr>
            <a:endParaRPr lang="fr-FR" sz="2000" spc="10" dirty="0">
              <a:latin typeface="Symbol" panose="05050102010706020507" pitchFamily="18" charset="2"/>
              <a:ea typeface="Times New Roman" panose="02020603050405020304" pitchFamily="18" charset="0"/>
              <a:cs typeface="Symbol" panose="05050102010706020507" pitchFamily="18" charset="2"/>
            </a:endParaRPr>
          </a:p>
          <a:p>
            <a:pPr marL="285750" lvl="0" indent="-285750" eaLnBrk="0" fontAlgn="base" hangingPunct="0">
              <a:spcAft>
                <a:spcPts val="0"/>
              </a:spcAft>
              <a:buClr>
                <a:srgbClr val="34306F"/>
              </a:buClr>
              <a:buSzPct val="71000"/>
              <a:buFont typeface="Arial" panose="020B0604020202020204" pitchFamily="34" charset="0"/>
              <a:buChar char="•"/>
              <a:tabLst>
                <a:tab pos="411480" algn="l"/>
              </a:tabLst>
            </a:pPr>
            <a:r>
              <a:rPr lang="fr-FR" b="1" spc="5" dirty="0">
                <a:solidFill>
                  <a:srgbClr val="34306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Challenges</a:t>
            </a:r>
            <a:endParaRPr lang="fr-FR" sz="2000" b="1" spc="10" dirty="0">
              <a:effectLst/>
              <a:latin typeface="Symbol" panose="05050102010706020507" pitchFamily="18" charset="2"/>
              <a:ea typeface="Times New Roman" panose="02020603050405020304" pitchFamily="18" charset="0"/>
              <a:cs typeface="Symbol" panose="05050102010706020507" pitchFamily="18" charset="2"/>
            </a:endParaRPr>
          </a:p>
          <a:p>
            <a:pPr marL="411480" marR="411480" eaLnBrk="0" fontAlgn="base" hangingPunct="0">
              <a:spcAft>
                <a:spcPts val="0"/>
              </a:spcAft>
            </a:pPr>
            <a:r>
              <a:rPr lang="fr-FR" dirty="0">
                <a:solidFill>
                  <a:srgbClr val="34306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fr-FR" dirty="0" err="1">
                <a:solidFill>
                  <a:srgbClr val="34306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Managing</a:t>
            </a:r>
            <a:r>
              <a:rPr lang="fr-FR" dirty="0">
                <a:solidFill>
                  <a:srgbClr val="34306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the </a:t>
            </a:r>
            <a:r>
              <a:rPr lang="fr-FR" dirty="0" err="1">
                <a:solidFill>
                  <a:srgbClr val="34306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enterprise</a:t>
            </a:r>
            <a:r>
              <a:rPr lang="fr-FR" dirty="0">
                <a:solidFill>
                  <a:srgbClr val="34306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vs. </a:t>
            </a:r>
            <a:r>
              <a:rPr lang="fr-FR" dirty="0" err="1">
                <a:solidFill>
                  <a:srgbClr val="34306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Platforms</a:t>
            </a:r>
            <a:r>
              <a:rPr lang="fr-FR" dirty="0">
                <a:solidFill>
                  <a:srgbClr val="34306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marL="411480" marR="411480" eaLnBrk="0" fontAlgn="base" hangingPunct="0">
              <a:spcAft>
                <a:spcPts val="0"/>
              </a:spcAft>
            </a:pPr>
            <a:r>
              <a:rPr lang="fr-FR" dirty="0">
                <a:solidFill>
                  <a:srgbClr val="34306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fr-FR" dirty="0" err="1">
                <a:solidFill>
                  <a:srgbClr val="34306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Controlling</a:t>
            </a:r>
            <a:r>
              <a:rPr lang="fr-FR" dirty="0">
                <a:solidFill>
                  <a:srgbClr val="34306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the Business </a:t>
            </a:r>
            <a:r>
              <a:rPr lang="fr-FR" dirty="0" err="1">
                <a:solidFill>
                  <a:srgbClr val="34306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Process</a:t>
            </a:r>
            <a:r>
              <a:rPr lang="fr-FR" dirty="0">
                <a:solidFill>
                  <a:srgbClr val="34306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marL="411480" marR="411480" eaLnBrk="0" fontAlgn="base" hangingPunct="0">
              <a:spcAft>
                <a:spcPts val="0"/>
              </a:spcAft>
            </a:pPr>
            <a:r>
              <a:rPr lang="fr-FR" dirty="0">
                <a:solidFill>
                  <a:srgbClr val="34306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fr-FR" dirty="0" err="1">
                <a:solidFill>
                  <a:srgbClr val="34306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Alert</a:t>
            </a:r>
            <a:r>
              <a:rPr lang="fr-FR" dirty="0">
                <a:solidFill>
                  <a:srgbClr val="34306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34306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reactivity</a:t>
            </a:r>
            <a:endParaRPr lang="fr-F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64D9-071D-4789-896F-A2ACB6A3360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51003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02427" y="774551"/>
            <a:ext cx="2926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rgbClr val="002060"/>
                </a:solidFill>
              </a:rPr>
              <a:t>When</a:t>
            </a:r>
            <a:r>
              <a:rPr lang="fr-FR" sz="2400" b="1" dirty="0">
                <a:solidFill>
                  <a:srgbClr val="002060"/>
                </a:solidFill>
              </a:rPr>
              <a:t> : </a:t>
            </a:r>
            <a:r>
              <a:rPr lang="fr-FR" sz="2400" b="1" dirty="0" err="1">
                <a:solidFill>
                  <a:srgbClr val="002060"/>
                </a:solidFill>
              </a:rPr>
              <a:t>Calendars</a:t>
            </a:r>
            <a:endParaRPr lang="fr-FR" sz="2400" b="1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732" y="1236216"/>
            <a:ext cx="7315199" cy="513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64D9-071D-4789-896F-A2ACB6A3360F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81617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02427" y="774551"/>
            <a:ext cx="3474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rgbClr val="002060"/>
                </a:solidFill>
              </a:rPr>
              <a:t>When</a:t>
            </a:r>
            <a:r>
              <a:rPr lang="fr-FR" sz="2400" b="1" dirty="0">
                <a:solidFill>
                  <a:srgbClr val="002060"/>
                </a:solidFill>
              </a:rPr>
              <a:t> : </a:t>
            </a:r>
            <a:r>
              <a:rPr lang="fr-FR" sz="2400" b="1" dirty="0" err="1">
                <a:solidFill>
                  <a:srgbClr val="002060"/>
                </a:solidFill>
              </a:rPr>
              <a:t>Complex</a:t>
            </a:r>
            <a:r>
              <a:rPr lang="fr-FR" sz="2400" b="1" dirty="0">
                <a:solidFill>
                  <a:srgbClr val="002060"/>
                </a:solidFill>
              </a:rPr>
              <a:t> dates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283" y="1649506"/>
            <a:ext cx="7421563" cy="480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64D9-071D-4789-896F-A2ACB6A3360F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07794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4641925" cy="7043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2060"/>
                </a:solidFill>
              </a:rPr>
              <a:t>What is a condition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191" y="1350981"/>
            <a:ext cx="76962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86" y="2520315"/>
            <a:ext cx="1419225" cy="1419225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64D9-071D-4789-896F-A2ACB6A3360F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27612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754" y="1154206"/>
            <a:ext cx="7496175" cy="54102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5696174" cy="7043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2060"/>
                </a:solidFill>
              </a:rPr>
              <a:t>Complex dependencies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7586" y="4808667"/>
            <a:ext cx="3926541" cy="16781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2060"/>
                </a:solidFill>
              </a:rPr>
              <a:t>Many jobs can depend on one condition</a:t>
            </a:r>
          </a:p>
          <a:p>
            <a:r>
              <a:rPr lang="en-US" dirty="0">
                <a:solidFill>
                  <a:srgbClr val="002060"/>
                </a:solidFill>
              </a:rPr>
              <a:t>One job can depend on many conditions</a:t>
            </a:r>
          </a:p>
          <a:p>
            <a:r>
              <a:rPr lang="en-US" dirty="0">
                <a:solidFill>
                  <a:srgbClr val="002060"/>
                </a:solidFill>
              </a:rPr>
              <a:t>Combination of conditions AND/OR</a:t>
            </a:r>
            <a:endParaRPr lang="fr-FR" dirty="0">
              <a:solidFill>
                <a:srgbClr val="00206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86" y="2520315"/>
            <a:ext cx="1419225" cy="1419225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64D9-071D-4789-896F-A2ACB6A3360F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02546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66" y="4004871"/>
            <a:ext cx="1419225" cy="14192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067" y="129502"/>
            <a:ext cx="619788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err="1">
                <a:solidFill>
                  <a:srgbClr val="002060"/>
                </a:solidFill>
              </a:rPr>
              <a:t>Benefits</a:t>
            </a:r>
            <a:endParaRPr lang="fr-FR" sz="2400" b="1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2060"/>
                </a:solidFill>
              </a:rPr>
              <a:t>Cross-</a:t>
            </a:r>
            <a:r>
              <a:rPr lang="fr-FR" sz="2400" dirty="0" err="1">
                <a:solidFill>
                  <a:srgbClr val="002060"/>
                </a:solidFill>
              </a:rPr>
              <a:t>platform</a:t>
            </a:r>
            <a:r>
              <a:rPr lang="fr-FR" sz="2400" dirty="0">
                <a:solidFill>
                  <a:srgbClr val="002060"/>
                </a:solidFill>
              </a:rPr>
              <a:t> automation flow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2060"/>
                </a:solidFill>
              </a:rPr>
              <a:t>No </a:t>
            </a:r>
            <a:r>
              <a:rPr lang="fr-FR" sz="2400" dirty="0" err="1">
                <a:solidFill>
                  <a:srgbClr val="002060"/>
                </a:solidFill>
              </a:rPr>
              <a:t>need</a:t>
            </a:r>
            <a:r>
              <a:rPr lang="fr-FR" sz="2400" dirty="0">
                <a:solidFill>
                  <a:srgbClr val="002060"/>
                </a:solidFill>
              </a:rPr>
              <a:t> for </a:t>
            </a:r>
            <a:r>
              <a:rPr lang="fr-FR" sz="2400" dirty="0" err="1">
                <a:solidFill>
                  <a:srgbClr val="002060"/>
                </a:solidFill>
              </a:rPr>
              <a:t>manual</a:t>
            </a:r>
            <a:r>
              <a:rPr lang="fr-FR" sz="2400" dirty="0">
                <a:solidFill>
                  <a:srgbClr val="002060"/>
                </a:solidFill>
              </a:rPr>
              <a:t> intervention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err="1">
                <a:solidFill>
                  <a:srgbClr val="002060"/>
                </a:solidFill>
              </a:rPr>
              <a:t>Create</a:t>
            </a:r>
            <a:r>
              <a:rPr lang="fr-FR" sz="2400" dirty="0">
                <a:solidFill>
                  <a:srgbClr val="002060"/>
                </a:solidFill>
              </a:rPr>
              <a:t> a Business </a:t>
            </a:r>
            <a:r>
              <a:rPr lang="fr-FR" sz="2400" dirty="0" err="1">
                <a:solidFill>
                  <a:srgbClr val="002060"/>
                </a:solidFill>
              </a:rPr>
              <a:t>Process</a:t>
            </a:r>
            <a:r>
              <a:rPr lang="fr-FR" sz="2400" dirty="0">
                <a:solidFill>
                  <a:srgbClr val="002060"/>
                </a:solidFill>
              </a:rPr>
              <a:t> </a:t>
            </a:r>
            <a:r>
              <a:rPr lang="fr-FR" sz="2400" dirty="0" err="1">
                <a:solidFill>
                  <a:srgbClr val="002060"/>
                </a:solidFill>
              </a:rPr>
              <a:t>View</a:t>
            </a:r>
            <a:endParaRPr lang="fr-FR" sz="24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err="1">
                <a:solidFill>
                  <a:srgbClr val="002060"/>
                </a:solidFill>
              </a:rPr>
              <a:t>Create</a:t>
            </a:r>
            <a:r>
              <a:rPr lang="fr-FR" sz="2400" dirty="0">
                <a:solidFill>
                  <a:srgbClr val="002060"/>
                </a:solidFill>
              </a:rPr>
              <a:t> a Focal Point of Control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890" y="1670461"/>
            <a:ext cx="7532914" cy="5040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9159240" y="142821"/>
            <a:ext cx="2743200" cy="365125"/>
          </a:xfrm>
        </p:spPr>
        <p:txBody>
          <a:bodyPr/>
          <a:lstStyle/>
          <a:p>
            <a:fld id="{580364D9-071D-4789-896F-A2ACB6A3360F}" type="slidenum">
              <a:rPr lang="fr-FR" smtClean="0"/>
              <a:t>34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60867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5986" y="0"/>
            <a:ext cx="5715000" cy="8549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-10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</a:rPr>
              <a:t>Resource Requirement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854915"/>
            <a:ext cx="57150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Prevents resource contentions between jobs</a:t>
            </a: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Provides workload balancing</a:t>
            </a: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Eliminates contention bottlenecks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032" y="1818042"/>
            <a:ext cx="7411227" cy="4792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86" y="2520315"/>
            <a:ext cx="1419225" cy="1419225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9256059" y="244894"/>
            <a:ext cx="2743200" cy="365125"/>
          </a:xfrm>
        </p:spPr>
        <p:txBody>
          <a:bodyPr/>
          <a:lstStyle/>
          <a:p>
            <a:fld id="{580364D9-071D-4789-896F-A2ACB6A3360F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65919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48640"/>
            <a:ext cx="3964193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-10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/>
                <a:ea typeface="+mj-ea"/>
                <a:cs typeface="+mj-cs"/>
              </a:rPr>
              <a:t>Results Control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371600"/>
            <a:ext cx="6901031" cy="41470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Capture Standard OUTPUT in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Sysout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Sysout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contain and Error Code will be tested</a:t>
            </a: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Shout Message can be sent to User Mail, Distribution</a:t>
            </a: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List, Console ...</a:t>
            </a: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Rerun Facility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Runs same job « n » times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Runs another job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Stop a Cyclic Job</a:t>
            </a: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Results Control</a:t>
            </a: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Sysout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contain and Error Code will be tested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64D9-071D-4789-896F-A2ACB6A3360F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58133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78132" y="2743200"/>
            <a:ext cx="3964193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-10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/>
                <a:ea typeface="+mj-ea"/>
                <a:cs typeface="+mj-cs"/>
              </a:rPr>
              <a:t>Job process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64D9-071D-4789-896F-A2ACB6A3360F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26934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-10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/>
                <a:ea typeface="+mj-ea"/>
                <a:cs typeface="+mj-cs"/>
              </a:rPr>
              <a:t>Dynamic Scheduling</a:t>
            </a:r>
            <a:endParaRPr kumimoji="0" lang="en-US" sz="4600" b="0" i="0" u="none" strike="noStrike" kern="1200" cap="none" spc="-10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mbria"/>
              <a:ea typeface="+mj-ea"/>
              <a:cs typeface="+mj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19200"/>
            <a:ext cx="6629400" cy="5084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00200" y="4161883"/>
            <a:ext cx="4001844" cy="17965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2060"/>
                </a:solidFill>
              </a:rPr>
              <a:t>We can accumulate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Conditions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Schedule Date and Time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Quantitative Resource</a:t>
            </a:r>
            <a:endParaRPr lang="fr-FR" sz="2400" dirty="0">
              <a:solidFill>
                <a:srgbClr val="002060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64D9-071D-4789-896F-A2ACB6A3360F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56051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38862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-10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/>
                <a:ea typeface="+mj-ea"/>
                <a:cs typeface="+mj-cs"/>
              </a:rPr>
              <a:t>Schedule PLAN</a:t>
            </a:r>
            <a:endParaRPr kumimoji="0" lang="en-US" sz="4600" b="0" i="0" u="none" strike="noStrike" kern="1200" cap="none" spc="-10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mbria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1097844"/>
            <a:ext cx="5943600" cy="20263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be executed, a job should be up to plan.</a:t>
            </a: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plan is a period of 24 hours</a:t>
            </a: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plan begins at 7:00 AM (for that example)</a:t>
            </a: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plan stops at 6h59 AM the following day</a:t>
            </a: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Control-M System Date isn’t a System Date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55244"/>
            <a:ext cx="7543800" cy="286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64D9-071D-4789-896F-A2ACB6A3360F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4702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80913" y="968188"/>
            <a:ext cx="1114492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/>
              <a:t>Logging</a:t>
            </a:r>
            <a:r>
              <a:rPr lang="fr-FR" b="1" dirty="0"/>
              <a:t> In</a:t>
            </a:r>
          </a:p>
          <a:p>
            <a:endParaRPr lang="fr-FR" dirty="0"/>
          </a:p>
          <a:p>
            <a:r>
              <a:rPr lang="fr-FR" b="1" dirty="0"/>
              <a:t>To </a:t>
            </a:r>
            <a:r>
              <a:rPr lang="fr-FR" b="1" dirty="0" err="1"/>
              <a:t>start</a:t>
            </a:r>
            <a:r>
              <a:rPr lang="fr-FR" b="1" dirty="0"/>
              <a:t> the CONTROL-M/EM GUI</a:t>
            </a:r>
            <a:r>
              <a:rPr lang="fr-FR" dirty="0"/>
              <a:t>:</a:t>
            </a:r>
          </a:p>
          <a:p>
            <a:endParaRPr lang="fr-FR" dirty="0"/>
          </a:p>
          <a:p>
            <a:r>
              <a:rPr lang="fr-FR" dirty="0"/>
              <a:t>1. </a:t>
            </a:r>
            <a:r>
              <a:rPr lang="fr-FR" dirty="0" err="1"/>
              <a:t>Double-click</a:t>
            </a:r>
            <a:r>
              <a:rPr lang="fr-FR" dirty="0"/>
              <a:t> the CONTROL-M/EM GUI </a:t>
            </a:r>
            <a:r>
              <a:rPr lang="fr-FR" dirty="0" err="1"/>
              <a:t>icon</a:t>
            </a:r>
            <a:r>
              <a:rPr lang="fr-FR" dirty="0"/>
              <a:t> on the Microsoft Windows desktop.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dirty="0"/>
              <a:t>CONTROL-M Enterprise Manager GUI</a:t>
            </a:r>
          </a:p>
          <a:p>
            <a:endParaRPr lang="fr-FR" dirty="0"/>
          </a:p>
          <a:p>
            <a:r>
              <a:rPr lang="fr-FR" dirty="0"/>
              <a:t>-or </a:t>
            </a:r>
          </a:p>
          <a:p>
            <a:endParaRPr lang="fr-FR" dirty="0"/>
          </a:p>
          <a:p>
            <a:r>
              <a:rPr lang="fr-FR" dirty="0" err="1"/>
              <a:t>Choose</a:t>
            </a:r>
            <a:r>
              <a:rPr lang="fr-FR" dirty="0"/>
              <a:t> Shift =&gt; </a:t>
            </a:r>
            <a:r>
              <a:rPr lang="fr-FR" b="1" dirty="0"/>
              <a:t>Programs =&gt; CONTROL-M/Enterprise Manager 6.1.00 =&gt; CONTROL-M/Enterprise Manager GUI</a:t>
            </a:r>
            <a:r>
              <a:rPr lang="fr-FR" dirty="0"/>
              <a:t>.</a:t>
            </a:r>
          </a:p>
          <a:p>
            <a:endParaRPr lang="fr-FR" dirty="0"/>
          </a:p>
          <a:p>
            <a:r>
              <a:rPr lang="fr-FR" dirty="0"/>
              <a:t>The </a:t>
            </a:r>
            <a:r>
              <a:rPr lang="fr-FR" dirty="0" err="1"/>
              <a:t>following</a:t>
            </a:r>
            <a:r>
              <a:rPr lang="fr-FR" dirty="0"/>
              <a:t> </a:t>
            </a:r>
            <a:r>
              <a:rPr lang="fr-FR" dirty="0" err="1"/>
              <a:t>dialog</a:t>
            </a:r>
            <a:r>
              <a:rPr lang="fr-FR" dirty="0"/>
              <a:t> box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displayed</a:t>
            </a:r>
            <a:r>
              <a:rPr lang="fr-FR" dirty="0"/>
              <a:t> </a:t>
            </a:r>
            <a:r>
              <a:rPr lang="fr-FR" dirty="0" err="1"/>
              <a:t>when</a:t>
            </a:r>
            <a:r>
              <a:rPr lang="fr-FR" dirty="0"/>
              <a:t> the CONTROL-M/EM GUI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started</a:t>
            </a:r>
            <a:r>
              <a:rPr lang="fr-FR" dirty="0"/>
              <a:t>: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7362" y="2857500"/>
            <a:ext cx="1057275" cy="1143000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64D9-071D-4789-896F-A2ACB6A3360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63609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4975412" cy="9194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-10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</a:rPr>
              <a:t>Dynamic Scheduling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81200"/>
            <a:ext cx="4962525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602428" y="1417638"/>
            <a:ext cx="5131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/>
              <a:t>If all </a:t>
            </a:r>
            <a:r>
              <a:rPr lang="fr-FR" sz="2400" b="1" i="1" dirty="0" err="1"/>
              <a:t>goes</a:t>
            </a:r>
            <a:r>
              <a:rPr lang="fr-FR" sz="2400" b="1" i="1" dirty="0"/>
              <a:t> </a:t>
            </a:r>
            <a:r>
              <a:rPr lang="fr-FR" sz="2400" b="1" i="1" dirty="0" err="1"/>
              <a:t>well</a:t>
            </a:r>
            <a:r>
              <a:rPr lang="fr-FR" sz="2400" b="1" i="1" dirty="0"/>
              <a:t> ..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68" y="3462337"/>
            <a:ext cx="1114425" cy="923925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64D9-071D-4789-896F-A2ACB6A3360F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44847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680" y="1460350"/>
            <a:ext cx="7162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457200" y="274638"/>
            <a:ext cx="24384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-10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/>
                <a:ea typeface="+mj-ea"/>
                <a:cs typeface="+mj-cs"/>
              </a:rPr>
              <a:t>Problem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68" y="3462337"/>
            <a:ext cx="1114425" cy="92392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25728" y="274638"/>
            <a:ext cx="4975412" cy="9194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-10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</a:rPr>
              <a:t>Dynamic Scheduling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64D9-071D-4789-896F-A2ACB6A3360F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37572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93" y="1848522"/>
            <a:ext cx="5038725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457199" y="274638"/>
            <a:ext cx="5255111" cy="6290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</a:rPr>
              <a:t>Other p</a:t>
            </a:r>
            <a:r>
              <a:rPr kumimoji="0" lang="en-US" sz="4600" b="0" i="0" u="none" strike="noStrike" kern="1200" cap="none" spc="-10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</a:rPr>
              <a:t>roblems</a:t>
            </a:r>
            <a:endParaRPr kumimoji="0" lang="en-US" sz="4600" b="0" i="0" u="none" strike="noStrike" kern="1200" cap="none" spc="-10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68" y="3462337"/>
            <a:ext cx="1114425" cy="92392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25728" y="274638"/>
            <a:ext cx="4975412" cy="9194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-10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</a:rPr>
              <a:t>Dynamic Scheduling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64D9-071D-4789-896F-A2ACB6A3360F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15776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6745" y="86061"/>
            <a:ext cx="4846318" cy="7089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-10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</a:rPr>
              <a:t>Dynamic Scheduling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45" y="1771425"/>
            <a:ext cx="6524625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166745" y="831715"/>
            <a:ext cx="5255111" cy="6290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1F497D"/>
                </a:solidFill>
                <a:latin typeface="Calibri" panose="020F0502020204030204" pitchFamily="34" charset="0"/>
              </a:rPr>
              <a:t>Many p</a:t>
            </a:r>
            <a:r>
              <a:rPr kumimoji="0" lang="en-GB" sz="4600" b="0" i="0" u="none" strike="noStrike" kern="1200" cap="none" spc="-10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</a:rPr>
              <a:t>roblems</a:t>
            </a:r>
            <a:endParaRPr kumimoji="0" lang="en-GB" sz="4600" b="0" i="0" u="none" strike="noStrike" kern="1200" cap="none" spc="-10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64D9-071D-4789-896F-A2ACB6A3360F}" type="slidenum">
              <a:rPr lang="fr-FR" smtClean="0"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92156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06532" y="2528047"/>
            <a:ext cx="7584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err="1">
                <a:solidFill>
                  <a:srgbClr val="002060"/>
                </a:solidFill>
              </a:rPr>
              <a:t>Result</a:t>
            </a:r>
            <a:r>
              <a:rPr lang="fr-FR" sz="4800" b="1" dirty="0">
                <a:solidFill>
                  <a:srgbClr val="002060"/>
                </a:solidFill>
              </a:rPr>
              <a:t> </a:t>
            </a:r>
            <a:r>
              <a:rPr lang="fr-FR" sz="4800" b="1" dirty="0" err="1">
                <a:solidFill>
                  <a:srgbClr val="002060"/>
                </a:solidFill>
              </a:rPr>
              <a:t>Analysis</a:t>
            </a:r>
            <a:endParaRPr lang="fr-FR" sz="4800" b="1" dirty="0">
              <a:solidFill>
                <a:srgbClr val="00206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64D9-071D-4789-896F-A2ACB6A3360F}" type="slidenum">
              <a:rPr lang="fr-FR" smtClean="0"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89958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-10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/>
                <a:ea typeface="+mj-ea"/>
                <a:cs typeface="+mj-cs"/>
              </a:rPr>
              <a:t>Error Recovery Process</a:t>
            </a:r>
            <a:endParaRPr kumimoji="0" lang="en-US" sz="4600" b="0" i="0" u="none" strike="noStrike" kern="1200" cap="none" spc="-10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mbria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1300163"/>
            <a:ext cx="6772275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64D9-071D-4789-896F-A2ACB6A3360F}" type="slidenum">
              <a:rPr lang="fr-FR" smtClean="0"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83866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-10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/>
                <a:ea typeface="+mj-ea"/>
                <a:cs typeface="+mj-cs"/>
              </a:rPr>
              <a:t>Results Analysis</a:t>
            </a:r>
            <a:endParaRPr kumimoji="0" lang="en-US" sz="4600" b="0" i="0" u="none" strike="noStrike" kern="1200" cap="none" spc="-10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mbria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527586"/>
            <a:ext cx="10020748" cy="4851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CONTROL-M is capable of detecting errors and react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them dynamically</a:t>
            </a: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Analyze contents of the Job Log</a:t>
            </a: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Match Line of statement with statement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ouput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errors (contain of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sysout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Actions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Set completion status to Ok or NOTOK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Set a parameter value (counter)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Create or delete a condition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Force a job to run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Notify a user or console message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Rerun the job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Stop Cyclic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64D9-071D-4789-896F-A2ACB6A3360F}" type="slidenum">
              <a:rPr lang="fr-FR" smtClean="0"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13166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1676399"/>
            <a:ext cx="7805145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6122" y="415073"/>
            <a:ext cx="84113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b="1" dirty="0" err="1">
                <a:solidFill>
                  <a:srgbClr val="002060"/>
                </a:solidFill>
              </a:rPr>
              <a:t>Result</a:t>
            </a:r>
            <a:r>
              <a:rPr lang="fr-FR" sz="4400" b="1" dirty="0">
                <a:solidFill>
                  <a:srgbClr val="002060"/>
                </a:solidFill>
              </a:rPr>
              <a:t> </a:t>
            </a:r>
            <a:r>
              <a:rPr lang="fr-FR" sz="4400" b="1" dirty="0" err="1">
                <a:solidFill>
                  <a:srgbClr val="002060"/>
                </a:solidFill>
              </a:rPr>
              <a:t>Analysis</a:t>
            </a:r>
            <a:r>
              <a:rPr lang="fr-FR" sz="4400" b="1" dirty="0">
                <a:solidFill>
                  <a:srgbClr val="002060"/>
                </a:solidFill>
              </a:rPr>
              <a:t> - Control-M logs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64D9-071D-4789-896F-A2ACB6A3360F}" type="slidenum">
              <a:rPr lang="fr-FR" smtClean="0"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79414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1685925"/>
            <a:ext cx="6200775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6122" y="415073"/>
            <a:ext cx="84113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b="1" dirty="0" err="1">
                <a:solidFill>
                  <a:srgbClr val="002060"/>
                </a:solidFill>
              </a:rPr>
              <a:t>Result</a:t>
            </a:r>
            <a:r>
              <a:rPr lang="fr-FR" sz="4400" b="1" dirty="0">
                <a:solidFill>
                  <a:srgbClr val="002060"/>
                </a:solidFill>
              </a:rPr>
              <a:t> </a:t>
            </a:r>
            <a:r>
              <a:rPr lang="fr-FR" sz="4400" b="1" dirty="0" err="1">
                <a:solidFill>
                  <a:srgbClr val="002060"/>
                </a:solidFill>
              </a:rPr>
              <a:t>Analysis</a:t>
            </a:r>
            <a:r>
              <a:rPr lang="fr-FR" sz="4400" b="1" dirty="0">
                <a:solidFill>
                  <a:srgbClr val="002060"/>
                </a:solidFill>
              </a:rPr>
              <a:t> - Control-M SYSOUT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64D9-071D-4789-896F-A2ACB6A3360F}" type="slidenum">
              <a:rPr lang="fr-FR" smtClean="0"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03356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3" y="1409700"/>
            <a:ext cx="5591175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04395" y="301214"/>
            <a:ext cx="78100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rgbClr val="002060"/>
                </a:solidFill>
              </a:rPr>
              <a:t>Unix </a:t>
            </a:r>
            <a:r>
              <a:rPr lang="fr-FR" sz="4400" b="1" dirty="0" err="1">
                <a:solidFill>
                  <a:srgbClr val="002060"/>
                </a:solidFill>
              </a:rPr>
              <a:t>Analysis</a:t>
            </a:r>
            <a:endParaRPr lang="fr-FR" sz="4400" b="1" dirty="0">
              <a:solidFill>
                <a:srgbClr val="00206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64D9-071D-4789-896F-A2ACB6A3360F}" type="slidenum">
              <a:rPr lang="fr-FR" smtClean="0"/>
              <a:t>49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7318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034118" y="505609"/>
            <a:ext cx="3926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/>
              <a:t>Logging</a:t>
            </a:r>
            <a:r>
              <a:rPr lang="fr-FR" b="1" dirty="0"/>
              <a:t> In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088" y="1129553"/>
            <a:ext cx="5039946" cy="24027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0762" y="4066390"/>
            <a:ext cx="103703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spc="-45" dirty="0" err="1">
                <a:ea typeface="Times New Roman" panose="02020603050405020304" pitchFamily="18" charset="0"/>
              </a:rPr>
              <a:t>Specify</a:t>
            </a:r>
            <a:r>
              <a:rPr lang="fr-FR" sz="2400" b="1" spc="-45" dirty="0">
                <a:ea typeface="Times New Roman" panose="02020603050405020304" pitchFamily="18" charset="0"/>
              </a:rPr>
              <a:t> </a:t>
            </a:r>
            <a:r>
              <a:rPr lang="fr-FR" sz="2400" b="1" spc="-45" dirty="0" err="1">
                <a:ea typeface="Times New Roman" panose="02020603050405020304" pitchFamily="18" charset="0"/>
              </a:rPr>
              <a:t>your</a:t>
            </a:r>
            <a:r>
              <a:rPr lang="fr-FR" sz="2400" b="1" spc="-45" dirty="0">
                <a:ea typeface="Times New Roman" panose="02020603050405020304" pitchFamily="18" charset="0"/>
              </a:rPr>
              <a:t> </a:t>
            </a:r>
            <a:r>
              <a:rPr lang="fr-FR" sz="2400" b="1" spc="-45" dirty="0" err="1">
                <a:ea typeface="Times New Roman" panose="02020603050405020304" pitchFamily="18" charset="0"/>
              </a:rPr>
              <a:t>Username</a:t>
            </a:r>
            <a:r>
              <a:rPr lang="fr-FR" sz="2400" b="1" spc="-45" dirty="0">
                <a:ea typeface="Times New Roman" panose="02020603050405020304" pitchFamily="18" charset="0"/>
              </a:rPr>
              <a:t> and </a:t>
            </a:r>
            <a:r>
              <a:rPr lang="fr-FR" sz="2400" b="1" spc="-45" dirty="0" err="1">
                <a:ea typeface="Times New Roman" panose="02020603050405020304" pitchFamily="18" charset="0"/>
              </a:rPr>
              <a:t>Password</a:t>
            </a:r>
            <a:r>
              <a:rPr lang="fr-FR" sz="2400" b="1" spc="-45" dirty="0">
                <a:ea typeface="Times New Roman" panose="02020603050405020304" pitchFamily="18" charset="0"/>
              </a:rPr>
              <a:t>. The </a:t>
            </a:r>
            <a:r>
              <a:rPr lang="fr-FR" sz="2400" b="1" spc="-45" dirty="0" err="1">
                <a:ea typeface="Times New Roman" panose="02020603050405020304" pitchFamily="18" charset="0"/>
              </a:rPr>
              <a:t>name</a:t>
            </a:r>
            <a:r>
              <a:rPr lang="fr-FR" sz="2400" b="1" spc="-45" dirty="0">
                <a:ea typeface="Times New Roman" panose="02020603050405020304" pitchFamily="18" charset="0"/>
              </a:rPr>
              <a:t> of the default CONTROL-M/EM GUI Server </a:t>
            </a:r>
            <a:r>
              <a:rPr lang="fr-FR" sz="2400" b="1" spc="-45" dirty="0" err="1">
                <a:ea typeface="Times New Roman" panose="02020603050405020304" pitchFamily="18" charset="0"/>
              </a:rPr>
              <a:t>is</a:t>
            </a:r>
            <a:r>
              <a:rPr lang="fr-FR" sz="2400" b="1" spc="-45" dirty="0">
                <a:ea typeface="Times New Roman" panose="02020603050405020304" pitchFamily="18" charset="0"/>
              </a:rPr>
              <a:t> </a:t>
            </a:r>
            <a:r>
              <a:rPr lang="fr-FR" sz="2400" b="1" spc="-45" dirty="0" err="1">
                <a:ea typeface="Times New Roman" panose="02020603050405020304" pitchFamily="18" charset="0"/>
              </a:rPr>
              <a:t>automatically</a:t>
            </a:r>
            <a:r>
              <a:rPr lang="fr-FR" sz="2400" b="1" spc="-45" dirty="0">
                <a:ea typeface="Times New Roman" panose="02020603050405020304" pitchFamily="18" charset="0"/>
              </a:rPr>
              <a:t> </a:t>
            </a:r>
            <a:r>
              <a:rPr lang="fr-FR" sz="2400" b="1" spc="-45" dirty="0" err="1">
                <a:ea typeface="Times New Roman" panose="02020603050405020304" pitchFamily="18" charset="0"/>
              </a:rPr>
              <a:t>displayed</a:t>
            </a:r>
            <a:r>
              <a:rPr lang="fr-FR" sz="2400" b="1" spc="-45" dirty="0">
                <a:ea typeface="Times New Roman" panose="02020603050405020304" pitchFamily="18" charset="0"/>
              </a:rPr>
              <a:t> in the Server </a:t>
            </a:r>
            <a:r>
              <a:rPr lang="fr-FR" sz="2400" b="1" spc="-45" dirty="0" err="1">
                <a:effectLst/>
                <a:ea typeface="Times New Roman" panose="02020603050405020304" pitchFamily="18" charset="0"/>
              </a:rPr>
              <a:t>text</a:t>
            </a:r>
            <a:r>
              <a:rPr lang="fr-FR" sz="2400" b="1" spc="-45" dirty="0">
                <a:effectLst/>
                <a:ea typeface="Times New Roman" panose="02020603050405020304" pitchFamily="18" charset="0"/>
              </a:rPr>
              <a:t> box.</a:t>
            </a:r>
            <a:endParaRPr lang="fr-FR" sz="24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64D9-071D-4789-896F-A2ACB6A3360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09279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-10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/>
                <a:ea typeface="+mj-ea"/>
                <a:cs typeface="+mj-cs"/>
              </a:rPr>
              <a:t>Result Analysis - NT/2000</a:t>
            </a:r>
            <a:endParaRPr kumimoji="0" lang="en-US" sz="4600" b="0" i="0" u="none" strike="noStrike" kern="1200" cap="none" spc="-10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mbria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1866900"/>
            <a:ext cx="645795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64D9-071D-4789-896F-A2ACB6A3360F}" type="slidenum">
              <a:rPr lang="fr-FR" smtClean="0"/>
              <a:t>50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45313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-10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/>
                <a:ea typeface="+mj-ea"/>
                <a:cs typeface="+mj-cs"/>
              </a:rPr>
              <a:t>Error messages</a:t>
            </a:r>
            <a:endParaRPr kumimoji="0" lang="en-US" sz="4600" b="0" i="0" u="none" strike="noStrike" kern="1200" cap="none" spc="-10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mbria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75438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64D9-071D-4789-896F-A2ACB6A3360F}" type="slidenum">
              <a:rPr lang="fr-FR" smtClean="0"/>
              <a:t>51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0860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332" y="2108320"/>
            <a:ext cx="3974726" cy="409396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476375" y="645459"/>
            <a:ext cx="9692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/>
              <a:t>Enter </a:t>
            </a:r>
            <a:r>
              <a:rPr lang="fr-FR" sz="2400" b="1" dirty="0" err="1"/>
              <a:t>your</a:t>
            </a:r>
            <a:r>
              <a:rPr lang="fr-FR" sz="2400" b="1" dirty="0"/>
              <a:t> </a:t>
            </a:r>
            <a:r>
              <a:rPr lang="fr-FR" sz="2400" b="1" dirty="0" err="1"/>
              <a:t>username</a:t>
            </a:r>
            <a:r>
              <a:rPr lang="fr-FR" sz="2400" b="1" dirty="0"/>
              <a:t> and </a:t>
            </a:r>
            <a:r>
              <a:rPr lang="fr-FR" sz="2400" b="1" dirty="0" err="1"/>
              <a:t>your</a:t>
            </a:r>
            <a:r>
              <a:rPr lang="fr-FR" sz="2400" b="1" dirty="0"/>
              <a:t> </a:t>
            </a:r>
            <a:r>
              <a:rPr lang="fr-FR" sz="2400" b="1" dirty="0" err="1"/>
              <a:t>password</a:t>
            </a:r>
            <a:r>
              <a:rPr lang="fr-FR" sz="2400" b="1" dirty="0"/>
              <a:t>. The </a:t>
            </a:r>
            <a:r>
              <a:rPr lang="fr-FR" sz="2400" b="1" dirty="0" err="1"/>
              <a:t>name</a:t>
            </a:r>
            <a:r>
              <a:rPr lang="fr-FR" sz="2400" b="1" dirty="0"/>
              <a:t> of the default GUI Server </a:t>
            </a:r>
            <a:r>
              <a:rPr lang="fr-FR" sz="2400" b="1" dirty="0" err="1"/>
              <a:t>is</a:t>
            </a:r>
            <a:r>
              <a:rPr lang="fr-FR" sz="2400" b="1" dirty="0"/>
              <a:t> </a:t>
            </a:r>
            <a:r>
              <a:rPr lang="fr-FR" sz="2400" b="1" dirty="0" err="1"/>
              <a:t>displayed</a:t>
            </a:r>
            <a:r>
              <a:rPr lang="fr-FR" sz="2400" b="1" dirty="0"/>
              <a:t> in the Server </a:t>
            </a:r>
            <a:r>
              <a:rPr lang="fr-FR" sz="2400" b="1" dirty="0" err="1"/>
              <a:t>text</a:t>
            </a:r>
            <a:r>
              <a:rPr lang="fr-FR" sz="2400" b="1" dirty="0"/>
              <a:t> box.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/>
              <a:t>Enter a </a:t>
            </a:r>
            <a:r>
              <a:rPr lang="fr-FR" sz="2400" b="1" dirty="0" err="1"/>
              <a:t>different</a:t>
            </a:r>
            <a:r>
              <a:rPr lang="fr-FR" sz="2400" b="1" dirty="0"/>
              <a:t> GUI Server </a:t>
            </a:r>
            <a:r>
              <a:rPr lang="fr-FR" sz="2400" b="1" dirty="0" err="1"/>
              <a:t>into</a:t>
            </a:r>
            <a:r>
              <a:rPr lang="fr-FR" sz="2400" b="1" dirty="0"/>
              <a:t> the Server </a:t>
            </a:r>
            <a:r>
              <a:rPr lang="fr-FR" sz="2400" b="1" dirty="0" err="1"/>
              <a:t>text</a:t>
            </a:r>
            <a:r>
              <a:rPr lang="fr-FR" sz="2400" b="1" dirty="0"/>
              <a:t> box. If </a:t>
            </a:r>
            <a:r>
              <a:rPr lang="fr-FR" sz="2400" b="1" dirty="0" err="1"/>
              <a:t>required</a:t>
            </a:r>
            <a:r>
              <a:rPr lang="fr-FR" sz="2400" b="1" dirty="0"/>
              <a:t>.</a:t>
            </a: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64D9-071D-4789-896F-A2ACB6A3360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6570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624867" y="2786231"/>
            <a:ext cx="69386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002060"/>
                </a:solidFill>
              </a:rPr>
              <a:t>Control-M / EM Windows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64D9-071D-4789-896F-A2ACB6A3360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8781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685" y="1362859"/>
            <a:ext cx="7000875" cy="51435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871831" y="516367"/>
            <a:ext cx="938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The CONTROL-M Enterprise Manager window is used to view and access jobs in the active environment.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64D9-071D-4789-896F-A2ACB6A3360F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78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68941" y="387275"/>
            <a:ext cx="117043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The CONTROL-M Enterprise Manager window consists of the following parts:</a:t>
            </a:r>
          </a:p>
          <a:p>
            <a:r>
              <a:rPr lang="en-US" sz="2400" dirty="0">
                <a:solidFill>
                  <a:srgbClr val="002060"/>
                </a:solidFill>
              </a:rPr>
              <a:t>•	</a:t>
            </a:r>
            <a:r>
              <a:rPr lang="en-US" sz="2400" b="1" dirty="0">
                <a:solidFill>
                  <a:srgbClr val="002060"/>
                </a:solidFill>
              </a:rPr>
              <a:t>Navigation Tree </a:t>
            </a:r>
            <a:r>
              <a:rPr lang="en-US" sz="2400" dirty="0">
                <a:solidFill>
                  <a:srgbClr val="002060"/>
                </a:solidFill>
              </a:rPr>
              <a:t>— Hierarchical view of jobs in the current environment.</a:t>
            </a:r>
          </a:p>
          <a:p>
            <a:r>
              <a:rPr lang="en-US" sz="2400" dirty="0">
                <a:solidFill>
                  <a:srgbClr val="002060"/>
                </a:solidFill>
              </a:rPr>
              <a:t>•	</a:t>
            </a:r>
            <a:r>
              <a:rPr lang="en-US" sz="2400" b="1" dirty="0">
                <a:solidFill>
                  <a:srgbClr val="002060"/>
                </a:solidFill>
              </a:rPr>
              <a:t>Flow Diagram </a:t>
            </a:r>
            <a:r>
              <a:rPr lang="en-US" sz="2400" dirty="0">
                <a:solidFill>
                  <a:srgbClr val="002060"/>
                </a:solidFill>
              </a:rPr>
              <a:t>— Graphic representation of job production flow, based on job dependencies established by prerequisite conditions specified in job processing definitions. Components of the active environment are represented by boxes called </a:t>
            </a:r>
            <a:r>
              <a:rPr lang="en-US" sz="2400" i="1" dirty="0">
                <a:solidFill>
                  <a:srgbClr val="002060"/>
                </a:solidFill>
              </a:rPr>
              <a:t>nodes</a:t>
            </a:r>
            <a:r>
              <a:rPr lang="en-US" sz="2400" dirty="0">
                <a:solidFill>
                  <a:srgbClr val="002060"/>
                </a:solidFill>
              </a:rPr>
              <a:t>. The information displayed in a node varies depending on the type of node and on how certain customization options.</a:t>
            </a:r>
          </a:p>
          <a:p>
            <a:r>
              <a:rPr lang="en-US" sz="2400" dirty="0">
                <a:solidFill>
                  <a:srgbClr val="002060"/>
                </a:solidFill>
              </a:rPr>
              <a:t>•	</a:t>
            </a:r>
            <a:r>
              <a:rPr lang="en-US" sz="2400" b="1" dirty="0">
                <a:solidFill>
                  <a:srgbClr val="002060"/>
                </a:solidFill>
              </a:rPr>
              <a:t>Net Overview </a:t>
            </a:r>
            <a:r>
              <a:rPr lang="en-US" sz="2400" dirty="0">
                <a:solidFill>
                  <a:srgbClr val="002060"/>
                </a:solidFill>
              </a:rPr>
              <a:t>— Miniature version of the flow diagram, indicating the part of the network currently displayed in the Flow Diagram view. By dragging the selected area in this view to a different part of the network, you can quickly navigate in a complex environment.</a:t>
            </a:r>
          </a:p>
          <a:p>
            <a:endParaRPr lang="fr-FR" sz="2400" dirty="0">
              <a:solidFill>
                <a:srgbClr val="00206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64D9-071D-4789-896F-A2ACB6A3360F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983056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2812</TotalTime>
  <Words>1586</Words>
  <Application>Microsoft Office PowerPoint</Application>
  <PresentationFormat>Grand écran</PresentationFormat>
  <Paragraphs>305</Paragraphs>
  <Slides>51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51</vt:i4>
      </vt:variant>
    </vt:vector>
  </HeadingPairs>
  <TitlesOfParts>
    <vt:vector size="59" baseType="lpstr">
      <vt:lpstr>Arial</vt:lpstr>
      <vt:lpstr>Calibri</vt:lpstr>
      <vt:lpstr>Calibri Light</vt:lpstr>
      <vt:lpstr>Cambria</vt:lpstr>
      <vt:lpstr>Symbol</vt:lpstr>
      <vt:lpstr>Tahoma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Benjamin LISAN</dc:creator>
  <cp:lastModifiedBy>Benjamin LISAN</cp:lastModifiedBy>
  <cp:revision>105</cp:revision>
  <dcterms:created xsi:type="dcterms:W3CDTF">2016-03-07T16:56:16Z</dcterms:created>
  <dcterms:modified xsi:type="dcterms:W3CDTF">2016-04-05T16:57:38Z</dcterms:modified>
</cp:coreProperties>
</file>