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6" r:id="rId5"/>
    <p:sldMasterId id="2147483703" r:id="rId6"/>
  </p:sldMasterIdLst>
  <p:notesMasterIdLst>
    <p:notesMasterId r:id="rId33"/>
  </p:notesMasterIdLst>
  <p:handoutMasterIdLst>
    <p:handoutMasterId r:id="rId34"/>
  </p:handoutMasterIdLst>
  <p:sldIdLst>
    <p:sldId id="342" r:id="rId7"/>
    <p:sldId id="290" r:id="rId8"/>
    <p:sldId id="313" r:id="rId9"/>
    <p:sldId id="319" r:id="rId10"/>
    <p:sldId id="297" r:id="rId11"/>
    <p:sldId id="321" r:id="rId12"/>
    <p:sldId id="293" r:id="rId13"/>
    <p:sldId id="322" r:id="rId14"/>
    <p:sldId id="312" r:id="rId15"/>
    <p:sldId id="281" r:id="rId16"/>
    <p:sldId id="294" r:id="rId17"/>
    <p:sldId id="318" r:id="rId18"/>
    <p:sldId id="311" r:id="rId19"/>
    <p:sldId id="331" r:id="rId20"/>
    <p:sldId id="341" r:id="rId21"/>
    <p:sldId id="340" r:id="rId22"/>
    <p:sldId id="335" r:id="rId23"/>
    <p:sldId id="338" r:id="rId24"/>
    <p:sldId id="339" r:id="rId25"/>
    <p:sldId id="336" r:id="rId26"/>
    <p:sldId id="330" r:id="rId27"/>
    <p:sldId id="328" r:id="rId28"/>
    <p:sldId id="315" r:id="rId29"/>
    <p:sldId id="292" r:id="rId30"/>
    <p:sldId id="329" r:id="rId31"/>
    <p:sldId id="343"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284" userDrawn="1">
          <p15:clr>
            <a:srgbClr val="A4A3A4"/>
          </p15:clr>
        </p15:guide>
        <p15:guide id="4" pos="22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029"/>
    <a:srgbClr val="E98332"/>
    <a:srgbClr val="5A5B5E"/>
    <a:srgbClr val="F7BE3D"/>
    <a:srgbClr val="5A5C5D"/>
    <a:srgbClr val="24A5D3"/>
    <a:srgbClr val="8AC44F"/>
    <a:srgbClr val="7D868C"/>
    <a:srgbClr val="EA5126"/>
    <a:srgbClr val="208F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09" autoAdjust="0"/>
    <p:restoredTop sz="84547" autoAdjust="0"/>
  </p:normalViewPr>
  <p:slideViewPr>
    <p:cSldViewPr snapToGrid="0" snapToObjects="1">
      <p:cViewPr varScale="1">
        <p:scale>
          <a:sx n="80" d="100"/>
          <a:sy n="80" d="100"/>
        </p:scale>
        <p:origin x="60" y="60"/>
      </p:cViewPr>
      <p:guideLst>
        <p:guide orient="horz" pos="1620"/>
        <p:guide pos="2880"/>
        <p:guide orient="horz" pos="1284"/>
        <p:guide pos="2208"/>
      </p:guideLst>
    </p:cSldViewPr>
  </p:slideViewPr>
  <p:outlineViewPr>
    <p:cViewPr>
      <p:scale>
        <a:sx n="33" d="100"/>
        <a:sy n="33" d="100"/>
      </p:scale>
      <p:origin x="0" y="8658"/>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86" d="100"/>
          <a:sy n="86" d="100"/>
        </p:scale>
        <p:origin x="291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sz="1800" baseline="0" dirty="0" smtClean="0">
                <a:solidFill>
                  <a:schemeClr val="bg2">
                    <a:lumMod val="75000"/>
                  </a:schemeClr>
                </a:solidFill>
              </a:rPr>
              <a:t>Amount of jobs</a:t>
            </a:r>
          </a:p>
          <a:p>
            <a:pPr>
              <a:defRPr/>
            </a:pPr>
            <a:r>
              <a:rPr lang="en-US" sz="1800" baseline="0" dirty="0" smtClean="0">
                <a:solidFill>
                  <a:schemeClr val="bg2">
                    <a:lumMod val="75000"/>
                  </a:schemeClr>
                </a:solidFill>
              </a:rPr>
              <a:t>Per Application</a:t>
            </a:r>
          </a:p>
        </c:rich>
      </c:tx>
      <c:layout>
        <c:manualLayout>
          <c:xMode val="edge"/>
          <c:yMode val="edge"/>
          <c:x val="0.23526726838276599"/>
          <c:y val="0.41325983305251401"/>
        </c:manualLayout>
      </c:layout>
      <c:overlay val="0"/>
    </c:title>
    <c:autoTitleDeleted val="0"/>
    <c:plotArea>
      <c:layout>
        <c:manualLayout>
          <c:layoutTarget val="inner"/>
          <c:xMode val="edge"/>
          <c:yMode val="edge"/>
          <c:x val="2.42364927748762E-2"/>
          <c:y val="2.8017615800170401E-2"/>
          <c:w val="0.76871579677193902"/>
          <c:h val="0.94047442427384498"/>
        </c:manualLayout>
      </c:layout>
      <c:doughnutChart>
        <c:varyColors val="1"/>
        <c:ser>
          <c:idx val="0"/>
          <c:order val="0"/>
          <c:tx>
            <c:strRef>
              <c:f>Sheet1!$B$1</c:f>
              <c:strCache>
                <c:ptCount val="1"/>
                <c:pt idx="0">
                  <c:v>example</c:v>
                </c:pt>
              </c:strCache>
            </c:strRef>
          </c:tx>
          <c:dLbls>
            <c:spPr>
              <a:noFill/>
              <a:ln>
                <a:noFill/>
              </a:ln>
              <a:effectLst/>
            </c:spPr>
            <c:txPr>
              <a:bodyPr/>
              <a:lstStyle/>
              <a:p>
                <a:pPr>
                  <a:defRPr b="1">
                    <a:solidFill>
                      <a:schemeClr val="bg1"/>
                    </a:solidFill>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Sheet1!$A$2:$A$7</c:f>
              <c:strCache>
                <c:ptCount val="6"/>
                <c:pt idx="0">
                  <c:v>APP A</c:v>
                </c:pt>
                <c:pt idx="1">
                  <c:v>APP B</c:v>
                </c:pt>
                <c:pt idx="2">
                  <c:v>APP C</c:v>
                </c:pt>
                <c:pt idx="3">
                  <c:v>APP D</c:v>
                </c:pt>
                <c:pt idx="4">
                  <c:v>APP E</c:v>
                </c:pt>
                <c:pt idx="5">
                  <c:v>Others</c:v>
                </c:pt>
              </c:strCache>
            </c:strRef>
          </c:cat>
          <c:val>
            <c:numRef>
              <c:f>Sheet1!$B$2:$B$7</c:f>
              <c:numCache>
                <c:formatCode>General</c:formatCode>
                <c:ptCount val="6"/>
                <c:pt idx="0">
                  <c:v>2700</c:v>
                </c:pt>
                <c:pt idx="1">
                  <c:v>1250</c:v>
                </c:pt>
                <c:pt idx="2">
                  <c:v>1100</c:v>
                </c:pt>
                <c:pt idx="3">
                  <c:v>950</c:v>
                </c:pt>
                <c:pt idx="4">
                  <c:v>890</c:v>
                </c:pt>
                <c:pt idx="5">
                  <c:v>1500</c:v>
                </c:pt>
              </c:numCache>
            </c:numRef>
          </c:val>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80860099541691699"/>
          <c:y val="0.61018947739976703"/>
          <c:w val="0.168498239503685"/>
          <c:h val="0.315177219692854"/>
        </c:manualLayout>
      </c:layout>
      <c:overlay val="0"/>
      <c:txPr>
        <a:bodyPr/>
        <a:lstStyle/>
        <a:p>
          <a:pPr>
            <a:defRPr sz="1200"/>
          </a:pPr>
          <a:endParaRPr lang="en-US"/>
        </a:p>
      </c:txPr>
    </c:legend>
    <c:plotVisOnly val="1"/>
    <c:dispBlanksAs val="zero"/>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840890-AD84-9848-9BDC-AC15022E8581}" type="datetimeFigureOut">
              <a:rPr lang="en-US" smtClean="0"/>
              <a:pPr/>
              <a:t>3/10/2015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B5E39-FA4A-7843-9139-3229D460717B}" type="slidenum">
              <a:rPr lang="en-US" smtClean="0"/>
              <a:pPr/>
              <a:t>‹#›</a:t>
            </a:fld>
            <a:endParaRPr lang="en-US"/>
          </a:p>
        </p:txBody>
      </p:sp>
    </p:spTree>
    <p:extLst>
      <p:ext uri="{BB962C8B-B14F-4D97-AF65-F5344CB8AC3E}">
        <p14:creationId xmlns:p14="http://schemas.microsoft.com/office/powerpoint/2010/main" val="22344031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36E5E1-0CA3-CC40-BA70-209A5162499D}" type="datetimeFigureOut">
              <a:rPr lang="en-US" smtClean="0"/>
              <a:pPr/>
              <a:t>3/10/2015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980E37-1CE1-C549-B0D8-D5A78A41D0FF}" type="slidenum">
              <a:rPr lang="en-US" smtClean="0"/>
              <a:pPr/>
              <a:t>‹#›</a:t>
            </a:fld>
            <a:endParaRPr lang="en-US"/>
          </a:p>
        </p:txBody>
      </p:sp>
    </p:spTree>
    <p:extLst>
      <p:ext uri="{BB962C8B-B14F-4D97-AF65-F5344CB8AC3E}">
        <p14:creationId xmlns:p14="http://schemas.microsoft.com/office/powerpoint/2010/main" val="251911918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IDC </a:t>
            </a:r>
            <a:r>
              <a:rPr lang="en-US" baseline="0" dirty="0" smtClean="0"/>
              <a:t>- </a:t>
            </a:r>
            <a:r>
              <a:rPr lang="en-US" dirty="0" smtClean="0"/>
              <a:t>http://</a:t>
            </a:r>
            <a:r>
              <a:rPr lang="en-US" dirty="0" err="1" smtClean="0"/>
              <a:t>firstbiz.firstpost.com</a:t>
            </a:r>
            <a:r>
              <a:rPr lang="en-US" dirty="0" smtClean="0"/>
              <a:t>/</a:t>
            </a:r>
            <a:r>
              <a:rPr lang="en-US" dirty="0" err="1" smtClean="0"/>
              <a:t>biztech</a:t>
            </a:r>
            <a:r>
              <a:rPr lang="en-US" dirty="0" smtClean="0"/>
              <a:t>/over-25-of-apac-banks-to-modernise-core-platforms-by-2015-idc-14674.html</a:t>
            </a:r>
          </a:p>
          <a:p>
            <a:r>
              <a:rPr lang="en-US" dirty="0" smtClean="0"/>
              <a:t>CBA - http://</a:t>
            </a:r>
            <a:r>
              <a:rPr lang="en-US" dirty="0" err="1" smtClean="0"/>
              <a:t>www.afr.com</a:t>
            </a:r>
            <a:r>
              <a:rPr lang="en-US" dirty="0" smtClean="0"/>
              <a:t>/p/technology/technology_prowess_front_and_centre_OJqpjo46HvnR9lNnbmMkIN</a:t>
            </a:r>
          </a:p>
          <a:p>
            <a:r>
              <a:rPr lang="en-US" dirty="0" smtClean="0"/>
              <a:t>SAP - http://</a:t>
            </a:r>
            <a:r>
              <a:rPr lang="en-US" dirty="0" err="1" smtClean="0"/>
              <a:t>www.sdn.sap.com</a:t>
            </a:r>
            <a:r>
              <a:rPr lang="en-US" dirty="0" smtClean="0"/>
              <a:t>/</a:t>
            </a:r>
            <a:r>
              <a:rPr lang="en-US" dirty="0" err="1" smtClean="0"/>
              <a:t>irj</a:t>
            </a:r>
            <a:r>
              <a:rPr lang="en-US" dirty="0" smtClean="0"/>
              <a:t>/</a:t>
            </a:r>
            <a:r>
              <a:rPr lang="en-US" dirty="0" err="1" smtClean="0"/>
              <a:t>scn</a:t>
            </a:r>
            <a:r>
              <a:rPr lang="en-US" dirty="0" smtClean="0"/>
              <a:t>/go/portal/</a:t>
            </a:r>
            <a:r>
              <a:rPr lang="en-US" dirty="0" err="1" smtClean="0"/>
              <a:t>prtroot</a:t>
            </a:r>
            <a:r>
              <a:rPr lang="en-US" dirty="0" smtClean="0"/>
              <a:t>/docs/library/</a:t>
            </a:r>
            <a:r>
              <a:rPr lang="en-US" dirty="0" err="1" smtClean="0"/>
              <a:t>uuid</a:t>
            </a:r>
            <a:r>
              <a:rPr lang="en-US" dirty="0" smtClean="0"/>
              <a:t>/201c69e6-5250-3010-329b-d35838970e10?QuickLink=</a:t>
            </a:r>
            <a:r>
              <a:rPr lang="en-US" dirty="0" err="1" smtClean="0"/>
              <a:t>index&amp;overridelayout</a:t>
            </a:r>
            <a:r>
              <a:rPr lang="en-US" dirty="0" smtClean="0"/>
              <a:t>=true&amp;57973468620306</a:t>
            </a:r>
            <a:endParaRPr lang="en-US" dirty="0"/>
          </a:p>
        </p:txBody>
      </p:sp>
      <p:sp>
        <p:nvSpPr>
          <p:cNvPr id="4" name="Slide Number Placeholder 3"/>
          <p:cNvSpPr>
            <a:spLocks noGrp="1"/>
          </p:cNvSpPr>
          <p:nvPr>
            <p:ph type="sldNum" sz="quarter" idx="10"/>
          </p:nvPr>
        </p:nvSpPr>
        <p:spPr/>
        <p:txBody>
          <a:bodyPr/>
          <a:lstStyle/>
          <a:p>
            <a:fld id="{08980E37-1CE1-C549-B0D8-D5A78A41D0FF}" type="slidenum">
              <a:rPr lang="en-US" smtClean="0"/>
              <a:pPr/>
              <a:t>7</a:t>
            </a:fld>
            <a:endParaRPr lang="en-US"/>
          </a:p>
        </p:txBody>
      </p:sp>
    </p:spTree>
    <p:extLst>
      <p:ext uri="{BB962C8B-B14F-4D97-AF65-F5344CB8AC3E}">
        <p14:creationId xmlns:p14="http://schemas.microsoft.com/office/powerpoint/2010/main" val="3877701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8B018D4-1167-4292-901D-3D1AF6199C78}" type="slidenum">
              <a:rPr lang="en-US" altLang="en-US" smtClean="0"/>
              <a:pPr/>
              <a:t>10</a:t>
            </a:fld>
            <a:endParaRPr lang="en-US" altLang="en-US" smtClean="0"/>
          </a:p>
        </p:txBody>
      </p:sp>
    </p:spTree>
    <p:extLst>
      <p:ext uri="{BB962C8B-B14F-4D97-AF65-F5344CB8AC3E}">
        <p14:creationId xmlns:p14="http://schemas.microsoft.com/office/powerpoint/2010/main" val="511363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Quotes: http://</a:t>
            </a:r>
            <a:r>
              <a:rPr lang="en-US" dirty="0" err="1" smtClean="0"/>
              <a:t>www.ibm.com</a:t>
            </a:r>
            <a:r>
              <a:rPr lang="en-US" dirty="0" smtClean="0"/>
              <a:t>/</a:t>
            </a:r>
            <a:r>
              <a:rPr lang="en-US" dirty="0" err="1" smtClean="0"/>
              <a:t>developerworks</a:t>
            </a:r>
            <a:r>
              <a:rPr lang="en-US" dirty="0" smtClean="0"/>
              <a:t>/</a:t>
            </a:r>
            <a:r>
              <a:rPr lang="en-US" dirty="0" err="1" smtClean="0"/>
              <a:t>cn</a:t>
            </a:r>
            <a:r>
              <a:rPr lang="en-US" dirty="0" smtClean="0"/>
              <a:t>/</a:t>
            </a:r>
            <a:r>
              <a:rPr lang="en-US" dirty="0" err="1" smtClean="0"/>
              <a:t>websphere</a:t>
            </a:r>
            <a:r>
              <a:rPr lang="en-US" dirty="0" smtClean="0"/>
              <a:t>/</a:t>
            </a:r>
            <a:r>
              <a:rPr lang="en-US" dirty="0" err="1" smtClean="0"/>
              <a:t>techjournal</a:t>
            </a:r>
            <a:r>
              <a:rPr lang="en-US" dirty="0" smtClean="0"/>
              <a:t>/0809_col_simmons/0809_col_simmons.html</a:t>
            </a:r>
            <a:endParaRPr lang="en-US" dirty="0"/>
          </a:p>
        </p:txBody>
      </p:sp>
      <p:sp>
        <p:nvSpPr>
          <p:cNvPr id="4" name="Slide Number Placeholder 3"/>
          <p:cNvSpPr>
            <a:spLocks noGrp="1"/>
          </p:cNvSpPr>
          <p:nvPr>
            <p:ph type="sldNum" sz="quarter" idx="10"/>
          </p:nvPr>
        </p:nvSpPr>
        <p:spPr/>
        <p:txBody>
          <a:bodyPr/>
          <a:lstStyle/>
          <a:p>
            <a:fld id="{08980E37-1CE1-C549-B0D8-D5A78A41D0FF}" type="slidenum">
              <a:rPr lang="en-US" smtClean="0"/>
              <a:pPr/>
              <a:t>11</a:t>
            </a:fld>
            <a:endParaRPr lang="en-US"/>
          </a:p>
        </p:txBody>
      </p:sp>
    </p:spTree>
    <p:extLst>
      <p:ext uri="{BB962C8B-B14F-4D97-AF65-F5344CB8AC3E}">
        <p14:creationId xmlns:p14="http://schemas.microsoft.com/office/powerpoint/2010/main" val="1363622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 you know the WHY,</a:t>
            </a:r>
            <a:r>
              <a:rPr lang="en-US" baseline="0" dirty="0" smtClean="0"/>
              <a:t> the HOW is easy.</a:t>
            </a:r>
          </a:p>
          <a:p>
            <a:endParaRPr lang="en-US" baseline="0" dirty="0" smtClean="0"/>
          </a:p>
          <a:p>
            <a:r>
              <a:rPr lang="en-US" dirty="0" smtClean="0"/>
              <a:t>Questions have changed!</a:t>
            </a:r>
          </a:p>
          <a:p>
            <a:pPr marL="342900" indent="-342900">
              <a:buFont typeface="Arial"/>
              <a:buChar char="•"/>
            </a:pPr>
            <a:r>
              <a:rPr lang="en-US" sz="1200" dirty="0" smtClean="0"/>
              <a:t>Old: Can you trigger jobs on machine abc?</a:t>
            </a:r>
          </a:p>
          <a:p>
            <a:pPr marL="342900" indent="-342900">
              <a:buFont typeface="Arial"/>
              <a:buChar char="•"/>
            </a:pPr>
            <a:r>
              <a:rPr lang="en-US" sz="1200" dirty="0" smtClean="0"/>
              <a:t>New: Do you have a solution for xyz?</a:t>
            </a:r>
          </a:p>
        </p:txBody>
      </p:sp>
      <p:sp>
        <p:nvSpPr>
          <p:cNvPr id="4" name="Slide Number Placeholder 3"/>
          <p:cNvSpPr>
            <a:spLocks noGrp="1"/>
          </p:cNvSpPr>
          <p:nvPr>
            <p:ph type="sldNum" sz="quarter" idx="10"/>
          </p:nvPr>
        </p:nvSpPr>
        <p:spPr/>
        <p:txBody>
          <a:bodyPr/>
          <a:lstStyle/>
          <a:p>
            <a:fld id="{08980E37-1CE1-C549-B0D8-D5A78A41D0FF}" type="slidenum">
              <a:rPr lang="en-US" smtClean="0"/>
              <a:pPr/>
              <a:t>13</a:t>
            </a:fld>
            <a:endParaRPr lang="en-US"/>
          </a:p>
        </p:txBody>
      </p:sp>
    </p:spTree>
    <p:extLst>
      <p:ext uri="{BB962C8B-B14F-4D97-AF65-F5344CB8AC3E}">
        <p14:creationId xmlns:p14="http://schemas.microsoft.com/office/powerpoint/2010/main" val="327115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automated</a:t>
            </a:r>
            <a:r>
              <a:rPr lang="en-US" baseline="0" dirty="0" smtClean="0"/>
              <a:t> the core banking batch, but that’s not the end of the story.</a:t>
            </a:r>
          </a:p>
          <a:p>
            <a:endParaRPr lang="en-US" baseline="0" dirty="0" smtClean="0"/>
          </a:p>
          <a:p>
            <a:pPr marL="342900" indent="-342900"/>
            <a:r>
              <a:rPr lang="en-US" b="1" dirty="0" smtClean="0"/>
              <a:t>Mirror image of SAP jobs</a:t>
            </a:r>
          </a:p>
          <a:p>
            <a:pPr marL="342900" indent="-342900">
              <a:buFontTx/>
              <a:buChar char="-"/>
            </a:pPr>
            <a:r>
              <a:rPr lang="en-US" dirty="0" smtClean="0"/>
              <a:t>Control-M creates a mirror image of the jobs</a:t>
            </a:r>
          </a:p>
          <a:p>
            <a:pPr marL="342900" indent="-342900">
              <a:buFontTx/>
              <a:buChar char="-"/>
            </a:pPr>
            <a:r>
              <a:rPr lang="en-US" dirty="0" smtClean="0"/>
              <a:t>Control-M can cancel the job in SAP</a:t>
            </a:r>
          </a:p>
          <a:p>
            <a:pPr marL="342900" indent="-342900">
              <a:buFontTx/>
              <a:buChar char="-"/>
            </a:pPr>
            <a:r>
              <a:rPr lang="en-US" dirty="0" smtClean="0"/>
              <a:t>At the job’s completion, output is sent to Control-M</a:t>
            </a:r>
          </a:p>
          <a:p>
            <a:pPr marL="342900" indent="-342900">
              <a:buFontTx/>
              <a:buChar char="-"/>
            </a:pPr>
            <a:r>
              <a:rPr lang="en-US" dirty="0" smtClean="0"/>
              <a:t>The mirror image can trigger post processing</a:t>
            </a:r>
          </a:p>
          <a:p>
            <a:pPr marL="342900" indent="-342900"/>
            <a:endParaRPr lang="en-US" dirty="0" smtClean="0"/>
          </a:p>
          <a:p>
            <a:pPr marL="342900" indent="-342900"/>
            <a:r>
              <a:rPr lang="en-US" b="1" dirty="0" smtClean="0"/>
              <a:t>What is Variant?</a:t>
            </a:r>
          </a:p>
          <a:p>
            <a:pPr marL="342900" indent="-342900">
              <a:buFontTx/>
              <a:buChar char="-"/>
            </a:pPr>
            <a:r>
              <a:rPr lang="en-US" dirty="0" smtClean="0"/>
              <a:t>A set of pre-defined user-defined parameter values for SAP reports and transactions</a:t>
            </a:r>
          </a:p>
          <a:p>
            <a:pPr marL="342900" indent="-342900">
              <a:buFontTx/>
              <a:buChar char="-"/>
            </a:pPr>
            <a:r>
              <a:rPr lang="en-US" dirty="0" smtClean="0"/>
              <a:t>A temporary variant is created for the job and deleted once the job has finished</a:t>
            </a:r>
          </a:p>
          <a:p>
            <a:endParaRPr lang="en-US" dirty="0"/>
          </a:p>
        </p:txBody>
      </p:sp>
      <p:sp>
        <p:nvSpPr>
          <p:cNvPr id="4" name="Slide Number Placeholder 3"/>
          <p:cNvSpPr>
            <a:spLocks noGrp="1"/>
          </p:cNvSpPr>
          <p:nvPr>
            <p:ph type="sldNum" sz="quarter" idx="10"/>
          </p:nvPr>
        </p:nvSpPr>
        <p:spPr/>
        <p:txBody>
          <a:bodyPr/>
          <a:lstStyle/>
          <a:p>
            <a:fld id="{08980E37-1CE1-C549-B0D8-D5A78A41D0FF}" type="slidenum">
              <a:rPr lang="en-US" smtClean="0"/>
              <a:pPr/>
              <a:t>14</a:t>
            </a:fld>
            <a:endParaRPr lang="en-US"/>
          </a:p>
        </p:txBody>
      </p:sp>
    </p:spTree>
    <p:extLst>
      <p:ext uri="{BB962C8B-B14F-4D97-AF65-F5344CB8AC3E}">
        <p14:creationId xmlns:p14="http://schemas.microsoft.com/office/powerpoint/2010/main" val="1138569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automated</a:t>
            </a:r>
            <a:r>
              <a:rPr lang="en-US" baseline="0" dirty="0" smtClean="0"/>
              <a:t> the core banking batch, but that’s not the end of the story.</a:t>
            </a:r>
          </a:p>
          <a:p>
            <a:r>
              <a:rPr lang="en-US" baseline="0" dirty="0" smtClean="0"/>
              <a:t>Data mart is single-subject focus, identify a subset of clean data from a single source</a:t>
            </a:r>
          </a:p>
          <a:p>
            <a:endParaRPr lang="en-US" baseline="0" dirty="0" smtClean="0"/>
          </a:p>
          <a:p>
            <a:r>
              <a:rPr lang="en-US" baseline="0" dirty="0" smtClean="0"/>
              <a:t>IBM Cognos: Burst a report to distribute its contents to various recipients. Bursting is the process of running a report once and then dividing the results for recipients who each view a subset of the data.</a:t>
            </a:r>
          </a:p>
          <a:p>
            <a:endParaRPr lang="en-US" baseline="0" dirty="0" smtClean="0"/>
          </a:p>
          <a:p>
            <a:pPr marL="342900" indent="-342900"/>
            <a:r>
              <a:rPr lang="en-US" sz="1200" b="1" dirty="0" smtClean="0"/>
              <a:t>Control-M for IBM Cognos</a:t>
            </a:r>
          </a:p>
          <a:p>
            <a:pPr marL="342900" indent="-342900">
              <a:buFontTx/>
              <a:buChar char="-"/>
            </a:pPr>
            <a:r>
              <a:rPr lang="en-US" sz="1200" dirty="0" smtClean="0"/>
              <a:t>Bursting Reports (e.g. reports for 500+ branches)</a:t>
            </a:r>
          </a:p>
          <a:p>
            <a:pPr marL="342900" indent="-342900">
              <a:buFontTx/>
              <a:buChar char="-"/>
            </a:pPr>
            <a:r>
              <a:rPr lang="en-US" sz="1200" dirty="0" smtClean="0"/>
              <a:t>Save reports to Cognos Server (content store) or file system</a:t>
            </a:r>
          </a:p>
          <a:p>
            <a:pPr marL="342900" indent="-342900">
              <a:buFontTx/>
              <a:buChar char="-"/>
            </a:pPr>
            <a:r>
              <a:rPr lang="en-US" sz="1200" dirty="0" smtClean="0"/>
              <a:t>Use down flow jobs to rename and/or transfer the report files</a:t>
            </a:r>
          </a:p>
          <a:p>
            <a:pPr marL="342900" indent="-342900"/>
            <a:endParaRPr lang="en-US" sz="1200" b="1" dirty="0" smtClean="0"/>
          </a:p>
          <a:p>
            <a:pPr marL="342900" indent="-342900"/>
            <a:r>
              <a:rPr lang="en-US" sz="1200" b="1" dirty="0" smtClean="0"/>
              <a:t>Control-M for Oracle Business Intelligence</a:t>
            </a:r>
          </a:p>
          <a:p>
            <a:pPr marL="342900" indent="-342900">
              <a:buFontTx/>
              <a:buChar char="-"/>
            </a:pPr>
            <a:r>
              <a:rPr lang="en-US" sz="1200" dirty="0" smtClean="0"/>
              <a:t>Run “Agent (</a:t>
            </a:r>
            <a:r>
              <a:rPr lang="en-US" sz="1200" dirty="0" err="1" smtClean="0"/>
              <a:t>iBot</a:t>
            </a:r>
            <a:r>
              <a:rPr lang="en-US" sz="1200" dirty="0" smtClean="0"/>
              <a:t> in 10g)” jobs jobs to deliver targeted analytics to users</a:t>
            </a:r>
          </a:p>
          <a:p>
            <a:pPr marL="342900" indent="-342900">
              <a:buFontTx/>
              <a:buChar char="-"/>
            </a:pPr>
            <a:r>
              <a:rPr lang="en-US" sz="1200" dirty="0" smtClean="0"/>
              <a:t>Define output layout, format and report calendar</a:t>
            </a:r>
          </a:p>
          <a:p>
            <a:pPr marL="342900" indent="-342900">
              <a:buFontTx/>
              <a:buChar char="-"/>
            </a:pPr>
            <a:r>
              <a:rPr lang="en-US" sz="1200" dirty="0" smtClean="0"/>
              <a:t>Delivery output to email or FTP (in-built feature) or bursting report</a:t>
            </a:r>
          </a:p>
          <a:p>
            <a:pPr marL="342900" indent="-342900"/>
            <a:endParaRPr lang="en-US" sz="1200" b="1" dirty="0" smtClean="0"/>
          </a:p>
          <a:p>
            <a:pPr marL="342900" indent="-342900"/>
            <a:r>
              <a:rPr lang="en-US" sz="1200" b="1" dirty="0" smtClean="0"/>
              <a:t>Control-M for SAP Business Objects</a:t>
            </a:r>
          </a:p>
          <a:p>
            <a:pPr marL="342900" indent="-342900">
              <a:buFontTx/>
              <a:buChar char="-"/>
            </a:pPr>
            <a:r>
              <a:rPr lang="en-US" sz="1200" dirty="0" smtClean="0"/>
              <a:t>Define output format </a:t>
            </a:r>
          </a:p>
          <a:p>
            <a:pPr marL="342900" indent="-342900">
              <a:buFontTx/>
              <a:buChar char="-"/>
            </a:pPr>
            <a:r>
              <a:rPr lang="en-US" sz="1200" dirty="0" smtClean="0"/>
              <a:t>Define output destinations</a:t>
            </a:r>
          </a:p>
          <a:p>
            <a:endParaRPr lang="en-US" dirty="0"/>
          </a:p>
        </p:txBody>
      </p:sp>
      <p:sp>
        <p:nvSpPr>
          <p:cNvPr id="4" name="Slide Number Placeholder 3"/>
          <p:cNvSpPr>
            <a:spLocks noGrp="1"/>
          </p:cNvSpPr>
          <p:nvPr>
            <p:ph type="sldNum" sz="quarter" idx="10"/>
          </p:nvPr>
        </p:nvSpPr>
        <p:spPr/>
        <p:txBody>
          <a:bodyPr/>
          <a:lstStyle/>
          <a:p>
            <a:fld id="{08980E37-1CE1-C549-B0D8-D5A78A41D0FF}" type="slidenum">
              <a:rPr lang="en-US" smtClean="0"/>
              <a:pPr/>
              <a:t>15</a:t>
            </a:fld>
            <a:endParaRPr lang="en-US"/>
          </a:p>
        </p:txBody>
      </p:sp>
    </p:spTree>
    <p:extLst>
      <p:ext uri="{BB962C8B-B14F-4D97-AF65-F5344CB8AC3E}">
        <p14:creationId xmlns:p14="http://schemas.microsoft.com/office/powerpoint/2010/main" val="1138569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smtClean="0"/>
              <a:t>The Data Delivery component is an optional service provided to those Consumers who cannot or do not wish to pull data out of</a:t>
            </a:r>
            <a:r>
              <a:rPr lang="en-US" sz="1200" baseline="0" dirty="0" smtClean="0"/>
              <a:t> </a:t>
            </a:r>
            <a:r>
              <a:rPr lang="en-US" sz="1200" dirty="0" smtClean="0"/>
              <a:t>SDI.</a:t>
            </a:r>
            <a:endParaRPr lang="en-AU" sz="1200" dirty="0"/>
          </a:p>
        </p:txBody>
      </p:sp>
      <p:sp>
        <p:nvSpPr>
          <p:cNvPr id="4" name="Slide Number Placeholder 3"/>
          <p:cNvSpPr>
            <a:spLocks noGrp="1"/>
          </p:cNvSpPr>
          <p:nvPr>
            <p:ph type="sldNum" sz="quarter" idx="10"/>
          </p:nvPr>
        </p:nvSpPr>
        <p:spPr/>
        <p:txBody>
          <a:bodyPr/>
          <a:lstStyle/>
          <a:p>
            <a:fld id="{08980E37-1CE1-C549-B0D8-D5A78A41D0FF}" type="slidenum">
              <a:rPr lang="en-US" smtClean="0"/>
              <a:pPr/>
              <a:t>19</a:t>
            </a:fld>
            <a:endParaRPr lang="en-US"/>
          </a:p>
        </p:txBody>
      </p:sp>
    </p:spTree>
    <p:extLst>
      <p:ext uri="{BB962C8B-B14F-4D97-AF65-F5344CB8AC3E}">
        <p14:creationId xmlns:p14="http://schemas.microsoft.com/office/powerpoint/2010/main" val="4267599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Time delay between each intraday run of an EIG job is constrained by the volume of data involved. The larger the volume of data, the larger the time delay between each intraday run of the EIG job.</a:t>
            </a:r>
            <a:endParaRPr lang="en-AU" sz="1200" dirty="0" smtClean="0"/>
          </a:p>
        </p:txBody>
      </p:sp>
      <p:sp>
        <p:nvSpPr>
          <p:cNvPr id="4" name="Slide Number Placeholder 3"/>
          <p:cNvSpPr>
            <a:spLocks noGrp="1"/>
          </p:cNvSpPr>
          <p:nvPr>
            <p:ph type="sldNum" sz="quarter" idx="10"/>
          </p:nvPr>
        </p:nvSpPr>
        <p:spPr/>
        <p:txBody>
          <a:bodyPr/>
          <a:lstStyle/>
          <a:p>
            <a:fld id="{08980E37-1CE1-C549-B0D8-D5A78A41D0FF}" type="slidenum">
              <a:rPr lang="en-US" smtClean="0"/>
              <a:pPr/>
              <a:t>20</a:t>
            </a:fld>
            <a:endParaRPr lang="en-US"/>
          </a:p>
        </p:txBody>
      </p:sp>
    </p:spTree>
    <p:extLst>
      <p:ext uri="{BB962C8B-B14F-4D97-AF65-F5344CB8AC3E}">
        <p14:creationId xmlns:p14="http://schemas.microsoft.com/office/powerpoint/2010/main" val="1846560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55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894C225-05BF-4215-A55E-9E115AB50DBB}" type="slidenum">
              <a:rPr lang="en-US" altLang="en-US" smtClean="0"/>
              <a:pPr/>
              <a:t>24</a:t>
            </a:fld>
            <a:endParaRPr lang="en-US" altLang="en-US" smtClean="0"/>
          </a:p>
        </p:txBody>
      </p:sp>
    </p:spTree>
    <p:extLst>
      <p:ext uri="{BB962C8B-B14F-4D97-AF65-F5344CB8AC3E}">
        <p14:creationId xmlns:p14="http://schemas.microsoft.com/office/powerpoint/2010/main" val="18701183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F280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Engage_GUC_2014_bubble.png"/>
          <p:cNvPicPr>
            <a:picLocks noChangeAspect="1"/>
          </p:cNvPicPr>
          <p:nvPr userDrawn="1"/>
        </p:nvPicPr>
        <p:blipFill rotWithShape="1">
          <a:blip r:embed="rId2">
            <a:extLst>
              <a:ext uri="{28A0092B-C50C-407E-A947-70E740481C1C}">
                <a14:useLocalDpi xmlns:a14="http://schemas.microsoft.com/office/drawing/2010/main" val="0"/>
              </a:ext>
            </a:extLst>
          </a:blip>
          <a:srcRect l="12697" t="13456" r="13456" b="8167"/>
          <a:stretch/>
        </p:blipFill>
        <p:spPr>
          <a:xfrm>
            <a:off x="185502" y="153335"/>
            <a:ext cx="3051017" cy="3238171"/>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69508" y="4623175"/>
            <a:ext cx="944224" cy="221731"/>
          </a:xfrm>
          <a:prstGeom prst="rect">
            <a:avLst/>
          </a:prstGeom>
        </p:spPr>
      </p:pic>
      <p:pic>
        <p:nvPicPr>
          <p:cNvPr id="8" name="Picture 7" descr="Bubble_B-01.png"/>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3243656" y="556536"/>
            <a:ext cx="858890" cy="858890"/>
          </a:xfrm>
          <a:prstGeom prst="rect">
            <a:avLst/>
          </a:prstGeom>
        </p:spPr>
      </p:pic>
      <p:sp>
        <p:nvSpPr>
          <p:cNvPr id="15" name="Text Placeholder 9"/>
          <p:cNvSpPr>
            <a:spLocks noGrp="1"/>
          </p:cNvSpPr>
          <p:nvPr>
            <p:ph type="body" sz="quarter" idx="10"/>
          </p:nvPr>
        </p:nvSpPr>
        <p:spPr>
          <a:xfrm>
            <a:off x="3236913" y="2016731"/>
            <a:ext cx="5064125" cy="1294117"/>
          </a:xfrm>
        </p:spPr>
        <p:txBody>
          <a:bodyPr>
            <a:noAutofit/>
          </a:bodyPr>
          <a:lstStyle>
            <a:lvl1pPr marL="0" indent="0">
              <a:lnSpc>
                <a:spcPts val="3500"/>
              </a:lnSpc>
              <a:buNone/>
              <a:defRPr lang="en-US" sz="3200" b="1" kern="1200" dirty="0" smtClean="0">
                <a:solidFill>
                  <a:schemeClr val="bg1"/>
                </a:solidFill>
                <a:latin typeface="PT Sans"/>
                <a:ea typeface="PT Sans" pitchFamily="34" charset="0"/>
                <a:cs typeface="PT Sans"/>
              </a:defRPr>
            </a:lvl1pPr>
            <a:lvl2pPr>
              <a:defRPr lang="en-US" sz="3200" b="1" kern="1200" dirty="0" smtClean="0">
                <a:solidFill>
                  <a:schemeClr val="bg1"/>
                </a:solidFill>
                <a:latin typeface="PT Sans"/>
                <a:ea typeface="PT Sans" pitchFamily="34" charset="0"/>
                <a:cs typeface="PT Sans"/>
              </a:defRPr>
            </a:lvl2pPr>
            <a:lvl3pPr>
              <a:defRPr lang="en-US" sz="3200" b="1" kern="1200" dirty="0" smtClean="0">
                <a:solidFill>
                  <a:schemeClr val="bg1"/>
                </a:solidFill>
                <a:latin typeface="PT Sans"/>
                <a:ea typeface="PT Sans" pitchFamily="34" charset="0"/>
                <a:cs typeface="PT Sans"/>
              </a:defRPr>
            </a:lvl3pPr>
            <a:lvl4pPr>
              <a:defRPr lang="en-US" sz="3200" b="1" kern="1200" dirty="0" smtClean="0">
                <a:solidFill>
                  <a:schemeClr val="bg1"/>
                </a:solidFill>
                <a:latin typeface="PT Sans"/>
                <a:ea typeface="PT Sans" pitchFamily="34" charset="0"/>
                <a:cs typeface="PT Sans"/>
              </a:defRPr>
            </a:lvl4pPr>
            <a:lvl5pPr>
              <a:defRPr lang="en-US" sz="3200" b="1" kern="1200" dirty="0">
                <a:solidFill>
                  <a:schemeClr val="bg1"/>
                </a:solidFill>
                <a:latin typeface="PT Sans"/>
                <a:ea typeface="PT Sans" pitchFamily="34" charset="0"/>
                <a:cs typeface="PT Sans"/>
              </a:defRPr>
            </a:lvl5pPr>
          </a:lstStyle>
          <a:p>
            <a:pPr lvl="0"/>
            <a:r>
              <a:rPr lang="en-US" smtClean="0"/>
              <a:t>Click to edit Master text styles</a:t>
            </a:r>
          </a:p>
        </p:txBody>
      </p:sp>
      <p:sp>
        <p:nvSpPr>
          <p:cNvPr id="16" name="Text Placeholder 12"/>
          <p:cNvSpPr>
            <a:spLocks noGrp="1"/>
          </p:cNvSpPr>
          <p:nvPr>
            <p:ph type="body" sz="quarter" idx="11"/>
          </p:nvPr>
        </p:nvSpPr>
        <p:spPr>
          <a:xfrm>
            <a:off x="3243656" y="3310848"/>
            <a:ext cx="5058096" cy="396775"/>
          </a:xfrm>
        </p:spPr>
        <p:txBody>
          <a:bodyPr>
            <a:noAutofit/>
          </a:bodyPr>
          <a:lstStyle>
            <a:lvl1pPr marL="0" indent="0">
              <a:buNone/>
              <a:defRPr sz="2000" b="1">
                <a:solidFill>
                  <a:schemeClr val="bg2">
                    <a:lumMod val="10000"/>
                  </a:schemeClr>
                </a:solidFill>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7" name="Text Placeholder 12"/>
          <p:cNvSpPr>
            <a:spLocks noGrp="1"/>
          </p:cNvSpPr>
          <p:nvPr>
            <p:ph type="body" sz="quarter" idx="12"/>
          </p:nvPr>
        </p:nvSpPr>
        <p:spPr>
          <a:xfrm>
            <a:off x="3243656" y="3714108"/>
            <a:ext cx="5058096" cy="799307"/>
          </a:xfrm>
        </p:spPr>
        <p:txBody>
          <a:bodyPr>
            <a:noAutofit/>
          </a:bodyPr>
          <a:lstStyle>
            <a:lvl1pPr marL="0" indent="0">
              <a:buNone/>
              <a:defRPr sz="1400" b="0">
                <a:solidFill>
                  <a:schemeClr val="bg2">
                    <a:lumMod val="10000"/>
                  </a:schemeClr>
                </a:solidFill>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Tree>
    <p:extLst>
      <p:ext uri="{BB962C8B-B14F-4D97-AF65-F5344CB8AC3E}">
        <p14:creationId xmlns:p14="http://schemas.microsoft.com/office/powerpoint/2010/main" val="1854066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8492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569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rgbClr val="5A5C5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8366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34359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5" name="Text Placeholder 2"/>
          <p:cNvSpPr>
            <a:spLocks noGrp="1"/>
          </p:cNvSpPr>
          <p:nvPr>
            <p:ph type="body" idx="10"/>
          </p:nvPr>
        </p:nvSpPr>
        <p:spPr>
          <a:xfrm>
            <a:off x="457200" y="1151335"/>
            <a:ext cx="8229600" cy="479822"/>
          </a:xfrm>
        </p:spPr>
        <p:txBody>
          <a:bodyPr anchor="b">
            <a:normAutofit/>
          </a:bodyPr>
          <a:lstStyle>
            <a:lvl1pPr marL="0" indent="0">
              <a:buNone/>
              <a:defRPr sz="1800" b="0">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3"/>
          <p:cNvSpPr>
            <a:spLocks noGrp="1"/>
          </p:cNvSpPr>
          <p:nvPr>
            <p:ph sz="half" idx="11"/>
          </p:nvPr>
        </p:nvSpPr>
        <p:spPr>
          <a:xfrm>
            <a:off x="612648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11" name="Text Placeholder 10"/>
          <p:cNvSpPr>
            <a:spLocks noGrp="1"/>
          </p:cNvSpPr>
          <p:nvPr>
            <p:ph type="body" sz="quarter" idx="15" hasCustomPrompt="1"/>
          </p:nvPr>
        </p:nvSpPr>
        <p:spPr>
          <a:xfrm>
            <a:off x="457200" y="1908967"/>
            <a:ext cx="2377440" cy="304831"/>
          </a:xfrm>
        </p:spPr>
        <p:txBody>
          <a:bodyPr>
            <a:noAutofit/>
          </a:bodyPr>
          <a:lstStyle>
            <a:lvl1pPr marL="0" indent="0">
              <a:buFontTx/>
              <a:buNone/>
              <a:defRPr sz="1400" b="1"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
        <p:nvSpPr>
          <p:cNvPr id="12" name="Text Placeholder 10"/>
          <p:cNvSpPr>
            <a:spLocks noGrp="1"/>
          </p:cNvSpPr>
          <p:nvPr>
            <p:ph type="body" sz="quarter" idx="16" hasCustomPrompt="1"/>
          </p:nvPr>
        </p:nvSpPr>
        <p:spPr>
          <a:xfrm>
            <a:off x="3343590" y="1908967"/>
            <a:ext cx="2377440" cy="304831"/>
          </a:xfrm>
        </p:spPr>
        <p:txBody>
          <a:bodyPr>
            <a:noAutofit/>
          </a:bodyPr>
          <a:lstStyle>
            <a:lvl1pPr marL="0" indent="0">
              <a:buFontTx/>
              <a:buNone/>
              <a:defRPr sz="1400" b="1" i="0"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
        <p:nvSpPr>
          <p:cNvPr id="13" name="Text Placeholder 10"/>
          <p:cNvSpPr>
            <a:spLocks noGrp="1"/>
          </p:cNvSpPr>
          <p:nvPr>
            <p:ph type="body" sz="quarter" idx="17" hasCustomPrompt="1"/>
          </p:nvPr>
        </p:nvSpPr>
        <p:spPr>
          <a:xfrm>
            <a:off x="6126480" y="1908967"/>
            <a:ext cx="2377440" cy="304831"/>
          </a:xfrm>
        </p:spPr>
        <p:txBody>
          <a:bodyPr>
            <a:noAutofit/>
          </a:bodyPr>
          <a:lstStyle>
            <a:lvl1pPr marL="0" indent="0">
              <a:buFontTx/>
              <a:buNone/>
              <a:defRPr sz="1400" b="1"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Tree>
    <p:extLst>
      <p:ext uri="{BB962C8B-B14F-4D97-AF65-F5344CB8AC3E}">
        <p14:creationId xmlns:p14="http://schemas.microsoft.com/office/powerpoint/2010/main" val="711806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199" y="1397000"/>
            <a:ext cx="3913632" cy="319762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75200" y="1397000"/>
            <a:ext cx="3911601" cy="319762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1446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813224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ple Screen 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5985932" y="1566173"/>
            <a:ext cx="2700867" cy="3028449"/>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
        <p:nvSpPr>
          <p:cNvPr id="5" name="Oval 4"/>
          <p:cNvSpPr/>
          <p:nvPr userDrawn="1"/>
        </p:nvSpPr>
        <p:spPr>
          <a:xfrm>
            <a:off x="1213094" y="1058518"/>
            <a:ext cx="2124280" cy="2144381"/>
          </a:xfrm>
          <a:prstGeom prst="ellipse">
            <a:avLst/>
          </a:prstGeom>
          <a:solidFill>
            <a:srgbClr val="EF7F30"/>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464D61"/>
              </a:solidFill>
              <a:cs typeface="Calibri"/>
            </a:endParaRPr>
          </a:p>
        </p:txBody>
      </p:sp>
      <p:sp>
        <p:nvSpPr>
          <p:cNvPr id="6" name="Oval 5"/>
          <p:cNvSpPr/>
          <p:nvPr userDrawn="1"/>
        </p:nvSpPr>
        <p:spPr>
          <a:xfrm>
            <a:off x="450272" y="2413276"/>
            <a:ext cx="1326231" cy="1338781"/>
          </a:xfrm>
          <a:prstGeom prst="ellipse">
            <a:avLst/>
          </a:prstGeom>
          <a:solidFill>
            <a:srgbClr val="FFC000">
              <a:alpha val="80000"/>
            </a:srgb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JM" sz="1300" dirty="0">
              <a:solidFill>
                <a:srgbClr val="464D61"/>
              </a:solidFill>
              <a:cs typeface="Calibri"/>
            </a:endParaRPr>
          </a:p>
        </p:txBody>
      </p:sp>
      <p:pic>
        <p:nvPicPr>
          <p:cNvPr id="7"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1478" y="1058518"/>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0" hasCustomPrompt="1"/>
          </p:nvPr>
        </p:nvSpPr>
        <p:spPr>
          <a:xfrm>
            <a:off x="3076665" y="1566174"/>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374975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ample Screen Shot 3">
    <p:spTree>
      <p:nvGrpSpPr>
        <p:cNvPr id="1" name=""/>
        <p:cNvGrpSpPr/>
        <p:nvPr/>
      </p:nvGrpSpPr>
      <p:grpSpPr>
        <a:xfrm>
          <a:off x="0" y="0"/>
          <a:ext cx="0" cy="0"/>
          <a:chOff x="0" y="0"/>
          <a:chExt cx="0" cy="0"/>
        </a:xfrm>
      </p:grpSpPr>
      <p:pic>
        <p:nvPicPr>
          <p:cNvPr id="9"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90612" y="1160602"/>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0402" y="1160602"/>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4291" y="1160602"/>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8" name="Picture Placeholder 15"/>
          <p:cNvSpPr>
            <a:spLocks noGrp="1"/>
          </p:cNvSpPr>
          <p:nvPr>
            <p:ph type="pic" sz="quarter" idx="10" hasCustomPrompt="1"/>
          </p:nvPr>
        </p:nvSpPr>
        <p:spPr>
          <a:xfrm>
            <a:off x="1594998"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2" name="Picture Placeholder 15"/>
          <p:cNvSpPr>
            <a:spLocks noGrp="1"/>
          </p:cNvSpPr>
          <p:nvPr>
            <p:ph type="pic" sz="quarter" idx="11" hasCustomPrompt="1"/>
          </p:nvPr>
        </p:nvSpPr>
        <p:spPr>
          <a:xfrm>
            <a:off x="4026520"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3" name="Picture Placeholder 15"/>
          <p:cNvSpPr>
            <a:spLocks noGrp="1"/>
          </p:cNvSpPr>
          <p:nvPr>
            <p:ph type="pic" sz="quarter" idx="12" hasCustomPrompt="1"/>
          </p:nvPr>
        </p:nvSpPr>
        <p:spPr>
          <a:xfrm>
            <a:off x="6464920"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3357631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creen Shot">
    <p:spTree>
      <p:nvGrpSpPr>
        <p:cNvPr id="1" name=""/>
        <p:cNvGrpSpPr/>
        <p:nvPr/>
      </p:nvGrpSpPr>
      <p:grpSpPr>
        <a:xfrm>
          <a:off x="0" y="0"/>
          <a:ext cx="0" cy="0"/>
          <a:chOff x="0" y="0"/>
          <a:chExt cx="0" cy="0"/>
        </a:xfrm>
      </p:grpSpPr>
      <p:pic>
        <p:nvPicPr>
          <p:cNvPr id="9" name="Picture 2" descr="MacBookPro-Mas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55" y="1232665"/>
            <a:ext cx="4954989" cy="299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5985932" y="2155532"/>
            <a:ext cx="2700867" cy="2249355"/>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
        <p:nvSpPr>
          <p:cNvPr id="8" name="Picture Placeholder 15"/>
          <p:cNvSpPr>
            <a:spLocks noGrp="1"/>
          </p:cNvSpPr>
          <p:nvPr>
            <p:ph type="pic" sz="quarter" idx="10" hasCustomPrompt="1"/>
          </p:nvPr>
        </p:nvSpPr>
        <p:spPr>
          <a:xfrm>
            <a:off x="731398" y="1422400"/>
            <a:ext cx="3705135" cy="2319867"/>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sp>
        <p:nvSpPr>
          <p:cNvPr id="10" name="Text Placeholder 9"/>
          <p:cNvSpPr>
            <a:spLocks noGrp="1"/>
          </p:cNvSpPr>
          <p:nvPr>
            <p:ph type="body" sz="quarter" idx="11"/>
          </p:nvPr>
        </p:nvSpPr>
        <p:spPr>
          <a:xfrm>
            <a:off x="5360989" y="1232665"/>
            <a:ext cx="3325812" cy="754063"/>
          </a:xfrm>
        </p:spPr>
        <p:txBody>
          <a:bodyPr>
            <a:noAutofit/>
          </a:bodyPr>
          <a:lstStyle>
            <a:lvl1pPr marL="0" indent="0">
              <a:buFontTx/>
              <a:buNone/>
              <a:defRPr sz="16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smtClean="0"/>
              <a:t>Click to edit Master text styles</a:t>
            </a:r>
          </a:p>
        </p:txBody>
      </p:sp>
    </p:spTree>
    <p:extLst>
      <p:ext uri="{BB962C8B-B14F-4D97-AF65-F5344CB8AC3E}">
        <p14:creationId xmlns:p14="http://schemas.microsoft.com/office/powerpoint/2010/main" val="1648555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Multiple Laptop Screens Shot">
    <p:spTree>
      <p:nvGrpSpPr>
        <p:cNvPr id="1" name=""/>
        <p:cNvGrpSpPr/>
        <p:nvPr/>
      </p:nvGrpSpPr>
      <p:grpSpPr>
        <a:xfrm>
          <a:off x="0" y="0"/>
          <a:ext cx="0" cy="0"/>
          <a:chOff x="0" y="0"/>
          <a:chExt cx="0" cy="0"/>
        </a:xfrm>
      </p:grpSpPr>
      <p:pic>
        <p:nvPicPr>
          <p:cNvPr id="9" name="Picture 2" descr="MacBookPro-Mas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55" y="1807792"/>
            <a:ext cx="403977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8" name="Picture Placeholder 15"/>
          <p:cNvSpPr>
            <a:spLocks noGrp="1"/>
          </p:cNvSpPr>
          <p:nvPr>
            <p:ph type="pic" sz="quarter" idx="10" hasCustomPrompt="1"/>
          </p:nvPr>
        </p:nvSpPr>
        <p:spPr>
          <a:xfrm>
            <a:off x="575755" y="1967625"/>
            <a:ext cx="3068875" cy="1891374"/>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pic>
        <p:nvPicPr>
          <p:cNvPr id="12" name="Picture 2" descr="MacBookPro-Mas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77198" y="1807792"/>
            <a:ext cx="403977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Picture Placeholder 15"/>
          <p:cNvSpPr>
            <a:spLocks noGrp="1"/>
          </p:cNvSpPr>
          <p:nvPr>
            <p:ph type="pic" sz="quarter" idx="11" hasCustomPrompt="1"/>
          </p:nvPr>
        </p:nvSpPr>
        <p:spPr>
          <a:xfrm>
            <a:off x="5455798" y="1967625"/>
            <a:ext cx="3068875" cy="1891374"/>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1641412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ARTNER COVER SLIDE">
    <p:spTree>
      <p:nvGrpSpPr>
        <p:cNvPr id="1" name=""/>
        <p:cNvGrpSpPr/>
        <p:nvPr/>
      </p:nvGrpSpPr>
      <p:grpSpPr>
        <a:xfrm>
          <a:off x="0" y="0"/>
          <a:ext cx="0" cy="0"/>
          <a:chOff x="0" y="0"/>
          <a:chExt cx="0" cy="0"/>
        </a:xfrm>
      </p:grpSpPr>
      <p:sp>
        <p:nvSpPr>
          <p:cNvPr id="3" name="Rectangle 2"/>
          <p:cNvSpPr/>
          <p:nvPr userDrawn="1"/>
        </p:nvSpPr>
        <p:spPr>
          <a:xfrm>
            <a:off x="0" y="0"/>
            <a:ext cx="3294433" cy="5143500"/>
          </a:xfrm>
          <a:prstGeom prst="rect">
            <a:avLst/>
          </a:prstGeom>
          <a:solidFill>
            <a:srgbClr val="F280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descr="Engage_GUC_2014_bubble.png"/>
          <p:cNvPicPr>
            <a:picLocks noChangeAspect="1"/>
          </p:cNvPicPr>
          <p:nvPr userDrawn="1"/>
        </p:nvPicPr>
        <p:blipFill rotWithShape="1">
          <a:blip r:embed="rId2">
            <a:extLst>
              <a:ext uri="{28A0092B-C50C-407E-A947-70E740481C1C}">
                <a14:useLocalDpi xmlns:a14="http://schemas.microsoft.com/office/drawing/2010/main" val="0"/>
              </a:ext>
            </a:extLst>
          </a:blip>
          <a:srcRect l="12697" t="13456" r="13456" b="8167"/>
          <a:stretch/>
        </p:blipFill>
        <p:spPr>
          <a:xfrm>
            <a:off x="-99345" y="-137371"/>
            <a:ext cx="3493121" cy="3707394"/>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30412" y="1069913"/>
            <a:ext cx="1471340" cy="345513"/>
          </a:xfrm>
          <a:prstGeom prst="rect">
            <a:avLst/>
          </a:prstGeom>
        </p:spPr>
      </p:pic>
      <p:pic>
        <p:nvPicPr>
          <p:cNvPr id="8" name="Picture 7" descr="Bubble_B-01.png"/>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980701" y="556536"/>
            <a:ext cx="858890" cy="858890"/>
          </a:xfrm>
          <a:prstGeom prst="rect">
            <a:avLst/>
          </a:prstGeom>
        </p:spPr>
      </p:pic>
      <p:sp>
        <p:nvSpPr>
          <p:cNvPr id="15" name="Text Placeholder 9"/>
          <p:cNvSpPr>
            <a:spLocks noGrp="1"/>
          </p:cNvSpPr>
          <p:nvPr>
            <p:ph type="body" sz="quarter" idx="10"/>
          </p:nvPr>
        </p:nvSpPr>
        <p:spPr>
          <a:xfrm>
            <a:off x="3294535" y="2154207"/>
            <a:ext cx="5389022" cy="1156641"/>
          </a:xfrm>
        </p:spPr>
        <p:txBody>
          <a:bodyPr>
            <a:noAutofit/>
          </a:bodyPr>
          <a:lstStyle>
            <a:lvl1pPr marL="0" indent="0">
              <a:lnSpc>
                <a:spcPts val="3500"/>
              </a:lnSpc>
              <a:buNone/>
              <a:defRPr lang="en-US" sz="3200" b="1" kern="1200" dirty="0" smtClean="0">
                <a:solidFill>
                  <a:schemeClr val="bg2">
                    <a:lumMod val="50000"/>
                  </a:schemeClr>
                </a:solidFill>
                <a:latin typeface="PT Sans"/>
                <a:ea typeface="PT Sans" pitchFamily="34" charset="0"/>
                <a:cs typeface="PT Sans"/>
              </a:defRPr>
            </a:lvl1pPr>
            <a:lvl2pPr>
              <a:defRPr lang="en-US" sz="3200" b="1" kern="1200" dirty="0" smtClean="0">
                <a:solidFill>
                  <a:schemeClr val="bg1"/>
                </a:solidFill>
                <a:latin typeface="PT Sans"/>
                <a:ea typeface="PT Sans" pitchFamily="34" charset="0"/>
                <a:cs typeface="PT Sans"/>
              </a:defRPr>
            </a:lvl2pPr>
            <a:lvl3pPr>
              <a:defRPr lang="en-US" sz="3200" b="1" kern="1200" dirty="0" smtClean="0">
                <a:solidFill>
                  <a:schemeClr val="bg1"/>
                </a:solidFill>
                <a:latin typeface="PT Sans"/>
                <a:ea typeface="PT Sans" pitchFamily="34" charset="0"/>
                <a:cs typeface="PT Sans"/>
              </a:defRPr>
            </a:lvl3pPr>
            <a:lvl4pPr>
              <a:defRPr lang="en-US" sz="3200" b="1" kern="1200" dirty="0" smtClean="0">
                <a:solidFill>
                  <a:schemeClr val="bg1"/>
                </a:solidFill>
                <a:latin typeface="PT Sans"/>
                <a:ea typeface="PT Sans" pitchFamily="34" charset="0"/>
                <a:cs typeface="PT Sans"/>
              </a:defRPr>
            </a:lvl4pPr>
            <a:lvl5pPr>
              <a:defRPr lang="en-US" sz="3200" b="1" kern="1200" dirty="0">
                <a:solidFill>
                  <a:schemeClr val="bg1"/>
                </a:solidFill>
                <a:latin typeface="PT Sans"/>
                <a:ea typeface="PT Sans" pitchFamily="34" charset="0"/>
                <a:cs typeface="PT Sans"/>
              </a:defRPr>
            </a:lvl5pPr>
          </a:lstStyle>
          <a:p>
            <a:pPr lvl="0"/>
            <a:r>
              <a:rPr lang="en-US" smtClean="0"/>
              <a:t>Click to edit Master text styles</a:t>
            </a:r>
          </a:p>
        </p:txBody>
      </p:sp>
      <p:sp>
        <p:nvSpPr>
          <p:cNvPr id="16" name="Text Placeholder 12"/>
          <p:cNvSpPr>
            <a:spLocks noGrp="1"/>
          </p:cNvSpPr>
          <p:nvPr>
            <p:ph type="body" sz="quarter" idx="11"/>
          </p:nvPr>
        </p:nvSpPr>
        <p:spPr>
          <a:xfrm>
            <a:off x="3301277" y="3310848"/>
            <a:ext cx="5382606" cy="396775"/>
          </a:xfrm>
        </p:spPr>
        <p:txBody>
          <a:bodyPr>
            <a:noAutofit/>
          </a:bodyPr>
          <a:lstStyle>
            <a:lvl1pPr marL="0" indent="0">
              <a:buNone/>
              <a:defRPr lang="en-US" sz="1800" b="1" kern="1200" dirty="0">
                <a:solidFill>
                  <a:srgbClr val="5A5B5E"/>
                </a:solidFill>
                <a:latin typeface="+mn-lt"/>
                <a:ea typeface="+mn-ea"/>
                <a:cs typeface="+mn-cs"/>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7" name="Text Placeholder 12"/>
          <p:cNvSpPr>
            <a:spLocks noGrp="1"/>
          </p:cNvSpPr>
          <p:nvPr>
            <p:ph type="body" sz="quarter" idx="12"/>
          </p:nvPr>
        </p:nvSpPr>
        <p:spPr>
          <a:xfrm>
            <a:off x="3301277" y="3714108"/>
            <a:ext cx="5382605" cy="702249"/>
          </a:xfrm>
        </p:spPr>
        <p:txBody>
          <a:bodyPr>
            <a:noAutofit/>
          </a:bodyPr>
          <a:lstStyle>
            <a:lvl1pPr marL="0" indent="0" algn="l" defTabSz="457200" rtl="0" eaLnBrk="1" fontAlgn="base" latinLnBrk="0" hangingPunct="1">
              <a:spcBef>
                <a:spcPct val="20000"/>
              </a:spcBef>
              <a:spcAft>
                <a:spcPct val="0"/>
              </a:spcAft>
              <a:buFont typeface="Arial" panose="020B0604020202020204" pitchFamily="34" charset="0"/>
              <a:buNone/>
              <a:defRPr lang="en-US" sz="1600" kern="1200" dirty="0">
                <a:solidFill>
                  <a:srgbClr val="5A5B5E"/>
                </a:solidFill>
                <a:latin typeface="+mn-lt"/>
                <a:ea typeface="+mn-ea"/>
                <a:cs typeface="+mn-cs"/>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5" name="Rectangle 4"/>
          <p:cNvSpPr/>
          <p:nvPr userDrawn="1"/>
        </p:nvSpPr>
        <p:spPr>
          <a:xfrm>
            <a:off x="7568119" y="4695217"/>
            <a:ext cx="1309992" cy="402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userDrawn="1"/>
        </p:nvCxnSpPr>
        <p:spPr>
          <a:xfrm>
            <a:off x="6679203" y="1104768"/>
            <a:ext cx="0" cy="543558"/>
          </a:xfrm>
          <a:prstGeom prst="line">
            <a:avLst/>
          </a:prstGeom>
          <a:ln w="6350">
            <a:solidFill>
              <a:schemeClr val="bg2">
                <a:lumMod val="50000"/>
              </a:schemeClr>
            </a:solidFill>
          </a:ln>
        </p:spPr>
        <p:style>
          <a:lnRef idx="2">
            <a:schemeClr val="accent1"/>
          </a:lnRef>
          <a:fillRef idx="0">
            <a:schemeClr val="accent1"/>
          </a:fillRef>
          <a:effectRef idx="1">
            <a:schemeClr val="accent1"/>
          </a:effectRef>
          <a:fontRef idx="minor">
            <a:schemeClr val="tx1"/>
          </a:fontRef>
        </p:style>
      </p:cxnSp>
      <p:grpSp>
        <p:nvGrpSpPr>
          <p:cNvPr id="12" name="Group 11"/>
          <p:cNvGrpSpPr/>
          <p:nvPr userDrawn="1"/>
        </p:nvGrpSpPr>
        <p:grpSpPr>
          <a:xfrm>
            <a:off x="7050852" y="1104768"/>
            <a:ext cx="1250900" cy="535024"/>
            <a:chOff x="4067175" y="2233613"/>
            <a:chExt cx="263525" cy="112713"/>
          </a:xfrm>
        </p:grpSpPr>
        <p:sp>
          <p:nvSpPr>
            <p:cNvPr id="13" name="Freeform 28"/>
            <p:cNvSpPr>
              <a:spLocks noEditPoints="1"/>
            </p:cNvSpPr>
            <p:nvPr/>
          </p:nvSpPr>
          <p:spPr bwMode="auto">
            <a:xfrm>
              <a:off x="4160838" y="2254251"/>
              <a:ext cx="47625" cy="69850"/>
            </a:xfrm>
            <a:custGeom>
              <a:avLst/>
              <a:gdLst>
                <a:gd name="T0" fmla="*/ 46 w 161"/>
                <a:gd name="T1" fmla="*/ 239 h 242"/>
                <a:gd name="T2" fmla="*/ 0 w 161"/>
                <a:gd name="T3" fmla="*/ 239 h 242"/>
                <a:gd name="T4" fmla="*/ 0 w 161"/>
                <a:gd name="T5" fmla="*/ 0 h 242"/>
                <a:gd name="T6" fmla="*/ 46 w 161"/>
                <a:gd name="T7" fmla="*/ 0 h 242"/>
                <a:gd name="T8" fmla="*/ 46 w 161"/>
                <a:gd name="T9" fmla="*/ 88 h 242"/>
                <a:gd name="T10" fmla="*/ 87 w 161"/>
                <a:gd name="T11" fmla="*/ 71 h 242"/>
                <a:gd name="T12" fmla="*/ 161 w 161"/>
                <a:gd name="T13" fmla="*/ 157 h 242"/>
                <a:gd name="T14" fmla="*/ 87 w 161"/>
                <a:gd name="T15" fmla="*/ 242 h 242"/>
                <a:gd name="T16" fmla="*/ 46 w 161"/>
                <a:gd name="T17" fmla="*/ 225 h 242"/>
                <a:gd name="T18" fmla="*/ 46 w 161"/>
                <a:gd name="T19" fmla="*/ 239 h 242"/>
                <a:gd name="T20" fmla="*/ 46 w 161"/>
                <a:gd name="T21" fmla="*/ 184 h 242"/>
                <a:gd name="T22" fmla="*/ 77 w 161"/>
                <a:gd name="T23" fmla="*/ 203 h 242"/>
                <a:gd name="T24" fmla="*/ 116 w 161"/>
                <a:gd name="T25" fmla="*/ 157 h 242"/>
                <a:gd name="T26" fmla="*/ 77 w 161"/>
                <a:gd name="T27" fmla="*/ 111 h 242"/>
                <a:gd name="T28" fmla="*/ 46 w 161"/>
                <a:gd name="T29" fmla="*/ 130 h 242"/>
                <a:gd name="T30" fmla="*/ 46 w 161"/>
                <a:gd name="T31" fmla="*/ 184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1" h="242">
                  <a:moveTo>
                    <a:pt x="46" y="239"/>
                  </a:moveTo>
                  <a:cubicBezTo>
                    <a:pt x="0" y="239"/>
                    <a:pt x="0" y="239"/>
                    <a:pt x="0" y="239"/>
                  </a:cubicBezTo>
                  <a:cubicBezTo>
                    <a:pt x="0" y="0"/>
                    <a:pt x="0" y="0"/>
                    <a:pt x="0" y="0"/>
                  </a:cubicBezTo>
                  <a:cubicBezTo>
                    <a:pt x="46" y="0"/>
                    <a:pt x="46" y="0"/>
                    <a:pt x="46" y="0"/>
                  </a:cubicBezTo>
                  <a:cubicBezTo>
                    <a:pt x="46" y="88"/>
                    <a:pt x="46" y="88"/>
                    <a:pt x="46" y="88"/>
                  </a:cubicBezTo>
                  <a:cubicBezTo>
                    <a:pt x="53" y="79"/>
                    <a:pt x="69" y="71"/>
                    <a:pt x="87" y="71"/>
                  </a:cubicBezTo>
                  <a:cubicBezTo>
                    <a:pt x="135" y="71"/>
                    <a:pt x="161" y="110"/>
                    <a:pt x="161" y="157"/>
                  </a:cubicBezTo>
                  <a:cubicBezTo>
                    <a:pt x="161" y="204"/>
                    <a:pt x="135" y="242"/>
                    <a:pt x="87" y="242"/>
                  </a:cubicBezTo>
                  <a:cubicBezTo>
                    <a:pt x="69" y="242"/>
                    <a:pt x="53" y="234"/>
                    <a:pt x="46" y="225"/>
                  </a:cubicBezTo>
                  <a:lnTo>
                    <a:pt x="46" y="239"/>
                  </a:lnTo>
                  <a:close/>
                  <a:moveTo>
                    <a:pt x="46" y="184"/>
                  </a:moveTo>
                  <a:cubicBezTo>
                    <a:pt x="51" y="195"/>
                    <a:pt x="63" y="203"/>
                    <a:pt x="77" y="203"/>
                  </a:cubicBezTo>
                  <a:cubicBezTo>
                    <a:pt x="101" y="203"/>
                    <a:pt x="116" y="183"/>
                    <a:pt x="116" y="157"/>
                  </a:cubicBezTo>
                  <a:cubicBezTo>
                    <a:pt x="116" y="130"/>
                    <a:pt x="101" y="111"/>
                    <a:pt x="77" y="111"/>
                  </a:cubicBezTo>
                  <a:cubicBezTo>
                    <a:pt x="63" y="111"/>
                    <a:pt x="51" y="119"/>
                    <a:pt x="46" y="130"/>
                  </a:cubicBezTo>
                  <a:lnTo>
                    <a:pt x="46" y="184"/>
                  </a:lnTo>
                  <a:close/>
                </a:path>
              </a:pathLst>
            </a:custGeom>
            <a:solidFill>
              <a:srgbClr val="4140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14" name="Freeform 29"/>
            <p:cNvSpPr>
              <a:spLocks/>
            </p:cNvSpPr>
            <p:nvPr/>
          </p:nvSpPr>
          <p:spPr bwMode="auto">
            <a:xfrm>
              <a:off x="4213225" y="2274888"/>
              <a:ext cx="68263" cy="49213"/>
            </a:xfrm>
            <a:custGeom>
              <a:avLst/>
              <a:gdLst>
                <a:gd name="T0" fmla="*/ 180 w 234"/>
                <a:gd name="T1" fmla="*/ 0 h 168"/>
                <a:gd name="T2" fmla="*/ 234 w 234"/>
                <a:gd name="T3" fmla="*/ 60 h 168"/>
                <a:gd name="T4" fmla="*/ 234 w 234"/>
                <a:gd name="T5" fmla="*/ 168 h 168"/>
                <a:gd name="T6" fmla="*/ 189 w 234"/>
                <a:gd name="T7" fmla="*/ 168 h 168"/>
                <a:gd name="T8" fmla="*/ 189 w 234"/>
                <a:gd name="T9" fmla="*/ 70 h 168"/>
                <a:gd name="T10" fmla="*/ 165 w 234"/>
                <a:gd name="T11" fmla="*/ 41 h 168"/>
                <a:gd name="T12" fmla="*/ 140 w 234"/>
                <a:gd name="T13" fmla="*/ 62 h 168"/>
                <a:gd name="T14" fmla="*/ 140 w 234"/>
                <a:gd name="T15" fmla="*/ 168 h 168"/>
                <a:gd name="T16" fmla="*/ 94 w 234"/>
                <a:gd name="T17" fmla="*/ 168 h 168"/>
                <a:gd name="T18" fmla="*/ 94 w 234"/>
                <a:gd name="T19" fmla="*/ 70 h 168"/>
                <a:gd name="T20" fmla="*/ 71 w 234"/>
                <a:gd name="T21" fmla="*/ 41 h 168"/>
                <a:gd name="T22" fmla="*/ 45 w 234"/>
                <a:gd name="T23" fmla="*/ 62 h 168"/>
                <a:gd name="T24" fmla="*/ 45 w 234"/>
                <a:gd name="T25" fmla="*/ 168 h 168"/>
                <a:gd name="T26" fmla="*/ 0 w 234"/>
                <a:gd name="T27" fmla="*/ 168 h 168"/>
                <a:gd name="T28" fmla="*/ 0 w 234"/>
                <a:gd name="T29" fmla="*/ 4 h 168"/>
                <a:gd name="T30" fmla="*/ 45 w 234"/>
                <a:gd name="T31" fmla="*/ 4 h 168"/>
                <a:gd name="T32" fmla="*/ 45 w 234"/>
                <a:gd name="T33" fmla="*/ 17 h 168"/>
                <a:gd name="T34" fmla="*/ 87 w 234"/>
                <a:gd name="T35" fmla="*/ 0 h 168"/>
                <a:gd name="T36" fmla="*/ 131 w 234"/>
                <a:gd name="T37" fmla="*/ 21 h 168"/>
                <a:gd name="T38" fmla="*/ 180 w 234"/>
                <a:gd name="T3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4" h="168">
                  <a:moveTo>
                    <a:pt x="180" y="0"/>
                  </a:moveTo>
                  <a:cubicBezTo>
                    <a:pt x="214" y="0"/>
                    <a:pt x="234" y="23"/>
                    <a:pt x="234" y="60"/>
                  </a:cubicBezTo>
                  <a:cubicBezTo>
                    <a:pt x="234" y="168"/>
                    <a:pt x="234" y="168"/>
                    <a:pt x="234" y="168"/>
                  </a:cubicBezTo>
                  <a:cubicBezTo>
                    <a:pt x="189" y="168"/>
                    <a:pt x="189" y="168"/>
                    <a:pt x="189" y="168"/>
                  </a:cubicBezTo>
                  <a:cubicBezTo>
                    <a:pt x="189" y="70"/>
                    <a:pt x="189" y="70"/>
                    <a:pt x="189" y="70"/>
                  </a:cubicBezTo>
                  <a:cubicBezTo>
                    <a:pt x="189" y="52"/>
                    <a:pt x="181" y="41"/>
                    <a:pt x="165" y="41"/>
                  </a:cubicBezTo>
                  <a:cubicBezTo>
                    <a:pt x="153" y="41"/>
                    <a:pt x="143" y="48"/>
                    <a:pt x="140" y="62"/>
                  </a:cubicBezTo>
                  <a:cubicBezTo>
                    <a:pt x="140" y="168"/>
                    <a:pt x="140" y="168"/>
                    <a:pt x="140" y="168"/>
                  </a:cubicBezTo>
                  <a:cubicBezTo>
                    <a:pt x="94" y="168"/>
                    <a:pt x="94" y="168"/>
                    <a:pt x="94" y="168"/>
                  </a:cubicBezTo>
                  <a:cubicBezTo>
                    <a:pt x="94" y="70"/>
                    <a:pt x="94" y="70"/>
                    <a:pt x="94" y="70"/>
                  </a:cubicBezTo>
                  <a:cubicBezTo>
                    <a:pt x="94" y="52"/>
                    <a:pt x="87" y="41"/>
                    <a:pt x="71" y="41"/>
                  </a:cubicBezTo>
                  <a:cubicBezTo>
                    <a:pt x="59" y="41"/>
                    <a:pt x="48" y="48"/>
                    <a:pt x="45" y="62"/>
                  </a:cubicBezTo>
                  <a:cubicBezTo>
                    <a:pt x="45" y="168"/>
                    <a:pt x="45" y="168"/>
                    <a:pt x="45" y="168"/>
                  </a:cubicBezTo>
                  <a:cubicBezTo>
                    <a:pt x="0" y="168"/>
                    <a:pt x="0" y="168"/>
                    <a:pt x="0" y="168"/>
                  </a:cubicBezTo>
                  <a:cubicBezTo>
                    <a:pt x="0" y="4"/>
                    <a:pt x="0" y="4"/>
                    <a:pt x="0" y="4"/>
                  </a:cubicBezTo>
                  <a:cubicBezTo>
                    <a:pt x="45" y="4"/>
                    <a:pt x="45" y="4"/>
                    <a:pt x="45" y="4"/>
                  </a:cubicBezTo>
                  <a:cubicBezTo>
                    <a:pt x="45" y="17"/>
                    <a:pt x="45" y="17"/>
                    <a:pt x="45" y="17"/>
                  </a:cubicBezTo>
                  <a:cubicBezTo>
                    <a:pt x="53" y="7"/>
                    <a:pt x="68" y="0"/>
                    <a:pt x="87" y="0"/>
                  </a:cubicBezTo>
                  <a:cubicBezTo>
                    <a:pt x="106" y="0"/>
                    <a:pt x="122" y="9"/>
                    <a:pt x="131" y="21"/>
                  </a:cubicBezTo>
                  <a:cubicBezTo>
                    <a:pt x="141" y="9"/>
                    <a:pt x="157" y="0"/>
                    <a:pt x="180" y="0"/>
                  </a:cubicBezTo>
                  <a:close/>
                </a:path>
              </a:pathLst>
            </a:custGeom>
            <a:solidFill>
              <a:srgbClr val="4140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0" name="Freeform 30"/>
            <p:cNvSpPr>
              <a:spLocks/>
            </p:cNvSpPr>
            <p:nvPr/>
          </p:nvSpPr>
          <p:spPr bwMode="auto">
            <a:xfrm>
              <a:off x="4286250" y="2274888"/>
              <a:ext cx="44450" cy="49213"/>
            </a:xfrm>
            <a:custGeom>
              <a:avLst/>
              <a:gdLst>
                <a:gd name="T0" fmla="*/ 79 w 151"/>
                <a:gd name="T1" fmla="*/ 0 h 171"/>
                <a:gd name="T2" fmla="*/ 151 w 151"/>
                <a:gd name="T3" fmla="*/ 59 h 171"/>
                <a:gd name="T4" fmla="*/ 106 w 151"/>
                <a:gd name="T5" fmla="*/ 59 h 171"/>
                <a:gd name="T6" fmla="*/ 79 w 151"/>
                <a:gd name="T7" fmla="*/ 39 h 171"/>
                <a:gd name="T8" fmla="*/ 46 w 151"/>
                <a:gd name="T9" fmla="*/ 86 h 171"/>
                <a:gd name="T10" fmla="*/ 79 w 151"/>
                <a:gd name="T11" fmla="*/ 132 h 171"/>
                <a:gd name="T12" fmla="*/ 106 w 151"/>
                <a:gd name="T13" fmla="*/ 112 h 171"/>
                <a:gd name="T14" fmla="*/ 151 w 151"/>
                <a:gd name="T15" fmla="*/ 112 h 171"/>
                <a:gd name="T16" fmla="*/ 79 w 151"/>
                <a:gd name="T17" fmla="*/ 171 h 171"/>
                <a:gd name="T18" fmla="*/ 0 w 151"/>
                <a:gd name="T19" fmla="*/ 86 h 171"/>
                <a:gd name="T20" fmla="*/ 79 w 151"/>
                <a:gd name="T21" fmla="*/ 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171">
                  <a:moveTo>
                    <a:pt x="79" y="0"/>
                  </a:moveTo>
                  <a:cubicBezTo>
                    <a:pt x="120" y="0"/>
                    <a:pt x="146" y="24"/>
                    <a:pt x="151" y="59"/>
                  </a:cubicBezTo>
                  <a:cubicBezTo>
                    <a:pt x="106" y="59"/>
                    <a:pt x="106" y="59"/>
                    <a:pt x="106" y="59"/>
                  </a:cubicBezTo>
                  <a:cubicBezTo>
                    <a:pt x="104" y="47"/>
                    <a:pt x="94" y="39"/>
                    <a:pt x="79" y="39"/>
                  </a:cubicBezTo>
                  <a:cubicBezTo>
                    <a:pt x="58" y="39"/>
                    <a:pt x="46" y="58"/>
                    <a:pt x="46" y="86"/>
                  </a:cubicBezTo>
                  <a:cubicBezTo>
                    <a:pt x="46" y="113"/>
                    <a:pt x="58" y="132"/>
                    <a:pt x="79" y="132"/>
                  </a:cubicBezTo>
                  <a:cubicBezTo>
                    <a:pt x="94" y="132"/>
                    <a:pt x="104" y="125"/>
                    <a:pt x="106" y="112"/>
                  </a:cubicBezTo>
                  <a:cubicBezTo>
                    <a:pt x="151" y="112"/>
                    <a:pt x="151" y="112"/>
                    <a:pt x="151" y="112"/>
                  </a:cubicBezTo>
                  <a:cubicBezTo>
                    <a:pt x="146" y="147"/>
                    <a:pt x="120" y="171"/>
                    <a:pt x="79" y="171"/>
                  </a:cubicBezTo>
                  <a:cubicBezTo>
                    <a:pt x="33" y="171"/>
                    <a:pt x="0" y="136"/>
                    <a:pt x="0" y="86"/>
                  </a:cubicBezTo>
                  <a:cubicBezTo>
                    <a:pt x="0" y="35"/>
                    <a:pt x="33" y="0"/>
                    <a:pt x="79" y="0"/>
                  </a:cubicBezTo>
                  <a:close/>
                </a:path>
              </a:pathLst>
            </a:custGeom>
            <a:solidFill>
              <a:srgbClr val="41404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sp>
          <p:nvSpPr>
            <p:cNvPr id="21" name="Freeform 31"/>
            <p:cNvSpPr>
              <a:spLocks noEditPoints="1"/>
            </p:cNvSpPr>
            <p:nvPr/>
          </p:nvSpPr>
          <p:spPr bwMode="auto">
            <a:xfrm>
              <a:off x="4067175" y="2233613"/>
              <a:ext cx="71438" cy="112713"/>
            </a:xfrm>
            <a:custGeom>
              <a:avLst/>
              <a:gdLst>
                <a:gd name="T0" fmla="*/ 33 w 248"/>
                <a:gd name="T1" fmla="*/ 392 h 392"/>
                <a:gd name="T2" fmla="*/ 0 w 248"/>
                <a:gd name="T3" fmla="*/ 356 h 392"/>
                <a:gd name="T4" fmla="*/ 0 w 248"/>
                <a:gd name="T5" fmla="*/ 301 h 392"/>
                <a:gd name="T6" fmla="*/ 34 w 248"/>
                <a:gd name="T7" fmla="*/ 242 h 392"/>
                <a:gd name="T8" fmla="*/ 111 w 248"/>
                <a:gd name="T9" fmla="*/ 196 h 392"/>
                <a:gd name="T10" fmla="*/ 34 w 248"/>
                <a:gd name="T11" fmla="*/ 150 h 392"/>
                <a:gd name="T12" fmla="*/ 0 w 248"/>
                <a:gd name="T13" fmla="*/ 92 h 392"/>
                <a:gd name="T14" fmla="*/ 0 w 248"/>
                <a:gd name="T15" fmla="*/ 36 h 392"/>
                <a:gd name="T16" fmla="*/ 33 w 248"/>
                <a:gd name="T17" fmla="*/ 0 h 392"/>
                <a:gd name="T18" fmla="*/ 53 w 248"/>
                <a:gd name="T19" fmla="*/ 6 h 392"/>
                <a:gd name="T20" fmla="*/ 229 w 248"/>
                <a:gd name="T21" fmla="*/ 110 h 392"/>
                <a:gd name="T22" fmla="*/ 248 w 248"/>
                <a:gd name="T23" fmla="*/ 141 h 392"/>
                <a:gd name="T24" fmla="*/ 229 w 248"/>
                <a:gd name="T25" fmla="*/ 171 h 392"/>
                <a:gd name="T26" fmla="*/ 187 w 248"/>
                <a:gd name="T27" fmla="*/ 196 h 392"/>
                <a:gd name="T28" fmla="*/ 229 w 248"/>
                <a:gd name="T29" fmla="*/ 221 h 392"/>
                <a:gd name="T30" fmla="*/ 248 w 248"/>
                <a:gd name="T31" fmla="*/ 252 h 392"/>
                <a:gd name="T32" fmla="*/ 229 w 248"/>
                <a:gd name="T33" fmla="*/ 282 h 392"/>
                <a:gd name="T34" fmla="*/ 53 w 248"/>
                <a:gd name="T35" fmla="*/ 386 h 392"/>
                <a:gd name="T36" fmla="*/ 33 w 248"/>
                <a:gd name="T37" fmla="*/ 392 h 392"/>
                <a:gd name="T38" fmla="*/ 149 w 248"/>
                <a:gd name="T39" fmla="*/ 219 h 392"/>
                <a:gd name="T40" fmla="*/ 53 w 248"/>
                <a:gd name="T41" fmla="*/ 275 h 392"/>
                <a:gd name="T42" fmla="*/ 39 w 248"/>
                <a:gd name="T43" fmla="*/ 301 h 392"/>
                <a:gd name="T44" fmla="*/ 39 w 248"/>
                <a:gd name="T45" fmla="*/ 350 h 392"/>
                <a:gd name="T46" fmla="*/ 205 w 248"/>
                <a:gd name="T47" fmla="*/ 252 h 392"/>
                <a:gd name="T48" fmla="*/ 149 w 248"/>
                <a:gd name="T49" fmla="*/ 219 h 392"/>
                <a:gd name="T50" fmla="*/ 39 w 248"/>
                <a:gd name="T51" fmla="*/ 42 h 392"/>
                <a:gd name="T52" fmla="*/ 39 w 248"/>
                <a:gd name="T53" fmla="*/ 92 h 392"/>
                <a:gd name="T54" fmla="*/ 53 w 248"/>
                <a:gd name="T55" fmla="*/ 117 h 392"/>
                <a:gd name="T56" fmla="*/ 149 w 248"/>
                <a:gd name="T57" fmla="*/ 174 h 392"/>
                <a:gd name="T58" fmla="*/ 205 w 248"/>
                <a:gd name="T59" fmla="*/ 141 h 392"/>
                <a:gd name="T60" fmla="*/ 39 w 248"/>
                <a:gd name="T61" fmla="*/ 4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8" h="392">
                  <a:moveTo>
                    <a:pt x="33" y="392"/>
                  </a:moveTo>
                  <a:cubicBezTo>
                    <a:pt x="17" y="392"/>
                    <a:pt x="0" y="380"/>
                    <a:pt x="0" y="356"/>
                  </a:cubicBezTo>
                  <a:cubicBezTo>
                    <a:pt x="0" y="301"/>
                    <a:pt x="0" y="301"/>
                    <a:pt x="0" y="301"/>
                  </a:cubicBezTo>
                  <a:cubicBezTo>
                    <a:pt x="0" y="278"/>
                    <a:pt x="15" y="253"/>
                    <a:pt x="34" y="242"/>
                  </a:cubicBezTo>
                  <a:cubicBezTo>
                    <a:pt x="111" y="196"/>
                    <a:pt x="111" y="196"/>
                    <a:pt x="111" y="196"/>
                  </a:cubicBezTo>
                  <a:cubicBezTo>
                    <a:pt x="34" y="150"/>
                    <a:pt x="34" y="150"/>
                    <a:pt x="34" y="150"/>
                  </a:cubicBezTo>
                  <a:cubicBezTo>
                    <a:pt x="15" y="139"/>
                    <a:pt x="0" y="114"/>
                    <a:pt x="0" y="92"/>
                  </a:cubicBezTo>
                  <a:cubicBezTo>
                    <a:pt x="0" y="36"/>
                    <a:pt x="0" y="36"/>
                    <a:pt x="0" y="36"/>
                  </a:cubicBezTo>
                  <a:cubicBezTo>
                    <a:pt x="0" y="12"/>
                    <a:pt x="17" y="0"/>
                    <a:pt x="33" y="0"/>
                  </a:cubicBezTo>
                  <a:cubicBezTo>
                    <a:pt x="40" y="0"/>
                    <a:pt x="46" y="2"/>
                    <a:pt x="53" y="6"/>
                  </a:cubicBezTo>
                  <a:cubicBezTo>
                    <a:pt x="229" y="110"/>
                    <a:pt x="229" y="110"/>
                    <a:pt x="229" y="110"/>
                  </a:cubicBezTo>
                  <a:cubicBezTo>
                    <a:pt x="241" y="117"/>
                    <a:pt x="248" y="128"/>
                    <a:pt x="248" y="141"/>
                  </a:cubicBezTo>
                  <a:cubicBezTo>
                    <a:pt x="248" y="153"/>
                    <a:pt x="241" y="164"/>
                    <a:pt x="229" y="171"/>
                  </a:cubicBezTo>
                  <a:cubicBezTo>
                    <a:pt x="187" y="196"/>
                    <a:pt x="187" y="196"/>
                    <a:pt x="187" y="196"/>
                  </a:cubicBezTo>
                  <a:cubicBezTo>
                    <a:pt x="229" y="221"/>
                    <a:pt x="229" y="221"/>
                    <a:pt x="229" y="221"/>
                  </a:cubicBezTo>
                  <a:cubicBezTo>
                    <a:pt x="241" y="228"/>
                    <a:pt x="248" y="239"/>
                    <a:pt x="248" y="252"/>
                  </a:cubicBezTo>
                  <a:cubicBezTo>
                    <a:pt x="248" y="264"/>
                    <a:pt x="241" y="275"/>
                    <a:pt x="229" y="282"/>
                  </a:cubicBezTo>
                  <a:cubicBezTo>
                    <a:pt x="53" y="386"/>
                    <a:pt x="53" y="386"/>
                    <a:pt x="53" y="386"/>
                  </a:cubicBezTo>
                  <a:cubicBezTo>
                    <a:pt x="46" y="390"/>
                    <a:pt x="39" y="392"/>
                    <a:pt x="33" y="392"/>
                  </a:cubicBezTo>
                  <a:close/>
                  <a:moveTo>
                    <a:pt x="149" y="219"/>
                  </a:moveTo>
                  <a:cubicBezTo>
                    <a:pt x="53" y="275"/>
                    <a:pt x="53" y="275"/>
                    <a:pt x="53" y="275"/>
                  </a:cubicBezTo>
                  <a:cubicBezTo>
                    <a:pt x="46" y="280"/>
                    <a:pt x="39" y="292"/>
                    <a:pt x="39" y="301"/>
                  </a:cubicBezTo>
                  <a:cubicBezTo>
                    <a:pt x="39" y="350"/>
                    <a:pt x="39" y="350"/>
                    <a:pt x="39" y="350"/>
                  </a:cubicBezTo>
                  <a:cubicBezTo>
                    <a:pt x="205" y="252"/>
                    <a:pt x="205" y="252"/>
                    <a:pt x="205" y="252"/>
                  </a:cubicBezTo>
                  <a:lnTo>
                    <a:pt x="149" y="219"/>
                  </a:lnTo>
                  <a:close/>
                  <a:moveTo>
                    <a:pt x="39" y="42"/>
                  </a:moveTo>
                  <a:cubicBezTo>
                    <a:pt x="39" y="92"/>
                    <a:pt x="39" y="92"/>
                    <a:pt x="39" y="92"/>
                  </a:cubicBezTo>
                  <a:cubicBezTo>
                    <a:pt x="39" y="100"/>
                    <a:pt x="46" y="113"/>
                    <a:pt x="53" y="117"/>
                  </a:cubicBezTo>
                  <a:cubicBezTo>
                    <a:pt x="149" y="174"/>
                    <a:pt x="149" y="174"/>
                    <a:pt x="149" y="174"/>
                  </a:cubicBezTo>
                  <a:cubicBezTo>
                    <a:pt x="205" y="141"/>
                    <a:pt x="205" y="141"/>
                    <a:pt x="205" y="141"/>
                  </a:cubicBezTo>
                  <a:lnTo>
                    <a:pt x="39" y="42"/>
                  </a:lnTo>
                  <a:close/>
                </a:path>
              </a:pathLst>
            </a:custGeom>
            <a:solidFill>
              <a:srgbClr val="FE5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j-lt"/>
              </a:endParaRPr>
            </a:p>
          </p:txBody>
        </p:sp>
      </p:grpSp>
    </p:spTree>
    <p:extLst>
      <p:ext uri="{BB962C8B-B14F-4D97-AF65-F5344CB8AC3E}">
        <p14:creationId xmlns:p14="http://schemas.microsoft.com/office/powerpoint/2010/main" val="3111554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et Size GUI">
    <p:spTree>
      <p:nvGrpSpPr>
        <p:cNvPr id="1" name=""/>
        <p:cNvGrpSpPr/>
        <p:nvPr/>
      </p:nvGrpSpPr>
      <p:grpSpPr>
        <a:xfrm>
          <a:off x="0" y="0"/>
          <a:ext cx="0" cy="0"/>
          <a:chOff x="0" y="0"/>
          <a:chExt cx="0" cy="0"/>
        </a:xfrm>
      </p:grpSpPr>
      <p:pic>
        <p:nvPicPr>
          <p:cNvPr id="3" name="Picture 3" descr="iPad-Mini-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0400" y="1004570"/>
            <a:ext cx="2406199" cy="389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205979"/>
            <a:ext cx="8229600" cy="857250"/>
          </a:xfrm>
        </p:spPr>
        <p:txBody>
          <a:bodyPr/>
          <a:lstStyle/>
          <a:p>
            <a:r>
              <a:rPr lang="en-US" smtClean="0"/>
              <a:t>Click to edit Master title style</a:t>
            </a:r>
            <a:endParaRPr lang="en-US" dirty="0"/>
          </a:p>
        </p:txBody>
      </p:sp>
      <p:sp>
        <p:nvSpPr>
          <p:cNvPr id="11" name="TextBox 10"/>
          <p:cNvSpPr txBox="1"/>
          <p:nvPr userDrawn="1"/>
        </p:nvSpPr>
        <p:spPr>
          <a:xfrm>
            <a:off x="2735776" y="1472279"/>
            <a:ext cx="184666" cy="369332"/>
          </a:xfrm>
          <a:prstGeom prst="rect">
            <a:avLst/>
          </a:prstGeom>
          <a:noFill/>
        </p:spPr>
        <p:txBody>
          <a:bodyPr wrap="none" rtlCol="0">
            <a:spAutoFit/>
          </a:bodyPr>
          <a:lstStyle/>
          <a:p>
            <a:endParaRPr lang="en-US" dirty="0"/>
          </a:p>
        </p:txBody>
      </p:sp>
      <p:sp>
        <p:nvSpPr>
          <p:cNvPr id="17" name="Picture Placeholder 15"/>
          <p:cNvSpPr>
            <a:spLocks noGrp="1"/>
          </p:cNvSpPr>
          <p:nvPr>
            <p:ph type="pic" sz="quarter" idx="10" hasCustomPrompt="1"/>
          </p:nvPr>
        </p:nvSpPr>
        <p:spPr>
          <a:xfrm>
            <a:off x="1451065" y="1371442"/>
            <a:ext cx="2121868" cy="2802625"/>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8" name="Content Placeholder 2"/>
          <p:cNvSpPr>
            <a:spLocks noGrp="1"/>
          </p:cNvSpPr>
          <p:nvPr>
            <p:ph idx="1" hasCustomPrompt="1"/>
          </p:nvPr>
        </p:nvSpPr>
        <p:spPr>
          <a:xfrm>
            <a:off x="4187098" y="1076694"/>
            <a:ext cx="4304969" cy="2249355"/>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Tree>
    <p:extLst>
      <p:ext uri="{BB962C8B-B14F-4D97-AF65-F5344CB8AC3E}">
        <p14:creationId xmlns:p14="http://schemas.microsoft.com/office/powerpoint/2010/main" val="3951373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60438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28439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59917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249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ull Page Image - Large Tex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0" y="2"/>
            <a:ext cx="9364266" cy="4475793"/>
          </a:xfrm>
          <a:noFill/>
        </p:spPr>
        <p:txBody>
          <a:bodyPr/>
          <a:lstStyle/>
          <a:p>
            <a:pPr lvl="0"/>
            <a:r>
              <a:rPr lang="en-US" noProof="0" smtClean="0"/>
              <a:t>Drag picture to placeholder or click icon to add</a:t>
            </a:r>
            <a:endParaRPr lang="en-US" noProof="0" dirty="0"/>
          </a:p>
        </p:txBody>
      </p:sp>
      <p:sp>
        <p:nvSpPr>
          <p:cNvPr id="2" name="Title 1"/>
          <p:cNvSpPr>
            <a:spLocks noGrp="1"/>
          </p:cNvSpPr>
          <p:nvPr>
            <p:ph type="ctrTitle"/>
          </p:nvPr>
        </p:nvSpPr>
        <p:spPr>
          <a:xfrm>
            <a:off x="346435" y="2571750"/>
            <a:ext cx="7772400" cy="977674"/>
          </a:xfrm>
        </p:spPr>
        <p:txBody>
          <a:bodyPr/>
          <a:lstStyle>
            <a:lvl1pPr>
              <a:defRPr sz="33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50891589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Divider Page Option 2">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3"/>
            <a:ext cx="9144000" cy="2850356"/>
          </a:xfrm>
        </p:spPr>
        <p:txBody>
          <a:bodyPr rtlCol="0">
            <a:normAutofit/>
          </a:bodyPr>
          <a:lstStyle>
            <a:lvl1pPr marL="0" indent="0">
              <a:buNone/>
              <a:defRPr sz="1400"/>
            </a:lvl1pPr>
          </a:lstStyle>
          <a:p>
            <a:pPr lvl="0"/>
            <a:r>
              <a:rPr lang="en-US" noProof="0" smtClean="0"/>
              <a:t>Drag picture to placeholder or click icon to add</a:t>
            </a:r>
            <a:endParaRPr lang="en-US" noProof="0"/>
          </a:p>
        </p:txBody>
      </p:sp>
    </p:spTree>
    <p:extLst>
      <p:ext uri="{BB962C8B-B14F-4D97-AF65-F5344CB8AC3E}">
        <p14:creationId xmlns:p14="http://schemas.microsoft.com/office/powerpoint/2010/main" val="172348039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Text Placeholder 9"/>
          <p:cNvSpPr>
            <a:spLocks noGrp="1"/>
          </p:cNvSpPr>
          <p:nvPr>
            <p:ph type="body" sz="quarter" idx="10"/>
          </p:nvPr>
        </p:nvSpPr>
        <p:spPr>
          <a:xfrm>
            <a:off x="3236913" y="2016731"/>
            <a:ext cx="5064125" cy="1294117"/>
          </a:xfrm>
        </p:spPr>
        <p:txBody>
          <a:bodyPr>
            <a:noAutofit/>
          </a:bodyPr>
          <a:lstStyle>
            <a:lvl1pPr marL="0" indent="0">
              <a:lnSpc>
                <a:spcPts val="3500"/>
              </a:lnSpc>
              <a:buNone/>
              <a:defRPr lang="en-US" sz="3200" b="1" kern="1200" dirty="0" smtClean="0">
                <a:solidFill>
                  <a:schemeClr val="bg1"/>
                </a:solidFill>
                <a:latin typeface="PT Sans"/>
                <a:ea typeface="PT Sans" pitchFamily="34" charset="0"/>
                <a:cs typeface="PT Sans"/>
              </a:defRPr>
            </a:lvl1pPr>
            <a:lvl2pPr>
              <a:defRPr lang="en-US" sz="3200" b="1" kern="1200" dirty="0" smtClean="0">
                <a:solidFill>
                  <a:schemeClr val="bg1"/>
                </a:solidFill>
                <a:latin typeface="PT Sans"/>
                <a:ea typeface="PT Sans" pitchFamily="34" charset="0"/>
                <a:cs typeface="PT Sans"/>
              </a:defRPr>
            </a:lvl2pPr>
            <a:lvl3pPr>
              <a:defRPr lang="en-US" sz="3200" b="1" kern="1200" dirty="0" smtClean="0">
                <a:solidFill>
                  <a:schemeClr val="bg1"/>
                </a:solidFill>
                <a:latin typeface="PT Sans"/>
                <a:ea typeface="PT Sans" pitchFamily="34" charset="0"/>
                <a:cs typeface="PT Sans"/>
              </a:defRPr>
            </a:lvl3pPr>
            <a:lvl4pPr>
              <a:defRPr lang="en-US" sz="3200" b="1" kern="1200" dirty="0" smtClean="0">
                <a:solidFill>
                  <a:schemeClr val="bg1"/>
                </a:solidFill>
                <a:latin typeface="PT Sans"/>
                <a:ea typeface="PT Sans" pitchFamily="34" charset="0"/>
                <a:cs typeface="PT Sans"/>
              </a:defRPr>
            </a:lvl4pPr>
            <a:lvl5pPr>
              <a:defRPr lang="en-US" sz="3200" b="1" kern="1200" dirty="0">
                <a:solidFill>
                  <a:schemeClr val="bg1"/>
                </a:solidFill>
                <a:latin typeface="PT Sans"/>
                <a:ea typeface="PT Sans" pitchFamily="34" charset="0"/>
                <a:cs typeface="PT Sans"/>
              </a:defRPr>
            </a:lvl5pPr>
          </a:lstStyle>
          <a:p>
            <a:pPr lvl="0"/>
            <a:r>
              <a:rPr lang="en-US" smtClean="0"/>
              <a:t>Click to edit Master text styles</a:t>
            </a:r>
          </a:p>
        </p:txBody>
      </p:sp>
      <p:sp>
        <p:nvSpPr>
          <p:cNvPr id="16" name="Text Placeholder 12"/>
          <p:cNvSpPr>
            <a:spLocks noGrp="1"/>
          </p:cNvSpPr>
          <p:nvPr>
            <p:ph type="body" sz="quarter" idx="11"/>
          </p:nvPr>
        </p:nvSpPr>
        <p:spPr>
          <a:xfrm>
            <a:off x="3243656" y="3310848"/>
            <a:ext cx="5058096" cy="396775"/>
          </a:xfrm>
        </p:spPr>
        <p:txBody>
          <a:bodyPr>
            <a:noAutofit/>
          </a:bodyPr>
          <a:lstStyle>
            <a:lvl1pPr marL="0" indent="0">
              <a:buNone/>
              <a:defRPr sz="2000" b="1">
                <a:solidFill>
                  <a:schemeClr val="bg2">
                    <a:lumMod val="10000"/>
                  </a:schemeClr>
                </a:solidFill>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7" name="Text Placeholder 12"/>
          <p:cNvSpPr>
            <a:spLocks noGrp="1"/>
          </p:cNvSpPr>
          <p:nvPr>
            <p:ph type="body" sz="quarter" idx="12"/>
          </p:nvPr>
        </p:nvSpPr>
        <p:spPr>
          <a:xfrm>
            <a:off x="3243656" y="3714108"/>
            <a:ext cx="5058096" cy="799307"/>
          </a:xfrm>
        </p:spPr>
        <p:txBody>
          <a:bodyPr>
            <a:noAutofit/>
          </a:bodyPr>
          <a:lstStyle>
            <a:lvl1pPr marL="0" indent="0">
              <a:buNone/>
              <a:defRPr sz="1400" b="0">
                <a:solidFill>
                  <a:schemeClr val="bg2">
                    <a:lumMod val="10000"/>
                  </a:schemeClr>
                </a:solidFill>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2" name="Freeform 11"/>
          <p:cNvSpPr/>
          <p:nvPr userDrawn="1"/>
        </p:nvSpPr>
        <p:spPr>
          <a:xfrm rot="1350146">
            <a:off x="213863" y="290186"/>
            <a:ext cx="3293666" cy="296446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371" y="1071105"/>
            <a:ext cx="2338153" cy="1163739"/>
          </a:xfrm>
          <a:prstGeom prst="rect">
            <a:avLst/>
          </a:prstGeom>
        </p:spPr>
      </p:pic>
      <p:sp>
        <p:nvSpPr>
          <p:cNvPr id="14" name="Freeform 13"/>
          <p:cNvSpPr/>
          <p:nvPr userDrawn="1"/>
        </p:nvSpPr>
        <p:spPr>
          <a:xfrm rot="5672989">
            <a:off x="3172287" y="562372"/>
            <a:ext cx="941300" cy="84721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2074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ARTNER COVER SLIDE">
    <p:spTree>
      <p:nvGrpSpPr>
        <p:cNvPr id="1" name=""/>
        <p:cNvGrpSpPr/>
        <p:nvPr/>
      </p:nvGrpSpPr>
      <p:grpSpPr>
        <a:xfrm>
          <a:off x="0" y="0"/>
          <a:ext cx="0" cy="0"/>
          <a:chOff x="0" y="0"/>
          <a:chExt cx="0" cy="0"/>
        </a:xfrm>
      </p:grpSpPr>
      <p:sp>
        <p:nvSpPr>
          <p:cNvPr id="3" name="Rectangle 2"/>
          <p:cNvSpPr/>
          <p:nvPr userDrawn="1"/>
        </p:nvSpPr>
        <p:spPr>
          <a:xfrm>
            <a:off x="0" y="0"/>
            <a:ext cx="3294433"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0412" y="1069913"/>
            <a:ext cx="1471340" cy="345513"/>
          </a:xfrm>
          <a:prstGeom prst="rect">
            <a:avLst/>
          </a:prstGeom>
        </p:spPr>
      </p:pic>
      <p:sp>
        <p:nvSpPr>
          <p:cNvPr id="15" name="Text Placeholder 9"/>
          <p:cNvSpPr>
            <a:spLocks noGrp="1"/>
          </p:cNvSpPr>
          <p:nvPr>
            <p:ph type="body" sz="quarter" idx="10"/>
          </p:nvPr>
        </p:nvSpPr>
        <p:spPr>
          <a:xfrm>
            <a:off x="3294535" y="2154207"/>
            <a:ext cx="5389022" cy="1156641"/>
          </a:xfrm>
        </p:spPr>
        <p:txBody>
          <a:bodyPr>
            <a:noAutofit/>
          </a:bodyPr>
          <a:lstStyle>
            <a:lvl1pPr marL="0" indent="0">
              <a:lnSpc>
                <a:spcPts val="3500"/>
              </a:lnSpc>
              <a:buNone/>
              <a:defRPr lang="en-US" sz="3200" b="1" kern="1200" dirty="0" smtClean="0">
                <a:solidFill>
                  <a:schemeClr val="accent1"/>
                </a:solidFill>
                <a:latin typeface="PT Sans"/>
                <a:ea typeface="PT Sans" pitchFamily="34" charset="0"/>
                <a:cs typeface="PT Sans"/>
              </a:defRPr>
            </a:lvl1pPr>
            <a:lvl2pPr>
              <a:defRPr lang="en-US" sz="3200" b="1" kern="1200" dirty="0" smtClean="0">
                <a:solidFill>
                  <a:schemeClr val="bg1"/>
                </a:solidFill>
                <a:latin typeface="PT Sans"/>
                <a:ea typeface="PT Sans" pitchFamily="34" charset="0"/>
                <a:cs typeface="PT Sans"/>
              </a:defRPr>
            </a:lvl2pPr>
            <a:lvl3pPr>
              <a:defRPr lang="en-US" sz="3200" b="1" kern="1200" dirty="0" smtClean="0">
                <a:solidFill>
                  <a:schemeClr val="bg1"/>
                </a:solidFill>
                <a:latin typeface="PT Sans"/>
                <a:ea typeface="PT Sans" pitchFamily="34" charset="0"/>
                <a:cs typeface="PT Sans"/>
              </a:defRPr>
            </a:lvl3pPr>
            <a:lvl4pPr>
              <a:defRPr lang="en-US" sz="3200" b="1" kern="1200" dirty="0" smtClean="0">
                <a:solidFill>
                  <a:schemeClr val="bg1"/>
                </a:solidFill>
                <a:latin typeface="PT Sans"/>
                <a:ea typeface="PT Sans" pitchFamily="34" charset="0"/>
                <a:cs typeface="PT Sans"/>
              </a:defRPr>
            </a:lvl4pPr>
            <a:lvl5pPr>
              <a:defRPr lang="en-US" sz="3200" b="1" kern="1200" dirty="0">
                <a:solidFill>
                  <a:schemeClr val="bg1"/>
                </a:solidFill>
                <a:latin typeface="PT Sans"/>
                <a:ea typeface="PT Sans" pitchFamily="34" charset="0"/>
                <a:cs typeface="PT Sans"/>
              </a:defRPr>
            </a:lvl5pPr>
          </a:lstStyle>
          <a:p>
            <a:pPr lvl="0"/>
            <a:r>
              <a:rPr lang="en-US" dirty="0" smtClean="0"/>
              <a:t>Click to edit Master text styles</a:t>
            </a:r>
          </a:p>
        </p:txBody>
      </p:sp>
      <p:sp>
        <p:nvSpPr>
          <p:cNvPr id="16" name="Text Placeholder 12"/>
          <p:cNvSpPr>
            <a:spLocks noGrp="1"/>
          </p:cNvSpPr>
          <p:nvPr>
            <p:ph type="body" sz="quarter" idx="11"/>
          </p:nvPr>
        </p:nvSpPr>
        <p:spPr>
          <a:xfrm>
            <a:off x="3301277" y="3310848"/>
            <a:ext cx="5382606" cy="396775"/>
          </a:xfrm>
        </p:spPr>
        <p:txBody>
          <a:bodyPr>
            <a:noAutofit/>
          </a:bodyPr>
          <a:lstStyle>
            <a:lvl1pPr marL="0" indent="0">
              <a:buNone/>
              <a:defRPr lang="en-US" sz="1800" b="1" kern="1200" dirty="0">
                <a:solidFill>
                  <a:srgbClr val="5A5B5E"/>
                </a:solidFill>
                <a:latin typeface="+mn-lt"/>
                <a:ea typeface="+mn-ea"/>
                <a:cs typeface="+mn-cs"/>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7" name="Text Placeholder 12"/>
          <p:cNvSpPr>
            <a:spLocks noGrp="1"/>
          </p:cNvSpPr>
          <p:nvPr>
            <p:ph type="body" sz="quarter" idx="12"/>
          </p:nvPr>
        </p:nvSpPr>
        <p:spPr>
          <a:xfrm>
            <a:off x="3301277" y="3714108"/>
            <a:ext cx="5382605" cy="702249"/>
          </a:xfrm>
        </p:spPr>
        <p:txBody>
          <a:bodyPr>
            <a:noAutofit/>
          </a:bodyPr>
          <a:lstStyle>
            <a:lvl1pPr marL="0" indent="0" algn="l" defTabSz="457200" rtl="0" eaLnBrk="1" fontAlgn="base" latinLnBrk="0" hangingPunct="1">
              <a:spcBef>
                <a:spcPct val="20000"/>
              </a:spcBef>
              <a:spcAft>
                <a:spcPct val="0"/>
              </a:spcAft>
              <a:buFont typeface="Arial" panose="020B0604020202020204" pitchFamily="34" charset="0"/>
              <a:buNone/>
              <a:defRPr lang="en-US" sz="1600" kern="1200" dirty="0">
                <a:solidFill>
                  <a:srgbClr val="5A5B5E"/>
                </a:solidFill>
                <a:latin typeface="+mn-lt"/>
                <a:ea typeface="+mn-ea"/>
                <a:cs typeface="+mn-cs"/>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dirty="0" smtClean="0"/>
              <a:t>Click to edit Master text styles</a:t>
            </a:r>
          </a:p>
        </p:txBody>
      </p:sp>
      <p:sp>
        <p:nvSpPr>
          <p:cNvPr id="5" name="Rectangle 4"/>
          <p:cNvSpPr/>
          <p:nvPr userDrawn="1"/>
        </p:nvSpPr>
        <p:spPr>
          <a:xfrm>
            <a:off x="7568119" y="4695217"/>
            <a:ext cx="1309992" cy="402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userDrawn="1"/>
        </p:nvSpPr>
        <p:spPr>
          <a:xfrm rot="1350146">
            <a:off x="-39955" y="-84485"/>
            <a:ext cx="3754595" cy="337932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487" y="878505"/>
            <a:ext cx="2563106" cy="1275702"/>
          </a:xfrm>
          <a:prstGeom prst="rect">
            <a:avLst/>
          </a:prstGeom>
        </p:spPr>
      </p:pic>
      <p:sp>
        <p:nvSpPr>
          <p:cNvPr id="14" name="Freeform 13"/>
          <p:cNvSpPr/>
          <p:nvPr userDrawn="1"/>
        </p:nvSpPr>
        <p:spPr>
          <a:xfrm rot="5672989">
            <a:off x="2970397" y="604951"/>
            <a:ext cx="878504" cy="79069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824969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Divider_light 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dirty="0">
              <a:solidFill>
                <a:prstClr val="white"/>
              </a:solidFill>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accent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dirty="0"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bg1"/>
                </a:solidFill>
                <a:latin typeface="PT Sans"/>
                <a:ea typeface="PT Sans" pitchFamily="34" charset="0"/>
                <a:cs typeface="PT Sans"/>
              </a:defRPr>
            </a:lvl1pPr>
          </a:lstStyle>
          <a:p>
            <a:pPr lvl="0"/>
            <a:r>
              <a:rPr lang="en-US" dirty="0" smtClean="0"/>
              <a:t>Click to edit Master text styles</a:t>
            </a:r>
          </a:p>
        </p:txBody>
      </p:sp>
      <p:grpSp>
        <p:nvGrpSpPr>
          <p:cNvPr id="12" name="Group 11"/>
          <p:cNvGrpSpPr/>
          <p:nvPr userDrawn="1"/>
        </p:nvGrpSpPr>
        <p:grpSpPr>
          <a:xfrm>
            <a:off x="6715242" y="294761"/>
            <a:ext cx="1708148" cy="1537421"/>
            <a:chOff x="-9663" y="61499"/>
            <a:chExt cx="3610549" cy="3249679"/>
          </a:xfrm>
        </p:grpSpPr>
        <p:sp>
          <p:nvSpPr>
            <p:cNvPr id="13" name="Freeform 12"/>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5" name="Freeform 14"/>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0612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vider_Green">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Engage_GUC_2014_bubble.png"/>
          <p:cNvPicPr>
            <a:picLocks noChangeAspect="1"/>
          </p:cNvPicPr>
          <p:nvPr userDrawn="1"/>
        </p:nvPicPr>
        <p:blipFill rotWithShape="1">
          <a:blip r:embed="rId2">
            <a:extLst>
              <a:ext uri="{28A0092B-C50C-407E-A947-70E740481C1C}">
                <a14:useLocalDpi xmlns:a14="http://schemas.microsoft.com/office/drawing/2010/main" val="0"/>
              </a:ext>
            </a:extLst>
          </a:blip>
          <a:srcRect l="12697" t="13456" r="13456" b="8167"/>
          <a:stretch/>
        </p:blipFill>
        <p:spPr>
          <a:xfrm>
            <a:off x="6715242" y="271132"/>
            <a:ext cx="1546222" cy="1641069"/>
          </a:xfrm>
          <a:prstGeom prst="rect">
            <a:avLst/>
          </a:prstGeom>
        </p:spPr>
      </p:pic>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kern="1200" dirty="0">
              <a:solidFill>
                <a:schemeClr val="bg1"/>
              </a:solidFill>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rgbClr val="000000"/>
                </a:solidFill>
                <a:latin typeface="PT Sans"/>
                <a:ea typeface="PT Sans" pitchFamily="34" charset="0"/>
                <a:cs typeface="PT Sans"/>
              </a:defRPr>
            </a:lvl1pPr>
          </a:lstStyle>
          <a:p>
            <a:pPr lvl="0"/>
            <a:r>
              <a:rPr lang="en-US" smtClean="0"/>
              <a:t>Click to edit Master text styles</a:t>
            </a:r>
          </a:p>
        </p:txBody>
      </p:sp>
      <p:pic>
        <p:nvPicPr>
          <p:cNvPr id="11" name="Picture 10" descr="Bubble_B-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1847" y="1284925"/>
            <a:ext cx="570885" cy="570885"/>
          </a:xfrm>
          <a:prstGeom prst="rect">
            <a:avLst/>
          </a:prstGeom>
        </p:spPr>
      </p:pic>
    </p:spTree>
    <p:extLst>
      <p:ext uri="{BB962C8B-B14F-4D97-AF65-F5344CB8AC3E}">
        <p14:creationId xmlns:p14="http://schemas.microsoft.com/office/powerpoint/2010/main" val="4223292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_Mid 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F86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dirty="0">
              <a:solidFill>
                <a:prstClr val="white"/>
              </a:solidFill>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accent1"/>
                </a:solidFill>
                <a:latin typeface="PT Sans"/>
                <a:ea typeface="PT Sans" pitchFamily="34" charset="0"/>
                <a:cs typeface="PT Sans"/>
              </a:defRPr>
            </a:lvl1pPr>
          </a:lstStyle>
          <a:p>
            <a:pPr lvl="0"/>
            <a:r>
              <a:rPr lang="en-US" dirty="0" smtClean="0"/>
              <a:t>Click to edit Master text styles</a:t>
            </a:r>
          </a:p>
        </p:txBody>
      </p:sp>
      <p:grpSp>
        <p:nvGrpSpPr>
          <p:cNvPr id="11" name="Group 10"/>
          <p:cNvGrpSpPr/>
          <p:nvPr userDrawn="1"/>
        </p:nvGrpSpPr>
        <p:grpSpPr>
          <a:xfrm>
            <a:off x="6715242" y="294761"/>
            <a:ext cx="1708148" cy="1537421"/>
            <a:chOff x="-9663" y="61499"/>
            <a:chExt cx="3610549" cy="3249679"/>
          </a:xfrm>
        </p:grpSpPr>
        <p:sp>
          <p:nvSpPr>
            <p:cNvPr id="12" name="Freeform 11"/>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4" name="Freeform 13"/>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349320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vider_Logo 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dirty="0">
              <a:solidFill>
                <a:prstClr val="white"/>
              </a:solidFill>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accent1"/>
                </a:solidFill>
                <a:latin typeface="PT Sans"/>
                <a:ea typeface="PT Sans" pitchFamily="34" charset="0"/>
                <a:cs typeface="PT Sans"/>
              </a:defRPr>
            </a:lvl1pPr>
          </a:lstStyle>
          <a:p>
            <a:pPr lvl="0"/>
            <a:r>
              <a:rPr lang="en-US" dirty="0" smtClean="0"/>
              <a:t>Click to edit Master text styles</a:t>
            </a:r>
          </a:p>
        </p:txBody>
      </p:sp>
      <p:grpSp>
        <p:nvGrpSpPr>
          <p:cNvPr id="11" name="Group 10"/>
          <p:cNvGrpSpPr/>
          <p:nvPr userDrawn="1"/>
        </p:nvGrpSpPr>
        <p:grpSpPr>
          <a:xfrm>
            <a:off x="6715242" y="294761"/>
            <a:ext cx="1708148" cy="1537421"/>
            <a:chOff x="-9663" y="61499"/>
            <a:chExt cx="3610549" cy="3249679"/>
          </a:xfrm>
        </p:grpSpPr>
        <p:sp>
          <p:nvSpPr>
            <p:cNvPr id="12" name="Freeform 11"/>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8" name="Freeform 17"/>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77454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_Teal">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00A7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1"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accent1"/>
                </a:solidFill>
                <a:latin typeface="PT Sans"/>
                <a:ea typeface="PT Sans" pitchFamily="34" charset="0"/>
                <a:cs typeface="PT Sans"/>
              </a:defRPr>
            </a:lvl1pPr>
          </a:lstStyle>
          <a:p>
            <a:pPr lvl="0"/>
            <a:r>
              <a:rPr lang="en-US" dirty="0" smtClean="0"/>
              <a:t>Click to edit Master text styles</a:t>
            </a:r>
          </a:p>
        </p:txBody>
      </p:sp>
      <p:grpSp>
        <p:nvGrpSpPr>
          <p:cNvPr id="15" name="Group 14"/>
          <p:cNvGrpSpPr/>
          <p:nvPr userDrawn="1"/>
        </p:nvGrpSpPr>
        <p:grpSpPr>
          <a:xfrm>
            <a:off x="6715242" y="294761"/>
            <a:ext cx="1708148" cy="1537421"/>
            <a:chOff x="-9663" y="61499"/>
            <a:chExt cx="3610549" cy="3249679"/>
          </a:xfrm>
        </p:grpSpPr>
        <p:sp>
          <p:nvSpPr>
            <p:cNvPr id="16" name="Freeform 15"/>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8" name="Freeform 17"/>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05371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smtClean="0"/>
              <a:t>Agenda</a:t>
            </a:r>
            <a:endParaRPr lang="en-US" dirty="0"/>
          </a:p>
        </p:txBody>
      </p:sp>
      <p:sp>
        <p:nvSpPr>
          <p:cNvPr id="3" name="Content Placeholder 2"/>
          <p:cNvSpPr>
            <a:spLocks noGrp="1"/>
          </p:cNvSpPr>
          <p:nvPr>
            <p:ph idx="1" hasCustomPrompt="1"/>
          </p:nvPr>
        </p:nvSpPr>
        <p:spPr>
          <a:xfrm>
            <a:off x="4572000" y="1200151"/>
            <a:ext cx="4114800" cy="3394472"/>
          </a:xfrm>
        </p:spPr>
        <p:txBody>
          <a:bodyPr/>
          <a:lstStyle>
            <a:lvl1pPr marL="457200" indent="-457200">
              <a:buFont typeface="+mj-lt"/>
              <a:buAutoNum type="arabicPeriod"/>
              <a:defRPr sz="2200" baseline="0">
                <a:solidFill>
                  <a:srgbClr val="FFFFFF"/>
                </a:solidFill>
              </a:defRPr>
            </a:lvl1pPr>
            <a:lvl2pPr marL="457200" indent="0">
              <a:buFontTx/>
              <a:buNone/>
              <a:defRPr sz="1600">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Agenda item one</a:t>
            </a:r>
          </a:p>
          <a:p>
            <a:pPr lvl="1"/>
            <a:r>
              <a:rPr lang="en-US" dirty="0" smtClean="0"/>
              <a:t>Item one description goes here</a:t>
            </a:r>
          </a:p>
          <a:p>
            <a:pPr lvl="0"/>
            <a:r>
              <a:rPr lang="en-US" dirty="0" smtClean="0"/>
              <a:t>Agenda item two</a:t>
            </a:r>
          </a:p>
          <a:p>
            <a:pPr lvl="1"/>
            <a:r>
              <a:rPr lang="en-US" dirty="0" smtClean="0"/>
              <a:t>Item two description goes here</a:t>
            </a:r>
          </a:p>
          <a:p>
            <a:pPr lvl="0"/>
            <a:r>
              <a:rPr lang="en-US" dirty="0" smtClean="0"/>
              <a:t>Keep agenda short and simple</a:t>
            </a:r>
          </a:p>
          <a:p>
            <a:pPr lvl="1"/>
            <a:r>
              <a:rPr lang="en-US" dirty="0" smtClean="0"/>
              <a:t>Description goes here</a:t>
            </a:r>
          </a:p>
          <a:p>
            <a:pPr lvl="0"/>
            <a:r>
              <a:rPr lang="en-US" dirty="0" smtClean="0"/>
              <a:t>Keep agenda in one line</a:t>
            </a:r>
          </a:p>
          <a:p>
            <a:pPr lvl="1"/>
            <a:r>
              <a:rPr lang="en-US" dirty="0" smtClean="0"/>
              <a:t>Keep description in one line</a:t>
            </a:r>
          </a:p>
          <a:p>
            <a:pPr lvl="1"/>
            <a:endParaRPr lang="en-US" dirty="0"/>
          </a:p>
        </p:txBody>
      </p:sp>
    </p:spTree>
    <p:extLst>
      <p:ext uri="{BB962C8B-B14F-4D97-AF65-F5344CB8AC3E}">
        <p14:creationId xmlns:p14="http://schemas.microsoft.com/office/powerpoint/2010/main" val="22761281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Page Image + Tex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0" y="0"/>
            <a:ext cx="9144000" cy="5143500"/>
          </a:xfrm>
        </p:spPr>
        <p:txBody>
          <a:bodyPr/>
          <a:lstStyle/>
          <a:p>
            <a:r>
              <a:rPr lang="en-US" smtClean="0"/>
              <a:t>Click icon to add picture</a:t>
            </a:r>
            <a:endParaRPr lang="en-US"/>
          </a:p>
        </p:txBody>
      </p:sp>
      <p:sp>
        <p:nvSpPr>
          <p:cNvPr id="7" name="Text Placeholder 5"/>
          <p:cNvSpPr>
            <a:spLocks noGrp="1"/>
          </p:cNvSpPr>
          <p:nvPr>
            <p:ph type="body" sz="quarter" idx="11"/>
          </p:nvPr>
        </p:nvSpPr>
        <p:spPr>
          <a:xfrm>
            <a:off x="0" y="0"/>
            <a:ext cx="3703320" cy="5143500"/>
          </a:xfrm>
          <a:solidFill>
            <a:srgbClr val="F86E00">
              <a:alpha val="84706"/>
            </a:srgbClr>
          </a:solidFill>
        </p:spPr>
        <p:txBody>
          <a:bodyPr lIns="274320" rIns="274320" anchor="ctr" anchorCtr="0">
            <a:noAutofit/>
          </a:bodyPr>
          <a:lstStyle>
            <a:lvl1pPr marL="0" indent="0">
              <a:buNone/>
              <a:defRPr>
                <a:solidFill>
                  <a:schemeClr val="bg1"/>
                </a:solidFill>
              </a:defRPr>
            </a:lvl1pPr>
            <a:lvl2pPr marL="742950" indent="-285750">
              <a:buFont typeface="Arial" panose="020B0604020202020204" pitchFamily="34" charset="0"/>
              <a:buChar char="•"/>
              <a:defRPr sz="2000">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190309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780465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29219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858375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rgbClr val="5A5C5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661687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34359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5" name="Text Placeholder 2"/>
          <p:cNvSpPr>
            <a:spLocks noGrp="1"/>
          </p:cNvSpPr>
          <p:nvPr>
            <p:ph type="body" idx="10"/>
          </p:nvPr>
        </p:nvSpPr>
        <p:spPr>
          <a:xfrm>
            <a:off x="457200" y="1151335"/>
            <a:ext cx="8229600" cy="479822"/>
          </a:xfrm>
        </p:spPr>
        <p:txBody>
          <a:bodyPr anchor="b">
            <a:normAutofit/>
          </a:bodyPr>
          <a:lstStyle>
            <a:lvl1pPr marL="0" indent="0">
              <a:buNone/>
              <a:defRPr sz="1800" b="0">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3"/>
          <p:cNvSpPr>
            <a:spLocks noGrp="1"/>
          </p:cNvSpPr>
          <p:nvPr>
            <p:ph sz="half" idx="11"/>
          </p:nvPr>
        </p:nvSpPr>
        <p:spPr>
          <a:xfrm>
            <a:off x="612648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11" name="Text Placeholder 10"/>
          <p:cNvSpPr>
            <a:spLocks noGrp="1"/>
          </p:cNvSpPr>
          <p:nvPr>
            <p:ph type="body" sz="quarter" idx="15" hasCustomPrompt="1"/>
          </p:nvPr>
        </p:nvSpPr>
        <p:spPr>
          <a:xfrm>
            <a:off x="457200" y="1908967"/>
            <a:ext cx="2377440" cy="304831"/>
          </a:xfrm>
        </p:spPr>
        <p:txBody>
          <a:bodyPr>
            <a:noAutofit/>
          </a:bodyPr>
          <a:lstStyle>
            <a:lvl1pPr marL="0" indent="0">
              <a:buFontTx/>
              <a:buNone/>
              <a:defRPr sz="1400" b="1"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
        <p:nvSpPr>
          <p:cNvPr id="12" name="Text Placeholder 10"/>
          <p:cNvSpPr>
            <a:spLocks noGrp="1"/>
          </p:cNvSpPr>
          <p:nvPr>
            <p:ph type="body" sz="quarter" idx="16" hasCustomPrompt="1"/>
          </p:nvPr>
        </p:nvSpPr>
        <p:spPr>
          <a:xfrm>
            <a:off x="3343590" y="1908967"/>
            <a:ext cx="2377440" cy="304831"/>
          </a:xfrm>
        </p:spPr>
        <p:txBody>
          <a:bodyPr>
            <a:noAutofit/>
          </a:bodyPr>
          <a:lstStyle>
            <a:lvl1pPr marL="0" indent="0">
              <a:buFontTx/>
              <a:buNone/>
              <a:defRPr sz="1400" b="1" i="0"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
        <p:nvSpPr>
          <p:cNvPr id="13" name="Text Placeholder 10"/>
          <p:cNvSpPr>
            <a:spLocks noGrp="1"/>
          </p:cNvSpPr>
          <p:nvPr>
            <p:ph type="body" sz="quarter" idx="17" hasCustomPrompt="1"/>
          </p:nvPr>
        </p:nvSpPr>
        <p:spPr>
          <a:xfrm>
            <a:off x="6126480" y="1908967"/>
            <a:ext cx="2377440" cy="304831"/>
          </a:xfrm>
        </p:spPr>
        <p:txBody>
          <a:bodyPr>
            <a:noAutofit/>
          </a:bodyPr>
          <a:lstStyle>
            <a:lvl1pPr marL="0" indent="0">
              <a:buFontTx/>
              <a:buNone/>
              <a:defRPr sz="1400" b="1"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Tree>
    <p:extLst>
      <p:ext uri="{BB962C8B-B14F-4D97-AF65-F5344CB8AC3E}">
        <p14:creationId xmlns:p14="http://schemas.microsoft.com/office/powerpoint/2010/main" val="485446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_Blu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24A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Engage_GUC_2014_bubble.png"/>
          <p:cNvPicPr>
            <a:picLocks noChangeAspect="1"/>
          </p:cNvPicPr>
          <p:nvPr userDrawn="1"/>
        </p:nvPicPr>
        <p:blipFill rotWithShape="1">
          <a:blip r:embed="rId2">
            <a:extLst>
              <a:ext uri="{28A0092B-C50C-407E-A947-70E740481C1C}">
                <a14:useLocalDpi xmlns:a14="http://schemas.microsoft.com/office/drawing/2010/main" val="0"/>
              </a:ext>
            </a:extLst>
          </a:blip>
          <a:srcRect l="12697" t="13456" r="13456" b="8167"/>
          <a:stretch/>
        </p:blipFill>
        <p:spPr>
          <a:xfrm>
            <a:off x="6715242" y="271132"/>
            <a:ext cx="1546222" cy="164106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41080" y="1303392"/>
            <a:ext cx="552418" cy="552418"/>
          </a:xfrm>
          <a:prstGeom prst="rect">
            <a:avLst/>
          </a:prstGeom>
          <a:noFill/>
        </p:spPr>
      </p:pic>
      <p:sp>
        <p:nvSpPr>
          <p:cNvPr id="10"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1"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rgbClr val="000000"/>
                </a:solidFill>
                <a:latin typeface="PT Sans"/>
                <a:ea typeface="PT Sans" pitchFamily="34" charset="0"/>
                <a:cs typeface="PT Sans"/>
              </a:defRPr>
            </a:lvl1pPr>
          </a:lstStyle>
          <a:p>
            <a:pPr lvl="0"/>
            <a:r>
              <a:rPr lang="en-US" smtClean="0"/>
              <a:t>Click to edit Master text styles</a:t>
            </a:r>
          </a:p>
        </p:txBody>
      </p:sp>
    </p:spTree>
    <p:extLst>
      <p:ext uri="{BB962C8B-B14F-4D97-AF65-F5344CB8AC3E}">
        <p14:creationId xmlns:p14="http://schemas.microsoft.com/office/powerpoint/2010/main" val="4288858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199" y="1397000"/>
            <a:ext cx="3913632" cy="3197622"/>
          </a:xfrm>
        </p:spPr>
        <p:txBody>
          <a:bodyPr>
            <a:normAutofit/>
          </a:bodyPr>
          <a:lstStyle>
            <a:lvl1pPr>
              <a:defRPr sz="1600"/>
            </a:lvl1pPr>
            <a:lvl2pPr>
              <a:defRPr sz="1600">
                <a:solidFill>
                  <a:srgbClr val="F86E00"/>
                </a:solidFill>
              </a:defRPr>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775200" y="1397000"/>
            <a:ext cx="3911601" cy="319762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31325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834200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ample Screen 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5985932" y="1566173"/>
            <a:ext cx="2700867" cy="3028449"/>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
        <p:nvSpPr>
          <p:cNvPr id="5" name="Oval 4"/>
          <p:cNvSpPr/>
          <p:nvPr userDrawn="1"/>
        </p:nvSpPr>
        <p:spPr>
          <a:xfrm>
            <a:off x="1213094" y="1058518"/>
            <a:ext cx="2124280" cy="2144381"/>
          </a:xfrm>
          <a:prstGeom prst="ellipse">
            <a:avLst/>
          </a:prstGeom>
          <a:solidFill>
            <a:srgbClr val="F86E00"/>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JM" sz="1300" dirty="0">
              <a:solidFill>
                <a:srgbClr val="464D61"/>
              </a:solidFill>
              <a:cs typeface="Calibri"/>
            </a:endParaRPr>
          </a:p>
        </p:txBody>
      </p:sp>
      <p:sp>
        <p:nvSpPr>
          <p:cNvPr id="6" name="Oval 5"/>
          <p:cNvSpPr/>
          <p:nvPr userDrawn="1"/>
        </p:nvSpPr>
        <p:spPr>
          <a:xfrm>
            <a:off x="450272" y="2413276"/>
            <a:ext cx="1326231" cy="1338781"/>
          </a:xfrm>
          <a:prstGeom prst="ellipse">
            <a:avLst/>
          </a:prstGeom>
          <a:solidFill>
            <a:srgbClr val="F98700">
              <a:alpha val="80000"/>
            </a:srgb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JM" sz="1300" dirty="0">
              <a:solidFill>
                <a:srgbClr val="464D61"/>
              </a:solidFill>
              <a:cs typeface="Calibri"/>
            </a:endParaRPr>
          </a:p>
        </p:txBody>
      </p:sp>
      <p:pic>
        <p:nvPicPr>
          <p:cNvPr id="7"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1478" y="1058518"/>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0" hasCustomPrompt="1"/>
          </p:nvPr>
        </p:nvSpPr>
        <p:spPr>
          <a:xfrm>
            <a:off x="3076665" y="1566174"/>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1112419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ample Screen Shot 3">
    <p:spTree>
      <p:nvGrpSpPr>
        <p:cNvPr id="1" name=""/>
        <p:cNvGrpSpPr/>
        <p:nvPr/>
      </p:nvGrpSpPr>
      <p:grpSpPr>
        <a:xfrm>
          <a:off x="0" y="0"/>
          <a:ext cx="0" cy="0"/>
          <a:chOff x="0" y="0"/>
          <a:chExt cx="0" cy="0"/>
        </a:xfrm>
      </p:grpSpPr>
      <p:pic>
        <p:nvPicPr>
          <p:cNvPr id="9"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90612" y="1160602"/>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0402" y="1160602"/>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4291" y="1160602"/>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8" name="Picture Placeholder 15"/>
          <p:cNvSpPr>
            <a:spLocks noGrp="1"/>
          </p:cNvSpPr>
          <p:nvPr>
            <p:ph type="pic" sz="quarter" idx="10" hasCustomPrompt="1"/>
          </p:nvPr>
        </p:nvSpPr>
        <p:spPr>
          <a:xfrm>
            <a:off x="1594998"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2" name="Picture Placeholder 15"/>
          <p:cNvSpPr>
            <a:spLocks noGrp="1"/>
          </p:cNvSpPr>
          <p:nvPr>
            <p:ph type="pic" sz="quarter" idx="11" hasCustomPrompt="1"/>
          </p:nvPr>
        </p:nvSpPr>
        <p:spPr>
          <a:xfrm>
            <a:off x="4026520"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3" name="Picture Placeholder 15"/>
          <p:cNvSpPr>
            <a:spLocks noGrp="1"/>
          </p:cNvSpPr>
          <p:nvPr>
            <p:ph type="pic" sz="quarter" idx="12" hasCustomPrompt="1"/>
          </p:nvPr>
        </p:nvSpPr>
        <p:spPr>
          <a:xfrm>
            <a:off x="6464920"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825794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ptop Screen Shot">
    <p:spTree>
      <p:nvGrpSpPr>
        <p:cNvPr id="1" name=""/>
        <p:cNvGrpSpPr/>
        <p:nvPr/>
      </p:nvGrpSpPr>
      <p:grpSpPr>
        <a:xfrm>
          <a:off x="0" y="0"/>
          <a:ext cx="0" cy="0"/>
          <a:chOff x="0" y="0"/>
          <a:chExt cx="0" cy="0"/>
        </a:xfrm>
      </p:grpSpPr>
      <p:pic>
        <p:nvPicPr>
          <p:cNvPr id="9" name="Picture 2" descr="MacBookPro-Mas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55" y="1232665"/>
            <a:ext cx="4954989" cy="299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5985932" y="2155532"/>
            <a:ext cx="2700867" cy="2249355"/>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
        <p:nvSpPr>
          <p:cNvPr id="8" name="Picture Placeholder 15"/>
          <p:cNvSpPr>
            <a:spLocks noGrp="1"/>
          </p:cNvSpPr>
          <p:nvPr>
            <p:ph type="pic" sz="quarter" idx="10" hasCustomPrompt="1"/>
          </p:nvPr>
        </p:nvSpPr>
        <p:spPr>
          <a:xfrm>
            <a:off x="731398" y="1422400"/>
            <a:ext cx="3705135" cy="2319867"/>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sp>
        <p:nvSpPr>
          <p:cNvPr id="10" name="Text Placeholder 9"/>
          <p:cNvSpPr>
            <a:spLocks noGrp="1"/>
          </p:cNvSpPr>
          <p:nvPr>
            <p:ph type="body" sz="quarter" idx="11"/>
          </p:nvPr>
        </p:nvSpPr>
        <p:spPr>
          <a:xfrm>
            <a:off x="5360989" y="1232665"/>
            <a:ext cx="3325812" cy="754063"/>
          </a:xfrm>
        </p:spPr>
        <p:txBody>
          <a:bodyPr>
            <a:noAutofit/>
          </a:bodyPr>
          <a:lstStyle>
            <a:lvl1pPr marL="0" indent="0">
              <a:buFontTx/>
              <a:buNone/>
              <a:defRPr sz="16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smtClean="0"/>
              <a:t>Click to edit Master text styles</a:t>
            </a:r>
          </a:p>
        </p:txBody>
      </p:sp>
    </p:spTree>
    <p:extLst>
      <p:ext uri="{BB962C8B-B14F-4D97-AF65-F5344CB8AC3E}">
        <p14:creationId xmlns:p14="http://schemas.microsoft.com/office/powerpoint/2010/main" val="9448301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Multiple Laptop Screens Shot">
    <p:spTree>
      <p:nvGrpSpPr>
        <p:cNvPr id="1" name=""/>
        <p:cNvGrpSpPr/>
        <p:nvPr/>
      </p:nvGrpSpPr>
      <p:grpSpPr>
        <a:xfrm>
          <a:off x="0" y="0"/>
          <a:ext cx="0" cy="0"/>
          <a:chOff x="0" y="0"/>
          <a:chExt cx="0" cy="0"/>
        </a:xfrm>
      </p:grpSpPr>
      <p:pic>
        <p:nvPicPr>
          <p:cNvPr id="9" name="Picture 2" descr="MacBookPro-Mas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55" y="1807792"/>
            <a:ext cx="403977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8" name="Picture Placeholder 15"/>
          <p:cNvSpPr>
            <a:spLocks noGrp="1"/>
          </p:cNvSpPr>
          <p:nvPr>
            <p:ph type="pic" sz="quarter" idx="10" hasCustomPrompt="1"/>
          </p:nvPr>
        </p:nvSpPr>
        <p:spPr>
          <a:xfrm>
            <a:off x="575755" y="1967625"/>
            <a:ext cx="3068875" cy="1891374"/>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pic>
        <p:nvPicPr>
          <p:cNvPr id="12" name="Picture 2" descr="MacBookPro-Mas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77198" y="1807792"/>
            <a:ext cx="403977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Picture Placeholder 15"/>
          <p:cNvSpPr>
            <a:spLocks noGrp="1"/>
          </p:cNvSpPr>
          <p:nvPr>
            <p:ph type="pic" sz="quarter" idx="11" hasCustomPrompt="1"/>
          </p:nvPr>
        </p:nvSpPr>
        <p:spPr>
          <a:xfrm>
            <a:off x="5455798" y="1967625"/>
            <a:ext cx="3068875" cy="1891374"/>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1632497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t Size GUI">
    <p:spTree>
      <p:nvGrpSpPr>
        <p:cNvPr id="1" name=""/>
        <p:cNvGrpSpPr/>
        <p:nvPr/>
      </p:nvGrpSpPr>
      <p:grpSpPr>
        <a:xfrm>
          <a:off x="0" y="0"/>
          <a:ext cx="0" cy="0"/>
          <a:chOff x="0" y="0"/>
          <a:chExt cx="0" cy="0"/>
        </a:xfrm>
      </p:grpSpPr>
      <p:pic>
        <p:nvPicPr>
          <p:cNvPr id="3" name="Picture 3" descr="iPad-Mini-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0400" y="1004570"/>
            <a:ext cx="2406199" cy="389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205979"/>
            <a:ext cx="8229600" cy="857250"/>
          </a:xfrm>
        </p:spPr>
        <p:txBody>
          <a:bodyPr/>
          <a:lstStyle/>
          <a:p>
            <a:r>
              <a:rPr lang="en-US" smtClean="0"/>
              <a:t>Click to edit Master title style</a:t>
            </a:r>
            <a:endParaRPr lang="en-US" dirty="0"/>
          </a:p>
        </p:txBody>
      </p:sp>
      <p:sp>
        <p:nvSpPr>
          <p:cNvPr id="11" name="TextBox 10"/>
          <p:cNvSpPr txBox="1"/>
          <p:nvPr userDrawn="1"/>
        </p:nvSpPr>
        <p:spPr>
          <a:xfrm>
            <a:off x="2735776" y="1472279"/>
            <a:ext cx="184666" cy="369332"/>
          </a:xfrm>
          <a:prstGeom prst="rect">
            <a:avLst/>
          </a:prstGeom>
          <a:noFill/>
        </p:spPr>
        <p:txBody>
          <a:bodyPr wrap="none" rtlCol="0">
            <a:spAutoFit/>
          </a:bodyPr>
          <a:lstStyle/>
          <a:p>
            <a:endParaRPr lang="en-US" dirty="0">
              <a:solidFill>
                <a:srgbClr val="414042"/>
              </a:solidFill>
            </a:endParaRPr>
          </a:p>
        </p:txBody>
      </p:sp>
      <p:sp>
        <p:nvSpPr>
          <p:cNvPr id="17" name="Picture Placeholder 15"/>
          <p:cNvSpPr>
            <a:spLocks noGrp="1"/>
          </p:cNvSpPr>
          <p:nvPr>
            <p:ph type="pic" sz="quarter" idx="10" hasCustomPrompt="1"/>
          </p:nvPr>
        </p:nvSpPr>
        <p:spPr>
          <a:xfrm>
            <a:off x="1451065" y="1371442"/>
            <a:ext cx="2121868" cy="2802625"/>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8" name="Content Placeholder 2"/>
          <p:cNvSpPr>
            <a:spLocks noGrp="1"/>
          </p:cNvSpPr>
          <p:nvPr>
            <p:ph idx="1" hasCustomPrompt="1"/>
          </p:nvPr>
        </p:nvSpPr>
        <p:spPr>
          <a:xfrm>
            <a:off x="4187098" y="1076694"/>
            <a:ext cx="4304969" cy="2249355"/>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Tree>
    <p:extLst>
      <p:ext uri="{BB962C8B-B14F-4D97-AF65-F5344CB8AC3E}">
        <p14:creationId xmlns:p14="http://schemas.microsoft.com/office/powerpoint/2010/main" val="30464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820403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39512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6003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_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F280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Engage_GUC_2014_bubble.png"/>
          <p:cNvPicPr>
            <a:picLocks noChangeAspect="1"/>
          </p:cNvPicPr>
          <p:nvPr userDrawn="1"/>
        </p:nvPicPr>
        <p:blipFill rotWithShape="1">
          <a:blip r:embed="rId2">
            <a:extLst>
              <a:ext uri="{28A0092B-C50C-407E-A947-70E740481C1C}">
                <a14:useLocalDpi xmlns:a14="http://schemas.microsoft.com/office/drawing/2010/main" val="0"/>
              </a:ext>
            </a:extLst>
          </a:blip>
          <a:srcRect l="12697" t="13456" r="13456" b="8167"/>
          <a:stretch/>
        </p:blipFill>
        <p:spPr>
          <a:xfrm>
            <a:off x="6715242" y="271132"/>
            <a:ext cx="1546222" cy="164106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1847" y="1303392"/>
            <a:ext cx="552418" cy="552418"/>
          </a:xfrm>
          <a:prstGeom prst="rect">
            <a:avLst/>
          </a:prstGeom>
        </p:spPr>
      </p:pic>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kern="1200" dirty="0">
              <a:solidFill>
                <a:schemeClr val="bg1"/>
              </a:solidFill>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rgbClr val="000000"/>
                </a:solidFill>
                <a:latin typeface="PT Sans"/>
                <a:ea typeface="PT Sans" pitchFamily="34" charset="0"/>
                <a:cs typeface="PT Sans"/>
              </a:defRPr>
            </a:lvl1pPr>
          </a:lstStyle>
          <a:p>
            <a:pPr lvl="0"/>
            <a:r>
              <a:rPr lang="en-US" smtClean="0"/>
              <a:t>Click to edit Master text styles</a:t>
            </a:r>
          </a:p>
        </p:txBody>
      </p:sp>
    </p:spTree>
    <p:extLst>
      <p:ext uri="{BB962C8B-B14F-4D97-AF65-F5344CB8AC3E}">
        <p14:creationId xmlns:p14="http://schemas.microsoft.com/office/powerpoint/2010/main" val="4021179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1161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Full Page Image - Large Tex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0" y="2"/>
            <a:ext cx="9364266" cy="4475793"/>
          </a:xfrm>
          <a:noFill/>
        </p:spPr>
        <p:txBody>
          <a:bodyPr/>
          <a:lstStyle/>
          <a:p>
            <a:pPr lvl="0"/>
            <a:r>
              <a:rPr lang="en-US" noProof="0" smtClean="0"/>
              <a:t>Click icon to add picture</a:t>
            </a:r>
            <a:endParaRPr lang="en-US" noProof="0" dirty="0"/>
          </a:p>
        </p:txBody>
      </p:sp>
      <p:sp>
        <p:nvSpPr>
          <p:cNvPr id="2" name="Title 1"/>
          <p:cNvSpPr>
            <a:spLocks noGrp="1"/>
          </p:cNvSpPr>
          <p:nvPr>
            <p:ph type="ctrTitle"/>
          </p:nvPr>
        </p:nvSpPr>
        <p:spPr>
          <a:xfrm>
            <a:off x="346435" y="2571750"/>
            <a:ext cx="7772400" cy="977674"/>
          </a:xfrm>
        </p:spPr>
        <p:txBody>
          <a:bodyPr/>
          <a:lstStyle>
            <a:lvl1pPr>
              <a:defRPr sz="33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685176670"/>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Divider Page Option 2">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3"/>
            <a:ext cx="9144000" cy="2850356"/>
          </a:xfrm>
        </p:spPr>
        <p:txBody>
          <a:bodyPr rtlCol="0">
            <a:normAutofit/>
          </a:bodyPr>
          <a:lstStyle>
            <a:lvl1pPr marL="0" indent="0">
              <a:buNone/>
              <a:defRPr sz="1400"/>
            </a:lvl1pPr>
          </a:lstStyle>
          <a:p>
            <a:pPr lvl="0"/>
            <a:r>
              <a:rPr lang="en-US" noProof="0" smtClean="0"/>
              <a:t>Click icon to add picture</a:t>
            </a:r>
            <a:endParaRPr lang="en-US" noProof="0"/>
          </a:p>
        </p:txBody>
      </p:sp>
      <p:grpSp>
        <p:nvGrpSpPr>
          <p:cNvPr id="8" name="Group 7"/>
          <p:cNvGrpSpPr/>
          <p:nvPr userDrawn="1"/>
        </p:nvGrpSpPr>
        <p:grpSpPr>
          <a:xfrm>
            <a:off x="6715242" y="294761"/>
            <a:ext cx="1708148" cy="1537421"/>
            <a:chOff x="-9663" y="61499"/>
            <a:chExt cx="3610549" cy="3249679"/>
          </a:xfrm>
        </p:grpSpPr>
        <p:sp>
          <p:nvSpPr>
            <p:cNvPr id="9" name="Freeform 8"/>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1" name="Freeform 10"/>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650794546"/>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Text Placeholder 9"/>
          <p:cNvSpPr>
            <a:spLocks noGrp="1"/>
          </p:cNvSpPr>
          <p:nvPr>
            <p:ph type="body" sz="quarter" idx="10"/>
          </p:nvPr>
        </p:nvSpPr>
        <p:spPr>
          <a:xfrm>
            <a:off x="3236913" y="2016731"/>
            <a:ext cx="5064125" cy="1294117"/>
          </a:xfrm>
        </p:spPr>
        <p:txBody>
          <a:bodyPr>
            <a:noAutofit/>
          </a:bodyPr>
          <a:lstStyle>
            <a:lvl1pPr marL="0" indent="0">
              <a:lnSpc>
                <a:spcPts val="3500"/>
              </a:lnSpc>
              <a:buNone/>
              <a:defRPr lang="en-US" sz="3200" b="1" kern="1200" dirty="0" smtClean="0">
                <a:solidFill>
                  <a:schemeClr val="bg1"/>
                </a:solidFill>
                <a:latin typeface="PT Sans"/>
                <a:ea typeface="PT Sans" pitchFamily="34" charset="0"/>
                <a:cs typeface="PT Sans"/>
              </a:defRPr>
            </a:lvl1pPr>
            <a:lvl2pPr>
              <a:defRPr lang="en-US" sz="3200" b="1" kern="1200" dirty="0" smtClean="0">
                <a:solidFill>
                  <a:schemeClr val="bg1"/>
                </a:solidFill>
                <a:latin typeface="PT Sans"/>
                <a:ea typeface="PT Sans" pitchFamily="34" charset="0"/>
                <a:cs typeface="PT Sans"/>
              </a:defRPr>
            </a:lvl2pPr>
            <a:lvl3pPr>
              <a:defRPr lang="en-US" sz="3200" b="1" kern="1200" dirty="0" smtClean="0">
                <a:solidFill>
                  <a:schemeClr val="bg1"/>
                </a:solidFill>
                <a:latin typeface="PT Sans"/>
                <a:ea typeface="PT Sans" pitchFamily="34" charset="0"/>
                <a:cs typeface="PT Sans"/>
              </a:defRPr>
            </a:lvl3pPr>
            <a:lvl4pPr>
              <a:defRPr lang="en-US" sz="3200" b="1" kern="1200" dirty="0" smtClean="0">
                <a:solidFill>
                  <a:schemeClr val="bg1"/>
                </a:solidFill>
                <a:latin typeface="PT Sans"/>
                <a:ea typeface="PT Sans" pitchFamily="34" charset="0"/>
                <a:cs typeface="PT Sans"/>
              </a:defRPr>
            </a:lvl4pPr>
            <a:lvl5pPr>
              <a:defRPr lang="en-US" sz="3200" b="1" kern="1200" dirty="0">
                <a:solidFill>
                  <a:schemeClr val="bg1"/>
                </a:solidFill>
                <a:latin typeface="PT Sans"/>
                <a:ea typeface="PT Sans" pitchFamily="34" charset="0"/>
                <a:cs typeface="PT Sans"/>
              </a:defRPr>
            </a:lvl5pPr>
          </a:lstStyle>
          <a:p>
            <a:pPr lvl="0"/>
            <a:r>
              <a:rPr lang="en-US" smtClean="0"/>
              <a:t>Click to edit Master text styles</a:t>
            </a:r>
          </a:p>
        </p:txBody>
      </p:sp>
      <p:sp>
        <p:nvSpPr>
          <p:cNvPr id="16" name="Text Placeholder 12"/>
          <p:cNvSpPr>
            <a:spLocks noGrp="1"/>
          </p:cNvSpPr>
          <p:nvPr>
            <p:ph type="body" sz="quarter" idx="11"/>
          </p:nvPr>
        </p:nvSpPr>
        <p:spPr>
          <a:xfrm>
            <a:off x="3243656" y="3310848"/>
            <a:ext cx="5058096" cy="396775"/>
          </a:xfrm>
        </p:spPr>
        <p:txBody>
          <a:bodyPr>
            <a:noAutofit/>
          </a:bodyPr>
          <a:lstStyle>
            <a:lvl1pPr marL="0" indent="0">
              <a:buNone/>
              <a:defRPr sz="2000" b="1">
                <a:solidFill>
                  <a:schemeClr val="bg2">
                    <a:lumMod val="10000"/>
                  </a:schemeClr>
                </a:solidFill>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7" name="Text Placeholder 12"/>
          <p:cNvSpPr>
            <a:spLocks noGrp="1"/>
          </p:cNvSpPr>
          <p:nvPr>
            <p:ph type="body" sz="quarter" idx="12"/>
          </p:nvPr>
        </p:nvSpPr>
        <p:spPr>
          <a:xfrm>
            <a:off x="3243656" y="3714108"/>
            <a:ext cx="5058096" cy="799307"/>
          </a:xfrm>
        </p:spPr>
        <p:txBody>
          <a:bodyPr>
            <a:noAutofit/>
          </a:bodyPr>
          <a:lstStyle>
            <a:lvl1pPr marL="0" indent="0">
              <a:buNone/>
              <a:defRPr sz="1400" b="0">
                <a:solidFill>
                  <a:schemeClr val="bg2">
                    <a:lumMod val="10000"/>
                  </a:schemeClr>
                </a:solidFill>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2" name="Freeform 11"/>
          <p:cNvSpPr/>
          <p:nvPr userDrawn="1"/>
        </p:nvSpPr>
        <p:spPr>
          <a:xfrm rot="1350146">
            <a:off x="213863" y="290186"/>
            <a:ext cx="3293666" cy="296446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5371" y="1071105"/>
            <a:ext cx="2338153" cy="1163739"/>
          </a:xfrm>
          <a:prstGeom prst="rect">
            <a:avLst/>
          </a:prstGeom>
        </p:spPr>
      </p:pic>
      <p:sp>
        <p:nvSpPr>
          <p:cNvPr id="14" name="Freeform 13"/>
          <p:cNvSpPr/>
          <p:nvPr userDrawn="1"/>
        </p:nvSpPr>
        <p:spPr>
          <a:xfrm rot="5672989">
            <a:off x="3172287" y="562372"/>
            <a:ext cx="941300" cy="84721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550423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ARTNER COVER SLIDE">
    <p:spTree>
      <p:nvGrpSpPr>
        <p:cNvPr id="1" name=""/>
        <p:cNvGrpSpPr/>
        <p:nvPr/>
      </p:nvGrpSpPr>
      <p:grpSpPr>
        <a:xfrm>
          <a:off x="0" y="0"/>
          <a:ext cx="0" cy="0"/>
          <a:chOff x="0" y="0"/>
          <a:chExt cx="0" cy="0"/>
        </a:xfrm>
      </p:grpSpPr>
      <p:sp>
        <p:nvSpPr>
          <p:cNvPr id="3" name="Rectangle 2"/>
          <p:cNvSpPr/>
          <p:nvPr userDrawn="1"/>
        </p:nvSpPr>
        <p:spPr>
          <a:xfrm>
            <a:off x="0" y="0"/>
            <a:ext cx="3294433"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0412" y="1069913"/>
            <a:ext cx="1471340" cy="345513"/>
          </a:xfrm>
          <a:prstGeom prst="rect">
            <a:avLst/>
          </a:prstGeom>
        </p:spPr>
      </p:pic>
      <p:sp>
        <p:nvSpPr>
          <p:cNvPr id="15" name="Text Placeholder 9"/>
          <p:cNvSpPr>
            <a:spLocks noGrp="1"/>
          </p:cNvSpPr>
          <p:nvPr>
            <p:ph type="body" sz="quarter" idx="10"/>
          </p:nvPr>
        </p:nvSpPr>
        <p:spPr>
          <a:xfrm>
            <a:off x="3294535" y="2154207"/>
            <a:ext cx="5389022" cy="1156641"/>
          </a:xfrm>
        </p:spPr>
        <p:txBody>
          <a:bodyPr>
            <a:noAutofit/>
          </a:bodyPr>
          <a:lstStyle>
            <a:lvl1pPr marL="0" indent="0">
              <a:lnSpc>
                <a:spcPts val="3500"/>
              </a:lnSpc>
              <a:buNone/>
              <a:defRPr lang="en-US" sz="3200" b="1" kern="1200" dirty="0" smtClean="0">
                <a:solidFill>
                  <a:schemeClr val="accent1"/>
                </a:solidFill>
                <a:latin typeface="PT Sans"/>
                <a:ea typeface="PT Sans" pitchFamily="34" charset="0"/>
                <a:cs typeface="PT Sans"/>
              </a:defRPr>
            </a:lvl1pPr>
            <a:lvl2pPr>
              <a:defRPr lang="en-US" sz="3200" b="1" kern="1200" dirty="0" smtClean="0">
                <a:solidFill>
                  <a:schemeClr val="bg1"/>
                </a:solidFill>
                <a:latin typeface="PT Sans"/>
                <a:ea typeface="PT Sans" pitchFamily="34" charset="0"/>
                <a:cs typeface="PT Sans"/>
              </a:defRPr>
            </a:lvl2pPr>
            <a:lvl3pPr>
              <a:defRPr lang="en-US" sz="3200" b="1" kern="1200" dirty="0" smtClean="0">
                <a:solidFill>
                  <a:schemeClr val="bg1"/>
                </a:solidFill>
                <a:latin typeface="PT Sans"/>
                <a:ea typeface="PT Sans" pitchFamily="34" charset="0"/>
                <a:cs typeface="PT Sans"/>
              </a:defRPr>
            </a:lvl3pPr>
            <a:lvl4pPr>
              <a:defRPr lang="en-US" sz="3200" b="1" kern="1200" dirty="0" smtClean="0">
                <a:solidFill>
                  <a:schemeClr val="bg1"/>
                </a:solidFill>
                <a:latin typeface="PT Sans"/>
                <a:ea typeface="PT Sans" pitchFamily="34" charset="0"/>
                <a:cs typeface="PT Sans"/>
              </a:defRPr>
            </a:lvl4pPr>
            <a:lvl5pPr>
              <a:defRPr lang="en-US" sz="3200" b="1" kern="1200" dirty="0">
                <a:solidFill>
                  <a:schemeClr val="bg1"/>
                </a:solidFill>
                <a:latin typeface="PT Sans"/>
                <a:ea typeface="PT Sans" pitchFamily="34" charset="0"/>
                <a:cs typeface="PT Sans"/>
              </a:defRPr>
            </a:lvl5pPr>
          </a:lstStyle>
          <a:p>
            <a:pPr lvl="0"/>
            <a:r>
              <a:rPr lang="en-US" dirty="0" smtClean="0"/>
              <a:t>Click to edit Master text styles</a:t>
            </a:r>
          </a:p>
        </p:txBody>
      </p:sp>
      <p:sp>
        <p:nvSpPr>
          <p:cNvPr id="16" name="Text Placeholder 12"/>
          <p:cNvSpPr>
            <a:spLocks noGrp="1"/>
          </p:cNvSpPr>
          <p:nvPr>
            <p:ph type="body" sz="quarter" idx="11"/>
          </p:nvPr>
        </p:nvSpPr>
        <p:spPr>
          <a:xfrm>
            <a:off x="3301277" y="3310848"/>
            <a:ext cx="5382606" cy="396775"/>
          </a:xfrm>
        </p:spPr>
        <p:txBody>
          <a:bodyPr>
            <a:noAutofit/>
          </a:bodyPr>
          <a:lstStyle>
            <a:lvl1pPr marL="0" indent="0">
              <a:buNone/>
              <a:defRPr lang="en-US" sz="1800" b="1" kern="1200" dirty="0">
                <a:solidFill>
                  <a:srgbClr val="5A5B5E"/>
                </a:solidFill>
                <a:latin typeface="+mn-lt"/>
                <a:ea typeface="+mn-ea"/>
                <a:cs typeface="+mn-cs"/>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smtClean="0"/>
              <a:t>Click to edit Master text styles</a:t>
            </a:r>
          </a:p>
        </p:txBody>
      </p:sp>
      <p:sp>
        <p:nvSpPr>
          <p:cNvPr id="17" name="Text Placeholder 12"/>
          <p:cNvSpPr>
            <a:spLocks noGrp="1"/>
          </p:cNvSpPr>
          <p:nvPr>
            <p:ph type="body" sz="quarter" idx="12"/>
          </p:nvPr>
        </p:nvSpPr>
        <p:spPr>
          <a:xfrm>
            <a:off x="3301277" y="3714108"/>
            <a:ext cx="5382605" cy="702249"/>
          </a:xfrm>
        </p:spPr>
        <p:txBody>
          <a:bodyPr>
            <a:noAutofit/>
          </a:bodyPr>
          <a:lstStyle>
            <a:lvl1pPr marL="0" indent="0" algn="l" defTabSz="457200" rtl="0" eaLnBrk="1" fontAlgn="base" latinLnBrk="0" hangingPunct="1">
              <a:spcBef>
                <a:spcPct val="20000"/>
              </a:spcBef>
              <a:spcAft>
                <a:spcPct val="0"/>
              </a:spcAft>
              <a:buFont typeface="Arial" panose="020B0604020202020204" pitchFamily="34" charset="0"/>
              <a:buNone/>
              <a:defRPr lang="en-US" sz="1600" kern="1200" dirty="0">
                <a:solidFill>
                  <a:srgbClr val="5A5B5E"/>
                </a:solidFill>
                <a:latin typeface="+mn-lt"/>
                <a:ea typeface="+mn-ea"/>
                <a:cs typeface="+mn-cs"/>
              </a:defRPr>
            </a:lvl1pPr>
            <a:lvl2pPr marL="457200" indent="0">
              <a:buNone/>
              <a:defRPr sz="1400" b="1">
                <a:solidFill>
                  <a:schemeClr val="bg2">
                    <a:lumMod val="10000"/>
                  </a:schemeClr>
                </a:solidFill>
              </a:defRPr>
            </a:lvl2pPr>
            <a:lvl3pPr marL="914400" indent="0">
              <a:buNone/>
              <a:defRPr sz="1200" b="1">
                <a:solidFill>
                  <a:schemeClr val="bg2">
                    <a:lumMod val="10000"/>
                  </a:schemeClr>
                </a:solidFill>
              </a:defRPr>
            </a:lvl3pPr>
            <a:lvl4pPr marL="1371600" indent="0">
              <a:buNone/>
              <a:defRPr sz="1100" b="1">
                <a:solidFill>
                  <a:schemeClr val="bg2">
                    <a:lumMod val="10000"/>
                  </a:schemeClr>
                </a:solidFill>
              </a:defRPr>
            </a:lvl4pPr>
            <a:lvl5pPr marL="1828800" indent="0">
              <a:buNone/>
              <a:defRPr sz="1600" b="1">
                <a:solidFill>
                  <a:schemeClr val="bg2">
                    <a:lumMod val="10000"/>
                  </a:schemeClr>
                </a:solidFill>
              </a:defRPr>
            </a:lvl5pPr>
          </a:lstStyle>
          <a:p>
            <a:pPr lvl="0"/>
            <a:r>
              <a:rPr lang="en-US" dirty="0" smtClean="0"/>
              <a:t>Click to edit Master text styles</a:t>
            </a:r>
          </a:p>
        </p:txBody>
      </p:sp>
      <p:sp>
        <p:nvSpPr>
          <p:cNvPr id="5" name="Rectangle 4"/>
          <p:cNvSpPr/>
          <p:nvPr userDrawn="1"/>
        </p:nvSpPr>
        <p:spPr>
          <a:xfrm>
            <a:off x="7568119" y="4695217"/>
            <a:ext cx="1309992" cy="4020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 name="Freeform 9"/>
          <p:cNvSpPr/>
          <p:nvPr userDrawn="1"/>
        </p:nvSpPr>
        <p:spPr>
          <a:xfrm rot="1350146">
            <a:off x="-39955" y="-84485"/>
            <a:ext cx="3754595" cy="337932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487" y="878505"/>
            <a:ext cx="2563106" cy="1275702"/>
          </a:xfrm>
          <a:prstGeom prst="rect">
            <a:avLst/>
          </a:prstGeom>
        </p:spPr>
      </p:pic>
      <p:sp>
        <p:nvSpPr>
          <p:cNvPr id="14" name="Freeform 13"/>
          <p:cNvSpPr/>
          <p:nvPr userDrawn="1"/>
        </p:nvSpPr>
        <p:spPr>
          <a:xfrm rot="5672989">
            <a:off x="2970397" y="604951"/>
            <a:ext cx="878504" cy="790698"/>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282654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Divider_light 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dirty="0">
              <a:solidFill>
                <a:prstClr val="white"/>
              </a:solidFill>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accent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dirty="0"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bg1"/>
                </a:solidFill>
                <a:latin typeface="PT Sans"/>
                <a:ea typeface="PT Sans" pitchFamily="34" charset="0"/>
                <a:cs typeface="PT Sans"/>
              </a:defRPr>
            </a:lvl1pPr>
          </a:lstStyle>
          <a:p>
            <a:pPr lvl="0"/>
            <a:r>
              <a:rPr lang="en-US" dirty="0" smtClean="0"/>
              <a:t>Click to edit Master text styles</a:t>
            </a:r>
          </a:p>
        </p:txBody>
      </p:sp>
      <p:grpSp>
        <p:nvGrpSpPr>
          <p:cNvPr id="12" name="Group 11"/>
          <p:cNvGrpSpPr/>
          <p:nvPr userDrawn="1"/>
        </p:nvGrpSpPr>
        <p:grpSpPr>
          <a:xfrm>
            <a:off x="6715242" y="294761"/>
            <a:ext cx="1708148" cy="1537421"/>
            <a:chOff x="-9663" y="61499"/>
            <a:chExt cx="3610549" cy="3249679"/>
          </a:xfrm>
        </p:grpSpPr>
        <p:sp>
          <p:nvSpPr>
            <p:cNvPr id="13" name="Freeform 12"/>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5" name="Freeform 14"/>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7701895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_Mid 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F86E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dirty="0">
              <a:solidFill>
                <a:prstClr val="white"/>
              </a:solidFill>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accent1"/>
                </a:solidFill>
                <a:latin typeface="PT Sans"/>
                <a:ea typeface="PT Sans" pitchFamily="34" charset="0"/>
                <a:cs typeface="PT Sans"/>
              </a:defRPr>
            </a:lvl1pPr>
          </a:lstStyle>
          <a:p>
            <a:pPr lvl="0"/>
            <a:r>
              <a:rPr lang="en-US" dirty="0" smtClean="0"/>
              <a:t>Click to edit Master text styles</a:t>
            </a:r>
          </a:p>
        </p:txBody>
      </p:sp>
      <p:grpSp>
        <p:nvGrpSpPr>
          <p:cNvPr id="11" name="Group 10"/>
          <p:cNvGrpSpPr/>
          <p:nvPr userDrawn="1"/>
        </p:nvGrpSpPr>
        <p:grpSpPr>
          <a:xfrm>
            <a:off x="6715242" y="294761"/>
            <a:ext cx="1708148" cy="1537421"/>
            <a:chOff x="-9663" y="61499"/>
            <a:chExt cx="3610549" cy="3249679"/>
          </a:xfrm>
        </p:grpSpPr>
        <p:sp>
          <p:nvSpPr>
            <p:cNvPr id="12" name="Freeform 11"/>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4" name="Freeform 13"/>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107772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Divider_Logo Orange">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dirty="0">
              <a:solidFill>
                <a:prstClr val="white"/>
              </a:solidFill>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accent1"/>
                </a:solidFill>
                <a:latin typeface="PT Sans"/>
                <a:ea typeface="PT Sans" pitchFamily="34" charset="0"/>
                <a:cs typeface="PT Sans"/>
              </a:defRPr>
            </a:lvl1pPr>
          </a:lstStyle>
          <a:p>
            <a:pPr lvl="0"/>
            <a:r>
              <a:rPr lang="en-US" dirty="0" smtClean="0"/>
              <a:t>Click to edit Master text styles</a:t>
            </a:r>
          </a:p>
        </p:txBody>
      </p:sp>
      <p:grpSp>
        <p:nvGrpSpPr>
          <p:cNvPr id="11" name="Group 10"/>
          <p:cNvGrpSpPr/>
          <p:nvPr userDrawn="1"/>
        </p:nvGrpSpPr>
        <p:grpSpPr>
          <a:xfrm>
            <a:off x="6715242" y="294761"/>
            <a:ext cx="1708148" cy="1537421"/>
            <a:chOff x="-9663" y="61499"/>
            <a:chExt cx="3610549" cy="3249679"/>
          </a:xfrm>
        </p:grpSpPr>
        <p:sp>
          <p:nvSpPr>
            <p:cNvPr id="12" name="Freeform 11"/>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8" name="Freeform 17"/>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753840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_Teal">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00A7A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chemeClr val="bg1"/>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1"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accent1"/>
                </a:solidFill>
                <a:latin typeface="PT Sans"/>
                <a:ea typeface="PT Sans" pitchFamily="34" charset="0"/>
                <a:cs typeface="PT Sans"/>
              </a:defRPr>
            </a:lvl1pPr>
          </a:lstStyle>
          <a:p>
            <a:pPr lvl="0"/>
            <a:r>
              <a:rPr lang="en-US" dirty="0" smtClean="0"/>
              <a:t>Click to edit Master text styles</a:t>
            </a:r>
          </a:p>
        </p:txBody>
      </p:sp>
      <p:grpSp>
        <p:nvGrpSpPr>
          <p:cNvPr id="15" name="Group 14"/>
          <p:cNvGrpSpPr/>
          <p:nvPr userDrawn="1"/>
        </p:nvGrpSpPr>
        <p:grpSpPr>
          <a:xfrm>
            <a:off x="6715242" y="294761"/>
            <a:ext cx="1708148" cy="1537421"/>
            <a:chOff x="-9663" y="61499"/>
            <a:chExt cx="3610549" cy="3249679"/>
          </a:xfrm>
        </p:grpSpPr>
        <p:sp>
          <p:nvSpPr>
            <p:cNvPr id="16" name="Freeform 15"/>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8" name="Freeform 17"/>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7242016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US" dirty="0" smtClean="0"/>
              <a:t>Agenda</a:t>
            </a:r>
            <a:endParaRPr lang="en-US" dirty="0"/>
          </a:p>
        </p:txBody>
      </p:sp>
      <p:sp>
        <p:nvSpPr>
          <p:cNvPr id="3" name="Content Placeholder 2"/>
          <p:cNvSpPr>
            <a:spLocks noGrp="1"/>
          </p:cNvSpPr>
          <p:nvPr>
            <p:ph idx="1" hasCustomPrompt="1"/>
          </p:nvPr>
        </p:nvSpPr>
        <p:spPr>
          <a:xfrm>
            <a:off x="4572000" y="1200151"/>
            <a:ext cx="4114800" cy="3394472"/>
          </a:xfrm>
        </p:spPr>
        <p:txBody>
          <a:bodyPr/>
          <a:lstStyle>
            <a:lvl1pPr marL="457200" indent="-457200">
              <a:buFont typeface="+mj-lt"/>
              <a:buAutoNum type="arabicPeriod"/>
              <a:defRPr sz="2200" baseline="0">
                <a:solidFill>
                  <a:srgbClr val="FFFFFF"/>
                </a:solidFill>
              </a:defRPr>
            </a:lvl1pPr>
            <a:lvl2pPr marL="457200" indent="0">
              <a:buFontTx/>
              <a:buNone/>
              <a:defRPr sz="1600">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Agenda item one</a:t>
            </a:r>
          </a:p>
          <a:p>
            <a:pPr lvl="1"/>
            <a:r>
              <a:rPr lang="en-US" dirty="0" smtClean="0"/>
              <a:t>Item one description goes here</a:t>
            </a:r>
          </a:p>
          <a:p>
            <a:pPr lvl="0"/>
            <a:r>
              <a:rPr lang="en-US" dirty="0" smtClean="0"/>
              <a:t>Agenda item two</a:t>
            </a:r>
          </a:p>
          <a:p>
            <a:pPr lvl="1"/>
            <a:r>
              <a:rPr lang="en-US" dirty="0" smtClean="0"/>
              <a:t>Item two description goes here</a:t>
            </a:r>
          </a:p>
          <a:p>
            <a:pPr lvl="0"/>
            <a:r>
              <a:rPr lang="en-US" dirty="0" smtClean="0"/>
              <a:t>Keep agenda short and simple</a:t>
            </a:r>
          </a:p>
          <a:p>
            <a:pPr lvl="1"/>
            <a:r>
              <a:rPr lang="en-US" dirty="0" smtClean="0"/>
              <a:t>Description goes here</a:t>
            </a:r>
          </a:p>
          <a:p>
            <a:pPr lvl="0"/>
            <a:r>
              <a:rPr lang="en-US" dirty="0" smtClean="0"/>
              <a:t>Keep agenda in one line</a:t>
            </a:r>
          </a:p>
          <a:p>
            <a:pPr lvl="1"/>
            <a:r>
              <a:rPr lang="en-US" dirty="0" smtClean="0"/>
              <a:t>Keep description in one line</a:t>
            </a:r>
          </a:p>
          <a:p>
            <a:pPr lvl="1"/>
            <a:endParaRPr lang="en-US" dirty="0"/>
          </a:p>
        </p:txBody>
      </p:sp>
    </p:spTree>
    <p:extLst>
      <p:ext uri="{BB962C8B-B14F-4D97-AF65-F5344CB8AC3E}">
        <p14:creationId xmlns:p14="http://schemas.microsoft.com/office/powerpoint/2010/main" val="1843000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_Yellow">
    <p:spTree>
      <p:nvGrpSpPr>
        <p:cNvPr id="1" name=""/>
        <p:cNvGrpSpPr/>
        <p:nvPr/>
      </p:nvGrpSpPr>
      <p:grpSpPr>
        <a:xfrm>
          <a:off x="0" y="0"/>
          <a:ext cx="0" cy="0"/>
          <a:chOff x="0" y="0"/>
          <a:chExt cx="0" cy="0"/>
        </a:xfrm>
      </p:grpSpPr>
      <p:sp>
        <p:nvSpPr>
          <p:cNvPr id="3" name="Rectangle 2"/>
          <p:cNvSpPr/>
          <p:nvPr userDrawn="1"/>
        </p:nvSpPr>
        <p:spPr>
          <a:xfrm>
            <a:off x="1" y="0"/>
            <a:ext cx="9144000" cy="5143500"/>
          </a:xfrm>
          <a:prstGeom prst="rect">
            <a:avLst/>
          </a:prstGeom>
          <a:solidFill>
            <a:srgbClr val="F7B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Engage_GUC_2014_bubble.png"/>
          <p:cNvPicPr>
            <a:picLocks noChangeAspect="1"/>
          </p:cNvPicPr>
          <p:nvPr userDrawn="1"/>
        </p:nvPicPr>
        <p:blipFill rotWithShape="1">
          <a:blip r:embed="rId2">
            <a:extLst>
              <a:ext uri="{28A0092B-C50C-407E-A947-70E740481C1C}">
                <a14:useLocalDpi xmlns:a14="http://schemas.microsoft.com/office/drawing/2010/main" val="0"/>
              </a:ext>
            </a:extLst>
          </a:blip>
          <a:srcRect l="12697" t="13456" r="13456" b="8167"/>
          <a:stretch/>
        </p:blipFill>
        <p:spPr>
          <a:xfrm>
            <a:off x="6715242" y="271132"/>
            <a:ext cx="1546222" cy="1641069"/>
          </a:xfrm>
          <a:prstGeom prst="rect">
            <a:avLst/>
          </a:prstGeom>
        </p:spPr>
      </p:pic>
      <p:sp>
        <p:nvSpPr>
          <p:cNvPr id="6" name="Title 1"/>
          <p:cNvSpPr>
            <a:spLocks noGrp="1"/>
          </p:cNvSpPr>
          <p:nvPr userDrawn="1"/>
        </p:nvSpPr>
        <p:spPr bwMode="auto">
          <a:xfrm>
            <a:off x="458356" y="2428706"/>
            <a:ext cx="7803107"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pPr>
              <a:lnSpc>
                <a:spcPct val="90000"/>
              </a:lnSpc>
            </a:pPr>
            <a:endParaRPr lang="en-US" sz="3000" kern="1200" dirty="0">
              <a:solidFill>
                <a:schemeClr val="bg1"/>
              </a:solidFill>
            </a:endParaRPr>
          </a:p>
        </p:txBody>
      </p:sp>
      <p:sp>
        <p:nvSpPr>
          <p:cNvPr id="7" name="Title 1"/>
          <p:cNvSpPr>
            <a:spLocks noGrp="1"/>
          </p:cNvSpPr>
          <p:nvPr userDrawn="1"/>
        </p:nvSpPr>
        <p:spPr bwMode="auto">
          <a:xfrm>
            <a:off x="458357" y="2892031"/>
            <a:ext cx="5058098" cy="6063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457200" rtl="0" eaLnBrk="1" fontAlgn="base" hangingPunct="1">
              <a:spcBef>
                <a:spcPct val="0"/>
              </a:spcBef>
              <a:spcAft>
                <a:spcPct val="0"/>
              </a:spcAft>
              <a:defRPr sz="3600" b="1" kern="1200">
                <a:solidFill>
                  <a:schemeClr val="bg2"/>
                </a:solidFill>
                <a:latin typeface="PT Sans"/>
                <a:ea typeface="PT Sans" pitchFamily="34" charset="0"/>
                <a:cs typeface="PT Sans"/>
              </a:defRPr>
            </a:lvl1pPr>
            <a:lvl2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2pPr>
            <a:lvl3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3pPr>
            <a:lvl4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4pPr>
            <a:lvl5pPr algn="l" defTabSz="457200" rtl="0" eaLnBrk="1" fontAlgn="base" hangingPunct="1">
              <a:spcBef>
                <a:spcPct val="0"/>
              </a:spcBef>
              <a:spcAft>
                <a:spcPct val="0"/>
              </a:spcAft>
              <a:defRPr sz="3600" b="1">
                <a:solidFill>
                  <a:srgbClr val="36526C"/>
                </a:solidFill>
                <a:latin typeface="PT Sans" pitchFamily="34" charset="0"/>
                <a:ea typeface="PT Sans" pitchFamily="34" charset="0"/>
                <a:cs typeface="PT Sans" pitchFamily="34" charset="0"/>
              </a:defRPr>
            </a:lvl5pPr>
            <a:lvl6pPr marL="4572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6pPr>
            <a:lvl7pPr marL="9144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7pPr>
            <a:lvl8pPr marL="13716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8pPr>
            <a:lvl9pPr marL="1828800" algn="l" defTabSz="457200" rtl="0" eaLnBrk="1" fontAlgn="base" hangingPunct="1">
              <a:spcBef>
                <a:spcPct val="0"/>
              </a:spcBef>
              <a:spcAft>
                <a:spcPct val="0"/>
              </a:spcAft>
              <a:defRPr sz="3200">
                <a:solidFill>
                  <a:srgbClr val="00B0F0"/>
                </a:solidFill>
                <a:latin typeface="PT Sans" pitchFamily="34" charset="0"/>
                <a:ea typeface="PT Sans" pitchFamily="34" charset="0"/>
                <a:cs typeface="PT Sans" pitchFamily="34" charset="0"/>
              </a:defRPr>
            </a:lvl9pPr>
          </a:lstStyle>
          <a:p>
            <a:endParaRPr lang="en-US" sz="2400" dirty="0">
              <a:solidFill>
                <a:srgbClr val="000000"/>
              </a:solidFill>
            </a:endParaRPr>
          </a:p>
        </p:txBody>
      </p:sp>
      <p:sp>
        <p:nvSpPr>
          <p:cNvPr id="9" name="Text Placeholder 7"/>
          <p:cNvSpPr>
            <a:spLocks noGrp="1"/>
          </p:cNvSpPr>
          <p:nvPr>
            <p:ph type="body" sz="quarter" idx="10"/>
          </p:nvPr>
        </p:nvSpPr>
        <p:spPr>
          <a:xfrm>
            <a:off x="458355" y="1855810"/>
            <a:ext cx="7353300" cy="1036221"/>
          </a:xfrm>
        </p:spPr>
        <p:txBody>
          <a:bodyPr anchor="b"/>
          <a:lstStyle>
            <a:lvl1pPr marL="0" indent="0">
              <a:buFontTx/>
              <a:buNone/>
              <a:defRPr sz="3600" b="1">
                <a:solidFill>
                  <a:srgbClr val="5A5B5E"/>
                </a:solidFill>
              </a:defRPr>
            </a:lvl1pPr>
            <a:lvl2pPr marL="457200" indent="0">
              <a:buFontTx/>
              <a:buNone/>
              <a:defRPr sz="3200" b="1">
                <a:solidFill>
                  <a:schemeClr val="bg2">
                    <a:lumMod val="10000"/>
                  </a:schemeClr>
                </a:solidFill>
              </a:defRPr>
            </a:lvl2pPr>
            <a:lvl3pPr marL="914400" indent="0">
              <a:buFontTx/>
              <a:buNone/>
              <a:defRPr sz="3200" b="1">
                <a:solidFill>
                  <a:schemeClr val="bg1"/>
                </a:solidFill>
              </a:defRPr>
            </a:lvl3pPr>
            <a:lvl4pPr marL="1371600" indent="0">
              <a:buFontTx/>
              <a:buNone/>
              <a:defRPr sz="2800" b="1">
                <a:solidFill>
                  <a:schemeClr val="bg1"/>
                </a:solidFill>
              </a:defRPr>
            </a:lvl4pPr>
            <a:lvl5pPr marL="1828800" indent="0">
              <a:buFontTx/>
              <a:buNone/>
              <a:defRPr sz="2800" b="1">
                <a:solidFill>
                  <a:schemeClr val="bg1"/>
                </a:solidFill>
              </a:defRPr>
            </a:lvl5pPr>
          </a:lstStyle>
          <a:p>
            <a:pPr lvl="0"/>
            <a:r>
              <a:rPr lang="en-US" smtClean="0"/>
              <a:t>Click to edit Master text styles</a:t>
            </a:r>
          </a:p>
        </p:txBody>
      </p:sp>
      <p:sp>
        <p:nvSpPr>
          <p:cNvPr id="10" name="Text Placeholder 7"/>
          <p:cNvSpPr>
            <a:spLocks noGrp="1"/>
          </p:cNvSpPr>
          <p:nvPr>
            <p:ph type="body" sz="quarter" idx="11"/>
          </p:nvPr>
        </p:nvSpPr>
        <p:spPr>
          <a:xfrm>
            <a:off x="458355" y="2892768"/>
            <a:ext cx="7353300" cy="979487"/>
          </a:xfrm>
        </p:spPr>
        <p:txBody>
          <a:bodyPr/>
          <a:lstStyle>
            <a:lvl1pPr marL="0" indent="0">
              <a:buNone/>
              <a:defRPr lang="en-US" sz="2400" b="1" kern="1200" dirty="0" smtClean="0">
                <a:solidFill>
                  <a:schemeClr val="bg1"/>
                </a:solidFill>
                <a:latin typeface="PT Sans"/>
                <a:ea typeface="PT Sans" pitchFamily="34" charset="0"/>
                <a:cs typeface="PT Sans"/>
              </a:defRPr>
            </a:lvl1pPr>
          </a:lstStyle>
          <a:p>
            <a:pPr lvl="0"/>
            <a:r>
              <a:rPr lang="en-US" smtClean="0"/>
              <a:t>Click to edit Master text styles</a:t>
            </a:r>
          </a:p>
        </p:txBody>
      </p:sp>
      <p:pic>
        <p:nvPicPr>
          <p:cNvPr id="11" name="Picture 10" descr="Bubble_B-01.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31847" y="1284925"/>
            <a:ext cx="570885" cy="570885"/>
          </a:xfrm>
          <a:prstGeom prst="rect">
            <a:avLst/>
          </a:prstGeom>
        </p:spPr>
      </p:pic>
    </p:spTree>
    <p:extLst>
      <p:ext uri="{BB962C8B-B14F-4D97-AF65-F5344CB8AC3E}">
        <p14:creationId xmlns:p14="http://schemas.microsoft.com/office/powerpoint/2010/main" val="32194634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Page Image + Tex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0" y="0"/>
            <a:ext cx="9144000" cy="5143500"/>
          </a:xfrm>
        </p:spPr>
        <p:txBody>
          <a:bodyPr/>
          <a:lstStyle/>
          <a:p>
            <a:r>
              <a:rPr lang="en-US" smtClean="0"/>
              <a:t>Click icon to add picture</a:t>
            </a:r>
            <a:endParaRPr lang="en-US"/>
          </a:p>
        </p:txBody>
      </p:sp>
      <p:sp>
        <p:nvSpPr>
          <p:cNvPr id="7" name="Text Placeholder 5"/>
          <p:cNvSpPr>
            <a:spLocks noGrp="1"/>
          </p:cNvSpPr>
          <p:nvPr>
            <p:ph type="body" sz="quarter" idx="11"/>
          </p:nvPr>
        </p:nvSpPr>
        <p:spPr>
          <a:xfrm>
            <a:off x="0" y="0"/>
            <a:ext cx="3703320" cy="5143500"/>
          </a:xfrm>
          <a:solidFill>
            <a:srgbClr val="F86E00">
              <a:alpha val="84706"/>
            </a:srgbClr>
          </a:solidFill>
        </p:spPr>
        <p:txBody>
          <a:bodyPr lIns="274320" rIns="274320" anchor="ctr" anchorCtr="0">
            <a:noAutofit/>
          </a:bodyPr>
          <a:lstStyle>
            <a:lvl1pPr marL="0" indent="0">
              <a:buNone/>
              <a:defRPr>
                <a:solidFill>
                  <a:schemeClr val="bg1"/>
                </a:solidFill>
              </a:defRPr>
            </a:lvl1pPr>
            <a:lvl2pPr marL="742950" indent="-285750">
              <a:buFont typeface="Arial" panose="020B0604020202020204" pitchFamily="34" charset="0"/>
              <a:buChar char="•"/>
              <a:defRPr sz="2000">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044943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42962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46151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233686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solidFill>
                  <a:srgbClr val="5A5C5D"/>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000" b="1">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6" y="1151335"/>
            <a:ext cx="4041775" cy="479822"/>
          </a:xfrm>
        </p:spPr>
        <p:txBody>
          <a:bodyPr anchor="b">
            <a:normAutofit/>
          </a:bodyPr>
          <a:lstStyle>
            <a:lvl1pPr marL="0" indent="0">
              <a:buNone/>
              <a:defRPr sz="2000" b="1">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17430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45720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4" name="Content Placeholder 3"/>
          <p:cNvSpPr>
            <a:spLocks noGrp="1"/>
          </p:cNvSpPr>
          <p:nvPr>
            <p:ph sz="half" idx="2"/>
          </p:nvPr>
        </p:nvSpPr>
        <p:spPr>
          <a:xfrm>
            <a:off x="334359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5" name="Text Placeholder 2"/>
          <p:cNvSpPr>
            <a:spLocks noGrp="1"/>
          </p:cNvSpPr>
          <p:nvPr>
            <p:ph type="body" idx="10"/>
          </p:nvPr>
        </p:nvSpPr>
        <p:spPr>
          <a:xfrm>
            <a:off x="457200" y="1151335"/>
            <a:ext cx="8229600" cy="479822"/>
          </a:xfrm>
        </p:spPr>
        <p:txBody>
          <a:bodyPr anchor="b">
            <a:normAutofit/>
          </a:bodyPr>
          <a:lstStyle>
            <a:lvl1pPr marL="0" indent="0">
              <a:buNone/>
              <a:defRPr sz="1800" b="0">
                <a:solidFill>
                  <a:srgbClr val="5A5C5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3"/>
          <p:cNvSpPr>
            <a:spLocks noGrp="1"/>
          </p:cNvSpPr>
          <p:nvPr>
            <p:ph sz="half" idx="11"/>
          </p:nvPr>
        </p:nvSpPr>
        <p:spPr>
          <a:xfrm>
            <a:off x="6126480" y="2248390"/>
            <a:ext cx="2377440" cy="2150992"/>
          </a:xfrm>
        </p:spPr>
        <p:txBody>
          <a:bodyPr>
            <a:normAutofit/>
          </a:bodyPr>
          <a:lstStyle>
            <a:lvl1pPr marL="0" indent="0">
              <a:buFontTx/>
              <a:buNone/>
              <a:defRPr sz="1200">
                <a:solidFill>
                  <a:srgbClr val="5A5C5D"/>
                </a:solidFill>
              </a:defRPr>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smtClean="0"/>
              <a:t>Click to edit Master text styles</a:t>
            </a:r>
          </a:p>
        </p:txBody>
      </p:sp>
      <p:sp>
        <p:nvSpPr>
          <p:cNvPr id="11" name="Text Placeholder 10"/>
          <p:cNvSpPr>
            <a:spLocks noGrp="1"/>
          </p:cNvSpPr>
          <p:nvPr>
            <p:ph type="body" sz="quarter" idx="15" hasCustomPrompt="1"/>
          </p:nvPr>
        </p:nvSpPr>
        <p:spPr>
          <a:xfrm>
            <a:off x="457200" y="1908967"/>
            <a:ext cx="2377440" cy="304831"/>
          </a:xfrm>
        </p:spPr>
        <p:txBody>
          <a:bodyPr>
            <a:noAutofit/>
          </a:bodyPr>
          <a:lstStyle>
            <a:lvl1pPr marL="0" indent="0">
              <a:buFontTx/>
              <a:buNone/>
              <a:defRPr sz="1400" b="1"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
        <p:nvSpPr>
          <p:cNvPr id="12" name="Text Placeholder 10"/>
          <p:cNvSpPr>
            <a:spLocks noGrp="1"/>
          </p:cNvSpPr>
          <p:nvPr>
            <p:ph type="body" sz="quarter" idx="16" hasCustomPrompt="1"/>
          </p:nvPr>
        </p:nvSpPr>
        <p:spPr>
          <a:xfrm>
            <a:off x="3343590" y="1908967"/>
            <a:ext cx="2377440" cy="304831"/>
          </a:xfrm>
        </p:spPr>
        <p:txBody>
          <a:bodyPr>
            <a:noAutofit/>
          </a:bodyPr>
          <a:lstStyle>
            <a:lvl1pPr marL="0" indent="0">
              <a:buFontTx/>
              <a:buNone/>
              <a:defRPr sz="1400" b="1" i="0"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
        <p:nvSpPr>
          <p:cNvPr id="13" name="Text Placeholder 10"/>
          <p:cNvSpPr>
            <a:spLocks noGrp="1"/>
          </p:cNvSpPr>
          <p:nvPr>
            <p:ph type="body" sz="quarter" idx="17" hasCustomPrompt="1"/>
          </p:nvPr>
        </p:nvSpPr>
        <p:spPr>
          <a:xfrm>
            <a:off x="6126480" y="1908967"/>
            <a:ext cx="2377440" cy="304831"/>
          </a:xfrm>
        </p:spPr>
        <p:txBody>
          <a:bodyPr>
            <a:noAutofit/>
          </a:bodyPr>
          <a:lstStyle>
            <a:lvl1pPr marL="0" indent="0">
              <a:buFontTx/>
              <a:buNone/>
              <a:defRPr sz="1400" b="1" baseline="0">
                <a:solidFill>
                  <a:srgbClr val="5A5C5D"/>
                </a:solidFill>
              </a:defRPr>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dirty="0" smtClean="0"/>
              <a:t>Click to edit text</a:t>
            </a:r>
            <a:endParaRPr lang="en-US" dirty="0"/>
          </a:p>
        </p:txBody>
      </p:sp>
    </p:spTree>
    <p:extLst>
      <p:ext uri="{BB962C8B-B14F-4D97-AF65-F5344CB8AC3E}">
        <p14:creationId xmlns:p14="http://schemas.microsoft.com/office/powerpoint/2010/main" val="3978069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457199" y="1397000"/>
            <a:ext cx="3913632" cy="3197622"/>
          </a:xfrm>
        </p:spPr>
        <p:txBody>
          <a:bodyPr>
            <a:normAutofit/>
          </a:bodyPr>
          <a:lstStyle>
            <a:lvl1pPr>
              <a:defRPr sz="1600"/>
            </a:lvl1pPr>
            <a:lvl2pPr>
              <a:defRPr sz="1600">
                <a:solidFill>
                  <a:srgbClr val="F86E00"/>
                </a:solidFill>
              </a:defRPr>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4"/>
          </p:nvPr>
        </p:nvSpPr>
        <p:spPr>
          <a:xfrm>
            <a:off x="4775200" y="1397000"/>
            <a:ext cx="3911601" cy="3197622"/>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24204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919778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ample Screen Sh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5985932" y="1566173"/>
            <a:ext cx="2700867" cy="3028449"/>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
        <p:nvSpPr>
          <p:cNvPr id="5" name="Oval 4"/>
          <p:cNvSpPr/>
          <p:nvPr userDrawn="1"/>
        </p:nvSpPr>
        <p:spPr>
          <a:xfrm>
            <a:off x="1213094" y="1058518"/>
            <a:ext cx="2124280" cy="2144381"/>
          </a:xfrm>
          <a:prstGeom prst="ellipse">
            <a:avLst/>
          </a:prstGeom>
          <a:solidFill>
            <a:srgbClr val="F86E00"/>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JM" sz="1300" dirty="0">
              <a:solidFill>
                <a:srgbClr val="464D61"/>
              </a:solidFill>
              <a:cs typeface="Calibri"/>
            </a:endParaRPr>
          </a:p>
        </p:txBody>
      </p:sp>
      <p:sp>
        <p:nvSpPr>
          <p:cNvPr id="6" name="Oval 5"/>
          <p:cNvSpPr/>
          <p:nvPr userDrawn="1"/>
        </p:nvSpPr>
        <p:spPr>
          <a:xfrm>
            <a:off x="450272" y="2413276"/>
            <a:ext cx="1326231" cy="1338781"/>
          </a:xfrm>
          <a:prstGeom prst="ellipse">
            <a:avLst/>
          </a:prstGeom>
          <a:solidFill>
            <a:srgbClr val="F98700">
              <a:alpha val="80000"/>
            </a:srgb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JM" sz="1300" dirty="0">
              <a:solidFill>
                <a:srgbClr val="464D61"/>
              </a:solidFill>
              <a:cs typeface="Calibri"/>
            </a:endParaRPr>
          </a:p>
        </p:txBody>
      </p:sp>
      <p:pic>
        <p:nvPicPr>
          <p:cNvPr id="7"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61478" y="1058518"/>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Picture Placeholder 15"/>
          <p:cNvSpPr>
            <a:spLocks noGrp="1"/>
          </p:cNvSpPr>
          <p:nvPr>
            <p:ph type="pic" sz="quarter" idx="10" hasCustomPrompt="1"/>
          </p:nvPr>
        </p:nvSpPr>
        <p:spPr>
          <a:xfrm>
            <a:off x="3076665" y="1566174"/>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2691336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ample Screen Shot 3">
    <p:spTree>
      <p:nvGrpSpPr>
        <p:cNvPr id="1" name=""/>
        <p:cNvGrpSpPr/>
        <p:nvPr/>
      </p:nvGrpSpPr>
      <p:grpSpPr>
        <a:xfrm>
          <a:off x="0" y="0"/>
          <a:ext cx="0" cy="0"/>
          <a:chOff x="0" y="0"/>
          <a:chExt cx="0" cy="0"/>
        </a:xfrm>
      </p:grpSpPr>
      <p:pic>
        <p:nvPicPr>
          <p:cNvPr id="9"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90612" y="1160602"/>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30402" y="1160602"/>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descr="iPhone-5s-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154291" y="1160602"/>
            <a:ext cx="1956003" cy="38474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8" name="Picture Placeholder 15"/>
          <p:cNvSpPr>
            <a:spLocks noGrp="1"/>
          </p:cNvSpPr>
          <p:nvPr>
            <p:ph type="pic" sz="quarter" idx="10" hasCustomPrompt="1"/>
          </p:nvPr>
        </p:nvSpPr>
        <p:spPr>
          <a:xfrm>
            <a:off x="1594998"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2" name="Picture Placeholder 15"/>
          <p:cNvSpPr>
            <a:spLocks noGrp="1"/>
          </p:cNvSpPr>
          <p:nvPr>
            <p:ph type="pic" sz="quarter" idx="11" hasCustomPrompt="1"/>
          </p:nvPr>
        </p:nvSpPr>
        <p:spPr>
          <a:xfrm>
            <a:off x="4026520"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3" name="Picture Placeholder 15"/>
          <p:cNvSpPr>
            <a:spLocks noGrp="1"/>
          </p:cNvSpPr>
          <p:nvPr>
            <p:ph type="pic" sz="quarter" idx="12" hasCustomPrompt="1"/>
          </p:nvPr>
        </p:nvSpPr>
        <p:spPr>
          <a:xfrm>
            <a:off x="6464920" y="1659307"/>
            <a:ext cx="1359869" cy="2413159"/>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796803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rgbClr val="5A5B5E"/>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smtClean="0"/>
              <a:t>Agenda</a:t>
            </a:r>
            <a:endParaRPr lang="en-US" dirty="0"/>
          </a:p>
        </p:txBody>
      </p:sp>
      <p:sp>
        <p:nvSpPr>
          <p:cNvPr id="3" name="Content Placeholder 2"/>
          <p:cNvSpPr>
            <a:spLocks noGrp="1"/>
          </p:cNvSpPr>
          <p:nvPr>
            <p:ph idx="1" hasCustomPrompt="1"/>
          </p:nvPr>
        </p:nvSpPr>
        <p:spPr>
          <a:xfrm>
            <a:off x="4572000" y="1200151"/>
            <a:ext cx="4114800" cy="3394472"/>
          </a:xfrm>
        </p:spPr>
        <p:txBody>
          <a:bodyPr/>
          <a:lstStyle>
            <a:lvl1pPr marL="457200" indent="-457200">
              <a:buFont typeface="+mj-lt"/>
              <a:buAutoNum type="arabicPeriod"/>
              <a:defRPr sz="2200" baseline="0">
                <a:solidFill>
                  <a:srgbClr val="FFFFFF"/>
                </a:solidFill>
              </a:defRPr>
            </a:lvl1pPr>
            <a:lvl2pPr marL="457200" indent="0">
              <a:buFontTx/>
              <a:buNone/>
              <a:defRPr sz="1600">
                <a:solidFill>
                  <a:srgbClr val="FFFFFF"/>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Agenda item one</a:t>
            </a:r>
          </a:p>
          <a:p>
            <a:pPr lvl="1"/>
            <a:r>
              <a:rPr lang="en-US" dirty="0" smtClean="0"/>
              <a:t>Item one description goes here</a:t>
            </a:r>
          </a:p>
          <a:p>
            <a:pPr lvl="0"/>
            <a:r>
              <a:rPr lang="en-US" dirty="0" smtClean="0"/>
              <a:t>Agenda item two</a:t>
            </a:r>
          </a:p>
          <a:p>
            <a:pPr lvl="1"/>
            <a:r>
              <a:rPr lang="en-US" dirty="0" smtClean="0"/>
              <a:t>Item two description goes here</a:t>
            </a:r>
          </a:p>
          <a:p>
            <a:pPr lvl="0"/>
            <a:r>
              <a:rPr lang="en-US" dirty="0" smtClean="0"/>
              <a:t>Keep agenda short and simple</a:t>
            </a:r>
          </a:p>
          <a:p>
            <a:pPr lvl="1"/>
            <a:r>
              <a:rPr lang="en-US" dirty="0" smtClean="0"/>
              <a:t>Description goes here</a:t>
            </a:r>
          </a:p>
          <a:p>
            <a:pPr lvl="0"/>
            <a:r>
              <a:rPr lang="en-US" dirty="0" smtClean="0"/>
              <a:t>Keep agenda in one line</a:t>
            </a:r>
          </a:p>
          <a:p>
            <a:pPr lvl="1"/>
            <a:r>
              <a:rPr lang="en-US" dirty="0" smtClean="0"/>
              <a:t>Keep description in one line</a:t>
            </a:r>
          </a:p>
          <a:p>
            <a:pPr lvl="1"/>
            <a:endParaRPr lang="en-US" dirty="0"/>
          </a:p>
        </p:txBody>
      </p:sp>
    </p:spTree>
    <p:extLst>
      <p:ext uri="{BB962C8B-B14F-4D97-AF65-F5344CB8AC3E}">
        <p14:creationId xmlns:p14="http://schemas.microsoft.com/office/powerpoint/2010/main" val="10435686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ptop Screen Shot">
    <p:spTree>
      <p:nvGrpSpPr>
        <p:cNvPr id="1" name=""/>
        <p:cNvGrpSpPr/>
        <p:nvPr/>
      </p:nvGrpSpPr>
      <p:grpSpPr>
        <a:xfrm>
          <a:off x="0" y="0"/>
          <a:ext cx="0" cy="0"/>
          <a:chOff x="0" y="0"/>
          <a:chExt cx="0" cy="0"/>
        </a:xfrm>
      </p:grpSpPr>
      <p:pic>
        <p:nvPicPr>
          <p:cNvPr id="9" name="Picture 2" descr="MacBookPro-Mas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55" y="1232665"/>
            <a:ext cx="4954989" cy="2990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3" name="Content Placeholder 2"/>
          <p:cNvSpPr>
            <a:spLocks noGrp="1"/>
          </p:cNvSpPr>
          <p:nvPr>
            <p:ph idx="1" hasCustomPrompt="1"/>
          </p:nvPr>
        </p:nvSpPr>
        <p:spPr>
          <a:xfrm>
            <a:off x="5985932" y="2155532"/>
            <a:ext cx="2700867" cy="2249355"/>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
        <p:nvSpPr>
          <p:cNvPr id="8" name="Picture Placeholder 15"/>
          <p:cNvSpPr>
            <a:spLocks noGrp="1"/>
          </p:cNvSpPr>
          <p:nvPr>
            <p:ph type="pic" sz="quarter" idx="10" hasCustomPrompt="1"/>
          </p:nvPr>
        </p:nvSpPr>
        <p:spPr>
          <a:xfrm>
            <a:off x="731398" y="1422400"/>
            <a:ext cx="3705135" cy="2319867"/>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sp>
        <p:nvSpPr>
          <p:cNvPr id="10" name="Text Placeholder 9"/>
          <p:cNvSpPr>
            <a:spLocks noGrp="1"/>
          </p:cNvSpPr>
          <p:nvPr>
            <p:ph type="body" sz="quarter" idx="11"/>
          </p:nvPr>
        </p:nvSpPr>
        <p:spPr>
          <a:xfrm>
            <a:off x="5360989" y="1232665"/>
            <a:ext cx="3325812" cy="754063"/>
          </a:xfrm>
        </p:spPr>
        <p:txBody>
          <a:bodyPr>
            <a:noAutofit/>
          </a:bodyPr>
          <a:lstStyle>
            <a:lvl1pPr marL="0" indent="0">
              <a:buFontTx/>
              <a:buNone/>
              <a:defRPr sz="1600"/>
            </a:lvl1pPr>
            <a:lvl2pPr marL="457200" indent="0">
              <a:buFontTx/>
              <a:buNone/>
              <a:defRPr sz="1400"/>
            </a:lvl2pPr>
            <a:lvl3pPr marL="914400" indent="0">
              <a:buFontTx/>
              <a:buNone/>
              <a:defRPr sz="1400"/>
            </a:lvl3pPr>
            <a:lvl4pPr marL="1371600" indent="0">
              <a:buFontTx/>
              <a:buNone/>
              <a:defRPr sz="1400"/>
            </a:lvl4pPr>
            <a:lvl5pPr marL="1828800" indent="0">
              <a:buFontTx/>
              <a:buNone/>
              <a:defRPr sz="1400"/>
            </a:lvl5pPr>
          </a:lstStyle>
          <a:p>
            <a:pPr lvl="0"/>
            <a:r>
              <a:rPr lang="en-US" smtClean="0"/>
              <a:t>Click to edit Master text styles</a:t>
            </a:r>
          </a:p>
        </p:txBody>
      </p:sp>
    </p:spTree>
    <p:extLst>
      <p:ext uri="{BB962C8B-B14F-4D97-AF65-F5344CB8AC3E}">
        <p14:creationId xmlns:p14="http://schemas.microsoft.com/office/powerpoint/2010/main" val="24753043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Multiple Laptop Screens Shot">
    <p:spTree>
      <p:nvGrpSpPr>
        <p:cNvPr id="1" name=""/>
        <p:cNvGrpSpPr/>
        <p:nvPr/>
      </p:nvGrpSpPr>
      <p:grpSpPr>
        <a:xfrm>
          <a:off x="0" y="0"/>
          <a:ext cx="0" cy="0"/>
          <a:chOff x="0" y="0"/>
          <a:chExt cx="0" cy="0"/>
        </a:xfrm>
      </p:grpSpPr>
      <p:pic>
        <p:nvPicPr>
          <p:cNvPr id="9" name="Picture 2" descr="MacBookPro-Mas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7155" y="1807792"/>
            <a:ext cx="403977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marL="0" marR="0" indent="0" algn="l" defTabSz="457200" rtl="0" eaLnBrk="1" fontAlgn="auto" latinLnBrk="0" hangingPunct="1">
              <a:lnSpc>
                <a:spcPct val="100000"/>
              </a:lnSpc>
              <a:spcBef>
                <a:spcPct val="0"/>
              </a:spcBef>
              <a:spcAft>
                <a:spcPts val="0"/>
              </a:spcAft>
              <a:buClrTx/>
              <a:buSzTx/>
              <a:buFontTx/>
              <a:buNone/>
              <a:tabLst/>
              <a:defRPr>
                <a:solidFill>
                  <a:srgbClr val="5A5C5D"/>
                </a:solidFill>
              </a:defRPr>
            </a:lvl1pPr>
          </a:lstStyle>
          <a:p>
            <a:r>
              <a:rPr lang="en-US" smtClean="0"/>
              <a:t>Click to edit Master title style</a:t>
            </a:r>
            <a:endParaRPr lang="en-US" dirty="0"/>
          </a:p>
        </p:txBody>
      </p:sp>
      <p:sp>
        <p:nvSpPr>
          <p:cNvPr id="8" name="Picture Placeholder 15"/>
          <p:cNvSpPr>
            <a:spLocks noGrp="1"/>
          </p:cNvSpPr>
          <p:nvPr>
            <p:ph type="pic" sz="quarter" idx="10" hasCustomPrompt="1"/>
          </p:nvPr>
        </p:nvSpPr>
        <p:spPr>
          <a:xfrm>
            <a:off x="575755" y="1967625"/>
            <a:ext cx="3068875" cy="1891374"/>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pic>
        <p:nvPicPr>
          <p:cNvPr id="12" name="Picture 2" descr="MacBookPro-Mas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77198" y="1807792"/>
            <a:ext cx="4039773" cy="243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Picture Placeholder 15"/>
          <p:cNvSpPr>
            <a:spLocks noGrp="1"/>
          </p:cNvSpPr>
          <p:nvPr>
            <p:ph type="pic" sz="quarter" idx="11" hasCustomPrompt="1"/>
          </p:nvPr>
        </p:nvSpPr>
        <p:spPr>
          <a:xfrm>
            <a:off x="5455798" y="1967625"/>
            <a:ext cx="3068875" cy="1891374"/>
          </a:xfrm>
          <a:solidFill>
            <a:schemeClr val="bg2"/>
          </a:solidFill>
          <a:ln>
            <a:noFill/>
          </a:ln>
        </p:spPr>
        <p:txBody>
          <a:bodyPr>
            <a:normAutofit/>
          </a:bodyPr>
          <a:lstStyle>
            <a:lvl1pPr marL="0" indent="0">
              <a:buFontTx/>
              <a:buNone/>
              <a:defRPr sz="1800" baseline="0"/>
            </a:lvl1pPr>
          </a:lstStyle>
          <a:p>
            <a:r>
              <a:rPr lang="en-US" dirty="0" smtClean="0"/>
              <a:t>Click to add picture</a:t>
            </a:r>
            <a:endParaRPr lang="en-US" dirty="0"/>
          </a:p>
        </p:txBody>
      </p:sp>
    </p:spTree>
    <p:extLst>
      <p:ext uri="{BB962C8B-B14F-4D97-AF65-F5344CB8AC3E}">
        <p14:creationId xmlns:p14="http://schemas.microsoft.com/office/powerpoint/2010/main" val="14885111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ablet Size GUI">
    <p:spTree>
      <p:nvGrpSpPr>
        <p:cNvPr id="1" name=""/>
        <p:cNvGrpSpPr/>
        <p:nvPr/>
      </p:nvGrpSpPr>
      <p:grpSpPr>
        <a:xfrm>
          <a:off x="0" y="0"/>
          <a:ext cx="0" cy="0"/>
          <a:chOff x="0" y="0"/>
          <a:chExt cx="0" cy="0"/>
        </a:xfrm>
      </p:grpSpPr>
      <p:pic>
        <p:nvPicPr>
          <p:cNvPr id="3" name="Picture 3" descr="iPad-Mini-Mockup_V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00400" y="1004570"/>
            <a:ext cx="2406199" cy="38977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457200" y="205979"/>
            <a:ext cx="8229600" cy="857250"/>
          </a:xfrm>
        </p:spPr>
        <p:txBody>
          <a:bodyPr/>
          <a:lstStyle/>
          <a:p>
            <a:r>
              <a:rPr lang="en-US" smtClean="0"/>
              <a:t>Click to edit Master title style</a:t>
            </a:r>
            <a:endParaRPr lang="en-US" dirty="0"/>
          </a:p>
        </p:txBody>
      </p:sp>
      <p:sp>
        <p:nvSpPr>
          <p:cNvPr id="11" name="TextBox 10"/>
          <p:cNvSpPr txBox="1"/>
          <p:nvPr userDrawn="1"/>
        </p:nvSpPr>
        <p:spPr>
          <a:xfrm>
            <a:off x="2735776" y="1472279"/>
            <a:ext cx="184666" cy="369332"/>
          </a:xfrm>
          <a:prstGeom prst="rect">
            <a:avLst/>
          </a:prstGeom>
          <a:noFill/>
        </p:spPr>
        <p:txBody>
          <a:bodyPr wrap="none" rtlCol="0">
            <a:spAutoFit/>
          </a:bodyPr>
          <a:lstStyle/>
          <a:p>
            <a:endParaRPr lang="en-US" dirty="0">
              <a:solidFill>
                <a:srgbClr val="414042"/>
              </a:solidFill>
            </a:endParaRPr>
          </a:p>
        </p:txBody>
      </p:sp>
      <p:sp>
        <p:nvSpPr>
          <p:cNvPr id="17" name="Picture Placeholder 15"/>
          <p:cNvSpPr>
            <a:spLocks noGrp="1"/>
          </p:cNvSpPr>
          <p:nvPr>
            <p:ph type="pic" sz="quarter" idx="10" hasCustomPrompt="1"/>
          </p:nvPr>
        </p:nvSpPr>
        <p:spPr>
          <a:xfrm>
            <a:off x="1451065" y="1371442"/>
            <a:ext cx="2121868" cy="2802625"/>
          </a:xfrm>
          <a:solidFill>
            <a:schemeClr val="bg2"/>
          </a:solidFill>
        </p:spPr>
        <p:txBody>
          <a:bodyPr>
            <a:normAutofit/>
          </a:bodyPr>
          <a:lstStyle>
            <a:lvl1pPr marL="0" indent="0">
              <a:buFontTx/>
              <a:buNone/>
              <a:defRPr sz="1800" baseline="0"/>
            </a:lvl1pPr>
          </a:lstStyle>
          <a:p>
            <a:r>
              <a:rPr lang="en-US" dirty="0" smtClean="0"/>
              <a:t>Click to add picture</a:t>
            </a:r>
            <a:endParaRPr lang="en-US" dirty="0"/>
          </a:p>
        </p:txBody>
      </p:sp>
      <p:sp>
        <p:nvSpPr>
          <p:cNvPr id="18" name="Content Placeholder 2"/>
          <p:cNvSpPr>
            <a:spLocks noGrp="1"/>
          </p:cNvSpPr>
          <p:nvPr>
            <p:ph idx="1" hasCustomPrompt="1"/>
          </p:nvPr>
        </p:nvSpPr>
        <p:spPr>
          <a:xfrm>
            <a:off x="4187098" y="1076694"/>
            <a:ext cx="4304969" cy="2249355"/>
          </a:xfrm>
        </p:spPr>
        <p:txBody>
          <a:bodyPr>
            <a:normAutofit/>
          </a:bodyPr>
          <a:lstStyle>
            <a:lvl1pPr marL="0" indent="0">
              <a:spcAft>
                <a:spcPts val="1200"/>
              </a:spcAft>
              <a:buFontTx/>
              <a:buNone/>
              <a:defRPr sz="1600" baseline="0">
                <a:solidFill>
                  <a:srgbClr val="505050"/>
                </a:solidFill>
              </a:defRPr>
            </a:lvl1pPr>
            <a:lvl2pPr marL="457200" indent="0">
              <a:buFontTx/>
              <a:buNone/>
              <a:defRPr sz="1600">
                <a:solidFill>
                  <a:srgbClr val="505050"/>
                </a:solidFill>
              </a:defRPr>
            </a:lvl2pPr>
            <a:lvl3pPr marL="914400" indent="0">
              <a:buFontTx/>
              <a:buNone/>
              <a:defRPr>
                <a:solidFill>
                  <a:srgbClr val="FFFFFF"/>
                </a:solidFill>
              </a:defRPr>
            </a:lvl3pPr>
            <a:lvl4pPr marL="1371600" indent="0">
              <a:buFontTx/>
              <a:buNone/>
              <a:defRPr>
                <a:solidFill>
                  <a:srgbClr val="FFFFFF"/>
                </a:solidFill>
              </a:defRPr>
            </a:lvl4pPr>
            <a:lvl5pPr marL="1828800" indent="0">
              <a:buFontTx/>
              <a:buNone/>
              <a:defRPr>
                <a:solidFill>
                  <a:srgbClr val="FFFFFF"/>
                </a:solidFill>
              </a:defRPr>
            </a:lvl5pPr>
          </a:lstStyle>
          <a:p>
            <a:pPr lvl="0"/>
            <a:r>
              <a:rPr lang="en-US" dirty="0" smtClean="0"/>
              <a:t>Click to add text</a:t>
            </a:r>
          </a:p>
        </p:txBody>
      </p:sp>
    </p:spTree>
    <p:extLst>
      <p:ext uri="{BB962C8B-B14F-4D97-AF65-F5344CB8AC3E}">
        <p14:creationId xmlns:p14="http://schemas.microsoft.com/office/powerpoint/2010/main" val="37599870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754722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548772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00598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3617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Full Page Image - Large Text">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0" y="2"/>
            <a:ext cx="9364266" cy="4475793"/>
          </a:xfrm>
          <a:noFill/>
        </p:spPr>
        <p:txBody>
          <a:bodyPr/>
          <a:lstStyle/>
          <a:p>
            <a:pPr lvl="0"/>
            <a:r>
              <a:rPr lang="en-US" noProof="0" smtClean="0"/>
              <a:t>Click icon to add picture</a:t>
            </a:r>
            <a:endParaRPr lang="en-US" noProof="0" dirty="0"/>
          </a:p>
        </p:txBody>
      </p:sp>
      <p:sp>
        <p:nvSpPr>
          <p:cNvPr id="2" name="Title 1"/>
          <p:cNvSpPr>
            <a:spLocks noGrp="1"/>
          </p:cNvSpPr>
          <p:nvPr>
            <p:ph type="ctrTitle"/>
          </p:nvPr>
        </p:nvSpPr>
        <p:spPr>
          <a:xfrm>
            <a:off x="346435" y="2571750"/>
            <a:ext cx="7772400" cy="977674"/>
          </a:xfrm>
        </p:spPr>
        <p:txBody>
          <a:bodyPr/>
          <a:lstStyle>
            <a:lvl1pPr>
              <a:defRPr sz="33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252004189"/>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Divider Page Option 2">
    <p:spTree>
      <p:nvGrpSpPr>
        <p:cNvPr id="1" name=""/>
        <p:cNvGrpSpPr/>
        <p:nvPr/>
      </p:nvGrpSpPr>
      <p:grpSpPr>
        <a:xfrm>
          <a:off x="0" y="0"/>
          <a:ext cx="0" cy="0"/>
          <a:chOff x="0" y="0"/>
          <a:chExt cx="0" cy="0"/>
        </a:xfrm>
      </p:grpSpPr>
      <p:sp>
        <p:nvSpPr>
          <p:cNvPr id="7" name="Picture Placeholder 6"/>
          <p:cNvSpPr>
            <a:spLocks noGrp="1"/>
          </p:cNvSpPr>
          <p:nvPr>
            <p:ph type="pic" sz="quarter" idx="12"/>
          </p:nvPr>
        </p:nvSpPr>
        <p:spPr>
          <a:xfrm>
            <a:off x="0" y="3"/>
            <a:ext cx="9144000" cy="2850356"/>
          </a:xfrm>
        </p:spPr>
        <p:txBody>
          <a:bodyPr rtlCol="0">
            <a:normAutofit/>
          </a:bodyPr>
          <a:lstStyle>
            <a:lvl1pPr marL="0" indent="0">
              <a:buNone/>
              <a:defRPr sz="1400"/>
            </a:lvl1pPr>
          </a:lstStyle>
          <a:p>
            <a:pPr lvl="0"/>
            <a:r>
              <a:rPr lang="en-US" noProof="0" smtClean="0"/>
              <a:t>Click icon to add picture</a:t>
            </a:r>
            <a:endParaRPr lang="en-US" noProof="0"/>
          </a:p>
        </p:txBody>
      </p:sp>
      <p:grpSp>
        <p:nvGrpSpPr>
          <p:cNvPr id="8" name="Group 7"/>
          <p:cNvGrpSpPr/>
          <p:nvPr userDrawn="1"/>
        </p:nvGrpSpPr>
        <p:grpSpPr>
          <a:xfrm>
            <a:off x="6715242" y="294761"/>
            <a:ext cx="1708148" cy="1537421"/>
            <a:chOff x="-9663" y="61499"/>
            <a:chExt cx="3610549" cy="3249679"/>
          </a:xfrm>
        </p:grpSpPr>
        <p:sp>
          <p:nvSpPr>
            <p:cNvPr id="9" name="Freeform 8"/>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
        <p:nvSpPr>
          <p:cNvPr id="11" name="Freeform 10"/>
          <p:cNvSpPr/>
          <p:nvPr userDrawn="1"/>
        </p:nvSpPr>
        <p:spPr>
          <a:xfrm rot="5672989">
            <a:off x="8130335" y="1339815"/>
            <a:ext cx="541309" cy="487206"/>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08982047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Page Image + Text">
    <p:spTree>
      <p:nvGrpSpPr>
        <p:cNvPr id="1" name=""/>
        <p:cNvGrpSpPr/>
        <p:nvPr/>
      </p:nvGrpSpPr>
      <p:grpSpPr>
        <a:xfrm>
          <a:off x="0" y="0"/>
          <a:ext cx="0" cy="0"/>
          <a:chOff x="0" y="0"/>
          <a:chExt cx="0" cy="0"/>
        </a:xfrm>
      </p:grpSpPr>
      <p:sp>
        <p:nvSpPr>
          <p:cNvPr id="9" name="Picture Placeholder 8"/>
          <p:cNvSpPr>
            <a:spLocks noGrp="1"/>
          </p:cNvSpPr>
          <p:nvPr>
            <p:ph type="pic" sz="quarter" idx="12"/>
          </p:nvPr>
        </p:nvSpPr>
        <p:spPr>
          <a:xfrm>
            <a:off x="0" y="0"/>
            <a:ext cx="9144000" cy="5143500"/>
          </a:xfrm>
        </p:spPr>
        <p:txBody>
          <a:bodyPr/>
          <a:lstStyle/>
          <a:p>
            <a:r>
              <a:rPr lang="en-US" smtClean="0"/>
              <a:t>Drag picture to placeholder or click icon to add</a:t>
            </a:r>
            <a:endParaRPr lang="en-US"/>
          </a:p>
        </p:txBody>
      </p:sp>
      <p:sp>
        <p:nvSpPr>
          <p:cNvPr id="7" name="Text Placeholder 5"/>
          <p:cNvSpPr>
            <a:spLocks noGrp="1"/>
          </p:cNvSpPr>
          <p:nvPr>
            <p:ph type="body" sz="quarter" idx="11"/>
          </p:nvPr>
        </p:nvSpPr>
        <p:spPr>
          <a:xfrm>
            <a:off x="0" y="0"/>
            <a:ext cx="3703320" cy="5143500"/>
          </a:xfrm>
          <a:solidFill>
            <a:srgbClr val="E98332">
              <a:alpha val="85000"/>
            </a:srgbClr>
          </a:solidFill>
        </p:spPr>
        <p:txBody>
          <a:bodyPr lIns="274320" rIns="274320" anchor="ctr" anchorCtr="0">
            <a:noAutofit/>
          </a:bodyPr>
          <a:lstStyle>
            <a:lvl1pPr marL="0" indent="0">
              <a:buNone/>
              <a:defRPr>
                <a:solidFill>
                  <a:schemeClr val="bg1"/>
                </a:solidFill>
              </a:defRPr>
            </a:lvl1pPr>
            <a:lvl2pPr marL="742950" indent="-285750">
              <a:buFont typeface="Arial" panose="020B0604020202020204" pitchFamily="34" charset="0"/>
              <a:buChar char="•"/>
              <a:defRPr sz="2000">
                <a:solidFill>
                  <a:schemeClr val="bg1"/>
                </a:solidFill>
              </a:defRPr>
            </a:lvl2pPr>
            <a:lvl3pPr marL="914400" indent="0">
              <a:buNone/>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86825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9969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dirty="0" smtClean="0"/>
          </a:p>
        </p:txBody>
      </p:sp>
      <p:cxnSp>
        <p:nvCxnSpPr>
          <p:cNvPr id="9" name="Straight Connector 8"/>
          <p:cNvCxnSpPr/>
          <p:nvPr/>
        </p:nvCxnSpPr>
        <p:spPr>
          <a:xfrm flipH="1">
            <a:off x="4908468" y="10900934"/>
            <a:ext cx="10428287" cy="0"/>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Footer Placeholder 3"/>
          <p:cNvSpPr txBox="1">
            <a:spLocks noGrp="1"/>
          </p:cNvSpPr>
          <p:nvPr/>
        </p:nvSpPr>
        <p:spPr bwMode="invGray">
          <a:xfrm>
            <a:off x="838200" y="4840305"/>
            <a:ext cx="4526604" cy="168275"/>
          </a:xfrm>
          <a:prstGeom prst="rect">
            <a:avLst/>
          </a:prstGeom>
          <a:noFill/>
          <a:ln w="9525">
            <a:noFill/>
            <a:miter lim="800000"/>
            <a:headEnd/>
            <a:tailEnd/>
          </a:ln>
        </p:spPr>
        <p:txBody>
          <a:bodyPr lIns="0" tIns="0" rIns="0" bIns="0"/>
          <a:lstStyle/>
          <a:p>
            <a:pPr algn="l"/>
            <a:r>
              <a:rPr lang="en-US" sz="800" dirty="0">
                <a:solidFill>
                  <a:schemeClr val="bg2">
                    <a:lumMod val="75000"/>
                  </a:schemeClr>
                </a:solidFill>
                <a:cs typeface="Arial" charset="0"/>
              </a:rPr>
              <a:t>© Copyright </a:t>
            </a:r>
            <a:fld id="{910C45E0-AA13-4DFD-A587-470F0E7A7645}" type="datetime1">
              <a:rPr lang="en-US" sz="800">
                <a:solidFill>
                  <a:schemeClr val="bg2">
                    <a:lumMod val="75000"/>
                  </a:schemeClr>
                </a:solidFill>
                <a:cs typeface="Arial" charset="0"/>
              </a:rPr>
              <a:pPr algn="l"/>
              <a:t>3/10/2015</a:t>
            </a:fld>
            <a:r>
              <a:rPr lang="en-US" sz="800" dirty="0">
                <a:solidFill>
                  <a:schemeClr val="bg2">
                    <a:lumMod val="75000"/>
                  </a:schemeClr>
                </a:solidFill>
                <a:cs typeface="Arial" charset="0"/>
              </a:rPr>
              <a:t> BMC Software, Inc</a:t>
            </a:r>
          </a:p>
        </p:txBody>
      </p:sp>
      <p:sp>
        <p:nvSpPr>
          <p:cNvPr id="21" name="Slide Number Placeholder 4"/>
          <p:cNvSpPr txBox="1">
            <a:spLocks noGrp="1"/>
          </p:cNvSpPr>
          <p:nvPr/>
        </p:nvSpPr>
        <p:spPr bwMode="invGray">
          <a:xfrm>
            <a:off x="549613" y="4840305"/>
            <a:ext cx="381000" cy="152400"/>
          </a:xfrm>
          <a:prstGeom prst="rect">
            <a:avLst/>
          </a:prstGeom>
          <a:noFill/>
          <a:ln>
            <a:miter lim="800000"/>
            <a:headEnd/>
            <a:tailEnd/>
          </a:ln>
        </p:spPr>
        <p:txBody>
          <a:bodyPr lIns="0" tIns="0" rIns="0" bIns="0"/>
          <a:lstStyle/>
          <a:p>
            <a:fld id="{6B87F707-7BA5-4994-A781-C7B69744A021}" type="slidenum">
              <a:rPr lang="en-US" sz="800" b="1">
                <a:solidFill>
                  <a:schemeClr val="bg2">
                    <a:lumMod val="75000"/>
                  </a:schemeClr>
                </a:solidFill>
                <a:cs typeface="Arial" charset="0"/>
              </a:rPr>
              <a:pPr/>
              <a:t>‹#›</a:t>
            </a:fld>
            <a:endParaRPr lang="en-US" sz="800" b="1" dirty="0">
              <a:solidFill>
                <a:schemeClr val="bg2">
                  <a:lumMod val="75000"/>
                </a:schemeClr>
              </a:solidFill>
              <a:cs typeface="Arial" charset="0"/>
            </a:endParaRPr>
          </a:p>
        </p:txBody>
      </p:sp>
    </p:spTree>
    <p:extLst>
      <p:ext uri="{BB962C8B-B14F-4D97-AF65-F5344CB8AC3E}">
        <p14:creationId xmlns:p14="http://schemas.microsoft.com/office/powerpoint/2010/main" val="570172483"/>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74" r:id="rId3"/>
    <p:sldLayoutId id="2147483670" r:id="rId4"/>
    <p:sldLayoutId id="2147483669" r:id="rId5"/>
    <p:sldLayoutId id="2147483675" r:id="rId6"/>
    <p:sldLayoutId id="2147483650" r:id="rId7"/>
    <p:sldLayoutId id="2147483664" r:id="rId8"/>
    <p:sldLayoutId id="2147483649" r:id="rId9"/>
    <p:sldLayoutId id="2147483662" r:id="rId10"/>
    <p:sldLayoutId id="2147483651" r:id="rId11"/>
    <p:sldLayoutId id="2147483653" r:id="rId12"/>
    <p:sldLayoutId id="2147483663" r:id="rId13"/>
    <p:sldLayoutId id="2147483668" r:id="rId14"/>
    <p:sldLayoutId id="2147483654" r:id="rId15"/>
    <p:sldLayoutId id="2147483665" r:id="rId16"/>
    <p:sldLayoutId id="2147483666" r:id="rId17"/>
    <p:sldLayoutId id="2147483667" r:id="rId18"/>
    <p:sldLayoutId id="2147483672" r:id="rId19"/>
    <p:sldLayoutId id="2147483655" r:id="rId20"/>
    <p:sldLayoutId id="2147483656" r:id="rId21"/>
    <p:sldLayoutId id="2147483657" r:id="rId22"/>
    <p:sldLayoutId id="2147483658" r:id="rId23"/>
    <p:sldLayoutId id="2147483659" r:id="rId24"/>
    <p:sldLayoutId id="2147483660" r:id="rId25"/>
    <p:sldLayoutId id="2147483661" r:id="rId26"/>
  </p:sldLayoutIdLst>
  <p:hf hdr="0" dt="0"/>
  <p:txStyles>
    <p:titleStyle>
      <a:lvl1pPr algn="l" defTabSz="457200" rtl="0" eaLnBrk="1" latinLnBrk="0" hangingPunct="1">
        <a:spcBef>
          <a:spcPct val="0"/>
        </a:spcBef>
        <a:buNone/>
        <a:defRPr sz="2800" b="1" i="0" kern="1200">
          <a:solidFill>
            <a:srgbClr val="5A5B5E"/>
          </a:solidFill>
          <a:latin typeface="Calibri"/>
          <a:ea typeface="+mj-ea"/>
          <a:cs typeface="Calibri"/>
        </a:defRPr>
      </a:lvl1pPr>
    </p:titleStyle>
    <p:bodyStyle>
      <a:lvl1pPr marL="347472" indent="-347472" algn="l" defTabSz="457200" rtl="0" eaLnBrk="1" latinLnBrk="0" hangingPunct="1">
        <a:spcBef>
          <a:spcPct val="20000"/>
        </a:spcBef>
        <a:buFont typeface="Arial"/>
        <a:buChar char="•"/>
        <a:defRPr sz="2400" kern="1200">
          <a:solidFill>
            <a:srgbClr val="5A5B5E"/>
          </a:solidFill>
          <a:latin typeface="Calibri"/>
          <a:ea typeface="+mn-ea"/>
          <a:cs typeface="Calibri"/>
        </a:defRPr>
      </a:lvl1pPr>
      <a:lvl2pPr marL="742950" indent="-285750" algn="l" defTabSz="457200" rtl="0" eaLnBrk="1" latinLnBrk="0" hangingPunct="1">
        <a:spcBef>
          <a:spcPct val="20000"/>
        </a:spcBef>
        <a:buFont typeface="Arial"/>
        <a:buChar char="–"/>
        <a:defRPr sz="2200" kern="1200">
          <a:solidFill>
            <a:srgbClr val="ED7E37"/>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24A5D3"/>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cxnSp>
        <p:nvCxnSpPr>
          <p:cNvPr id="9" name="Straight Connector 8"/>
          <p:cNvCxnSpPr/>
          <p:nvPr/>
        </p:nvCxnSpPr>
        <p:spPr>
          <a:xfrm flipH="1">
            <a:off x="4908468" y="10900934"/>
            <a:ext cx="10428287" cy="0"/>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Footer Placeholder 3"/>
          <p:cNvSpPr txBox="1">
            <a:spLocks noGrp="1"/>
          </p:cNvSpPr>
          <p:nvPr userDrawn="1"/>
        </p:nvSpPr>
        <p:spPr bwMode="invGray">
          <a:xfrm>
            <a:off x="838200" y="4840305"/>
            <a:ext cx="4526604" cy="168275"/>
          </a:xfrm>
          <a:prstGeom prst="rect">
            <a:avLst/>
          </a:prstGeom>
          <a:noFill/>
          <a:ln w="9525">
            <a:noFill/>
            <a:miter lim="800000"/>
            <a:headEnd/>
            <a:tailEnd/>
          </a:ln>
        </p:spPr>
        <p:txBody>
          <a:bodyPr lIns="0" tIns="0" rIns="0" bIns="0"/>
          <a:lstStyle/>
          <a:p>
            <a:r>
              <a:rPr lang="en-US" sz="800" dirty="0">
                <a:solidFill>
                  <a:srgbClr val="F2F2F2">
                    <a:lumMod val="75000"/>
                  </a:srgbClr>
                </a:solidFill>
                <a:cs typeface="Arial" charset="0"/>
              </a:rPr>
              <a:t>© Copyright </a:t>
            </a:r>
            <a:fld id="{910C45E0-AA13-4DFD-A587-470F0E7A7645}" type="datetime1">
              <a:rPr lang="en-US" sz="800">
                <a:solidFill>
                  <a:srgbClr val="F2F2F2">
                    <a:lumMod val="75000"/>
                  </a:srgbClr>
                </a:solidFill>
                <a:cs typeface="Arial" charset="0"/>
              </a:rPr>
              <a:pPr/>
              <a:t>3/10/2015</a:t>
            </a:fld>
            <a:r>
              <a:rPr lang="en-US" sz="800" dirty="0">
                <a:solidFill>
                  <a:srgbClr val="F2F2F2">
                    <a:lumMod val="75000"/>
                  </a:srgbClr>
                </a:solidFill>
                <a:cs typeface="Arial" charset="0"/>
              </a:rPr>
              <a:t> BMC Software, Inc</a:t>
            </a:r>
          </a:p>
        </p:txBody>
      </p:sp>
      <p:sp>
        <p:nvSpPr>
          <p:cNvPr id="21" name="Slide Number Placeholder 4"/>
          <p:cNvSpPr txBox="1">
            <a:spLocks noGrp="1"/>
          </p:cNvSpPr>
          <p:nvPr userDrawn="1"/>
        </p:nvSpPr>
        <p:spPr bwMode="invGray">
          <a:xfrm>
            <a:off x="549613" y="4840305"/>
            <a:ext cx="381000" cy="152400"/>
          </a:xfrm>
          <a:prstGeom prst="rect">
            <a:avLst/>
          </a:prstGeom>
          <a:noFill/>
          <a:ln>
            <a:miter lim="800000"/>
            <a:headEnd/>
            <a:tailEnd/>
          </a:ln>
        </p:spPr>
        <p:txBody>
          <a:bodyPr lIns="0" tIns="0" rIns="0" bIns="0"/>
          <a:lstStyle/>
          <a:p>
            <a:fld id="{6B87F707-7BA5-4994-A781-C7B69744A021}" type="slidenum">
              <a:rPr lang="en-US" sz="800" b="1">
                <a:solidFill>
                  <a:srgbClr val="F2F2F2">
                    <a:lumMod val="75000"/>
                  </a:srgbClr>
                </a:solidFill>
                <a:cs typeface="Arial" charset="0"/>
              </a:rPr>
              <a:pPr/>
              <a:t>‹#›</a:t>
            </a:fld>
            <a:endParaRPr lang="en-US" sz="800" b="1" dirty="0">
              <a:solidFill>
                <a:srgbClr val="F2F2F2">
                  <a:lumMod val="75000"/>
                </a:srgbClr>
              </a:solidFill>
              <a:cs typeface="Arial" charset="0"/>
            </a:endParaRPr>
          </a:p>
        </p:txBody>
      </p:sp>
    </p:spTree>
    <p:extLst>
      <p:ext uri="{BB962C8B-B14F-4D97-AF65-F5344CB8AC3E}">
        <p14:creationId xmlns:p14="http://schemas.microsoft.com/office/powerpoint/2010/main" val="35228630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Lst>
  <p:hf hdr="0" dt="0"/>
  <p:txStyles>
    <p:titleStyle>
      <a:lvl1pPr algn="l" defTabSz="457200" rtl="0" eaLnBrk="1" latinLnBrk="0" hangingPunct="1">
        <a:spcBef>
          <a:spcPct val="0"/>
        </a:spcBef>
        <a:buNone/>
        <a:defRPr sz="2800" b="1" i="0" kern="1200">
          <a:solidFill>
            <a:schemeClr val="accent1"/>
          </a:solidFill>
          <a:latin typeface="Calibri"/>
          <a:ea typeface="+mj-ea"/>
          <a:cs typeface="Calibri"/>
        </a:defRPr>
      </a:lvl1pPr>
    </p:titleStyle>
    <p:bodyStyle>
      <a:lvl1pPr marL="347472" indent="-347472" algn="l" defTabSz="457200" rtl="0" eaLnBrk="1" latinLnBrk="0" hangingPunct="1">
        <a:spcBef>
          <a:spcPct val="20000"/>
        </a:spcBef>
        <a:buFont typeface="Arial"/>
        <a:buChar char="•"/>
        <a:defRPr sz="2400" kern="1200">
          <a:solidFill>
            <a:srgbClr val="5A5B5E"/>
          </a:solidFill>
          <a:latin typeface="Calibri"/>
          <a:ea typeface="+mn-ea"/>
          <a:cs typeface="Calibri"/>
        </a:defRPr>
      </a:lvl1pPr>
      <a:lvl2pPr marL="742950" indent="-285750" algn="l" defTabSz="457200" rtl="0" eaLnBrk="1" latinLnBrk="0" hangingPunct="1">
        <a:spcBef>
          <a:spcPct val="20000"/>
        </a:spcBef>
        <a:buFont typeface="Arial"/>
        <a:buChar char="–"/>
        <a:defRPr sz="2200" kern="1200">
          <a:solidFill>
            <a:srgbClr val="ED7E37"/>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24A5D3"/>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a:p>
            <a:pPr lvl="3"/>
            <a:r>
              <a:rPr lang="en-US" altLang="en-US" dirty="0" smtClean="0"/>
              <a:t>Fourth level</a:t>
            </a:r>
          </a:p>
          <a:p>
            <a:pPr lvl="4"/>
            <a:r>
              <a:rPr lang="en-US" altLang="en-US" dirty="0" smtClean="0"/>
              <a:t>Fifth level</a:t>
            </a:r>
          </a:p>
        </p:txBody>
      </p:sp>
      <p:cxnSp>
        <p:nvCxnSpPr>
          <p:cNvPr id="9" name="Straight Connector 8"/>
          <p:cNvCxnSpPr/>
          <p:nvPr/>
        </p:nvCxnSpPr>
        <p:spPr>
          <a:xfrm flipH="1">
            <a:off x="4908468" y="10900934"/>
            <a:ext cx="10428287" cy="0"/>
          </a:xfrm>
          <a:prstGeom prst="line">
            <a:avLst/>
          </a:prstGeom>
          <a:ln w="317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0" name="Footer Placeholder 3"/>
          <p:cNvSpPr txBox="1">
            <a:spLocks noGrp="1"/>
          </p:cNvSpPr>
          <p:nvPr userDrawn="1"/>
        </p:nvSpPr>
        <p:spPr bwMode="invGray">
          <a:xfrm>
            <a:off x="838200" y="4840305"/>
            <a:ext cx="4526604" cy="168275"/>
          </a:xfrm>
          <a:prstGeom prst="rect">
            <a:avLst/>
          </a:prstGeom>
          <a:noFill/>
          <a:ln w="9525">
            <a:noFill/>
            <a:miter lim="800000"/>
            <a:headEnd/>
            <a:tailEnd/>
          </a:ln>
        </p:spPr>
        <p:txBody>
          <a:bodyPr lIns="0" tIns="0" rIns="0" bIns="0"/>
          <a:lstStyle/>
          <a:p>
            <a:r>
              <a:rPr lang="en-US" sz="800" dirty="0">
                <a:solidFill>
                  <a:srgbClr val="F2F2F2">
                    <a:lumMod val="75000"/>
                  </a:srgbClr>
                </a:solidFill>
                <a:cs typeface="Arial" charset="0"/>
              </a:rPr>
              <a:t>© Copyright </a:t>
            </a:r>
            <a:fld id="{910C45E0-AA13-4DFD-A587-470F0E7A7645}" type="datetime1">
              <a:rPr lang="en-US" sz="800">
                <a:solidFill>
                  <a:srgbClr val="F2F2F2">
                    <a:lumMod val="75000"/>
                  </a:srgbClr>
                </a:solidFill>
                <a:cs typeface="Arial" charset="0"/>
              </a:rPr>
              <a:pPr/>
              <a:t>3/10/2015</a:t>
            </a:fld>
            <a:r>
              <a:rPr lang="en-US" sz="800" dirty="0">
                <a:solidFill>
                  <a:srgbClr val="F2F2F2">
                    <a:lumMod val="75000"/>
                  </a:srgbClr>
                </a:solidFill>
                <a:cs typeface="Arial" charset="0"/>
              </a:rPr>
              <a:t> BMC Software, Inc</a:t>
            </a:r>
          </a:p>
        </p:txBody>
      </p:sp>
      <p:sp>
        <p:nvSpPr>
          <p:cNvPr id="21" name="Slide Number Placeholder 4"/>
          <p:cNvSpPr txBox="1">
            <a:spLocks noGrp="1"/>
          </p:cNvSpPr>
          <p:nvPr userDrawn="1"/>
        </p:nvSpPr>
        <p:spPr bwMode="invGray">
          <a:xfrm>
            <a:off x="549613" y="4840305"/>
            <a:ext cx="381000" cy="152400"/>
          </a:xfrm>
          <a:prstGeom prst="rect">
            <a:avLst/>
          </a:prstGeom>
          <a:noFill/>
          <a:ln>
            <a:miter lim="800000"/>
            <a:headEnd/>
            <a:tailEnd/>
          </a:ln>
        </p:spPr>
        <p:txBody>
          <a:bodyPr lIns="0" tIns="0" rIns="0" bIns="0"/>
          <a:lstStyle/>
          <a:p>
            <a:fld id="{6B87F707-7BA5-4994-A781-C7B69744A021}" type="slidenum">
              <a:rPr lang="en-US" sz="800" b="1">
                <a:solidFill>
                  <a:srgbClr val="F2F2F2">
                    <a:lumMod val="75000"/>
                  </a:srgbClr>
                </a:solidFill>
                <a:cs typeface="Arial" charset="0"/>
              </a:rPr>
              <a:pPr/>
              <a:t>‹#›</a:t>
            </a:fld>
            <a:endParaRPr lang="en-US" sz="800" b="1" dirty="0">
              <a:solidFill>
                <a:srgbClr val="F2F2F2">
                  <a:lumMod val="75000"/>
                </a:srgbClr>
              </a:solidFill>
              <a:cs typeface="Arial" charset="0"/>
            </a:endParaRPr>
          </a:p>
        </p:txBody>
      </p:sp>
    </p:spTree>
    <p:extLst>
      <p:ext uri="{BB962C8B-B14F-4D97-AF65-F5344CB8AC3E}">
        <p14:creationId xmlns:p14="http://schemas.microsoft.com/office/powerpoint/2010/main" val="142534632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Lst>
  <p:hf hdr="0" dt="0"/>
  <p:txStyles>
    <p:titleStyle>
      <a:lvl1pPr algn="l" defTabSz="457200" rtl="0" eaLnBrk="1" latinLnBrk="0" hangingPunct="1">
        <a:spcBef>
          <a:spcPct val="0"/>
        </a:spcBef>
        <a:buNone/>
        <a:defRPr sz="2800" b="1" i="0" kern="1200">
          <a:solidFill>
            <a:schemeClr val="accent1"/>
          </a:solidFill>
          <a:latin typeface="Calibri"/>
          <a:ea typeface="+mj-ea"/>
          <a:cs typeface="Calibri"/>
        </a:defRPr>
      </a:lvl1pPr>
    </p:titleStyle>
    <p:bodyStyle>
      <a:lvl1pPr marL="347472" indent="-347472" algn="l" defTabSz="457200" rtl="0" eaLnBrk="1" latinLnBrk="0" hangingPunct="1">
        <a:spcBef>
          <a:spcPct val="20000"/>
        </a:spcBef>
        <a:buFont typeface="Arial"/>
        <a:buChar char="•"/>
        <a:defRPr sz="2400" kern="1200">
          <a:solidFill>
            <a:srgbClr val="5A5B5E"/>
          </a:solidFill>
          <a:latin typeface="Calibri"/>
          <a:ea typeface="+mn-ea"/>
          <a:cs typeface="Calibri"/>
        </a:defRPr>
      </a:lvl1pPr>
      <a:lvl2pPr marL="742950" indent="-285750" algn="l" defTabSz="457200" rtl="0" eaLnBrk="1" latinLnBrk="0" hangingPunct="1">
        <a:spcBef>
          <a:spcPct val="20000"/>
        </a:spcBef>
        <a:buFont typeface="Arial"/>
        <a:buChar char="–"/>
        <a:defRPr sz="2200" kern="1200">
          <a:solidFill>
            <a:srgbClr val="ED7E37"/>
          </a:solidFill>
          <a:latin typeface="Calibri"/>
          <a:ea typeface="+mn-ea"/>
          <a:cs typeface="Calibri"/>
        </a:defRPr>
      </a:lvl2pPr>
      <a:lvl3pPr marL="1143000" indent="-228600" algn="l" defTabSz="457200" rtl="0" eaLnBrk="1" latinLnBrk="0" hangingPunct="1">
        <a:spcBef>
          <a:spcPct val="20000"/>
        </a:spcBef>
        <a:buFont typeface="Arial"/>
        <a:buChar char="•"/>
        <a:defRPr sz="2000" kern="1200">
          <a:solidFill>
            <a:srgbClr val="24A5D3"/>
          </a:solidFill>
          <a:latin typeface="Calibri"/>
          <a:ea typeface="+mn-ea"/>
          <a:cs typeface="Calibri"/>
        </a:defRPr>
      </a:lvl3pPr>
      <a:lvl4pPr marL="16002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4pPr>
      <a:lvl5pPr marL="2057400" indent="-228600" algn="l" defTabSz="457200" rtl="0" eaLnBrk="1" latinLnBrk="0" hangingPunct="1">
        <a:spcBef>
          <a:spcPct val="20000"/>
        </a:spcBef>
        <a:buFont typeface="Arial"/>
        <a:buChar char="»"/>
        <a:defRPr sz="1800" kern="1200">
          <a:solidFill>
            <a:srgbClr val="5A5B5E"/>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Layout" Target="../slideLayouts/slideLayout59.xml"/><Relationship Id="rId6" Type="http://schemas.openxmlformats.org/officeDocument/2006/relationships/hyperlink" Target="http://www.gssinfotech.com/" TargetMode="External"/><Relationship Id="rId5" Type="http://schemas.openxmlformats.org/officeDocument/2006/relationships/hyperlink" Target="mailto:Steve.McCormick@gssinfotech.com"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0.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vpma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767" y="1190295"/>
            <a:ext cx="1462690" cy="421005"/>
          </a:xfrm>
          <a:prstGeom prst="rect">
            <a:avLst/>
          </a:prstGeom>
        </p:spPr>
      </p:pic>
      <p:sp>
        <p:nvSpPr>
          <p:cNvPr id="2" name="Text Placeholder 1"/>
          <p:cNvSpPr>
            <a:spLocks noGrp="1"/>
          </p:cNvSpPr>
          <p:nvPr>
            <p:ph type="body" sz="quarter" idx="10"/>
          </p:nvPr>
        </p:nvSpPr>
        <p:spPr>
          <a:xfrm>
            <a:off x="3409765" y="1952189"/>
            <a:ext cx="5389022" cy="1156641"/>
          </a:xfrm>
        </p:spPr>
        <p:txBody>
          <a:bodyPr/>
          <a:lstStyle/>
          <a:p>
            <a:r>
              <a:rPr lang="en-US" sz="2800"/>
              <a:t>BMC </a:t>
            </a:r>
            <a:r>
              <a:rPr lang="en-US" sz="2800" smtClean="0"/>
              <a:t>Control-M: </a:t>
            </a:r>
            <a:r>
              <a:rPr lang="en-US" sz="2800" dirty="0"/>
              <a:t>Secret Weapons for a Successful Transformation</a:t>
            </a:r>
          </a:p>
          <a:p>
            <a:endParaRPr lang="en-US" dirty="0"/>
          </a:p>
        </p:txBody>
      </p:sp>
      <p:sp>
        <p:nvSpPr>
          <p:cNvPr id="3" name="Text Placeholder 2"/>
          <p:cNvSpPr>
            <a:spLocks noGrp="1"/>
          </p:cNvSpPr>
          <p:nvPr>
            <p:ph type="body" sz="quarter" idx="11"/>
          </p:nvPr>
        </p:nvSpPr>
        <p:spPr>
          <a:xfrm>
            <a:off x="3409765" y="3385279"/>
            <a:ext cx="5382606" cy="396775"/>
          </a:xfrm>
        </p:spPr>
        <p:txBody>
          <a:bodyPr/>
          <a:lstStyle/>
          <a:p>
            <a:r>
              <a:rPr lang="en-US" altLang="en-US" dirty="0"/>
              <a:t>Qiang Ding (VPMA </a:t>
            </a:r>
            <a:r>
              <a:rPr lang="en-US" altLang="en-US" dirty="0" smtClean="0"/>
              <a:t>Group | GSS Infotech)</a:t>
            </a:r>
            <a:endParaRPr lang="en-US" altLang="en-US" dirty="0"/>
          </a:p>
        </p:txBody>
      </p:sp>
      <p:sp>
        <p:nvSpPr>
          <p:cNvPr id="4" name="Text Placeholder 3"/>
          <p:cNvSpPr>
            <a:spLocks noGrp="1"/>
          </p:cNvSpPr>
          <p:nvPr>
            <p:ph type="body" sz="quarter" idx="12"/>
          </p:nvPr>
        </p:nvSpPr>
        <p:spPr>
          <a:xfrm>
            <a:off x="3409765" y="3788539"/>
            <a:ext cx="5382605" cy="702249"/>
          </a:xfrm>
        </p:spPr>
        <p:txBody>
          <a:bodyPr/>
          <a:lstStyle/>
          <a:p>
            <a:r>
              <a:rPr lang="en-US" dirty="0"/>
              <a:t>Senior Consultant | 16 Oct 2014</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7524" y="1166322"/>
            <a:ext cx="1304431" cy="503086"/>
          </a:xfrm>
          <a:prstGeom prst="rect">
            <a:avLst/>
          </a:prstGeom>
        </p:spPr>
      </p:pic>
    </p:spTree>
    <p:extLst>
      <p:ext uri="{BB962C8B-B14F-4D97-AF65-F5344CB8AC3E}">
        <p14:creationId xmlns:p14="http://schemas.microsoft.com/office/powerpoint/2010/main" val="36961081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 y="0"/>
            <a:ext cx="9144000" cy="2823935"/>
          </a:xfrm>
          <a:prstGeom prst="rect">
            <a:avLst/>
          </a:prstGeom>
          <a:solidFill>
            <a:srgbClr val="E9833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893" name="Text Placeholder 3"/>
          <p:cNvSpPr txBox="1">
            <a:spLocks/>
          </p:cNvSpPr>
          <p:nvPr/>
        </p:nvSpPr>
        <p:spPr bwMode="auto">
          <a:xfrm>
            <a:off x="563007" y="3483747"/>
            <a:ext cx="1790700" cy="901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nSpc>
                <a:spcPct val="110000"/>
              </a:lnSpc>
              <a:buNone/>
            </a:pPr>
            <a:r>
              <a:rPr lang="en-JM" altLang="en-US" sz="1200" dirty="0" smtClean="0">
                <a:solidFill>
                  <a:srgbClr val="6D6F70"/>
                </a:solidFill>
                <a:ea typeface="Calibri" panose="020F0502020204030204" pitchFamily="34" charset="0"/>
                <a:cs typeface="Calibri" panose="020F0502020204030204" pitchFamily="34" charset="0"/>
              </a:rPr>
              <a:t>People and process changes</a:t>
            </a:r>
            <a:endParaRPr lang="en-US" altLang="en-US" sz="1200" dirty="0">
              <a:solidFill>
                <a:srgbClr val="6D6F70"/>
              </a:solidFill>
              <a:ea typeface="Calibri" panose="020F0502020204030204" pitchFamily="34" charset="0"/>
              <a:cs typeface="Calibri" panose="020F0502020204030204" pitchFamily="34" charset="0"/>
            </a:endParaRPr>
          </a:p>
        </p:txBody>
      </p:sp>
      <p:sp>
        <p:nvSpPr>
          <p:cNvPr id="37894" name="Text Placeholder 4"/>
          <p:cNvSpPr txBox="1">
            <a:spLocks/>
          </p:cNvSpPr>
          <p:nvPr/>
        </p:nvSpPr>
        <p:spPr bwMode="auto">
          <a:xfrm>
            <a:off x="3713696" y="3483747"/>
            <a:ext cx="1778794" cy="901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nSpc>
                <a:spcPct val="110000"/>
              </a:lnSpc>
              <a:buNone/>
            </a:pPr>
            <a:r>
              <a:rPr lang="en-JM" altLang="en-US" sz="1200" dirty="0" smtClean="0">
                <a:solidFill>
                  <a:srgbClr val="6D6F70"/>
                </a:solidFill>
                <a:ea typeface="Calibri" panose="020F0502020204030204" pitchFamily="34" charset="0"/>
                <a:cs typeface="Calibri" panose="020F0502020204030204" pitchFamily="34" charset="0"/>
              </a:rPr>
              <a:t>System integrations between the old and new</a:t>
            </a:r>
            <a:endParaRPr lang="en-US" altLang="en-US" sz="1200" dirty="0">
              <a:solidFill>
                <a:srgbClr val="6D6F70"/>
              </a:solidFill>
              <a:ea typeface="Calibri" panose="020F0502020204030204" pitchFamily="34" charset="0"/>
              <a:cs typeface="Calibri" panose="020F0502020204030204" pitchFamily="34" charset="0"/>
            </a:endParaRPr>
          </a:p>
        </p:txBody>
      </p:sp>
      <p:sp>
        <p:nvSpPr>
          <p:cNvPr id="37895" name="Text Placeholder 5"/>
          <p:cNvSpPr txBox="1">
            <a:spLocks/>
          </p:cNvSpPr>
          <p:nvPr/>
        </p:nvSpPr>
        <p:spPr bwMode="auto">
          <a:xfrm>
            <a:off x="6684043" y="3483748"/>
            <a:ext cx="1778794" cy="901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nSpc>
                <a:spcPct val="110000"/>
              </a:lnSpc>
              <a:buNone/>
            </a:pPr>
            <a:r>
              <a:rPr lang="en-JM" altLang="en-US" sz="1200" dirty="0" smtClean="0">
                <a:solidFill>
                  <a:srgbClr val="6D6F70"/>
                </a:solidFill>
                <a:ea typeface="Calibri" panose="020F0502020204030204" pitchFamily="34" charset="0"/>
                <a:cs typeface="Calibri" panose="020F0502020204030204" pitchFamily="34" charset="0"/>
              </a:rPr>
              <a:t>Platform consolidations – one will take over another</a:t>
            </a:r>
            <a:endParaRPr lang="en-JM" altLang="en-US" sz="1200" dirty="0">
              <a:solidFill>
                <a:srgbClr val="6D6F70"/>
              </a:solidFill>
              <a:ea typeface="Calibri" panose="020F0502020204030204" pitchFamily="34" charset="0"/>
              <a:cs typeface="Calibri" panose="020F0502020204030204" pitchFamily="34" charset="0"/>
            </a:endParaRPr>
          </a:p>
        </p:txBody>
      </p:sp>
      <p:sp>
        <p:nvSpPr>
          <p:cNvPr id="37899" name="Text Placeholder 3"/>
          <p:cNvSpPr txBox="1">
            <a:spLocks/>
          </p:cNvSpPr>
          <p:nvPr/>
        </p:nvSpPr>
        <p:spPr bwMode="auto">
          <a:xfrm>
            <a:off x="563006" y="3160065"/>
            <a:ext cx="1790701" cy="38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eaLnBrk="1" hangingPunct="1">
              <a:buFont typeface="Arial" panose="020B0604020202020204" pitchFamily="34" charset="0"/>
              <a:buNone/>
            </a:pPr>
            <a:r>
              <a:rPr lang="en-JM" altLang="en-US" sz="2000" b="1" dirty="0" smtClean="0">
                <a:solidFill>
                  <a:srgbClr val="F17F27"/>
                </a:solidFill>
                <a:latin typeface="PT Sans" pitchFamily="34" charset="0"/>
                <a:ea typeface="PT Sans" pitchFamily="34" charset="0"/>
                <a:cs typeface="PT Sans" pitchFamily="34" charset="0"/>
              </a:rPr>
              <a:t>2009 - 2013</a:t>
            </a:r>
            <a:endParaRPr lang="en-US" altLang="en-US" sz="2000" b="1" dirty="0">
              <a:solidFill>
                <a:srgbClr val="F17F27"/>
              </a:solidFill>
              <a:latin typeface="PT Sans" pitchFamily="34" charset="0"/>
              <a:ea typeface="PT Sans" pitchFamily="34" charset="0"/>
              <a:cs typeface="PT Sans" pitchFamily="34" charset="0"/>
            </a:endParaRPr>
          </a:p>
        </p:txBody>
      </p:sp>
      <p:sp>
        <p:nvSpPr>
          <p:cNvPr id="37900" name="Text Placeholder 3"/>
          <p:cNvSpPr txBox="1">
            <a:spLocks/>
          </p:cNvSpPr>
          <p:nvPr/>
        </p:nvSpPr>
        <p:spPr bwMode="auto">
          <a:xfrm>
            <a:off x="3713696" y="3160065"/>
            <a:ext cx="1778794" cy="38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eaLnBrk="1" hangingPunct="1">
              <a:buFont typeface="Arial" panose="020B0604020202020204" pitchFamily="34" charset="0"/>
              <a:buNone/>
            </a:pPr>
            <a:r>
              <a:rPr lang="en-JM" altLang="en-US" sz="2000" b="1" dirty="0" smtClean="0">
                <a:solidFill>
                  <a:srgbClr val="F17F27"/>
                </a:solidFill>
                <a:latin typeface="PT Sans" pitchFamily="34" charset="0"/>
                <a:ea typeface="PT Sans" pitchFamily="34" charset="0"/>
                <a:cs typeface="PT Sans" pitchFamily="34" charset="0"/>
              </a:rPr>
              <a:t>2013 - 2015</a:t>
            </a:r>
            <a:endParaRPr lang="en-US" altLang="en-US" sz="2000" b="1" dirty="0">
              <a:solidFill>
                <a:srgbClr val="F17F27"/>
              </a:solidFill>
              <a:latin typeface="PT Sans" pitchFamily="34" charset="0"/>
              <a:ea typeface="PT Sans" pitchFamily="34" charset="0"/>
              <a:cs typeface="PT Sans" pitchFamily="34" charset="0"/>
            </a:endParaRPr>
          </a:p>
        </p:txBody>
      </p:sp>
      <p:sp>
        <p:nvSpPr>
          <p:cNvPr id="37901" name="Text Placeholder 3"/>
          <p:cNvSpPr txBox="1">
            <a:spLocks/>
          </p:cNvSpPr>
          <p:nvPr/>
        </p:nvSpPr>
        <p:spPr bwMode="auto">
          <a:xfrm>
            <a:off x="6672135" y="3160065"/>
            <a:ext cx="1700029" cy="38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eaLnBrk="1" hangingPunct="1">
              <a:buFont typeface="Arial" panose="020B0604020202020204" pitchFamily="34" charset="0"/>
              <a:buNone/>
            </a:pPr>
            <a:r>
              <a:rPr lang="en-JM" altLang="en-US" sz="2000" b="1" dirty="0" smtClean="0">
                <a:solidFill>
                  <a:srgbClr val="F17F27"/>
                </a:solidFill>
                <a:latin typeface="PT Sans" pitchFamily="34" charset="0"/>
                <a:ea typeface="PT Sans" pitchFamily="34" charset="0"/>
                <a:cs typeface="PT Sans" pitchFamily="34" charset="0"/>
              </a:rPr>
              <a:t>2015 - 2017</a:t>
            </a:r>
            <a:endParaRPr lang="en-US" altLang="en-US" sz="2000" b="1" dirty="0">
              <a:solidFill>
                <a:srgbClr val="F17F27"/>
              </a:solidFill>
              <a:latin typeface="PT Sans" pitchFamily="34" charset="0"/>
              <a:ea typeface="PT Sans" pitchFamily="34" charset="0"/>
              <a:cs typeface="PT Sans" pitchFamily="34" charset="0"/>
            </a:endParaRPr>
          </a:p>
        </p:txBody>
      </p:sp>
      <p:sp>
        <p:nvSpPr>
          <p:cNvPr id="3" name="Pentagon 2"/>
          <p:cNvSpPr/>
          <p:nvPr/>
        </p:nvSpPr>
        <p:spPr>
          <a:xfrm>
            <a:off x="621496" y="104437"/>
            <a:ext cx="2119093" cy="42192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Completed foundations for core modernization</a:t>
            </a:r>
            <a:endParaRPr lang="en-US" sz="1000" dirty="0"/>
          </a:p>
        </p:txBody>
      </p:sp>
      <p:sp>
        <p:nvSpPr>
          <p:cNvPr id="22" name="Pentagon 21"/>
          <p:cNvSpPr/>
          <p:nvPr/>
        </p:nvSpPr>
        <p:spPr>
          <a:xfrm>
            <a:off x="3712443" y="104437"/>
            <a:ext cx="2119093" cy="42192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Upgrade Bank B to the latest version of Hogan (Celeriti)</a:t>
            </a:r>
            <a:endParaRPr lang="en-US" sz="1000" dirty="0"/>
          </a:p>
        </p:txBody>
      </p:sp>
      <p:sp>
        <p:nvSpPr>
          <p:cNvPr id="23" name="Pentagon 22"/>
          <p:cNvSpPr/>
          <p:nvPr/>
        </p:nvSpPr>
        <p:spPr>
          <a:xfrm>
            <a:off x="6604931" y="104437"/>
            <a:ext cx="2119093" cy="421923"/>
          </a:xfrm>
          <a:prstGeom prst="homePlat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Consolidate Bank A onto single core platform </a:t>
            </a:r>
            <a:endParaRPr lang="en-US" sz="1000" dirty="0"/>
          </a:p>
        </p:txBody>
      </p:sp>
      <p:sp>
        <p:nvSpPr>
          <p:cNvPr id="24" name="Rectangle 23"/>
          <p:cNvSpPr/>
          <p:nvPr/>
        </p:nvSpPr>
        <p:spPr>
          <a:xfrm>
            <a:off x="708001" y="660391"/>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Bank A</a:t>
            </a:r>
          </a:p>
          <a:p>
            <a:pPr algn="ctr"/>
            <a:r>
              <a:rPr lang="en-US" sz="1100" dirty="0" smtClean="0"/>
              <a:t>Channels</a:t>
            </a:r>
            <a:endParaRPr lang="en-US" sz="1100" dirty="0"/>
          </a:p>
        </p:txBody>
      </p:sp>
      <p:sp>
        <p:nvSpPr>
          <p:cNvPr id="25" name="Rectangle 24"/>
          <p:cNvSpPr/>
          <p:nvPr/>
        </p:nvSpPr>
        <p:spPr>
          <a:xfrm>
            <a:off x="708001" y="1431056"/>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Systems Access Layer</a:t>
            </a:r>
            <a:endParaRPr lang="en-US" sz="1100" dirty="0"/>
          </a:p>
        </p:txBody>
      </p:sp>
      <p:sp>
        <p:nvSpPr>
          <p:cNvPr id="26" name="Rectangle 25"/>
          <p:cNvSpPr/>
          <p:nvPr/>
        </p:nvSpPr>
        <p:spPr>
          <a:xfrm>
            <a:off x="708001" y="2174645"/>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Trading Bank</a:t>
            </a:r>
            <a:endParaRPr lang="en-US" sz="1100" dirty="0"/>
          </a:p>
        </p:txBody>
      </p:sp>
      <p:sp>
        <p:nvSpPr>
          <p:cNvPr id="27" name="Rectangle 26"/>
          <p:cNvSpPr/>
          <p:nvPr/>
        </p:nvSpPr>
        <p:spPr>
          <a:xfrm>
            <a:off x="1779500" y="660391"/>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Bank B</a:t>
            </a:r>
          </a:p>
          <a:p>
            <a:pPr algn="ctr"/>
            <a:r>
              <a:rPr lang="en-US" sz="1100" dirty="0" smtClean="0"/>
              <a:t>Channels</a:t>
            </a:r>
            <a:endParaRPr lang="en-US" sz="1100" dirty="0"/>
          </a:p>
        </p:txBody>
      </p:sp>
      <p:sp>
        <p:nvSpPr>
          <p:cNvPr id="28" name="Rectangle 27"/>
          <p:cNvSpPr/>
          <p:nvPr/>
        </p:nvSpPr>
        <p:spPr>
          <a:xfrm>
            <a:off x="1779500" y="1431056"/>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System Access Layer</a:t>
            </a:r>
            <a:endParaRPr lang="en-US" sz="1100" dirty="0"/>
          </a:p>
        </p:txBody>
      </p:sp>
      <p:sp>
        <p:nvSpPr>
          <p:cNvPr id="29" name="Rectangle 28"/>
          <p:cNvSpPr/>
          <p:nvPr/>
        </p:nvSpPr>
        <p:spPr>
          <a:xfrm>
            <a:off x="1779500" y="2174645"/>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Hogan</a:t>
            </a:r>
            <a:endParaRPr lang="en-US" sz="1100" dirty="0"/>
          </a:p>
        </p:txBody>
      </p:sp>
      <p:sp>
        <p:nvSpPr>
          <p:cNvPr id="30" name="Rectangle 29"/>
          <p:cNvSpPr/>
          <p:nvPr/>
        </p:nvSpPr>
        <p:spPr>
          <a:xfrm>
            <a:off x="3793166" y="664413"/>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Bank A</a:t>
            </a:r>
          </a:p>
          <a:p>
            <a:pPr algn="ctr"/>
            <a:r>
              <a:rPr lang="en-US" sz="1100" dirty="0" smtClean="0"/>
              <a:t>Channels</a:t>
            </a:r>
            <a:endParaRPr lang="en-US" sz="1100" dirty="0"/>
          </a:p>
        </p:txBody>
      </p:sp>
      <p:sp>
        <p:nvSpPr>
          <p:cNvPr id="31" name="Rectangle 30"/>
          <p:cNvSpPr/>
          <p:nvPr/>
        </p:nvSpPr>
        <p:spPr>
          <a:xfrm>
            <a:off x="3793165" y="1435078"/>
            <a:ext cx="1804781"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Systems Access Layer</a:t>
            </a:r>
            <a:endParaRPr lang="en-US" sz="1100" dirty="0"/>
          </a:p>
        </p:txBody>
      </p:sp>
      <p:sp>
        <p:nvSpPr>
          <p:cNvPr id="32" name="Rectangle 31"/>
          <p:cNvSpPr/>
          <p:nvPr/>
        </p:nvSpPr>
        <p:spPr>
          <a:xfrm>
            <a:off x="3793166" y="2178667"/>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Trading Bank</a:t>
            </a:r>
            <a:endParaRPr lang="en-US" sz="1100" dirty="0"/>
          </a:p>
        </p:txBody>
      </p:sp>
      <p:sp>
        <p:nvSpPr>
          <p:cNvPr id="33" name="Rectangle 32"/>
          <p:cNvSpPr/>
          <p:nvPr/>
        </p:nvSpPr>
        <p:spPr>
          <a:xfrm>
            <a:off x="4864665" y="664413"/>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Bank B</a:t>
            </a:r>
          </a:p>
          <a:p>
            <a:pPr algn="ctr"/>
            <a:r>
              <a:rPr lang="en-US" sz="1100" dirty="0" smtClean="0"/>
              <a:t>Channels</a:t>
            </a:r>
            <a:endParaRPr lang="en-US" sz="1100" dirty="0"/>
          </a:p>
        </p:txBody>
      </p:sp>
      <p:sp>
        <p:nvSpPr>
          <p:cNvPr id="35" name="Rectangle 34"/>
          <p:cNvSpPr/>
          <p:nvPr/>
        </p:nvSpPr>
        <p:spPr>
          <a:xfrm>
            <a:off x="4864665" y="2178667"/>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New Hogan (Celeriti)</a:t>
            </a:r>
            <a:endParaRPr lang="en-US" sz="1100" dirty="0"/>
          </a:p>
        </p:txBody>
      </p:sp>
      <p:sp>
        <p:nvSpPr>
          <p:cNvPr id="36" name="Rectangle 35"/>
          <p:cNvSpPr/>
          <p:nvPr/>
        </p:nvSpPr>
        <p:spPr>
          <a:xfrm>
            <a:off x="6678644" y="664413"/>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Bank A</a:t>
            </a:r>
          </a:p>
          <a:p>
            <a:pPr algn="ctr"/>
            <a:r>
              <a:rPr lang="en-US" sz="1100" dirty="0" smtClean="0"/>
              <a:t>Channels </a:t>
            </a:r>
          </a:p>
          <a:p>
            <a:pPr algn="ctr"/>
            <a:r>
              <a:rPr lang="en-US" sz="1100" dirty="0" smtClean="0"/>
              <a:t>(New)</a:t>
            </a:r>
            <a:endParaRPr lang="en-US" sz="1100" dirty="0"/>
          </a:p>
        </p:txBody>
      </p:sp>
      <p:sp>
        <p:nvSpPr>
          <p:cNvPr id="37" name="Rectangle 36"/>
          <p:cNvSpPr/>
          <p:nvPr/>
        </p:nvSpPr>
        <p:spPr>
          <a:xfrm>
            <a:off x="6678643" y="1435078"/>
            <a:ext cx="1804781"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Systems Access Layer</a:t>
            </a:r>
            <a:endParaRPr lang="en-US" sz="1100" dirty="0"/>
          </a:p>
        </p:txBody>
      </p:sp>
      <p:sp>
        <p:nvSpPr>
          <p:cNvPr id="39" name="Rectangle 38"/>
          <p:cNvSpPr/>
          <p:nvPr/>
        </p:nvSpPr>
        <p:spPr>
          <a:xfrm>
            <a:off x="7750143" y="664413"/>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Bank B</a:t>
            </a:r>
          </a:p>
          <a:p>
            <a:pPr algn="ctr"/>
            <a:r>
              <a:rPr lang="en-US" sz="1100" dirty="0" smtClean="0"/>
              <a:t>Channels</a:t>
            </a:r>
            <a:endParaRPr lang="en-US" sz="1100" dirty="0"/>
          </a:p>
        </p:txBody>
      </p:sp>
      <p:sp>
        <p:nvSpPr>
          <p:cNvPr id="41" name="Rectangle 40"/>
          <p:cNvSpPr/>
          <p:nvPr/>
        </p:nvSpPr>
        <p:spPr>
          <a:xfrm>
            <a:off x="7213891" y="2189033"/>
            <a:ext cx="733282" cy="542997"/>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New Hogan (Celeriti)</a:t>
            </a:r>
            <a:endParaRPr lang="en-US" sz="1100" dirty="0"/>
          </a:p>
        </p:txBody>
      </p:sp>
      <p:cxnSp>
        <p:nvCxnSpPr>
          <p:cNvPr id="5" name="Straight Connector 4"/>
          <p:cNvCxnSpPr>
            <a:stCxn id="24" idx="2"/>
            <a:endCxn id="25" idx="0"/>
          </p:cNvCxnSpPr>
          <p:nvPr/>
        </p:nvCxnSpPr>
        <p:spPr>
          <a:xfrm>
            <a:off x="1074642" y="1203388"/>
            <a:ext cx="0" cy="227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27" idx="2"/>
            <a:endCxn id="28" idx="0"/>
          </p:cNvCxnSpPr>
          <p:nvPr/>
        </p:nvCxnSpPr>
        <p:spPr>
          <a:xfrm>
            <a:off x="2146141" y="1203388"/>
            <a:ext cx="0" cy="227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a:stCxn id="25" idx="2"/>
            <a:endCxn id="26" idx="0"/>
          </p:cNvCxnSpPr>
          <p:nvPr/>
        </p:nvCxnSpPr>
        <p:spPr>
          <a:xfrm>
            <a:off x="1074642" y="1974053"/>
            <a:ext cx="0" cy="200592"/>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28" idx="2"/>
            <a:endCxn id="29" idx="0"/>
          </p:cNvCxnSpPr>
          <p:nvPr/>
        </p:nvCxnSpPr>
        <p:spPr>
          <a:xfrm>
            <a:off x="2146141" y="1974053"/>
            <a:ext cx="0" cy="200592"/>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0" idx="2"/>
          </p:cNvCxnSpPr>
          <p:nvPr/>
        </p:nvCxnSpPr>
        <p:spPr>
          <a:xfrm>
            <a:off x="4159807" y="1207410"/>
            <a:ext cx="0" cy="227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5" name="Straight Connector 54"/>
          <p:cNvCxnSpPr>
            <a:stCxn id="33" idx="2"/>
          </p:cNvCxnSpPr>
          <p:nvPr/>
        </p:nvCxnSpPr>
        <p:spPr>
          <a:xfrm>
            <a:off x="5231306" y="1207410"/>
            <a:ext cx="0" cy="227668"/>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a:endCxn id="32" idx="0"/>
          </p:cNvCxnSpPr>
          <p:nvPr/>
        </p:nvCxnSpPr>
        <p:spPr>
          <a:xfrm>
            <a:off x="4159807" y="1978075"/>
            <a:ext cx="0" cy="200592"/>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Connector 58"/>
          <p:cNvCxnSpPr>
            <a:endCxn id="35" idx="0"/>
          </p:cNvCxnSpPr>
          <p:nvPr/>
        </p:nvCxnSpPr>
        <p:spPr>
          <a:xfrm>
            <a:off x="5231306" y="1978075"/>
            <a:ext cx="0" cy="200592"/>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a:stCxn id="36" idx="2"/>
          </p:cNvCxnSpPr>
          <p:nvPr/>
        </p:nvCxnSpPr>
        <p:spPr>
          <a:xfrm>
            <a:off x="7045285" y="1207410"/>
            <a:ext cx="0" cy="223646"/>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39" idx="2"/>
          </p:cNvCxnSpPr>
          <p:nvPr/>
        </p:nvCxnSpPr>
        <p:spPr>
          <a:xfrm>
            <a:off x="8116784" y="1207410"/>
            <a:ext cx="0" cy="223646"/>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a:stCxn id="37" idx="2"/>
            <a:endCxn id="41" idx="0"/>
          </p:cNvCxnSpPr>
          <p:nvPr/>
        </p:nvCxnSpPr>
        <p:spPr>
          <a:xfrm flipH="1">
            <a:off x="7580532" y="1978075"/>
            <a:ext cx="502" cy="210958"/>
          </a:xfrm>
          <a:prstGeom prst="line">
            <a:avLst/>
          </a:prstGeom>
        </p:spPr>
        <p:style>
          <a:lnRef idx="2">
            <a:schemeClr val="accent1"/>
          </a:lnRef>
          <a:fillRef idx="0">
            <a:schemeClr val="accent1"/>
          </a:fillRef>
          <a:effectRef idx="1">
            <a:schemeClr val="accent1"/>
          </a:effectRef>
          <a:fontRef idx="minor">
            <a:schemeClr val="tx1"/>
          </a:fontRef>
        </p:style>
      </p:cxnSp>
      <p:sp>
        <p:nvSpPr>
          <p:cNvPr id="38" name="Title 1"/>
          <p:cNvSpPr txBox="1">
            <a:spLocks/>
          </p:cNvSpPr>
          <p:nvPr/>
        </p:nvSpPr>
        <p:spPr>
          <a:xfrm>
            <a:off x="233237" y="4149272"/>
            <a:ext cx="8229600" cy="857250"/>
          </a:xfrm>
          <a:prstGeom prst="rect">
            <a:avLst/>
          </a:prstGeom>
        </p:spPr>
        <p:txBody>
          <a:bodyPr>
            <a:normAutofit/>
          </a:bodyPr>
          <a:lstStyle>
            <a:lvl1pPr algn="l" defTabSz="457200" rtl="0" eaLnBrk="1" latinLnBrk="0" hangingPunct="1">
              <a:spcBef>
                <a:spcPct val="0"/>
              </a:spcBef>
              <a:buNone/>
              <a:defRPr sz="2800" b="1" i="0" kern="1200">
                <a:solidFill>
                  <a:srgbClr val="5A5B5E"/>
                </a:solidFill>
                <a:latin typeface="Calibri"/>
                <a:ea typeface="+mj-ea"/>
                <a:cs typeface="Calibri"/>
              </a:defRPr>
            </a:lvl1pPr>
          </a:lstStyle>
          <a:p>
            <a:r>
              <a:rPr lang="en-US" dirty="0" smtClean="0"/>
              <a:t>A case study</a:t>
            </a:r>
            <a:endParaRPr lang="en-US" dirty="0"/>
          </a:p>
        </p:txBody>
      </p:sp>
    </p:spTree>
    <p:extLst>
      <p:ext uri="{BB962C8B-B14F-4D97-AF65-F5344CB8AC3E}">
        <p14:creationId xmlns:p14="http://schemas.microsoft.com/office/powerpoint/2010/main" val="150985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016"/>
            <a:ext cx="8229600" cy="857250"/>
          </a:xfrm>
        </p:spPr>
        <p:txBody>
          <a:bodyPr>
            <a:normAutofit/>
          </a:bodyPr>
          <a:lstStyle/>
          <a:p>
            <a:r>
              <a:rPr lang="en-US" dirty="0" smtClean="0"/>
              <a:t>Why </a:t>
            </a:r>
            <a:r>
              <a:rPr lang="en-US" dirty="0"/>
              <a:t>is it difficult to </a:t>
            </a:r>
            <a:r>
              <a:rPr lang="en-US" dirty="0" smtClean="0"/>
              <a:t>transform?</a:t>
            </a:r>
            <a:endParaRPr lang="en-US" dirty="0"/>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234" y="634234"/>
            <a:ext cx="1393978" cy="1393978"/>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234" y="2572693"/>
            <a:ext cx="1393978" cy="1393978"/>
          </a:xfrm>
          <a:prstGeom prst="rect">
            <a:avLst/>
          </a:prstGeom>
        </p:spPr>
      </p:pic>
      <p:sp>
        <p:nvSpPr>
          <p:cNvPr id="23" name="TextBox 22"/>
          <p:cNvSpPr txBox="1"/>
          <p:nvPr/>
        </p:nvSpPr>
        <p:spPr>
          <a:xfrm>
            <a:off x="7129255" y="960815"/>
            <a:ext cx="1361120" cy="553998"/>
          </a:xfrm>
          <a:prstGeom prst="rect">
            <a:avLst/>
          </a:prstGeom>
          <a:noFill/>
        </p:spPr>
        <p:txBody>
          <a:bodyPr wrap="none" rtlCol="0">
            <a:spAutoFit/>
          </a:bodyPr>
          <a:lstStyle/>
          <a:p>
            <a:pPr algn="ctr"/>
            <a:r>
              <a:rPr lang="en-US" sz="1000" dirty="0" smtClean="0">
                <a:solidFill>
                  <a:srgbClr val="FFFFFF"/>
                </a:solidFill>
              </a:rPr>
              <a:t>CRON jobs</a:t>
            </a:r>
          </a:p>
          <a:p>
            <a:pPr algn="ctr"/>
            <a:r>
              <a:rPr lang="en-US" sz="1000" dirty="0" smtClean="0">
                <a:solidFill>
                  <a:srgbClr val="FFFFFF"/>
                </a:solidFill>
              </a:rPr>
              <a:t>Windows Tasks</a:t>
            </a:r>
          </a:p>
          <a:p>
            <a:pPr algn="ctr"/>
            <a:r>
              <a:rPr lang="en-US" sz="1000" dirty="0" smtClean="0">
                <a:solidFill>
                  <a:srgbClr val="FFFFFF"/>
                </a:solidFill>
              </a:rPr>
              <a:t>Other scheduling tools</a:t>
            </a:r>
          </a:p>
        </p:txBody>
      </p:sp>
      <p:sp>
        <p:nvSpPr>
          <p:cNvPr id="24" name="TextBox 23"/>
          <p:cNvSpPr txBox="1"/>
          <p:nvPr/>
        </p:nvSpPr>
        <p:spPr>
          <a:xfrm>
            <a:off x="7154553" y="2942942"/>
            <a:ext cx="1324789" cy="553998"/>
          </a:xfrm>
          <a:prstGeom prst="rect">
            <a:avLst/>
          </a:prstGeom>
          <a:noFill/>
        </p:spPr>
        <p:txBody>
          <a:bodyPr wrap="none" rtlCol="0">
            <a:spAutoFit/>
          </a:bodyPr>
          <a:lstStyle/>
          <a:p>
            <a:pPr algn="ctr"/>
            <a:r>
              <a:rPr lang="en-US" sz="1000" dirty="0" smtClean="0">
                <a:solidFill>
                  <a:srgbClr val="FFFFFF"/>
                </a:solidFill>
              </a:rPr>
              <a:t>Insecure file transfers</a:t>
            </a:r>
          </a:p>
          <a:p>
            <a:pPr algn="ctr"/>
            <a:r>
              <a:rPr lang="en-US" sz="1000" dirty="0">
                <a:solidFill>
                  <a:srgbClr val="FFFFFF"/>
                </a:solidFill>
              </a:rPr>
              <a:t>Non-compliance</a:t>
            </a:r>
          </a:p>
          <a:p>
            <a:pPr algn="ctr"/>
            <a:r>
              <a:rPr lang="en-US" sz="1000" dirty="0" smtClean="0">
                <a:solidFill>
                  <a:srgbClr val="FFFFFF"/>
                </a:solidFill>
              </a:rPr>
              <a:t>Homegrown methods</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4748" y="634234"/>
            <a:ext cx="1395361" cy="1393978"/>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34748" y="2572693"/>
            <a:ext cx="1395361" cy="1393978"/>
          </a:xfrm>
          <a:prstGeom prst="rect">
            <a:avLst/>
          </a:prstGeom>
        </p:spPr>
      </p:pic>
      <p:sp>
        <p:nvSpPr>
          <p:cNvPr id="28" name="TextBox 27"/>
          <p:cNvSpPr txBox="1"/>
          <p:nvPr/>
        </p:nvSpPr>
        <p:spPr>
          <a:xfrm>
            <a:off x="732499" y="997734"/>
            <a:ext cx="983976" cy="553998"/>
          </a:xfrm>
          <a:prstGeom prst="rect">
            <a:avLst/>
          </a:prstGeom>
          <a:noFill/>
        </p:spPr>
        <p:txBody>
          <a:bodyPr wrap="none" rtlCol="0">
            <a:spAutoFit/>
          </a:bodyPr>
          <a:lstStyle/>
          <a:p>
            <a:pPr algn="ctr"/>
            <a:r>
              <a:rPr lang="en-US" sz="1000" dirty="0" smtClean="0">
                <a:solidFill>
                  <a:srgbClr val="FFFFFF"/>
                </a:solidFill>
              </a:rPr>
              <a:t>Complex</a:t>
            </a:r>
          </a:p>
          <a:p>
            <a:pPr algn="ctr"/>
            <a:r>
              <a:rPr lang="en-US" sz="1000" dirty="0" smtClean="0">
                <a:solidFill>
                  <a:srgbClr val="FFFFFF"/>
                </a:solidFill>
              </a:rPr>
              <a:t>Inflexible</a:t>
            </a:r>
          </a:p>
          <a:p>
            <a:pPr algn="ctr"/>
            <a:r>
              <a:rPr lang="en-US" sz="1000" dirty="0" smtClean="0">
                <a:solidFill>
                  <a:srgbClr val="FFFFFF"/>
                </a:solidFill>
              </a:rPr>
              <a:t>Unable </a:t>
            </a:r>
            <a:r>
              <a:rPr lang="en-US" sz="1000" dirty="0">
                <a:solidFill>
                  <a:srgbClr val="FFFFFF"/>
                </a:solidFill>
              </a:rPr>
              <a:t>to </a:t>
            </a:r>
            <a:r>
              <a:rPr lang="en-US" sz="1000" dirty="0" smtClean="0">
                <a:solidFill>
                  <a:srgbClr val="FFFFFF"/>
                </a:solidFill>
              </a:rPr>
              <a:t>scale</a:t>
            </a:r>
            <a:endParaRPr lang="en-US" sz="1000" dirty="0">
              <a:solidFill>
                <a:srgbClr val="FFFFFF"/>
              </a:solidFill>
            </a:endParaRPr>
          </a:p>
        </p:txBody>
      </p:sp>
      <p:sp>
        <p:nvSpPr>
          <p:cNvPr id="29" name="TextBox 28"/>
          <p:cNvSpPr txBox="1"/>
          <p:nvPr/>
        </p:nvSpPr>
        <p:spPr>
          <a:xfrm>
            <a:off x="760259" y="3121896"/>
            <a:ext cx="928459" cy="246221"/>
          </a:xfrm>
          <a:prstGeom prst="rect">
            <a:avLst/>
          </a:prstGeom>
          <a:noFill/>
        </p:spPr>
        <p:txBody>
          <a:bodyPr wrap="none" rtlCol="0">
            <a:spAutoFit/>
          </a:bodyPr>
          <a:lstStyle/>
          <a:p>
            <a:pPr algn="ctr"/>
            <a:r>
              <a:rPr lang="en-US" sz="1000" dirty="0" smtClean="0">
                <a:solidFill>
                  <a:srgbClr val="FFFFFF"/>
                </a:solidFill>
              </a:rPr>
              <a:t>24</a:t>
            </a:r>
            <a:r>
              <a:rPr lang="en-US" sz="1000" dirty="0">
                <a:solidFill>
                  <a:srgbClr val="FFFFFF"/>
                </a:solidFill>
              </a:rPr>
              <a:t>/7 non-</a:t>
            </a:r>
            <a:r>
              <a:rPr lang="en-US" sz="1000" dirty="0" smtClean="0">
                <a:solidFill>
                  <a:srgbClr val="FFFFFF"/>
                </a:solidFill>
              </a:rPr>
              <a:t>stop</a:t>
            </a:r>
            <a:endParaRPr lang="en-US" sz="1000" dirty="0">
              <a:solidFill>
                <a:srgbClr val="FFFFFF"/>
              </a:solidFill>
            </a:endParaRPr>
          </a:p>
        </p:txBody>
      </p:sp>
      <p:sp>
        <p:nvSpPr>
          <p:cNvPr id="3" name="Rectangle 2"/>
          <p:cNvSpPr/>
          <p:nvPr/>
        </p:nvSpPr>
        <p:spPr>
          <a:xfrm>
            <a:off x="1169755" y="4282820"/>
            <a:ext cx="6908131" cy="430887"/>
          </a:xfrm>
          <a:prstGeom prst="rect">
            <a:avLst/>
          </a:prstGeom>
        </p:spPr>
        <p:txBody>
          <a:bodyPr wrap="square">
            <a:spAutoFit/>
          </a:bodyPr>
          <a:lstStyle/>
          <a:p>
            <a:r>
              <a:rPr lang="en-US" sz="1100" i="1" dirty="0" smtClean="0"/>
              <a:t>“The </a:t>
            </a:r>
            <a:r>
              <a:rPr lang="en-US" sz="1100" i="1" dirty="0"/>
              <a:t>process of transforming or replacing key banking applications presents co-challenges that are at odds with each other </a:t>
            </a:r>
            <a:r>
              <a:rPr lang="en-US" sz="1100" i="1" dirty="0" smtClean="0"/>
              <a:t>- </a:t>
            </a:r>
            <a:r>
              <a:rPr lang="en-US" sz="1100" i="1" dirty="0"/>
              <a:t>like trying to perform </a:t>
            </a:r>
            <a:r>
              <a:rPr lang="en-US" sz="1100" i="1" dirty="0" smtClean="0"/>
              <a:t>an engine replacement during F1 racing.” - </a:t>
            </a:r>
            <a:r>
              <a:rPr lang="en-US" sz="1100" i="1" dirty="0"/>
              <a:t>Scott Simmons, Executive IT Architect, EMC</a:t>
            </a:r>
          </a:p>
        </p:txBody>
      </p:sp>
      <p:pic>
        <p:nvPicPr>
          <p:cNvPr id="4" name="Picture 3" descr="Screen Shot 2014-10-01 at 8.56.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5414" y="2642598"/>
            <a:ext cx="3401121" cy="1640222"/>
          </a:xfrm>
          <a:prstGeom prst="rect">
            <a:avLst/>
          </a:prstGeom>
        </p:spPr>
      </p:pic>
      <p:pic>
        <p:nvPicPr>
          <p:cNvPr id="16" name="Picture 15" descr="Screen Shot 2014-10-01 at 8.56.3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1854" y="564312"/>
            <a:ext cx="4094974" cy="1974839"/>
          </a:xfrm>
          <a:prstGeom prst="rect">
            <a:avLst/>
          </a:prstGeom>
        </p:spPr>
      </p:pic>
      <p:sp>
        <p:nvSpPr>
          <p:cNvPr id="30" name="Up-Down Arrow 29"/>
          <p:cNvSpPr/>
          <p:nvPr/>
        </p:nvSpPr>
        <p:spPr>
          <a:xfrm>
            <a:off x="4369902" y="2250906"/>
            <a:ext cx="334219" cy="576490"/>
          </a:xfrm>
          <a:prstGeom prst="upDownArrow">
            <a:avLst/>
          </a:prstGeom>
          <a:solidFill>
            <a:srgbClr val="8AC4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54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does it mean to us?</a:t>
            </a:r>
            <a:endParaRPr lang="en-US" dirty="0"/>
          </a:p>
        </p:txBody>
      </p:sp>
      <p:sp>
        <p:nvSpPr>
          <p:cNvPr id="3" name="Text Placeholder 2"/>
          <p:cNvSpPr>
            <a:spLocks noGrp="1"/>
          </p:cNvSpPr>
          <p:nvPr>
            <p:ph type="body" idx="1"/>
          </p:nvPr>
        </p:nvSpPr>
        <p:spPr/>
        <p:txBody>
          <a:bodyPr/>
          <a:lstStyle/>
          <a:p>
            <a:r>
              <a:rPr lang="en-US" dirty="0" smtClean="0">
                <a:solidFill>
                  <a:srgbClr val="F69321"/>
                </a:solidFill>
              </a:rPr>
              <a:t>Operational Changes</a:t>
            </a:r>
            <a:endParaRPr lang="en-US" dirty="0">
              <a:solidFill>
                <a:srgbClr val="F69321"/>
              </a:solidFill>
            </a:endParaRPr>
          </a:p>
        </p:txBody>
      </p:sp>
      <p:sp>
        <p:nvSpPr>
          <p:cNvPr id="4" name="Content Placeholder 3"/>
          <p:cNvSpPr>
            <a:spLocks noGrp="1"/>
          </p:cNvSpPr>
          <p:nvPr>
            <p:ph sz="half" idx="2"/>
          </p:nvPr>
        </p:nvSpPr>
        <p:spPr/>
        <p:txBody>
          <a:bodyPr/>
          <a:lstStyle/>
          <a:p>
            <a:r>
              <a:rPr lang="en-US" dirty="0">
                <a:solidFill>
                  <a:srgbClr val="5A5C5D"/>
                </a:solidFill>
              </a:rPr>
              <a:t>Less </a:t>
            </a:r>
            <a:r>
              <a:rPr lang="en-US" dirty="0" smtClean="0">
                <a:solidFill>
                  <a:srgbClr val="5A5C5D"/>
                </a:solidFill>
              </a:rPr>
              <a:t>resources, </a:t>
            </a:r>
            <a:r>
              <a:rPr lang="en-US" dirty="0">
                <a:solidFill>
                  <a:srgbClr val="5A5C5D"/>
                </a:solidFill>
              </a:rPr>
              <a:t>more work</a:t>
            </a:r>
          </a:p>
          <a:p>
            <a:r>
              <a:rPr lang="en-US" dirty="0">
                <a:solidFill>
                  <a:srgbClr val="5A5C5D"/>
                </a:solidFill>
              </a:rPr>
              <a:t>Learning new </a:t>
            </a:r>
            <a:r>
              <a:rPr lang="en-US" dirty="0" smtClean="0">
                <a:solidFill>
                  <a:srgbClr val="5A5C5D"/>
                </a:solidFill>
              </a:rPr>
              <a:t>toolsets in a limited time frame</a:t>
            </a:r>
            <a:endParaRPr lang="en-US" dirty="0">
              <a:solidFill>
                <a:srgbClr val="5A5C5D"/>
              </a:solidFill>
            </a:endParaRPr>
          </a:p>
          <a:p>
            <a:r>
              <a:rPr lang="en-US" dirty="0">
                <a:solidFill>
                  <a:srgbClr val="5A5C5D"/>
                </a:solidFill>
              </a:rPr>
              <a:t>Job </a:t>
            </a:r>
            <a:r>
              <a:rPr lang="en-US" dirty="0" smtClean="0">
                <a:solidFill>
                  <a:srgbClr val="5A5C5D"/>
                </a:solidFill>
              </a:rPr>
              <a:t>uncertainty</a:t>
            </a:r>
            <a:endParaRPr lang="en-US" dirty="0">
              <a:solidFill>
                <a:srgbClr val="5A5C5D"/>
              </a:solidFill>
            </a:endParaRPr>
          </a:p>
        </p:txBody>
      </p:sp>
      <p:sp>
        <p:nvSpPr>
          <p:cNvPr id="5" name="Text Placeholder 4"/>
          <p:cNvSpPr>
            <a:spLocks noGrp="1"/>
          </p:cNvSpPr>
          <p:nvPr>
            <p:ph type="body" sz="quarter" idx="3"/>
          </p:nvPr>
        </p:nvSpPr>
        <p:spPr/>
        <p:txBody>
          <a:bodyPr/>
          <a:lstStyle/>
          <a:p>
            <a:r>
              <a:rPr lang="en-US" dirty="0" smtClean="0">
                <a:solidFill>
                  <a:schemeClr val="accent1"/>
                </a:solidFill>
              </a:rPr>
              <a:t>Ultimately becomes…</a:t>
            </a:r>
            <a:endParaRPr lang="en-US" dirty="0">
              <a:solidFill>
                <a:schemeClr val="accent1"/>
              </a:solidFill>
            </a:endParaRPr>
          </a:p>
        </p:txBody>
      </p:sp>
      <p:sp>
        <p:nvSpPr>
          <p:cNvPr id="6" name="Content Placeholder 5"/>
          <p:cNvSpPr>
            <a:spLocks noGrp="1"/>
          </p:cNvSpPr>
          <p:nvPr>
            <p:ph sz="quarter" idx="4"/>
          </p:nvPr>
        </p:nvSpPr>
        <p:spPr/>
        <p:txBody>
          <a:bodyPr/>
          <a:lstStyle/>
          <a:p>
            <a:r>
              <a:rPr lang="en-US" dirty="0" smtClean="0">
                <a:solidFill>
                  <a:srgbClr val="5A5C5D"/>
                </a:solidFill>
              </a:rPr>
              <a:t>System outages</a:t>
            </a:r>
          </a:p>
          <a:p>
            <a:r>
              <a:rPr lang="en-US" dirty="0" smtClean="0">
                <a:solidFill>
                  <a:srgbClr val="5A5C5D"/>
                </a:solidFill>
              </a:rPr>
              <a:t>Missed SLAs</a:t>
            </a:r>
            <a:endParaRPr lang="en-US" dirty="0">
              <a:solidFill>
                <a:srgbClr val="5A5C5D"/>
              </a:solidFill>
            </a:endParaRPr>
          </a:p>
          <a:p>
            <a:r>
              <a:rPr lang="en-US" dirty="0">
                <a:solidFill>
                  <a:srgbClr val="5A5C5D"/>
                </a:solidFill>
              </a:rPr>
              <a:t>Poor customer experience</a:t>
            </a:r>
          </a:p>
          <a:p>
            <a:r>
              <a:rPr lang="en-US" dirty="0">
                <a:solidFill>
                  <a:srgbClr val="5A5C5D"/>
                </a:solidFill>
              </a:rPr>
              <a:t>Staff goes </a:t>
            </a:r>
            <a:r>
              <a:rPr lang="en-US" dirty="0" smtClean="0">
                <a:solidFill>
                  <a:srgbClr val="5A5C5D"/>
                </a:solidFill>
              </a:rPr>
              <a:t>on </a:t>
            </a:r>
            <a:r>
              <a:rPr lang="en-US" dirty="0">
                <a:solidFill>
                  <a:srgbClr val="5A5C5D"/>
                </a:solidFill>
              </a:rPr>
              <a:t>stress </a:t>
            </a:r>
            <a:r>
              <a:rPr lang="en-US" dirty="0" smtClean="0">
                <a:solidFill>
                  <a:srgbClr val="5A5C5D"/>
                </a:solidFill>
              </a:rPr>
              <a:t>leave</a:t>
            </a:r>
            <a:endParaRPr lang="en-US" dirty="0">
              <a:solidFill>
                <a:srgbClr val="5A5C5D"/>
              </a:solidFill>
            </a:endParaRPr>
          </a:p>
        </p:txBody>
      </p:sp>
      <p:pic>
        <p:nvPicPr>
          <p:cNvPr id="7" name="Picture 6" descr="Screen Shot 2014-09-07 at 2.50.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373" y="3199867"/>
            <a:ext cx="2648894" cy="1491843"/>
          </a:xfrm>
          <a:prstGeom prst="rect">
            <a:avLst/>
          </a:prstGeom>
          <a:ln>
            <a:solidFill>
              <a:srgbClr val="E98332"/>
            </a:solidFill>
          </a:ln>
        </p:spPr>
      </p:pic>
      <p:pic>
        <p:nvPicPr>
          <p:cNvPr id="8" name="Picture 7" descr="Screen Shot 2014-09-07 at 2.50.4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687" y="3199866"/>
            <a:ext cx="2655447" cy="1491844"/>
          </a:xfrm>
          <a:prstGeom prst="rect">
            <a:avLst/>
          </a:prstGeom>
          <a:ln>
            <a:solidFill>
              <a:srgbClr val="E98332"/>
            </a:solidFill>
          </a:ln>
        </p:spPr>
      </p:pic>
      <p:pic>
        <p:nvPicPr>
          <p:cNvPr id="9" name="Picture 8" descr="Screen Shot 2014-09-07 at 2.51.1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4554" y="3199867"/>
            <a:ext cx="2645634" cy="1491843"/>
          </a:xfrm>
          <a:prstGeom prst="rect">
            <a:avLst/>
          </a:prstGeom>
          <a:ln>
            <a:solidFill>
              <a:srgbClr val="E98332"/>
            </a:solidFill>
          </a:ln>
        </p:spPr>
      </p:pic>
    </p:spTree>
    <p:extLst>
      <p:ext uri="{BB962C8B-B14F-4D97-AF65-F5344CB8AC3E}">
        <p14:creationId xmlns:p14="http://schemas.microsoft.com/office/powerpoint/2010/main" val="3586559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smtClean="0"/>
              <a:t>How to Overcome the Challenges?</a:t>
            </a:r>
            <a:endParaRPr lang="en-US" dirty="0"/>
          </a:p>
        </p:txBody>
      </p:sp>
      <p:sp>
        <p:nvSpPr>
          <p:cNvPr id="3" name="Text Placeholder 2"/>
          <p:cNvSpPr>
            <a:spLocks noGrp="1"/>
          </p:cNvSpPr>
          <p:nvPr>
            <p:ph type="body" sz="quarter" idx="11"/>
          </p:nvPr>
        </p:nvSpPr>
        <p:spPr/>
        <p:txBody>
          <a:bodyPr/>
          <a:lstStyle/>
          <a:p>
            <a:r>
              <a:rPr lang="en-US" dirty="0"/>
              <a:t>Bring out the secret Weapons!</a:t>
            </a:r>
          </a:p>
        </p:txBody>
      </p:sp>
      <p:grpSp>
        <p:nvGrpSpPr>
          <p:cNvPr id="4" name="Group 3"/>
          <p:cNvGrpSpPr/>
          <p:nvPr/>
        </p:nvGrpSpPr>
        <p:grpSpPr>
          <a:xfrm>
            <a:off x="6715242" y="294761"/>
            <a:ext cx="1708148" cy="1537421"/>
            <a:chOff x="-9663" y="61499"/>
            <a:chExt cx="3610549" cy="3249679"/>
          </a:xfrm>
        </p:grpSpPr>
        <p:sp>
          <p:nvSpPr>
            <p:cNvPr id="5" name="Freeform 4"/>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Tree>
    <p:extLst>
      <p:ext uri="{BB962C8B-B14F-4D97-AF65-F5344CB8AC3E}">
        <p14:creationId xmlns:p14="http://schemas.microsoft.com/office/powerpoint/2010/main" val="3441669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767"/>
            <a:ext cx="8229600" cy="857250"/>
          </a:xfrm>
        </p:spPr>
        <p:txBody>
          <a:bodyPr/>
          <a:lstStyle/>
          <a:p>
            <a:r>
              <a:rPr lang="en-US" altLang="en-US" dirty="0" smtClean="0"/>
              <a:t>Use Case #1: Core Banking Processing</a:t>
            </a:r>
            <a:endParaRPr lang="en-US" altLang="en-US" dirty="0"/>
          </a:p>
        </p:txBody>
      </p:sp>
      <p:sp>
        <p:nvSpPr>
          <p:cNvPr id="4" name="Rectangle 3"/>
          <p:cNvSpPr/>
          <p:nvPr/>
        </p:nvSpPr>
        <p:spPr>
          <a:xfrm>
            <a:off x="340380" y="588489"/>
            <a:ext cx="5089441" cy="3970317"/>
          </a:xfrm>
          <a:prstGeom prst="rect">
            <a:avLst/>
          </a:prstGeom>
        </p:spPr>
        <p:txBody>
          <a:bodyPr wrap="square">
            <a:spAutoFit/>
          </a:bodyPr>
          <a:lstStyle/>
          <a:p>
            <a:pPr marL="342900" indent="-342900"/>
            <a:r>
              <a:rPr lang="en-US" sz="1200" b="1" dirty="0" smtClean="0"/>
              <a:t>File Watch job</a:t>
            </a:r>
          </a:p>
          <a:p>
            <a:pPr marL="171450" indent="-171450">
              <a:buFont typeface="Arial"/>
              <a:buChar char="•"/>
            </a:pPr>
            <a:r>
              <a:rPr lang="en-US" sz="1200" dirty="0" smtClean="0"/>
              <a:t>Allows complex file watching rules</a:t>
            </a:r>
          </a:p>
          <a:p>
            <a:endParaRPr lang="en-US" sz="1200" b="1" dirty="0"/>
          </a:p>
          <a:p>
            <a:pPr marL="342900" indent="-342900"/>
            <a:r>
              <a:rPr lang="en-US" sz="1200" b="1" dirty="0" smtClean="0"/>
              <a:t>File Transfer job</a:t>
            </a:r>
          </a:p>
          <a:p>
            <a:pPr marL="171450" indent="-171450">
              <a:buFont typeface="Arial"/>
              <a:buChar char="•"/>
            </a:pPr>
            <a:r>
              <a:rPr lang="en-US" sz="1200" dirty="0" smtClean="0"/>
              <a:t>Powerful pre and post commands</a:t>
            </a:r>
          </a:p>
          <a:p>
            <a:pPr marL="171450" indent="-171450">
              <a:buFont typeface="Arial"/>
              <a:buChar char="•"/>
            </a:pPr>
            <a:r>
              <a:rPr lang="en-US" sz="1200" dirty="0" smtClean="0"/>
              <a:t>Restart from point of failure</a:t>
            </a:r>
          </a:p>
          <a:p>
            <a:pPr marL="342900" indent="-342900"/>
            <a:endParaRPr lang="en-US" sz="1200" b="1" dirty="0" smtClean="0"/>
          </a:p>
          <a:p>
            <a:pPr marL="342900" indent="-342900"/>
            <a:r>
              <a:rPr lang="en-US" sz="1200" b="1" dirty="0" smtClean="0"/>
              <a:t>SAP ABAP job</a:t>
            </a:r>
          </a:p>
          <a:p>
            <a:pPr marL="171450" indent="-171450">
              <a:buFont typeface="Arial"/>
              <a:buChar char="•"/>
            </a:pPr>
            <a:r>
              <a:rPr lang="en-US" sz="1200" dirty="0" smtClean="0"/>
              <a:t>APAB</a:t>
            </a:r>
            <a:r>
              <a:rPr lang="en-US" sz="1200" dirty="0"/>
              <a:t>/4 program: </a:t>
            </a:r>
            <a:r>
              <a:rPr lang="en-US" sz="1200" dirty="0" smtClean="0"/>
              <a:t>Module </a:t>
            </a:r>
            <a:r>
              <a:rPr lang="en-US" sz="1200" dirty="0"/>
              <a:t>Pools </a:t>
            </a:r>
            <a:r>
              <a:rPr lang="en-US" sz="1200" dirty="0" smtClean="0"/>
              <a:t>or Reports (can </a:t>
            </a:r>
            <a:r>
              <a:rPr lang="en-US" sz="1200" dirty="0"/>
              <a:t>also be used to modify data</a:t>
            </a:r>
            <a:r>
              <a:rPr lang="en-US" sz="1200" dirty="0" smtClean="0"/>
              <a:t>)</a:t>
            </a:r>
          </a:p>
          <a:p>
            <a:pPr marL="171450" indent="-171450">
              <a:buFont typeface="Arial"/>
              <a:buChar char="•"/>
            </a:pPr>
            <a:r>
              <a:rPr lang="en-US" sz="1200" dirty="0" smtClean="0"/>
              <a:t>Running external command or program</a:t>
            </a:r>
          </a:p>
          <a:p>
            <a:pPr marL="171450" indent="-171450">
              <a:buFont typeface="Arial"/>
              <a:buChar char="•"/>
            </a:pPr>
            <a:r>
              <a:rPr lang="en-US" sz="1200" dirty="0" smtClean="0"/>
              <a:t>Supports load balancing (job submission via SAP messaging server)</a:t>
            </a:r>
          </a:p>
          <a:p>
            <a:pPr marL="171450" indent="-171450">
              <a:buFont typeface="Arial"/>
              <a:buChar char="•"/>
            </a:pPr>
            <a:r>
              <a:rPr lang="en-US" sz="1200" dirty="0" smtClean="0"/>
              <a:t>Job interception, event watcher and extractor functions (XBP 2.0)</a:t>
            </a:r>
          </a:p>
          <a:p>
            <a:pPr marL="171450" indent="-171450">
              <a:buFont typeface="Arial"/>
              <a:buChar char="•"/>
            </a:pPr>
            <a:r>
              <a:rPr lang="en-US" sz="1200" dirty="0" smtClean="0"/>
              <a:t>Temporary variants, event history and interception profiles (XPB 3.0)</a:t>
            </a:r>
          </a:p>
          <a:p>
            <a:endParaRPr lang="en-US" sz="1200" dirty="0" smtClean="0"/>
          </a:p>
          <a:p>
            <a:r>
              <a:rPr lang="en-US" sz="1200" b="1" dirty="0" smtClean="0"/>
              <a:t>SAP BW job</a:t>
            </a:r>
          </a:p>
          <a:p>
            <a:pPr marL="171450" indent="-171450">
              <a:buFont typeface="Arial"/>
              <a:buChar char="•"/>
            </a:pPr>
            <a:r>
              <a:rPr lang="en-US" sz="1200" dirty="0" smtClean="0"/>
              <a:t>Info Package and Process Chain</a:t>
            </a:r>
          </a:p>
          <a:p>
            <a:pPr marL="171450" indent="-171450">
              <a:buFont typeface="Arial"/>
              <a:buChar char="•"/>
            </a:pPr>
            <a:r>
              <a:rPr lang="en-US" sz="1200" dirty="0" smtClean="0"/>
              <a:t>Restart from point of failure</a:t>
            </a:r>
            <a:endParaRPr lang="en-US" sz="1200" dirty="0"/>
          </a:p>
          <a:p>
            <a:pPr marL="171450" indent="-171450">
              <a:buFont typeface="Arial"/>
              <a:buChar char="•"/>
            </a:pPr>
            <a:endParaRPr lang="en-US" sz="1200" dirty="0"/>
          </a:p>
          <a:p>
            <a:pPr marL="342900" indent="-342900"/>
            <a:r>
              <a:rPr lang="en-US" sz="1200" b="1" dirty="0" smtClean="0"/>
              <a:t>Web Service job</a:t>
            </a:r>
            <a:endParaRPr lang="en-US" sz="1200" b="1" dirty="0"/>
          </a:p>
          <a:p>
            <a:pPr marL="171450" indent="-171450">
              <a:buFont typeface="Arial"/>
              <a:buChar char="•"/>
            </a:pPr>
            <a:r>
              <a:rPr lang="en-US" sz="1200" dirty="0" smtClean="0"/>
              <a:t>Notifying external systems to trigger down flow processing</a:t>
            </a:r>
          </a:p>
        </p:txBody>
      </p:sp>
      <p:sp>
        <p:nvSpPr>
          <p:cNvPr id="3" name="Rectangle 2"/>
          <p:cNvSpPr/>
          <p:nvPr/>
        </p:nvSpPr>
        <p:spPr>
          <a:xfrm>
            <a:off x="6520657" y="1933894"/>
            <a:ext cx="879192" cy="390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AFT Job</a:t>
            </a:r>
            <a:endParaRPr lang="en-US" sz="1000" dirty="0"/>
          </a:p>
        </p:txBody>
      </p:sp>
      <p:sp>
        <p:nvSpPr>
          <p:cNvPr id="5" name="Rectangle 4"/>
          <p:cNvSpPr/>
          <p:nvPr/>
        </p:nvSpPr>
        <p:spPr>
          <a:xfrm>
            <a:off x="6520657" y="1321343"/>
            <a:ext cx="879192" cy="390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File Watch</a:t>
            </a:r>
            <a:endParaRPr lang="en-US" sz="1000" dirty="0"/>
          </a:p>
        </p:txBody>
      </p:sp>
      <p:pic>
        <p:nvPicPr>
          <p:cNvPr id="6" name="Picture 5"/>
          <p:cNvPicPr>
            <a:picLocks noChangeAspect="1"/>
          </p:cNvPicPr>
          <p:nvPr/>
        </p:nvPicPr>
        <p:blipFill>
          <a:blip r:embed="rId3"/>
          <a:stretch>
            <a:fillRect/>
          </a:stretch>
        </p:blipFill>
        <p:spPr>
          <a:xfrm>
            <a:off x="7602981" y="840883"/>
            <a:ext cx="626619" cy="626619"/>
          </a:xfrm>
          <a:prstGeom prst="rect">
            <a:avLst/>
          </a:prstGeom>
        </p:spPr>
      </p:pic>
      <p:sp>
        <p:nvSpPr>
          <p:cNvPr id="7" name="Left Arrow 6"/>
          <p:cNvSpPr/>
          <p:nvPr/>
        </p:nvSpPr>
        <p:spPr>
          <a:xfrm rot="19377096">
            <a:off x="7264658" y="1174321"/>
            <a:ext cx="509296" cy="350091"/>
          </a:xfrm>
          <a:prstGeom prst="left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p:cNvSpPr/>
          <p:nvPr/>
        </p:nvSpPr>
        <p:spPr>
          <a:xfrm>
            <a:off x="6520657" y="2566009"/>
            <a:ext cx="879192" cy="390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SAP Job #1</a:t>
            </a:r>
            <a:endParaRPr lang="en-US" sz="1000" dirty="0"/>
          </a:p>
        </p:txBody>
      </p:sp>
      <p:sp>
        <p:nvSpPr>
          <p:cNvPr id="9" name="Rectangle 8"/>
          <p:cNvSpPr/>
          <p:nvPr/>
        </p:nvSpPr>
        <p:spPr>
          <a:xfrm>
            <a:off x="6520657" y="3206910"/>
            <a:ext cx="879192" cy="390800"/>
          </a:xfrm>
          <a:prstGeom prst="rect">
            <a:avLst/>
          </a:prstGeom>
          <a:solidFill>
            <a:srgbClr val="3980B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SAP Job #2</a:t>
            </a:r>
            <a:endParaRPr lang="en-US" sz="1000" dirty="0"/>
          </a:p>
        </p:txBody>
      </p:sp>
      <p:sp>
        <p:nvSpPr>
          <p:cNvPr id="10" name="Rectangle 9"/>
          <p:cNvSpPr/>
          <p:nvPr/>
        </p:nvSpPr>
        <p:spPr>
          <a:xfrm>
            <a:off x="6896708" y="4088779"/>
            <a:ext cx="1571148" cy="596695"/>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EOD Batch</a:t>
            </a:r>
            <a:endParaRPr lang="en-US" sz="1000" dirty="0"/>
          </a:p>
        </p:txBody>
      </p:sp>
      <p:cxnSp>
        <p:nvCxnSpPr>
          <p:cNvPr id="12" name="Straight Arrow Connector 11"/>
          <p:cNvCxnSpPr>
            <a:stCxn id="5" idx="2"/>
            <a:endCxn id="3" idx="0"/>
          </p:cNvCxnSpPr>
          <p:nvPr/>
        </p:nvCxnSpPr>
        <p:spPr>
          <a:xfrm>
            <a:off x="6960253" y="1712143"/>
            <a:ext cx="0" cy="2217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3" idx="2"/>
            <a:endCxn id="8" idx="0"/>
          </p:cNvCxnSpPr>
          <p:nvPr/>
        </p:nvCxnSpPr>
        <p:spPr>
          <a:xfrm>
            <a:off x="6960253" y="2324694"/>
            <a:ext cx="0" cy="2413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2"/>
            <a:endCxn id="9" idx="0"/>
          </p:cNvCxnSpPr>
          <p:nvPr/>
        </p:nvCxnSpPr>
        <p:spPr>
          <a:xfrm>
            <a:off x="6960253" y="2956809"/>
            <a:ext cx="0" cy="2501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9" idx="1"/>
            <a:endCxn id="5" idx="0"/>
          </p:cNvCxnSpPr>
          <p:nvPr/>
        </p:nvCxnSpPr>
        <p:spPr>
          <a:xfrm rot="10800000" flipH="1">
            <a:off x="6520657" y="1321344"/>
            <a:ext cx="439596" cy="2080967"/>
          </a:xfrm>
          <a:prstGeom prst="bentConnector4">
            <a:avLst>
              <a:gd name="adj1" fmla="val -52002"/>
              <a:gd name="adj2" fmla="val 110985"/>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9" idx="2"/>
            <a:endCxn id="10" idx="0"/>
          </p:cNvCxnSpPr>
          <p:nvPr/>
        </p:nvCxnSpPr>
        <p:spPr>
          <a:xfrm rot="16200000" flipH="1">
            <a:off x="7075733" y="3482229"/>
            <a:ext cx="491069" cy="722029"/>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9" idx="3"/>
            <a:endCxn id="32" idx="1"/>
          </p:cNvCxnSpPr>
          <p:nvPr/>
        </p:nvCxnSpPr>
        <p:spPr>
          <a:xfrm>
            <a:off x="7399849" y="3402310"/>
            <a:ext cx="428160" cy="209492"/>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828009" y="3416402"/>
            <a:ext cx="879192" cy="390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Web Service</a:t>
            </a:r>
            <a:endParaRPr lang="en-US" sz="1000" dirty="0"/>
          </a:p>
        </p:txBody>
      </p:sp>
      <p:cxnSp>
        <p:nvCxnSpPr>
          <p:cNvPr id="33" name="Elbow Connector 32"/>
          <p:cNvCxnSpPr>
            <a:stCxn id="10" idx="1"/>
            <a:endCxn id="36" idx="3"/>
          </p:cNvCxnSpPr>
          <p:nvPr/>
        </p:nvCxnSpPr>
        <p:spPr>
          <a:xfrm rot="10800000" flipV="1">
            <a:off x="6447406" y="4387126"/>
            <a:ext cx="449302" cy="5303"/>
          </a:xfrm>
          <a:prstGeom prst="bentConnector3">
            <a:avLst>
              <a:gd name="adj1" fmla="val 50000"/>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5755450" y="3883575"/>
            <a:ext cx="691956" cy="101771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SAP BW Job</a:t>
            </a:r>
            <a:endParaRPr lang="en-US" sz="1000" dirty="0"/>
          </a:p>
        </p:txBody>
      </p:sp>
      <p:sp>
        <p:nvSpPr>
          <p:cNvPr id="11" name="Rectangle 10"/>
          <p:cNvSpPr/>
          <p:nvPr/>
        </p:nvSpPr>
        <p:spPr>
          <a:xfrm rot="16200000">
            <a:off x="5607168" y="2121645"/>
            <a:ext cx="1204514" cy="246221"/>
          </a:xfrm>
          <a:prstGeom prst="rect">
            <a:avLst/>
          </a:prstGeom>
        </p:spPr>
        <p:txBody>
          <a:bodyPr wrap="none">
            <a:spAutoFit/>
          </a:bodyPr>
          <a:lstStyle/>
          <a:p>
            <a:r>
              <a:rPr lang="en-US" sz="1000" dirty="0" smtClean="0"/>
              <a:t>Intraday processing</a:t>
            </a:r>
            <a:endParaRPr lang="en-US" sz="1000" dirty="0"/>
          </a:p>
        </p:txBody>
      </p:sp>
      <p:sp>
        <p:nvSpPr>
          <p:cNvPr id="26" name="Rectangle 25"/>
          <p:cNvSpPr/>
          <p:nvPr/>
        </p:nvSpPr>
        <p:spPr>
          <a:xfrm>
            <a:off x="6160654" y="450083"/>
            <a:ext cx="1595968" cy="3908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SOD Batch</a:t>
            </a:r>
            <a:endParaRPr lang="en-US" sz="1000" dirty="0"/>
          </a:p>
        </p:txBody>
      </p:sp>
      <p:cxnSp>
        <p:nvCxnSpPr>
          <p:cNvPr id="28" name="Straight Arrow Connector 27"/>
          <p:cNvCxnSpPr>
            <a:stCxn id="26" idx="2"/>
            <a:endCxn id="5" idx="0"/>
          </p:cNvCxnSpPr>
          <p:nvPr/>
        </p:nvCxnSpPr>
        <p:spPr>
          <a:xfrm>
            <a:off x="6958638" y="840883"/>
            <a:ext cx="1615" cy="4804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7602981" y="1379982"/>
            <a:ext cx="690819" cy="215444"/>
          </a:xfrm>
          <a:prstGeom prst="rect">
            <a:avLst/>
          </a:prstGeom>
        </p:spPr>
        <p:txBody>
          <a:bodyPr wrap="square">
            <a:spAutoFit/>
          </a:bodyPr>
          <a:lstStyle/>
          <a:p>
            <a:pPr algn="ctr"/>
            <a:r>
              <a:rPr lang="en-US" sz="800" dirty="0" smtClean="0"/>
              <a:t>Other Banks</a:t>
            </a:r>
            <a:endParaRPr lang="en-US" sz="800" dirty="0"/>
          </a:p>
        </p:txBody>
      </p:sp>
    </p:spTree>
    <p:extLst>
      <p:ext uri="{BB962C8B-B14F-4D97-AF65-F5344CB8AC3E}">
        <p14:creationId xmlns:p14="http://schemas.microsoft.com/office/powerpoint/2010/main" val="405430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767"/>
            <a:ext cx="8229600" cy="857250"/>
          </a:xfrm>
        </p:spPr>
        <p:txBody>
          <a:bodyPr/>
          <a:lstStyle/>
          <a:p>
            <a:r>
              <a:rPr lang="en-US" altLang="en-US" dirty="0" smtClean="0"/>
              <a:t>Use Case #2: Business Intelligence</a:t>
            </a:r>
            <a:endParaRPr lang="en-US" altLang="en-US" dirty="0"/>
          </a:p>
        </p:txBody>
      </p:sp>
      <p:sp>
        <p:nvSpPr>
          <p:cNvPr id="22" name="Rectangle 21"/>
          <p:cNvSpPr/>
          <p:nvPr/>
        </p:nvSpPr>
        <p:spPr>
          <a:xfrm>
            <a:off x="6571969" y="3352173"/>
            <a:ext cx="1209548" cy="902331"/>
          </a:xfrm>
          <a:prstGeom prst="rect">
            <a:avLst/>
          </a:prstGeom>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t>EDW</a:t>
            </a:r>
            <a:endParaRPr lang="en-US" sz="1200" dirty="0"/>
          </a:p>
        </p:txBody>
      </p:sp>
      <p:sp>
        <p:nvSpPr>
          <p:cNvPr id="23" name="Rectangle 22"/>
          <p:cNvSpPr/>
          <p:nvPr/>
        </p:nvSpPr>
        <p:spPr>
          <a:xfrm>
            <a:off x="8163838" y="373326"/>
            <a:ext cx="743302" cy="370012"/>
          </a:xfrm>
          <a:prstGeom prst="rect">
            <a:avLst/>
          </a:prstGeom>
          <a:solidFill>
            <a:srgbClr val="D7DF0F"/>
          </a:solidFill>
          <a:ln w="9525" cmpd="sng">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smtClean="0"/>
              <a:t>Analysis</a:t>
            </a:r>
            <a:endParaRPr lang="en-US" sz="1000" dirty="0"/>
          </a:p>
        </p:txBody>
      </p:sp>
      <p:sp>
        <p:nvSpPr>
          <p:cNvPr id="24" name="Rectangle 23"/>
          <p:cNvSpPr/>
          <p:nvPr/>
        </p:nvSpPr>
        <p:spPr>
          <a:xfrm>
            <a:off x="8163838" y="1225236"/>
            <a:ext cx="743302" cy="370011"/>
          </a:xfrm>
          <a:prstGeom prst="rect">
            <a:avLst/>
          </a:prstGeom>
          <a:solidFill>
            <a:srgbClr val="D7DF0F"/>
          </a:solidFill>
          <a:ln w="9525" cmpd="sng">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smtClean="0"/>
              <a:t>Reporting</a:t>
            </a:r>
            <a:endParaRPr lang="en-US" sz="1000" dirty="0"/>
          </a:p>
        </p:txBody>
      </p:sp>
      <p:sp>
        <p:nvSpPr>
          <p:cNvPr id="25" name="Rectangle 24"/>
          <p:cNvSpPr/>
          <p:nvPr/>
        </p:nvSpPr>
        <p:spPr>
          <a:xfrm>
            <a:off x="8163838" y="2166909"/>
            <a:ext cx="743301" cy="380629"/>
          </a:xfrm>
          <a:prstGeom prst="rect">
            <a:avLst/>
          </a:prstGeom>
          <a:solidFill>
            <a:srgbClr val="D7DF0F"/>
          </a:solidFill>
          <a:ln w="9525" cmpd="sng">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smtClean="0"/>
              <a:t>Data mining</a:t>
            </a:r>
            <a:endParaRPr lang="en-US" sz="1000" dirty="0"/>
          </a:p>
        </p:txBody>
      </p:sp>
      <p:sp>
        <p:nvSpPr>
          <p:cNvPr id="26" name="Rectangle 25"/>
          <p:cNvSpPr/>
          <p:nvPr/>
        </p:nvSpPr>
        <p:spPr>
          <a:xfrm>
            <a:off x="6571969" y="271607"/>
            <a:ext cx="1209548" cy="2299027"/>
          </a:xfrm>
          <a:prstGeom prst="rect">
            <a:avLst/>
          </a:prstGeom>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t>Data Mart</a:t>
            </a:r>
            <a:endParaRPr lang="en-US" sz="1200" dirty="0"/>
          </a:p>
        </p:txBody>
      </p:sp>
      <p:sp>
        <p:nvSpPr>
          <p:cNvPr id="27" name="Rectangle 26"/>
          <p:cNvSpPr/>
          <p:nvPr/>
        </p:nvSpPr>
        <p:spPr>
          <a:xfrm>
            <a:off x="6608953" y="454557"/>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28" name="Rectangle 27"/>
          <p:cNvSpPr/>
          <p:nvPr/>
        </p:nvSpPr>
        <p:spPr>
          <a:xfrm>
            <a:off x="7018202" y="454557"/>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30" name="Rectangle 29"/>
          <p:cNvSpPr/>
          <p:nvPr/>
        </p:nvSpPr>
        <p:spPr>
          <a:xfrm>
            <a:off x="7424880" y="454557"/>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31" name="Rectangle 30"/>
          <p:cNvSpPr/>
          <p:nvPr/>
        </p:nvSpPr>
        <p:spPr>
          <a:xfrm>
            <a:off x="6611518" y="749657"/>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34" name="Rectangle 33"/>
          <p:cNvSpPr/>
          <p:nvPr/>
        </p:nvSpPr>
        <p:spPr>
          <a:xfrm>
            <a:off x="7020767" y="749657"/>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35" name="Rectangle 34"/>
          <p:cNvSpPr/>
          <p:nvPr/>
        </p:nvSpPr>
        <p:spPr>
          <a:xfrm>
            <a:off x="7427445" y="749657"/>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37" name="Rectangle 36"/>
          <p:cNvSpPr/>
          <p:nvPr/>
        </p:nvSpPr>
        <p:spPr>
          <a:xfrm>
            <a:off x="6611518" y="1042192"/>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38" name="Rectangle 37"/>
          <p:cNvSpPr/>
          <p:nvPr/>
        </p:nvSpPr>
        <p:spPr>
          <a:xfrm>
            <a:off x="7020767" y="1042192"/>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39" name="Rectangle 38"/>
          <p:cNvSpPr/>
          <p:nvPr/>
        </p:nvSpPr>
        <p:spPr>
          <a:xfrm>
            <a:off x="7427445" y="1042192"/>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0" name="Rectangle 39"/>
          <p:cNvSpPr/>
          <p:nvPr/>
        </p:nvSpPr>
        <p:spPr>
          <a:xfrm>
            <a:off x="6606388" y="1605866"/>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1" name="Rectangle 40"/>
          <p:cNvSpPr/>
          <p:nvPr/>
        </p:nvSpPr>
        <p:spPr>
          <a:xfrm>
            <a:off x="7015637" y="1605866"/>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2" name="Rectangle 41"/>
          <p:cNvSpPr/>
          <p:nvPr/>
        </p:nvSpPr>
        <p:spPr>
          <a:xfrm>
            <a:off x="7422315" y="1605866"/>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3" name="Rectangle 42"/>
          <p:cNvSpPr/>
          <p:nvPr/>
        </p:nvSpPr>
        <p:spPr>
          <a:xfrm>
            <a:off x="6608953" y="1900966"/>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4" name="Rectangle 43"/>
          <p:cNvSpPr/>
          <p:nvPr/>
        </p:nvSpPr>
        <p:spPr>
          <a:xfrm>
            <a:off x="7018202" y="1900966"/>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5" name="Rectangle 44"/>
          <p:cNvSpPr/>
          <p:nvPr/>
        </p:nvSpPr>
        <p:spPr>
          <a:xfrm>
            <a:off x="7424880" y="1900966"/>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6" name="Rectangle 45"/>
          <p:cNvSpPr/>
          <p:nvPr/>
        </p:nvSpPr>
        <p:spPr>
          <a:xfrm>
            <a:off x="6608953" y="2193501"/>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7" name="Rectangle 46"/>
          <p:cNvSpPr/>
          <p:nvPr/>
        </p:nvSpPr>
        <p:spPr>
          <a:xfrm>
            <a:off x="7018202" y="2193501"/>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8" name="Rectangle 47"/>
          <p:cNvSpPr/>
          <p:nvPr/>
        </p:nvSpPr>
        <p:spPr>
          <a:xfrm>
            <a:off x="7424880" y="2193501"/>
            <a:ext cx="326104" cy="238021"/>
          </a:xfrm>
          <a:prstGeom prst="rect">
            <a:avLst/>
          </a:prstGeom>
          <a:solidFill>
            <a:schemeClr val="tx1"/>
          </a:solidFill>
          <a:ln w="9525" cmpd="sng">
            <a:solidFill>
              <a:srgbClr val="FFFFFF"/>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200" dirty="0"/>
          </a:p>
        </p:txBody>
      </p:sp>
      <p:sp>
        <p:nvSpPr>
          <p:cNvPr id="49" name="Right Arrow 48"/>
          <p:cNvSpPr/>
          <p:nvPr/>
        </p:nvSpPr>
        <p:spPr>
          <a:xfrm>
            <a:off x="7781517" y="1280213"/>
            <a:ext cx="423509" cy="274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ight Arrow 49"/>
          <p:cNvSpPr/>
          <p:nvPr/>
        </p:nvSpPr>
        <p:spPr>
          <a:xfrm>
            <a:off x="7781517" y="419429"/>
            <a:ext cx="423509" cy="274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ight Arrow 50"/>
          <p:cNvSpPr/>
          <p:nvPr/>
        </p:nvSpPr>
        <p:spPr>
          <a:xfrm>
            <a:off x="7781517" y="2197398"/>
            <a:ext cx="423509" cy="274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300516" y="1363493"/>
            <a:ext cx="4572000" cy="1200329"/>
          </a:xfrm>
          <a:prstGeom prst="rect">
            <a:avLst/>
          </a:prstGeom>
        </p:spPr>
        <p:txBody>
          <a:bodyPr>
            <a:spAutoFit/>
          </a:bodyPr>
          <a:lstStyle/>
          <a:p>
            <a:pPr marL="342900" indent="-342900"/>
            <a:r>
              <a:rPr lang="en-US" sz="1200" b="1" dirty="0" smtClean="0"/>
              <a:t>User Requirements</a:t>
            </a:r>
          </a:p>
          <a:p>
            <a:pPr marL="342900" indent="-342900">
              <a:buFontTx/>
              <a:buChar char="-"/>
            </a:pPr>
            <a:r>
              <a:rPr lang="en-US" sz="1200" dirty="0" smtClean="0"/>
              <a:t>Report output</a:t>
            </a:r>
            <a:r>
              <a:rPr lang="en-US" sz="1200" dirty="0"/>
              <a:t> </a:t>
            </a:r>
            <a:r>
              <a:rPr lang="en-US" sz="1200" dirty="0" smtClean="0"/>
              <a:t>layout</a:t>
            </a:r>
          </a:p>
          <a:p>
            <a:pPr marL="342900" indent="-342900">
              <a:buFontTx/>
              <a:buChar char="-"/>
            </a:pPr>
            <a:r>
              <a:rPr lang="en-US" sz="1200" dirty="0" smtClean="0"/>
              <a:t>Report output file format (PDF, CSV, Word etc.)</a:t>
            </a:r>
          </a:p>
          <a:p>
            <a:pPr marL="342900" indent="-342900">
              <a:buFontTx/>
              <a:buChar char="-"/>
            </a:pPr>
            <a:r>
              <a:rPr lang="en-US" sz="1200" dirty="0" smtClean="0"/>
              <a:t>Bursting reports (Cognos &amp; Oracle BI)</a:t>
            </a:r>
            <a:endParaRPr lang="en-US" sz="1200" dirty="0"/>
          </a:p>
          <a:p>
            <a:pPr marL="342900" indent="-342900">
              <a:buFontTx/>
              <a:buChar char="-"/>
            </a:pPr>
            <a:r>
              <a:rPr lang="en-US" sz="1200" dirty="0"/>
              <a:t>E</a:t>
            </a:r>
            <a:r>
              <a:rPr lang="en-US" sz="1200" dirty="0" smtClean="0"/>
              <a:t>xport destination (file system, email, FTP etc.)</a:t>
            </a:r>
          </a:p>
          <a:p>
            <a:pPr marL="342900" indent="-342900">
              <a:buFontTx/>
              <a:buChar char="-"/>
            </a:pPr>
            <a:r>
              <a:rPr lang="en-US" sz="1200" dirty="0" smtClean="0"/>
              <a:t>Sending notifications</a:t>
            </a:r>
          </a:p>
        </p:txBody>
      </p:sp>
      <p:sp>
        <p:nvSpPr>
          <p:cNvPr id="33" name="Oval 32"/>
          <p:cNvSpPr/>
          <p:nvPr/>
        </p:nvSpPr>
        <p:spPr>
          <a:xfrm>
            <a:off x="300516" y="3253622"/>
            <a:ext cx="1537831" cy="1464938"/>
          </a:xfrm>
          <a:prstGeom prst="ellipse">
            <a:avLst/>
          </a:prstGeom>
          <a:solidFill>
            <a:schemeClr val="bg1"/>
          </a:solidFill>
          <a:ln w="1079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endParaRPr lang="en-US" sz="800" b="1" dirty="0">
              <a:solidFill>
                <a:schemeClr val="accent1"/>
              </a:solidFill>
            </a:endParaRPr>
          </a:p>
        </p:txBody>
      </p:sp>
      <p:sp>
        <p:nvSpPr>
          <p:cNvPr id="3" name="Rectangle 2"/>
          <p:cNvSpPr/>
          <p:nvPr/>
        </p:nvSpPr>
        <p:spPr>
          <a:xfrm>
            <a:off x="398207" y="3768640"/>
            <a:ext cx="1360212" cy="461665"/>
          </a:xfrm>
          <a:prstGeom prst="rect">
            <a:avLst/>
          </a:prstGeom>
        </p:spPr>
        <p:txBody>
          <a:bodyPr wrap="square">
            <a:spAutoFit/>
          </a:bodyPr>
          <a:lstStyle/>
          <a:p>
            <a:pPr marL="342900" indent="-342900" algn="ctr"/>
            <a:r>
              <a:rPr lang="en-US" sz="1200" b="1" dirty="0">
                <a:solidFill>
                  <a:schemeClr val="accent1"/>
                </a:solidFill>
              </a:rPr>
              <a:t>Control-</a:t>
            </a:r>
            <a:r>
              <a:rPr lang="en-US" sz="1200" b="1" dirty="0" smtClean="0">
                <a:solidFill>
                  <a:schemeClr val="accent1"/>
                </a:solidFill>
              </a:rPr>
              <a:t>M</a:t>
            </a:r>
          </a:p>
          <a:p>
            <a:pPr marL="342900" indent="-342900" algn="ctr"/>
            <a:r>
              <a:rPr lang="en-US" sz="1200" b="1" dirty="0" smtClean="0">
                <a:solidFill>
                  <a:schemeClr val="accent1"/>
                </a:solidFill>
              </a:rPr>
              <a:t>for IBM Cognos</a:t>
            </a:r>
            <a:endParaRPr lang="en-US" sz="1200" b="1" dirty="0">
              <a:solidFill>
                <a:schemeClr val="accent1"/>
              </a:solidFill>
            </a:endParaRPr>
          </a:p>
        </p:txBody>
      </p:sp>
      <p:sp>
        <p:nvSpPr>
          <p:cNvPr id="36" name="Oval 35"/>
          <p:cNvSpPr/>
          <p:nvPr/>
        </p:nvSpPr>
        <p:spPr>
          <a:xfrm>
            <a:off x="1979953" y="3253622"/>
            <a:ext cx="1537831" cy="1464938"/>
          </a:xfrm>
          <a:prstGeom prst="ellipse">
            <a:avLst/>
          </a:prstGeom>
          <a:solidFill>
            <a:schemeClr val="bg1"/>
          </a:solidFill>
          <a:ln w="1079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endParaRPr lang="en-US" sz="800" b="1" dirty="0">
              <a:solidFill>
                <a:schemeClr val="accent1"/>
              </a:solidFill>
            </a:endParaRPr>
          </a:p>
        </p:txBody>
      </p:sp>
      <p:sp>
        <p:nvSpPr>
          <p:cNvPr id="52" name="Rectangle 51"/>
          <p:cNvSpPr/>
          <p:nvPr/>
        </p:nvSpPr>
        <p:spPr>
          <a:xfrm>
            <a:off x="1910332" y="3774389"/>
            <a:ext cx="1669619" cy="461665"/>
          </a:xfrm>
          <a:prstGeom prst="rect">
            <a:avLst/>
          </a:prstGeom>
        </p:spPr>
        <p:txBody>
          <a:bodyPr wrap="square">
            <a:spAutoFit/>
          </a:bodyPr>
          <a:lstStyle/>
          <a:p>
            <a:pPr marL="342900" indent="-342900" algn="ctr"/>
            <a:r>
              <a:rPr lang="en-US" sz="1200" b="1" dirty="0">
                <a:solidFill>
                  <a:schemeClr val="accent1"/>
                </a:solidFill>
              </a:rPr>
              <a:t>Control-</a:t>
            </a:r>
            <a:r>
              <a:rPr lang="en-US" sz="1200" b="1" dirty="0" smtClean="0">
                <a:solidFill>
                  <a:schemeClr val="accent1"/>
                </a:solidFill>
              </a:rPr>
              <a:t>M</a:t>
            </a:r>
          </a:p>
          <a:p>
            <a:pPr marL="342900" indent="-342900" algn="ctr"/>
            <a:r>
              <a:rPr lang="en-US" sz="1200" b="1" dirty="0" smtClean="0">
                <a:solidFill>
                  <a:schemeClr val="accent1"/>
                </a:solidFill>
              </a:rPr>
              <a:t>for Oracle BI</a:t>
            </a:r>
            <a:endParaRPr lang="en-US" sz="1200" b="1" dirty="0">
              <a:solidFill>
                <a:schemeClr val="accent1"/>
              </a:solidFill>
            </a:endParaRPr>
          </a:p>
        </p:txBody>
      </p:sp>
      <p:sp>
        <p:nvSpPr>
          <p:cNvPr id="53" name="Oval 52"/>
          <p:cNvSpPr/>
          <p:nvPr/>
        </p:nvSpPr>
        <p:spPr>
          <a:xfrm>
            <a:off x="3656454" y="3253622"/>
            <a:ext cx="1537831" cy="1464938"/>
          </a:xfrm>
          <a:prstGeom prst="ellipse">
            <a:avLst/>
          </a:prstGeom>
          <a:solidFill>
            <a:schemeClr val="bg1"/>
          </a:solidFill>
          <a:ln w="107950"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lgn="ctr"/>
            <a:endParaRPr lang="en-US" sz="800" b="1" dirty="0">
              <a:solidFill>
                <a:schemeClr val="accent1"/>
              </a:solidFill>
            </a:endParaRPr>
          </a:p>
        </p:txBody>
      </p:sp>
      <p:sp>
        <p:nvSpPr>
          <p:cNvPr id="54" name="Rectangle 53"/>
          <p:cNvSpPr/>
          <p:nvPr/>
        </p:nvSpPr>
        <p:spPr>
          <a:xfrm>
            <a:off x="3633380" y="3643004"/>
            <a:ext cx="1569786" cy="646331"/>
          </a:xfrm>
          <a:prstGeom prst="rect">
            <a:avLst/>
          </a:prstGeom>
        </p:spPr>
        <p:txBody>
          <a:bodyPr wrap="square">
            <a:spAutoFit/>
          </a:bodyPr>
          <a:lstStyle/>
          <a:p>
            <a:pPr marL="342900" indent="-342900" algn="ctr"/>
            <a:r>
              <a:rPr lang="en-US" sz="1200" b="1" dirty="0">
                <a:solidFill>
                  <a:srgbClr val="5C6670"/>
                </a:solidFill>
              </a:rPr>
              <a:t>Control-</a:t>
            </a:r>
            <a:r>
              <a:rPr lang="en-US" sz="1200" b="1" dirty="0" smtClean="0">
                <a:solidFill>
                  <a:srgbClr val="5C6670"/>
                </a:solidFill>
              </a:rPr>
              <a:t>M</a:t>
            </a:r>
          </a:p>
          <a:p>
            <a:pPr marL="342900" indent="-342900" algn="ctr"/>
            <a:r>
              <a:rPr lang="en-US" sz="1200" b="1" dirty="0" smtClean="0">
                <a:solidFill>
                  <a:srgbClr val="5C6670"/>
                </a:solidFill>
              </a:rPr>
              <a:t>for SAP</a:t>
            </a:r>
          </a:p>
          <a:p>
            <a:pPr marL="342900" indent="-342900" algn="ctr"/>
            <a:r>
              <a:rPr lang="en-US" sz="1200" b="1" dirty="0" smtClean="0">
                <a:solidFill>
                  <a:srgbClr val="5C6670"/>
                </a:solidFill>
              </a:rPr>
              <a:t>Business </a:t>
            </a:r>
            <a:r>
              <a:rPr lang="en-US" sz="1200" b="1" dirty="0">
                <a:solidFill>
                  <a:srgbClr val="5C6670"/>
                </a:solidFill>
              </a:rPr>
              <a:t>Objects</a:t>
            </a:r>
          </a:p>
        </p:txBody>
      </p:sp>
      <p:sp>
        <p:nvSpPr>
          <p:cNvPr id="57" name="Rectangle 56"/>
          <p:cNvSpPr/>
          <p:nvPr/>
        </p:nvSpPr>
        <p:spPr>
          <a:xfrm>
            <a:off x="5814067" y="987678"/>
            <a:ext cx="503068" cy="902331"/>
          </a:xfrm>
          <a:prstGeom prst="rect">
            <a:avLst/>
          </a:prstGeom>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t>ODS</a:t>
            </a:r>
            <a:endParaRPr lang="en-US" sz="1200" dirty="0"/>
          </a:p>
        </p:txBody>
      </p:sp>
      <p:sp>
        <p:nvSpPr>
          <p:cNvPr id="58" name="Rectangle 57"/>
          <p:cNvSpPr/>
          <p:nvPr/>
        </p:nvSpPr>
        <p:spPr>
          <a:xfrm>
            <a:off x="5814067" y="3352173"/>
            <a:ext cx="503068" cy="902331"/>
          </a:xfrm>
          <a:prstGeom prst="rect">
            <a:avLst/>
          </a:prstGeom>
          <a:ln w="9525" cmpd="sng"/>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dirty="0" smtClean="0"/>
              <a:t>ODS</a:t>
            </a:r>
            <a:endParaRPr lang="en-US" sz="1200" dirty="0"/>
          </a:p>
        </p:txBody>
      </p:sp>
      <p:sp>
        <p:nvSpPr>
          <p:cNvPr id="65" name="Rectangle 64"/>
          <p:cNvSpPr/>
          <p:nvPr/>
        </p:nvSpPr>
        <p:spPr>
          <a:xfrm>
            <a:off x="8163837" y="3064306"/>
            <a:ext cx="743302" cy="370012"/>
          </a:xfrm>
          <a:prstGeom prst="rect">
            <a:avLst/>
          </a:prstGeom>
          <a:solidFill>
            <a:srgbClr val="D7DF0F"/>
          </a:solidFill>
          <a:ln w="9525" cmpd="sng">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smtClean="0"/>
              <a:t>Analysis</a:t>
            </a:r>
            <a:endParaRPr lang="en-US" sz="1000" dirty="0"/>
          </a:p>
        </p:txBody>
      </p:sp>
      <p:sp>
        <p:nvSpPr>
          <p:cNvPr id="66" name="Rectangle 65"/>
          <p:cNvSpPr/>
          <p:nvPr/>
        </p:nvSpPr>
        <p:spPr>
          <a:xfrm>
            <a:off x="8163839" y="3614465"/>
            <a:ext cx="743302" cy="370011"/>
          </a:xfrm>
          <a:prstGeom prst="rect">
            <a:avLst/>
          </a:prstGeom>
          <a:solidFill>
            <a:srgbClr val="D7DF0F"/>
          </a:solidFill>
          <a:ln w="9525" cmpd="sng">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smtClean="0"/>
              <a:t>Reporting</a:t>
            </a:r>
            <a:endParaRPr lang="en-US" sz="1000" dirty="0"/>
          </a:p>
        </p:txBody>
      </p:sp>
      <p:sp>
        <p:nvSpPr>
          <p:cNvPr id="67" name="Rectangle 66"/>
          <p:cNvSpPr/>
          <p:nvPr/>
        </p:nvSpPr>
        <p:spPr>
          <a:xfrm>
            <a:off x="8163838" y="4180246"/>
            <a:ext cx="743301" cy="380629"/>
          </a:xfrm>
          <a:prstGeom prst="rect">
            <a:avLst/>
          </a:prstGeom>
          <a:solidFill>
            <a:srgbClr val="D7DF0F"/>
          </a:solidFill>
          <a:ln w="9525" cmpd="sng">
            <a:solidFill>
              <a:schemeClr val="accent5">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000" dirty="0" smtClean="0"/>
              <a:t>Data mining</a:t>
            </a:r>
            <a:endParaRPr lang="en-US" sz="1000" dirty="0"/>
          </a:p>
        </p:txBody>
      </p:sp>
      <p:sp>
        <p:nvSpPr>
          <p:cNvPr id="68" name="Right Arrow 67"/>
          <p:cNvSpPr/>
          <p:nvPr/>
        </p:nvSpPr>
        <p:spPr>
          <a:xfrm>
            <a:off x="7775199" y="3665017"/>
            <a:ext cx="423509" cy="274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Right Arrow 68"/>
          <p:cNvSpPr/>
          <p:nvPr/>
        </p:nvSpPr>
        <p:spPr>
          <a:xfrm rot="19946351">
            <a:off x="7766556" y="3214794"/>
            <a:ext cx="423509" cy="274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Right Arrow 69"/>
          <p:cNvSpPr/>
          <p:nvPr/>
        </p:nvSpPr>
        <p:spPr>
          <a:xfrm rot="1130905">
            <a:off x="7760048" y="4070793"/>
            <a:ext cx="423509" cy="274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ight Arrow 70"/>
          <p:cNvSpPr/>
          <p:nvPr/>
        </p:nvSpPr>
        <p:spPr>
          <a:xfrm>
            <a:off x="6265915" y="1295234"/>
            <a:ext cx="423509" cy="274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ETL</a:t>
            </a:r>
            <a:endParaRPr lang="en-US" sz="800" dirty="0"/>
          </a:p>
        </p:txBody>
      </p:sp>
      <p:sp>
        <p:nvSpPr>
          <p:cNvPr id="72" name="Right Arrow 71"/>
          <p:cNvSpPr/>
          <p:nvPr/>
        </p:nvSpPr>
        <p:spPr>
          <a:xfrm>
            <a:off x="6265915" y="3709718"/>
            <a:ext cx="423509" cy="2747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ETL</a:t>
            </a:r>
            <a:endParaRPr lang="en-US" sz="800" dirty="0"/>
          </a:p>
        </p:txBody>
      </p:sp>
      <p:sp>
        <p:nvSpPr>
          <p:cNvPr id="4" name="Rectangle 3"/>
          <p:cNvSpPr/>
          <p:nvPr/>
        </p:nvSpPr>
        <p:spPr>
          <a:xfrm>
            <a:off x="5814067" y="4254504"/>
            <a:ext cx="1967450" cy="461665"/>
          </a:xfrm>
          <a:prstGeom prst="rect">
            <a:avLst/>
          </a:prstGeom>
        </p:spPr>
        <p:txBody>
          <a:bodyPr wrap="square">
            <a:spAutoFit/>
          </a:bodyPr>
          <a:lstStyle/>
          <a:p>
            <a:pPr marL="171450" indent="-171450">
              <a:buFont typeface="Arial"/>
              <a:buChar char="•"/>
            </a:pPr>
            <a:r>
              <a:rPr lang="en-US" sz="800" dirty="0"/>
              <a:t>Holds multiple subject areas</a:t>
            </a:r>
          </a:p>
          <a:p>
            <a:pPr marL="171450" indent="-171450">
              <a:buFont typeface="Arial"/>
              <a:buChar char="•"/>
            </a:pPr>
            <a:r>
              <a:rPr lang="en-US" sz="800" dirty="0"/>
              <a:t>Holds very detailed information</a:t>
            </a:r>
          </a:p>
          <a:p>
            <a:pPr marL="171450" indent="-171450">
              <a:buFont typeface="Arial"/>
              <a:buChar char="•"/>
            </a:pPr>
            <a:r>
              <a:rPr lang="en-US" sz="800" dirty="0"/>
              <a:t>Works to integrate all data sources</a:t>
            </a:r>
          </a:p>
        </p:txBody>
      </p:sp>
      <p:sp>
        <p:nvSpPr>
          <p:cNvPr id="5" name="Rectangle 4"/>
          <p:cNvSpPr/>
          <p:nvPr/>
        </p:nvSpPr>
        <p:spPr>
          <a:xfrm>
            <a:off x="5814067" y="2563822"/>
            <a:ext cx="2717348" cy="461665"/>
          </a:xfrm>
          <a:prstGeom prst="rect">
            <a:avLst/>
          </a:prstGeom>
        </p:spPr>
        <p:txBody>
          <a:bodyPr wrap="square">
            <a:spAutoFit/>
          </a:bodyPr>
          <a:lstStyle/>
          <a:p>
            <a:pPr marL="171450" indent="-171450">
              <a:buFont typeface="Arial"/>
              <a:buChar char="•"/>
            </a:pPr>
            <a:r>
              <a:rPr lang="en-US" sz="800" dirty="0" smtClean="0"/>
              <a:t>Each holds </a:t>
            </a:r>
            <a:r>
              <a:rPr lang="en-US" sz="800" dirty="0"/>
              <a:t>only one subject </a:t>
            </a:r>
            <a:r>
              <a:rPr lang="en-US" sz="800" dirty="0" smtClean="0"/>
              <a:t>area</a:t>
            </a:r>
          </a:p>
          <a:p>
            <a:pPr marL="171450" indent="-171450">
              <a:buFont typeface="Arial"/>
              <a:buChar char="•"/>
            </a:pPr>
            <a:r>
              <a:rPr lang="en-US" sz="800" dirty="0" smtClean="0"/>
              <a:t>Integrating </a:t>
            </a:r>
            <a:r>
              <a:rPr lang="en-US" sz="800" dirty="0"/>
              <a:t>information </a:t>
            </a:r>
            <a:r>
              <a:rPr lang="en-US" sz="800" dirty="0" smtClean="0"/>
              <a:t>from a </a:t>
            </a:r>
            <a:r>
              <a:rPr lang="en-US" sz="800" dirty="0"/>
              <a:t>set of source systems</a:t>
            </a:r>
          </a:p>
          <a:p>
            <a:pPr marL="171450" indent="-171450">
              <a:buFont typeface="Arial"/>
              <a:buChar char="•"/>
            </a:pPr>
            <a:endParaRPr lang="en-US" sz="800" dirty="0"/>
          </a:p>
        </p:txBody>
      </p:sp>
    </p:spTree>
    <p:extLst>
      <p:ext uri="{BB962C8B-B14F-4D97-AF65-F5344CB8AC3E}">
        <p14:creationId xmlns:p14="http://schemas.microsoft.com/office/powerpoint/2010/main" val="309458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767"/>
            <a:ext cx="8229600" cy="857250"/>
          </a:xfrm>
        </p:spPr>
        <p:txBody>
          <a:bodyPr/>
          <a:lstStyle/>
          <a:p>
            <a:r>
              <a:rPr lang="en-US" altLang="en-US" dirty="0" smtClean="0"/>
              <a:t>Use Case #3: Enterprise Data Consolidation</a:t>
            </a:r>
            <a:endParaRPr lang="en-US" altLang="en-US" dirty="0"/>
          </a:p>
        </p:txBody>
      </p:sp>
      <p:sp>
        <p:nvSpPr>
          <p:cNvPr id="3" name="Can 2"/>
          <p:cNvSpPr/>
          <p:nvPr/>
        </p:nvSpPr>
        <p:spPr>
          <a:xfrm>
            <a:off x="891856" y="1063126"/>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GL</a:t>
            </a:r>
            <a:endParaRPr lang="en-US" sz="800" dirty="0"/>
          </a:p>
        </p:txBody>
      </p:sp>
      <p:sp>
        <p:nvSpPr>
          <p:cNvPr id="8" name="Can 7"/>
          <p:cNvSpPr/>
          <p:nvPr/>
        </p:nvSpPr>
        <p:spPr>
          <a:xfrm>
            <a:off x="1458068" y="1058554"/>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DW</a:t>
            </a:r>
            <a:endParaRPr lang="en-US" sz="800" dirty="0"/>
          </a:p>
        </p:txBody>
      </p:sp>
      <p:sp>
        <p:nvSpPr>
          <p:cNvPr id="9" name="Can 8"/>
          <p:cNvSpPr/>
          <p:nvPr/>
        </p:nvSpPr>
        <p:spPr>
          <a:xfrm>
            <a:off x="891856" y="1510627"/>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Risk</a:t>
            </a:r>
            <a:endParaRPr lang="en-US" sz="800" dirty="0"/>
          </a:p>
        </p:txBody>
      </p:sp>
      <p:sp>
        <p:nvSpPr>
          <p:cNvPr id="10" name="Can 9"/>
          <p:cNvSpPr/>
          <p:nvPr/>
        </p:nvSpPr>
        <p:spPr>
          <a:xfrm>
            <a:off x="1458068" y="1510627"/>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AML</a:t>
            </a:r>
            <a:endParaRPr lang="en-US" sz="800" dirty="0"/>
          </a:p>
        </p:txBody>
      </p:sp>
      <p:sp>
        <p:nvSpPr>
          <p:cNvPr id="11" name="Can 10"/>
          <p:cNvSpPr/>
          <p:nvPr/>
        </p:nvSpPr>
        <p:spPr>
          <a:xfrm>
            <a:off x="2188377" y="1063126"/>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SAS</a:t>
            </a:r>
            <a:endParaRPr lang="en-US" sz="800" dirty="0"/>
          </a:p>
        </p:txBody>
      </p:sp>
      <p:sp>
        <p:nvSpPr>
          <p:cNvPr id="12" name="Can 11"/>
          <p:cNvSpPr/>
          <p:nvPr/>
        </p:nvSpPr>
        <p:spPr>
          <a:xfrm>
            <a:off x="2186385" y="1510627"/>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Cognos</a:t>
            </a:r>
            <a:endParaRPr lang="en-US" sz="800" dirty="0"/>
          </a:p>
        </p:txBody>
      </p:sp>
      <p:sp>
        <p:nvSpPr>
          <p:cNvPr id="13" name="Can 12"/>
          <p:cNvSpPr/>
          <p:nvPr/>
        </p:nvSpPr>
        <p:spPr>
          <a:xfrm>
            <a:off x="2752597" y="1063681"/>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Excel</a:t>
            </a:r>
            <a:endParaRPr lang="en-US" sz="800" dirty="0"/>
          </a:p>
        </p:txBody>
      </p:sp>
      <p:sp>
        <p:nvSpPr>
          <p:cNvPr id="14" name="Can 13"/>
          <p:cNvSpPr/>
          <p:nvPr/>
        </p:nvSpPr>
        <p:spPr>
          <a:xfrm>
            <a:off x="2752597" y="1510627"/>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Access</a:t>
            </a:r>
            <a:endParaRPr lang="en-US" sz="800" dirty="0"/>
          </a:p>
        </p:txBody>
      </p:sp>
      <p:sp>
        <p:nvSpPr>
          <p:cNvPr id="15" name="Can 14"/>
          <p:cNvSpPr/>
          <p:nvPr/>
        </p:nvSpPr>
        <p:spPr>
          <a:xfrm rot="16200000">
            <a:off x="745587" y="2936082"/>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CIS</a:t>
            </a:r>
            <a:endParaRPr lang="en-US" sz="800" dirty="0"/>
          </a:p>
        </p:txBody>
      </p:sp>
      <p:sp>
        <p:nvSpPr>
          <p:cNvPr id="16" name="Rectangle 15"/>
          <p:cNvSpPr/>
          <p:nvPr/>
        </p:nvSpPr>
        <p:spPr>
          <a:xfrm>
            <a:off x="791971" y="988836"/>
            <a:ext cx="2982301" cy="987581"/>
          </a:xfrm>
          <a:prstGeom prst="rect">
            <a:avLst/>
          </a:prstGeom>
          <a:noFill/>
          <a:ln w="12700" cmpd="sng">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p:nvSpPr>
        <p:spPr>
          <a:xfrm>
            <a:off x="791971" y="2610523"/>
            <a:ext cx="2982301" cy="987581"/>
          </a:xfrm>
          <a:prstGeom prst="rect">
            <a:avLst/>
          </a:prstGeom>
          <a:noFill/>
          <a:ln w="1270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0" name="Can 19"/>
          <p:cNvSpPr/>
          <p:nvPr/>
        </p:nvSpPr>
        <p:spPr>
          <a:xfrm rot="16200000">
            <a:off x="1133421" y="2936082"/>
            <a:ext cx="706374" cy="356755"/>
          </a:xfrm>
          <a:prstGeom prst="can">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Core Banking</a:t>
            </a:r>
            <a:endParaRPr lang="en-US" sz="800" dirty="0"/>
          </a:p>
        </p:txBody>
      </p:sp>
      <p:sp>
        <p:nvSpPr>
          <p:cNvPr id="21" name="Can 20"/>
          <p:cNvSpPr/>
          <p:nvPr/>
        </p:nvSpPr>
        <p:spPr>
          <a:xfrm rot="16200000">
            <a:off x="1545272" y="2936082"/>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Term deposits</a:t>
            </a:r>
            <a:endParaRPr lang="en-US" sz="800" dirty="0"/>
          </a:p>
        </p:txBody>
      </p:sp>
      <p:sp>
        <p:nvSpPr>
          <p:cNvPr id="22" name="Can 21"/>
          <p:cNvSpPr/>
          <p:nvPr/>
        </p:nvSpPr>
        <p:spPr>
          <a:xfrm rot="16200000">
            <a:off x="1933757" y="2936082"/>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Merchants</a:t>
            </a:r>
            <a:endParaRPr lang="en-US" sz="800" dirty="0"/>
          </a:p>
        </p:txBody>
      </p:sp>
      <p:sp>
        <p:nvSpPr>
          <p:cNvPr id="23" name="Can 22"/>
          <p:cNvSpPr/>
          <p:nvPr/>
        </p:nvSpPr>
        <p:spPr>
          <a:xfrm rot="16200000">
            <a:off x="2343006" y="2936082"/>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Loans</a:t>
            </a:r>
            <a:endParaRPr lang="en-US" sz="800" dirty="0"/>
          </a:p>
        </p:txBody>
      </p:sp>
      <p:sp>
        <p:nvSpPr>
          <p:cNvPr id="24" name="Can 23"/>
          <p:cNvSpPr/>
          <p:nvPr/>
        </p:nvSpPr>
        <p:spPr>
          <a:xfrm rot="16200000">
            <a:off x="2730139" y="2936081"/>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Mortgage</a:t>
            </a:r>
            <a:endParaRPr lang="en-US" sz="800" dirty="0"/>
          </a:p>
        </p:txBody>
      </p:sp>
      <p:cxnSp>
        <p:nvCxnSpPr>
          <p:cNvPr id="5" name="Straight Connector 4"/>
          <p:cNvCxnSpPr>
            <a:stCxn id="92" idx="2"/>
            <a:endCxn id="20" idx="4"/>
          </p:cNvCxnSpPr>
          <p:nvPr/>
        </p:nvCxnSpPr>
        <p:spPr>
          <a:xfrm>
            <a:off x="1424344" y="1976416"/>
            <a:ext cx="62264"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a:stCxn id="92" idx="2"/>
            <a:endCxn id="15" idx="4"/>
          </p:cNvCxnSpPr>
          <p:nvPr/>
        </p:nvCxnSpPr>
        <p:spPr>
          <a:xfrm flipH="1">
            <a:off x="1098775" y="1976416"/>
            <a:ext cx="325569"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a:stCxn id="92" idx="2"/>
            <a:endCxn id="21" idx="4"/>
          </p:cNvCxnSpPr>
          <p:nvPr/>
        </p:nvCxnSpPr>
        <p:spPr>
          <a:xfrm>
            <a:off x="1424344" y="1976416"/>
            <a:ext cx="474116"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35" name="Straight Connector 34"/>
          <p:cNvCxnSpPr>
            <a:stCxn id="92" idx="2"/>
            <a:endCxn id="22" idx="4"/>
          </p:cNvCxnSpPr>
          <p:nvPr/>
        </p:nvCxnSpPr>
        <p:spPr>
          <a:xfrm>
            <a:off x="1424344" y="1976416"/>
            <a:ext cx="862601"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38" name="Straight Connector 37"/>
          <p:cNvCxnSpPr>
            <a:stCxn id="92" idx="2"/>
            <a:endCxn id="23" idx="4"/>
          </p:cNvCxnSpPr>
          <p:nvPr/>
        </p:nvCxnSpPr>
        <p:spPr>
          <a:xfrm>
            <a:off x="1424344" y="1976416"/>
            <a:ext cx="1271850"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a:stCxn id="92" idx="2"/>
            <a:endCxn id="24" idx="4"/>
          </p:cNvCxnSpPr>
          <p:nvPr/>
        </p:nvCxnSpPr>
        <p:spPr>
          <a:xfrm>
            <a:off x="1424344" y="1976416"/>
            <a:ext cx="1658983" cy="784856"/>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91" idx="2"/>
            <a:endCxn id="15" idx="4"/>
          </p:cNvCxnSpPr>
          <p:nvPr/>
        </p:nvCxnSpPr>
        <p:spPr>
          <a:xfrm flipH="1">
            <a:off x="1098775" y="1976416"/>
            <a:ext cx="1618144"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a:stCxn id="91" idx="2"/>
            <a:endCxn id="20" idx="4"/>
          </p:cNvCxnSpPr>
          <p:nvPr/>
        </p:nvCxnSpPr>
        <p:spPr>
          <a:xfrm flipH="1">
            <a:off x="1486608" y="1976416"/>
            <a:ext cx="1230311"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91" idx="2"/>
            <a:endCxn id="21" idx="4"/>
          </p:cNvCxnSpPr>
          <p:nvPr/>
        </p:nvCxnSpPr>
        <p:spPr>
          <a:xfrm flipH="1">
            <a:off x="1898460" y="1976416"/>
            <a:ext cx="818459"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Connector 52"/>
          <p:cNvCxnSpPr>
            <a:stCxn id="91" idx="2"/>
            <a:endCxn id="23" idx="4"/>
          </p:cNvCxnSpPr>
          <p:nvPr/>
        </p:nvCxnSpPr>
        <p:spPr>
          <a:xfrm flipH="1">
            <a:off x="2696194" y="1976416"/>
            <a:ext cx="20725"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91" idx="2"/>
            <a:endCxn id="24" idx="4"/>
          </p:cNvCxnSpPr>
          <p:nvPr/>
        </p:nvCxnSpPr>
        <p:spPr>
          <a:xfrm>
            <a:off x="2716919" y="1976416"/>
            <a:ext cx="366408" cy="784856"/>
          </a:xfrm>
          <a:prstGeom prst="line">
            <a:avLst/>
          </a:prstGeom>
        </p:spPr>
        <p:style>
          <a:lnRef idx="2">
            <a:schemeClr val="accent1"/>
          </a:lnRef>
          <a:fillRef idx="0">
            <a:schemeClr val="accent1"/>
          </a:fillRef>
          <a:effectRef idx="1">
            <a:schemeClr val="accent1"/>
          </a:effectRef>
          <a:fontRef idx="minor">
            <a:schemeClr val="tx1"/>
          </a:fontRef>
        </p:style>
      </p:cxnSp>
      <p:sp>
        <p:nvSpPr>
          <p:cNvPr id="59" name="Text Placeholder 3"/>
          <p:cNvSpPr txBox="1">
            <a:spLocks/>
          </p:cNvSpPr>
          <p:nvPr/>
        </p:nvSpPr>
        <p:spPr bwMode="auto">
          <a:xfrm rot="16200000">
            <a:off x="3092778" y="1313595"/>
            <a:ext cx="1006254" cy="356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lnSpc>
                <a:spcPct val="110000"/>
              </a:lnSpc>
              <a:buNone/>
            </a:pPr>
            <a:r>
              <a:rPr lang="en-JM" altLang="en-US" sz="800" dirty="0" smtClean="0">
                <a:solidFill>
                  <a:schemeClr val="tx1"/>
                </a:solidFill>
                <a:ea typeface="Calibri" panose="020F0502020204030204" pitchFamily="34" charset="0"/>
                <a:cs typeface="Calibri" panose="020F0502020204030204" pitchFamily="34" charset="0"/>
              </a:rPr>
              <a:t>Frontend Targets and Reporting Tools</a:t>
            </a:r>
            <a:endParaRPr lang="en-US" altLang="en-US" sz="800" dirty="0">
              <a:solidFill>
                <a:schemeClr val="tx1"/>
              </a:solidFill>
              <a:ea typeface="Calibri" panose="020F0502020204030204" pitchFamily="34" charset="0"/>
              <a:cs typeface="Calibri" panose="020F0502020204030204" pitchFamily="34" charset="0"/>
            </a:endParaRPr>
          </a:p>
        </p:txBody>
      </p:sp>
      <p:sp>
        <p:nvSpPr>
          <p:cNvPr id="60" name="Text Placeholder 3"/>
          <p:cNvSpPr txBox="1">
            <a:spLocks/>
          </p:cNvSpPr>
          <p:nvPr/>
        </p:nvSpPr>
        <p:spPr bwMode="auto">
          <a:xfrm rot="16200000">
            <a:off x="3092779" y="2935282"/>
            <a:ext cx="1006254" cy="356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lnSpc>
                <a:spcPct val="110000"/>
              </a:lnSpc>
              <a:buNone/>
            </a:pPr>
            <a:r>
              <a:rPr lang="en-JM" altLang="en-US" sz="800" dirty="0" smtClean="0">
                <a:solidFill>
                  <a:srgbClr val="6D6F70"/>
                </a:solidFill>
                <a:ea typeface="Calibri" panose="020F0502020204030204" pitchFamily="34" charset="0"/>
                <a:cs typeface="Calibri" panose="020F0502020204030204" pitchFamily="34" charset="0"/>
              </a:rPr>
              <a:t>Back End Data Sources</a:t>
            </a:r>
            <a:endParaRPr lang="en-US" altLang="en-US" sz="800" dirty="0">
              <a:solidFill>
                <a:srgbClr val="6D6F70"/>
              </a:solidFill>
              <a:ea typeface="Calibri" panose="020F0502020204030204" pitchFamily="34" charset="0"/>
              <a:cs typeface="Calibri" panose="020F0502020204030204" pitchFamily="34" charset="0"/>
            </a:endParaRPr>
          </a:p>
        </p:txBody>
      </p:sp>
      <p:sp>
        <p:nvSpPr>
          <p:cNvPr id="91" name="Rectangle 90"/>
          <p:cNvSpPr/>
          <p:nvPr/>
        </p:nvSpPr>
        <p:spPr>
          <a:xfrm>
            <a:off x="2058621" y="780483"/>
            <a:ext cx="1316595" cy="1195933"/>
          </a:xfrm>
          <a:prstGeom prst="rect">
            <a:avLst/>
          </a:prstGeom>
          <a:noFill/>
          <a:ln w="12700" cmpd="sng">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2" name="Rectangle 91"/>
          <p:cNvSpPr/>
          <p:nvPr/>
        </p:nvSpPr>
        <p:spPr>
          <a:xfrm>
            <a:off x="791971" y="780483"/>
            <a:ext cx="1264745" cy="1195933"/>
          </a:xfrm>
          <a:prstGeom prst="rect">
            <a:avLst/>
          </a:prstGeom>
          <a:noFill/>
          <a:ln w="12700" cmpd="sng">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3" name="Text Placeholder 3"/>
          <p:cNvSpPr txBox="1">
            <a:spLocks/>
          </p:cNvSpPr>
          <p:nvPr/>
        </p:nvSpPr>
        <p:spPr bwMode="auto">
          <a:xfrm>
            <a:off x="1019717" y="766213"/>
            <a:ext cx="757404" cy="23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lnSpc>
                <a:spcPct val="110000"/>
              </a:lnSpc>
              <a:buNone/>
            </a:pPr>
            <a:r>
              <a:rPr lang="en-JM" altLang="en-US" sz="800" dirty="0" smtClean="0">
                <a:solidFill>
                  <a:schemeClr val="tx1"/>
                </a:solidFill>
                <a:ea typeface="Calibri" panose="020F0502020204030204" pitchFamily="34" charset="0"/>
                <a:cs typeface="Calibri" panose="020F0502020204030204" pitchFamily="34" charset="0"/>
              </a:rPr>
              <a:t>Department A</a:t>
            </a:r>
          </a:p>
        </p:txBody>
      </p:sp>
      <p:sp>
        <p:nvSpPr>
          <p:cNvPr id="126" name="Text Placeholder 3"/>
          <p:cNvSpPr txBox="1">
            <a:spLocks/>
          </p:cNvSpPr>
          <p:nvPr/>
        </p:nvSpPr>
        <p:spPr bwMode="auto">
          <a:xfrm>
            <a:off x="2325923" y="767992"/>
            <a:ext cx="757404" cy="23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lnSpc>
                <a:spcPct val="110000"/>
              </a:lnSpc>
              <a:buNone/>
            </a:pPr>
            <a:r>
              <a:rPr lang="en-JM" altLang="en-US" sz="800" dirty="0" smtClean="0">
                <a:solidFill>
                  <a:schemeClr val="tx1"/>
                </a:solidFill>
                <a:ea typeface="Calibri" panose="020F0502020204030204" pitchFamily="34" charset="0"/>
                <a:cs typeface="Calibri" panose="020F0502020204030204" pitchFamily="34" charset="0"/>
              </a:rPr>
              <a:t>Department B</a:t>
            </a:r>
          </a:p>
        </p:txBody>
      </p:sp>
      <p:sp>
        <p:nvSpPr>
          <p:cNvPr id="127" name="Can 126"/>
          <p:cNvSpPr/>
          <p:nvPr/>
        </p:nvSpPr>
        <p:spPr>
          <a:xfrm>
            <a:off x="5355448" y="1059091"/>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GL</a:t>
            </a:r>
            <a:endParaRPr lang="en-US" sz="800" dirty="0"/>
          </a:p>
        </p:txBody>
      </p:sp>
      <p:sp>
        <p:nvSpPr>
          <p:cNvPr id="128" name="Can 127"/>
          <p:cNvSpPr/>
          <p:nvPr/>
        </p:nvSpPr>
        <p:spPr>
          <a:xfrm>
            <a:off x="5921660" y="1054519"/>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DW</a:t>
            </a:r>
            <a:endParaRPr lang="en-US" sz="800" dirty="0"/>
          </a:p>
        </p:txBody>
      </p:sp>
      <p:sp>
        <p:nvSpPr>
          <p:cNvPr id="129" name="Can 128"/>
          <p:cNvSpPr/>
          <p:nvPr/>
        </p:nvSpPr>
        <p:spPr>
          <a:xfrm>
            <a:off x="5355448" y="1506592"/>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Risk</a:t>
            </a:r>
            <a:endParaRPr lang="en-US" sz="800" dirty="0"/>
          </a:p>
        </p:txBody>
      </p:sp>
      <p:sp>
        <p:nvSpPr>
          <p:cNvPr id="130" name="Can 129"/>
          <p:cNvSpPr/>
          <p:nvPr/>
        </p:nvSpPr>
        <p:spPr>
          <a:xfrm>
            <a:off x="5921660" y="1506592"/>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AML</a:t>
            </a:r>
            <a:endParaRPr lang="en-US" sz="800" dirty="0"/>
          </a:p>
        </p:txBody>
      </p:sp>
      <p:sp>
        <p:nvSpPr>
          <p:cNvPr id="131" name="Can 130"/>
          <p:cNvSpPr/>
          <p:nvPr/>
        </p:nvSpPr>
        <p:spPr>
          <a:xfrm>
            <a:off x="6651969" y="1059091"/>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SAS</a:t>
            </a:r>
            <a:endParaRPr lang="en-US" sz="800" dirty="0"/>
          </a:p>
        </p:txBody>
      </p:sp>
      <p:sp>
        <p:nvSpPr>
          <p:cNvPr id="132" name="Can 131"/>
          <p:cNvSpPr/>
          <p:nvPr/>
        </p:nvSpPr>
        <p:spPr>
          <a:xfrm>
            <a:off x="6649977" y="1506592"/>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Cognos</a:t>
            </a:r>
            <a:endParaRPr lang="en-US" sz="800" dirty="0"/>
          </a:p>
        </p:txBody>
      </p:sp>
      <p:sp>
        <p:nvSpPr>
          <p:cNvPr id="133" name="Can 132"/>
          <p:cNvSpPr/>
          <p:nvPr/>
        </p:nvSpPr>
        <p:spPr>
          <a:xfrm>
            <a:off x="7216189" y="1059646"/>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Excel</a:t>
            </a:r>
            <a:endParaRPr lang="en-US" sz="800" dirty="0"/>
          </a:p>
        </p:txBody>
      </p:sp>
      <p:sp>
        <p:nvSpPr>
          <p:cNvPr id="134" name="Can 133"/>
          <p:cNvSpPr/>
          <p:nvPr/>
        </p:nvSpPr>
        <p:spPr>
          <a:xfrm>
            <a:off x="7216189" y="1506592"/>
            <a:ext cx="506563" cy="356755"/>
          </a:xfrm>
          <a:prstGeom prst="can">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Access</a:t>
            </a:r>
            <a:endParaRPr lang="en-US" sz="800" dirty="0"/>
          </a:p>
        </p:txBody>
      </p:sp>
      <p:sp>
        <p:nvSpPr>
          <p:cNvPr id="135" name="Can 134"/>
          <p:cNvSpPr/>
          <p:nvPr/>
        </p:nvSpPr>
        <p:spPr>
          <a:xfrm rot="16200000">
            <a:off x="5209179" y="2932047"/>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CIS</a:t>
            </a:r>
            <a:endParaRPr lang="en-US" sz="800" dirty="0"/>
          </a:p>
        </p:txBody>
      </p:sp>
      <p:sp>
        <p:nvSpPr>
          <p:cNvPr id="136" name="Rectangle 135"/>
          <p:cNvSpPr/>
          <p:nvPr/>
        </p:nvSpPr>
        <p:spPr>
          <a:xfrm>
            <a:off x="5255563" y="984801"/>
            <a:ext cx="2982301" cy="987581"/>
          </a:xfrm>
          <a:prstGeom prst="rect">
            <a:avLst/>
          </a:prstGeom>
          <a:noFill/>
          <a:ln w="12700" cmpd="sng">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37" name="Rectangle 136"/>
          <p:cNvSpPr/>
          <p:nvPr/>
        </p:nvSpPr>
        <p:spPr>
          <a:xfrm>
            <a:off x="5255563" y="2606488"/>
            <a:ext cx="2982301" cy="987581"/>
          </a:xfrm>
          <a:prstGeom prst="rect">
            <a:avLst/>
          </a:prstGeom>
          <a:noFill/>
          <a:ln w="12700" cmpd="sng"/>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8" name="Can 137"/>
          <p:cNvSpPr/>
          <p:nvPr/>
        </p:nvSpPr>
        <p:spPr>
          <a:xfrm rot="16200000">
            <a:off x="5597013" y="2932047"/>
            <a:ext cx="706374" cy="356755"/>
          </a:xfrm>
          <a:prstGeom prst="can">
            <a:avLst/>
          </a:prstGeom>
          <a:solidFill>
            <a:srgbClr val="622567"/>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Core Banking</a:t>
            </a:r>
            <a:endParaRPr lang="en-US" sz="800" dirty="0"/>
          </a:p>
        </p:txBody>
      </p:sp>
      <p:sp>
        <p:nvSpPr>
          <p:cNvPr id="139" name="Can 138"/>
          <p:cNvSpPr/>
          <p:nvPr/>
        </p:nvSpPr>
        <p:spPr>
          <a:xfrm rot="16200000">
            <a:off x="6008864" y="2932047"/>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Term deposits</a:t>
            </a:r>
            <a:endParaRPr lang="en-US" sz="800" dirty="0"/>
          </a:p>
        </p:txBody>
      </p:sp>
      <p:sp>
        <p:nvSpPr>
          <p:cNvPr id="140" name="Can 139"/>
          <p:cNvSpPr/>
          <p:nvPr/>
        </p:nvSpPr>
        <p:spPr>
          <a:xfrm rot="16200000">
            <a:off x="6397349" y="2932047"/>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Merchants</a:t>
            </a:r>
            <a:endParaRPr lang="en-US" sz="800" dirty="0"/>
          </a:p>
        </p:txBody>
      </p:sp>
      <p:sp>
        <p:nvSpPr>
          <p:cNvPr id="141" name="Can 140"/>
          <p:cNvSpPr/>
          <p:nvPr/>
        </p:nvSpPr>
        <p:spPr>
          <a:xfrm rot="16200000">
            <a:off x="6806598" y="2932047"/>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Loans</a:t>
            </a:r>
            <a:endParaRPr lang="en-US" sz="800" dirty="0"/>
          </a:p>
        </p:txBody>
      </p:sp>
      <p:sp>
        <p:nvSpPr>
          <p:cNvPr id="142" name="Can 141"/>
          <p:cNvSpPr/>
          <p:nvPr/>
        </p:nvSpPr>
        <p:spPr>
          <a:xfrm rot="16200000">
            <a:off x="7193731" y="2932046"/>
            <a:ext cx="706374" cy="35675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Mortgage</a:t>
            </a:r>
            <a:endParaRPr lang="en-US" sz="800" dirty="0"/>
          </a:p>
        </p:txBody>
      </p:sp>
      <p:cxnSp>
        <p:nvCxnSpPr>
          <p:cNvPr id="149" name="Straight Connector 148"/>
          <p:cNvCxnSpPr>
            <a:stCxn id="32" idx="2"/>
            <a:endCxn id="135" idx="4"/>
          </p:cNvCxnSpPr>
          <p:nvPr/>
        </p:nvCxnSpPr>
        <p:spPr>
          <a:xfrm flipH="1">
            <a:off x="5562367" y="2425927"/>
            <a:ext cx="984819" cy="3313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0" name="Straight Connector 149"/>
          <p:cNvCxnSpPr>
            <a:stCxn id="32" idx="2"/>
            <a:endCxn id="138" idx="4"/>
          </p:cNvCxnSpPr>
          <p:nvPr/>
        </p:nvCxnSpPr>
        <p:spPr>
          <a:xfrm flipH="1">
            <a:off x="5950201" y="2425927"/>
            <a:ext cx="596985" cy="3313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1" name="Straight Connector 150"/>
          <p:cNvCxnSpPr>
            <a:stCxn id="32" idx="2"/>
            <a:endCxn id="139" idx="4"/>
          </p:cNvCxnSpPr>
          <p:nvPr/>
        </p:nvCxnSpPr>
        <p:spPr>
          <a:xfrm flipH="1">
            <a:off x="6362052" y="2425927"/>
            <a:ext cx="185134" cy="3313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2" name="Straight Connector 151"/>
          <p:cNvCxnSpPr>
            <a:stCxn id="32" idx="2"/>
            <a:endCxn id="141" idx="4"/>
          </p:cNvCxnSpPr>
          <p:nvPr/>
        </p:nvCxnSpPr>
        <p:spPr>
          <a:xfrm>
            <a:off x="6547186" y="2425927"/>
            <a:ext cx="612600" cy="3313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53" name="Straight Connector 152"/>
          <p:cNvCxnSpPr>
            <a:stCxn id="32" idx="2"/>
            <a:endCxn id="142" idx="4"/>
          </p:cNvCxnSpPr>
          <p:nvPr/>
        </p:nvCxnSpPr>
        <p:spPr>
          <a:xfrm>
            <a:off x="6547186" y="2425927"/>
            <a:ext cx="999733" cy="331310"/>
          </a:xfrm>
          <a:prstGeom prst="line">
            <a:avLst/>
          </a:prstGeom>
        </p:spPr>
        <p:style>
          <a:lnRef idx="2">
            <a:schemeClr val="accent1"/>
          </a:lnRef>
          <a:fillRef idx="0">
            <a:schemeClr val="accent1"/>
          </a:fillRef>
          <a:effectRef idx="1">
            <a:schemeClr val="accent1"/>
          </a:effectRef>
          <a:fontRef idx="minor">
            <a:schemeClr val="tx1"/>
          </a:fontRef>
        </p:style>
      </p:cxnSp>
      <p:sp>
        <p:nvSpPr>
          <p:cNvPr id="154" name="Text Placeholder 3"/>
          <p:cNvSpPr txBox="1">
            <a:spLocks/>
          </p:cNvSpPr>
          <p:nvPr/>
        </p:nvSpPr>
        <p:spPr bwMode="auto">
          <a:xfrm rot="16200000">
            <a:off x="7556370" y="1309560"/>
            <a:ext cx="1006254" cy="356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lnSpc>
                <a:spcPct val="110000"/>
              </a:lnSpc>
              <a:buNone/>
            </a:pPr>
            <a:r>
              <a:rPr lang="en-JM" altLang="en-US" sz="800" dirty="0" smtClean="0">
                <a:solidFill>
                  <a:schemeClr val="tx1"/>
                </a:solidFill>
                <a:ea typeface="Calibri" panose="020F0502020204030204" pitchFamily="34" charset="0"/>
                <a:cs typeface="Calibri" panose="020F0502020204030204" pitchFamily="34" charset="0"/>
              </a:rPr>
              <a:t>Frontend Targets and Reporting Tools</a:t>
            </a:r>
            <a:endParaRPr lang="en-US" altLang="en-US" sz="800" dirty="0">
              <a:solidFill>
                <a:schemeClr val="tx1"/>
              </a:solidFill>
              <a:ea typeface="Calibri" panose="020F0502020204030204" pitchFamily="34" charset="0"/>
              <a:cs typeface="Calibri" panose="020F0502020204030204" pitchFamily="34" charset="0"/>
            </a:endParaRPr>
          </a:p>
        </p:txBody>
      </p:sp>
      <p:sp>
        <p:nvSpPr>
          <p:cNvPr id="155" name="Text Placeholder 3"/>
          <p:cNvSpPr txBox="1">
            <a:spLocks/>
          </p:cNvSpPr>
          <p:nvPr/>
        </p:nvSpPr>
        <p:spPr bwMode="auto">
          <a:xfrm rot="16200000">
            <a:off x="7556371" y="2931247"/>
            <a:ext cx="1006254" cy="356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lnSpc>
                <a:spcPct val="110000"/>
              </a:lnSpc>
              <a:buNone/>
            </a:pPr>
            <a:r>
              <a:rPr lang="en-JM" altLang="en-US" sz="800" dirty="0">
                <a:solidFill>
                  <a:srgbClr val="6D6F70"/>
                </a:solidFill>
                <a:ea typeface="Calibri" panose="020F0502020204030204" pitchFamily="34" charset="0"/>
                <a:cs typeface="Calibri" panose="020F0502020204030204" pitchFamily="34" charset="0"/>
              </a:rPr>
              <a:t>Back End Data Sources</a:t>
            </a:r>
            <a:endParaRPr lang="en-US" altLang="en-US" sz="800" dirty="0">
              <a:solidFill>
                <a:srgbClr val="6D6F70"/>
              </a:solidFill>
              <a:ea typeface="Calibri" panose="020F0502020204030204" pitchFamily="34" charset="0"/>
              <a:cs typeface="Calibri" panose="020F0502020204030204" pitchFamily="34" charset="0"/>
            </a:endParaRPr>
          </a:p>
        </p:txBody>
      </p:sp>
      <p:sp>
        <p:nvSpPr>
          <p:cNvPr id="156" name="Rectangle 155"/>
          <p:cNvSpPr/>
          <p:nvPr/>
        </p:nvSpPr>
        <p:spPr>
          <a:xfrm>
            <a:off x="6522213" y="776448"/>
            <a:ext cx="1316595" cy="1195933"/>
          </a:xfrm>
          <a:prstGeom prst="rect">
            <a:avLst/>
          </a:prstGeom>
          <a:noFill/>
          <a:ln w="12700" cmpd="sng">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7" name="Rectangle 156"/>
          <p:cNvSpPr/>
          <p:nvPr/>
        </p:nvSpPr>
        <p:spPr>
          <a:xfrm>
            <a:off x="5255563" y="776448"/>
            <a:ext cx="1264745" cy="1195933"/>
          </a:xfrm>
          <a:prstGeom prst="rect">
            <a:avLst/>
          </a:prstGeom>
          <a:noFill/>
          <a:ln w="12700" cmpd="sng">
            <a:prstDash val="solid"/>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58" name="Text Placeholder 3"/>
          <p:cNvSpPr txBox="1">
            <a:spLocks/>
          </p:cNvSpPr>
          <p:nvPr/>
        </p:nvSpPr>
        <p:spPr bwMode="auto">
          <a:xfrm>
            <a:off x="5483309" y="762178"/>
            <a:ext cx="757404" cy="23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lnSpc>
                <a:spcPct val="110000"/>
              </a:lnSpc>
              <a:buNone/>
            </a:pPr>
            <a:r>
              <a:rPr lang="en-JM" altLang="en-US" sz="800" dirty="0" smtClean="0">
                <a:solidFill>
                  <a:schemeClr val="tx1"/>
                </a:solidFill>
                <a:ea typeface="Calibri" panose="020F0502020204030204" pitchFamily="34" charset="0"/>
                <a:cs typeface="Calibri" panose="020F0502020204030204" pitchFamily="34" charset="0"/>
              </a:rPr>
              <a:t>Department A</a:t>
            </a:r>
          </a:p>
        </p:txBody>
      </p:sp>
      <p:sp>
        <p:nvSpPr>
          <p:cNvPr id="159" name="Text Placeholder 3"/>
          <p:cNvSpPr txBox="1">
            <a:spLocks/>
          </p:cNvSpPr>
          <p:nvPr/>
        </p:nvSpPr>
        <p:spPr bwMode="auto">
          <a:xfrm>
            <a:off x="6789515" y="763957"/>
            <a:ext cx="757404" cy="23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2"/>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2"/>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2"/>
                </a:solidFill>
                <a:latin typeface="Calibri" panose="020F0502020204030204" pitchFamily="34" charset="0"/>
              </a:defRPr>
            </a:lvl3pPr>
            <a:lvl4pPr marL="1600200" indent="-228600">
              <a:spcBef>
                <a:spcPct val="20000"/>
              </a:spcBef>
              <a:buFont typeface="Arial" panose="020B0604020202020204" pitchFamily="34" charset="0"/>
              <a:buChar char="–"/>
              <a:defRPr sz="1600">
                <a:solidFill>
                  <a:schemeClr val="tx2"/>
                </a:solidFill>
                <a:latin typeface="Calibri" panose="020F0502020204030204" pitchFamily="34" charset="0"/>
              </a:defRPr>
            </a:lvl4pPr>
            <a:lvl5pPr marL="2057400" indent="-228600">
              <a:spcBef>
                <a:spcPct val="20000"/>
              </a:spcBef>
              <a:buFont typeface="Arial" panose="020B0604020202020204" pitchFamily="34" charset="0"/>
              <a:buChar char="»"/>
              <a:defRPr sz="1600">
                <a:solidFill>
                  <a:schemeClr val="tx2"/>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1600">
                <a:solidFill>
                  <a:schemeClr val="tx2"/>
                </a:solidFill>
                <a:latin typeface="Calibri" panose="020F0502020204030204" pitchFamily="34" charset="0"/>
              </a:defRPr>
            </a:lvl9pPr>
          </a:lstStyle>
          <a:p>
            <a:pPr algn="ctr">
              <a:lnSpc>
                <a:spcPct val="110000"/>
              </a:lnSpc>
              <a:buNone/>
            </a:pPr>
            <a:r>
              <a:rPr lang="en-JM" altLang="en-US" sz="800" dirty="0" smtClean="0">
                <a:solidFill>
                  <a:schemeClr val="tx1"/>
                </a:solidFill>
                <a:ea typeface="Calibri" panose="020F0502020204030204" pitchFamily="34" charset="0"/>
                <a:cs typeface="Calibri" panose="020F0502020204030204" pitchFamily="34" charset="0"/>
              </a:rPr>
              <a:t>Department B</a:t>
            </a:r>
          </a:p>
        </p:txBody>
      </p:sp>
      <p:sp>
        <p:nvSpPr>
          <p:cNvPr id="32" name="Rectangle 31"/>
          <p:cNvSpPr/>
          <p:nvPr/>
        </p:nvSpPr>
        <p:spPr>
          <a:xfrm>
            <a:off x="5255563" y="2154794"/>
            <a:ext cx="2583245" cy="271133"/>
          </a:xfrm>
          <a:prstGeom prst="rect">
            <a:avLst/>
          </a:prstGeom>
          <a:solidFill>
            <a:srgbClr val="FFFFFF"/>
          </a:solidFill>
          <a:ln>
            <a:solidFill>
              <a:schemeClr val="accent4"/>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solidFill>
                  <a:schemeClr val="accent4"/>
                </a:solidFill>
              </a:rPr>
              <a:t>Data Hub</a:t>
            </a:r>
            <a:endParaRPr lang="en-US" sz="1000" dirty="0">
              <a:solidFill>
                <a:schemeClr val="accent4"/>
              </a:solidFill>
            </a:endParaRPr>
          </a:p>
        </p:txBody>
      </p:sp>
      <p:cxnSp>
        <p:nvCxnSpPr>
          <p:cNvPr id="160" name="Straight Connector 159"/>
          <p:cNvCxnSpPr>
            <a:stCxn id="32" idx="2"/>
            <a:endCxn id="140" idx="4"/>
          </p:cNvCxnSpPr>
          <p:nvPr/>
        </p:nvCxnSpPr>
        <p:spPr>
          <a:xfrm>
            <a:off x="6547186" y="2425927"/>
            <a:ext cx="203351" cy="331311"/>
          </a:xfrm>
          <a:prstGeom prst="line">
            <a:avLst/>
          </a:prstGeom>
        </p:spPr>
        <p:style>
          <a:lnRef idx="2">
            <a:schemeClr val="accent1"/>
          </a:lnRef>
          <a:fillRef idx="0">
            <a:schemeClr val="accent1"/>
          </a:fillRef>
          <a:effectRef idx="1">
            <a:schemeClr val="accent1"/>
          </a:effectRef>
          <a:fontRef idx="minor">
            <a:schemeClr val="tx1"/>
          </a:fontRef>
        </p:style>
      </p:cxnSp>
      <p:cxnSp>
        <p:nvCxnSpPr>
          <p:cNvPr id="161" name="Straight Connector 160"/>
          <p:cNvCxnSpPr>
            <a:stCxn id="91" idx="2"/>
            <a:endCxn id="22" idx="4"/>
          </p:cNvCxnSpPr>
          <p:nvPr/>
        </p:nvCxnSpPr>
        <p:spPr>
          <a:xfrm flipH="1">
            <a:off x="2286945" y="1976416"/>
            <a:ext cx="429974" cy="784857"/>
          </a:xfrm>
          <a:prstGeom prst="line">
            <a:avLst/>
          </a:prstGeom>
        </p:spPr>
        <p:style>
          <a:lnRef idx="2">
            <a:schemeClr val="accent1"/>
          </a:lnRef>
          <a:fillRef idx="0">
            <a:schemeClr val="accent1"/>
          </a:fillRef>
          <a:effectRef idx="1">
            <a:schemeClr val="accent1"/>
          </a:effectRef>
          <a:fontRef idx="minor">
            <a:schemeClr val="tx1"/>
          </a:fontRef>
        </p:style>
      </p:cxnSp>
      <p:cxnSp>
        <p:nvCxnSpPr>
          <p:cNvPr id="162" name="Straight Connector 161"/>
          <p:cNvCxnSpPr>
            <a:stCxn id="157" idx="2"/>
            <a:endCxn id="32" idx="0"/>
          </p:cNvCxnSpPr>
          <p:nvPr/>
        </p:nvCxnSpPr>
        <p:spPr>
          <a:xfrm>
            <a:off x="5887936" y="1972381"/>
            <a:ext cx="659250" cy="1824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63" name="Straight Connector 162"/>
          <p:cNvCxnSpPr>
            <a:stCxn id="156" idx="2"/>
            <a:endCxn id="32" idx="0"/>
          </p:cNvCxnSpPr>
          <p:nvPr/>
        </p:nvCxnSpPr>
        <p:spPr>
          <a:xfrm flipH="1">
            <a:off x="6547186" y="1972381"/>
            <a:ext cx="633325" cy="182413"/>
          </a:xfrm>
          <a:prstGeom prst="line">
            <a:avLst/>
          </a:prstGeom>
        </p:spPr>
        <p:style>
          <a:lnRef idx="2">
            <a:schemeClr val="accent1"/>
          </a:lnRef>
          <a:fillRef idx="0">
            <a:schemeClr val="accent1"/>
          </a:fillRef>
          <a:effectRef idx="1">
            <a:schemeClr val="accent1"/>
          </a:effectRef>
          <a:fontRef idx="minor">
            <a:schemeClr val="tx1"/>
          </a:fontRef>
        </p:style>
      </p:cxnSp>
      <p:sp>
        <p:nvSpPr>
          <p:cNvPr id="164" name="Right Arrow 163"/>
          <p:cNvSpPr/>
          <p:nvPr/>
        </p:nvSpPr>
        <p:spPr>
          <a:xfrm>
            <a:off x="3981158" y="1867382"/>
            <a:ext cx="977453" cy="889854"/>
          </a:xfrm>
          <a:prstGeom prst="rightArrow">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5" name="Rectangle 164"/>
          <p:cNvSpPr/>
          <p:nvPr/>
        </p:nvSpPr>
        <p:spPr>
          <a:xfrm>
            <a:off x="783448" y="3821165"/>
            <a:ext cx="2990824" cy="646331"/>
          </a:xfrm>
          <a:prstGeom prst="rect">
            <a:avLst/>
          </a:prstGeom>
        </p:spPr>
        <p:txBody>
          <a:bodyPr wrap="square">
            <a:spAutoFit/>
          </a:bodyPr>
          <a:lstStyle/>
          <a:p>
            <a:pPr marL="342900" indent="-342900">
              <a:buFont typeface="Arial"/>
              <a:buChar char="•"/>
            </a:pPr>
            <a:r>
              <a:rPr lang="en-US" sz="1200" dirty="0" smtClean="0"/>
              <a:t>Quick Fixes accumulated over time</a:t>
            </a:r>
          </a:p>
          <a:p>
            <a:pPr marL="342900" indent="-342900">
              <a:buFont typeface="Arial"/>
              <a:buChar char="•"/>
            </a:pPr>
            <a:r>
              <a:rPr lang="en-US" sz="1200" dirty="0" smtClean="0"/>
              <a:t>Assorted scheduling methods</a:t>
            </a:r>
          </a:p>
          <a:p>
            <a:pPr marL="342900" indent="-342900">
              <a:buFont typeface="Arial"/>
              <a:buChar char="•"/>
            </a:pPr>
            <a:r>
              <a:rPr lang="en-US" sz="1200" dirty="0" smtClean="0"/>
              <a:t>Homegrown file transfer scripts</a:t>
            </a:r>
          </a:p>
        </p:txBody>
      </p:sp>
      <p:sp>
        <p:nvSpPr>
          <p:cNvPr id="166" name="Rectangle 165"/>
          <p:cNvSpPr/>
          <p:nvPr/>
        </p:nvSpPr>
        <p:spPr>
          <a:xfrm>
            <a:off x="5255125" y="3838934"/>
            <a:ext cx="3105336" cy="1015663"/>
          </a:xfrm>
          <a:prstGeom prst="rect">
            <a:avLst/>
          </a:prstGeom>
        </p:spPr>
        <p:txBody>
          <a:bodyPr wrap="square">
            <a:spAutoFit/>
          </a:bodyPr>
          <a:lstStyle/>
          <a:p>
            <a:pPr marL="342900" indent="-342900">
              <a:buFont typeface="Arial"/>
              <a:buChar char="•"/>
            </a:pPr>
            <a:r>
              <a:rPr lang="en-US" sz="1200" dirty="0" smtClean="0"/>
              <a:t>Data standardization</a:t>
            </a:r>
          </a:p>
          <a:p>
            <a:pPr marL="342900" indent="-342900">
              <a:buFont typeface="Arial"/>
              <a:buChar char="•"/>
            </a:pPr>
            <a:r>
              <a:rPr lang="en-US" sz="1200" dirty="0" smtClean="0"/>
              <a:t>Data processed and cleansed once for multiple target systems</a:t>
            </a:r>
          </a:p>
          <a:p>
            <a:pPr marL="342900" indent="-342900">
              <a:buFont typeface="Arial"/>
              <a:buChar char="•"/>
            </a:pPr>
            <a:r>
              <a:rPr lang="en-US" sz="1200" dirty="0" smtClean="0"/>
              <a:t>Centralized scheduling platform</a:t>
            </a:r>
          </a:p>
          <a:p>
            <a:pPr marL="342900" indent="-342900">
              <a:buFont typeface="Arial"/>
              <a:buChar char="•"/>
            </a:pPr>
            <a:r>
              <a:rPr lang="en-US" sz="1200" dirty="0" smtClean="0"/>
              <a:t>Uniformed file transfer mechanism</a:t>
            </a:r>
          </a:p>
        </p:txBody>
      </p:sp>
    </p:spTree>
    <p:extLst>
      <p:ext uri="{BB962C8B-B14F-4D97-AF65-F5344CB8AC3E}">
        <p14:creationId xmlns:p14="http://schemas.microsoft.com/office/powerpoint/2010/main" val="3998099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5584323" y="1362688"/>
            <a:ext cx="1029865" cy="2894008"/>
          </a:xfrm>
          <a:prstGeom prst="rect">
            <a:avLst/>
          </a:prstGeom>
          <a:noFill/>
          <a:ln>
            <a:solidFill>
              <a:srgbClr val="3980B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ular Callout 38"/>
          <p:cNvSpPr/>
          <p:nvPr/>
        </p:nvSpPr>
        <p:spPr>
          <a:xfrm>
            <a:off x="6888303" y="2985869"/>
            <a:ext cx="1683816" cy="1270827"/>
          </a:xfrm>
          <a:prstGeom prst="wedgeRectCallout">
            <a:avLst>
              <a:gd name="adj1" fmla="val -67247"/>
              <a:gd name="adj2" fmla="val -54316"/>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11767"/>
            <a:ext cx="8229600" cy="857250"/>
          </a:xfrm>
        </p:spPr>
        <p:txBody>
          <a:bodyPr/>
          <a:lstStyle/>
          <a:p>
            <a:r>
              <a:rPr lang="en-US" altLang="en-US" dirty="0"/>
              <a:t>Use Case #3: Data </a:t>
            </a:r>
            <a:r>
              <a:rPr lang="en-US" altLang="en-US" dirty="0" smtClean="0"/>
              <a:t>Hub Part I – </a:t>
            </a:r>
            <a:r>
              <a:rPr lang="en-US" altLang="en-US" dirty="0"/>
              <a:t>Data Acquisition</a:t>
            </a:r>
          </a:p>
        </p:txBody>
      </p:sp>
      <p:sp>
        <p:nvSpPr>
          <p:cNvPr id="4" name="Rectangle 3"/>
          <p:cNvSpPr/>
          <p:nvPr/>
        </p:nvSpPr>
        <p:spPr>
          <a:xfrm>
            <a:off x="305757" y="1506325"/>
            <a:ext cx="4572000" cy="2492990"/>
          </a:xfrm>
          <a:prstGeom prst="rect">
            <a:avLst/>
          </a:prstGeom>
        </p:spPr>
        <p:txBody>
          <a:bodyPr>
            <a:spAutoFit/>
          </a:bodyPr>
          <a:lstStyle/>
          <a:p>
            <a:pPr lvl="0"/>
            <a:r>
              <a:rPr lang="en-US" sz="1200" b="1" dirty="0" smtClean="0"/>
              <a:t>Data Acquisition</a:t>
            </a:r>
            <a:endParaRPr lang="en-AU" sz="1200" b="1" dirty="0" smtClean="0"/>
          </a:p>
          <a:p>
            <a:pPr marL="171450" lvl="0" indent="-171450">
              <a:buFont typeface="Arial"/>
              <a:buChar char="•"/>
            </a:pPr>
            <a:r>
              <a:rPr lang="en-US" sz="1200" dirty="0" smtClean="0"/>
              <a:t>Acquires </a:t>
            </a:r>
            <a:r>
              <a:rPr lang="en-US" sz="1200" dirty="0"/>
              <a:t>(pulls) source data from the </a:t>
            </a:r>
            <a:r>
              <a:rPr lang="en-US" sz="1200" dirty="0" smtClean="0"/>
              <a:t>Producer</a:t>
            </a:r>
          </a:p>
          <a:p>
            <a:pPr marL="628650" lvl="1" indent="-171450">
              <a:buFont typeface="Arial"/>
              <a:buChar char="•"/>
            </a:pPr>
            <a:r>
              <a:rPr lang="en-US" sz="1200" dirty="0"/>
              <a:t>S</a:t>
            </a:r>
            <a:r>
              <a:rPr lang="en-US" sz="1200" dirty="0" smtClean="0"/>
              <a:t>ource database (e.g. Oracle, MSSQL)</a:t>
            </a:r>
          </a:p>
          <a:p>
            <a:pPr marL="628650" lvl="1" indent="-171450">
              <a:buFont typeface="Arial"/>
              <a:buChar char="•"/>
            </a:pPr>
            <a:r>
              <a:rPr lang="en-US" sz="1200" dirty="0" smtClean="0"/>
              <a:t>Flat files (</a:t>
            </a:r>
            <a:r>
              <a:rPr lang="en-US" sz="1200" dirty="0"/>
              <a:t>e.g. z/OS datasets, Windows files, </a:t>
            </a:r>
            <a:r>
              <a:rPr lang="en-US" sz="1200" dirty="0" smtClean="0"/>
              <a:t>UNIX files)</a:t>
            </a:r>
          </a:p>
          <a:p>
            <a:pPr marL="171450" lvl="0" indent="-171450">
              <a:buFont typeface="Arial"/>
              <a:buChar char="•"/>
            </a:pPr>
            <a:r>
              <a:rPr lang="en-US" sz="1200" dirty="0" smtClean="0"/>
              <a:t>Source </a:t>
            </a:r>
            <a:r>
              <a:rPr lang="en-US" sz="1200" dirty="0"/>
              <a:t>data is staged </a:t>
            </a:r>
            <a:r>
              <a:rPr lang="en-US" sz="1200" dirty="0" smtClean="0"/>
              <a:t>within </a:t>
            </a:r>
            <a:r>
              <a:rPr lang="en-US" sz="1200" dirty="0"/>
              <a:t>s</a:t>
            </a:r>
            <a:r>
              <a:rPr lang="en-US" sz="1200" dirty="0" smtClean="0"/>
              <a:t>taging database tables</a:t>
            </a:r>
          </a:p>
          <a:p>
            <a:pPr marL="171450" lvl="0" indent="-171450">
              <a:buFont typeface="Arial"/>
              <a:buChar char="•"/>
            </a:pPr>
            <a:r>
              <a:rPr lang="en-US" sz="1200" dirty="0" smtClean="0"/>
              <a:t>During staging</a:t>
            </a:r>
          </a:p>
          <a:p>
            <a:pPr marL="628650" lvl="1" indent="-171450">
              <a:buFont typeface="Arial"/>
              <a:buChar char="•"/>
            </a:pPr>
            <a:r>
              <a:rPr lang="en-US" sz="1200" dirty="0" smtClean="0"/>
              <a:t>Data validations</a:t>
            </a:r>
            <a:endParaRPr lang="en-US" sz="1200" dirty="0"/>
          </a:p>
          <a:p>
            <a:pPr marL="628650" lvl="1" indent="-171450">
              <a:buFont typeface="Arial"/>
              <a:buChar char="•"/>
            </a:pPr>
            <a:r>
              <a:rPr lang="en-US" sz="1200" dirty="0" smtClean="0"/>
              <a:t>Data transformations</a:t>
            </a:r>
          </a:p>
          <a:p>
            <a:pPr marL="628650" lvl="1" indent="-171450">
              <a:buFont typeface="Arial"/>
              <a:buChar char="•"/>
            </a:pPr>
            <a:r>
              <a:rPr lang="en-US" sz="1200" dirty="0" smtClean="0"/>
              <a:t>New </a:t>
            </a:r>
            <a:r>
              <a:rPr lang="en-US" sz="1200" dirty="0"/>
              <a:t>data </a:t>
            </a:r>
            <a:r>
              <a:rPr lang="en-US" sz="1200" dirty="0" smtClean="0"/>
              <a:t>derivations</a:t>
            </a:r>
            <a:endParaRPr lang="en-AU" sz="1200" dirty="0" smtClean="0"/>
          </a:p>
          <a:p>
            <a:pPr marL="171450" lvl="0" indent="-171450">
              <a:buFont typeface="Arial"/>
              <a:buChar char="•"/>
            </a:pPr>
            <a:r>
              <a:rPr lang="en-US" sz="1200" dirty="0" smtClean="0"/>
              <a:t>Data transfer methods</a:t>
            </a:r>
          </a:p>
          <a:p>
            <a:pPr marL="628650" lvl="1" indent="-171450">
              <a:buFont typeface="Arial"/>
              <a:buChar char="•"/>
            </a:pPr>
            <a:r>
              <a:rPr lang="en-US" sz="1200" dirty="0" smtClean="0"/>
              <a:t>Secure </a:t>
            </a:r>
            <a:r>
              <a:rPr lang="en-US" sz="1200" dirty="0"/>
              <a:t>tunnel using SSH </a:t>
            </a:r>
            <a:r>
              <a:rPr lang="en-US" sz="1200" dirty="0" smtClean="0"/>
              <a:t>for Databases</a:t>
            </a:r>
          </a:p>
          <a:p>
            <a:pPr marL="628650" lvl="1" indent="-171450">
              <a:buFont typeface="Arial"/>
              <a:buChar char="•"/>
            </a:pPr>
            <a:r>
              <a:rPr lang="en-US" sz="1200" dirty="0" smtClean="0"/>
              <a:t>SSL </a:t>
            </a:r>
            <a:r>
              <a:rPr lang="en-US" sz="1200" dirty="0"/>
              <a:t>(</a:t>
            </a:r>
            <a:r>
              <a:rPr lang="en-US" sz="1200" dirty="0" err="1"/>
              <a:t>ftps</a:t>
            </a:r>
            <a:r>
              <a:rPr lang="en-US" sz="1200" dirty="0"/>
              <a:t>), SSH (</a:t>
            </a:r>
            <a:r>
              <a:rPr lang="en-US" sz="1200" dirty="0" err="1"/>
              <a:t>sftp</a:t>
            </a:r>
            <a:r>
              <a:rPr lang="en-US" sz="1200" dirty="0"/>
              <a:t>, </a:t>
            </a:r>
            <a:r>
              <a:rPr lang="en-US" sz="1200" dirty="0" err="1"/>
              <a:t>scp</a:t>
            </a:r>
            <a:r>
              <a:rPr lang="en-US" sz="1200" dirty="0"/>
              <a:t>) and </a:t>
            </a:r>
            <a:r>
              <a:rPr lang="en-US" sz="1200" dirty="0" smtClean="0"/>
              <a:t>other file transfer methods for flat files</a:t>
            </a:r>
            <a:endParaRPr lang="en-AU" sz="1200" dirty="0"/>
          </a:p>
        </p:txBody>
      </p:sp>
      <p:sp>
        <p:nvSpPr>
          <p:cNvPr id="3" name="Rectangle 2"/>
          <p:cNvSpPr/>
          <p:nvPr/>
        </p:nvSpPr>
        <p:spPr>
          <a:xfrm>
            <a:off x="5672762" y="1628075"/>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File Watch</a:t>
            </a:r>
            <a:endParaRPr lang="en-US" sz="1000" dirty="0"/>
          </a:p>
        </p:txBody>
      </p:sp>
      <p:sp>
        <p:nvSpPr>
          <p:cNvPr id="5" name="Rectangle 4"/>
          <p:cNvSpPr/>
          <p:nvPr/>
        </p:nvSpPr>
        <p:spPr>
          <a:xfrm>
            <a:off x="5672762" y="2147715"/>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File Transfer</a:t>
            </a:r>
            <a:endParaRPr lang="en-US" sz="1000" dirty="0"/>
          </a:p>
        </p:txBody>
      </p:sp>
      <p:sp>
        <p:nvSpPr>
          <p:cNvPr id="6" name="Rectangle 5"/>
          <p:cNvSpPr/>
          <p:nvPr/>
        </p:nvSpPr>
        <p:spPr>
          <a:xfrm>
            <a:off x="5672762" y="2685561"/>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Processing</a:t>
            </a:r>
            <a:endParaRPr lang="en-US" sz="1000" dirty="0"/>
          </a:p>
        </p:txBody>
      </p:sp>
      <p:sp>
        <p:nvSpPr>
          <p:cNvPr id="7" name="Rectangle 6"/>
          <p:cNvSpPr/>
          <p:nvPr/>
        </p:nvSpPr>
        <p:spPr>
          <a:xfrm>
            <a:off x="5672762" y="3242363"/>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Table Clean</a:t>
            </a:r>
            <a:endParaRPr lang="en-US" sz="1000" dirty="0"/>
          </a:p>
        </p:txBody>
      </p:sp>
      <p:sp>
        <p:nvSpPr>
          <p:cNvPr id="8" name="Rectangle 7"/>
          <p:cNvSpPr/>
          <p:nvPr/>
        </p:nvSpPr>
        <p:spPr>
          <a:xfrm>
            <a:off x="5672762" y="3802909"/>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File Clean</a:t>
            </a:r>
            <a:endParaRPr lang="en-US" sz="1000" dirty="0"/>
          </a:p>
        </p:txBody>
      </p:sp>
      <p:sp>
        <p:nvSpPr>
          <p:cNvPr id="10" name="Rectangle 9"/>
          <p:cNvSpPr/>
          <p:nvPr/>
        </p:nvSpPr>
        <p:spPr>
          <a:xfrm>
            <a:off x="6976014" y="1638892"/>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Processing</a:t>
            </a:r>
            <a:endParaRPr lang="en-US" sz="1000" dirty="0"/>
          </a:p>
        </p:txBody>
      </p:sp>
      <p:sp>
        <p:nvSpPr>
          <p:cNvPr id="11" name="Rectangle 10"/>
          <p:cNvSpPr/>
          <p:nvPr/>
        </p:nvSpPr>
        <p:spPr>
          <a:xfrm>
            <a:off x="6976014" y="2195694"/>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Table Clean</a:t>
            </a:r>
            <a:endParaRPr lang="en-US" sz="1000" dirty="0"/>
          </a:p>
        </p:txBody>
      </p:sp>
      <p:cxnSp>
        <p:nvCxnSpPr>
          <p:cNvPr id="12" name="Straight Arrow Connector 11"/>
          <p:cNvCxnSpPr>
            <a:stCxn id="3" idx="2"/>
            <a:endCxn id="5" idx="0"/>
          </p:cNvCxnSpPr>
          <p:nvPr/>
        </p:nvCxnSpPr>
        <p:spPr>
          <a:xfrm>
            <a:off x="6096081" y="1937696"/>
            <a:ext cx="0" cy="21001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5" idx="2"/>
            <a:endCxn id="6" idx="0"/>
          </p:cNvCxnSpPr>
          <p:nvPr/>
        </p:nvCxnSpPr>
        <p:spPr>
          <a:xfrm>
            <a:off x="6096081" y="2457336"/>
            <a:ext cx="0" cy="2282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6" idx="2"/>
            <a:endCxn id="7" idx="0"/>
          </p:cNvCxnSpPr>
          <p:nvPr/>
        </p:nvCxnSpPr>
        <p:spPr>
          <a:xfrm>
            <a:off x="6096081" y="2995182"/>
            <a:ext cx="0" cy="2471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7" idx="2"/>
            <a:endCxn id="8" idx="0"/>
          </p:cNvCxnSpPr>
          <p:nvPr/>
        </p:nvCxnSpPr>
        <p:spPr>
          <a:xfrm>
            <a:off x="6096081" y="3551984"/>
            <a:ext cx="0" cy="25092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0" idx="2"/>
            <a:endCxn id="11" idx="0"/>
          </p:cNvCxnSpPr>
          <p:nvPr/>
        </p:nvCxnSpPr>
        <p:spPr>
          <a:xfrm>
            <a:off x="7399333" y="1948513"/>
            <a:ext cx="0" cy="2471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884400" y="1362688"/>
            <a:ext cx="1029865" cy="1284965"/>
          </a:xfrm>
          <a:prstGeom prst="rect">
            <a:avLst/>
          </a:prstGeom>
          <a:noFill/>
          <a:ln>
            <a:solidFill>
              <a:srgbClr val="3980B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5509741" y="4250377"/>
            <a:ext cx="1210588" cy="215444"/>
          </a:xfrm>
          <a:prstGeom prst="rect">
            <a:avLst/>
          </a:prstGeom>
        </p:spPr>
        <p:txBody>
          <a:bodyPr wrap="none">
            <a:spAutoFit/>
          </a:bodyPr>
          <a:lstStyle/>
          <a:p>
            <a:r>
              <a:rPr lang="en-US" sz="800" dirty="0" smtClean="0"/>
              <a:t>Incoming File Processing</a:t>
            </a:r>
            <a:endParaRPr lang="en-US" sz="800" dirty="0"/>
          </a:p>
        </p:txBody>
      </p:sp>
      <p:sp>
        <p:nvSpPr>
          <p:cNvPr id="34" name="Rectangle 33"/>
          <p:cNvSpPr/>
          <p:nvPr/>
        </p:nvSpPr>
        <p:spPr>
          <a:xfrm>
            <a:off x="6884400" y="2657892"/>
            <a:ext cx="1024489" cy="215444"/>
          </a:xfrm>
          <a:prstGeom prst="rect">
            <a:avLst/>
          </a:prstGeom>
        </p:spPr>
        <p:txBody>
          <a:bodyPr wrap="none">
            <a:spAutoFit/>
          </a:bodyPr>
          <a:lstStyle/>
          <a:p>
            <a:r>
              <a:rPr lang="en-US" sz="800" dirty="0" smtClean="0"/>
              <a:t>Direct DB extraction</a:t>
            </a:r>
            <a:endParaRPr lang="en-US" sz="800" dirty="0"/>
          </a:p>
        </p:txBody>
      </p:sp>
      <p:sp>
        <p:nvSpPr>
          <p:cNvPr id="35" name="Rectangle 34"/>
          <p:cNvSpPr/>
          <p:nvPr/>
        </p:nvSpPr>
        <p:spPr>
          <a:xfrm>
            <a:off x="5627607" y="1362688"/>
            <a:ext cx="944289" cy="215444"/>
          </a:xfrm>
          <a:prstGeom prst="rect">
            <a:avLst/>
          </a:prstGeom>
        </p:spPr>
        <p:txBody>
          <a:bodyPr wrap="none">
            <a:spAutoFit/>
          </a:bodyPr>
          <a:lstStyle/>
          <a:p>
            <a:r>
              <a:rPr lang="en-US" sz="800" dirty="0" smtClean="0"/>
              <a:t>Cycle EXT1923819</a:t>
            </a:r>
            <a:endParaRPr lang="en-US" sz="800" dirty="0"/>
          </a:p>
        </p:txBody>
      </p:sp>
      <p:sp>
        <p:nvSpPr>
          <p:cNvPr id="36" name="Rectangle 35"/>
          <p:cNvSpPr/>
          <p:nvPr/>
        </p:nvSpPr>
        <p:spPr>
          <a:xfrm>
            <a:off x="6946330" y="1376681"/>
            <a:ext cx="918641" cy="215444"/>
          </a:xfrm>
          <a:prstGeom prst="rect">
            <a:avLst/>
          </a:prstGeom>
        </p:spPr>
        <p:txBody>
          <a:bodyPr wrap="none">
            <a:spAutoFit/>
          </a:bodyPr>
          <a:lstStyle/>
          <a:p>
            <a:r>
              <a:rPr lang="en-US" sz="800" dirty="0" smtClean="0"/>
              <a:t>Cycle CIS1923819</a:t>
            </a:r>
            <a:endParaRPr lang="en-US" sz="800" dirty="0"/>
          </a:p>
        </p:txBody>
      </p:sp>
      <p:pic>
        <p:nvPicPr>
          <p:cNvPr id="38" name="Picture 37"/>
          <p:cNvPicPr>
            <a:picLocks noChangeAspect="1"/>
          </p:cNvPicPr>
          <p:nvPr/>
        </p:nvPicPr>
        <p:blipFill>
          <a:blip r:embed="rId2"/>
          <a:stretch>
            <a:fillRect/>
          </a:stretch>
        </p:blipFill>
        <p:spPr>
          <a:xfrm>
            <a:off x="6942493" y="3026859"/>
            <a:ext cx="1580782" cy="1197442"/>
          </a:xfrm>
          <a:prstGeom prst="rect">
            <a:avLst/>
          </a:prstGeom>
        </p:spPr>
      </p:pic>
      <p:sp>
        <p:nvSpPr>
          <p:cNvPr id="9" name="Can 8"/>
          <p:cNvSpPr/>
          <p:nvPr/>
        </p:nvSpPr>
        <p:spPr>
          <a:xfrm>
            <a:off x="8201413" y="842621"/>
            <a:ext cx="643723" cy="73551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External</a:t>
            </a:r>
          </a:p>
          <a:p>
            <a:pPr algn="ctr"/>
            <a:r>
              <a:rPr lang="en-US" sz="1000" dirty="0" smtClean="0"/>
              <a:t>Source</a:t>
            </a:r>
          </a:p>
          <a:p>
            <a:pPr algn="ctr"/>
            <a:r>
              <a:rPr lang="en-US" sz="1000" dirty="0" smtClean="0"/>
              <a:t>(DB)</a:t>
            </a:r>
            <a:endParaRPr lang="en-US" sz="1000" dirty="0"/>
          </a:p>
        </p:txBody>
      </p:sp>
      <p:sp>
        <p:nvSpPr>
          <p:cNvPr id="13" name="Lightning Bolt 12"/>
          <p:cNvSpPr/>
          <p:nvPr/>
        </p:nvSpPr>
        <p:spPr>
          <a:xfrm rot="5731255">
            <a:off x="7822651" y="1278252"/>
            <a:ext cx="406949" cy="360640"/>
          </a:xfrm>
          <a:prstGeom prst="lightningBolt">
            <a:avLst/>
          </a:prstGeom>
          <a:solidFill>
            <a:srgbClr val="F7BE3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nip and Round Single Corner Rectangle 13"/>
          <p:cNvSpPr/>
          <p:nvPr/>
        </p:nvSpPr>
        <p:spPr>
          <a:xfrm>
            <a:off x="4599475" y="916939"/>
            <a:ext cx="700097" cy="675186"/>
          </a:xfrm>
          <a:prstGeom prst="snip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External Source</a:t>
            </a:r>
          </a:p>
          <a:p>
            <a:pPr algn="ctr"/>
            <a:r>
              <a:rPr lang="en-US" sz="1000" dirty="0" smtClean="0"/>
              <a:t>(File) </a:t>
            </a:r>
            <a:endParaRPr lang="en-US" sz="1000" dirty="0"/>
          </a:p>
        </p:txBody>
      </p:sp>
      <p:sp>
        <p:nvSpPr>
          <p:cNvPr id="27" name="Lightning Bolt 26"/>
          <p:cNvSpPr/>
          <p:nvPr/>
        </p:nvSpPr>
        <p:spPr>
          <a:xfrm rot="20646886">
            <a:off x="5255303" y="1329251"/>
            <a:ext cx="406949" cy="360640"/>
          </a:xfrm>
          <a:prstGeom prst="lightningBolt">
            <a:avLst/>
          </a:prstGeom>
          <a:solidFill>
            <a:srgbClr val="F7BE3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7135603" y="4254345"/>
            <a:ext cx="1184940" cy="215444"/>
          </a:xfrm>
          <a:prstGeom prst="rect">
            <a:avLst/>
          </a:prstGeom>
        </p:spPr>
        <p:txBody>
          <a:bodyPr wrap="none">
            <a:spAutoFit/>
          </a:bodyPr>
          <a:lstStyle/>
          <a:p>
            <a:r>
              <a:rPr lang="en-US" sz="800" dirty="0" smtClean="0"/>
              <a:t>Process Flow in ETL tool</a:t>
            </a:r>
            <a:endParaRPr lang="en-US" sz="800" dirty="0"/>
          </a:p>
        </p:txBody>
      </p:sp>
    </p:spTree>
    <p:extLst>
      <p:ext uri="{BB962C8B-B14F-4D97-AF65-F5344CB8AC3E}">
        <p14:creationId xmlns:p14="http://schemas.microsoft.com/office/powerpoint/2010/main" val="81284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767"/>
            <a:ext cx="8229600" cy="857250"/>
          </a:xfrm>
        </p:spPr>
        <p:txBody>
          <a:bodyPr/>
          <a:lstStyle/>
          <a:p>
            <a:r>
              <a:rPr lang="en-US" altLang="en-US" dirty="0"/>
              <a:t>Use Case #3: Data </a:t>
            </a:r>
            <a:r>
              <a:rPr lang="en-US" altLang="en-US" dirty="0" smtClean="0"/>
              <a:t>Hub Part II – </a:t>
            </a:r>
            <a:r>
              <a:rPr lang="en-US" altLang="en-US" dirty="0"/>
              <a:t>Data Publication</a:t>
            </a:r>
          </a:p>
        </p:txBody>
      </p:sp>
      <p:sp>
        <p:nvSpPr>
          <p:cNvPr id="4" name="Rectangle 3"/>
          <p:cNvSpPr/>
          <p:nvPr/>
        </p:nvSpPr>
        <p:spPr>
          <a:xfrm>
            <a:off x="305756" y="2358893"/>
            <a:ext cx="4824613" cy="646331"/>
          </a:xfrm>
          <a:prstGeom prst="rect">
            <a:avLst/>
          </a:prstGeom>
        </p:spPr>
        <p:txBody>
          <a:bodyPr wrap="square">
            <a:spAutoFit/>
          </a:bodyPr>
          <a:lstStyle/>
          <a:p>
            <a:pPr lvl="0"/>
            <a:r>
              <a:rPr lang="en-US" sz="1200" b="1" dirty="0" smtClean="0"/>
              <a:t>Data Publication</a:t>
            </a:r>
            <a:endParaRPr lang="en-AU" sz="1200" b="1" dirty="0" smtClean="0"/>
          </a:p>
          <a:p>
            <a:pPr marL="171450" lvl="0" indent="-171450">
              <a:buFont typeface="Arial"/>
              <a:buChar char="•"/>
            </a:pPr>
            <a:r>
              <a:rPr lang="en-AU" sz="1200" dirty="0" smtClean="0"/>
              <a:t>Announces </a:t>
            </a:r>
            <a:r>
              <a:rPr lang="en-US" sz="1200" dirty="0" smtClean="0"/>
              <a:t>the </a:t>
            </a:r>
            <a:r>
              <a:rPr lang="en-US" sz="1200" dirty="0"/>
              <a:t>availability of </a:t>
            </a:r>
            <a:r>
              <a:rPr lang="en-US" sz="1200" dirty="0" smtClean="0"/>
              <a:t>data </a:t>
            </a:r>
            <a:r>
              <a:rPr lang="en-US" sz="1200" dirty="0"/>
              <a:t>for </a:t>
            </a:r>
            <a:r>
              <a:rPr lang="en-US" sz="1200" dirty="0" smtClean="0"/>
              <a:t>consumption (dummy job)</a:t>
            </a:r>
            <a:endParaRPr lang="en-US" sz="1200" dirty="0"/>
          </a:p>
          <a:p>
            <a:pPr marL="171450" lvl="0" indent="-171450">
              <a:buFont typeface="Arial"/>
              <a:buChar char="•"/>
            </a:pPr>
            <a:r>
              <a:rPr lang="en-US" sz="1200" dirty="0" smtClean="0"/>
              <a:t>Data </a:t>
            </a:r>
            <a:r>
              <a:rPr lang="en-US" sz="1200" dirty="0"/>
              <a:t>is available </a:t>
            </a:r>
            <a:r>
              <a:rPr lang="en-US" sz="1200" dirty="0" smtClean="0"/>
              <a:t>via </a:t>
            </a:r>
            <a:r>
              <a:rPr lang="en-US" sz="1200" dirty="0"/>
              <a:t>a Standard Data </a:t>
            </a:r>
            <a:r>
              <a:rPr lang="en-US" sz="1200" dirty="0" smtClean="0"/>
              <a:t>Interface for consumers to pull</a:t>
            </a:r>
            <a:endParaRPr lang="en-AU" sz="1200" dirty="0"/>
          </a:p>
        </p:txBody>
      </p:sp>
      <p:sp>
        <p:nvSpPr>
          <p:cNvPr id="5" name="Rectangle 4"/>
          <p:cNvSpPr/>
          <p:nvPr/>
        </p:nvSpPr>
        <p:spPr>
          <a:xfrm>
            <a:off x="6579996" y="2503588"/>
            <a:ext cx="1107645" cy="309621"/>
          </a:xfrm>
          <a:prstGeom prst="rect">
            <a:avLst/>
          </a:prstGeom>
          <a:solidFill>
            <a:srgbClr val="3980B2"/>
          </a:solidFill>
          <a:ln>
            <a:solidFill>
              <a:srgbClr val="3980B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Dummy</a:t>
            </a:r>
            <a:endParaRPr lang="en-US" sz="1000" dirty="0"/>
          </a:p>
        </p:txBody>
      </p:sp>
      <p:cxnSp>
        <p:nvCxnSpPr>
          <p:cNvPr id="7" name="Straight Arrow Connector 6"/>
          <p:cNvCxnSpPr>
            <a:stCxn id="31" idx="2"/>
            <a:endCxn id="5" idx="0"/>
          </p:cNvCxnSpPr>
          <p:nvPr/>
        </p:nvCxnSpPr>
        <p:spPr>
          <a:xfrm flipH="1">
            <a:off x="7133819" y="2273281"/>
            <a:ext cx="2001" cy="2303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660933" y="2496985"/>
            <a:ext cx="1198565" cy="338554"/>
          </a:xfrm>
          <a:prstGeom prst="rect">
            <a:avLst/>
          </a:prstGeom>
        </p:spPr>
        <p:txBody>
          <a:bodyPr wrap="none">
            <a:spAutoFit/>
          </a:bodyPr>
          <a:lstStyle/>
          <a:p>
            <a:r>
              <a:rPr lang="en-US" sz="800" dirty="0" smtClean="0"/>
              <a:t>Notifying downstream</a:t>
            </a:r>
            <a:endParaRPr lang="en-US" sz="800" dirty="0"/>
          </a:p>
          <a:p>
            <a:r>
              <a:rPr lang="en-US" sz="800" dirty="0" smtClean="0"/>
              <a:t>Batch (data consumers)</a:t>
            </a:r>
            <a:endParaRPr lang="en-US" sz="800" dirty="0"/>
          </a:p>
        </p:txBody>
      </p:sp>
      <p:sp>
        <p:nvSpPr>
          <p:cNvPr id="11" name="Rectangle 10"/>
          <p:cNvSpPr/>
          <p:nvPr/>
        </p:nvSpPr>
        <p:spPr>
          <a:xfrm>
            <a:off x="6354563" y="3225708"/>
            <a:ext cx="450866" cy="1229054"/>
          </a:xfrm>
          <a:prstGeom prst="rect">
            <a:avLst/>
          </a:prstGeom>
          <a:solidFill>
            <a:srgbClr val="8AC4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AML</a:t>
            </a:r>
          </a:p>
          <a:p>
            <a:pPr algn="ctr"/>
            <a:r>
              <a:rPr lang="en-US" sz="800" dirty="0" smtClean="0"/>
              <a:t>Batch</a:t>
            </a:r>
            <a:endParaRPr lang="en-US" sz="800" dirty="0"/>
          </a:p>
        </p:txBody>
      </p:sp>
      <p:sp>
        <p:nvSpPr>
          <p:cNvPr id="12" name="Rectangle 11"/>
          <p:cNvSpPr/>
          <p:nvPr/>
        </p:nvSpPr>
        <p:spPr>
          <a:xfrm>
            <a:off x="6902068" y="3225708"/>
            <a:ext cx="450866" cy="1229054"/>
          </a:xfrm>
          <a:prstGeom prst="rect">
            <a:avLst/>
          </a:prstGeom>
          <a:solidFill>
            <a:srgbClr val="8AC4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GL</a:t>
            </a:r>
          </a:p>
          <a:p>
            <a:pPr algn="ctr"/>
            <a:r>
              <a:rPr lang="en-US" sz="800" dirty="0" smtClean="0"/>
              <a:t>Batch</a:t>
            </a:r>
            <a:endParaRPr lang="en-US" sz="800" dirty="0"/>
          </a:p>
        </p:txBody>
      </p:sp>
      <p:sp>
        <p:nvSpPr>
          <p:cNvPr id="13" name="Rectangle 12"/>
          <p:cNvSpPr/>
          <p:nvPr/>
        </p:nvSpPr>
        <p:spPr>
          <a:xfrm>
            <a:off x="7462209" y="3225708"/>
            <a:ext cx="450866" cy="1229054"/>
          </a:xfrm>
          <a:prstGeom prst="rect">
            <a:avLst/>
          </a:prstGeom>
          <a:solidFill>
            <a:srgbClr val="8AC44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CRM</a:t>
            </a:r>
          </a:p>
          <a:p>
            <a:pPr algn="ctr"/>
            <a:r>
              <a:rPr lang="en-US" sz="800" dirty="0" smtClean="0"/>
              <a:t>Batch</a:t>
            </a:r>
            <a:endParaRPr lang="en-US" sz="800" dirty="0"/>
          </a:p>
        </p:txBody>
      </p:sp>
      <p:cxnSp>
        <p:nvCxnSpPr>
          <p:cNvPr id="14" name="Straight Arrow Connector 13"/>
          <p:cNvCxnSpPr>
            <a:stCxn id="5" idx="2"/>
            <a:endCxn id="11" idx="0"/>
          </p:cNvCxnSpPr>
          <p:nvPr/>
        </p:nvCxnSpPr>
        <p:spPr>
          <a:xfrm flipH="1">
            <a:off x="6579996" y="2813209"/>
            <a:ext cx="553823" cy="4124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 idx="2"/>
            <a:endCxn id="12" idx="0"/>
          </p:cNvCxnSpPr>
          <p:nvPr/>
        </p:nvCxnSpPr>
        <p:spPr>
          <a:xfrm flipH="1">
            <a:off x="7127501" y="2813209"/>
            <a:ext cx="6318" cy="4124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 idx="2"/>
            <a:endCxn id="13" idx="0"/>
          </p:cNvCxnSpPr>
          <p:nvPr/>
        </p:nvCxnSpPr>
        <p:spPr>
          <a:xfrm>
            <a:off x="7133819" y="2813209"/>
            <a:ext cx="553823" cy="4124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3" descr="Screen Shot 2014-09-21 at 4.53.4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976" y="840407"/>
            <a:ext cx="491372" cy="1377498"/>
          </a:xfrm>
          <a:prstGeom prst="rect">
            <a:avLst/>
          </a:prstGeom>
        </p:spPr>
      </p:pic>
      <p:sp>
        <p:nvSpPr>
          <p:cNvPr id="28" name="Rectangle 27"/>
          <p:cNvSpPr/>
          <p:nvPr/>
        </p:nvSpPr>
        <p:spPr>
          <a:xfrm rot="16200000">
            <a:off x="6268003" y="1432949"/>
            <a:ext cx="1144531" cy="246221"/>
          </a:xfrm>
          <a:prstGeom prst="rect">
            <a:avLst/>
          </a:prstGeom>
        </p:spPr>
        <p:txBody>
          <a:bodyPr wrap="square">
            <a:spAutoFit/>
          </a:bodyPr>
          <a:lstStyle/>
          <a:p>
            <a:pPr lvl="0" algn="ctr"/>
            <a:r>
              <a:rPr lang="en-US" sz="1000" b="1" dirty="0">
                <a:solidFill>
                  <a:srgbClr val="7D868C"/>
                </a:solidFill>
              </a:rPr>
              <a:t>Data Acquisition</a:t>
            </a:r>
            <a:endParaRPr lang="en-AU" sz="1000" b="1" dirty="0">
              <a:solidFill>
                <a:srgbClr val="7D868C"/>
              </a:solidFill>
            </a:endParaRPr>
          </a:p>
        </p:txBody>
      </p:sp>
      <p:sp>
        <p:nvSpPr>
          <p:cNvPr id="29" name="Rectangle 28"/>
          <p:cNvSpPr/>
          <p:nvPr/>
        </p:nvSpPr>
        <p:spPr>
          <a:xfrm rot="16200000">
            <a:off x="5598316" y="3759386"/>
            <a:ext cx="1144531" cy="246221"/>
          </a:xfrm>
          <a:prstGeom prst="rect">
            <a:avLst/>
          </a:prstGeom>
        </p:spPr>
        <p:txBody>
          <a:bodyPr wrap="square">
            <a:spAutoFit/>
          </a:bodyPr>
          <a:lstStyle/>
          <a:p>
            <a:pPr lvl="0" algn="ctr"/>
            <a:r>
              <a:rPr lang="en-US" sz="1000" b="1" dirty="0">
                <a:solidFill>
                  <a:srgbClr val="8AC44F"/>
                </a:solidFill>
              </a:rPr>
              <a:t>Data </a:t>
            </a:r>
            <a:r>
              <a:rPr lang="en-US" sz="1000" b="1" dirty="0" smtClean="0">
                <a:solidFill>
                  <a:srgbClr val="8AC44F"/>
                </a:solidFill>
              </a:rPr>
              <a:t>Consumers</a:t>
            </a:r>
            <a:endParaRPr lang="en-AU" sz="1000" b="1" dirty="0">
              <a:solidFill>
                <a:srgbClr val="8AC44F"/>
              </a:solidFill>
            </a:endParaRPr>
          </a:p>
        </p:txBody>
      </p:sp>
      <p:sp>
        <p:nvSpPr>
          <p:cNvPr id="30" name="Rectangle 29"/>
          <p:cNvSpPr/>
          <p:nvPr/>
        </p:nvSpPr>
        <p:spPr>
          <a:xfrm>
            <a:off x="6047470" y="3077256"/>
            <a:ext cx="1957059" cy="1491236"/>
          </a:xfrm>
          <a:prstGeom prst="rect">
            <a:avLst/>
          </a:prstGeom>
          <a:noFill/>
          <a:ln>
            <a:solidFill>
              <a:srgbClr val="8AC44F"/>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758887" y="782045"/>
            <a:ext cx="753866" cy="1491236"/>
          </a:xfrm>
          <a:prstGeom prst="rect">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3"/>
          <a:stretch>
            <a:fillRect/>
          </a:stretch>
        </p:blipFill>
        <p:spPr>
          <a:xfrm>
            <a:off x="6575725" y="2502249"/>
            <a:ext cx="296984" cy="296984"/>
          </a:xfrm>
          <a:prstGeom prst="rect">
            <a:avLst/>
          </a:prstGeom>
        </p:spPr>
      </p:pic>
      <p:pic>
        <p:nvPicPr>
          <p:cNvPr id="42" name="Picture 41"/>
          <p:cNvPicPr>
            <a:picLocks noChangeAspect="1"/>
          </p:cNvPicPr>
          <p:nvPr/>
        </p:nvPicPr>
        <p:blipFill>
          <a:blip r:embed="rId3"/>
          <a:stretch>
            <a:fillRect/>
          </a:stretch>
        </p:blipFill>
        <p:spPr>
          <a:xfrm flipH="1">
            <a:off x="7390113" y="2503588"/>
            <a:ext cx="303847" cy="296984"/>
          </a:xfrm>
          <a:prstGeom prst="rect">
            <a:avLst/>
          </a:prstGeom>
        </p:spPr>
      </p:pic>
      <p:pic>
        <p:nvPicPr>
          <p:cNvPr id="3" name="Picture 2"/>
          <p:cNvPicPr>
            <a:picLocks noChangeAspect="1"/>
          </p:cNvPicPr>
          <p:nvPr/>
        </p:nvPicPr>
        <p:blipFill>
          <a:blip r:embed="rId4"/>
          <a:stretch>
            <a:fillRect/>
          </a:stretch>
        </p:blipFill>
        <p:spPr>
          <a:xfrm>
            <a:off x="6385507" y="3233850"/>
            <a:ext cx="403640" cy="403640"/>
          </a:xfrm>
          <a:prstGeom prst="rect">
            <a:avLst/>
          </a:prstGeom>
        </p:spPr>
      </p:pic>
      <p:pic>
        <p:nvPicPr>
          <p:cNvPr id="21" name="Picture 20"/>
          <p:cNvPicPr>
            <a:picLocks noChangeAspect="1"/>
          </p:cNvPicPr>
          <p:nvPr/>
        </p:nvPicPr>
        <p:blipFill>
          <a:blip r:embed="rId4"/>
          <a:stretch>
            <a:fillRect/>
          </a:stretch>
        </p:blipFill>
        <p:spPr>
          <a:xfrm>
            <a:off x="6925681" y="3225708"/>
            <a:ext cx="403640" cy="403640"/>
          </a:xfrm>
          <a:prstGeom prst="rect">
            <a:avLst/>
          </a:prstGeom>
        </p:spPr>
      </p:pic>
      <p:pic>
        <p:nvPicPr>
          <p:cNvPr id="22" name="Picture 21"/>
          <p:cNvPicPr>
            <a:picLocks noChangeAspect="1"/>
          </p:cNvPicPr>
          <p:nvPr/>
        </p:nvPicPr>
        <p:blipFill>
          <a:blip r:embed="rId4"/>
          <a:stretch>
            <a:fillRect/>
          </a:stretch>
        </p:blipFill>
        <p:spPr>
          <a:xfrm>
            <a:off x="7479614" y="3233850"/>
            <a:ext cx="403640" cy="403640"/>
          </a:xfrm>
          <a:prstGeom prst="rect">
            <a:avLst/>
          </a:prstGeom>
        </p:spPr>
      </p:pic>
      <p:pic>
        <p:nvPicPr>
          <p:cNvPr id="25" name="Picture 24"/>
          <p:cNvPicPr>
            <a:picLocks noChangeAspect="1"/>
          </p:cNvPicPr>
          <p:nvPr/>
        </p:nvPicPr>
        <p:blipFill>
          <a:blip r:embed="rId4"/>
          <a:stretch>
            <a:fillRect/>
          </a:stretch>
        </p:blipFill>
        <p:spPr>
          <a:xfrm>
            <a:off x="6385507" y="4051122"/>
            <a:ext cx="403640" cy="403640"/>
          </a:xfrm>
          <a:prstGeom prst="rect">
            <a:avLst/>
          </a:prstGeom>
        </p:spPr>
      </p:pic>
      <p:pic>
        <p:nvPicPr>
          <p:cNvPr id="26" name="Picture 25"/>
          <p:cNvPicPr>
            <a:picLocks noChangeAspect="1"/>
          </p:cNvPicPr>
          <p:nvPr/>
        </p:nvPicPr>
        <p:blipFill>
          <a:blip r:embed="rId4"/>
          <a:stretch>
            <a:fillRect/>
          </a:stretch>
        </p:blipFill>
        <p:spPr>
          <a:xfrm>
            <a:off x="6925681" y="4042980"/>
            <a:ext cx="403640" cy="403640"/>
          </a:xfrm>
          <a:prstGeom prst="rect">
            <a:avLst/>
          </a:prstGeom>
        </p:spPr>
      </p:pic>
      <p:pic>
        <p:nvPicPr>
          <p:cNvPr id="27" name="Picture 26"/>
          <p:cNvPicPr>
            <a:picLocks noChangeAspect="1"/>
          </p:cNvPicPr>
          <p:nvPr/>
        </p:nvPicPr>
        <p:blipFill>
          <a:blip r:embed="rId4"/>
          <a:stretch>
            <a:fillRect/>
          </a:stretch>
        </p:blipFill>
        <p:spPr>
          <a:xfrm>
            <a:off x="7479614" y="4051122"/>
            <a:ext cx="403640" cy="403640"/>
          </a:xfrm>
          <a:prstGeom prst="rect">
            <a:avLst/>
          </a:prstGeom>
        </p:spPr>
      </p:pic>
    </p:spTree>
    <p:extLst>
      <p:ext uri="{BB962C8B-B14F-4D97-AF65-F5344CB8AC3E}">
        <p14:creationId xmlns:p14="http://schemas.microsoft.com/office/powerpoint/2010/main" val="35708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767"/>
            <a:ext cx="8229600" cy="857250"/>
          </a:xfrm>
        </p:spPr>
        <p:txBody>
          <a:bodyPr/>
          <a:lstStyle/>
          <a:p>
            <a:r>
              <a:rPr lang="en-US" altLang="en-US" dirty="0"/>
              <a:t>Use Case #3: Data </a:t>
            </a:r>
            <a:r>
              <a:rPr lang="en-US" altLang="en-US" dirty="0" smtClean="0"/>
              <a:t>Hub Part III – </a:t>
            </a:r>
            <a:r>
              <a:rPr lang="en-US" altLang="en-US" dirty="0"/>
              <a:t>Data </a:t>
            </a:r>
            <a:r>
              <a:rPr lang="en-US" altLang="en-US" dirty="0" smtClean="0"/>
              <a:t>Delivery</a:t>
            </a:r>
            <a:endParaRPr lang="en-US" altLang="en-US" dirty="0"/>
          </a:p>
        </p:txBody>
      </p:sp>
      <p:sp>
        <p:nvSpPr>
          <p:cNvPr id="4" name="Rectangle 3"/>
          <p:cNvSpPr/>
          <p:nvPr/>
        </p:nvSpPr>
        <p:spPr>
          <a:xfrm>
            <a:off x="305756" y="1579957"/>
            <a:ext cx="5014159" cy="2308324"/>
          </a:xfrm>
          <a:prstGeom prst="rect">
            <a:avLst/>
          </a:prstGeom>
        </p:spPr>
        <p:txBody>
          <a:bodyPr wrap="square">
            <a:spAutoFit/>
          </a:bodyPr>
          <a:lstStyle/>
          <a:p>
            <a:pPr lvl="0"/>
            <a:r>
              <a:rPr lang="en-US" sz="1200" b="1" dirty="0" smtClean="0"/>
              <a:t>Data Delivery</a:t>
            </a:r>
            <a:endParaRPr lang="en-AU" sz="1200" b="1" dirty="0" smtClean="0"/>
          </a:p>
          <a:p>
            <a:pPr marL="171450" lvl="0" indent="-171450">
              <a:buFont typeface="Arial"/>
              <a:buChar char="•"/>
            </a:pPr>
            <a:r>
              <a:rPr lang="en-US" sz="1200" dirty="0" smtClean="0"/>
              <a:t>Physically </a:t>
            </a:r>
            <a:r>
              <a:rPr lang="en-US" sz="1200" dirty="0"/>
              <a:t>delivers (pushes) data to </a:t>
            </a:r>
            <a:r>
              <a:rPr lang="en-US" sz="1200" dirty="0" smtClean="0"/>
              <a:t>consumers </a:t>
            </a:r>
            <a:r>
              <a:rPr lang="en-US" sz="1200" dirty="0"/>
              <a:t>using the </a:t>
            </a:r>
            <a:r>
              <a:rPr lang="en-US" sz="1200" dirty="0" smtClean="0"/>
              <a:t>SDI</a:t>
            </a:r>
            <a:endParaRPr lang="en-AU" sz="1200" dirty="0"/>
          </a:p>
          <a:p>
            <a:pPr marL="171450" lvl="0" indent="-171450">
              <a:buFont typeface="Arial"/>
              <a:buChar char="•"/>
            </a:pPr>
            <a:r>
              <a:rPr lang="en-US" sz="1200" dirty="0" smtClean="0"/>
              <a:t>Data delivering methods:</a:t>
            </a:r>
          </a:p>
          <a:p>
            <a:pPr marL="628650" lvl="1" indent="-171450">
              <a:buFont typeface="Arial"/>
              <a:buChar char="•"/>
            </a:pPr>
            <a:r>
              <a:rPr lang="en-US" sz="1200" dirty="0" smtClean="0"/>
              <a:t>Directly to </a:t>
            </a:r>
            <a:r>
              <a:rPr lang="en-US" sz="1200" dirty="0"/>
              <a:t>a database (e.g. </a:t>
            </a:r>
            <a:r>
              <a:rPr lang="en-US" sz="1200" dirty="0" smtClean="0"/>
              <a:t>Oracle, MSSQL)</a:t>
            </a:r>
          </a:p>
          <a:p>
            <a:pPr marL="628650" lvl="1" indent="-171450">
              <a:buFont typeface="Arial"/>
              <a:buChar char="•"/>
            </a:pPr>
            <a:r>
              <a:rPr lang="en-US" sz="1200" dirty="0" smtClean="0"/>
              <a:t>Via </a:t>
            </a:r>
            <a:r>
              <a:rPr lang="en-US" sz="1200" dirty="0"/>
              <a:t>files (e.g. z/OS datasets, Windows files, </a:t>
            </a:r>
            <a:r>
              <a:rPr lang="en-US" sz="1200" dirty="0" smtClean="0"/>
              <a:t>UNIX files)</a:t>
            </a:r>
            <a:endParaRPr lang="en-AU" sz="1200" dirty="0"/>
          </a:p>
          <a:p>
            <a:pPr marL="171450" lvl="0" indent="-171450">
              <a:buFont typeface="Arial"/>
              <a:buChar char="•"/>
            </a:pPr>
            <a:r>
              <a:rPr lang="en-US" sz="1200" dirty="0"/>
              <a:t>Provide data transformations and new data derivations depending on:</a:t>
            </a:r>
          </a:p>
          <a:p>
            <a:pPr marL="628650" lvl="1" indent="-171450">
              <a:buFont typeface="Arial"/>
              <a:buChar char="•"/>
            </a:pPr>
            <a:r>
              <a:rPr lang="en-US" sz="1200" dirty="0"/>
              <a:t>Business requirements</a:t>
            </a:r>
          </a:p>
          <a:p>
            <a:pPr marL="628650" lvl="1" indent="-171450">
              <a:buFont typeface="Arial"/>
              <a:buChar char="•"/>
            </a:pPr>
            <a:r>
              <a:rPr lang="en-US" sz="1200" dirty="0"/>
              <a:t>Design considerations such as performance and degree of re-use</a:t>
            </a:r>
          </a:p>
          <a:p>
            <a:pPr marL="171450" lvl="0" indent="-171450">
              <a:buFont typeface="Arial"/>
              <a:buChar char="•"/>
            </a:pPr>
            <a:r>
              <a:rPr lang="en-US" sz="1200" dirty="0" smtClean="0"/>
              <a:t>Data transfer </a:t>
            </a:r>
            <a:r>
              <a:rPr lang="en-US" sz="1200" dirty="0"/>
              <a:t>methods</a:t>
            </a:r>
          </a:p>
          <a:p>
            <a:pPr marL="628650" lvl="1" indent="-171450">
              <a:buFont typeface="Arial"/>
              <a:buChar char="•"/>
            </a:pPr>
            <a:r>
              <a:rPr lang="en-US" sz="1200" dirty="0" smtClean="0"/>
              <a:t>Secure </a:t>
            </a:r>
            <a:r>
              <a:rPr lang="en-US" sz="1200" dirty="0"/>
              <a:t>tunnel using SSH for Databases</a:t>
            </a:r>
          </a:p>
          <a:p>
            <a:pPr marL="628650" lvl="1" indent="-171450">
              <a:buFont typeface="Arial"/>
              <a:buChar char="•"/>
            </a:pPr>
            <a:r>
              <a:rPr lang="en-US" sz="1200" dirty="0"/>
              <a:t>SSL (</a:t>
            </a:r>
            <a:r>
              <a:rPr lang="en-US" sz="1200" dirty="0" err="1"/>
              <a:t>ftps</a:t>
            </a:r>
            <a:r>
              <a:rPr lang="en-US" sz="1200" dirty="0"/>
              <a:t>), SSH (</a:t>
            </a:r>
            <a:r>
              <a:rPr lang="en-US" sz="1200" dirty="0" err="1"/>
              <a:t>sftp</a:t>
            </a:r>
            <a:r>
              <a:rPr lang="en-US" sz="1200" dirty="0"/>
              <a:t>, </a:t>
            </a:r>
            <a:r>
              <a:rPr lang="en-US" sz="1200" dirty="0" err="1"/>
              <a:t>scp</a:t>
            </a:r>
            <a:r>
              <a:rPr lang="en-US" sz="1200" dirty="0"/>
              <a:t>) and other file transfer methods for flat files</a:t>
            </a:r>
            <a:endParaRPr lang="en-AU" sz="1200" dirty="0"/>
          </a:p>
        </p:txBody>
      </p:sp>
      <p:pic>
        <p:nvPicPr>
          <p:cNvPr id="18" name="Picture 17" descr="Screen Shot 2014-09-21 at 4.53.4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8760" y="621353"/>
            <a:ext cx="491372" cy="1377498"/>
          </a:xfrm>
          <a:prstGeom prst="rect">
            <a:avLst/>
          </a:prstGeom>
        </p:spPr>
      </p:pic>
      <p:sp>
        <p:nvSpPr>
          <p:cNvPr id="19" name="Rectangle 18"/>
          <p:cNvSpPr/>
          <p:nvPr/>
        </p:nvSpPr>
        <p:spPr>
          <a:xfrm rot="16200000">
            <a:off x="6346787" y="1213895"/>
            <a:ext cx="1144531" cy="246221"/>
          </a:xfrm>
          <a:prstGeom prst="rect">
            <a:avLst/>
          </a:prstGeom>
        </p:spPr>
        <p:txBody>
          <a:bodyPr wrap="square">
            <a:spAutoFit/>
          </a:bodyPr>
          <a:lstStyle/>
          <a:p>
            <a:pPr lvl="0" algn="ctr"/>
            <a:r>
              <a:rPr lang="en-US" sz="1000" b="1" dirty="0">
                <a:solidFill>
                  <a:srgbClr val="7D868C"/>
                </a:solidFill>
              </a:rPr>
              <a:t>Data Acquisition</a:t>
            </a:r>
            <a:endParaRPr lang="en-AU" sz="1000" b="1" dirty="0">
              <a:solidFill>
                <a:srgbClr val="7D868C"/>
              </a:solidFill>
            </a:endParaRPr>
          </a:p>
        </p:txBody>
      </p:sp>
      <p:sp>
        <p:nvSpPr>
          <p:cNvPr id="22" name="Rectangle 21"/>
          <p:cNvSpPr/>
          <p:nvPr/>
        </p:nvSpPr>
        <p:spPr>
          <a:xfrm>
            <a:off x="6837671" y="562991"/>
            <a:ext cx="753866" cy="1491236"/>
          </a:xfrm>
          <a:prstGeom prst="rect">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6178475" y="2515662"/>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DB Export</a:t>
            </a:r>
            <a:endParaRPr lang="en-US" sz="1000" dirty="0"/>
          </a:p>
        </p:txBody>
      </p:sp>
      <p:sp>
        <p:nvSpPr>
          <p:cNvPr id="29" name="Rectangle 28"/>
          <p:cNvSpPr/>
          <p:nvPr/>
        </p:nvSpPr>
        <p:spPr>
          <a:xfrm>
            <a:off x="6178475" y="3009698"/>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File Transfer</a:t>
            </a:r>
            <a:endParaRPr lang="en-US" sz="1000" dirty="0"/>
          </a:p>
        </p:txBody>
      </p:sp>
      <p:sp>
        <p:nvSpPr>
          <p:cNvPr id="30" name="Rectangle 29"/>
          <p:cNvSpPr/>
          <p:nvPr/>
        </p:nvSpPr>
        <p:spPr>
          <a:xfrm>
            <a:off x="6178475" y="3534905"/>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File Clean</a:t>
            </a:r>
            <a:endParaRPr lang="en-US" sz="1000" dirty="0"/>
          </a:p>
        </p:txBody>
      </p:sp>
      <p:cxnSp>
        <p:nvCxnSpPr>
          <p:cNvPr id="32" name="Straight Arrow Connector 31"/>
          <p:cNvCxnSpPr>
            <a:stCxn id="28" idx="2"/>
            <a:endCxn id="29" idx="0"/>
          </p:cNvCxnSpPr>
          <p:nvPr/>
        </p:nvCxnSpPr>
        <p:spPr>
          <a:xfrm>
            <a:off x="6601794" y="2825283"/>
            <a:ext cx="0" cy="18441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2"/>
            <a:endCxn id="30" idx="0"/>
          </p:cNvCxnSpPr>
          <p:nvPr/>
        </p:nvCxnSpPr>
        <p:spPr>
          <a:xfrm>
            <a:off x="6601794" y="3319319"/>
            <a:ext cx="0" cy="2155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987806" y="2368840"/>
            <a:ext cx="1210252" cy="1704120"/>
          </a:xfrm>
          <a:prstGeom prst="rect">
            <a:avLst/>
          </a:prstGeom>
          <a:noFill/>
          <a:ln>
            <a:solidFill>
              <a:srgbClr val="3980B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7554358" y="2519507"/>
            <a:ext cx="846637" cy="30962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DB Write</a:t>
            </a:r>
            <a:endParaRPr lang="en-US" sz="1000" dirty="0"/>
          </a:p>
        </p:txBody>
      </p:sp>
      <p:sp>
        <p:nvSpPr>
          <p:cNvPr id="45" name="Rectangle 44"/>
          <p:cNvSpPr/>
          <p:nvPr/>
        </p:nvSpPr>
        <p:spPr>
          <a:xfrm>
            <a:off x="7304781" y="2375601"/>
            <a:ext cx="1178712" cy="779123"/>
          </a:xfrm>
          <a:prstGeom prst="rect">
            <a:avLst/>
          </a:prstGeom>
          <a:noFill/>
          <a:ln>
            <a:solidFill>
              <a:srgbClr val="3980B2"/>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6066469" y="3857516"/>
            <a:ext cx="1056700" cy="215444"/>
          </a:xfrm>
          <a:prstGeom prst="rect">
            <a:avLst/>
          </a:prstGeom>
        </p:spPr>
        <p:txBody>
          <a:bodyPr wrap="none">
            <a:spAutoFit/>
          </a:bodyPr>
          <a:lstStyle/>
          <a:p>
            <a:r>
              <a:rPr lang="en-US" sz="800" dirty="0" smtClean="0"/>
              <a:t>DB to File Processing</a:t>
            </a:r>
            <a:endParaRPr lang="en-US" sz="800" dirty="0"/>
          </a:p>
        </p:txBody>
      </p:sp>
      <p:sp>
        <p:nvSpPr>
          <p:cNvPr id="62" name="Rectangle 61"/>
          <p:cNvSpPr/>
          <p:nvPr/>
        </p:nvSpPr>
        <p:spPr>
          <a:xfrm>
            <a:off x="7451854" y="2866868"/>
            <a:ext cx="1095172" cy="215444"/>
          </a:xfrm>
          <a:prstGeom prst="rect">
            <a:avLst/>
          </a:prstGeom>
        </p:spPr>
        <p:txBody>
          <a:bodyPr wrap="none">
            <a:spAutoFit/>
          </a:bodyPr>
          <a:lstStyle/>
          <a:p>
            <a:pPr algn="ctr"/>
            <a:r>
              <a:rPr lang="en-US" sz="800" dirty="0" smtClean="0"/>
              <a:t>Direct Target DB Load</a:t>
            </a:r>
            <a:endParaRPr lang="en-US" sz="800" dirty="0"/>
          </a:p>
        </p:txBody>
      </p:sp>
      <p:sp>
        <p:nvSpPr>
          <p:cNvPr id="66" name="Rectangle 65"/>
          <p:cNvSpPr/>
          <p:nvPr/>
        </p:nvSpPr>
        <p:spPr>
          <a:xfrm>
            <a:off x="7554358" y="3357233"/>
            <a:ext cx="681126" cy="117334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Down Flow Batch</a:t>
            </a:r>
            <a:endParaRPr lang="en-US" sz="1000" dirty="0"/>
          </a:p>
        </p:txBody>
      </p:sp>
      <p:sp>
        <p:nvSpPr>
          <p:cNvPr id="67" name="Rectangle 66"/>
          <p:cNvSpPr/>
          <p:nvPr/>
        </p:nvSpPr>
        <p:spPr>
          <a:xfrm>
            <a:off x="6254913" y="4296780"/>
            <a:ext cx="681126" cy="64851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Down Flow Batch</a:t>
            </a:r>
            <a:endParaRPr lang="en-US" sz="1000" dirty="0"/>
          </a:p>
        </p:txBody>
      </p:sp>
      <p:cxnSp>
        <p:nvCxnSpPr>
          <p:cNvPr id="68" name="Straight Arrow Connector 67"/>
          <p:cNvCxnSpPr>
            <a:stCxn id="37" idx="2"/>
            <a:endCxn id="67" idx="0"/>
          </p:cNvCxnSpPr>
          <p:nvPr/>
        </p:nvCxnSpPr>
        <p:spPr>
          <a:xfrm>
            <a:off x="6592932" y="4072960"/>
            <a:ext cx="2544" cy="223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45" idx="2"/>
            <a:endCxn id="66" idx="0"/>
          </p:cNvCxnSpPr>
          <p:nvPr/>
        </p:nvCxnSpPr>
        <p:spPr>
          <a:xfrm>
            <a:off x="7894137" y="3154724"/>
            <a:ext cx="784" cy="2025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Elbow Connector 74"/>
          <p:cNvCxnSpPr>
            <a:stCxn id="22" idx="2"/>
            <a:endCxn id="37" idx="0"/>
          </p:cNvCxnSpPr>
          <p:nvPr/>
        </p:nvCxnSpPr>
        <p:spPr>
          <a:xfrm rot="5400000">
            <a:off x="6746462" y="1900697"/>
            <a:ext cx="314613" cy="62167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22" idx="2"/>
            <a:endCxn id="45" idx="0"/>
          </p:cNvCxnSpPr>
          <p:nvPr/>
        </p:nvCxnSpPr>
        <p:spPr>
          <a:xfrm rot="16200000" flipH="1">
            <a:off x="7393683" y="1875147"/>
            <a:ext cx="321374" cy="679533"/>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rot="16200000">
            <a:off x="5612408" y="3088486"/>
            <a:ext cx="905516" cy="246221"/>
          </a:xfrm>
          <a:prstGeom prst="rect">
            <a:avLst/>
          </a:prstGeom>
        </p:spPr>
        <p:txBody>
          <a:bodyPr wrap="none">
            <a:spAutoFit/>
          </a:bodyPr>
          <a:lstStyle/>
          <a:p>
            <a:r>
              <a:rPr lang="en-US" sz="1000" b="1" dirty="0" smtClean="0"/>
              <a:t>Data Delivery</a:t>
            </a:r>
            <a:endParaRPr lang="en-US" sz="1000" b="1" dirty="0"/>
          </a:p>
        </p:txBody>
      </p:sp>
      <p:sp>
        <p:nvSpPr>
          <p:cNvPr id="98" name="Rectangle 97"/>
          <p:cNvSpPr/>
          <p:nvPr/>
        </p:nvSpPr>
        <p:spPr>
          <a:xfrm rot="16200000">
            <a:off x="6933314" y="2642046"/>
            <a:ext cx="905516" cy="246221"/>
          </a:xfrm>
          <a:prstGeom prst="rect">
            <a:avLst/>
          </a:prstGeom>
        </p:spPr>
        <p:txBody>
          <a:bodyPr wrap="none">
            <a:spAutoFit/>
          </a:bodyPr>
          <a:lstStyle/>
          <a:p>
            <a:r>
              <a:rPr lang="en-US" sz="1000" b="1" dirty="0" smtClean="0"/>
              <a:t>Data Delivery</a:t>
            </a:r>
            <a:endParaRPr lang="en-US" sz="1000" b="1" dirty="0"/>
          </a:p>
        </p:txBody>
      </p:sp>
    </p:spTree>
    <p:extLst>
      <p:ext uri="{BB962C8B-B14F-4D97-AF65-F5344CB8AC3E}">
        <p14:creationId xmlns:p14="http://schemas.microsoft.com/office/powerpoint/2010/main" val="162718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 y="-212335"/>
            <a:ext cx="8229600" cy="857250"/>
          </a:xfrm>
        </p:spPr>
        <p:txBody>
          <a:bodyPr/>
          <a:lstStyle/>
          <a:p>
            <a:r>
              <a:rPr lang="en-US" altLang="en-US" dirty="0" smtClean="0"/>
              <a:t>A Typical IT Landscape in the Banking Industry </a:t>
            </a:r>
            <a:endParaRPr lang="en-US" altLang="en-US" dirty="0"/>
          </a:p>
        </p:txBody>
      </p:sp>
      <p:sp>
        <p:nvSpPr>
          <p:cNvPr id="31" name="Rectangle 30"/>
          <p:cNvSpPr/>
          <p:nvPr/>
        </p:nvSpPr>
        <p:spPr>
          <a:xfrm>
            <a:off x="2347874" y="486170"/>
            <a:ext cx="4879584" cy="400042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 name="Rectangle 31"/>
          <p:cNvSpPr/>
          <p:nvPr/>
        </p:nvSpPr>
        <p:spPr>
          <a:xfrm>
            <a:off x="2592000" y="1141056"/>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Deposit and </a:t>
            </a:r>
          </a:p>
          <a:p>
            <a:pPr algn="ctr"/>
            <a:r>
              <a:rPr lang="en-US" sz="1000" dirty="0" smtClean="0"/>
              <a:t>Withdraw</a:t>
            </a:r>
            <a:endParaRPr lang="en-US" sz="1000" dirty="0"/>
          </a:p>
        </p:txBody>
      </p:sp>
      <p:sp>
        <p:nvSpPr>
          <p:cNvPr id="33" name="Rectangle 32"/>
          <p:cNvSpPr/>
          <p:nvPr/>
        </p:nvSpPr>
        <p:spPr>
          <a:xfrm>
            <a:off x="3703275" y="1143873"/>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Consumer Lending</a:t>
            </a:r>
            <a:endParaRPr lang="en-US" sz="1000" dirty="0"/>
          </a:p>
        </p:txBody>
      </p:sp>
      <p:sp>
        <p:nvSpPr>
          <p:cNvPr id="34" name="Rectangle 33"/>
          <p:cNvSpPr/>
          <p:nvPr/>
        </p:nvSpPr>
        <p:spPr>
          <a:xfrm>
            <a:off x="3703275" y="1593785"/>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Bills and collections</a:t>
            </a:r>
            <a:endParaRPr lang="en-US" sz="1000" dirty="0"/>
          </a:p>
        </p:txBody>
      </p:sp>
      <p:sp>
        <p:nvSpPr>
          <p:cNvPr id="35" name="Rectangle 34"/>
          <p:cNvSpPr/>
          <p:nvPr/>
        </p:nvSpPr>
        <p:spPr>
          <a:xfrm>
            <a:off x="2592000" y="1593030"/>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Foreign Exchange</a:t>
            </a:r>
          </a:p>
        </p:txBody>
      </p:sp>
      <p:sp>
        <p:nvSpPr>
          <p:cNvPr id="38" name="Rectangle 37"/>
          <p:cNvSpPr/>
          <p:nvPr/>
        </p:nvSpPr>
        <p:spPr>
          <a:xfrm>
            <a:off x="6178485" y="634606"/>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HR</a:t>
            </a:r>
            <a:endParaRPr lang="en-US" sz="1100" dirty="0"/>
          </a:p>
        </p:txBody>
      </p:sp>
      <p:sp>
        <p:nvSpPr>
          <p:cNvPr id="39" name="Rectangle 38"/>
          <p:cNvSpPr/>
          <p:nvPr/>
        </p:nvSpPr>
        <p:spPr>
          <a:xfrm>
            <a:off x="5217604" y="1395626"/>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AML</a:t>
            </a:r>
            <a:endParaRPr lang="en-US" sz="1100" dirty="0"/>
          </a:p>
        </p:txBody>
      </p:sp>
      <p:sp>
        <p:nvSpPr>
          <p:cNvPr id="40" name="Rectangle 39"/>
          <p:cNvSpPr/>
          <p:nvPr/>
        </p:nvSpPr>
        <p:spPr>
          <a:xfrm>
            <a:off x="6186840" y="1395626"/>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3</a:t>
            </a:r>
            <a:r>
              <a:rPr lang="en-US" sz="1100" baseline="30000" dirty="0" smtClean="0"/>
              <a:t>rd</a:t>
            </a:r>
            <a:r>
              <a:rPr lang="en-US" sz="1100" dirty="0" smtClean="0"/>
              <a:t> Party</a:t>
            </a:r>
          </a:p>
          <a:p>
            <a:pPr algn="ctr"/>
            <a:r>
              <a:rPr lang="en-US" sz="1100" dirty="0" smtClean="0"/>
              <a:t>Data Exchange</a:t>
            </a:r>
            <a:endParaRPr lang="en-US" sz="1100" dirty="0"/>
          </a:p>
        </p:txBody>
      </p:sp>
      <p:sp>
        <p:nvSpPr>
          <p:cNvPr id="41" name="Rectangle 40"/>
          <p:cNvSpPr/>
          <p:nvPr/>
        </p:nvSpPr>
        <p:spPr>
          <a:xfrm>
            <a:off x="2592000" y="2050475"/>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Insurance</a:t>
            </a:r>
            <a:endParaRPr lang="en-US" sz="1000" dirty="0"/>
          </a:p>
        </p:txBody>
      </p:sp>
      <p:sp>
        <p:nvSpPr>
          <p:cNvPr id="42" name="Rectangle 41"/>
          <p:cNvSpPr/>
          <p:nvPr/>
        </p:nvSpPr>
        <p:spPr>
          <a:xfrm>
            <a:off x="2592000" y="2526525"/>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Wealth Management</a:t>
            </a:r>
            <a:endParaRPr lang="en-US" sz="1000" dirty="0"/>
          </a:p>
        </p:txBody>
      </p:sp>
      <p:sp>
        <p:nvSpPr>
          <p:cNvPr id="43" name="Rectangle 42"/>
          <p:cNvSpPr/>
          <p:nvPr/>
        </p:nvSpPr>
        <p:spPr>
          <a:xfrm>
            <a:off x="3703275" y="2534761"/>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Money Markets</a:t>
            </a:r>
            <a:endParaRPr lang="en-US" sz="1000" dirty="0"/>
          </a:p>
        </p:txBody>
      </p:sp>
      <p:sp>
        <p:nvSpPr>
          <p:cNvPr id="44" name="Rectangle 43"/>
          <p:cNvSpPr/>
          <p:nvPr/>
        </p:nvSpPr>
        <p:spPr>
          <a:xfrm>
            <a:off x="3703275" y="2058892"/>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Securities Trading</a:t>
            </a:r>
            <a:endParaRPr lang="en-US" sz="1000" dirty="0"/>
          </a:p>
        </p:txBody>
      </p:sp>
      <p:sp>
        <p:nvSpPr>
          <p:cNvPr id="45" name="Rectangle 44"/>
          <p:cNvSpPr/>
          <p:nvPr/>
        </p:nvSpPr>
        <p:spPr>
          <a:xfrm>
            <a:off x="5217604" y="2191642"/>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CRM</a:t>
            </a:r>
            <a:endParaRPr lang="en-US" sz="1100" dirty="0"/>
          </a:p>
        </p:txBody>
      </p:sp>
      <p:sp>
        <p:nvSpPr>
          <p:cNvPr id="46" name="Rectangle 45"/>
          <p:cNvSpPr/>
          <p:nvPr/>
        </p:nvSpPr>
        <p:spPr>
          <a:xfrm>
            <a:off x="5217604" y="635354"/>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Finance</a:t>
            </a:r>
            <a:endParaRPr lang="en-US" sz="1100" dirty="0"/>
          </a:p>
        </p:txBody>
      </p:sp>
      <p:sp>
        <p:nvSpPr>
          <p:cNvPr id="47" name="Rectangle 46"/>
          <p:cNvSpPr/>
          <p:nvPr/>
        </p:nvSpPr>
        <p:spPr>
          <a:xfrm>
            <a:off x="6203551" y="2191642"/>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GL</a:t>
            </a:r>
            <a:endParaRPr lang="en-US" sz="1100" dirty="0"/>
          </a:p>
        </p:txBody>
      </p:sp>
      <p:sp>
        <p:nvSpPr>
          <p:cNvPr id="49" name="Rectangle 48"/>
          <p:cNvSpPr/>
          <p:nvPr/>
        </p:nvSpPr>
        <p:spPr>
          <a:xfrm>
            <a:off x="5217604" y="3006365"/>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Payment</a:t>
            </a:r>
            <a:endParaRPr lang="en-US" sz="1100" dirty="0"/>
          </a:p>
        </p:txBody>
      </p:sp>
      <p:sp>
        <p:nvSpPr>
          <p:cNvPr id="50" name="Rectangle 49"/>
          <p:cNvSpPr/>
          <p:nvPr/>
        </p:nvSpPr>
        <p:spPr>
          <a:xfrm>
            <a:off x="6203551" y="3016119"/>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Risk Engine</a:t>
            </a:r>
            <a:endParaRPr lang="en-US" sz="1100" dirty="0"/>
          </a:p>
        </p:txBody>
      </p:sp>
      <p:sp>
        <p:nvSpPr>
          <p:cNvPr id="53" name="Rectangle 52"/>
          <p:cNvSpPr/>
          <p:nvPr/>
        </p:nvSpPr>
        <p:spPr>
          <a:xfrm>
            <a:off x="2481559" y="584840"/>
            <a:ext cx="2314461" cy="3776425"/>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4" name="Rectangle 53"/>
          <p:cNvSpPr/>
          <p:nvPr/>
        </p:nvSpPr>
        <p:spPr>
          <a:xfrm>
            <a:off x="5134067" y="584840"/>
            <a:ext cx="1917927" cy="3776425"/>
          </a:xfrm>
          <a:prstGeom prst="rect">
            <a:avLst/>
          </a:prstGeom>
          <a:noFill/>
          <a:ln>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5" name="Picture 54"/>
          <p:cNvPicPr>
            <a:picLocks noChangeAspect="1"/>
          </p:cNvPicPr>
          <p:nvPr/>
        </p:nvPicPr>
        <p:blipFill>
          <a:blip r:embed="rId2"/>
          <a:stretch>
            <a:fillRect/>
          </a:stretch>
        </p:blipFill>
        <p:spPr>
          <a:xfrm>
            <a:off x="7992870" y="685121"/>
            <a:ext cx="626619" cy="626619"/>
          </a:xfrm>
          <a:prstGeom prst="rect">
            <a:avLst/>
          </a:prstGeom>
        </p:spPr>
      </p:pic>
      <p:pic>
        <p:nvPicPr>
          <p:cNvPr id="56" name="Picture 55"/>
          <p:cNvPicPr>
            <a:picLocks noChangeAspect="1"/>
          </p:cNvPicPr>
          <p:nvPr/>
        </p:nvPicPr>
        <p:blipFill>
          <a:blip r:embed="rId2"/>
          <a:stretch>
            <a:fillRect/>
          </a:stretch>
        </p:blipFill>
        <p:spPr>
          <a:xfrm>
            <a:off x="7992870" y="1414491"/>
            <a:ext cx="626619" cy="626619"/>
          </a:xfrm>
          <a:prstGeom prst="rect">
            <a:avLst/>
          </a:prstGeom>
        </p:spPr>
      </p:pic>
      <p:pic>
        <p:nvPicPr>
          <p:cNvPr id="57" name="Picture 56"/>
          <p:cNvPicPr>
            <a:picLocks noChangeAspect="1"/>
          </p:cNvPicPr>
          <p:nvPr/>
        </p:nvPicPr>
        <p:blipFill>
          <a:blip r:embed="rId2"/>
          <a:stretch>
            <a:fillRect/>
          </a:stretch>
        </p:blipFill>
        <p:spPr>
          <a:xfrm>
            <a:off x="7992870" y="2134716"/>
            <a:ext cx="626619" cy="626619"/>
          </a:xfrm>
          <a:prstGeom prst="rect">
            <a:avLst/>
          </a:prstGeom>
        </p:spPr>
      </p:pic>
      <p:pic>
        <p:nvPicPr>
          <p:cNvPr id="58" name="Picture 57"/>
          <p:cNvPicPr>
            <a:picLocks noChangeAspect="1"/>
          </p:cNvPicPr>
          <p:nvPr/>
        </p:nvPicPr>
        <p:blipFill>
          <a:blip r:embed="rId2"/>
          <a:stretch>
            <a:fillRect/>
          </a:stretch>
        </p:blipFill>
        <p:spPr>
          <a:xfrm>
            <a:off x="7992870" y="2886884"/>
            <a:ext cx="626619" cy="626619"/>
          </a:xfrm>
          <a:prstGeom prst="rect">
            <a:avLst/>
          </a:prstGeom>
        </p:spPr>
      </p:pic>
      <p:pic>
        <p:nvPicPr>
          <p:cNvPr id="59" name="Picture 58"/>
          <p:cNvPicPr>
            <a:picLocks noChangeAspect="1"/>
          </p:cNvPicPr>
          <p:nvPr/>
        </p:nvPicPr>
        <p:blipFill>
          <a:blip r:embed="rId2"/>
          <a:stretch>
            <a:fillRect/>
          </a:stretch>
        </p:blipFill>
        <p:spPr>
          <a:xfrm>
            <a:off x="7992870" y="3654050"/>
            <a:ext cx="626619" cy="626619"/>
          </a:xfrm>
          <a:prstGeom prst="rect">
            <a:avLst/>
          </a:prstGeom>
        </p:spPr>
      </p:pic>
      <p:sp>
        <p:nvSpPr>
          <p:cNvPr id="60" name="Rectangle 59"/>
          <p:cNvSpPr/>
          <p:nvPr/>
        </p:nvSpPr>
        <p:spPr>
          <a:xfrm>
            <a:off x="7737147" y="480374"/>
            <a:ext cx="1102920" cy="400042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2" name="Rectangle 61"/>
          <p:cNvSpPr/>
          <p:nvPr/>
        </p:nvSpPr>
        <p:spPr>
          <a:xfrm>
            <a:off x="369064" y="486170"/>
            <a:ext cx="1417896" cy="400042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4" name="Rectangle 63"/>
          <p:cNvSpPr/>
          <p:nvPr/>
        </p:nvSpPr>
        <p:spPr>
          <a:xfrm>
            <a:off x="5217604" y="3734326"/>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DW/BI</a:t>
            </a:r>
            <a:endParaRPr lang="en-US" sz="1100" dirty="0"/>
          </a:p>
        </p:txBody>
      </p:sp>
      <p:sp>
        <p:nvSpPr>
          <p:cNvPr id="65" name="Rectangle 64"/>
          <p:cNvSpPr/>
          <p:nvPr/>
        </p:nvSpPr>
        <p:spPr>
          <a:xfrm>
            <a:off x="6203551" y="3744080"/>
            <a:ext cx="733282" cy="572492"/>
          </a:xfrm>
          <a:prstGeom prst="rect">
            <a:avLst/>
          </a:prstGeom>
          <a:solidFill>
            <a:srgbClr val="24A5D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t>Imaging</a:t>
            </a:r>
            <a:endParaRPr lang="en-US" sz="1100" dirty="0"/>
          </a:p>
        </p:txBody>
      </p:sp>
      <p:cxnSp>
        <p:nvCxnSpPr>
          <p:cNvPr id="67" name="Straight Connector 66"/>
          <p:cNvCxnSpPr/>
          <p:nvPr/>
        </p:nvCxnSpPr>
        <p:spPr>
          <a:xfrm>
            <a:off x="1786960" y="1036008"/>
            <a:ext cx="694599" cy="846384"/>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H="1">
            <a:off x="1786960" y="1536558"/>
            <a:ext cx="694599" cy="504552"/>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flipH="1">
            <a:off x="1786960" y="2163166"/>
            <a:ext cx="694599" cy="936509"/>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H="1">
            <a:off x="1786960" y="2845109"/>
            <a:ext cx="694599" cy="1081703"/>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H="1" flipV="1">
            <a:off x="1786960" y="2913200"/>
            <a:ext cx="694599" cy="338875"/>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H="1">
            <a:off x="1786960" y="1986470"/>
            <a:ext cx="694599" cy="1757610"/>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flipH="1" flipV="1">
            <a:off x="4796020" y="2845109"/>
            <a:ext cx="338047" cy="898971"/>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54" idx="1"/>
          </p:cNvCxnSpPr>
          <p:nvPr/>
        </p:nvCxnSpPr>
        <p:spPr>
          <a:xfrm flipH="1">
            <a:off x="4796021" y="2473053"/>
            <a:ext cx="338046" cy="790978"/>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H="1">
            <a:off x="4796020" y="1735886"/>
            <a:ext cx="338047" cy="707274"/>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flipH="1">
            <a:off x="4796022" y="1536558"/>
            <a:ext cx="338046" cy="413865"/>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flipH="1" flipV="1">
            <a:off x="4796020" y="1688958"/>
            <a:ext cx="338047" cy="502684"/>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flipH="1" flipV="1">
            <a:off x="4796022" y="2590024"/>
            <a:ext cx="338046" cy="426095"/>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H="1" flipV="1">
            <a:off x="4796020" y="2163166"/>
            <a:ext cx="338048" cy="199339"/>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flipH="1">
            <a:off x="7051994" y="1161350"/>
            <a:ext cx="685154" cy="692266"/>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flipV="1">
            <a:off x="7051994" y="1207846"/>
            <a:ext cx="685154" cy="528040"/>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a:stCxn id="60" idx="1"/>
          </p:cNvCxnSpPr>
          <p:nvPr/>
        </p:nvCxnSpPr>
        <p:spPr>
          <a:xfrm flipH="1" flipV="1">
            <a:off x="7051995" y="2134716"/>
            <a:ext cx="685152" cy="345870"/>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a:endCxn id="54" idx="3"/>
          </p:cNvCxnSpPr>
          <p:nvPr/>
        </p:nvCxnSpPr>
        <p:spPr>
          <a:xfrm flipH="1" flipV="1">
            <a:off x="7051994" y="2473053"/>
            <a:ext cx="685153" cy="1271027"/>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flipH="1">
            <a:off x="7051995" y="3006365"/>
            <a:ext cx="685154" cy="0"/>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sp>
        <p:nvSpPr>
          <p:cNvPr id="122" name="Right Arrow 121"/>
          <p:cNvSpPr/>
          <p:nvPr/>
        </p:nvSpPr>
        <p:spPr>
          <a:xfrm>
            <a:off x="369064" y="4523147"/>
            <a:ext cx="8471003" cy="321664"/>
          </a:xfrm>
          <a:prstGeom prst="rightArrow">
            <a:avLst/>
          </a:prstGeom>
          <a:solidFill>
            <a:srgbClr val="8AC44F"/>
          </a:solidFill>
          <a:ln>
            <a:solidFill>
              <a:srgbClr val="FFFFFF"/>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1200" dirty="0" smtClean="0">
                <a:solidFill>
                  <a:schemeClr val="bg1"/>
                </a:solidFill>
              </a:rPr>
              <a:t>Information Flow</a:t>
            </a:r>
            <a:endParaRPr lang="en-US" sz="1200" dirty="0">
              <a:solidFill>
                <a:schemeClr val="bg1"/>
              </a:solidFill>
            </a:endParaRPr>
          </a:p>
        </p:txBody>
      </p:sp>
      <p:cxnSp>
        <p:nvCxnSpPr>
          <p:cNvPr id="137" name="Straight Connector 136"/>
          <p:cNvCxnSpPr/>
          <p:nvPr/>
        </p:nvCxnSpPr>
        <p:spPr>
          <a:xfrm flipH="1">
            <a:off x="7051996" y="2191642"/>
            <a:ext cx="685153" cy="1704839"/>
          </a:xfrm>
          <a:prstGeom prst="line">
            <a:avLst/>
          </a:prstGeom>
          <a:ln>
            <a:solidFill>
              <a:srgbClr val="8AC44F"/>
            </a:solidFill>
          </a:ln>
        </p:spPr>
        <p:style>
          <a:lnRef idx="2">
            <a:schemeClr val="accent1"/>
          </a:lnRef>
          <a:fillRef idx="0">
            <a:schemeClr val="accent1"/>
          </a:fillRef>
          <a:effectRef idx="1">
            <a:schemeClr val="accent1"/>
          </a:effectRef>
          <a:fontRef idx="minor">
            <a:schemeClr val="tx1"/>
          </a:fontRef>
        </p:style>
      </p:cxnSp>
      <p:sp>
        <p:nvSpPr>
          <p:cNvPr id="143" name="Rectangle 142"/>
          <p:cNvSpPr/>
          <p:nvPr/>
        </p:nvSpPr>
        <p:spPr>
          <a:xfrm>
            <a:off x="2592000" y="2990564"/>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Online Banking</a:t>
            </a:r>
            <a:endParaRPr lang="en-US" sz="1000" dirty="0"/>
          </a:p>
        </p:txBody>
      </p:sp>
      <p:sp>
        <p:nvSpPr>
          <p:cNvPr id="144" name="Rectangle 143"/>
          <p:cNvSpPr/>
          <p:nvPr/>
        </p:nvSpPr>
        <p:spPr>
          <a:xfrm>
            <a:off x="3703275" y="2998800"/>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Syndication</a:t>
            </a:r>
            <a:endParaRPr lang="en-US" sz="1000" dirty="0"/>
          </a:p>
        </p:txBody>
      </p:sp>
      <p:sp>
        <p:nvSpPr>
          <p:cNvPr id="145" name="Rectangle 144"/>
          <p:cNvSpPr/>
          <p:nvPr/>
        </p:nvSpPr>
        <p:spPr>
          <a:xfrm>
            <a:off x="2592000" y="3453529"/>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Customer Relationship</a:t>
            </a:r>
            <a:endParaRPr lang="en-US" sz="1000" dirty="0"/>
          </a:p>
        </p:txBody>
      </p:sp>
      <p:sp>
        <p:nvSpPr>
          <p:cNvPr id="146" name="Rectangle 145"/>
          <p:cNvSpPr/>
          <p:nvPr/>
        </p:nvSpPr>
        <p:spPr>
          <a:xfrm>
            <a:off x="3703275" y="3453529"/>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Bonds</a:t>
            </a:r>
            <a:endParaRPr lang="en-US" sz="1000" dirty="0"/>
          </a:p>
        </p:txBody>
      </p:sp>
      <p:sp>
        <p:nvSpPr>
          <p:cNvPr id="148" name="Rectangle 147"/>
          <p:cNvSpPr/>
          <p:nvPr/>
        </p:nvSpPr>
        <p:spPr>
          <a:xfrm>
            <a:off x="2592000" y="674358"/>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Overdrafts</a:t>
            </a:r>
            <a:endParaRPr lang="en-US" sz="1000" dirty="0"/>
          </a:p>
        </p:txBody>
      </p:sp>
      <p:sp>
        <p:nvSpPr>
          <p:cNvPr id="149" name="Rectangle 148"/>
          <p:cNvSpPr/>
          <p:nvPr/>
        </p:nvSpPr>
        <p:spPr>
          <a:xfrm>
            <a:off x="3703275" y="674358"/>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Commercial Lending</a:t>
            </a:r>
            <a:endParaRPr lang="en-US" sz="1000" dirty="0"/>
          </a:p>
        </p:txBody>
      </p:sp>
      <p:sp>
        <p:nvSpPr>
          <p:cNvPr id="150" name="Rectangle 149"/>
          <p:cNvSpPr/>
          <p:nvPr/>
        </p:nvSpPr>
        <p:spPr>
          <a:xfrm>
            <a:off x="2592000" y="3913696"/>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Trade Finance</a:t>
            </a:r>
            <a:endParaRPr lang="en-US" sz="1000" dirty="0"/>
          </a:p>
        </p:txBody>
      </p:sp>
      <p:sp>
        <p:nvSpPr>
          <p:cNvPr id="151" name="Rectangle 150"/>
          <p:cNvSpPr/>
          <p:nvPr/>
        </p:nvSpPr>
        <p:spPr>
          <a:xfrm>
            <a:off x="3703275" y="3913696"/>
            <a:ext cx="994299" cy="319875"/>
          </a:xfrm>
          <a:prstGeom prst="rect">
            <a:avLst/>
          </a:prstGeom>
          <a:solidFill>
            <a:srgbClr val="F18029"/>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Derivatives</a:t>
            </a:r>
            <a:endParaRPr lang="en-US" sz="1000" dirty="0"/>
          </a:p>
        </p:txBody>
      </p:sp>
      <p:sp>
        <p:nvSpPr>
          <p:cNvPr id="153" name="TextBox 152"/>
          <p:cNvSpPr txBox="1"/>
          <p:nvPr/>
        </p:nvSpPr>
        <p:spPr>
          <a:xfrm>
            <a:off x="551465" y="1276265"/>
            <a:ext cx="352731" cy="215444"/>
          </a:xfrm>
          <a:prstGeom prst="rect">
            <a:avLst/>
          </a:prstGeom>
          <a:noFill/>
        </p:spPr>
        <p:txBody>
          <a:bodyPr wrap="none" rtlCol="0">
            <a:spAutoFit/>
          </a:bodyPr>
          <a:lstStyle/>
          <a:p>
            <a:r>
              <a:rPr lang="en-US" sz="800" dirty="0" smtClean="0">
                <a:solidFill>
                  <a:srgbClr val="5A5B5E"/>
                </a:solidFill>
              </a:rPr>
              <a:t>POS</a:t>
            </a:r>
            <a:endParaRPr lang="en-US" sz="800" dirty="0">
              <a:solidFill>
                <a:srgbClr val="5A5B5E"/>
              </a:solidFill>
            </a:endParaRPr>
          </a:p>
        </p:txBody>
      </p:sp>
      <p:sp>
        <p:nvSpPr>
          <p:cNvPr id="154" name="TextBox 153"/>
          <p:cNvSpPr txBox="1"/>
          <p:nvPr/>
        </p:nvSpPr>
        <p:spPr>
          <a:xfrm>
            <a:off x="1219865" y="1276265"/>
            <a:ext cx="389850" cy="215444"/>
          </a:xfrm>
          <a:prstGeom prst="rect">
            <a:avLst/>
          </a:prstGeom>
          <a:noFill/>
        </p:spPr>
        <p:txBody>
          <a:bodyPr wrap="none" rtlCol="0">
            <a:spAutoFit/>
          </a:bodyPr>
          <a:lstStyle/>
          <a:p>
            <a:r>
              <a:rPr lang="en-US" sz="800" dirty="0" smtClean="0">
                <a:solidFill>
                  <a:srgbClr val="5A5B5E"/>
                </a:solidFill>
              </a:rPr>
              <a:t>ATM</a:t>
            </a:r>
            <a:endParaRPr lang="en-US" sz="800" dirty="0">
              <a:solidFill>
                <a:srgbClr val="5A5B5E"/>
              </a:solidFill>
            </a:endParaRPr>
          </a:p>
        </p:txBody>
      </p:sp>
      <p:sp>
        <p:nvSpPr>
          <p:cNvPr id="155" name="TextBox 154"/>
          <p:cNvSpPr txBox="1"/>
          <p:nvPr/>
        </p:nvSpPr>
        <p:spPr>
          <a:xfrm>
            <a:off x="392383" y="2255798"/>
            <a:ext cx="646331" cy="215444"/>
          </a:xfrm>
          <a:prstGeom prst="rect">
            <a:avLst/>
          </a:prstGeom>
          <a:noFill/>
        </p:spPr>
        <p:txBody>
          <a:bodyPr wrap="none" rtlCol="0">
            <a:spAutoFit/>
          </a:bodyPr>
          <a:lstStyle/>
          <a:p>
            <a:r>
              <a:rPr lang="en-US" sz="800" dirty="0" smtClean="0">
                <a:solidFill>
                  <a:srgbClr val="5A5B5E"/>
                </a:solidFill>
              </a:rPr>
              <a:t>Call Center</a:t>
            </a:r>
            <a:endParaRPr lang="en-US" sz="800" dirty="0">
              <a:solidFill>
                <a:srgbClr val="5A5B5E"/>
              </a:solidFill>
            </a:endParaRPr>
          </a:p>
        </p:txBody>
      </p:sp>
      <p:sp>
        <p:nvSpPr>
          <p:cNvPr id="156" name="TextBox 155"/>
          <p:cNvSpPr txBox="1"/>
          <p:nvPr/>
        </p:nvSpPr>
        <p:spPr>
          <a:xfrm>
            <a:off x="1121278" y="2257808"/>
            <a:ext cx="479618" cy="215444"/>
          </a:xfrm>
          <a:prstGeom prst="rect">
            <a:avLst/>
          </a:prstGeom>
          <a:noFill/>
        </p:spPr>
        <p:txBody>
          <a:bodyPr wrap="none" rtlCol="0">
            <a:spAutoFit/>
          </a:bodyPr>
          <a:lstStyle/>
          <a:p>
            <a:r>
              <a:rPr lang="en-US" sz="800" dirty="0" smtClean="0">
                <a:solidFill>
                  <a:srgbClr val="5A5B5E"/>
                </a:solidFill>
              </a:rPr>
              <a:t>Branch</a:t>
            </a:r>
            <a:endParaRPr lang="en-US" sz="800" dirty="0">
              <a:solidFill>
                <a:srgbClr val="5A5B5E"/>
              </a:solidFill>
            </a:endParaRPr>
          </a:p>
        </p:txBody>
      </p:sp>
      <p:sp>
        <p:nvSpPr>
          <p:cNvPr id="157" name="TextBox 156"/>
          <p:cNvSpPr txBox="1"/>
          <p:nvPr/>
        </p:nvSpPr>
        <p:spPr>
          <a:xfrm>
            <a:off x="322990" y="3329781"/>
            <a:ext cx="813043" cy="215444"/>
          </a:xfrm>
          <a:prstGeom prst="rect">
            <a:avLst/>
          </a:prstGeom>
          <a:noFill/>
        </p:spPr>
        <p:txBody>
          <a:bodyPr wrap="none" rtlCol="0">
            <a:spAutoFit/>
          </a:bodyPr>
          <a:lstStyle/>
          <a:p>
            <a:r>
              <a:rPr lang="en-US" sz="800" dirty="0" smtClean="0">
                <a:solidFill>
                  <a:srgbClr val="5A5B5E"/>
                </a:solidFill>
              </a:rPr>
              <a:t>Online Banking</a:t>
            </a:r>
            <a:endParaRPr lang="en-US" sz="800" dirty="0">
              <a:solidFill>
                <a:srgbClr val="5A5B5E"/>
              </a:solidFill>
            </a:endParaRPr>
          </a:p>
        </p:txBody>
      </p:sp>
      <p:sp>
        <p:nvSpPr>
          <p:cNvPr id="158" name="TextBox 157"/>
          <p:cNvSpPr txBox="1"/>
          <p:nvPr/>
        </p:nvSpPr>
        <p:spPr>
          <a:xfrm>
            <a:off x="1010110" y="3331791"/>
            <a:ext cx="838691" cy="215444"/>
          </a:xfrm>
          <a:prstGeom prst="rect">
            <a:avLst/>
          </a:prstGeom>
          <a:noFill/>
        </p:spPr>
        <p:txBody>
          <a:bodyPr wrap="none" rtlCol="0">
            <a:spAutoFit/>
          </a:bodyPr>
          <a:lstStyle/>
          <a:p>
            <a:r>
              <a:rPr lang="en-US" sz="800" dirty="0" smtClean="0">
                <a:solidFill>
                  <a:srgbClr val="5A5B5E"/>
                </a:solidFill>
              </a:rPr>
              <a:t>Mobile Banking</a:t>
            </a:r>
            <a:endParaRPr lang="en-US" sz="800" dirty="0">
              <a:solidFill>
                <a:srgbClr val="5A5B5E"/>
              </a:solidFill>
            </a:endParaRPr>
          </a:p>
        </p:txBody>
      </p:sp>
      <p:sp>
        <p:nvSpPr>
          <p:cNvPr id="159" name="TextBox 158"/>
          <p:cNvSpPr txBox="1"/>
          <p:nvPr/>
        </p:nvSpPr>
        <p:spPr>
          <a:xfrm>
            <a:off x="498276" y="4096805"/>
            <a:ext cx="458779" cy="215444"/>
          </a:xfrm>
          <a:prstGeom prst="rect">
            <a:avLst/>
          </a:prstGeom>
          <a:noFill/>
        </p:spPr>
        <p:txBody>
          <a:bodyPr wrap="none" rtlCol="0">
            <a:spAutoFit/>
          </a:bodyPr>
          <a:lstStyle/>
          <a:p>
            <a:r>
              <a:rPr lang="en-US" sz="800" dirty="0" smtClean="0">
                <a:solidFill>
                  <a:srgbClr val="5A5B5E"/>
                </a:solidFill>
              </a:rPr>
              <a:t>FOREX</a:t>
            </a:r>
            <a:endParaRPr lang="en-US" sz="800" dirty="0">
              <a:solidFill>
                <a:srgbClr val="5A5B5E"/>
              </a:solidFill>
            </a:endParaRPr>
          </a:p>
        </p:txBody>
      </p:sp>
      <p:sp>
        <p:nvSpPr>
          <p:cNvPr id="160" name="TextBox 159"/>
          <p:cNvSpPr txBox="1"/>
          <p:nvPr/>
        </p:nvSpPr>
        <p:spPr>
          <a:xfrm>
            <a:off x="1035006" y="4098815"/>
            <a:ext cx="646331" cy="215444"/>
          </a:xfrm>
          <a:prstGeom prst="rect">
            <a:avLst/>
          </a:prstGeom>
          <a:noFill/>
        </p:spPr>
        <p:txBody>
          <a:bodyPr wrap="none" rtlCol="0">
            <a:spAutoFit/>
          </a:bodyPr>
          <a:lstStyle/>
          <a:p>
            <a:r>
              <a:rPr lang="en-US" sz="800" dirty="0" smtClean="0">
                <a:solidFill>
                  <a:srgbClr val="5A5B5E"/>
                </a:solidFill>
              </a:rPr>
              <a:t>Third Party</a:t>
            </a:r>
            <a:endParaRPr lang="en-US" sz="800" dirty="0">
              <a:solidFill>
                <a:srgbClr val="5A5B5E"/>
              </a:solidFill>
            </a:endParaRPr>
          </a:p>
        </p:txBody>
      </p:sp>
      <p:pic>
        <p:nvPicPr>
          <p:cNvPr id="3" name="Picture 2" descr="Screen Shot 2014-09-15 at 1.15.22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21" y="855496"/>
            <a:ext cx="463723" cy="456244"/>
          </a:xfrm>
          <a:prstGeom prst="rect">
            <a:avLst/>
          </a:prstGeom>
        </p:spPr>
      </p:pic>
      <p:pic>
        <p:nvPicPr>
          <p:cNvPr id="4" name="Picture 3" descr="Screen Shot 2014-09-15 at 1.15.31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4394" y="847741"/>
            <a:ext cx="361392" cy="479539"/>
          </a:xfrm>
          <a:prstGeom prst="rect">
            <a:avLst/>
          </a:prstGeom>
        </p:spPr>
      </p:pic>
      <p:pic>
        <p:nvPicPr>
          <p:cNvPr id="5" name="Picture 4" descr="Screen Shot 2014-09-15 at 1.15.36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619" y="1853616"/>
            <a:ext cx="439402" cy="454297"/>
          </a:xfrm>
          <a:prstGeom prst="rect">
            <a:avLst/>
          </a:prstGeom>
        </p:spPr>
      </p:pic>
      <p:pic>
        <p:nvPicPr>
          <p:cNvPr id="6" name="Picture 5" descr="Screen Shot 2014-09-15 at 1.15.42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7092" y="1856898"/>
            <a:ext cx="547109" cy="492398"/>
          </a:xfrm>
          <a:prstGeom prst="rect">
            <a:avLst/>
          </a:prstGeom>
        </p:spPr>
      </p:pic>
      <p:pic>
        <p:nvPicPr>
          <p:cNvPr id="8" name="Picture 7" descr="Screen Shot 2014-09-15 at 1.15.53 a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8343" y="2886884"/>
            <a:ext cx="360308" cy="511637"/>
          </a:xfrm>
          <a:prstGeom prst="rect">
            <a:avLst/>
          </a:prstGeom>
        </p:spPr>
      </p:pic>
      <p:pic>
        <p:nvPicPr>
          <p:cNvPr id="9" name="Picture 8" descr="Screen Shot 2014-09-15 at 1.15.56 a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4619" y="3773404"/>
            <a:ext cx="522093" cy="358939"/>
          </a:xfrm>
          <a:prstGeom prst="rect">
            <a:avLst/>
          </a:prstGeom>
        </p:spPr>
      </p:pic>
      <p:pic>
        <p:nvPicPr>
          <p:cNvPr id="11" name="Picture 10" descr="Screen Shot 2014-09-07 at 4.39.01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021" y="2983276"/>
            <a:ext cx="440623" cy="348515"/>
          </a:xfrm>
          <a:prstGeom prst="rect">
            <a:avLst/>
          </a:prstGeom>
        </p:spPr>
      </p:pic>
      <p:pic>
        <p:nvPicPr>
          <p:cNvPr id="12" name="Picture 11" descr="Screen Shot 2014-09-07 at 4.40.21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8343" y="3807476"/>
            <a:ext cx="344436" cy="353500"/>
          </a:xfrm>
          <a:prstGeom prst="rect">
            <a:avLst/>
          </a:prstGeom>
        </p:spPr>
      </p:pic>
    </p:spTree>
    <p:extLst>
      <p:ext uri="{BB962C8B-B14F-4D97-AF65-F5344CB8AC3E}">
        <p14:creationId xmlns:p14="http://schemas.microsoft.com/office/powerpoint/2010/main" val="3829910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767"/>
            <a:ext cx="8229600" cy="857250"/>
          </a:xfrm>
        </p:spPr>
        <p:txBody>
          <a:bodyPr/>
          <a:lstStyle/>
          <a:p>
            <a:r>
              <a:rPr lang="en-US" altLang="en-US" dirty="0"/>
              <a:t>Use Case #3: EDI </a:t>
            </a:r>
            <a:r>
              <a:rPr lang="en-US" altLang="en-US" dirty="0" smtClean="0"/>
              <a:t>– Batch Processing</a:t>
            </a:r>
            <a:endParaRPr lang="en-US" altLang="en-US" dirty="0"/>
          </a:p>
        </p:txBody>
      </p:sp>
      <p:sp>
        <p:nvSpPr>
          <p:cNvPr id="4" name="Rectangle 3"/>
          <p:cNvSpPr/>
          <p:nvPr/>
        </p:nvSpPr>
        <p:spPr>
          <a:xfrm>
            <a:off x="432121" y="3999530"/>
            <a:ext cx="8083013" cy="553998"/>
          </a:xfrm>
          <a:prstGeom prst="rect">
            <a:avLst/>
          </a:prstGeom>
        </p:spPr>
        <p:txBody>
          <a:bodyPr wrap="square">
            <a:spAutoFit/>
          </a:bodyPr>
          <a:lstStyle/>
          <a:p>
            <a:pPr marL="171450" indent="-171450">
              <a:buFont typeface="Arial"/>
              <a:buChar char="•"/>
            </a:pPr>
            <a:r>
              <a:rPr lang="en-US" sz="1000" dirty="0" smtClean="0"/>
              <a:t>Data </a:t>
            </a:r>
            <a:r>
              <a:rPr lang="en-US" sz="1000" dirty="0"/>
              <a:t>Acquisition, Data Publication and Data Delivery phases are implemented as individual </a:t>
            </a:r>
            <a:r>
              <a:rPr lang="en-US" sz="1000" dirty="0" smtClean="0"/>
              <a:t>sets of batch jobs</a:t>
            </a:r>
            <a:endParaRPr lang="en-AU" sz="1000" dirty="0"/>
          </a:p>
          <a:p>
            <a:pPr marL="171450" indent="-171450">
              <a:buFont typeface="Arial"/>
              <a:buChar char="•"/>
            </a:pPr>
            <a:r>
              <a:rPr lang="en-US" sz="1000" dirty="0" smtClean="0"/>
              <a:t>Fixed </a:t>
            </a:r>
            <a:r>
              <a:rPr lang="en-US" sz="1000" dirty="0"/>
              <a:t>job </a:t>
            </a:r>
            <a:r>
              <a:rPr lang="en-US" sz="1000" dirty="0" smtClean="0"/>
              <a:t>schedules (</a:t>
            </a:r>
            <a:r>
              <a:rPr lang="en-US" sz="1000" dirty="0"/>
              <a:t>e.g. intraday, daily, weekly, monthly, quarterly or yearly basis) and for a fixed number of </a:t>
            </a:r>
            <a:r>
              <a:rPr lang="en-US" sz="1000" dirty="0" smtClean="0"/>
              <a:t>executions</a:t>
            </a:r>
            <a:endParaRPr lang="en-AU" sz="1000" dirty="0"/>
          </a:p>
          <a:p>
            <a:pPr marL="171450" indent="-171450">
              <a:buFont typeface="Arial"/>
              <a:buChar char="•"/>
            </a:pPr>
            <a:r>
              <a:rPr lang="en-US" sz="1000" dirty="0" smtClean="0"/>
              <a:t>Ad-hoc </a:t>
            </a:r>
            <a:r>
              <a:rPr lang="en-US" sz="1000" dirty="0"/>
              <a:t>or on-demand job </a:t>
            </a:r>
            <a:r>
              <a:rPr lang="en-US" sz="1000" dirty="0" smtClean="0"/>
              <a:t>schedules (</a:t>
            </a:r>
            <a:r>
              <a:rPr lang="en-US" sz="1000" dirty="0"/>
              <a:t>e.g. intraday, daily, weekly, monthly, quarterly or yearly basis) but for a variable number of </a:t>
            </a:r>
            <a:r>
              <a:rPr lang="en-US" sz="1000" dirty="0" smtClean="0"/>
              <a:t>executions</a:t>
            </a:r>
            <a:endParaRPr lang="en-AU" sz="1000" dirty="0"/>
          </a:p>
        </p:txBody>
      </p:sp>
      <p:sp>
        <p:nvSpPr>
          <p:cNvPr id="9" name="Rectangle 8"/>
          <p:cNvSpPr/>
          <p:nvPr/>
        </p:nvSpPr>
        <p:spPr>
          <a:xfrm>
            <a:off x="1640979" y="516568"/>
            <a:ext cx="5850448" cy="2829638"/>
          </a:xfrm>
          <a:prstGeom prst="rect">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227150" y="516568"/>
            <a:ext cx="1213747" cy="2829638"/>
          </a:xfrm>
          <a:prstGeom prst="rect">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7674999" y="516568"/>
            <a:ext cx="1213747" cy="2829638"/>
          </a:xfrm>
          <a:prstGeom prst="rect">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p:cNvSpPr/>
          <p:nvPr/>
        </p:nvSpPr>
        <p:spPr>
          <a:xfrm>
            <a:off x="326616" y="3343518"/>
            <a:ext cx="984602" cy="246221"/>
          </a:xfrm>
          <a:prstGeom prst="rect">
            <a:avLst/>
          </a:prstGeom>
        </p:spPr>
        <p:txBody>
          <a:bodyPr wrap="none">
            <a:spAutoFit/>
          </a:bodyPr>
          <a:lstStyle/>
          <a:p>
            <a:pPr algn="ctr"/>
            <a:r>
              <a:rPr lang="en-US" sz="1000" dirty="0" smtClean="0">
                <a:solidFill>
                  <a:schemeClr val="bg2">
                    <a:lumMod val="50000"/>
                  </a:schemeClr>
                </a:solidFill>
              </a:rPr>
              <a:t>Data Producers</a:t>
            </a:r>
          </a:p>
        </p:txBody>
      </p:sp>
      <p:sp>
        <p:nvSpPr>
          <p:cNvPr id="32" name="Rectangle 31"/>
          <p:cNvSpPr/>
          <p:nvPr/>
        </p:nvSpPr>
        <p:spPr>
          <a:xfrm>
            <a:off x="7661063" y="3343518"/>
            <a:ext cx="1281220" cy="246221"/>
          </a:xfrm>
          <a:prstGeom prst="rect">
            <a:avLst/>
          </a:prstGeom>
        </p:spPr>
        <p:txBody>
          <a:bodyPr wrap="none">
            <a:spAutoFit/>
          </a:bodyPr>
          <a:lstStyle/>
          <a:p>
            <a:pPr algn="ctr"/>
            <a:r>
              <a:rPr lang="en-US" sz="1000" dirty="0" smtClean="0">
                <a:solidFill>
                  <a:schemeClr val="bg2">
                    <a:lumMod val="50000"/>
                  </a:schemeClr>
                </a:solidFill>
              </a:rPr>
              <a:t>Other Testing Phases</a:t>
            </a:r>
          </a:p>
        </p:txBody>
      </p:sp>
      <p:sp>
        <p:nvSpPr>
          <p:cNvPr id="35" name="Can 34"/>
          <p:cNvSpPr/>
          <p:nvPr/>
        </p:nvSpPr>
        <p:spPr>
          <a:xfrm>
            <a:off x="489201" y="1462687"/>
            <a:ext cx="709428" cy="749183"/>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Producer Database</a:t>
            </a:r>
            <a:endParaRPr lang="en-US" sz="800" dirty="0"/>
          </a:p>
        </p:txBody>
      </p:sp>
      <p:sp>
        <p:nvSpPr>
          <p:cNvPr id="36" name="Can 35"/>
          <p:cNvSpPr/>
          <p:nvPr/>
        </p:nvSpPr>
        <p:spPr>
          <a:xfrm>
            <a:off x="7946235" y="1466246"/>
            <a:ext cx="709428" cy="749183"/>
          </a:xfrm>
          <a:prstGeom prst="can">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Consumer</a:t>
            </a:r>
          </a:p>
          <a:p>
            <a:pPr algn="ctr"/>
            <a:r>
              <a:rPr lang="en-US" sz="800" dirty="0" smtClean="0"/>
              <a:t>Database</a:t>
            </a:r>
            <a:endParaRPr lang="en-US" sz="800" dirty="0"/>
          </a:p>
        </p:txBody>
      </p:sp>
      <p:sp>
        <p:nvSpPr>
          <p:cNvPr id="37" name="Snip Single Corner Rectangle 36"/>
          <p:cNvSpPr/>
          <p:nvPr/>
        </p:nvSpPr>
        <p:spPr>
          <a:xfrm>
            <a:off x="517741" y="2575764"/>
            <a:ext cx="609542" cy="570806"/>
          </a:xfrm>
          <a:prstGeom prst="snip1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Producer</a:t>
            </a:r>
          </a:p>
          <a:p>
            <a:pPr algn="ctr"/>
            <a:r>
              <a:rPr lang="en-US" sz="800" dirty="0" smtClean="0"/>
              <a:t>File</a:t>
            </a:r>
            <a:endParaRPr lang="en-US" sz="800" dirty="0"/>
          </a:p>
        </p:txBody>
      </p:sp>
      <p:sp>
        <p:nvSpPr>
          <p:cNvPr id="38" name="Snip Single Corner Rectangle 37"/>
          <p:cNvSpPr/>
          <p:nvPr/>
        </p:nvSpPr>
        <p:spPr>
          <a:xfrm>
            <a:off x="7967640" y="2575764"/>
            <a:ext cx="659483" cy="570806"/>
          </a:xfrm>
          <a:prstGeom prst="snip1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Consumer</a:t>
            </a:r>
          </a:p>
          <a:p>
            <a:pPr algn="ctr"/>
            <a:r>
              <a:rPr lang="en-US" sz="800" dirty="0" smtClean="0"/>
              <a:t>File</a:t>
            </a:r>
            <a:endParaRPr lang="en-US" sz="800" dirty="0"/>
          </a:p>
        </p:txBody>
      </p:sp>
      <p:sp>
        <p:nvSpPr>
          <p:cNvPr id="39" name="Rectangle 38"/>
          <p:cNvSpPr/>
          <p:nvPr/>
        </p:nvSpPr>
        <p:spPr>
          <a:xfrm>
            <a:off x="7946235" y="599337"/>
            <a:ext cx="659483" cy="485185"/>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Consumer ETL Application</a:t>
            </a:r>
            <a:endParaRPr lang="en-US" sz="800" dirty="0"/>
          </a:p>
        </p:txBody>
      </p:sp>
      <p:sp>
        <p:nvSpPr>
          <p:cNvPr id="40" name="Rectangle 39"/>
          <p:cNvSpPr/>
          <p:nvPr/>
        </p:nvSpPr>
        <p:spPr>
          <a:xfrm>
            <a:off x="1983419" y="1166576"/>
            <a:ext cx="1170090" cy="1341395"/>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42" name="Rectangle 41"/>
          <p:cNvSpPr/>
          <p:nvPr/>
        </p:nvSpPr>
        <p:spPr>
          <a:xfrm>
            <a:off x="2057092" y="1166581"/>
            <a:ext cx="1037013" cy="246221"/>
          </a:xfrm>
          <a:prstGeom prst="rect">
            <a:avLst/>
          </a:prstGeom>
        </p:spPr>
        <p:txBody>
          <a:bodyPr wrap="none">
            <a:spAutoFit/>
          </a:bodyPr>
          <a:lstStyle/>
          <a:p>
            <a:pPr algn="ctr"/>
            <a:r>
              <a:rPr lang="en-US" sz="1000" dirty="0" smtClean="0">
                <a:solidFill>
                  <a:schemeClr val="bg2">
                    <a:lumMod val="50000"/>
                  </a:schemeClr>
                </a:solidFill>
              </a:rPr>
              <a:t>Data Acquisition</a:t>
            </a:r>
          </a:p>
        </p:txBody>
      </p:sp>
      <p:sp>
        <p:nvSpPr>
          <p:cNvPr id="43" name="Snip Single Corner Rectangle 42"/>
          <p:cNvSpPr/>
          <p:nvPr/>
        </p:nvSpPr>
        <p:spPr>
          <a:xfrm>
            <a:off x="1774001" y="2575764"/>
            <a:ext cx="609542" cy="570806"/>
          </a:xfrm>
          <a:prstGeom prst="snip1Rect">
            <a:avLst/>
          </a:prstGeom>
          <a:solidFill>
            <a:srgbClr val="F5822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Data Landing Inbound File</a:t>
            </a:r>
            <a:endParaRPr lang="en-US" sz="800" dirty="0"/>
          </a:p>
        </p:txBody>
      </p:sp>
      <p:cxnSp>
        <p:nvCxnSpPr>
          <p:cNvPr id="45" name="Straight Arrow Connector 44"/>
          <p:cNvCxnSpPr>
            <a:stCxn id="37" idx="0"/>
            <a:endCxn id="43" idx="2"/>
          </p:cNvCxnSpPr>
          <p:nvPr/>
        </p:nvCxnSpPr>
        <p:spPr>
          <a:xfrm>
            <a:off x="1127283" y="2861167"/>
            <a:ext cx="64671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5" idx="4"/>
            <a:endCxn id="40" idx="1"/>
          </p:cNvCxnSpPr>
          <p:nvPr/>
        </p:nvCxnSpPr>
        <p:spPr>
          <a:xfrm flipV="1">
            <a:off x="1198629" y="1837274"/>
            <a:ext cx="784790" cy="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Elbow Connector 49"/>
          <p:cNvCxnSpPr>
            <a:stCxn id="43" idx="0"/>
            <a:endCxn id="40" idx="2"/>
          </p:cNvCxnSpPr>
          <p:nvPr/>
        </p:nvCxnSpPr>
        <p:spPr>
          <a:xfrm flipV="1">
            <a:off x="2383543" y="2507971"/>
            <a:ext cx="184921" cy="353196"/>
          </a:xfrm>
          <a:prstGeom prst="bentConnector2">
            <a:avLst/>
          </a:prstGeom>
          <a:ln w="9525" cmpd="sng">
            <a:tailEnd type="arrow"/>
          </a:ln>
        </p:spPr>
        <p:style>
          <a:lnRef idx="2">
            <a:schemeClr val="accent1"/>
          </a:lnRef>
          <a:fillRef idx="0">
            <a:schemeClr val="accent1"/>
          </a:fillRef>
          <a:effectRef idx="1">
            <a:schemeClr val="accent1"/>
          </a:effectRef>
          <a:fontRef idx="minor">
            <a:schemeClr val="tx1"/>
          </a:fontRef>
        </p:style>
      </p:cxnSp>
      <p:sp>
        <p:nvSpPr>
          <p:cNvPr id="53" name="Can 52"/>
          <p:cNvSpPr/>
          <p:nvPr/>
        </p:nvSpPr>
        <p:spPr>
          <a:xfrm>
            <a:off x="3381305" y="1462682"/>
            <a:ext cx="709428" cy="749183"/>
          </a:xfrm>
          <a:prstGeom prst="can">
            <a:avLst/>
          </a:prstGeom>
          <a:solidFill>
            <a:srgbClr val="F5822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Data Staging</a:t>
            </a:r>
            <a:endParaRPr lang="en-US" sz="800" dirty="0"/>
          </a:p>
        </p:txBody>
      </p:sp>
      <p:sp>
        <p:nvSpPr>
          <p:cNvPr id="56" name="Rectangle 55"/>
          <p:cNvSpPr/>
          <p:nvPr/>
        </p:nvSpPr>
        <p:spPr>
          <a:xfrm>
            <a:off x="4297637" y="1166581"/>
            <a:ext cx="1278701" cy="1341395"/>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60" name="Rectangle 59"/>
          <p:cNvSpPr/>
          <p:nvPr/>
        </p:nvSpPr>
        <p:spPr>
          <a:xfrm>
            <a:off x="4449941" y="1166576"/>
            <a:ext cx="1040331" cy="246221"/>
          </a:xfrm>
          <a:prstGeom prst="rect">
            <a:avLst/>
          </a:prstGeom>
        </p:spPr>
        <p:txBody>
          <a:bodyPr wrap="none">
            <a:spAutoFit/>
          </a:bodyPr>
          <a:lstStyle/>
          <a:p>
            <a:pPr algn="ctr"/>
            <a:r>
              <a:rPr lang="en-US" sz="1000" dirty="0" smtClean="0">
                <a:solidFill>
                  <a:schemeClr val="bg2">
                    <a:lumMod val="50000"/>
                  </a:schemeClr>
                </a:solidFill>
              </a:rPr>
              <a:t>Data Publication</a:t>
            </a:r>
          </a:p>
        </p:txBody>
      </p:sp>
      <p:sp>
        <p:nvSpPr>
          <p:cNvPr id="61" name="Snip Single Corner Rectangle 60"/>
          <p:cNvSpPr/>
          <p:nvPr/>
        </p:nvSpPr>
        <p:spPr>
          <a:xfrm>
            <a:off x="6819336" y="2575764"/>
            <a:ext cx="609542" cy="570806"/>
          </a:xfrm>
          <a:prstGeom prst="snip1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t>Data Landing Inbound File</a:t>
            </a:r>
            <a:endParaRPr lang="en-US" sz="800" dirty="0"/>
          </a:p>
        </p:txBody>
      </p:sp>
      <p:cxnSp>
        <p:nvCxnSpPr>
          <p:cNvPr id="62" name="Elbow Connector 61"/>
          <p:cNvCxnSpPr>
            <a:stCxn id="102" idx="2"/>
            <a:endCxn id="61" idx="2"/>
          </p:cNvCxnSpPr>
          <p:nvPr/>
        </p:nvCxnSpPr>
        <p:spPr>
          <a:xfrm rot="16200000" flipH="1">
            <a:off x="6559264" y="2601095"/>
            <a:ext cx="349632" cy="170511"/>
          </a:xfrm>
          <a:prstGeom prst="bentConnector2">
            <a:avLst/>
          </a:prstGeom>
          <a:ln w="9525" cmpd="sng">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a:stCxn id="102" idx="3"/>
            <a:endCxn id="36" idx="2"/>
          </p:cNvCxnSpPr>
          <p:nvPr/>
        </p:nvCxnSpPr>
        <p:spPr>
          <a:xfrm>
            <a:off x="7288175" y="1840838"/>
            <a:ext cx="65806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stCxn id="61" idx="0"/>
            <a:endCxn id="38" idx="2"/>
          </p:cNvCxnSpPr>
          <p:nvPr/>
        </p:nvCxnSpPr>
        <p:spPr>
          <a:xfrm>
            <a:off x="7428878" y="2861167"/>
            <a:ext cx="53876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40" idx="3"/>
            <a:endCxn id="53" idx="2"/>
          </p:cNvCxnSpPr>
          <p:nvPr/>
        </p:nvCxnSpPr>
        <p:spPr>
          <a:xfrm>
            <a:off x="3153509" y="1837274"/>
            <a:ext cx="2277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stCxn id="53" idx="4"/>
            <a:endCxn id="56" idx="1"/>
          </p:cNvCxnSpPr>
          <p:nvPr/>
        </p:nvCxnSpPr>
        <p:spPr>
          <a:xfrm>
            <a:off x="4090733" y="1837274"/>
            <a:ext cx="206904" cy="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2037370" y="1530476"/>
            <a:ext cx="1062188" cy="298659"/>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 dirty="0" smtClean="0"/>
              <a:t>Load Source Data</a:t>
            </a:r>
            <a:endParaRPr lang="en-US" sz="800" dirty="0"/>
          </a:p>
        </p:txBody>
      </p:sp>
      <p:sp>
        <p:nvSpPr>
          <p:cNvPr id="79" name="Rectangle 78"/>
          <p:cNvSpPr/>
          <p:nvPr/>
        </p:nvSpPr>
        <p:spPr>
          <a:xfrm>
            <a:off x="2039052" y="1825070"/>
            <a:ext cx="1062188" cy="298659"/>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 dirty="0" smtClean="0"/>
              <a:t>Check source data</a:t>
            </a:r>
            <a:endParaRPr lang="en-US" sz="800" dirty="0"/>
          </a:p>
        </p:txBody>
      </p:sp>
      <p:sp>
        <p:nvSpPr>
          <p:cNvPr id="80" name="Rectangle 79"/>
          <p:cNvSpPr/>
          <p:nvPr/>
        </p:nvSpPr>
        <p:spPr>
          <a:xfrm>
            <a:off x="2039052" y="2123767"/>
            <a:ext cx="1062188" cy="298659"/>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 dirty="0" smtClean="0"/>
              <a:t>Derive new data</a:t>
            </a:r>
            <a:endParaRPr lang="en-US" sz="800" dirty="0"/>
          </a:p>
        </p:txBody>
      </p:sp>
      <p:sp>
        <p:nvSpPr>
          <p:cNvPr id="81" name="Rectangle 80"/>
          <p:cNvSpPr/>
          <p:nvPr/>
        </p:nvSpPr>
        <p:spPr>
          <a:xfrm>
            <a:off x="4365850" y="1530438"/>
            <a:ext cx="1154700" cy="298659"/>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 dirty="0" smtClean="0"/>
              <a:t>Extract </a:t>
            </a:r>
            <a:r>
              <a:rPr lang="en-US" sz="800" dirty="0"/>
              <a:t>s</a:t>
            </a:r>
            <a:r>
              <a:rPr lang="en-US" sz="800" dirty="0" smtClean="0"/>
              <a:t>taged data</a:t>
            </a:r>
            <a:endParaRPr lang="en-US" sz="800" dirty="0"/>
          </a:p>
        </p:txBody>
      </p:sp>
      <p:sp>
        <p:nvSpPr>
          <p:cNvPr id="82" name="Rectangle 81"/>
          <p:cNvSpPr/>
          <p:nvPr/>
        </p:nvSpPr>
        <p:spPr>
          <a:xfrm>
            <a:off x="4367532" y="1825032"/>
            <a:ext cx="1154700" cy="298659"/>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 dirty="0" smtClean="0"/>
              <a:t>Transform staged data</a:t>
            </a:r>
            <a:endParaRPr lang="en-US" sz="800" dirty="0"/>
          </a:p>
        </p:txBody>
      </p:sp>
      <p:sp>
        <p:nvSpPr>
          <p:cNvPr id="83" name="Rectangle 82"/>
          <p:cNvSpPr/>
          <p:nvPr/>
        </p:nvSpPr>
        <p:spPr>
          <a:xfrm>
            <a:off x="4367532" y="2123729"/>
            <a:ext cx="1154700" cy="298659"/>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 dirty="0" smtClean="0"/>
              <a:t>Derive new data</a:t>
            </a:r>
            <a:endParaRPr lang="en-US" sz="800" dirty="0"/>
          </a:p>
        </p:txBody>
      </p:sp>
      <p:sp>
        <p:nvSpPr>
          <p:cNvPr id="102" name="Rectangle 101"/>
          <p:cNvSpPr/>
          <p:nvPr/>
        </p:nvSpPr>
        <p:spPr>
          <a:xfrm>
            <a:off x="6009474" y="1170140"/>
            <a:ext cx="1278701" cy="1341395"/>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03" name="Rectangle 102"/>
          <p:cNvSpPr/>
          <p:nvPr/>
        </p:nvSpPr>
        <p:spPr>
          <a:xfrm>
            <a:off x="6236951" y="1170135"/>
            <a:ext cx="889987" cy="246221"/>
          </a:xfrm>
          <a:prstGeom prst="rect">
            <a:avLst/>
          </a:prstGeom>
        </p:spPr>
        <p:txBody>
          <a:bodyPr wrap="none">
            <a:spAutoFit/>
          </a:bodyPr>
          <a:lstStyle/>
          <a:p>
            <a:pPr algn="ctr"/>
            <a:r>
              <a:rPr lang="en-US" sz="1000" dirty="0" smtClean="0">
                <a:solidFill>
                  <a:schemeClr val="bg2">
                    <a:lumMod val="50000"/>
                  </a:schemeClr>
                </a:solidFill>
              </a:rPr>
              <a:t>Data Delivery</a:t>
            </a:r>
          </a:p>
        </p:txBody>
      </p:sp>
      <p:sp>
        <p:nvSpPr>
          <p:cNvPr id="104" name="Rectangle 103"/>
          <p:cNvSpPr/>
          <p:nvPr/>
        </p:nvSpPr>
        <p:spPr>
          <a:xfrm>
            <a:off x="6077687" y="1533997"/>
            <a:ext cx="1154700" cy="298659"/>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 dirty="0" smtClean="0"/>
              <a:t>Extract SDI data</a:t>
            </a:r>
            <a:endParaRPr lang="en-US" sz="800" dirty="0"/>
          </a:p>
        </p:txBody>
      </p:sp>
      <p:sp>
        <p:nvSpPr>
          <p:cNvPr id="105" name="Rectangle 104"/>
          <p:cNvSpPr/>
          <p:nvPr/>
        </p:nvSpPr>
        <p:spPr>
          <a:xfrm>
            <a:off x="6079369" y="1828591"/>
            <a:ext cx="1154700" cy="298659"/>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 dirty="0" smtClean="0"/>
              <a:t>Transform SDI data</a:t>
            </a:r>
            <a:endParaRPr lang="en-US" sz="800" dirty="0"/>
          </a:p>
        </p:txBody>
      </p:sp>
      <p:sp>
        <p:nvSpPr>
          <p:cNvPr id="106" name="Rectangle 105"/>
          <p:cNvSpPr/>
          <p:nvPr/>
        </p:nvSpPr>
        <p:spPr>
          <a:xfrm>
            <a:off x="6079369" y="2127288"/>
            <a:ext cx="1154700" cy="298659"/>
          </a:xfrm>
          <a:prstGeom prst="rect">
            <a:avLst/>
          </a:prstGeom>
          <a:ln w="9525" cmpd="sng">
            <a:solidFill>
              <a:srgbClr val="FF66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800" dirty="0" smtClean="0"/>
              <a:t>Derive new data</a:t>
            </a:r>
            <a:endParaRPr lang="en-US" sz="800" dirty="0"/>
          </a:p>
        </p:txBody>
      </p:sp>
      <p:cxnSp>
        <p:nvCxnSpPr>
          <p:cNvPr id="109" name="Elbow Connector 108"/>
          <p:cNvCxnSpPr>
            <a:stCxn id="56" idx="0"/>
            <a:endCxn id="39" idx="1"/>
          </p:cNvCxnSpPr>
          <p:nvPr/>
        </p:nvCxnSpPr>
        <p:spPr>
          <a:xfrm rot="5400000" flipH="1" flipV="1">
            <a:off x="6279286" y="-500367"/>
            <a:ext cx="324651" cy="3009247"/>
          </a:xfrm>
          <a:prstGeom prst="bentConnector2">
            <a:avLst/>
          </a:prstGeom>
          <a:ln w="9525" cmpd="sng">
            <a:tailEnd type="arrow"/>
          </a:ln>
        </p:spPr>
        <p:style>
          <a:lnRef idx="2">
            <a:schemeClr val="accent1"/>
          </a:lnRef>
          <a:fillRef idx="0">
            <a:schemeClr val="accent1"/>
          </a:fillRef>
          <a:effectRef idx="1">
            <a:schemeClr val="accent1"/>
          </a:effectRef>
          <a:fontRef idx="minor">
            <a:schemeClr val="tx1"/>
          </a:fontRef>
        </p:style>
      </p:cxnSp>
      <p:cxnSp>
        <p:nvCxnSpPr>
          <p:cNvPr id="115" name="Straight Arrow Connector 114"/>
          <p:cNvCxnSpPr>
            <a:stCxn id="56" idx="3"/>
            <a:endCxn id="102" idx="1"/>
          </p:cNvCxnSpPr>
          <p:nvPr/>
        </p:nvCxnSpPr>
        <p:spPr>
          <a:xfrm>
            <a:off x="5576338" y="1837279"/>
            <a:ext cx="433136" cy="35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6" name="Chevron 125"/>
          <p:cNvSpPr/>
          <p:nvPr/>
        </p:nvSpPr>
        <p:spPr>
          <a:xfrm>
            <a:off x="2895618" y="3232986"/>
            <a:ext cx="906106" cy="403865"/>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Access</a:t>
            </a:r>
            <a:endParaRPr lang="en-US" sz="800" dirty="0">
              <a:solidFill>
                <a:schemeClr val="tx1"/>
              </a:solidFill>
            </a:endParaRPr>
          </a:p>
        </p:txBody>
      </p:sp>
      <p:sp>
        <p:nvSpPr>
          <p:cNvPr id="127" name="Chevron 126"/>
          <p:cNvSpPr/>
          <p:nvPr/>
        </p:nvSpPr>
        <p:spPr>
          <a:xfrm>
            <a:off x="3658014" y="3232986"/>
            <a:ext cx="971331" cy="403865"/>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Discover</a:t>
            </a:r>
            <a:endParaRPr lang="en-US" sz="800" dirty="0">
              <a:solidFill>
                <a:schemeClr val="tx1"/>
              </a:solidFill>
            </a:endParaRPr>
          </a:p>
        </p:txBody>
      </p:sp>
      <p:sp>
        <p:nvSpPr>
          <p:cNvPr id="128" name="Chevron 127"/>
          <p:cNvSpPr/>
          <p:nvPr/>
        </p:nvSpPr>
        <p:spPr>
          <a:xfrm>
            <a:off x="4483298" y="3232986"/>
            <a:ext cx="952267" cy="403865"/>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Cleanse</a:t>
            </a:r>
            <a:endParaRPr lang="en-US" sz="800" dirty="0">
              <a:solidFill>
                <a:schemeClr val="tx1"/>
              </a:solidFill>
            </a:endParaRPr>
          </a:p>
        </p:txBody>
      </p:sp>
      <p:sp>
        <p:nvSpPr>
          <p:cNvPr id="130" name="Chevron 129"/>
          <p:cNvSpPr/>
          <p:nvPr/>
        </p:nvSpPr>
        <p:spPr>
          <a:xfrm>
            <a:off x="5298348" y="3239152"/>
            <a:ext cx="1029540" cy="403865"/>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Integrate</a:t>
            </a:r>
            <a:endParaRPr lang="en-US" sz="800" dirty="0">
              <a:solidFill>
                <a:schemeClr val="tx1"/>
              </a:solidFill>
            </a:endParaRPr>
          </a:p>
        </p:txBody>
      </p:sp>
      <p:sp>
        <p:nvSpPr>
          <p:cNvPr id="131" name="Chevron 130"/>
          <p:cNvSpPr/>
          <p:nvPr/>
        </p:nvSpPr>
        <p:spPr>
          <a:xfrm>
            <a:off x="6185229" y="3235375"/>
            <a:ext cx="896884" cy="403865"/>
          </a:xfrm>
          <a:prstGeom prst="chevr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smtClean="0">
                <a:solidFill>
                  <a:schemeClr val="tx1"/>
                </a:solidFill>
              </a:rPr>
              <a:t>Deliver</a:t>
            </a:r>
            <a:endParaRPr lang="en-US" sz="800" dirty="0">
              <a:solidFill>
                <a:schemeClr val="tx1"/>
              </a:solidFill>
            </a:endParaRPr>
          </a:p>
        </p:txBody>
      </p:sp>
    </p:spTree>
    <p:extLst>
      <p:ext uri="{BB962C8B-B14F-4D97-AF65-F5344CB8AC3E}">
        <p14:creationId xmlns:p14="http://schemas.microsoft.com/office/powerpoint/2010/main" val="194188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1767"/>
            <a:ext cx="8229600" cy="857250"/>
          </a:xfrm>
        </p:spPr>
        <p:txBody>
          <a:bodyPr/>
          <a:lstStyle/>
          <a:p>
            <a:r>
              <a:rPr lang="en-US" altLang="en-US" dirty="0" smtClean="0"/>
              <a:t>Use Case #4: System Integration Testing</a:t>
            </a:r>
            <a:endParaRPr lang="en-US" altLang="en-US" dirty="0"/>
          </a:p>
        </p:txBody>
      </p:sp>
      <p:sp>
        <p:nvSpPr>
          <p:cNvPr id="3" name="Rectangle 2"/>
          <p:cNvSpPr/>
          <p:nvPr/>
        </p:nvSpPr>
        <p:spPr>
          <a:xfrm>
            <a:off x="327575" y="581336"/>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A</a:t>
            </a:r>
            <a:endParaRPr lang="en-US" sz="1000" dirty="0"/>
          </a:p>
        </p:txBody>
      </p:sp>
      <p:sp>
        <p:nvSpPr>
          <p:cNvPr id="5" name="Rectangle 4"/>
          <p:cNvSpPr/>
          <p:nvPr/>
        </p:nvSpPr>
        <p:spPr>
          <a:xfrm>
            <a:off x="8311618" y="533738"/>
            <a:ext cx="555320" cy="2826949"/>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vert270" rtlCol="0" anchor="ctr"/>
          <a:lstStyle/>
          <a:p>
            <a:pPr algn="ctr"/>
            <a:r>
              <a:rPr lang="en-US" dirty="0" smtClean="0"/>
              <a:t>Production</a:t>
            </a:r>
            <a:endParaRPr lang="en-US" dirty="0"/>
          </a:p>
        </p:txBody>
      </p:sp>
      <p:sp>
        <p:nvSpPr>
          <p:cNvPr id="9" name="Rectangle 8"/>
          <p:cNvSpPr/>
          <p:nvPr/>
        </p:nvSpPr>
        <p:spPr>
          <a:xfrm>
            <a:off x="327575" y="1494034"/>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C</a:t>
            </a:r>
            <a:endParaRPr lang="en-US" sz="1000" dirty="0"/>
          </a:p>
        </p:txBody>
      </p:sp>
      <p:sp>
        <p:nvSpPr>
          <p:cNvPr id="10" name="Rectangle 9"/>
          <p:cNvSpPr/>
          <p:nvPr/>
        </p:nvSpPr>
        <p:spPr>
          <a:xfrm>
            <a:off x="327575" y="2411062"/>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E</a:t>
            </a:r>
            <a:endParaRPr lang="en-US" sz="1000" dirty="0"/>
          </a:p>
        </p:txBody>
      </p:sp>
      <p:sp>
        <p:nvSpPr>
          <p:cNvPr id="11" name="Rectangle 10"/>
          <p:cNvSpPr/>
          <p:nvPr/>
        </p:nvSpPr>
        <p:spPr>
          <a:xfrm>
            <a:off x="327575" y="1034515"/>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B</a:t>
            </a:r>
            <a:endParaRPr lang="en-US" sz="1000" dirty="0"/>
          </a:p>
        </p:txBody>
      </p:sp>
      <p:sp>
        <p:nvSpPr>
          <p:cNvPr id="12" name="Rectangle 11"/>
          <p:cNvSpPr/>
          <p:nvPr/>
        </p:nvSpPr>
        <p:spPr>
          <a:xfrm>
            <a:off x="327575" y="1947213"/>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D</a:t>
            </a:r>
            <a:endParaRPr lang="en-US" sz="1000" dirty="0"/>
          </a:p>
        </p:txBody>
      </p:sp>
      <p:sp>
        <p:nvSpPr>
          <p:cNvPr id="13" name="Rectangle 12"/>
          <p:cNvSpPr/>
          <p:nvPr/>
        </p:nvSpPr>
        <p:spPr>
          <a:xfrm>
            <a:off x="327575" y="2864241"/>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F</a:t>
            </a:r>
            <a:endParaRPr lang="en-US" sz="1000" dirty="0"/>
          </a:p>
        </p:txBody>
      </p:sp>
      <p:sp>
        <p:nvSpPr>
          <p:cNvPr id="14" name="Rectangle 13"/>
          <p:cNvSpPr/>
          <p:nvPr/>
        </p:nvSpPr>
        <p:spPr>
          <a:xfrm>
            <a:off x="1983750" y="866254"/>
            <a:ext cx="4341546" cy="23334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00" dirty="0"/>
          </a:p>
        </p:txBody>
      </p:sp>
      <p:sp>
        <p:nvSpPr>
          <p:cNvPr id="16" name="Rectangle 15"/>
          <p:cNvSpPr/>
          <p:nvPr/>
        </p:nvSpPr>
        <p:spPr>
          <a:xfrm>
            <a:off x="1983750" y="659393"/>
            <a:ext cx="616314" cy="2068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smtClean="0"/>
              <a:t>SIT 1</a:t>
            </a:r>
            <a:endParaRPr lang="en-US" sz="1000" dirty="0"/>
          </a:p>
        </p:txBody>
      </p:sp>
      <p:sp>
        <p:nvSpPr>
          <p:cNvPr id="17" name="Rectangle 16"/>
          <p:cNvSpPr/>
          <p:nvPr/>
        </p:nvSpPr>
        <p:spPr>
          <a:xfrm>
            <a:off x="2600064" y="661404"/>
            <a:ext cx="616314" cy="2068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smtClean="0"/>
              <a:t>SIT 2</a:t>
            </a:r>
            <a:endParaRPr lang="en-US" sz="1000" dirty="0"/>
          </a:p>
        </p:txBody>
      </p:sp>
      <p:sp>
        <p:nvSpPr>
          <p:cNvPr id="18" name="Rectangle 17"/>
          <p:cNvSpPr/>
          <p:nvPr/>
        </p:nvSpPr>
        <p:spPr>
          <a:xfrm>
            <a:off x="3216378" y="661404"/>
            <a:ext cx="616314" cy="2068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smtClean="0"/>
              <a:t>SIT 3</a:t>
            </a:r>
            <a:endParaRPr lang="en-US" sz="1000" dirty="0"/>
          </a:p>
        </p:txBody>
      </p:sp>
      <p:sp>
        <p:nvSpPr>
          <p:cNvPr id="19" name="Rectangle 18"/>
          <p:cNvSpPr/>
          <p:nvPr/>
        </p:nvSpPr>
        <p:spPr>
          <a:xfrm>
            <a:off x="3832692" y="661404"/>
            <a:ext cx="616314" cy="2068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smtClean="0"/>
              <a:t>SIT 4</a:t>
            </a:r>
            <a:endParaRPr lang="en-US" sz="1000" dirty="0"/>
          </a:p>
        </p:txBody>
      </p:sp>
      <p:sp>
        <p:nvSpPr>
          <p:cNvPr id="20" name="Rectangle 19"/>
          <p:cNvSpPr/>
          <p:nvPr/>
        </p:nvSpPr>
        <p:spPr>
          <a:xfrm>
            <a:off x="4449006" y="661404"/>
            <a:ext cx="616314" cy="2068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smtClean="0"/>
              <a:t>SIT 5</a:t>
            </a:r>
            <a:endParaRPr lang="en-US" sz="1000" dirty="0"/>
          </a:p>
        </p:txBody>
      </p:sp>
      <p:sp>
        <p:nvSpPr>
          <p:cNvPr id="21" name="Rectangle 20"/>
          <p:cNvSpPr/>
          <p:nvPr/>
        </p:nvSpPr>
        <p:spPr>
          <a:xfrm>
            <a:off x="1997733" y="846332"/>
            <a:ext cx="589239" cy="10459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000" dirty="0" smtClean="0"/>
              <a:t>  </a:t>
            </a:r>
            <a:endParaRPr lang="en-US" sz="1000" dirty="0"/>
          </a:p>
        </p:txBody>
      </p:sp>
      <p:sp>
        <p:nvSpPr>
          <p:cNvPr id="31" name="Rectangle 30"/>
          <p:cNvSpPr/>
          <p:nvPr/>
        </p:nvSpPr>
        <p:spPr>
          <a:xfrm>
            <a:off x="6954778" y="581336"/>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A</a:t>
            </a:r>
            <a:endParaRPr lang="en-US" sz="1000" dirty="0"/>
          </a:p>
        </p:txBody>
      </p:sp>
      <p:sp>
        <p:nvSpPr>
          <p:cNvPr id="32" name="Rectangle 31"/>
          <p:cNvSpPr/>
          <p:nvPr/>
        </p:nvSpPr>
        <p:spPr>
          <a:xfrm>
            <a:off x="6954778" y="1494034"/>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C</a:t>
            </a:r>
            <a:endParaRPr lang="en-US" sz="1000" dirty="0"/>
          </a:p>
        </p:txBody>
      </p:sp>
      <p:sp>
        <p:nvSpPr>
          <p:cNvPr id="33" name="Rectangle 32"/>
          <p:cNvSpPr/>
          <p:nvPr/>
        </p:nvSpPr>
        <p:spPr>
          <a:xfrm>
            <a:off x="6954778" y="2411062"/>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E</a:t>
            </a:r>
            <a:endParaRPr lang="en-US" sz="1000" dirty="0"/>
          </a:p>
        </p:txBody>
      </p:sp>
      <p:sp>
        <p:nvSpPr>
          <p:cNvPr id="34" name="Rectangle 33"/>
          <p:cNvSpPr/>
          <p:nvPr/>
        </p:nvSpPr>
        <p:spPr>
          <a:xfrm>
            <a:off x="6954778" y="1034515"/>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B</a:t>
            </a:r>
            <a:endParaRPr lang="en-US" sz="1000" dirty="0"/>
          </a:p>
        </p:txBody>
      </p:sp>
      <p:sp>
        <p:nvSpPr>
          <p:cNvPr id="35" name="Rectangle 34"/>
          <p:cNvSpPr/>
          <p:nvPr/>
        </p:nvSpPr>
        <p:spPr>
          <a:xfrm>
            <a:off x="6954778" y="1947213"/>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D</a:t>
            </a:r>
            <a:endParaRPr lang="en-US" sz="1000" dirty="0"/>
          </a:p>
        </p:txBody>
      </p:sp>
      <p:sp>
        <p:nvSpPr>
          <p:cNvPr id="36" name="Rectangle 35"/>
          <p:cNvSpPr/>
          <p:nvPr/>
        </p:nvSpPr>
        <p:spPr>
          <a:xfrm>
            <a:off x="6954778" y="2864241"/>
            <a:ext cx="1052787" cy="4093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smtClean="0"/>
              <a:t>APP F</a:t>
            </a:r>
            <a:endParaRPr lang="en-US" sz="1000" dirty="0"/>
          </a:p>
        </p:txBody>
      </p:sp>
      <p:sp>
        <p:nvSpPr>
          <p:cNvPr id="38" name="Rectangle 37"/>
          <p:cNvSpPr/>
          <p:nvPr/>
        </p:nvSpPr>
        <p:spPr>
          <a:xfrm>
            <a:off x="194586" y="3343518"/>
            <a:ext cx="1281220" cy="246221"/>
          </a:xfrm>
          <a:prstGeom prst="rect">
            <a:avLst/>
          </a:prstGeom>
        </p:spPr>
        <p:txBody>
          <a:bodyPr wrap="none">
            <a:spAutoFit/>
          </a:bodyPr>
          <a:lstStyle/>
          <a:p>
            <a:pPr algn="ctr"/>
            <a:r>
              <a:rPr lang="en-US" sz="1000" dirty="0" smtClean="0">
                <a:solidFill>
                  <a:schemeClr val="bg2">
                    <a:lumMod val="50000"/>
                  </a:schemeClr>
                </a:solidFill>
              </a:rPr>
              <a:t>Other Testing Phases</a:t>
            </a:r>
          </a:p>
        </p:txBody>
      </p:sp>
      <p:sp>
        <p:nvSpPr>
          <p:cNvPr id="39" name="Rectangle 38"/>
          <p:cNvSpPr/>
          <p:nvPr/>
        </p:nvSpPr>
        <p:spPr>
          <a:xfrm>
            <a:off x="6856699" y="3343518"/>
            <a:ext cx="1281220" cy="246221"/>
          </a:xfrm>
          <a:prstGeom prst="rect">
            <a:avLst/>
          </a:prstGeom>
        </p:spPr>
        <p:txBody>
          <a:bodyPr wrap="none">
            <a:spAutoFit/>
          </a:bodyPr>
          <a:lstStyle/>
          <a:p>
            <a:pPr algn="ctr"/>
            <a:r>
              <a:rPr lang="en-US" sz="1000" dirty="0" smtClean="0">
                <a:solidFill>
                  <a:schemeClr val="bg2">
                    <a:lumMod val="50000"/>
                  </a:schemeClr>
                </a:solidFill>
              </a:rPr>
              <a:t>Other Testing Phases</a:t>
            </a:r>
          </a:p>
        </p:txBody>
      </p:sp>
      <p:sp>
        <p:nvSpPr>
          <p:cNvPr id="40" name="Rectangle 39"/>
          <p:cNvSpPr/>
          <p:nvPr/>
        </p:nvSpPr>
        <p:spPr>
          <a:xfrm>
            <a:off x="1936649" y="3621996"/>
            <a:ext cx="5373626" cy="1200329"/>
          </a:xfrm>
          <a:prstGeom prst="rect">
            <a:avLst/>
          </a:prstGeom>
        </p:spPr>
        <p:txBody>
          <a:bodyPr wrap="square">
            <a:spAutoFit/>
          </a:bodyPr>
          <a:lstStyle/>
          <a:p>
            <a:pPr lvl="0"/>
            <a:r>
              <a:rPr lang="en-AU" sz="1200" b="1" dirty="0" smtClean="0"/>
              <a:t>Challenges</a:t>
            </a:r>
          </a:p>
          <a:p>
            <a:pPr marL="171450" lvl="0" indent="-171450">
              <a:buFont typeface="Arial"/>
              <a:buChar char="•"/>
            </a:pPr>
            <a:r>
              <a:rPr lang="en-US" sz="1200" dirty="0" smtClean="0"/>
              <a:t>Coordinating among offshore testing teams and different vendors</a:t>
            </a:r>
          </a:p>
          <a:p>
            <a:pPr marL="171450" lvl="0" indent="-171450">
              <a:buFont typeface="Arial"/>
              <a:buChar char="•"/>
            </a:pPr>
            <a:r>
              <a:rPr lang="en-US" sz="1200" dirty="0" smtClean="0"/>
              <a:t>Working with on-demand infrastructure and </a:t>
            </a:r>
            <a:r>
              <a:rPr lang="en-US" sz="1200" dirty="0" err="1" smtClean="0"/>
              <a:t>SaaS</a:t>
            </a:r>
            <a:endParaRPr lang="en-US" sz="1200" dirty="0" smtClean="0"/>
          </a:p>
          <a:p>
            <a:pPr marL="171450" lvl="0" indent="-171450">
              <a:buFont typeface="Arial"/>
              <a:buChar char="•"/>
            </a:pPr>
            <a:r>
              <a:rPr lang="en-US" sz="1200" dirty="0" smtClean="0"/>
              <a:t>Dealing with multiple environments with different machine names and file paths</a:t>
            </a:r>
          </a:p>
          <a:p>
            <a:pPr marL="171450" lvl="0" indent="-171450">
              <a:buFont typeface="Arial"/>
              <a:buChar char="•"/>
            </a:pPr>
            <a:r>
              <a:rPr lang="en-US" sz="1200" dirty="0" smtClean="0"/>
              <a:t>System specific skill requirements</a:t>
            </a:r>
          </a:p>
          <a:p>
            <a:pPr marL="171450" indent="-171450">
              <a:buFont typeface="Arial"/>
              <a:buChar char="•"/>
            </a:pPr>
            <a:r>
              <a:rPr lang="en-US" sz="1200" dirty="0"/>
              <a:t>Extremely short testing </a:t>
            </a:r>
            <a:r>
              <a:rPr lang="en-US" sz="1200" dirty="0" smtClean="0"/>
              <a:t>cycles</a:t>
            </a:r>
            <a:endParaRPr lang="en-US" sz="1200" dirty="0"/>
          </a:p>
        </p:txBody>
      </p:sp>
      <p:sp>
        <p:nvSpPr>
          <p:cNvPr id="6" name="Pentagon 5"/>
          <p:cNvSpPr/>
          <p:nvPr/>
        </p:nvSpPr>
        <p:spPr>
          <a:xfrm>
            <a:off x="235270" y="516568"/>
            <a:ext cx="1581561" cy="2826950"/>
          </a:xfrm>
          <a:prstGeom prst="homePlate">
            <a:avLst>
              <a:gd name="adj" fmla="val 23749"/>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Pentagon 40"/>
          <p:cNvSpPr/>
          <p:nvPr/>
        </p:nvSpPr>
        <p:spPr>
          <a:xfrm>
            <a:off x="1834575" y="516568"/>
            <a:ext cx="5022124" cy="2826950"/>
          </a:xfrm>
          <a:prstGeom prst="homePlate">
            <a:avLst>
              <a:gd name="adj" fmla="val 17126"/>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Pentagon 41"/>
          <p:cNvSpPr/>
          <p:nvPr/>
        </p:nvSpPr>
        <p:spPr>
          <a:xfrm>
            <a:off x="6856699" y="533738"/>
            <a:ext cx="1454919" cy="2826950"/>
          </a:xfrm>
          <a:prstGeom prst="homePlate">
            <a:avLst>
              <a:gd name="adj" fmla="val 17035"/>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Screen Shot 2014-09-21 at 4.21.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398" y="950924"/>
            <a:ext cx="4280945" cy="2020785"/>
          </a:xfrm>
          <a:prstGeom prst="rect">
            <a:avLst/>
          </a:prstGeom>
        </p:spPr>
      </p:pic>
    </p:spTree>
    <p:extLst>
      <p:ext uri="{BB962C8B-B14F-4D97-AF65-F5344CB8AC3E}">
        <p14:creationId xmlns:p14="http://schemas.microsoft.com/office/powerpoint/2010/main" val="45209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p:cNvPicPr>
            <a:picLocks noChangeAspect="1"/>
          </p:cNvPicPr>
          <p:nvPr/>
        </p:nvPicPr>
        <p:blipFill rotWithShape="1">
          <a:blip r:embed="rId2">
            <a:extLst>
              <a:ext uri="{28A0092B-C50C-407E-A947-70E740481C1C}">
                <a14:useLocalDpi xmlns:a14="http://schemas.microsoft.com/office/drawing/2010/main" val="0"/>
              </a:ext>
            </a:extLst>
          </a:blip>
          <a:srcRect l="8344" t="22665"/>
          <a:stretch/>
        </p:blipFill>
        <p:spPr>
          <a:xfrm flipH="1">
            <a:off x="0" y="0"/>
            <a:ext cx="9144000" cy="5143499"/>
          </a:xfrm>
          <a:prstGeom prst="rect">
            <a:avLst/>
          </a:prstGeom>
        </p:spPr>
      </p:pic>
      <p:pic>
        <p:nvPicPr>
          <p:cNvPr id="6" name="Picture Placeholder 5" descr="Screen Shot 2014-09-07 at 11.41.53 pm.pn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85" b="185"/>
          <a:stretch>
            <a:fillRect/>
          </a:stretch>
        </p:blipFill>
        <p:spPr>
          <a:xfrm>
            <a:off x="0" y="0"/>
            <a:ext cx="9144000" cy="5143500"/>
          </a:xfrm>
        </p:spPr>
      </p:pic>
      <p:sp>
        <p:nvSpPr>
          <p:cNvPr id="3" name="Content Placeholder 2"/>
          <p:cNvSpPr>
            <a:spLocks noGrp="1"/>
          </p:cNvSpPr>
          <p:nvPr>
            <p:ph type="body" sz="quarter" idx="11"/>
          </p:nvPr>
        </p:nvSpPr>
        <p:spPr>
          <a:xfrm>
            <a:off x="0" y="-7938"/>
            <a:ext cx="3703320" cy="5151438"/>
          </a:xfrm>
          <a:solidFill>
            <a:srgbClr val="8AC44F">
              <a:alpha val="89000"/>
            </a:srgbClr>
          </a:solidFill>
        </p:spPr>
        <p:txBody>
          <a:bodyPr/>
          <a:lstStyle/>
          <a:p>
            <a:endParaRPr lang="en-US" dirty="0"/>
          </a:p>
          <a:p>
            <a:endParaRPr lang="en-US" dirty="0"/>
          </a:p>
          <a:p>
            <a:r>
              <a:rPr lang="en-US" dirty="0" smtClean="0"/>
              <a:t>Supercharged!</a:t>
            </a:r>
            <a:endParaRPr lang="en-US" dirty="0"/>
          </a:p>
          <a:p>
            <a:pPr marL="342900" indent="-342900">
              <a:buFont typeface="Arial"/>
              <a:buChar char="•"/>
            </a:pPr>
            <a:r>
              <a:rPr lang="en-US" sz="1200" dirty="0" smtClean="0"/>
              <a:t>Applications go-live faster</a:t>
            </a:r>
          </a:p>
          <a:p>
            <a:pPr marL="342900" indent="-342900">
              <a:buFont typeface="Arial"/>
              <a:buChar char="•"/>
            </a:pPr>
            <a:r>
              <a:rPr lang="en-US" sz="1200" dirty="0"/>
              <a:t>Shorter testing </a:t>
            </a:r>
            <a:r>
              <a:rPr lang="en-US" sz="1200" dirty="0" smtClean="0"/>
              <a:t>cycles</a:t>
            </a:r>
            <a:endParaRPr lang="en-US" sz="1200" dirty="0"/>
          </a:p>
          <a:p>
            <a:pPr marL="342900" indent="-342900">
              <a:buFont typeface="Arial"/>
              <a:buChar char="•"/>
            </a:pPr>
            <a:r>
              <a:rPr lang="en-US" sz="1200" dirty="0" smtClean="0"/>
              <a:t>Problems are identified and resolved quicker</a:t>
            </a:r>
          </a:p>
          <a:p>
            <a:pPr marL="342900" indent="-342900">
              <a:buFont typeface="Arial"/>
              <a:buChar char="•"/>
            </a:pPr>
            <a:r>
              <a:rPr lang="en-US" sz="1200" dirty="0" smtClean="0"/>
              <a:t>Able to handle peak </a:t>
            </a:r>
            <a:r>
              <a:rPr lang="en-US" sz="1200" dirty="0"/>
              <a:t>transaction </a:t>
            </a:r>
            <a:r>
              <a:rPr lang="en-US" sz="1200" dirty="0" smtClean="0"/>
              <a:t>periods</a:t>
            </a:r>
          </a:p>
          <a:p>
            <a:pPr marL="342900" indent="-342900">
              <a:buFont typeface="Arial"/>
              <a:buChar char="•"/>
            </a:pPr>
            <a:r>
              <a:rPr lang="en-US" sz="1200" dirty="0" smtClean="0"/>
              <a:t>Improve customer satisfaction</a:t>
            </a:r>
          </a:p>
          <a:p>
            <a:pPr marL="342900" indent="-342900">
              <a:buFont typeface="Arial"/>
              <a:buChar char="•"/>
            </a:pPr>
            <a:r>
              <a:rPr lang="en-US" sz="1200" dirty="0" smtClean="0"/>
              <a:t>Allows the business to scale</a:t>
            </a:r>
          </a:p>
          <a:p>
            <a:endParaRPr lang="en-US" dirty="0" smtClean="0"/>
          </a:p>
          <a:p>
            <a:endParaRPr lang="en-US" dirty="0"/>
          </a:p>
        </p:txBody>
      </p:sp>
    </p:spTree>
    <p:extLst>
      <p:ext uri="{BB962C8B-B14F-4D97-AF65-F5344CB8AC3E}">
        <p14:creationId xmlns:p14="http://schemas.microsoft.com/office/powerpoint/2010/main" val="230250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smtClean="0"/>
              <a:t>Take on a Challenge!</a:t>
            </a:r>
            <a:endParaRPr lang="en-US" dirty="0"/>
          </a:p>
        </p:txBody>
      </p:sp>
      <p:sp>
        <p:nvSpPr>
          <p:cNvPr id="5" name="Text Placeholder 4"/>
          <p:cNvSpPr>
            <a:spLocks noGrp="1"/>
          </p:cNvSpPr>
          <p:nvPr>
            <p:ph type="body" sz="quarter" idx="11"/>
          </p:nvPr>
        </p:nvSpPr>
        <p:spPr/>
        <p:txBody>
          <a:bodyPr/>
          <a:lstStyle/>
          <a:p>
            <a:r>
              <a:rPr lang="en-US" dirty="0" smtClean="0"/>
              <a:t>Attack </a:t>
            </a:r>
            <a:r>
              <a:rPr lang="en-US" dirty="0"/>
              <a:t>is the best form of </a:t>
            </a:r>
            <a:r>
              <a:rPr lang="en-US" dirty="0" smtClean="0"/>
              <a:t>defense</a:t>
            </a:r>
            <a:endParaRPr lang="en-US" dirty="0"/>
          </a:p>
        </p:txBody>
      </p:sp>
      <p:grpSp>
        <p:nvGrpSpPr>
          <p:cNvPr id="6" name="Group 5"/>
          <p:cNvGrpSpPr/>
          <p:nvPr/>
        </p:nvGrpSpPr>
        <p:grpSpPr>
          <a:xfrm>
            <a:off x="6715242" y="294761"/>
            <a:ext cx="1708148" cy="1537421"/>
            <a:chOff x="-9663" y="61499"/>
            <a:chExt cx="3610549" cy="3249679"/>
          </a:xfrm>
        </p:grpSpPr>
        <p:sp>
          <p:nvSpPr>
            <p:cNvPr id="7" name="Freeform 6"/>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Tree>
    <p:extLst>
      <p:ext uri="{BB962C8B-B14F-4D97-AF65-F5344CB8AC3E}">
        <p14:creationId xmlns:p14="http://schemas.microsoft.com/office/powerpoint/2010/main" val="217058366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p:cNvGraphicFramePr>
            <a:graphicFrameLocks noGrp="1"/>
          </p:cNvGraphicFramePr>
          <p:nvPr>
            <p:ph sz="quarter" idx="4"/>
            <p:extLst>
              <p:ext uri="{D42A27DB-BD31-4B8C-83A1-F6EECF244321}">
                <p14:modId xmlns:p14="http://schemas.microsoft.com/office/powerpoint/2010/main" val="2832208668"/>
              </p:ext>
            </p:extLst>
          </p:nvPr>
        </p:nvGraphicFramePr>
        <p:xfrm>
          <a:off x="4434088" y="968332"/>
          <a:ext cx="4436533" cy="3626290"/>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p:cNvSpPr/>
          <p:nvPr/>
        </p:nvSpPr>
        <p:spPr>
          <a:xfrm>
            <a:off x="0" y="0"/>
            <a:ext cx="9144000" cy="5143500"/>
          </a:xfrm>
          <a:prstGeom prst="rect">
            <a:avLst/>
          </a:prstGeom>
          <a:noFill/>
          <a:ln w="3175" cmpd="sng">
            <a:solidFill>
              <a:schemeClr val="tx1">
                <a:lumMod val="65000"/>
                <a:lumOff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113236"/>
            <a:ext cx="8229600" cy="857250"/>
          </a:xfrm>
        </p:spPr>
        <p:txBody>
          <a:bodyPr/>
          <a:lstStyle/>
          <a:p>
            <a:r>
              <a:rPr lang="en-US" dirty="0" smtClean="0"/>
              <a:t>Identify the “Super rich” and the “middle class”</a:t>
            </a:r>
            <a:endParaRPr lang="en-US" dirty="0"/>
          </a:p>
        </p:txBody>
      </p:sp>
      <p:sp>
        <p:nvSpPr>
          <p:cNvPr id="9" name="Content Placeholder 8"/>
          <p:cNvSpPr>
            <a:spLocks noGrp="1"/>
          </p:cNvSpPr>
          <p:nvPr>
            <p:ph sz="half" idx="2"/>
          </p:nvPr>
        </p:nvSpPr>
        <p:spPr>
          <a:xfrm>
            <a:off x="457200" y="1470274"/>
            <a:ext cx="3795726" cy="2665693"/>
          </a:xfrm>
        </p:spPr>
        <p:txBody>
          <a:bodyPr>
            <a:normAutofit fontScale="85000" lnSpcReduction="20000"/>
          </a:bodyPr>
          <a:lstStyle/>
          <a:p>
            <a:pPr marL="0" indent="0">
              <a:buNone/>
            </a:pPr>
            <a:r>
              <a:rPr lang="en-US" dirty="0" smtClean="0"/>
              <a:t>In this diagram:</a:t>
            </a:r>
          </a:p>
          <a:p>
            <a:r>
              <a:rPr lang="en-US" dirty="0" smtClean="0"/>
              <a:t>32% of the jobs are owned by APP A</a:t>
            </a:r>
          </a:p>
          <a:p>
            <a:r>
              <a:rPr lang="en-US" dirty="0" smtClean="0"/>
              <a:t>The other 4 applications each owns more than 10% of the jobs but less than 20%</a:t>
            </a:r>
          </a:p>
          <a:p>
            <a:r>
              <a:rPr lang="en-US" dirty="0" smtClean="0"/>
              <a:t>Other applications all together own 18% of the jobs</a:t>
            </a:r>
          </a:p>
          <a:p>
            <a:pPr marL="0" indent="0">
              <a:buNone/>
            </a:pPr>
            <a:endParaRPr lang="en-US" dirty="0" smtClean="0"/>
          </a:p>
          <a:p>
            <a:pPr marL="0" indent="0">
              <a:buNone/>
            </a:pPr>
            <a:r>
              <a:rPr lang="en-US" dirty="0" smtClean="0"/>
              <a:t>Usually we find:</a:t>
            </a:r>
          </a:p>
          <a:p>
            <a:r>
              <a:rPr lang="en-US" dirty="0"/>
              <a:t>Less than 10% of Agents run more than 60% of the total jobs</a:t>
            </a:r>
          </a:p>
          <a:p>
            <a:r>
              <a:rPr lang="en-US" dirty="0"/>
              <a:t>More than 50% of Agents have less than 20 jobs </a:t>
            </a:r>
            <a:r>
              <a:rPr lang="en-US" dirty="0" smtClean="0"/>
              <a:t>defined</a:t>
            </a:r>
            <a:endParaRPr lang="en-US" dirty="0"/>
          </a:p>
        </p:txBody>
      </p:sp>
    </p:spTree>
    <p:extLst>
      <p:ext uri="{BB962C8B-B14F-4D97-AF65-F5344CB8AC3E}">
        <p14:creationId xmlns:p14="http://schemas.microsoft.com/office/powerpoint/2010/main" val="134149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p:cNvPicPr>
            <a:picLocks noChangeAspect="1"/>
          </p:cNvPicPr>
          <p:nvPr/>
        </p:nvPicPr>
        <p:blipFill rotWithShape="1">
          <a:blip r:embed="rId2">
            <a:extLst>
              <a:ext uri="{28A0092B-C50C-407E-A947-70E740481C1C}">
                <a14:useLocalDpi xmlns:a14="http://schemas.microsoft.com/office/drawing/2010/main" val="0"/>
              </a:ext>
            </a:extLst>
          </a:blip>
          <a:srcRect l="8344" t="22665"/>
          <a:stretch/>
        </p:blipFill>
        <p:spPr>
          <a:xfrm flipH="1">
            <a:off x="0" y="0"/>
            <a:ext cx="9144000" cy="5143499"/>
          </a:xfrm>
          <a:prstGeom prst="rect">
            <a:avLst/>
          </a:prstGeom>
        </p:spPr>
      </p:pic>
      <p:pic>
        <p:nvPicPr>
          <p:cNvPr id="9" name="Picture Placeholder 8" descr="Screen Shot 2014-09-07 at 11.43.14 pm.pn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62" b="62"/>
          <a:stretch>
            <a:fillRect/>
          </a:stretch>
        </p:blipFill>
        <p:spPr>
          <a:xfrm>
            <a:off x="0" y="0"/>
            <a:ext cx="9144000" cy="5143500"/>
          </a:xfrm>
        </p:spPr>
      </p:pic>
      <p:sp>
        <p:nvSpPr>
          <p:cNvPr id="3" name="Content Placeholder 2"/>
          <p:cNvSpPr>
            <a:spLocks noGrp="1"/>
          </p:cNvSpPr>
          <p:nvPr>
            <p:ph type="body" sz="quarter" idx="11"/>
          </p:nvPr>
        </p:nvSpPr>
        <p:spPr>
          <a:xfrm>
            <a:off x="0" y="-7938"/>
            <a:ext cx="3703320" cy="5151438"/>
          </a:xfrm>
          <a:solidFill>
            <a:srgbClr val="F7BE3D">
              <a:alpha val="89000"/>
            </a:srgbClr>
          </a:solidFill>
        </p:spPr>
        <p:txBody>
          <a:bodyPr/>
          <a:lstStyle/>
          <a:p>
            <a:endParaRPr lang="en-US" dirty="0"/>
          </a:p>
          <a:p>
            <a:endParaRPr lang="en-US" dirty="0"/>
          </a:p>
          <a:p>
            <a:r>
              <a:rPr lang="en-US" dirty="0" smtClean="0"/>
              <a:t>Three Steps</a:t>
            </a:r>
            <a:endParaRPr lang="en-US" dirty="0"/>
          </a:p>
          <a:p>
            <a:pPr marL="342900" indent="-342900">
              <a:buFont typeface="Arial"/>
              <a:buChar char="•"/>
            </a:pPr>
            <a:r>
              <a:rPr lang="en-US" sz="1200" dirty="0"/>
              <a:t>Discover </a:t>
            </a:r>
            <a:r>
              <a:rPr lang="en-US" sz="1200" dirty="0" smtClean="0"/>
              <a:t>major shifts in the organization</a:t>
            </a:r>
            <a:endParaRPr lang="en-US" sz="1200" dirty="0"/>
          </a:p>
          <a:p>
            <a:pPr marL="342900" indent="-342900">
              <a:buFont typeface="Arial"/>
              <a:buChar char="•"/>
            </a:pPr>
            <a:r>
              <a:rPr lang="en-US" sz="1200" dirty="0" smtClean="0"/>
              <a:t>Get in early, influence </a:t>
            </a:r>
            <a:r>
              <a:rPr lang="en-US" sz="1200" dirty="0"/>
              <a:t>the </a:t>
            </a:r>
            <a:r>
              <a:rPr lang="en-US" sz="1200" dirty="0" smtClean="0"/>
              <a:t>design of the “super rich”, </a:t>
            </a:r>
            <a:r>
              <a:rPr lang="en-US" sz="1200" dirty="0"/>
              <a:t>use Control-M to address </a:t>
            </a:r>
            <a:r>
              <a:rPr lang="en-US" sz="1200" dirty="0" smtClean="0"/>
              <a:t>their challenges</a:t>
            </a:r>
            <a:endParaRPr lang="en-US" sz="1200" dirty="0"/>
          </a:p>
          <a:p>
            <a:pPr marL="342900" indent="-342900">
              <a:buFont typeface="Arial"/>
              <a:buChar char="•"/>
            </a:pPr>
            <a:r>
              <a:rPr lang="en-US" sz="1200" dirty="0"/>
              <a:t>Have the </a:t>
            </a:r>
            <a:r>
              <a:rPr lang="en-US" sz="1200" dirty="0" smtClean="0"/>
              <a:t>right license model, </a:t>
            </a:r>
            <a:r>
              <a:rPr lang="en-US" sz="1200" dirty="0"/>
              <a:t>infrastructure and </a:t>
            </a:r>
            <a:r>
              <a:rPr lang="en-US" sz="1200" dirty="0" smtClean="0"/>
              <a:t>processes </a:t>
            </a:r>
            <a:r>
              <a:rPr lang="en-US" sz="1200" dirty="0"/>
              <a:t>in place to handle the workload </a:t>
            </a:r>
          </a:p>
          <a:p>
            <a:endParaRPr lang="en-US" dirty="0" smtClean="0"/>
          </a:p>
          <a:p>
            <a:endParaRPr lang="en-US" dirty="0"/>
          </a:p>
        </p:txBody>
      </p:sp>
    </p:spTree>
    <p:extLst>
      <p:ext uri="{BB962C8B-B14F-4D97-AF65-F5344CB8AC3E}">
        <p14:creationId xmlns:p14="http://schemas.microsoft.com/office/powerpoint/2010/main" val="188984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29" name="Picture 28"/>
          <p:cNvPicPr>
            <a:picLocks noChangeAspect="1"/>
          </p:cNvPicPr>
          <p:nvPr/>
        </p:nvPicPr>
        <p:blipFill>
          <a:blip r:embed="rId2">
            <a:alphaModFix amt="21000"/>
            <a:extLst>
              <a:ext uri="{28A0092B-C50C-407E-A947-70E740481C1C}">
                <a14:useLocalDpi xmlns:a14="http://schemas.microsoft.com/office/drawing/2010/main" val="0"/>
              </a:ext>
            </a:extLst>
          </a:blip>
          <a:stretch>
            <a:fillRect/>
          </a:stretch>
        </p:blipFill>
        <p:spPr>
          <a:xfrm flipH="1">
            <a:off x="3120137" y="-750116"/>
            <a:ext cx="5783771" cy="5783771"/>
          </a:xfrm>
          <a:prstGeom prst="rect">
            <a:avLst/>
          </a:prstGeom>
        </p:spPr>
      </p:pic>
      <p:pic>
        <p:nvPicPr>
          <p:cNvPr id="15" name="Picture 14" descr="Bubble_White-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5645" y="995488"/>
            <a:ext cx="3152525" cy="3152525"/>
          </a:xfrm>
          <a:prstGeom prst="rect">
            <a:avLst/>
          </a:prstGeom>
        </p:spPr>
      </p:pic>
      <p:sp>
        <p:nvSpPr>
          <p:cNvPr id="17" name="TextBox 16"/>
          <p:cNvSpPr txBox="1"/>
          <p:nvPr/>
        </p:nvSpPr>
        <p:spPr>
          <a:xfrm>
            <a:off x="1490271" y="2141770"/>
            <a:ext cx="2863273" cy="646331"/>
          </a:xfrm>
          <a:prstGeom prst="rect">
            <a:avLst/>
          </a:prstGeom>
          <a:noFill/>
        </p:spPr>
        <p:txBody>
          <a:bodyPr wrap="square" rtlCol="0" anchor="ctr">
            <a:spAutoFit/>
          </a:bodyPr>
          <a:lstStyle/>
          <a:p>
            <a:pPr algn="ctr"/>
            <a:r>
              <a:rPr lang="en-JM" altLang="en-US" sz="3600" b="1" dirty="0" smtClean="0">
                <a:solidFill>
                  <a:srgbClr val="F86E00"/>
                </a:solidFill>
                <a:latin typeface="PT Sans" pitchFamily="34" charset="0"/>
                <a:ea typeface="Open Sans Extrabold" pitchFamily="34" charset="0"/>
                <a:cs typeface="PT Sans" pitchFamily="34" charset="0"/>
              </a:rPr>
              <a:t>Thank You.</a:t>
            </a:r>
            <a:endParaRPr lang="en-US" sz="3600" dirty="0">
              <a:solidFill>
                <a:srgbClr val="F86E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19018" y="4303358"/>
            <a:ext cx="1304431" cy="503086"/>
          </a:xfrm>
          <a:prstGeom prst="rect">
            <a:avLst/>
          </a:prstGeom>
        </p:spPr>
      </p:pic>
      <p:sp>
        <p:nvSpPr>
          <p:cNvPr id="3" name="Rectangle 2"/>
          <p:cNvSpPr/>
          <p:nvPr/>
        </p:nvSpPr>
        <p:spPr>
          <a:xfrm>
            <a:off x="4498170" y="2168650"/>
            <a:ext cx="3503576" cy="1323439"/>
          </a:xfrm>
          <a:prstGeom prst="rect">
            <a:avLst/>
          </a:prstGeom>
        </p:spPr>
        <p:txBody>
          <a:bodyPr wrap="square">
            <a:spAutoFit/>
          </a:bodyPr>
          <a:lstStyle/>
          <a:p>
            <a:r>
              <a:rPr lang="en-US" sz="1600" b="1" dirty="0" smtClean="0"/>
              <a:t>Steve </a:t>
            </a:r>
            <a:r>
              <a:rPr lang="en-US" sz="1600" b="1" dirty="0"/>
              <a:t>McCormick</a:t>
            </a:r>
          </a:p>
          <a:p>
            <a:r>
              <a:rPr lang="en-US" sz="1600" dirty="0"/>
              <a:t>VP Workload Automation Solutions</a:t>
            </a:r>
          </a:p>
          <a:p>
            <a:r>
              <a:rPr lang="en-US" sz="1600" dirty="0"/>
              <a:t>T: 609-799-0969</a:t>
            </a:r>
          </a:p>
          <a:p>
            <a:r>
              <a:rPr lang="en-US" sz="1600" dirty="0"/>
              <a:t>E: </a:t>
            </a:r>
            <a:r>
              <a:rPr lang="en-US" sz="1600" dirty="0">
                <a:hlinkClick r:id="rId5"/>
              </a:rPr>
              <a:t>Steve.McCormick@gssinfotech.com</a:t>
            </a:r>
            <a:endParaRPr lang="en-US" sz="1600" dirty="0"/>
          </a:p>
          <a:p>
            <a:r>
              <a:rPr lang="en-US" sz="1600" dirty="0" smtClean="0"/>
              <a:t>w: </a:t>
            </a:r>
            <a:r>
              <a:rPr lang="en-US" sz="1600" dirty="0" smtClean="0">
                <a:hlinkClick r:id="rId6"/>
              </a:rPr>
              <a:t>www.gssinfotech.com</a:t>
            </a:r>
            <a:r>
              <a:rPr lang="en-US" sz="1600" dirty="0" smtClean="0"/>
              <a:t>  </a:t>
            </a:r>
            <a:endParaRPr lang="en-US" sz="1600" dirty="0"/>
          </a:p>
        </p:txBody>
      </p:sp>
      <p:sp>
        <p:nvSpPr>
          <p:cNvPr id="12" name="Rectangle 11"/>
          <p:cNvSpPr/>
          <p:nvPr/>
        </p:nvSpPr>
        <p:spPr>
          <a:xfrm>
            <a:off x="4498170" y="780647"/>
            <a:ext cx="3952362" cy="1077218"/>
          </a:xfrm>
          <a:prstGeom prst="rect">
            <a:avLst/>
          </a:prstGeom>
        </p:spPr>
        <p:txBody>
          <a:bodyPr wrap="square">
            <a:spAutoFit/>
          </a:bodyPr>
          <a:lstStyle/>
          <a:p>
            <a:r>
              <a:rPr lang="en-US" sz="1600" b="1" dirty="0" smtClean="0"/>
              <a:t>GSS Infotech</a:t>
            </a:r>
            <a:endParaRPr lang="en-US" sz="1600" b="1" dirty="0"/>
          </a:p>
          <a:p>
            <a:r>
              <a:rPr lang="en-US" sz="1600" dirty="0" smtClean="0"/>
              <a:t>15 years of BMC Control-M Experience</a:t>
            </a:r>
          </a:p>
          <a:p>
            <a:r>
              <a:rPr lang="en-US" sz="1600" dirty="0" smtClean="0"/>
              <a:t>1,500+ BMC Control-M Deployments</a:t>
            </a:r>
          </a:p>
          <a:p>
            <a:r>
              <a:rPr lang="en-US" sz="1600" dirty="0" smtClean="0"/>
              <a:t>Certified Control-M Consultants Nationwide</a:t>
            </a:r>
            <a:endParaRPr lang="en-US" sz="1600" dirty="0"/>
          </a:p>
        </p:txBody>
      </p:sp>
      <p:pic>
        <p:nvPicPr>
          <p:cNvPr id="13" name="Picture 12" descr="vpma_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4715" y="4303358"/>
            <a:ext cx="1462690" cy="421005"/>
          </a:xfrm>
          <a:prstGeom prst="rect">
            <a:avLst/>
          </a:prstGeom>
        </p:spPr>
      </p:pic>
    </p:spTree>
    <p:extLst>
      <p:ext uri="{BB962C8B-B14F-4D97-AF65-F5344CB8AC3E}">
        <p14:creationId xmlns:p14="http://schemas.microsoft.com/office/powerpoint/2010/main" val="3904022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smtClean="0"/>
              <a:t>Paradigm Shift #1</a:t>
            </a:r>
            <a:endParaRPr lang="en-US" dirty="0"/>
          </a:p>
        </p:txBody>
      </p:sp>
      <p:sp>
        <p:nvSpPr>
          <p:cNvPr id="2" name="Text Placeholder 1"/>
          <p:cNvSpPr>
            <a:spLocks noGrp="1"/>
          </p:cNvSpPr>
          <p:nvPr>
            <p:ph type="body" sz="quarter" idx="11"/>
          </p:nvPr>
        </p:nvSpPr>
        <p:spPr/>
        <p:txBody>
          <a:bodyPr/>
          <a:lstStyle/>
          <a:p>
            <a:r>
              <a:rPr lang="en-US" dirty="0" smtClean="0"/>
              <a:t>Mergers </a:t>
            </a:r>
            <a:r>
              <a:rPr lang="en-US" dirty="0"/>
              <a:t>and Acquisitions</a:t>
            </a:r>
          </a:p>
        </p:txBody>
      </p:sp>
      <p:grpSp>
        <p:nvGrpSpPr>
          <p:cNvPr id="5" name="Group 4"/>
          <p:cNvGrpSpPr/>
          <p:nvPr/>
        </p:nvGrpSpPr>
        <p:grpSpPr>
          <a:xfrm>
            <a:off x="6715242" y="294761"/>
            <a:ext cx="1708148" cy="1537421"/>
            <a:chOff x="-9663" y="61499"/>
            <a:chExt cx="3610549" cy="3249679"/>
          </a:xfrm>
        </p:grpSpPr>
        <p:sp>
          <p:nvSpPr>
            <p:cNvPr id="6" name="Freeform 5"/>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Tree>
    <p:extLst>
      <p:ext uri="{BB962C8B-B14F-4D97-AF65-F5344CB8AC3E}">
        <p14:creationId xmlns:p14="http://schemas.microsoft.com/office/powerpoint/2010/main" val="4735070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5" y="-212335"/>
            <a:ext cx="8229600" cy="857250"/>
          </a:xfrm>
        </p:spPr>
        <p:txBody>
          <a:bodyPr/>
          <a:lstStyle/>
          <a:p>
            <a:r>
              <a:rPr lang="en-US" altLang="en-US" dirty="0" smtClean="0"/>
              <a:t>Recent Acquisitions </a:t>
            </a:r>
            <a:r>
              <a:rPr lang="en-US" altLang="en-US" dirty="0"/>
              <a:t>in the Banking Industry</a:t>
            </a:r>
          </a:p>
        </p:txBody>
      </p:sp>
      <p:pic>
        <p:nvPicPr>
          <p:cNvPr id="6" name="Picture 5" descr="Screen Shot 2014-09-06 at 1.13.5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 y="3432679"/>
            <a:ext cx="3133179" cy="1353840"/>
          </a:xfrm>
          <a:prstGeom prst="rect">
            <a:avLst/>
          </a:prstGeom>
          <a:ln>
            <a:solidFill>
              <a:srgbClr val="208FB4"/>
            </a:solidFill>
          </a:ln>
        </p:spPr>
      </p:pic>
      <p:pic>
        <p:nvPicPr>
          <p:cNvPr id="8" name="Picture 7" descr="Screen Shot 2014-09-06 at 6.13.1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83" y="1978207"/>
            <a:ext cx="3131840" cy="1440160"/>
          </a:xfrm>
          <a:prstGeom prst="rect">
            <a:avLst/>
          </a:prstGeom>
          <a:ln>
            <a:solidFill>
              <a:srgbClr val="208FB4"/>
            </a:solidFill>
          </a:ln>
        </p:spPr>
      </p:pic>
      <p:pic>
        <p:nvPicPr>
          <p:cNvPr id="3" name="Picture 2" descr="Screen Shot 2014-09-06 at 7.01.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058" y="1978207"/>
            <a:ext cx="2664984" cy="2808312"/>
          </a:xfrm>
          <a:prstGeom prst="rect">
            <a:avLst/>
          </a:prstGeom>
          <a:ln>
            <a:solidFill>
              <a:schemeClr val="tx1"/>
            </a:solidFill>
          </a:ln>
        </p:spPr>
      </p:pic>
      <p:pic>
        <p:nvPicPr>
          <p:cNvPr id="17" name="Picture 16" descr="Screen Shot 2014-09-06 at 6.33.0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0690" y="1978207"/>
            <a:ext cx="3314650" cy="1724924"/>
          </a:xfrm>
          <a:prstGeom prst="rect">
            <a:avLst/>
          </a:prstGeom>
          <a:ln>
            <a:solidFill>
              <a:srgbClr val="3980B2"/>
            </a:solidFill>
          </a:ln>
        </p:spPr>
      </p:pic>
      <p:pic>
        <p:nvPicPr>
          <p:cNvPr id="18" name="Picture 17" descr="Screen Shot 2014-09-06 at 5.20.2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8" y="512647"/>
            <a:ext cx="4384114" cy="1451290"/>
          </a:xfrm>
          <a:prstGeom prst="rect">
            <a:avLst/>
          </a:prstGeom>
          <a:ln>
            <a:solidFill>
              <a:srgbClr val="3980B2"/>
            </a:solidFill>
          </a:ln>
        </p:spPr>
      </p:pic>
      <p:pic>
        <p:nvPicPr>
          <p:cNvPr id="19" name="Picture 18" descr="Screen Shot 2014-09-06 at 5.22.0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3087" y="1156861"/>
            <a:ext cx="1374158" cy="252495"/>
          </a:xfrm>
          <a:prstGeom prst="rect">
            <a:avLst/>
          </a:prstGeom>
        </p:spPr>
      </p:pic>
      <p:pic>
        <p:nvPicPr>
          <p:cNvPr id="20" name="Picture 19" descr="Screen Shot 2014-09-06 at 6.39.5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0689" y="3703131"/>
            <a:ext cx="3313311" cy="1087928"/>
          </a:xfrm>
          <a:prstGeom prst="rect">
            <a:avLst/>
          </a:prstGeom>
          <a:ln>
            <a:solidFill>
              <a:srgbClr val="3980B2"/>
            </a:solidFill>
          </a:ln>
        </p:spPr>
      </p:pic>
      <p:pic>
        <p:nvPicPr>
          <p:cNvPr id="21" name="Picture 20" descr="Screen Shot 2014-09-06 at 7.06.05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2811" y="512647"/>
            <a:ext cx="4751189" cy="1451290"/>
          </a:xfrm>
          <a:prstGeom prst="rect">
            <a:avLst/>
          </a:prstGeom>
          <a:ln>
            <a:solidFill>
              <a:srgbClr val="3980B2"/>
            </a:solidFill>
          </a:ln>
        </p:spPr>
      </p:pic>
      <p:sp>
        <p:nvSpPr>
          <p:cNvPr id="22" name="Rectangle 21"/>
          <p:cNvSpPr/>
          <p:nvPr/>
        </p:nvSpPr>
        <p:spPr>
          <a:xfrm>
            <a:off x="4437778" y="784859"/>
            <a:ext cx="1361994" cy="164106"/>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3" name="Rectangle 22"/>
          <p:cNvSpPr/>
          <p:nvPr/>
        </p:nvSpPr>
        <p:spPr>
          <a:xfrm>
            <a:off x="8785804" y="884236"/>
            <a:ext cx="305632" cy="265808"/>
          </a:xfrm>
          <a:prstGeom prst="rect">
            <a:avLst/>
          </a:prstGeom>
          <a:ln>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6" name="Picture 15" descr="Screen Shot 2014-09-06 at 7.09.20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11841" y="821287"/>
            <a:ext cx="1109638" cy="212033"/>
          </a:xfrm>
          <a:prstGeom prst="rect">
            <a:avLst/>
          </a:prstGeom>
        </p:spPr>
      </p:pic>
      <p:pic>
        <p:nvPicPr>
          <p:cNvPr id="24" name="Picture 23"/>
          <p:cNvPicPr>
            <a:picLocks noChangeAspect="1"/>
          </p:cNvPicPr>
          <p:nvPr/>
        </p:nvPicPr>
        <p:blipFill>
          <a:blip r:embed="rId11"/>
          <a:stretch>
            <a:fillRect/>
          </a:stretch>
        </p:blipFill>
        <p:spPr>
          <a:xfrm>
            <a:off x="2725370" y="1971072"/>
            <a:ext cx="355434" cy="355434"/>
          </a:xfrm>
          <a:prstGeom prst="rect">
            <a:avLst/>
          </a:prstGeom>
        </p:spPr>
      </p:pic>
      <p:pic>
        <p:nvPicPr>
          <p:cNvPr id="25" name="Picture 24"/>
          <p:cNvPicPr>
            <a:picLocks noChangeAspect="1"/>
          </p:cNvPicPr>
          <p:nvPr/>
        </p:nvPicPr>
        <p:blipFill>
          <a:blip r:embed="rId12"/>
          <a:stretch>
            <a:fillRect/>
          </a:stretch>
        </p:blipFill>
        <p:spPr>
          <a:xfrm>
            <a:off x="8154951" y="2550204"/>
            <a:ext cx="782141" cy="353322"/>
          </a:xfrm>
          <a:prstGeom prst="rect">
            <a:avLst/>
          </a:prstGeom>
        </p:spPr>
      </p:pic>
      <p:pic>
        <p:nvPicPr>
          <p:cNvPr id="27" name="Picture 26" descr="Screen Shot 2014-09-15 at 1.28.22 a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45005" y="3727096"/>
            <a:ext cx="1432159" cy="200819"/>
          </a:xfrm>
          <a:prstGeom prst="rect">
            <a:avLst/>
          </a:prstGeom>
        </p:spPr>
      </p:pic>
    </p:spTree>
    <p:extLst>
      <p:ext uri="{BB962C8B-B14F-4D97-AF65-F5344CB8AC3E}">
        <p14:creationId xmlns:p14="http://schemas.microsoft.com/office/powerpoint/2010/main" val="2644314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p:cNvPicPr>
            <a:picLocks noChangeAspect="1"/>
          </p:cNvPicPr>
          <p:nvPr/>
        </p:nvPicPr>
        <p:blipFill rotWithShape="1">
          <a:blip r:embed="rId2">
            <a:extLst>
              <a:ext uri="{28A0092B-C50C-407E-A947-70E740481C1C}">
                <a14:useLocalDpi xmlns:a14="http://schemas.microsoft.com/office/drawing/2010/main" val="0"/>
              </a:ext>
            </a:extLst>
          </a:blip>
          <a:srcRect l="8344" t="22665"/>
          <a:stretch/>
        </p:blipFill>
        <p:spPr>
          <a:xfrm flipH="1">
            <a:off x="0" y="0"/>
            <a:ext cx="9144000" cy="5143499"/>
          </a:xfrm>
          <a:prstGeom prst="rect">
            <a:avLst/>
          </a:prstGeom>
        </p:spPr>
      </p:pic>
      <p:pic>
        <p:nvPicPr>
          <p:cNvPr id="9" name="Picture Placeholder 8" descr="Screen Shot 2014-09-07 at 12.20.25 pm.pn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3" b="123"/>
          <a:stretch>
            <a:fillRect/>
          </a:stretch>
        </p:blipFill>
        <p:spPr>
          <a:xfrm>
            <a:off x="0" y="0"/>
            <a:ext cx="9144000" cy="5143500"/>
          </a:xfrm>
        </p:spPr>
      </p:pic>
      <p:sp>
        <p:nvSpPr>
          <p:cNvPr id="3" name="Content Placeholder 2"/>
          <p:cNvSpPr>
            <a:spLocks noGrp="1"/>
          </p:cNvSpPr>
          <p:nvPr>
            <p:ph type="body" sz="quarter" idx="11"/>
          </p:nvPr>
        </p:nvSpPr>
        <p:spPr>
          <a:xfrm>
            <a:off x="0" y="-7938"/>
            <a:ext cx="3703320" cy="5151438"/>
          </a:xfrm>
          <a:solidFill>
            <a:srgbClr val="208FB4">
              <a:alpha val="89000"/>
            </a:srgbClr>
          </a:solidFill>
        </p:spPr>
        <p:txBody>
          <a:bodyPr/>
          <a:lstStyle/>
          <a:p>
            <a:endParaRPr lang="en-US" dirty="0"/>
          </a:p>
          <a:p>
            <a:endParaRPr lang="en-US" dirty="0"/>
          </a:p>
          <a:p>
            <a:r>
              <a:rPr lang="en-US" dirty="0" smtClean="0"/>
              <a:t>Why </a:t>
            </a:r>
            <a:r>
              <a:rPr lang="en-US" dirty="0"/>
              <a:t>do </a:t>
            </a:r>
            <a:r>
              <a:rPr lang="en-US" dirty="0" smtClean="0"/>
              <a:t>banks merge</a:t>
            </a:r>
            <a:r>
              <a:rPr lang="en-US" dirty="0"/>
              <a:t>?</a:t>
            </a:r>
          </a:p>
          <a:p>
            <a:pPr marL="342900" indent="-342900">
              <a:buFont typeface="Arial"/>
              <a:buChar char="•"/>
            </a:pPr>
            <a:r>
              <a:rPr lang="en-US" sz="1200" dirty="0"/>
              <a:t>To increase revenues and market share</a:t>
            </a:r>
          </a:p>
          <a:p>
            <a:pPr marL="342900" indent="-342900">
              <a:buFont typeface="Arial"/>
              <a:buChar char="•"/>
            </a:pPr>
            <a:r>
              <a:rPr lang="en-US" sz="1200" dirty="0" smtClean="0"/>
              <a:t>To </a:t>
            </a:r>
            <a:r>
              <a:rPr lang="en-US" sz="1200" dirty="0"/>
              <a:t>diversify product and service offerings</a:t>
            </a:r>
          </a:p>
          <a:p>
            <a:pPr marL="342900" indent="-342900">
              <a:buFont typeface="Arial"/>
              <a:buChar char="•"/>
            </a:pPr>
            <a:r>
              <a:rPr lang="en-US" sz="1200" dirty="0"/>
              <a:t>To obtain a foothold in a foreign </a:t>
            </a:r>
            <a:r>
              <a:rPr lang="en-US" sz="1200" dirty="0" smtClean="0"/>
              <a:t>market</a:t>
            </a:r>
          </a:p>
          <a:p>
            <a:pPr marL="342900" indent="-342900">
              <a:buFont typeface="Arial"/>
              <a:buChar char="•"/>
            </a:pPr>
            <a:r>
              <a:rPr lang="en-US" sz="1200" dirty="0"/>
              <a:t>To cut costs and increase their </a:t>
            </a:r>
            <a:r>
              <a:rPr lang="en-US" sz="1200" dirty="0" smtClean="0"/>
              <a:t>profitability</a:t>
            </a:r>
          </a:p>
          <a:p>
            <a:pPr marL="342900" indent="-342900">
              <a:buFont typeface="Arial"/>
              <a:buChar char="•"/>
            </a:pPr>
            <a:r>
              <a:rPr lang="en-US" sz="1200" dirty="0" smtClean="0"/>
              <a:t>To provide better ROI for share holders</a:t>
            </a:r>
            <a:endParaRPr lang="en-US" sz="1200" dirty="0"/>
          </a:p>
          <a:p>
            <a:endParaRPr lang="en-US" dirty="0"/>
          </a:p>
          <a:p>
            <a:endParaRPr lang="en-US" dirty="0"/>
          </a:p>
        </p:txBody>
      </p:sp>
    </p:spTree>
    <p:extLst>
      <p:ext uri="{BB962C8B-B14F-4D97-AF65-F5344CB8AC3E}">
        <p14:creationId xmlns:p14="http://schemas.microsoft.com/office/powerpoint/2010/main" val="396339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a:t>Paradigm Shift </a:t>
            </a:r>
            <a:r>
              <a:rPr lang="en-US" dirty="0" smtClean="0"/>
              <a:t>#2</a:t>
            </a:r>
            <a:endParaRPr lang="en-US" dirty="0"/>
          </a:p>
        </p:txBody>
      </p:sp>
      <p:sp>
        <p:nvSpPr>
          <p:cNvPr id="2" name="Text Placeholder 1"/>
          <p:cNvSpPr>
            <a:spLocks noGrp="1"/>
          </p:cNvSpPr>
          <p:nvPr>
            <p:ph type="body" sz="quarter" idx="11"/>
          </p:nvPr>
        </p:nvSpPr>
        <p:spPr/>
        <p:txBody>
          <a:bodyPr/>
          <a:lstStyle/>
          <a:p>
            <a:r>
              <a:rPr lang="en-US" dirty="0"/>
              <a:t>Platform consolidation and modernization</a:t>
            </a:r>
          </a:p>
        </p:txBody>
      </p:sp>
      <p:grpSp>
        <p:nvGrpSpPr>
          <p:cNvPr id="5" name="Group 4"/>
          <p:cNvGrpSpPr/>
          <p:nvPr/>
        </p:nvGrpSpPr>
        <p:grpSpPr>
          <a:xfrm>
            <a:off x="6715242" y="294761"/>
            <a:ext cx="1708148" cy="1537421"/>
            <a:chOff x="-9663" y="61499"/>
            <a:chExt cx="3610549" cy="3249679"/>
          </a:xfrm>
        </p:grpSpPr>
        <p:sp>
          <p:nvSpPr>
            <p:cNvPr id="6" name="Freeform 5"/>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Tree>
    <p:extLst>
      <p:ext uri="{BB962C8B-B14F-4D97-AF65-F5344CB8AC3E}">
        <p14:creationId xmlns:p14="http://schemas.microsoft.com/office/powerpoint/2010/main" val="23768300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04"/>
            <a:ext cx="8229600" cy="857250"/>
          </a:xfrm>
        </p:spPr>
        <p:txBody>
          <a:bodyPr/>
          <a:lstStyle/>
          <a:p>
            <a:r>
              <a:rPr lang="en-US" dirty="0"/>
              <a:t>Platform consolidation and modernization</a:t>
            </a:r>
          </a:p>
        </p:txBody>
      </p:sp>
      <p:pic>
        <p:nvPicPr>
          <p:cNvPr id="21" name="Picture 20" descr="Screen Shot 2014-09-07 at 12.58.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6394" y="1154481"/>
            <a:ext cx="3584490" cy="1330645"/>
          </a:xfrm>
          <a:prstGeom prst="rect">
            <a:avLst/>
          </a:prstGeom>
          <a:ln>
            <a:solidFill>
              <a:srgbClr val="208FB4"/>
            </a:solidFill>
          </a:ln>
        </p:spPr>
      </p:pic>
      <p:pic>
        <p:nvPicPr>
          <p:cNvPr id="22" name="Picture 21" descr="Screen Shot 2014-09-07 at 12.59.1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892" y="1039013"/>
            <a:ext cx="1335851" cy="184509"/>
          </a:xfrm>
          <a:prstGeom prst="rect">
            <a:avLst/>
          </a:prstGeom>
        </p:spPr>
      </p:pic>
      <p:sp>
        <p:nvSpPr>
          <p:cNvPr id="36" name="Oval 35"/>
          <p:cNvSpPr/>
          <p:nvPr/>
        </p:nvSpPr>
        <p:spPr>
          <a:xfrm>
            <a:off x="6922079" y="2719366"/>
            <a:ext cx="2009905" cy="1942683"/>
          </a:xfrm>
          <a:prstGeom prst="ellipse">
            <a:avLst/>
          </a:prstGeom>
          <a:solidFill>
            <a:schemeClr val="bg1"/>
          </a:solidFill>
          <a:ln w="107950" cmpd="sng">
            <a:solidFill>
              <a:srgbClr val="24A5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rgbClr val="5A5B5E"/>
                </a:solidFill>
                <a:latin typeface="Helvetica Light"/>
                <a:cs typeface="Helvetica Light"/>
              </a:rPr>
              <a:t>Enterprise</a:t>
            </a:r>
          </a:p>
          <a:p>
            <a:pPr algn="ctr"/>
            <a:r>
              <a:rPr lang="en-US" sz="1500" dirty="0">
                <a:solidFill>
                  <a:srgbClr val="5A5B5E"/>
                </a:solidFill>
                <a:latin typeface="Helvetica Light"/>
                <a:cs typeface="Helvetica Light"/>
              </a:rPr>
              <a:t>d</a:t>
            </a:r>
            <a:r>
              <a:rPr lang="en-US" sz="1500" dirty="0" smtClean="0">
                <a:solidFill>
                  <a:srgbClr val="5A5B5E"/>
                </a:solidFill>
                <a:latin typeface="Helvetica Light"/>
                <a:cs typeface="Helvetica Light"/>
              </a:rPr>
              <a:t>ata consolidation</a:t>
            </a:r>
            <a:endParaRPr lang="en-US" sz="1500" dirty="0">
              <a:solidFill>
                <a:srgbClr val="5A5B5E"/>
              </a:solidFill>
              <a:latin typeface="Helvetica Light"/>
              <a:cs typeface="Helvetica Light"/>
            </a:endParaRPr>
          </a:p>
        </p:txBody>
      </p:sp>
      <p:sp>
        <p:nvSpPr>
          <p:cNvPr id="40" name="Oval 39"/>
          <p:cNvSpPr/>
          <p:nvPr/>
        </p:nvSpPr>
        <p:spPr>
          <a:xfrm>
            <a:off x="6922072" y="655372"/>
            <a:ext cx="2009905" cy="1942683"/>
          </a:xfrm>
          <a:prstGeom prst="ellipse">
            <a:avLst/>
          </a:prstGeom>
          <a:solidFill>
            <a:schemeClr val="bg1"/>
          </a:solidFill>
          <a:ln w="107950" cmpd="sng">
            <a:solidFill>
              <a:srgbClr val="24A5D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smtClean="0">
                <a:solidFill>
                  <a:srgbClr val="5A5B5E"/>
                </a:solidFill>
                <a:latin typeface="Helvetica Light"/>
                <a:cs typeface="Helvetica Light"/>
              </a:rPr>
              <a:t>Core Banking platform modernization </a:t>
            </a:r>
            <a:endParaRPr lang="en-US" sz="1500" dirty="0">
              <a:solidFill>
                <a:srgbClr val="5A5B5E"/>
              </a:solidFill>
              <a:latin typeface="Helvetica Light"/>
              <a:cs typeface="Helvetica Light"/>
            </a:endParaRPr>
          </a:p>
        </p:txBody>
      </p:sp>
      <p:pic>
        <p:nvPicPr>
          <p:cNvPr id="42" name="Picture 41" descr="Screen Shot 2014-09-07 at 2.30.0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0" y="1045866"/>
            <a:ext cx="3089649" cy="3348825"/>
          </a:xfrm>
          <a:prstGeom prst="rect">
            <a:avLst/>
          </a:prstGeom>
          <a:ln>
            <a:solidFill>
              <a:srgbClr val="208FB4"/>
            </a:solidFill>
          </a:ln>
        </p:spPr>
      </p:pic>
      <p:pic>
        <p:nvPicPr>
          <p:cNvPr id="25" name="Picture 24"/>
          <p:cNvPicPr>
            <a:picLocks noChangeAspect="1"/>
          </p:cNvPicPr>
          <p:nvPr/>
        </p:nvPicPr>
        <p:blipFill>
          <a:blip r:embed="rId6"/>
          <a:stretch>
            <a:fillRect/>
          </a:stretch>
        </p:blipFill>
        <p:spPr>
          <a:xfrm>
            <a:off x="2557517" y="4272166"/>
            <a:ext cx="481077" cy="245049"/>
          </a:xfrm>
          <a:prstGeom prst="rect">
            <a:avLst/>
          </a:prstGeom>
        </p:spPr>
      </p:pic>
      <p:pic>
        <p:nvPicPr>
          <p:cNvPr id="43" name="Picture 42" descr="Screen Shot 2014-09-07 at 2.35.0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6394" y="2493481"/>
            <a:ext cx="3584490" cy="1789659"/>
          </a:xfrm>
          <a:prstGeom prst="rect">
            <a:avLst/>
          </a:prstGeom>
          <a:ln>
            <a:solidFill>
              <a:srgbClr val="208FB4"/>
            </a:solidFill>
          </a:ln>
        </p:spPr>
      </p:pic>
      <p:pic>
        <p:nvPicPr>
          <p:cNvPr id="18" name="Picture 17" descr="Screen Shot 2014-09-07 at 12.30.12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17923" y="4194899"/>
            <a:ext cx="640349" cy="177875"/>
          </a:xfrm>
          <a:prstGeom prst="rect">
            <a:avLst/>
          </a:prstGeom>
        </p:spPr>
      </p:pic>
      <p:pic>
        <p:nvPicPr>
          <p:cNvPr id="19" name="Picture 18" descr="Screen Shot 2014-09-07 at 12.30.25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5887" y="2636903"/>
            <a:ext cx="1343896" cy="189663"/>
          </a:xfrm>
          <a:prstGeom prst="rect">
            <a:avLst/>
          </a:prstGeom>
        </p:spPr>
      </p:pic>
    </p:spTree>
    <p:extLst>
      <p:ext uri="{BB962C8B-B14F-4D97-AF65-F5344CB8AC3E}">
        <p14:creationId xmlns:p14="http://schemas.microsoft.com/office/powerpoint/2010/main" val="73674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6"/>
          <p:cNvPicPr>
            <a:picLocks noChangeAspect="1"/>
          </p:cNvPicPr>
          <p:nvPr/>
        </p:nvPicPr>
        <p:blipFill rotWithShape="1">
          <a:blip r:embed="rId2">
            <a:extLst>
              <a:ext uri="{28A0092B-C50C-407E-A947-70E740481C1C}">
                <a14:useLocalDpi xmlns:a14="http://schemas.microsoft.com/office/drawing/2010/main" val="0"/>
              </a:ext>
            </a:extLst>
          </a:blip>
          <a:srcRect l="8344" t="22665"/>
          <a:stretch/>
        </p:blipFill>
        <p:spPr>
          <a:xfrm flipH="1">
            <a:off x="0" y="0"/>
            <a:ext cx="9144000" cy="5143499"/>
          </a:xfrm>
          <a:prstGeom prst="rect">
            <a:avLst/>
          </a:prstGeom>
        </p:spPr>
      </p:pic>
      <p:pic>
        <p:nvPicPr>
          <p:cNvPr id="4" name="Picture Placeholder 3" descr="Screen Shot 2014-09-07 at 12.13.17 pm.png"/>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3" b="123"/>
          <a:stretch>
            <a:fillRect/>
          </a:stretch>
        </p:blipFill>
        <p:spPr>
          <a:xfrm>
            <a:off x="0" y="8355"/>
            <a:ext cx="9144000" cy="5143500"/>
          </a:xfrm>
        </p:spPr>
      </p:pic>
      <p:sp>
        <p:nvSpPr>
          <p:cNvPr id="3" name="Content Placeholder 2"/>
          <p:cNvSpPr>
            <a:spLocks noGrp="1"/>
          </p:cNvSpPr>
          <p:nvPr>
            <p:ph type="body" sz="quarter" idx="11"/>
          </p:nvPr>
        </p:nvSpPr>
        <p:spPr>
          <a:xfrm>
            <a:off x="0" y="-7938"/>
            <a:ext cx="3703320" cy="5151438"/>
          </a:xfrm>
          <a:solidFill>
            <a:srgbClr val="208FB4">
              <a:alpha val="89000"/>
            </a:srgbClr>
          </a:solidFill>
        </p:spPr>
        <p:txBody>
          <a:bodyPr/>
          <a:lstStyle/>
          <a:p>
            <a:endParaRPr lang="en-US" dirty="0"/>
          </a:p>
          <a:p>
            <a:endParaRPr lang="en-US" dirty="0"/>
          </a:p>
          <a:p>
            <a:r>
              <a:rPr lang="en-US" dirty="0" smtClean="0"/>
              <a:t>Initiatives</a:t>
            </a:r>
            <a:endParaRPr lang="en-US" dirty="0"/>
          </a:p>
          <a:p>
            <a:pPr marL="342900" indent="-342900">
              <a:buFont typeface="Arial"/>
              <a:buChar char="•"/>
            </a:pPr>
            <a:r>
              <a:rPr lang="en-US" sz="1200" dirty="0"/>
              <a:t>Risk mitigation for aging </a:t>
            </a:r>
            <a:r>
              <a:rPr lang="en-US" sz="1200" dirty="0" smtClean="0"/>
              <a:t>systems</a:t>
            </a:r>
            <a:endParaRPr lang="en-US" sz="1200" dirty="0"/>
          </a:p>
          <a:p>
            <a:pPr marL="342900" indent="-342900">
              <a:buFont typeface="Arial"/>
              <a:buChar char="•"/>
            </a:pPr>
            <a:r>
              <a:rPr lang="en-US" sz="1200" dirty="0" smtClean="0"/>
              <a:t>Simplify processes and product offerings</a:t>
            </a:r>
          </a:p>
          <a:p>
            <a:pPr marL="342900" indent="-342900">
              <a:buFont typeface="Arial"/>
              <a:buChar char="•"/>
            </a:pPr>
            <a:r>
              <a:rPr lang="en-US" sz="1200" dirty="0" smtClean="0"/>
              <a:t>Raise service standards – e.g. same day transaction</a:t>
            </a:r>
            <a:endParaRPr lang="en-US" sz="1200" dirty="0"/>
          </a:p>
          <a:p>
            <a:pPr marL="342900" indent="-342900">
              <a:buFont typeface="Arial"/>
              <a:buChar char="•"/>
            </a:pPr>
            <a:r>
              <a:rPr lang="en-US" sz="1200" dirty="0" smtClean="0"/>
              <a:t>Enhance online and mobile banking support</a:t>
            </a:r>
          </a:p>
          <a:p>
            <a:pPr marL="342900" indent="-342900">
              <a:buFont typeface="Arial"/>
              <a:buChar char="•"/>
            </a:pPr>
            <a:r>
              <a:rPr lang="en-US" sz="1200" dirty="0" smtClean="0"/>
              <a:t>Handle transaction spikes</a:t>
            </a:r>
          </a:p>
          <a:p>
            <a:endParaRPr lang="en-US" dirty="0" smtClean="0"/>
          </a:p>
          <a:p>
            <a:endParaRPr lang="en-US" dirty="0"/>
          </a:p>
        </p:txBody>
      </p:sp>
    </p:spTree>
    <p:extLst>
      <p:ext uri="{BB962C8B-B14F-4D97-AF65-F5344CB8AC3E}">
        <p14:creationId xmlns:p14="http://schemas.microsoft.com/office/powerpoint/2010/main" val="2916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normAutofit/>
          </a:bodyPr>
          <a:lstStyle/>
          <a:p>
            <a:r>
              <a:rPr lang="en-US" dirty="0" smtClean="0"/>
              <a:t>What does it mean to us?</a:t>
            </a:r>
            <a:endParaRPr lang="en-US" dirty="0"/>
          </a:p>
        </p:txBody>
      </p:sp>
      <p:sp>
        <p:nvSpPr>
          <p:cNvPr id="5" name="Text Placeholder 4"/>
          <p:cNvSpPr>
            <a:spLocks noGrp="1"/>
          </p:cNvSpPr>
          <p:nvPr>
            <p:ph type="body" sz="quarter" idx="11"/>
          </p:nvPr>
        </p:nvSpPr>
        <p:spPr/>
        <p:txBody>
          <a:bodyPr/>
          <a:lstStyle/>
          <a:p>
            <a:r>
              <a:rPr lang="en-US" dirty="0" smtClean="0"/>
              <a:t>You name it!</a:t>
            </a:r>
            <a:endParaRPr lang="en-US" dirty="0"/>
          </a:p>
        </p:txBody>
      </p:sp>
      <p:grpSp>
        <p:nvGrpSpPr>
          <p:cNvPr id="6" name="Group 5"/>
          <p:cNvGrpSpPr/>
          <p:nvPr/>
        </p:nvGrpSpPr>
        <p:grpSpPr>
          <a:xfrm>
            <a:off x="6715242" y="294761"/>
            <a:ext cx="1708148" cy="1537421"/>
            <a:chOff x="-9663" y="61499"/>
            <a:chExt cx="3610549" cy="3249679"/>
          </a:xfrm>
        </p:grpSpPr>
        <p:sp>
          <p:nvSpPr>
            <p:cNvPr id="7" name="Freeform 6"/>
            <p:cNvSpPr/>
            <p:nvPr userDrawn="1"/>
          </p:nvSpPr>
          <p:spPr>
            <a:xfrm rot="1350146">
              <a:off x="-9663" y="61499"/>
              <a:ext cx="3610549" cy="3249679"/>
            </a:xfrm>
            <a:custGeom>
              <a:avLst/>
              <a:gdLst>
                <a:gd name="connsiteX0" fmla="*/ 915098 w 3293666"/>
                <a:gd name="connsiteY0" fmla="*/ 113210 h 2964468"/>
                <a:gd name="connsiteX1" fmla="*/ 2851258 w 3293666"/>
                <a:gd name="connsiteY1" fmla="*/ 915098 h 2964468"/>
                <a:gd name="connsiteX2" fmla="*/ 2934542 w 3293666"/>
                <a:gd name="connsiteY2" fmla="*/ 1777390 h 2964468"/>
                <a:gd name="connsiteX3" fmla="*/ 2912806 w 3293666"/>
                <a:gd name="connsiteY3" fmla="*/ 1862749 h 2964468"/>
                <a:gd name="connsiteX4" fmla="*/ 3293666 w 3293666"/>
                <a:gd name="connsiteY4" fmla="*/ 2546058 h 2964468"/>
                <a:gd name="connsiteX5" fmla="*/ 2512528 w 3293666"/>
                <a:gd name="connsiteY5" fmla="*/ 2546058 h 2964468"/>
                <a:gd name="connsiteX6" fmla="*/ 2430979 w 3293666"/>
                <a:gd name="connsiteY6" fmla="*/ 2621061 h 2964468"/>
                <a:gd name="connsiteX7" fmla="*/ 2049371 w 3293666"/>
                <a:gd name="connsiteY7" fmla="*/ 2851258 h 2964468"/>
                <a:gd name="connsiteX8" fmla="*/ 113210 w 3293666"/>
                <a:gd name="connsiteY8" fmla="*/ 2049371 h 2964468"/>
                <a:gd name="connsiteX9" fmla="*/ 915098 w 3293666"/>
                <a:gd name="connsiteY9" fmla="*/ 113210 h 2964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93666" h="2964468">
                  <a:moveTo>
                    <a:pt x="915098" y="113210"/>
                  </a:moveTo>
                  <a:cubicBezTo>
                    <a:pt x="1671188" y="-200011"/>
                    <a:pt x="2538038" y="159007"/>
                    <a:pt x="2851258" y="915098"/>
                  </a:cubicBezTo>
                  <a:cubicBezTo>
                    <a:pt x="2968716" y="1198632"/>
                    <a:pt x="2991640" y="1497741"/>
                    <a:pt x="2934542" y="1777390"/>
                  </a:cubicBezTo>
                  <a:lnTo>
                    <a:pt x="2912806" y="1862749"/>
                  </a:lnTo>
                  <a:lnTo>
                    <a:pt x="3293666" y="2546058"/>
                  </a:lnTo>
                  <a:lnTo>
                    <a:pt x="2512528" y="2546058"/>
                  </a:lnTo>
                  <a:lnTo>
                    <a:pt x="2430979" y="2621061"/>
                  </a:lnTo>
                  <a:cubicBezTo>
                    <a:pt x="2318945" y="2714337"/>
                    <a:pt x="2191138" y="2792529"/>
                    <a:pt x="2049371" y="2851258"/>
                  </a:cubicBezTo>
                  <a:cubicBezTo>
                    <a:pt x="1293280" y="3164479"/>
                    <a:pt x="426431" y="2805461"/>
                    <a:pt x="113210" y="2049371"/>
                  </a:cubicBezTo>
                  <a:cubicBezTo>
                    <a:pt x="-200011" y="1293280"/>
                    <a:pt x="159007" y="426431"/>
                    <a:pt x="915098" y="11321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8486" y="953720"/>
              <a:ext cx="2563107" cy="1275702"/>
            </a:xfrm>
            <a:prstGeom prst="rect">
              <a:avLst/>
            </a:prstGeom>
          </p:spPr>
        </p:pic>
      </p:grpSp>
    </p:spTree>
    <p:extLst>
      <p:ext uri="{BB962C8B-B14F-4D97-AF65-F5344CB8AC3E}">
        <p14:creationId xmlns:p14="http://schemas.microsoft.com/office/powerpoint/2010/main" val="665273557"/>
      </p:ext>
    </p:extLst>
  </p:cSld>
  <p:clrMapOvr>
    <a:masterClrMapping/>
  </p:clrMapOvr>
  <p:timing>
    <p:tnLst>
      <p:par>
        <p:cTn id="1" dur="indefinite" restart="never" nodeType="tmRoot"/>
      </p:par>
    </p:tnLst>
  </p:timing>
</p:sld>
</file>

<file path=ppt/theme/theme1.xml><?xml version="1.0" encoding="utf-8"?>
<a:theme xmlns:a="http://schemas.openxmlformats.org/drawingml/2006/main" name="Engage_PPT_VPMA">
  <a:themeElements>
    <a:clrScheme name="BMC - Game On">
      <a:dk1>
        <a:srgbClr val="3980B2"/>
      </a:dk1>
      <a:lt1>
        <a:sysClr val="window" lastClr="FFFFFF"/>
      </a:lt1>
      <a:dk2>
        <a:srgbClr val="3980B2"/>
      </a:dk2>
      <a:lt2>
        <a:srgbClr val="F2F2F2"/>
      </a:lt2>
      <a:accent1>
        <a:srgbClr val="5C6670"/>
      </a:accent1>
      <a:accent2>
        <a:srgbClr val="5CAAB5"/>
      </a:accent2>
      <a:accent3>
        <a:srgbClr val="7FB25E"/>
      </a:accent3>
      <a:accent4>
        <a:srgbClr val="F58220"/>
      </a:accent4>
      <a:accent5>
        <a:srgbClr val="D7DF0F"/>
      </a:accent5>
      <a:accent6>
        <a:srgbClr val="622567"/>
      </a:accent6>
      <a:hlink>
        <a:srgbClr val="5CAAB5"/>
      </a:hlink>
      <a:folHlink>
        <a:srgbClr val="5C66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ngage_PPT_Template_0828" id="{D6B06D77-D0EB-4AAF-A72A-A0B34ED9E36D}" vid="{996107CB-C146-475D-A007-15BA6E76448E}"/>
    </a:ext>
  </a:extLst>
</a:theme>
</file>

<file path=ppt/theme/theme2.xml><?xml version="1.0" encoding="utf-8"?>
<a:theme xmlns:a="http://schemas.openxmlformats.org/drawingml/2006/main" name="Office Theme">
  <a:themeElements>
    <a:clrScheme name="BMC - Game On">
      <a:dk1>
        <a:srgbClr val="414042"/>
      </a:dk1>
      <a:lt1>
        <a:sysClr val="window" lastClr="FFFFFF"/>
      </a:lt1>
      <a:dk2>
        <a:srgbClr val="414042"/>
      </a:dk2>
      <a:lt2>
        <a:srgbClr val="F2F2F2"/>
      </a:lt2>
      <a:accent1>
        <a:srgbClr val="414042"/>
      </a:accent1>
      <a:accent2>
        <a:srgbClr val="FE5000"/>
      </a:accent2>
      <a:accent3>
        <a:srgbClr val="F86E00"/>
      </a:accent3>
      <a:accent4>
        <a:srgbClr val="F98700"/>
      </a:accent4>
      <a:accent5>
        <a:srgbClr val="00A79D"/>
      </a:accent5>
      <a:accent6>
        <a:srgbClr val="A7A99D"/>
      </a:accent6>
      <a:hlink>
        <a:srgbClr val="00A79D"/>
      </a:hlink>
      <a:folHlink>
        <a:srgbClr val="4140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ngage_PPT_Template_0828" id="{D6B06D77-D0EB-4AAF-A72A-A0B34ED9E36D}" vid="{996107CB-C146-475D-A007-15BA6E76448E}"/>
    </a:ext>
  </a:extLst>
</a:theme>
</file>

<file path=ppt/theme/theme3.xml><?xml version="1.0" encoding="utf-8"?>
<a:theme xmlns:a="http://schemas.openxmlformats.org/drawingml/2006/main" name="1_Office Theme">
  <a:themeElements>
    <a:clrScheme name="BMC - Game On">
      <a:dk1>
        <a:srgbClr val="414042"/>
      </a:dk1>
      <a:lt1>
        <a:sysClr val="window" lastClr="FFFFFF"/>
      </a:lt1>
      <a:dk2>
        <a:srgbClr val="414042"/>
      </a:dk2>
      <a:lt2>
        <a:srgbClr val="F2F2F2"/>
      </a:lt2>
      <a:accent1>
        <a:srgbClr val="414042"/>
      </a:accent1>
      <a:accent2>
        <a:srgbClr val="FE5000"/>
      </a:accent2>
      <a:accent3>
        <a:srgbClr val="F86E00"/>
      </a:accent3>
      <a:accent4>
        <a:srgbClr val="F98700"/>
      </a:accent4>
      <a:accent5>
        <a:srgbClr val="00A79D"/>
      </a:accent5>
      <a:accent6>
        <a:srgbClr val="A7A99D"/>
      </a:accent6>
      <a:hlink>
        <a:srgbClr val="00A79D"/>
      </a:hlink>
      <a:folHlink>
        <a:srgbClr val="41404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ngage_PPT_Template_0828" id="{D6B06D77-D0EB-4AAF-A72A-A0B34ED9E36D}" vid="{996107CB-C146-475D-A007-15BA6E76448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BMC Newsletter Document" ma:contentTypeID="0x010100D88B0FF0E2BE472AA9EC5CFC5AD9767C01000DF4A7842901294FB11881D9D97612D9" ma:contentTypeVersion="3" ma:contentTypeDescription="A newsletter document that is not specific to a department other than the department identified in the Department meta field.  Any specific meta or behavioral requirements for department will require new children types." ma:contentTypeScope="" ma:versionID="941c26bd629f0bbb7da2bdc2dee7d664">
  <xsd:schema xmlns:xsd="http://www.w3.org/2001/XMLSchema" xmlns:p="http://schemas.microsoft.com/office/2006/metadata/properties" xmlns:ns2="http://schemas.microsoft.com/sharepoint/v3/fields" xmlns:ns3="957be1e6-d8b9-4361-a69b-d5d747b108a2" targetNamespace="http://schemas.microsoft.com/office/2006/metadata/properties" ma:root="true" ma:fieldsID="ff778ca2021341796c9baf0767b56af1" ns2:_="" ns3:_="">
    <xsd:import namespace="http://schemas.microsoft.com/sharepoint/v3/fields"/>
    <xsd:import namespace="957be1e6-d8b9-4361-a69b-d5d747b108a2"/>
    <xsd:element name="properties">
      <xsd:complexType>
        <xsd:sequence>
          <xsd:element name="documentManagement">
            <xsd:complexType>
              <xsd:all>
                <xsd:element ref="ns2:BMCDepartmentChoice" minOccurs="0"/>
                <xsd:element ref="ns3:BMCPublicationDate" minOccurs="0"/>
                <xsd:element ref="ns3:Page" minOccurs="0"/>
                <xsd:element ref="ns3:Shareable" minOccurs="0"/>
              </xsd:all>
            </xsd:complexType>
          </xsd:element>
        </xsd:sequence>
      </xsd:complexType>
    </xsd:element>
  </xsd:schema>
  <xsd:schema xmlns:xsd="http://www.w3.org/2001/XMLSchema" xmlns:dms="http://schemas.microsoft.com/office/2006/documentManagement/types" targetNamespace="http://schemas.microsoft.com/sharepoint/v3/fields" elementFormDefault="qualified">
    <xsd:import namespace="http://schemas.microsoft.com/office/2006/documentManagement/types"/>
    <xsd:element name="BMCDepartmentChoice" ma:index="8" nillable="true" ma:displayName="Department" ma:internalName="BMCDepartmentChoice">
      <xsd:simpleType>
        <xsd:restriction base="dms:Choice"/>
      </xsd:simpleType>
    </xsd:element>
  </xsd:schema>
  <xsd:schema xmlns:xsd="http://www.w3.org/2001/XMLSchema" xmlns:dms="http://schemas.microsoft.com/office/2006/documentManagement/types" targetNamespace="957be1e6-d8b9-4361-a69b-d5d747b108a2" elementFormDefault="qualified">
    <xsd:import namespace="http://schemas.microsoft.com/office/2006/documentManagement/types"/>
    <xsd:element name="BMCPublicationDate" ma:index="9" nillable="true" ma:displayName="Publication Date" ma:internalName="BMCPublicationDate">
      <xsd:simpleType>
        <xsd:restriction base="dms:DateTime"/>
      </xsd:simpleType>
    </xsd:element>
    <xsd:element name="Page" ma:index="10" nillable="true" ma:displayName="Page" ma:default="PPTs" ma:format="Dropdown" ma:internalName="Page">
      <xsd:simpleType>
        <xsd:restriction base="dms:Choice">
          <xsd:enumeration value="PPTs"/>
        </xsd:restriction>
      </xsd:simpleType>
    </xsd:element>
    <xsd:element name="Shareable" ma:index="11" nillable="true" ma:displayName="Shareable" ma:default="0" ma:internalName="Shareabl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BMCDepartmentChoice xmlns="http://schemas.microsoft.com/sharepoint/v3/fields" xsi:nil="true"/>
    <Page xmlns="957be1e6-d8b9-4361-a69b-d5d747b108a2">PRESO</Page>
    <BMCPublicationDate xmlns="957be1e6-d8b9-4361-a69b-d5d747b108a2" xsi:nil="true"/>
    <Shareable xmlns="957be1e6-d8b9-4361-a69b-d5d747b108a2">true</Shareable>
  </documentManagement>
</p:properties>
</file>

<file path=customXml/itemProps1.xml><?xml version="1.0" encoding="utf-8"?>
<ds:datastoreItem xmlns:ds="http://schemas.openxmlformats.org/officeDocument/2006/customXml" ds:itemID="{058CC3E7-FABA-4AC9-B191-5F191963FD69}">
  <ds:schemaRefs>
    <ds:schemaRef ds:uri="http://schemas.microsoft.com/sharepoint/v3/contenttype/forms"/>
  </ds:schemaRefs>
</ds:datastoreItem>
</file>

<file path=customXml/itemProps2.xml><?xml version="1.0" encoding="utf-8"?>
<ds:datastoreItem xmlns:ds="http://schemas.openxmlformats.org/officeDocument/2006/customXml" ds:itemID="{B4960FBA-9251-490D-BCC6-E1113EFD33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957be1e6-d8b9-4361-a69b-d5d747b108a2"/>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427CC300-6D1D-4EDF-8D50-22EF42D012CE}">
  <ds:schemaRefs>
    <ds:schemaRef ds:uri="http://purl.org/dc/dcmitype/"/>
    <ds:schemaRef ds:uri="http://schemas.microsoft.com/sharepoint/v3/fields"/>
    <ds:schemaRef ds:uri="http://purl.org/dc/elements/1.1/"/>
    <ds:schemaRef ds:uri="http://purl.org/dc/terms/"/>
    <ds:schemaRef ds:uri="http://www.w3.org/XML/1998/namespace"/>
    <ds:schemaRef ds:uri="http://schemas.microsoft.com/office/2006/documentManagement/types"/>
    <ds:schemaRef ds:uri="http://schemas.openxmlformats.org/package/2006/metadata/core-properties"/>
    <ds:schemaRef ds:uri="957be1e6-d8b9-4361-a69b-d5d747b108a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Engage_PPT_VPMA.potx</Template>
  <TotalTime>9505</TotalTime>
  <Words>1881</Words>
  <Application>Microsoft Office PowerPoint</Application>
  <PresentationFormat>On-screen Show (16:9)</PresentationFormat>
  <Paragraphs>448</Paragraphs>
  <Slides>26</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26</vt:i4>
      </vt:variant>
    </vt:vector>
  </HeadingPairs>
  <TitlesOfParts>
    <vt:vector size="34" baseType="lpstr">
      <vt:lpstr>Arial</vt:lpstr>
      <vt:lpstr>Calibri</vt:lpstr>
      <vt:lpstr>Helvetica Light</vt:lpstr>
      <vt:lpstr>Open Sans Extrabold</vt:lpstr>
      <vt:lpstr>PT Sans</vt:lpstr>
      <vt:lpstr>Engage_PPT_VPMA</vt:lpstr>
      <vt:lpstr>Office Theme</vt:lpstr>
      <vt:lpstr>1_Office Theme</vt:lpstr>
      <vt:lpstr>PowerPoint Presentation</vt:lpstr>
      <vt:lpstr>A Typical IT Landscape in the Banking Industry </vt:lpstr>
      <vt:lpstr>PowerPoint Presentation</vt:lpstr>
      <vt:lpstr>Recent Acquisitions in the Banking Industry</vt:lpstr>
      <vt:lpstr>PowerPoint Presentation</vt:lpstr>
      <vt:lpstr>PowerPoint Presentation</vt:lpstr>
      <vt:lpstr>Platform consolidation and modernization</vt:lpstr>
      <vt:lpstr>PowerPoint Presentation</vt:lpstr>
      <vt:lpstr>PowerPoint Presentation</vt:lpstr>
      <vt:lpstr>PowerPoint Presentation</vt:lpstr>
      <vt:lpstr>Why is it difficult to transform?</vt:lpstr>
      <vt:lpstr>What does it mean to us?</vt:lpstr>
      <vt:lpstr>PowerPoint Presentation</vt:lpstr>
      <vt:lpstr>Use Case #1: Core Banking Processing</vt:lpstr>
      <vt:lpstr>Use Case #2: Business Intelligence</vt:lpstr>
      <vt:lpstr>Use Case #3: Enterprise Data Consolidation</vt:lpstr>
      <vt:lpstr>Use Case #3: Data Hub Part I – Data Acquisition</vt:lpstr>
      <vt:lpstr>Use Case #3: Data Hub Part II – Data Publication</vt:lpstr>
      <vt:lpstr>Use Case #3: Data Hub Part III – Data Delivery</vt:lpstr>
      <vt:lpstr>Use Case #3: EDI – Batch Processing</vt:lpstr>
      <vt:lpstr>Use Case #4: System Integration Testing</vt:lpstr>
      <vt:lpstr>PowerPoint Presentation</vt:lpstr>
      <vt:lpstr>PowerPoint Presentation</vt:lpstr>
      <vt:lpstr>Identify the “Super rich” and the “middle class”</vt:lpstr>
      <vt:lpstr>PowerPoint Presentation</vt:lpstr>
      <vt:lpstr>PowerPoint Presentation</vt:lpstr>
    </vt:vector>
  </TitlesOfParts>
  <Company>BMC Software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WLA 17 - Session 351 - BMC Control-M for SAP, BPI, and AFT - VPMA</dc:title>
  <dc:creator>Irene Huang</dc:creator>
  <cp:lastModifiedBy>Thibodeaux, Jana</cp:lastModifiedBy>
  <cp:revision>977</cp:revision>
  <dcterms:created xsi:type="dcterms:W3CDTF">2014-06-02T22:55:02Z</dcterms:created>
  <dcterms:modified xsi:type="dcterms:W3CDTF">2015-03-10T17:44:17Z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0x010100D88B0FF0E2BE472AA9EC5CFC5AD9767C01000DF4A7842901294FB11881D9D97612D9</vt:lpwstr>
  </property>
  <property fmtid="{D5CDD505-2E9C-101B-9397-08002B2CF9AE}" pid="3" name="Track">
    <vt:lpwstr>WLA</vt:lpwstr>
  </property>
</Properties>
</file>