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911D82F6-C218-4A5E-B648-65D0B25DCFB3}" type="datetimeFigureOut">
              <a:rPr lang="fr-FR" smtClean="0"/>
              <a:t>08/04/2016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5F2A605-9E3A-4A11-B017-699596B29FD7}" type="slidenum">
              <a:rPr lang="fr-FR" smtClean="0"/>
              <a:t>‹N°›</a:t>
            </a:fld>
            <a:endParaRPr lang="fr-FR"/>
          </a:p>
        </p:txBody>
      </p:sp>
    </p:spTree>
    <p:extLst>
      <p:ext uri="{BB962C8B-B14F-4D97-AF65-F5344CB8AC3E}">
        <p14:creationId xmlns:p14="http://schemas.microsoft.com/office/powerpoint/2010/main" val="3801938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11D82F6-C218-4A5E-B648-65D0B25DCFB3}" type="datetimeFigureOut">
              <a:rPr lang="fr-FR" smtClean="0"/>
              <a:t>08/04/2016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5F2A605-9E3A-4A11-B017-699596B29FD7}" type="slidenum">
              <a:rPr lang="fr-FR" smtClean="0"/>
              <a:t>‹N°›</a:t>
            </a:fld>
            <a:endParaRPr lang="fr-FR"/>
          </a:p>
        </p:txBody>
      </p:sp>
    </p:spTree>
    <p:extLst>
      <p:ext uri="{BB962C8B-B14F-4D97-AF65-F5344CB8AC3E}">
        <p14:creationId xmlns:p14="http://schemas.microsoft.com/office/powerpoint/2010/main" val="1898374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11D82F6-C218-4A5E-B648-65D0B25DCFB3}" type="datetimeFigureOut">
              <a:rPr lang="fr-FR" smtClean="0"/>
              <a:t>08/04/2016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5F2A605-9E3A-4A11-B017-699596B29FD7}" type="slidenum">
              <a:rPr lang="fr-FR" smtClean="0"/>
              <a:t>‹N°›</a:t>
            </a:fld>
            <a:endParaRPr lang="fr-FR"/>
          </a:p>
        </p:txBody>
      </p:sp>
    </p:spTree>
    <p:extLst>
      <p:ext uri="{BB962C8B-B14F-4D97-AF65-F5344CB8AC3E}">
        <p14:creationId xmlns:p14="http://schemas.microsoft.com/office/powerpoint/2010/main" val="777065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11D82F6-C218-4A5E-B648-65D0B25DCFB3}" type="datetimeFigureOut">
              <a:rPr lang="fr-FR" smtClean="0"/>
              <a:t>08/04/2016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5F2A605-9E3A-4A11-B017-699596B29FD7}" type="slidenum">
              <a:rPr lang="fr-FR" smtClean="0"/>
              <a:t>‹N°›</a:t>
            </a:fld>
            <a:endParaRPr lang="fr-FR"/>
          </a:p>
        </p:txBody>
      </p:sp>
    </p:spTree>
    <p:extLst>
      <p:ext uri="{BB962C8B-B14F-4D97-AF65-F5344CB8AC3E}">
        <p14:creationId xmlns:p14="http://schemas.microsoft.com/office/powerpoint/2010/main" val="2390387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911D82F6-C218-4A5E-B648-65D0B25DCFB3}" type="datetimeFigureOut">
              <a:rPr lang="fr-FR" smtClean="0"/>
              <a:t>08/04/2016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5F2A605-9E3A-4A11-B017-699596B29FD7}" type="slidenum">
              <a:rPr lang="fr-FR" smtClean="0"/>
              <a:t>‹N°›</a:t>
            </a:fld>
            <a:endParaRPr lang="fr-FR"/>
          </a:p>
        </p:txBody>
      </p:sp>
    </p:spTree>
    <p:extLst>
      <p:ext uri="{BB962C8B-B14F-4D97-AF65-F5344CB8AC3E}">
        <p14:creationId xmlns:p14="http://schemas.microsoft.com/office/powerpoint/2010/main" val="3941129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11D82F6-C218-4A5E-B648-65D0B25DCFB3}" type="datetimeFigureOut">
              <a:rPr lang="fr-FR" smtClean="0"/>
              <a:t>08/04/2016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5F2A605-9E3A-4A11-B017-699596B29FD7}" type="slidenum">
              <a:rPr lang="fr-FR" smtClean="0"/>
              <a:t>‹N°›</a:t>
            </a:fld>
            <a:endParaRPr lang="fr-FR"/>
          </a:p>
        </p:txBody>
      </p:sp>
    </p:spTree>
    <p:extLst>
      <p:ext uri="{BB962C8B-B14F-4D97-AF65-F5344CB8AC3E}">
        <p14:creationId xmlns:p14="http://schemas.microsoft.com/office/powerpoint/2010/main" val="498407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11D82F6-C218-4A5E-B648-65D0B25DCFB3}" type="datetimeFigureOut">
              <a:rPr lang="fr-FR" smtClean="0"/>
              <a:t>08/04/2016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5F2A605-9E3A-4A11-B017-699596B29FD7}" type="slidenum">
              <a:rPr lang="fr-FR" smtClean="0"/>
              <a:t>‹N°›</a:t>
            </a:fld>
            <a:endParaRPr lang="fr-FR"/>
          </a:p>
        </p:txBody>
      </p:sp>
    </p:spTree>
    <p:extLst>
      <p:ext uri="{BB962C8B-B14F-4D97-AF65-F5344CB8AC3E}">
        <p14:creationId xmlns:p14="http://schemas.microsoft.com/office/powerpoint/2010/main" val="3955043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911D82F6-C218-4A5E-B648-65D0B25DCFB3}" type="datetimeFigureOut">
              <a:rPr lang="fr-FR" smtClean="0"/>
              <a:t>08/04/2016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5F2A605-9E3A-4A11-B017-699596B29FD7}" type="slidenum">
              <a:rPr lang="fr-FR" smtClean="0"/>
              <a:t>‹N°›</a:t>
            </a:fld>
            <a:endParaRPr lang="fr-FR"/>
          </a:p>
        </p:txBody>
      </p:sp>
    </p:spTree>
    <p:extLst>
      <p:ext uri="{BB962C8B-B14F-4D97-AF65-F5344CB8AC3E}">
        <p14:creationId xmlns:p14="http://schemas.microsoft.com/office/powerpoint/2010/main" val="223785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11D82F6-C218-4A5E-B648-65D0B25DCFB3}" type="datetimeFigureOut">
              <a:rPr lang="fr-FR" smtClean="0"/>
              <a:t>08/04/2016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5F2A605-9E3A-4A11-B017-699596B29FD7}" type="slidenum">
              <a:rPr lang="fr-FR" smtClean="0"/>
              <a:t>‹N°›</a:t>
            </a:fld>
            <a:endParaRPr lang="fr-FR"/>
          </a:p>
        </p:txBody>
      </p:sp>
    </p:spTree>
    <p:extLst>
      <p:ext uri="{BB962C8B-B14F-4D97-AF65-F5344CB8AC3E}">
        <p14:creationId xmlns:p14="http://schemas.microsoft.com/office/powerpoint/2010/main" val="1045904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911D82F6-C218-4A5E-B648-65D0B25DCFB3}" type="datetimeFigureOut">
              <a:rPr lang="fr-FR" smtClean="0"/>
              <a:t>08/04/2016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5F2A605-9E3A-4A11-B017-699596B29FD7}" type="slidenum">
              <a:rPr lang="fr-FR" smtClean="0"/>
              <a:t>‹N°›</a:t>
            </a:fld>
            <a:endParaRPr lang="fr-FR"/>
          </a:p>
        </p:txBody>
      </p:sp>
    </p:spTree>
    <p:extLst>
      <p:ext uri="{BB962C8B-B14F-4D97-AF65-F5344CB8AC3E}">
        <p14:creationId xmlns:p14="http://schemas.microsoft.com/office/powerpoint/2010/main" val="4211329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911D82F6-C218-4A5E-B648-65D0B25DCFB3}" type="datetimeFigureOut">
              <a:rPr lang="fr-FR" smtClean="0"/>
              <a:t>08/04/2016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5F2A605-9E3A-4A11-B017-699596B29FD7}" type="slidenum">
              <a:rPr lang="fr-FR" smtClean="0"/>
              <a:t>‹N°›</a:t>
            </a:fld>
            <a:endParaRPr lang="fr-FR"/>
          </a:p>
        </p:txBody>
      </p:sp>
    </p:spTree>
    <p:extLst>
      <p:ext uri="{BB962C8B-B14F-4D97-AF65-F5344CB8AC3E}">
        <p14:creationId xmlns:p14="http://schemas.microsoft.com/office/powerpoint/2010/main" val="245676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1D82F6-C218-4A5E-B648-65D0B25DCFB3}" type="datetimeFigureOut">
              <a:rPr lang="fr-FR" smtClean="0"/>
              <a:t>08/04/2016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F2A605-9E3A-4A11-B017-699596B29FD7}" type="slidenum">
              <a:rPr lang="fr-FR" smtClean="0"/>
              <a:t>‹N°›</a:t>
            </a:fld>
            <a:endParaRPr lang="fr-FR"/>
          </a:p>
        </p:txBody>
      </p:sp>
    </p:spTree>
    <p:extLst>
      <p:ext uri="{BB962C8B-B14F-4D97-AF65-F5344CB8AC3E}">
        <p14:creationId xmlns:p14="http://schemas.microsoft.com/office/powerpoint/2010/main" val="547363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936838" y="2334409"/>
            <a:ext cx="6347011" cy="1261884"/>
          </a:xfrm>
          <a:prstGeom prst="rect">
            <a:avLst/>
          </a:prstGeom>
          <a:noFill/>
        </p:spPr>
        <p:txBody>
          <a:bodyPr wrap="square" rtlCol="0">
            <a:spAutoFit/>
          </a:bodyPr>
          <a:lstStyle/>
          <a:p>
            <a:pPr algn="ctr"/>
            <a:r>
              <a:rPr lang="fr-FR" sz="4400" b="1" dirty="0">
                <a:solidFill>
                  <a:srgbClr val="002060"/>
                </a:solidFill>
              </a:rPr>
              <a:t>BMC Control-M</a:t>
            </a:r>
          </a:p>
          <a:p>
            <a:pPr algn="ctr"/>
            <a:r>
              <a:rPr lang="fr-FR" sz="3200" b="1" dirty="0">
                <a:solidFill>
                  <a:srgbClr val="002060"/>
                </a:solidFill>
              </a:rPr>
              <a:t>Contrôler votre futur</a:t>
            </a:r>
          </a:p>
        </p:txBody>
      </p:sp>
    </p:spTree>
    <p:extLst>
      <p:ext uri="{BB962C8B-B14F-4D97-AF65-F5344CB8AC3E}">
        <p14:creationId xmlns:p14="http://schemas.microsoft.com/office/powerpoint/2010/main" val="3423913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665563821"/>
              </p:ext>
            </p:extLst>
          </p:nvPr>
        </p:nvGraphicFramePr>
        <p:xfrm>
          <a:off x="387275" y="1085427"/>
          <a:ext cx="10403841" cy="2851871"/>
        </p:xfrm>
        <a:graphic>
          <a:graphicData uri="http://schemas.openxmlformats.org/drawingml/2006/table">
            <a:tbl>
              <a:tblPr firstRow="1" bandRow="1">
                <a:tableStyleId>{5C22544A-7EE6-4342-B048-85BDC9FD1C3A}</a:tableStyleId>
              </a:tblPr>
              <a:tblGrid>
                <a:gridCol w="3467947">
                  <a:extLst>
                    <a:ext uri="{9D8B030D-6E8A-4147-A177-3AD203B41FA5}">
                      <a16:colId xmlns:a16="http://schemas.microsoft.com/office/drawing/2014/main" val="3676840901"/>
                    </a:ext>
                  </a:extLst>
                </a:gridCol>
                <a:gridCol w="3467947">
                  <a:extLst>
                    <a:ext uri="{9D8B030D-6E8A-4147-A177-3AD203B41FA5}">
                      <a16:colId xmlns:a16="http://schemas.microsoft.com/office/drawing/2014/main" val="275727372"/>
                    </a:ext>
                  </a:extLst>
                </a:gridCol>
                <a:gridCol w="3467947">
                  <a:extLst>
                    <a:ext uri="{9D8B030D-6E8A-4147-A177-3AD203B41FA5}">
                      <a16:colId xmlns:a16="http://schemas.microsoft.com/office/drawing/2014/main" val="3814903981"/>
                    </a:ext>
                  </a:extLst>
                </a:gridCol>
              </a:tblGrid>
              <a:tr h="368019">
                <a:tc>
                  <a:txBody>
                    <a:bodyPr/>
                    <a:lstStyle/>
                    <a:p>
                      <a:r>
                        <a:rPr lang="fr-FR" sz="1800" b="1" kern="1200" dirty="0">
                          <a:solidFill>
                            <a:schemeClr val="lt1"/>
                          </a:solidFill>
                          <a:effectLst/>
                          <a:latin typeface="+mn-lt"/>
                          <a:ea typeface="+mn-ea"/>
                          <a:cs typeface="+mn-cs"/>
                        </a:rPr>
                        <a:t>Caractéristiques</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fr-FR" sz="1800" b="1" kern="1200" dirty="0" err="1">
                          <a:solidFill>
                            <a:schemeClr val="lt1"/>
                          </a:solidFill>
                          <a:effectLst/>
                          <a:latin typeface="+mn-lt"/>
                          <a:ea typeface="+mn-ea"/>
                          <a:cs typeface="+mn-cs"/>
                        </a:rPr>
                        <a:t>Componsants</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8550902"/>
                  </a:ext>
                </a:extLst>
              </a:tr>
              <a:tr h="368019">
                <a:tc rowSpan="2">
                  <a:txBody>
                    <a:bodyPr/>
                    <a:lstStyle/>
                    <a:p>
                      <a:r>
                        <a:rPr lang="fr-FR" dirty="0"/>
                        <a:t>Jobs / tâches</a:t>
                      </a:r>
                      <a:r>
                        <a:rPr lang="fr-FR" baseline="0" dirty="0"/>
                        <a:t> (travaux)</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baseline="0" dirty="0"/>
                        <a:t>Travaux s</a:t>
                      </a:r>
                      <a:r>
                        <a:rPr lang="fr-FR" dirty="0"/>
                        <a:t>imples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0" kern="1200" dirty="0">
                          <a:solidFill>
                            <a:schemeClr val="dk1"/>
                          </a:solidFill>
                          <a:effectLst/>
                          <a:latin typeface="+mn-lt"/>
                          <a:ea typeface="+mn-ea"/>
                          <a:cs typeface="+mn-cs"/>
                        </a:rPr>
                        <a:t>Créer</a:t>
                      </a:r>
                      <a:r>
                        <a:rPr lang="fr-FR" sz="1800" b="0" kern="1200" baseline="0" dirty="0">
                          <a:solidFill>
                            <a:schemeClr val="dk1"/>
                          </a:solidFill>
                          <a:effectLst/>
                          <a:latin typeface="+mn-lt"/>
                          <a:ea typeface="+mn-ea"/>
                          <a:cs typeface="+mn-cs"/>
                        </a:rPr>
                        <a:t> des tâches</a:t>
                      </a:r>
                      <a:r>
                        <a:rPr lang="fr-FR" sz="1800" b="0" kern="1200" dirty="0">
                          <a:solidFill>
                            <a:schemeClr val="dk1"/>
                          </a:solidFill>
                          <a:effectLst/>
                          <a:latin typeface="+mn-lt"/>
                          <a:ea typeface="+mn-ea"/>
                          <a:cs typeface="+mn-cs"/>
                        </a:rPr>
                        <a:t> Batch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8880933"/>
                  </a:ext>
                </a:extLst>
              </a:tr>
              <a:tr h="643757">
                <a:tc v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baseline="0" dirty="0"/>
                        <a:t>Travaux </a:t>
                      </a:r>
                      <a:r>
                        <a:rPr lang="fr-FR" dirty="0"/>
                        <a:t>complexes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0" kern="1200" dirty="0">
                          <a:solidFill>
                            <a:schemeClr val="dk1"/>
                          </a:solidFill>
                          <a:effectLst/>
                          <a:latin typeface="+mn-lt"/>
                          <a:ea typeface="+mn-ea"/>
                          <a:cs typeface="+mn-cs"/>
                        </a:rPr>
                        <a:t>Surveiller</a:t>
                      </a:r>
                      <a:r>
                        <a:rPr lang="fr-FR" sz="1800" b="0" kern="1200" baseline="0" dirty="0">
                          <a:solidFill>
                            <a:schemeClr val="dk1"/>
                          </a:solidFill>
                          <a:effectLst/>
                          <a:latin typeface="+mn-lt"/>
                          <a:ea typeface="+mn-ea"/>
                          <a:cs typeface="+mn-cs"/>
                        </a:rPr>
                        <a:t> les tâches dans les</a:t>
                      </a:r>
                      <a:r>
                        <a:rPr lang="fr-FR" sz="1800" b="0" kern="1200" dirty="0">
                          <a:solidFill>
                            <a:schemeClr val="dk1"/>
                          </a:solidFill>
                          <a:effectLst/>
                          <a:latin typeface="+mn-lt"/>
                          <a:ea typeface="+mn-ea"/>
                          <a:cs typeface="+mn-cs"/>
                        </a:rPr>
                        <a:t> </a:t>
                      </a:r>
                      <a:r>
                        <a:rPr lang="fr-FR" sz="1800" b="0" kern="1200" dirty="0" err="1">
                          <a:solidFill>
                            <a:schemeClr val="dk1"/>
                          </a:solidFill>
                          <a:effectLst/>
                          <a:latin typeface="+mn-lt"/>
                          <a:ea typeface="+mn-ea"/>
                          <a:cs typeface="+mn-cs"/>
                        </a:rPr>
                        <a:t>Batches</a:t>
                      </a:r>
                      <a:endParaRPr lang="fr-FR" sz="1800" b="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7805495"/>
                  </a:ext>
                </a:extLst>
              </a:tr>
              <a:tr h="368019">
                <a:tc rowSpan="2">
                  <a:txBody>
                    <a:bodyPr/>
                    <a:lstStyle/>
                    <a:p>
                      <a:r>
                        <a:rPr lang="fr-FR" dirty="0"/>
                        <a:t>Actions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a:t>Réexécution d’une tâche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800" kern="1200" dirty="0">
                          <a:solidFill>
                            <a:schemeClr val="dk1"/>
                          </a:solidFill>
                          <a:effectLst/>
                          <a:latin typeface="+mn-lt"/>
                          <a:ea typeface="+mn-ea"/>
                          <a:cs typeface="+mn-cs"/>
                        </a:rPr>
                        <a:t>Notification </a:t>
                      </a:r>
                      <a:r>
                        <a:rPr lang="fr-FR" sz="1800" b="0" kern="1200" dirty="0">
                          <a:solidFill>
                            <a:schemeClr val="dk1"/>
                          </a:solidFill>
                          <a:effectLst/>
                          <a:latin typeface="+mn-lt"/>
                          <a:ea typeface="+mn-ea"/>
                          <a:cs typeface="+mn-cs"/>
                        </a:rPr>
                        <a:t>ECS</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0759808"/>
                  </a:ext>
                </a:extLst>
              </a:tr>
              <a:tr h="368019">
                <a:tc v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a:t>Notification par email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800" b="0" kern="1200" dirty="0">
                          <a:solidFill>
                            <a:schemeClr val="dk1"/>
                          </a:solidFill>
                          <a:effectLst/>
                          <a:latin typeface="+mn-lt"/>
                          <a:ea typeface="+mn-ea"/>
                          <a:cs typeface="+mn-cs"/>
                        </a:rPr>
                        <a:t>Alerte pour y remédier</a:t>
                      </a:r>
                      <a:endParaRPr lang="fr-FR"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0197378"/>
                  </a:ext>
                </a:extLst>
              </a:tr>
              <a:tr h="368019">
                <a:tc rowSpan="2">
                  <a:txBody>
                    <a:bodyPr/>
                    <a:lstStyle/>
                    <a:p>
                      <a:r>
                        <a:rPr lang="fr-FR" dirty="0"/>
                        <a:t>Autres</a:t>
                      </a:r>
                      <a:r>
                        <a:rPr lang="fr-FR" baseline="0" dirty="0"/>
                        <a:t> caractéristiques</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a:t>Prévision</a:t>
                      </a:r>
                      <a:r>
                        <a:rPr lang="fr-FR" baseline="0" dirty="0"/>
                        <a:t> des travaux</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800" kern="1200" dirty="0">
                          <a:solidFill>
                            <a:schemeClr val="dk1"/>
                          </a:solidFill>
                          <a:effectLst/>
                          <a:latin typeface="+mn-lt"/>
                          <a:ea typeface="+mn-ea"/>
                          <a:cs typeface="+mn-cs"/>
                        </a:rPr>
                        <a:t>Analyse</a:t>
                      </a:r>
                      <a:r>
                        <a:rPr lang="fr-FR" sz="1800" kern="1200" baseline="0" dirty="0">
                          <a:solidFill>
                            <a:schemeClr val="dk1"/>
                          </a:solidFill>
                          <a:effectLst/>
                          <a:latin typeface="+mn-lt"/>
                          <a:ea typeface="+mn-ea"/>
                          <a:cs typeface="+mn-cs"/>
                        </a:rPr>
                        <a:t> de la c</a:t>
                      </a:r>
                      <a:r>
                        <a:rPr lang="fr-FR" sz="1800" kern="1200" dirty="0">
                          <a:solidFill>
                            <a:schemeClr val="dk1"/>
                          </a:solidFill>
                          <a:effectLst/>
                          <a:latin typeface="+mn-lt"/>
                          <a:ea typeface="+mn-ea"/>
                          <a:cs typeface="+mn-cs"/>
                        </a:rPr>
                        <a:t>ause </a:t>
                      </a:r>
                      <a:r>
                        <a:rPr lang="fr-FR" sz="1800" kern="1200" baseline="0" dirty="0">
                          <a:solidFill>
                            <a:schemeClr val="dk1"/>
                          </a:solidFill>
                          <a:effectLst/>
                          <a:latin typeface="+mn-lt"/>
                          <a:ea typeface="+mn-ea"/>
                          <a:cs typeface="+mn-cs"/>
                        </a:rPr>
                        <a:t>p</a:t>
                      </a:r>
                      <a:r>
                        <a:rPr lang="fr-FR" sz="1800" b="0" kern="1200" dirty="0">
                          <a:solidFill>
                            <a:schemeClr val="dk1"/>
                          </a:solidFill>
                          <a:effectLst/>
                          <a:latin typeface="+mn-lt"/>
                          <a:ea typeface="+mn-ea"/>
                          <a:cs typeface="+mn-cs"/>
                        </a:rPr>
                        <a:t>robable</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0789525"/>
                  </a:ext>
                </a:extLst>
              </a:tr>
              <a:tr h="368019">
                <a:tc v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0" kern="1200" dirty="0">
                          <a:solidFill>
                            <a:schemeClr val="dk1"/>
                          </a:solidFill>
                          <a:effectLst/>
                          <a:latin typeface="+mn-lt"/>
                          <a:ea typeface="+mn-ea"/>
                          <a:cs typeface="+mn-cs"/>
                        </a:rPr>
                        <a:t>Conditionnement global des paramètres</a:t>
                      </a:r>
                      <a:r>
                        <a:rPr lang="fr-FR" sz="1800" b="0" kern="1200" baseline="0" dirty="0">
                          <a:solidFill>
                            <a:schemeClr val="dk1"/>
                          </a:solidFill>
                          <a:effectLst/>
                          <a:latin typeface="+mn-lt"/>
                          <a:ea typeface="+mn-ea"/>
                          <a:cs typeface="+mn-cs"/>
                        </a:rPr>
                        <a:t> des tâches</a:t>
                      </a:r>
                      <a:endParaRPr lang="fr-FR" sz="1800" b="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4769658"/>
                  </a:ext>
                </a:extLst>
              </a:tr>
            </a:tbl>
          </a:graphicData>
        </a:graphic>
      </p:graphicFrame>
      <p:sp>
        <p:nvSpPr>
          <p:cNvPr id="3" name="ZoneTexte 2"/>
          <p:cNvSpPr txBox="1"/>
          <p:nvPr/>
        </p:nvSpPr>
        <p:spPr>
          <a:xfrm>
            <a:off x="387275" y="268942"/>
            <a:ext cx="7702476" cy="461665"/>
          </a:xfrm>
          <a:prstGeom prst="rect">
            <a:avLst/>
          </a:prstGeom>
          <a:noFill/>
        </p:spPr>
        <p:txBody>
          <a:bodyPr wrap="square" rtlCol="0">
            <a:spAutoFit/>
          </a:bodyPr>
          <a:lstStyle/>
          <a:p>
            <a:r>
              <a:rPr lang="fr-FR" sz="2400" b="1" dirty="0">
                <a:solidFill>
                  <a:srgbClr val="002060"/>
                </a:solidFill>
              </a:rPr>
              <a:t>Caractéristiques de Control-M (Control-M </a:t>
            </a:r>
            <a:r>
              <a:rPr lang="fr-FR" sz="2400" b="1" dirty="0" err="1">
                <a:solidFill>
                  <a:srgbClr val="002060"/>
                </a:solidFill>
              </a:rPr>
              <a:t>Features</a:t>
            </a:r>
            <a:r>
              <a:rPr lang="fr-FR" sz="2400" b="1" dirty="0">
                <a:solidFill>
                  <a:srgbClr val="002060"/>
                </a:solidFill>
              </a:rPr>
              <a:t>)</a:t>
            </a:r>
          </a:p>
        </p:txBody>
      </p:sp>
    </p:spTree>
    <p:extLst>
      <p:ext uri="{BB962C8B-B14F-4D97-AF65-F5344CB8AC3E}">
        <p14:creationId xmlns:p14="http://schemas.microsoft.com/office/powerpoint/2010/main" val="1313525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84093" y="150608"/>
            <a:ext cx="2947596" cy="462578"/>
          </a:xfrm>
          <a:prstGeom prst="rect">
            <a:avLst/>
          </a:prstGeom>
          <a:noFill/>
        </p:spPr>
        <p:txBody>
          <a:bodyPr wrap="square" rtlCol="0">
            <a:spAutoFit/>
          </a:bodyPr>
          <a:lstStyle/>
          <a:p>
            <a:r>
              <a:rPr lang="fr-FR" sz="2400" b="1" dirty="0">
                <a:solidFill>
                  <a:srgbClr val="002060"/>
                </a:solidFill>
              </a:rPr>
              <a:t>Modules Control-M</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093" y="613186"/>
            <a:ext cx="8816844" cy="6023771"/>
          </a:xfrm>
          <a:prstGeom prst="rect">
            <a:avLst/>
          </a:prstGeom>
        </p:spPr>
      </p:pic>
    </p:spTree>
    <p:extLst>
      <p:ext uri="{BB962C8B-B14F-4D97-AF65-F5344CB8AC3E}">
        <p14:creationId xmlns:p14="http://schemas.microsoft.com/office/powerpoint/2010/main" val="78749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84092" y="150608"/>
            <a:ext cx="4453667" cy="461665"/>
          </a:xfrm>
          <a:prstGeom prst="rect">
            <a:avLst/>
          </a:prstGeom>
          <a:noFill/>
        </p:spPr>
        <p:txBody>
          <a:bodyPr wrap="square" rtlCol="0">
            <a:spAutoFit/>
          </a:bodyPr>
          <a:lstStyle/>
          <a:p>
            <a:r>
              <a:rPr lang="fr-FR" sz="2400" b="1" dirty="0">
                <a:solidFill>
                  <a:srgbClr val="002060"/>
                </a:solidFill>
              </a:rPr>
              <a:t>Point focal pour les entreprises</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18" y="612273"/>
            <a:ext cx="11983123" cy="5983750"/>
          </a:xfrm>
          <a:prstGeom prst="rect">
            <a:avLst/>
          </a:prstGeom>
        </p:spPr>
      </p:pic>
    </p:spTree>
    <p:extLst>
      <p:ext uri="{BB962C8B-B14F-4D97-AF65-F5344CB8AC3E}">
        <p14:creationId xmlns:p14="http://schemas.microsoft.com/office/powerpoint/2010/main" val="1871565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017" y="717511"/>
            <a:ext cx="11424454" cy="5276709"/>
          </a:xfrm>
          <a:prstGeom prst="rect">
            <a:avLst/>
          </a:prstGeom>
        </p:spPr>
      </p:pic>
      <p:sp>
        <p:nvSpPr>
          <p:cNvPr id="3" name="ZoneTexte 2"/>
          <p:cNvSpPr txBox="1"/>
          <p:nvPr/>
        </p:nvSpPr>
        <p:spPr>
          <a:xfrm>
            <a:off x="484092" y="150609"/>
            <a:ext cx="4098665" cy="461665"/>
          </a:xfrm>
          <a:prstGeom prst="rect">
            <a:avLst/>
          </a:prstGeom>
          <a:noFill/>
        </p:spPr>
        <p:txBody>
          <a:bodyPr wrap="square" rtlCol="0">
            <a:spAutoFit/>
          </a:bodyPr>
          <a:lstStyle/>
          <a:p>
            <a:r>
              <a:rPr lang="fr-FR" sz="2400" b="1" dirty="0">
                <a:solidFill>
                  <a:srgbClr val="002060"/>
                </a:solidFill>
              </a:rPr>
              <a:t>BMC Batch Impact Manager</a:t>
            </a:r>
          </a:p>
        </p:txBody>
      </p:sp>
    </p:spTree>
    <p:extLst>
      <p:ext uri="{BB962C8B-B14F-4D97-AF65-F5344CB8AC3E}">
        <p14:creationId xmlns:p14="http://schemas.microsoft.com/office/powerpoint/2010/main" val="3496405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485" y="613186"/>
            <a:ext cx="9767945" cy="5952341"/>
          </a:xfrm>
          <a:prstGeom prst="rect">
            <a:avLst/>
          </a:prstGeom>
        </p:spPr>
      </p:pic>
      <p:sp>
        <p:nvSpPr>
          <p:cNvPr id="3" name="ZoneTexte 2"/>
          <p:cNvSpPr txBox="1"/>
          <p:nvPr/>
        </p:nvSpPr>
        <p:spPr>
          <a:xfrm>
            <a:off x="484093" y="150608"/>
            <a:ext cx="2947596" cy="462578"/>
          </a:xfrm>
          <a:prstGeom prst="rect">
            <a:avLst/>
          </a:prstGeom>
          <a:noFill/>
        </p:spPr>
        <p:txBody>
          <a:bodyPr wrap="square" rtlCol="0">
            <a:spAutoFit/>
          </a:bodyPr>
          <a:lstStyle/>
          <a:p>
            <a:r>
              <a:rPr lang="fr-FR" sz="2400" b="1" dirty="0">
                <a:solidFill>
                  <a:srgbClr val="002060"/>
                </a:solidFill>
              </a:rPr>
              <a:t>Analyse des résultats</a:t>
            </a:r>
          </a:p>
        </p:txBody>
      </p:sp>
    </p:spTree>
    <p:extLst>
      <p:ext uri="{BB962C8B-B14F-4D97-AF65-F5344CB8AC3E}">
        <p14:creationId xmlns:p14="http://schemas.microsoft.com/office/powerpoint/2010/main" val="1110946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504" y="841393"/>
            <a:ext cx="11646206" cy="5139859"/>
          </a:xfrm>
          <a:prstGeom prst="rect">
            <a:avLst/>
          </a:prstGeom>
        </p:spPr>
      </p:pic>
      <p:sp>
        <p:nvSpPr>
          <p:cNvPr id="3" name="ZoneTexte 2"/>
          <p:cNvSpPr txBox="1"/>
          <p:nvPr/>
        </p:nvSpPr>
        <p:spPr>
          <a:xfrm>
            <a:off x="484092" y="150609"/>
            <a:ext cx="7422779" cy="461665"/>
          </a:xfrm>
          <a:prstGeom prst="rect">
            <a:avLst/>
          </a:prstGeom>
          <a:noFill/>
        </p:spPr>
        <p:txBody>
          <a:bodyPr wrap="square" rtlCol="0">
            <a:spAutoFit/>
          </a:bodyPr>
          <a:lstStyle/>
          <a:p>
            <a:r>
              <a:rPr lang="fr-FR" sz="2400" b="1" dirty="0">
                <a:solidFill>
                  <a:srgbClr val="002060"/>
                </a:solidFill>
              </a:rPr>
              <a:t>Prévisions Control-M (Control-M </a:t>
            </a:r>
            <a:r>
              <a:rPr lang="fr-FR" sz="2400" b="1" dirty="0" err="1">
                <a:solidFill>
                  <a:srgbClr val="002060"/>
                </a:solidFill>
              </a:rPr>
              <a:t>Forecasts</a:t>
            </a:r>
            <a:r>
              <a:rPr lang="fr-FR" sz="2400" b="1" dirty="0">
                <a:solidFill>
                  <a:srgbClr val="002060"/>
                </a:solidFill>
              </a:rPr>
              <a:t>)</a:t>
            </a:r>
          </a:p>
        </p:txBody>
      </p:sp>
    </p:spTree>
    <p:extLst>
      <p:ext uri="{BB962C8B-B14F-4D97-AF65-F5344CB8AC3E}">
        <p14:creationId xmlns:p14="http://schemas.microsoft.com/office/powerpoint/2010/main" val="1486152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894" y="0"/>
            <a:ext cx="9048106" cy="6858000"/>
          </a:xfrm>
          <a:prstGeom prst="rect">
            <a:avLst/>
          </a:prstGeom>
        </p:spPr>
      </p:pic>
      <p:sp>
        <p:nvSpPr>
          <p:cNvPr id="3" name="ZoneTexte 2"/>
          <p:cNvSpPr txBox="1"/>
          <p:nvPr/>
        </p:nvSpPr>
        <p:spPr>
          <a:xfrm>
            <a:off x="484093" y="150608"/>
            <a:ext cx="2280622" cy="1200329"/>
          </a:xfrm>
          <a:prstGeom prst="rect">
            <a:avLst/>
          </a:prstGeom>
          <a:noFill/>
        </p:spPr>
        <p:txBody>
          <a:bodyPr wrap="square" rtlCol="0">
            <a:spAutoFit/>
          </a:bodyPr>
          <a:lstStyle/>
          <a:p>
            <a:r>
              <a:rPr lang="fr-FR" sz="2400" b="1" dirty="0">
                <a:solidFill>
                  <a:srgbClr val="002060"/>
                </a:solidFill>
              </a:rPr>
              <a:t>Facilités de </a:t>
            </a:r>
            <a:r>
              <a:rPr lang="fr-FR" sz="2400" b="1" dirty="0" err="1">
                <a:solidFill>
                  <a:srgbClr val="002060"/>
                </a:solidFill>
              </a:rPr>
              <a:t>Reporting</a:t>
            </a:r>
            <a:r>
              <a:rPr lang="fr-FR" sz="2400" b="1" dirty="0">
                <a:solidFill>
                  <a:srgbClr val="002060"/>
                </a:solidFill>
              </a:rPr>
              <a:t> Control-M</a:t>
            </a:r>
          </a:p>
        </p:txBody>
      </p:sp>
    </p:spTree>
    <p:extLst>
      <p:ext uri="{BB962C8B-B14F-4D97-AF65-F5344CB8AC3E}">
        <p14:creationId xmlns:p14="http://schemas.microsoft.com/office/powerpoint/2010/main" val="3893751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364" y="84156"/>
            <a:ext cx="10734675" cy="6677025"/>
          </a:xfrm>
          <a:prstGeom prst="rect">
            <a:avLst/>
          </a:prstGeom>
        </p:spPr>
      </p:pic>
      <p:sp>
        <p:nvSpPr>
          <p:cNvPr id="3" name="ZoneTexte 2"/>
          <p:cNvSpPr txBox="1"/>
          <p:nvPr/>
        </p:nvSpPr>
        <p:spPr>
          <a:xfrm>
            <a:off x="193638" y="376518"/>
            <a:ext cx="978946" cy="1569660"/>
          </a:xfrm>
          <a:prstGeom prst="rect">
            <a:avLst/>
          </a:prstGeom>
          <a:noFill/>
        </p:spPr>
        <p:txBody>
          <a:bodyPr wrap="square" rtlCol="0">
            <a:spAutoFit/>
          </a:bodyPr>
          <a:lstStyle/>
          <a:p>
            <a:r>
              <a:rPr lang="fr-FR" sz="2400" b="1" dirty="0">
                <a:solidFill>
                  <a:srgbClr val="002060"/>
                </a:solidFill>
              </a:rPr>
              <a:t>BSM-Batch </a:t>
            </a:r>
            <a:r>
              <a:rPr lang="fr-FR" sz="2400" b="1" dirty="0" err="1">
                <a:solidFill>
                  <a:srgbClr val="002060"/>
                </a:solidFill>
              </a:rPr>
              <a:t>inci-dents</a:t>
            </a:r>
            <a:endParaRPr lang="fr-FR" sz="2400" b="1" dirty="0">
              <a:solidFill>
                <a:srgbClr val="002060"/>
              </a:solidFill>
            </a:endParaRPr>
          </a:p>
        </p:txBody>
      </p:sp>
      <p:sp>
        <p:nvSpPr>
          <p:cNvPr id="4" name="Rectangle 3"/>
          <p:cNvSpPr/>
          <p:nvPr/>
        </p:nvSpPr>
        <p:spPr>
          <a:xfrm>
            <a:off x="1484554" y="1182385"/>
            <a:ext cx="2721685" cy="763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300" b="1" i="1" dirty="0">
                <a:solidFill>
                  <a:srgbClr val="002060"/>
                </a:solidFill>
              </a:rPr>
              <a:t>Détermines</a:t>
            </a:r>
            <a:r>
              <a:rPr lang="fr-FR" sz="2300" i="1" dirty="0">
                <a:solidFill>
                  <a:srgbClr val="002060"/>
                </a:solidFill>
              </a:rPr>
              <a:t> </a:t>
            </a:r>
            <a:r>
              <a:rPr lang="fr-FR" sz="2300" dirty="0">
                <a:solidFill>
                  <a:srgbClr val="002060"/>
                </a:solidFill>
              </a:rPr>
              <a:t>l’impact business (en avance)</a:t>
            </a:r>
            <a:endParaRPr lang="fr-FR" sz="2300" i="1" dirty="0">
              <a:solidFill>
                <a:srgbClr val="002060"/>
              </a:solidFill>
            </a:endParaRPr>
          </a:p>
        </p:txBody>
      </p:sp>
      <p:sp>
        <p:nvSpPr>
          <p:cNvPr id="5" name="Rectangle 4"/>
          <p:cNvSpPr/>
          <p:nvPr/>
        </p:nvSpPr>
        <p:spPr>
          <a:xfrm>
            <a:off x="1484554" y="3862833"/>
            <a:ext cx="2721685" cy="763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300" b="1" i="1" dirty="0">
                <a:solidFill>
                  <a:srgbClr val="002060"/>
                </a:solidFill>
              </a:rPr>
              <a:t>Ouvre</a:t>
            </a:r>
            <a:r>
              <a:rPr lang="fr-FR" sz="2300" dirty="0">
                <a:solidFill>
                  <a:srgbClr val="002060"/>
                </a:solidFill>
              </a:rPr>
              <a:t> un incident de service batch.</a:t>
            </a:r>
            <a:endParaRPr lang="fr-FR" sz="2300" i="1" dirty="0">
              <a:solidFill>
                <a:srgbClr val="002060"/>
              </a:solidFill>
            </a:endParaRPr>
          </a:p>
        </p:txBody>
      </p:sp>
      <p:sp>
        <p:nvSpPr>
          <p:cNvPr id="6" name="Rectangle 5"/>
          <p:cNvSpPr/>
          <p:nvPr/>
        </p:nvSpPr>
        <p:spPr>
          <a:xfrm>
            <a:off x="9585063" y="3917039"/>
            <a:ext cx="2334410" cy="655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300" b="1" i="1" dirty="0">
                <a:solidFill>
                  <a:srgbClr val="002060"/>
                </a:solidFill>
              </a:rPr>
              <a:t>Faits saillants </a:t>
            </a:r>
            <a:r>
              <a:rPr lang="fr-FR" sz="2300" dirty="0">
                <a:solidFill>
                  <a:srgbClr val="002060"/>
                </a:solidFill>
              </a:rPr>
              <a:t>de l'événement.</a:t>
            </a:r>
          </a:p>
        </p:txBody>
      </p:sp>
      <p:sp>
        <p:nvSpPr>
          <p:cNvPr id="7" name="Rectangle 6"/>
          <p:cNvSpPr/>
          <p:nvPr/>
        </p:nvSpPr>
        <p:spPr>
          <a:xfrm>
            <a:off x="9197788" y="4883972"/>
            <a:ext cx="2334410" cy="15921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300" dirty="0">
                <a:solidFill>
                  <a:schemeClr val="tx1"/>
                </a:solidFill>
              </a:rPr>
              <a:t>Un événement indésirable se produit _ un échec du job ou un retard</a:t>
            </a:r>
            <a:endParaRPr lang="fr-FR" sz="2300" i="1" dirty="0">
              <a:solidFill>
                <a:schemeClr val="tx1"/>
              </a:solidFill>
            </a:endParaRPr>
          </a:p>
        </p:txBody>
      </p:sp>
    </p:spTree>
    <p:extLst>
      <p:ext uri="{BB962C8B-B14F-4D97-AF65-F5344CB8AC3E}">
        <p14:creationId xmlns:p14="http://schemas.microsoft.com/office/powerpoint/2010/main" val="2515118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0456" y="376519"/>
            <a:ext cx="8261873" cy="461665"/>
          </a:xfrm>
          <a:prstGeom prst="rect">
            <a:avLst/>
          </a:prstGeom>
          <a:noFill/>
        </p:spPr>
        <p:txBody>
          <a:bodyPr wrap="square" rtlCol="0">
            <a:spAutoFit/>
          </a:bodyPr>
          <a:lstStyle/>
          <a:p>
            <a:r>
              <a:rPr lang="fr-FR" sz="2400" b="1" dirty="0">
                <a:solidFill>
                  <a:srgbClr val="002060"/>
                </a:solidFill>
              </a:rPr>
              <a:t>BMC CONTROL-M en tant que solution WLA </a:t>
            </a:r>
            <a:r>
              <a:rPr lang="fr-FR" sz="2400" b="1" dirty="0" err="1">
                <a:solidFill>
                  <a:srgbClr val="002060"/>
                </a:solidFill>
              </a:rPr>
              <a:t>Consolidated</a:t>
            </a:r>
            <a:endParaRPr lang="fr-FR" sz="2400" b="1" dirty="0">
              <a:solidFill>
                <a:srgbClr val="002060"/>
              </a:solidFill>
            </a:endParaRPr>
          </a:p>
        </p:txBody>
      </p:sp>
      <p:sp>
        <p:nvSpPr>
          <p:cNvPr id="3" name="Rectangle 2"/>
          <p:cNvSpPr/>
          <p:nvPr/>
        </p:nvSpPr>
        <p:spPr>
          <a:xfrm>
            <a:off x="365759" y="1118794"/>
            <a:ext cx="11521441" cy="3693319"/>
          </a:xfrm>
          <a:prstGeom prst="rect">
            <a:avLst/>
          </a:prstGeom>
        </p:spPr>
        <p:txBody>
          <a:bodyPr wrap="square">
            <a:spAutoFit/>
          </a:bodyPr>
          <a:lstStyle/>
          <a:p>
            <a:pPr marL="342900" indent="-342900">
              <a:buFont typeface="Arial" panose="020B0604020202020204" pitchFamily="34" charset="0"/>
              <a:buChar char="•"/>
            </a:pPr>
            <a:r>
              <a:rPr lang="fr-FR" sz="2400" dirty="0">
                <a:solidFill>
                  <a:srgbClr val="002060"/>
                </a:solidFill>
              </a:rPr>
              <a:t>BMC Software est parmi les leaders dans les TI (technologies de l’information) et l'automatisation des centres de données. Sa solution pour WLA, BMC CONTROL-M, possède de nombreuses fonctionnalités ont en font un excellent choix pour la consolidation WLA à l’échelle de l'entreprise.</a:t>
            </a:r>
          </a:p>
          <a:p>
            <a:endParaRPr lang="fr-FR" dirty="0">
              <a:solidFill>
                <a:srgbClr val="002060"/>
              </a:solidFill>
            </a:endParaRPr>
          </a:p>
          <a:p>
            <a:r>
              <a:rPr lang="fr-FR" sz="2000" dirty="0">
                <a:solidFill>
                  <a:srgbClr val="002060"/>
                </a:solidFill>
              </a:rPr>
              <a:t>- Des capacités de planification de base (</a:t>
            </a:r>
            <a:r>
              <a:rPr lang="fr-FR" sz="2000" dirty="0" err="1">
                <a:solidFill>
                  <a:srgbClr val="002060"/>
                </a:solidFill>
              </a:rPr>
              <a:t>core</a:t>
            </a:r>
            <a:r>
              <a:rPr lang="fr-FR" sz="2000" dirty="0">
                <a:solidFill>
                  <a:srgbClr val="002060"/>
                </a:solidFill>
              </a:rPr>
              <a:t>) étendues et flexibles, y compris les services Web</a:t>
            </a:r>
          </a:p>
          <a:p>
            <a:r>
              <a:rPr lang="fr-FR" sz="2000" dirty="0">
                <a:solidFill>
                  <a:srgbClr val="002060"/>
                </a:solidFill>
              </a:rPr>
              <a:t>- Evolutivité grâce à son architecture distribuée et une vaste plate-forme et un support applicatif</a:t>
            </a:r>
          </a:p>
          <a:p>
            <a:r>
              <a:rPr lang="fr-FR" sz="2000" dirty="0">
                <a:solidFill>
                  <a:srgbClr val="002060"/>
                </a:solidFill>
              </a:rPr>
              <a:t>- « L’alignement » (adaptation) du business intègre analyse d'impact commercial (business) avec la prévision de la charge de travail</a:t>
            </a:r>
          </a:p>
          <a:p>
            <a:r>
              <a:rPr lang="fr-FR" sz="2000" dirty="0">
                <a:solidFill>
                  <a:srgbClr val="002060"/>
                </a:solidFill>
              </a:rPr>
              <a:t>- La prévision axée (pilotée ?) sur les activités de flux de travail (business) réel</a:t>
            </a:r>
          </a:p>
          <a:p>
            <a:r>
              <a:rPr lang="fr-FR" sz="2000" dirty="0">
                <a:solidFill>
                  <a:srgbClr val="002060"/>
                </a:solidFill>
              </a:rPr>
              <a:t>- Des capacités de </a:t>
            </a:r>
            <a:r>
              <a:rPr lang="fr-FR" sz="2000" dirty="0" err="1">
                <a:solidFill>
                  <a:srgbClr val="002060"/>
                </a:solidFill>
              </a:rPr>
              <a:t>reporting</a:t>
            </a:r>
            <a:r>
              <a:rPr lang="fr-FR" sz="2000" dirty="0">
                <a:solidFill>
                  <a:srgbClr val="002060"/>
                </a:solidFill>
              </a:rPr>
              <a:t> étendues</a:t>
            </a:r>
          </a:p>
        </p:txBody>
      </p:sp>
    </p:spTree>
    <p:extLst>
      <p:ext uri="{BB962C8B-B14F-4D97-AF65-F5344CB8AC3E}">
        <p14:creationId xmlns:p14="http://schemas.microsoft.com/office/powerpoint/2010/main" val="4168471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668" y="839097"/>
            <a:ext cx="11650532" cy="3046988"/>
          </a:xfrm>
          <a:prstGeom prst="rect">
            <a:avLst/>
          </a:prstGeom>
        </p:spPr>
        <p:txBody>
          <a:bodyPr wrap="square">
            <a:spAutoFit/>
          </a:bodyPr>
          <a:lstStyle/>
          <a:p>
            <a:pPr marL="285750" indent="-285750">
              <a:buFont typeface="Arial" panose="020B0604020202020204" pitchFamily="34" charset="0"/>
              <a:buChar char="•"/>
            </a:pPr>
            <a:r>
              <a:rPr lang="fr-FR" sz="2400" dirty="0">
                <a:solidFill>
                  <a:srgbClr val="002060"/>
                </a:solidFill>
              </a:rPr>
              <a:t>BMC Software Services</a:t>
            </a:r>
            <a:r>
              <a:rPr lang="fr-FR" sz="2400">
                <a:solidFill>
                  <a:srgbClr val="002060"/>
                </a:solidFill>
              </a:rPr>
              <a:t>: Une vaste </a:t>
            </a:r>
            <a:r>
              <a:rPr lang="fr-FR" sz="2400" dirty="0">
                <a:solidFill>
                  <a:srgbClr val="002060"/>
                </a:solidFill>
              </a:rPr>
              <a:t>gamme de solutions BMC</a:t>
            </a:r>
          </a:p>
          <a:p>
            <a:pPr marL="285750" indent="-285750">
              <a:buFont typeface="Arial" panose="020B0604020202020204" pitchFamily="34" charset="0"/>
              <a:buChar char="•"/>
            </a:pPr>
            <a:r>
              <a:rPr lang="fr-FR" sz="2400" dirty="0">
                <a:solidFill>
                  <a:srgbClr val="002060"/>
                </a:solidFill>
              </a:rPr>
              <a:t>- Service support (par exemple BMC </a:t>
            </a:r>
            <a:r>
              <a:rPr lang="fr-FR" sz="2400" dirty="0" err="1">
                <a:solidFill>
                  <a:srgbClr val="002060"/>
                </a:solidFill>
              </a:rPr>
              <a:t>Remedy</a:t>
            </a:r>
            <a:r>
              <a:rPr lang="fr-FR" sz="2400" dirty="0">
                <a:solidFill>
                  <a:srgbClr val="002060"/>
                </a:solidFill>
              </a:rPr>
              <a:t> ITSM 7)</a:t>
            </a:r>
          </a:p>
          <a:p>
            <a:pPr marL="285750" indent="-285750">
              <a:buFont typeface="Arial" panose="020B0604020202020204" pitchFamily="34" charset="0"/>
              <a:buChar char="•"/>
            </a:pPr>
            <a:r>
              <a:rPr lang="fr-FR" sz="2400" dirty="0">
                <a:solidFill>
                  <a:srgbClr val="002060"/>
                </a:solidFill>
              </a:rPr>
              <a:t>- Service Assurance (par exemple BMC Performance Manager, BMC Impact Manager)</a:t>
            </a:r>
          </a:p>
          <a:p>
            <a:pPr marL="285750" indent="-285750">
              <a:buFont typeface="Arial" panose="020B0604020202020204" pitchFamily="34" charset="0"/>
              <a:buChar char="•"/>
            </a:pPr>
            <a:r>
              <a:rPr lang="fr-FR" sz="2400" dirty="0">
                <a:solidFill>
                  <a:srgbClr val="002060"/>
                </a:solidFill>
              </a:rPr>
              <a:t>- Automatisation de services (par exemple Control-M, BMC Configuration Automation)</a:t>
            </a:r>
          </a:p>
          <a:p>
            <a:pPr marL="285750" indent="-285750">
              <a:buFont typeface="Arial" panose="020B0604020202020204" pitchFamily="34" charset="0"/>
              <a:buChar char="•"/>
            </a:pPr>
            <a:r>
              <a:rPr lang="fr-FR" sz="2400" dirty="0">
                <a:solidFill>
                  <a:srgbClr val="002060"/>
                </a:solidFill>
              </a:rPr>
              <a:t>- Atrium (CMDB, CMDB </a:t>
            </a:r>
            <a:r>
              <a:rPr lang="fr-FR" sz="2400" dirty="0" err="1">
                <a:solidFill>
                  <a:srgbClr val="002060"/>
                </a:solidFill>
              </a:rPr>
              <a:t>Orchestrator</a:t>
            </a:r>
            <a:r>
              <a:rPr lang="fr-FR" sz="2400" dirty="0">
                <a:solidFill>
                  <a:srgbClr val="002060"/>
                </a:solidFill>
              </a:rPr>
              <a:t>, SLM, etc.)</a:t>
            </a:r>
          </a:p>
          <a:p>
            <a:pPr marL="285750" indent="-285750">
              <a:buFont typeface="Arial" panose="020B0604020202020204" pitchFamily="34" charset="0"/>
              <a:buChar char="•"/>
            </a:pPr>
            <a:r>
              <a:rPr lang="fr-FR" sz="2400" dirty="0">
                <a:solidFill>
                  <a:srgbClr val="002060"/>
                </a:solidFill>
              </a:rPr>
              <a:t>- Fondation (REMEDE ARS)</a:t>
            </a:r>
          </a:p>
          <a:p>
            <a:pPr marL="285750" indent="-285750">
              <a:buFont typeface="Arial" panose="020B0604020202020204" pitchFamily="34" charset="0"/>
              <a:buChar char="•"/>
            </a:pPr>
            <a:r>
              <a:rPr lang="fr-FR" sz="2400" dirty="0">
                <a:solidFill>
                  <a:srgbClr val="002060"/>
                </a:solidFill>
              </a:rPr>
              <a:t>Taille de l’équipe technique</a:t>
            </a:r>
          </a:p>
          <a:p>
            <a:pPr marL="285750" indent="-285750">
              <a:buFont typeface="Arial" panose="020B0604020202020204" pitchFamily="34" charset="0"/>
              <a:buChar char="•"/>
            </a:pPr>
            <a:r>
              <a:rPr lang="fr-FR" sz="2400" dirty="0">
                <a:solidFill>
                  <a:srgbClr val="002060"/>
                </a:solidFill>
              </a:rPr>
              <a:t>- 350+ dans les compétences de BMC (BMC </a:t>
            </a:r>
            <a:r>
              <a:rPr lang="fr-FR" sz="2400" dirty="0" err="1">
                <a:solidFill>
                  <a:srgbClr val="002060"/>
                </a:solidFill>
              </a:rPr>
              <a:t>skill</a:t>
            </a:r>
            <a:r>
              <a:rPr lang="fr-FR" sz="2400" dirty="0">
                <a:solidFill>
                  <a:srgbClr val="002060"/>
                </a:solidFill>
              </a:rPr>
              <a:t>)</a:t>
            </a:r>
          </a:p>
        </p:txBody>
      </p:sp>
      <p:sp>
        <p:nvSpPr>
          <p:cNvPr id="3" name="ZoneTexte 2"/>
          <p:cNvSpPr txBox="1"/>
          <p:nvPr/>
        </p:nvSpPr>
        <p:spPr>
          <a:xfrm>
            <a:off x="236668" y="182880"/>
            <a:ext cx="6820348" cy="461665"/>
          </a:xfrm>
          <a:prstGeom prst="rect">
            <a:avLst/>
          </a:prstGeom>
          <a:noFill/>
        </p:spPr>
        <p:txBody>
          <a:bodyPr wrap="square" rtlCol="0">
            <a:spAutoFit/>
          </a:bodyPr>
          <a:lstStyle/>
          <a:p>
            <a:r>
              <a:rPr lang="fr-FR" sz="2400" b="1" dirty="0">
                <a:solidFill>
                  <a:srgbClr val="002060"/>
                </a:solidFill>
              </a:rPr>
              <a:t>Les solutions ITSM de BMC Software</a:t>
            </a:r>
          </a:p>
        </p:txBody>
      </p:sp>
      <p:sp>
        <p:nvSpPr>
          <p:cNvPr id="4" name="ZoneTexte 3"/>
          <p:cNvSpPr txBox="1"/>
          <p:nvPr/>
        </p:nvSpPr>
        <p:spPr>
          <a:xfrm>
            <a:off x="4970032" y="4711849"/>
            <a:ext cx="1684820" cy="461665"/>
          </a:xfrm>
          <a:prstGeom prst="rect">
            <a:avLst/>
          </a:prstGeom>
          <a:noFill/>
        </p:spPr>
        <p:txBody>
          <a:bodyPr wrap="none" rtlCol="0">
            <a:spAutoFit/>
          </a:bodyPr>
          <a:lstStyle/>
          <a:p>
            <a:r>
              <a:rPr lang="fr-FR" sz="2400" b="1" dirty="0">
                <a:solidFill>
                  <a:srgbClr val="008000"/>
                </a:solidFill>
              </a:rPr>
              <a:t>Questions ?</a:t>
            </a:r>
          </a:p>
        </p:txBody>
      </p:sp>
    </p:spTree>
    <p:extLst>
      <p:ext uri="{BB962C8B-B14F-4D97-AF65-F5344CB8AC3E}">
        <p14:creationId xmlns:p14="http://schemas.microsoft.com/office/powerpoint/2010/main" val="4236308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01213" y="559398"/>
            <a:ext cx="11360075" cy="1200329"/>
          </a:xfrm>
          <a:prstGeom prst="rect">
            <a:avLst/>
          </a:prstGeom>
          <a:noFill/>
        </p:spPr>
        <p:txBody>
          <a:bodyPr wrap="square" rtlCol="0">
            <a:spAutoFit/>
          </a:bodyPr>
          <a:lstStyle/>
          <a:p>
            <a:r>
              <a:rPr lang="fr-FR" sz="2400" u="sng" dirty="0">
                <a:solidFill>
                  <a:srgbClr val="002060"/>
                </a:solidFill>
              </a:rPr>
              <a:t>Remerciements</a:t>
            </a:r>
            <a:r>
              <a:rPr lang="fr-FR" sz="2400" dirty="0">
                <a:solidFill>
                  <a:srgbClr val="002060"/>
                </a:solidFill>
              </a:rPr>
              <a:t> :</a:t>
            </a:r>
          </a:p>
          <a:p>
            <a:endParaRPr lang="fr-FR" sz="2400" u="sng" dirty="0">
              <a:solidFill>
                <a:srgbClr val="002060"/>
              </a:solidFill>
            </a:endParaRPr>
          </a:p>
          <a:p>
            <a:r>
              <a:rPr lang="fr-FR" sz="2400" dirty="0">
                <a:solidFill>
                  <a:srgbClr val="002060"/>
                </a:solidFill>
              </a:rPr>
              <a:t>Merci à </a:t>
            </a:r>
            <a:r>
              <a:rPr lang="fr-FR" sz="2400" dirty="0" err="1">
                <a:solidFill>
                  <a:srgbClr val="002060"/>
                </a:solidFill>
              </a:rPr>
              <a:t>Vyom</a:t>
            </a:r>
            <a:r>
              <a:rPr lang="fr-FR" sz="2400" dirty="0">
                <a:solidFill>
                  <a:srgbClr val="002060"/>
                </a:solidFill>
              </a:rPr>
              <a:t> </a:t>
            </a:r>
            <a:r>
              <a:rPr lang="fr-FR" sz="2400" dirty="0" err="1">
                <a:solidFill>
                  <a:srgbClr val="002060"/>
                </a:solidFill>
              </a:rPr>
              <a:t>Labs</a:t>
            </a:r>
            <a:r>
              <a:rPr lang="fr-FR" sz="2400" dirty="0">
                <a:solidFill>
                  <a:srgbClr val="002060"/>
                </a:solidFill>
              </a:rPr>
              <a:t> </a:t>
            </a:r>
            <a:r>
              <a:rPr lang="fr-FR" sz="2400" dirty="0" err="1">
                <a:solidFill>
                  <a:srgbClr val="002060"/>
                </a:solidFill>
              </a:rPr>
              <a:t>Pvt</a:t>
            </a:r>
            <a:r>
              <a:rPr lang="fr-FR" sz="2400" dirty="0">
                <a:solidFill>
                  <a:srgbClr val="002060"/>
                </a:solidFill>
              </a:rPr>
              <a:t>. Ltd pour les informations contenues dans ce document.</a:t>
            </a:r>
          </a:p>
        </p:txBody>
      </p:sp>
    </p:spTree>
    <p:extLst>
      <p:ext uri="{BB962C8B-B14F-4D97-AF65-F5344CB8AC3E}">
        <p14:creationId xmlns:p14="http://schemas.microsoft.com/office/powerpoint/2010/main" val="1946417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941" y="763794"/>
            <a:ext cx="11403106" cy="3108960"/>
          </a:xfrm>
          <a:prstGeom prst="rect">
            <a:avLst/>
          </a:prstGeom>
        </p:spPr>
        <p:txBody>
          <a:bodyPr wrap="square">
            <a:spAutoFit/>
          </a:bodyPr>
          <a:lstStyle/>
          <a:p>
            <a:pPr algn="just"/>
            <a:r>
              <a:rPr lang="fr-FR" sz="2400" b="1" dirty="0">
                <a:solidFill>
                  <a:srgbClr val="002060"/>
                </a:solidFill>
              </a:rPr>
              <a:t>Avertissement</a:t>
            </a:r>
          </a:p>
          <a:p>
            <a:pPr algn="just"/>
            <a:endParaRPr lang="fr-FR" sz="2400" dirty="0">
              <a:solidFill>
                <a:srgbClr val="002060"/>
              </a:solidFill>
            </a:endParaRPr>
          </a:p>
          <a:p>
            <a:pPr marL="342900" indent="-342900" algn="just">
              <a:buFont typeface="Arial" panose="020B0604020202020204" pitchFamily="34" charset="0"/>
              <a:buChar char="•"/>
            </a:pPr>
            <a:r>
              <a:rPr lang="fr-FR" sz="2400" dirty="0">
                <a:solidFill>
                  <a:srgbClr val="002060"/>
                </a:solidFill>
              </a:rPr>
              <a:t>Toutes les autres marques de commerce, marques de service et logos utilisés dans ce webinaire sont les marques de commerce, marques de service ou logos de leurs propriétaires respectifs.</a:t>
            </a:r>
          </a:p>
          <a:p>
            <a:pPr marL="342900" indent="-342900" algn="just">
              <a:buFont typeface="Arial" panose="020B0604020202020204" pitchFamily="34" charset="0"/>
              <a:buChar char="•"/>
            </a:pPr>
            <a:r>
              <a:rPr lang="fr-FR" sz="2400" dirty="0">
                <a:solidFill>
                  <a:srgbClr val="002060"/>
                </a:solidFill>
              </a:rPr>
              <a:t>Les opinions exprimées dans ce webinaire sont des vues des conférenciers / intervenants / porte-paroles et ne reflètent pas nécessairement les vues de </a:t>
            </a:r>
            <a:r>
              <a:rPr lang="fr-FR" sz="2400" dirty="0" err="1">
                <a:solidFill>
                  <a:srgbClr val="002060"/>
                </a:solidFill>
              </a:rPr>
              <a:t>Vyom</a:t>
            </a:r>
            <a:r>
              <a:rPr lang="fr-FR" sz="2400" dirty="0">
                <a:solidFill>
                  <a:srgbClr val="002060"/>
                </a:solidFill>
              </a:rPr>
              <a:t> </a:t>
            </a:r>
            <a:r>
              <a:rPr lang="fr-FR" sz="2400" dirty="0" err="1">
                <a:solidFill>
                  <a:srgbClr val="002060"/>
                </a:solidFill>
              </a:rPr>
              <a:t>Labs</a:t>
            </a:r>
            <a:r>
              <a:rPr lang="fr-FR" sz="2400" dirty="0">
                <a:solidFill>
                  <a:srgbClr val="002060"/>
                </a:solidFill>
              </a:rPr>
              <a:t> </a:t>
            </a:r>
            <a:r>
              <a:rPr lang="fr-FR" sz="2400" dirty="0" err="1">
                <a:solidFill>
                  <a:srgbClr val="002060"/>
                </a:solidFill>
              </a:rPr>
              <a:t>Pvt</a:t>
            </a:r>
            <a:r>
              <a:rPr lang="fr-FR" sz="2400" dirty="0">
                <a:solidFill>
                  <a:srgbClr val="002060"/>
                </a:solidFill>
              </a:rPr>
              <a:t>. Ltd.</a:t>
            </a:r>
          </a:p>
        </p:txBody>
      </p:sp>
    </p:spTree>
    <p:extLst>
      <p:ext uri="{BB962C8B-B14F-4D97-AF65-F5344CB8AC3E}">
        <p14:creationId xmlns:p14="http://schemas.microsoft.com/office/powerpoint/2010/main" val="2983017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34871" y="139849"/>
            <a:ext cx="8699431" cy="6696636"/>
          </a:xfrm>
          <a:prstGeom prst="rect">
            <a:avLst/>
          </a:prstGeom>
        </p:spPr>
        <p:txBody>
          <a:bodyPr wrap="square">
            <a:spAutoFit/>
          </a:bodyPr>
          <a:lstStyle/>
          <a:p>
            <a:r>
              <a:rPr lang="fr-FR" dirty="0">
                <a:solidFill>
                  <a:srgbClr val="002060"/>
                </a:solidFill>
              </a:rPr>
              <a:t>• </a:t>
            </a:r>
            <a:r>
              <a:rPr lang="fr-FR" sz="2400" dirty="0">
                <a:solidFill>
                  <a:srgbClr val="002060"/>
                </a:solidFill>
              </a:rPr>
              <a:t>Business Challenge (Défit des processus)</a:t>
            </a:r>
          </a:p>
          <a:p>
            <a:r>
              <a:rPr lang="fr-FR" sz="2400" dirty="0">
                <a:solidFill>
                  <a:srgbClr val="002060"/>
                </a:solidFill>
              </a:rPr>
              <a:t>• Vue d'ensemble Control-M</a:t>
            </a:r>
          </a:p>
          <a:p>
            <a:r>
              <a:rPr lang="fr-FR" sz="2400" dirty="0">
                <a:solidFill>
                  <a:srgbClr val="002060"/>
                </a:solidFill>
              </a:rPr>
              <a:t>• architecture Control-M</a:t>
            </a:r>
          </a:p>
          <a:p>
            <a:r>
              <a:rPr lang="fr-FR" sz="2400" dirty="0">
                <a:solidFill>
                  <a:srgbClr val="002060"/>
                </a:solidFill>
              </a:rPr>
              <a:t>• Flux Control-M (diagramme des flux)</a:t>
            </a:r>
          </a:p>
          <a:p>
            <a:r>
              <a:rPr lang="fr-FR" sz="2400" dirty="0">
                <a:solidFill>
                  <a:srgbClr val="002060"/>
                </a:solidFill>
              </a:rPr>
              <a:t>• Caractéristiques Control-M</a:t>
            </a:r>
          </a:p>
          <a:p>
            <a:r>
              <a:rPr lang="fr-FR" sz="2400" dirty="0">
                <a:solidFill>
                  <a:srgbClr val="002060"/>
                </a:solidFill>
              </a:rPr>
              <a:t>• Modules Control-M</a:t>
            </a:r>
          </a:p>
          <a:p>
            <a:r>
              <a:rPr lang="fr-FR" sz="2400" dirty="0">
                <a:solidFill>
                  <a:srgbClr val="002060"/>
                </a:solidFill>
              </a:rPr>
              <a:t>- Transfert de fichiers avancé</a:t>
            </a:r>
          </a:p>
          <a:p>
            <a:r>
              <a:rPr lang="fr-FR" sz="2400" dirty="0">
                <a:solidFill>
                  <a:srgbClr val="002060"/>
                </a:solidFill>
              </a:rPr>
              <a:t>- SAP</a:t>
            </a:r>
          </a:p>
          <a:p>
            <a:r>
              <a:rPr lang="fr-FR" sz="2400" dirty="0">
                <a:solidFill>
                  <a:srgbClr val="002060"/>
                </a:solidFill>
              </a:rPr>
              <a:t>- Intégration des processus (des tâches)</a:t>
            </a:r>
          </a:p>
          <a:p>
            <a:r>
              <a:rPr lang="fr-FR" sz="2400" dirty="0">
                <a:solidFill>
                  <a:srgbClr val="002060"/>
                </a:solidFill>
              </a:rPr>
              <a:t>- AIX</a:t>
            </a:r>
          </a:p>
          <a:p>
            <a:r>
              <a:rPr lang="fr-FR" sz="2400" dirty="0">
                <a:solidFill>
                  <a:srgbClr val="002060"/>
                </a:solidFill>
              </a:rPr>
              <a:t>• Point focal pour l'entreprise</a:t>
            </a:r>
          </a:p>
          <a:p>
            <a:r>
              <a:rPr lang="fr-FR" sz="2400" dirty="0">
                <a:solidFill>
                  <a:srgbClr val="002060"/>
                </a:solidFill>
              </a:rPr>
              <a:t>• BMC Batch Impact Manager  (gestionnaire de l’impact des </a:t>
            </a:r>
            <a:r>
              <a:rPr lang="fr-FR" sz="2400" dirty="0" err="1">
                <a:solidFill>
                  <a:srgbClr val="002060"/>
                </a:solidFill>
              </a:rPr>
              <a:t>batchs</a:t>
            </a:r>
            <a:r>
              <a:rPr lang="fr-FR" sz="2400" dirty="0">
                <a:solidFill>
                  <a:srgbClr val="002060"/>
                </a:solidFill>
              </a:rPr>
              <a:t>) </a:t>
            </a:r>
          </a:p>
          <a:p>
            <a:r>
              <a:rPr lang="fr-FR" sz="2400" dirty="0">
                <a:solidFill>
                  <a:srgbClr val="002060"/>
                </a:solidFill>
              </a:rPr>
              <a:t>• Analyse des résultats</a:t>
            </a:r>
          </a:p>
          <a:p>
            <a:r>
              <a:rPr lang="fr-FR" sz="2400" dirty="0">
                <a:solidFill>
                  <a:srgbClr val="002060"/>
                </a:solidFill>
              </a:rPr>
              <a:t>• Prévisions Control-M</a:t>
            </a:r>
          </a:p>
          <a:p>
            <a:r>
              <a:rPr lang="fr-FR" sz="2400" dirty="0">
                <a:solidFill>
                  <a:srgbClr val="002060"/>
                </a:solidFill>
              </a:rPr>
              <a:t>• Facilité de </a:t>
            </a:r>
            <a:r>
              <a:rPr lang="fr-FR" sz="2400" dirty="0" err="1">
                <a:solidFill>
                  <a:srgbClr val="002060"/>
                </a:solidFill>
              </a:rPr>
              <a:t>rapporting</a:t>
            </a:r>
            <a:r>
              <a:rPr lang="fr-FR" sz="2400" dirty="0">
                <a:solidFill>
                  <a:srgbClr val="002060"/>
                </a:solidFill>
              </a:rPr>
              <a:t> BMC Control-M</a:t>
            </a:r>
          </a:p>
          <a:p>
            <a:r>
              <a:rPr lang="fr-FR" sz="2400" dirty="0">
                <a:solidFill>
                  <a:srgbClr val="002060"/>
                </a:solidFill>
              </a:rPr>
              <a:t>• BMC Incidents Batch</a:t>
            </a:r>
          </a:p>
          <a:p>
            <a:r>
              <a:rPr lang="fr-FR" sz="2400" dirty="0">
                <a:solidFill>
                  <a:srgbClr val="002060"/>
                </a:solidFill>
              </a:rPr>
              <a:t>• Control-M comme solution WLA </a:t>
            </a:r>
            <a:r>
              <a:rPr lang="fr-FR" sz="2400" dirty="0" err="1">
                <a:solidFill>
                  <a:srgbClr val="002060"/>
                </a:solidFill>
              </a:rPr>
              <a:t>Consolidated</a:t>
            </a:r>
            <a:endParaRPr lang="fr-FR" sz="2400" dirty="0">
              <a:solidFill>
                <a:srgbClr val="002060"/>
              </a:solidFill>
            </a:endParaRPr>
          </a:p>
          <a:p>
            <a:r>
              <a:rPr lang="fr-FR" sz="2400" dirty="0">
                <a:solidFill>
                  <a:srgbClr val="002060"/>
                </a:solidFill>
              </a:rPr>
              <a:t>• Questions?</a:t>
            </a:r>
          </a:p>
        </p:txBody>
      </p:sp>
      <p:sp>
        <p:nvSpPr>
          <p:cNvPr id="3" name="ZoneTexte 2"/>
          <p:cNvSpPr txBox="1"/>
          <p:nvPr/>
        </p:nvSpPr>
        <p:spPr>
          <a:xfrm>
            <a:off x="268941" y="247425"/>
            <a:ext cx="2721685" cy="1569660"/>
          </a:xfrm>
          <a:prstGeom prst="rect">
            <a:avLst/>
          </a:prstGeom>
          <a:noFill/>
        </p:spPr>
        <p:txBody>
          <a:bodyPr wrap="square" rtlCol="0">
            <a:spAutoFit/>
          </a:bodyPr>
          <a:lstStyle/>
          <a:p>
            <a:r>
              <a:rPr lang="fr-FR" sz="2400" b="1" dirty="0">
                <a:solidFill>
                  <a:srgbClr val="002060"/>
                </a:solidFill>
              </a:rPr>
              <a:t>Agenda</a:t>
            </a:r>
          </a:p>
          <a:p>
            <a:endParaRPr lang="fr-FR" sz="2400" b="1" dirty="0">
              <a:solidFill>
                <a:srgbClr val="002060"/>
              </a:solidFill>
            </a:endParaRPr>
          </a:p>
          <a:p>
            <a:r>
              <a:rPr lang="fr-FR" sz="2400" b="1" dirty="0">
                <a:solidFill>
                  <a:srgbClr val="002060"/>
                </a:solidFill>
              </a:rPr>
              <a:t>Plan de la présentation</a:t>
            </a:r>
          </a:p>
        </p:txBody>
      </p:sp>
    </p:spTree>
    <p:extLst>
      <p:ext uri="{BB962C8B-B14F-4D97-AF65-F5344CB8AC3E}">
        <p14:creationId xmlns:p14="http://schemas.microsoft.com/office/powerpoint/2010/main" val="3485137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2806" y="3883510"/>
            <a:ext cx="4900977" cy="2605256"/>
          </a:xfrm>
          <a:prstGeom prst="rect">
            <a:avLst/>
          </a:prstGeom>
        </p:spPr>
      </p:pic>
      <p:sp>
        <p:nvSpPr>
          <p:cNvPr id="3" name="Rectangle 2"/>
          <p:cNvSpPr/>
          <p:nvPr/>
        </p:nvSpPr>
        <p:spPr>
          <a:xfrm>
            <a:off x="86061" y="279698"/>
            <a:ext cx="11704319" cy="3416320"/>
          </a:xfrm>
          <a:prstGeom prst="rect">
            <a:avLst/>
          </a:prstGeom>
        </p:spPr>
        <p:txBody>
          <a:bodyPr wrap="square">
            <a:spAutoFit/>
          </a:bodyPr>
          <a:lstStyle/>
          <a:p>
            <a:pPr algn="just"/>
            <a:r>
              <a:rPr lang="fr-FR" sz="2400" b="1" dirty="0">
                <a:solidFill>
                  <a:srgbClr val="002060"/>
                </a:solidFill>
              </a:rPr>
              <a:t>Business challenge</a:t>
            </a:r>
          </a:p>
          <a:p>
            <a:pPr algn="just"/>
            <a:endParaRPr lang="fr-FR" sz="2400" dirty="0">
              <a:solidFill>
                <a:srgbClr val="002060"/>
              </a:solidFill>
            </a:endParaRPr>
          </a:p>
          <a:p>
            <a:pPr algn="just"/>
            <a:r>
              <a:rPr lang="fr-FR" sz="2400" dirty="0">
                <a:solidFill>
                  <a:srgbClr val="002060"/>
                </a:solidFill>
              </a:rPr>
              <a:t>La plupart des organisations ont une ou plusieurs solutions de planification des travaux qui soumettent et contrôlent automatiquement les flux de travail par lots ou par des simples scripts. Cependant, dans de nombreux cas, les ordonnanceurs typiques ne gèrent pas les charges de travail [</a:t>
            </a:r>
            <a:r>
              <a:rPr lang="fr-FR" sz="2400" dirty="0" err="1">
                <a:solidFill>
                  <a:srgbClr val="002060"/>
                </a:solidFill>
              </a:rPr>
              <a:t>workloads</a:t>
            </a:r>
            <a:r>
              <a:rPr lang="fr-FR" sz="2400" dirty="0">
                <a:solidFill>
                  <a:srgbClr val="002060"/>
                </a:solidFill>
              </a:rPr>
              <a:t>] de grandes entreprises modernes, complexes. Ils ont tendance à être des plates-formes spécifique set avec le temps géré par l’horloge, avec une intégration limitée et une mauvaise évolutivité, incapable d'orchestrer des charges de travail dynamiques, et sans lien avec les besoins des entreprises.</a:t>
            </a:r>
          </a:p>
        </p:txBody>
      </p:sp>
    </p:spTree>
    <p:extLst>
      <p:ext uri="{BB962C8B-B14F-4D97-AF65-F5344CB8AC3E}">
        <p14:creationId xmlns:p14="http://schemas.microsoft.com/office/powerpoint/2010/main" val="2054228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9950" y="3496236"/>
            <a:ext cx="8239904" cy="3017239"/>
          </a:xfrm>
          <a:prstGeom prst="rect">
            <a:avLst/>
          </a:prstGeom>
        </p:spPr>
      </p:pic>
      <p:sp>
        <p:nvSpPr>
          <p:cNvPr id="3" name="Rectangle 2"/>
          <p:cNvSpPr/>
          <p:nvPr/>
        </p:nvSpPr>
        <p:spPr>
          <a:xfrm>
            <a:off x="466164" y="226835"/>
            <a:ext cx="11356489" cy="2308324"/>
          </a:xfrm>
          <a:prstGeom prst="rect">
            <a:avLst/>
          </a:prstGeom>
        </p:spPr>
        <p:txBody>
          <a:bodyPr wrap="square">
            <a:spAutoFit/>
          </a:bodyPr>
          <a:lstStyle/>
          <a:p>
            <a:r>
              <a:rPr lang="fr-FR" sz="2400" b="1" dirty="0">
                <a:solidFill>
                  <a:srgbClr val="002060"/>
                </a:solidFill>
              </a:rPr>
              <a:t>Vue d’ensemble de Control-M</a:t>
            </a:r>
          </a:p>
          <a:p>
            <a:endParaRPr lang="fr-FR" sz="2400" dirty="0">
              <a:solidFill>
                <a:srgbClr val="002060"/>
              </a:solidFill>
            </a:endParaRPr>
          </a:p>
          <a:p>
            <a:r>
              <a:rPr lang="fr-FR" sz="2400" dirty="0">
                <a:solidFill>
                  <a:srgbClr val="002060"/>
                </a:solidFill>
              </a:rPr>
              <a:t>BMC Control-M vous aide à respecter les délais de production, à réduire les coûts de gestion, à intégrer les différentes plates-formes et applications, à planifier la croissance future, et à vous assurer que vos processus informatiques peuvent être vérifiés - tout en offrant un temps rapide pour l’évaluation (ou pour la vérification).</a:t>
            </a:r>
          </a:p>
        </p:txBody>
      </p:sp>
    </p:spTree>
    <p:extLst>
      <p:ext uri="{BB962C8B-B14F-4D97-AF65-F5344CB8AC3E}">
        <p14:creationId xmlns:p14="http://schemas.microsoft.com/office/powerpoint/2010/main" val="954005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3973673681"/>
              </p:ext>
            </p:extLst>
          </p:nvPr>
        </p:nvGraphicFramePr>
        <p:xfrm>
          <a:off x="407596" y="859516"/>
          <a:ext cx="11178390" cy="4344545"/>
        </p:xfrm>
        <a:graphic>
          <a:graphicData uri="http://schemas.openxmlformats.org/drawingml/2006/table">
            <a:tbl>
              <a:tblPr firstRow="1" bandRow="1">
                <a:tableStyleId>{5C22544A-7EE6-4342-B048-85BDC9FD1C3A}</a:tableStyleId>
              </a:tblPr>
              <a:tblGrid>
                <a:gridCol w="3726130">
                  <a:extLst>
                    <a:ext uri="{9D8B030D-6E8A-4147-A177-3AD203B41FA5}">
                      <a16:colId xmlns:a16="http://schemas.microsoft.com/office/drawing/2014/main" val="3128334497"/>
                    </a:ext>
                  </a:extLst>
                </a:gridCol>
                <a:gridCol w="3934509">
                  <a:extLst>
                    <a:ext uri="{9D8B030D-6E8A-4147-A177-3AD203B41FA5}">
                      <a16:colId xmlns:a16="http://schemas.microsoft.com/office/drawing/2014/main" val="694300284"/>
                    </a:ext>
                  </a:extLst>
                </a:gridCol>
                <a:gridCol w="3517751">
                  <a:extLst>
                    <a:ext uri="{9D8B030D-6E8A-4147-A177-3AD203B41FA5}">
                      <a16:colId xmlns:a16="http://schemas.microsoft.com/office/drawing/2014/main" val="3008552308"/>
                    </a:ext>
                  </a:extLst>
                </a:gridCol>
              </a:tblGrid>
              <a:tr h="571281">
                <a:tc>
                  <a:txBody>
                    <a:bodyPr/>
                    <a:lstStyle/>
                    <a:p>
                      <a:r>
                        <a:rPr lang="fr-FR" sz="1800" b="1" kern="1200" dirty="0" err="1">
                          <a:solidFill>
                            <a:schemeClr val="lt1"/>
                          </a:solidFill>
                          <a:effectLst/>
                          <a:latin typeface="+mn-lt"/>
                          <a:ea typeface="+mn-ea"/>
                          <a:cs typeface="+mn-cs"/>
                        </a:rPr>
                        <a:t>Fonctionalité</a:t>
                      </a:r>
                      <a:endParaRPr lang="fr-FR"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800" b="1" kern="1200" dirty="0">
                          <a:solidFill>
                            <a:schemeClr val="lt1"/>
                          </a:solidFill>
                          <a:effectLst/>
                          <a:latin typeface="+mn-lt"/>
                          <a:ea typeface="+mn-ea"/>
                          <a:cs typeface="+mn-cs"/>
                        </a:rPr>
                        <a:t>Votre</a:t>
                      </a:r>
                      <a:r>
                        <a:rPr lang="fr-FR" sz="1800" b="1" kern="1200" baseline="0" dirty="0">
                          <a:solidFill>
                            <a:schemeClr val="lt1"/>
                          </a:solidFill>
                          <a:effectLst/>
                          <a:latin typeface="+mn-lt"/>
                          <a:ea typeface="+mn-ea"/>
                          <a:cs typeface="+mn-cs"/>
                        </a:rPr>
                        <a:t> b</a:t>
                      </a:r>
                      <a:r>
                        <a:rPr lang="fr-FR" sz="1800" b="1" kern="1200" dirty="0">
                          <a:solidFill>
                            <a:schemeClr val="lt1"/>
                          </a:solidFill>
                          <a:effectLst/>
                          <a:latin typeface="+mn-lt"/>
                          <a:ea typeface="+mn-ea"/>
                          <a:cs typeface="+mn-cs"/>
                        </a:rPr>
                        <a:t>énéfice</a:t>
                      </a:r>
                      <a:r>
                        <a:rPr lang="fr-FR" sz="1800" b="1" kern="1200" baseline="0" dirty="0">
                          <a:solidFill>
                            <a:schemeClr val="lt1"/>
                          </a:solidFill>
                          <a:effectLst/>
                          <a:latin typeface="+mn-lt"/>
                          <a:ea typeface="+mn-ea"/>
                          <a:cs typeface="+mn-cs"/>
                        </a:rPr>
                        <a:t> informatique</a:t>
                      </a:r>
                      <a:endParaRPr lang="fr-FR"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1" kern="1200" dirty="0">
                          <a:solidFill>
                            <a:schemeClr val="lt1"/>
                          </a:solidFill>
                          <a:effectLst/>
                          <a:latin typeface="+mn-lt"/>
                          <a:ea typeface="+mn-ea"/>
                          <a:cs typeface="+mn-cs"/>
                        </a:rPr>
                        <a:t>Votre</a:t>
                      </a:r>
                      <a:r>
                        <a:rPr lang="fr-FR" sz="1800" b="1" kern="1200" baseline="0" dirty="0">
                          <a:solidFill>
                            <a:schemeClr val="lt1"/>
                          </a:solidFill>
                          <a:effectLst/>
                          <a:latin typeface="+mn-lt"/>
                          <a:ea typeface="+mn-ea"/>
                          <a:cs typeface="+mn-cs"/>
                        </a:rPr>
                        <a:t> b</a:t>
                      </a:r>
                      <a:r>
                        <a:rPr lang="fr-FR" sz="1800" b="1" kern="1200" dirty="0">
                          <a:solidFill>
                            <a:schemeClr val="lt1"/>
                          </a:solidFill>
                          <a:effectLst/>
                          <a:latin typeface="+mn-lt"/>
                          <a:ea typeface="+mn-ea"/>
                          <a:cs typeface="+mn-cs"/>
                        </a:rPr>
                        <a:t>énéfice</a:t>
                      </a:r>
                      <a:r>
                        <a:rPr lang="fr-FR" sz="1800" b="1" kern="1200" baseline="0" dirty="0">
                          <a:solidFill>
                            <a:schemeClr val="lt1"/>
                          </a:solidFill>
                          <a:effectLst/>
                          <a:latin typeface="+mn-lt"/>
                          <a:ea typeface="+mn-ea"/>
                          <a:cs typeface="+mn-cs"/>
                        </a:rPr>
                        <a:t> commercial</a:t>
                      </a:r>
                      <a:endParaRPr lang="fr-FR" sz="1800" b="1" kern="1200" dirty="0">
                        <a:solidFill>
                          <a:schemeClr val="lt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749544"/>
                  </a:ext>
                </a:extLst>
              </a:tr>
              <a:tr h="9358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chemeClr val="dk1"/>
                          </a:solidFill>
                          <a:effectLst/>
                          <a:latin typeface="+mn-lt"/>
                          <a:ea typeface="+mn-ea"/>
                          <a:cs typeface="+mn-cs"/>
                        </a:rPr>
                        <a:t>Self Service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chemeClr val="dk1"/>
                          </a:solidFill>
                          <a:effectLst/>
                          <a:latin typeface="+mn-lt"/>
                          <a:ea typeface="+mn-ea"/>
                          <a:cs typeface="+mn-cs"/>
                        </a:rPr>
                        <a:t>Donner aux utilisateurs professionnels (Business </a:t>
                      </a:r>
                      <a:r>
                        <a:rPr lang="fr-FR" sz="1800" kern="1200" dirty="0" err="1">
                          <a:solidFill>
                            <a:schemeClr val="dk1"/>
                          </a:solidFill>
                          <a:effectLst/>
                          <a:latin typeface="+mn-lt"/>
                          <a:ea typeface="+mn-ea"/>
                          <a:cs typeface="+mn-cs"/>
                        </a:rPr>
                        <a:t>users</a:t>
                      </a:r>
                      <a:r>
                        <a:rPr lang="fr-FR" sz="1800" kern="1200" dirty="0">
                          <a:solidFill>
                            <a:schemeClr val="dk1"/>
                          </a:solidFill>
                          <a:effectLst/>
                          <a:latin typeface="+mn-lt"/>
                          <a:ea typeface="+mn-ea"/>
                          <a:cs typeface="+mn-cs"/>
                        </a:rPr>
                        <a:t>)</a:t>
                      </a:r>
                      <a:r>
                        <a:rPr lang="fr-FR" sz="1800" kern="1200" baseline="0" dirty="0">
                          <a:solidFill>
                            <a:srgbClr val="002060"/>
                          </a:solidFill>
                          <a:effectLst/>
                          <a:latin typeface="+mn-lt"/>
                          <a:ea typeface="+mn-ea"/>
                          <a:cs typeface="+mn-cs"/>
                        </a:rPr>
                        <a:t> </a:t>
                      </a:r>
                      <a:r>
                        <a:rPr lang="fr-FR" sz="1800" kern="1200" dirty="0">
                          <a:solidFill>
                            <a:schemeClr val="dk1"/>
                          </a:solidFill>
                          <a:effectLst/>
                          <a:latin typeface="+mn-lt"/>
                          <a:ea typeface="+mn-ea"/>
                          <a:cs typeface="+mn-cs"/>
                        </a:rPr>
                        <a:t>une visibilité sur les charges de travail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800" kern="1200" dirty="0">
                          <a:solidFill>
                            <a:schemeClr val="dk1"/>
                          </a:solidFill>
                          <a:effectLst/>
                          <a:latin typeface="+mn-lt"/>
                          <a:ea typeface="+mn-ea"/>
                          <a:cs typeface="+mn-cs"/>
                        </a:rPr>
                        <a:t>Réduire les coûts et Offrir un service sans précédent</a:t>
                      </a:r>
                      <a:endParaRPr lang="fr-FR"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5840965"/>
                  </a:ext>
                </a:extLst>
              </a:tr>
              <a:tr h="6409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chemeClr val="dk1"/>
                          </a:solidFill>
                          <a:effectLst/>
                          <a:latin typeface="+mn-lt"/>
                          <a:ea typeface="+mn-ea"/>
                          <a:cs typeface="+mn-cs"/>
                        </a:rPr>
                        <a:t>Batch Impact Manager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chemeClr val="dk1"/>
                          </a:solidFill>
                          <a:effectLst/>
                          <a:latin typeface="+mn-lt"/>
                          <a:ea typeface="+mn-ea"/>
                          <a:cs typeface="+mn-cs"/>
                        </a:rPr>
                        <a:t>Évaluer pro-activement l’impact des retards ou des échecs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chemeClr val="dk1"/>
                          </a:solidFill>
                          <a:effectLst/>
                          <a:latin typeface="+mn-lt"/>
                          <a:ea typeface="+mn-ea"/>
                          <a:cs typeface="+mn-cs"/>
                        </a:rPr>
                        <a:t>Assurer la réalisation à temps des traitements par lots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1212021"/>
                  </a:ext>
                </a:extLst>
              </a:tr>
              <a:tr h="640993">
                <a:tc>
                  <a:txBody>
                    <a:bodyPr/>
                    <a:lstStyle/>
                    <a:p>
                      <a:r>
                        <a:rPr lang="fr-FR" sz="1800" kern="1200" dirty="0">
                          <a:solidFill>
                            <a:schemeClr val="dk1"/>
                          </a:solidFill>
                          <a:effectLst/>
                          <a:latin typeface="+mn-lt"/>
                          <a:ea typeface="+mn-ea"/>
                          <a:cs typeface="+mn-cs"/>
                        </a:rPr>
                        <a:t>Advance File Transfert</a:t>
                      </a:r>
                      <a:endParaRPr lang="fr-FR"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chemeClr val="dk1"/>
                          </a:solidFill>
                          <a:effectLst/>
                          <a:latin typeface="+mn-lt"/>
                          <a:ea typeface="+mn-ea"/>
                          <a:cs typeface="+mn-cs"/>
                        </a:rPr>
                        <a:t>Intégrer le transfert de fichiers et d'ordonnancement des traitements</a:t>
                      </a:r>
                      <a:r>
                        <a:rPr lang="fr-FR" sz="1800" kern="1200" baseline="0" dirty="0">
                          <a:solidFill>
                            <a:schemeClr val="dk1"/>
                          </a:solidFill>
                          <a:effectLst/>
                          <a:latin typeface="+mn-lt"/>
                          <a:ea typeface="+mn-ea"/>
                          <a:cs typeface="+mn-cs"/>
                        </a:rPr>
                        <a:t> par</a:t>
                      </a:r>
                      <a:r>
                        <a:rPr lang="fr-FR" sz="1800" kern="1200" dirty="0">
                          <a:solidFill>
                            <a:schemeClr val="dk1"/>
                          </a:solidFill>
                          <a:effectLst/>
                          <a:latin typeface="+mn-lt"/>
                          <a:ea typeface="+mn-ea"/>
                          <a:cs typeface="+mn-cs"/>
                        </a:rPr>
                        <a:t> lots (</a:t>
                      </a:r>
                      <a:r>
                        <a:rPr lang="fr-FR" sz="1800" kern="1200" dirty="0" err="1">
                          <a:solidFill>
                            <a:schemeClr val="dk1"/>
                          </a:solidFill>
                          <a:effectLst/>
                          <a:latin typeface="+mn-lt"/>
                          <a:ea typeface="+mn-ea"/>
                          <a:cs typeface="+mn-cs"/>
                        </a:rPr>
                        <a:t>batchs</a:t>
                      </a:r>
                      <a:r>
                        <a:rPr lang="fr-FR" sz="1800" kern="1200" dirty="0">
                          <a:solidFill>
                            <a:schemeClr val="dk1"/>
                          </a:solidFill>
                          <a:effectLst/>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chemeClr val="dk1"/>
                          </a:solidFill>
                          <a:effectLst/>
                          <a:latin typeface="+mn-lt"/>
                          <a:ea typeface="+mn-ea"/>
                          <a:cs typeface="+mn-cs"/>
                        </a:rPr>
                        <a:t>Assurer l'intégrité des données et minimiser les risques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8325608"/>
                  </a:ext>
                </a:extLst>
              </a:tr>
              <a:tr h="640993">
                <a:tc>
                  <a:txBody>
                    <a:bodyPr/>
                    <a:lstStyle/>
                    <a:p>
                      <a:r>
                        <a:rPr lang="fr-FR" sz="1800" kern="1200" dirty="0" err="1">
                          <a:solidFill>
                            <a:schemeClr val="dk1"/>
                          </a:solidFill>
                          <a:effectLst/>
                          <a:latin typeface="+mn-lt"/>
                          <a:ea typeface="+mn-ea"/>
                          <a:cs typeface="+mn-cs"/>
                        </a:rPr>
                        <a:t>Forecast</a:t>
                      </a:r>
                      <a:endParaRPr lang="fr-FR" sz="1800" kern="1200" dirty="0">
                        <a:solidFill>
                          <a:schemeClr val="dk1"/>
                        </a:solidFill>
                        <a:effectLst/>
                        <a:latin typeface="+mn-lt"/>
                        <a:ea typeface="+mn-ea"/>
                        <a:cs typeface="+mn-cs"/>
                      </a:endParaRPr>
                    </a:p>
                    <a:p>
                      <a:r>
                        <a:rPr lang="fr-FR" sz="1800" kern="1200" dirty="0">
                          <a:solidFill>
                            <a:schemeClr val="dk1"/>
                          </a:solidFill>
                          <a:effectLst/>
                          <a:latin typeface="+mn-lt"/>
                          <a:ea typeface="+mn-ea"/>
                          <a:cs typeface="+mn-cs"/>
                        </a:rPr>
                        <a:t>(prévision)</a:t>
                      </a:r>
                      <a:endParaRPr lang="fr-FR"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chemeClr val="dk1"/>
                          </a:solidFill>
                          <a:effectLst/>
                          <a:latin typeface="+mn-lt"/>
                          <a:ea typeface="+mn-ea"/>
                          <a:cs typeface="+mn-cs"/>
                        </a:rPr>
                        <a:t>Prédire les flux attendus des processus </a:t>
                      </a:r>
                      <a:r>
                        <a:rPr lang="fr-FR" sz="1800" kern="1200" dirty="0" err="1">
                          <a:solidFill>
                            <a:schemeClr val="dk1"/>
                          </a:solidFill>
                          <a:effectLst/>
                          <a:latin typeface="+mn-lt"/>
                          <a:ea typeface="+mn-ea"/>
                          <a:cs typeface="+mn-cs"/>
                        </a:rPr>
                        <a:t>batchs</a:t>
                      </a:r>
                      <a:r>
                        <a:rPr lang="fr-FR" sz="1800" kern="1200" dirty="0">
                          <a:solidFill>
                            <a:schemeClr val="dk1"/>
                          </a:solidFill>
                          <a:effectLst/>
                          <a:latin typeface="+mn-lt"/>
                          <a:ea typeface="+mn-ea"/>
                          <a:cs typeface="+mn-cs"/>
                        </a:rPr>
                        <a:t> (traitements</a:t>
                      </a:r>
                      <a:r>
                        <a:rPr lang="fr-FR" sz="1800" kern="1200" baseline="0" dirty="0">
                          <a:solidFill>
                            <a:schemeClr val="dk1"/>
                          </a:solidFill>
                          <a:effectLst/>
                          <a:latin typeface="+mn-lt"/>
                          <a:ea typeface="+mn-ea"/>
                          <a:cs typeface="+mn-cs"/>
                        </a:rPr>
                        <a:t> par</a:t>
                      </a:r>
                      <a:r>
                        <a:rPr lang="fr-FR" sz="1800" kern="1200" dirty="0">
                          <a:solidFill>
                            <a:schemeClr val="dk1"/>
                          </a:solidFill>
                          <a:effectLst/>
                          <a:latin typeface="+mn-lt"/>
                          <a:ea typeface="+mn-ea"/>
                          <a:cs typeface="+mn-cs"/>
                        </a:rPr>
                        <a:t> lots)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chemeClr val="dk1"/>
                          </a:solidFill>
                          <a:effectLst/>
                          <a:latin typeface="+mn-lt"/>
                          <a:ea typeface="+mn-ea"/>
                          <a:cs typeface="+mn-cs"/>
                        </a:rPr>
                        <a:t>Minimiser la perturbation des services essentiels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1226220"/>
                  </a:ext>
                </a:extLst>
              </a:tr>
              <a:tr h="6409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chemeClr val="dk1"/>
                          </a:solidFill>
                          <a:effectLst/>
                          <a:latin typeface="+mn-lt"/>
                          <a:ea typeface="+mn-ea"/>
                          <a:cs typeface="+mn-cs"/>
                        </a:rPr>
                        <a:t>Application </a:t>
                      </a:r>
                      <a:r>
                        <a:rPr lang="fr-FR" sz="1800" kern="1200" dirty="0" err="1">
                          <a:solidFill>
                            <a:schemeClr val="dk1"/>
                          </a:solidFill>
                          <a:effectLst/>
                          <a:latin typeface="+mn-lt"/>
                          <a:ea typeface="+mn-ea"/>
                          <a:cs typeface="+mn-cs"/>
                        </a:rPr>
                        <a:t>Integration</a:t>
                      </a:r>
                      <a:endParaRPr lang="fr-FR" sz="1800" kern="1200" dirty="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chemeClr val="dk1"/>
                          </a:solidFill>
                          <a:effectLst/>
                          <a:latin typeface="+mn-lt"/>
                          <a:ea typeface="+mn-ea"/>
                          <a:cs typeface="+mn-cs"/>
                        </a:rPr>
                        <a:t>(Intégration</a:t>
                      </a:r>
                      <a:r>
                        <a:rPr lang="fr-FR" sz="1800" kern="1200" baseline="0" dirty="0">
                          <a:solidFill>
                            <a:schemeClr val="dk1"/>
                          </a:solidFill>
                          <a:effectLst/>
                          <a:latin typeface="+mn-lt"/>
                          <a:ea typeface="+mn-ea"/>
                          <a:cs typeface="+mn-cs"/>
                        </a:rPr>
                        <a:t> d’application)</a:t>
                      </a:r>
                      <a:endParaRPr lang="fr-FR" sz="18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chemeClr val="dk1"/>
                          </a:solidFill>
                          <a:effectLst/>
                          <a:latin typeface="+mn-lt"/>
                          <a:ea typeface="+mn-ea"/>
                          <a:cs typeface="+mn-cs"/>
                        </a:rPr>
                        <a:t>Centraliser</a:t>
                      </a:r>
                      <a:r>
                        <a:rPr lang="fr-FR" sz="1800" kern="1200" baseline="0" dirty="0">
                          <a:solidFill>
                            <a:schemeClr val="dk1"/>
                          </a:solidFill>
                          <a:effectLst/>
                          <a:latin typeface="+mn-lt"/>
                          <a:ea typeface="+mn-ea"/>
                          <a:cs typeface="+mn-cs"/>
                        </a:rPr>
                        <a:t> la</a:t>
                      </a:r>
                      <a:r>
                        <a:rPr lang="fr-FR" sz="1800" kern="1200" dirty="0">
                          <a:solidFill>
                            <a:schemeClr val="dk1"/>
                          </a:solidFill>
                          <a:effectLst/>
                          <a:latin typeface="+mn-lt"/>
                          <a:ea typeface="+mn-ea"/>
                          <a:cs typeface="+mn-cs"/>
                        </a:rPr>
                        <a:t> gestion et surveillance (monitoring)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chemeClr val="dk1"/>
                          </a:solidFill>
                          <a:effectLst/>
                          <a:latin typeface="+mn-lt"/>
                          <a:ea typeface="+mn-ea"/>
                          <a:cs typeface="+mn-cs"/>
                        </a:rPr>
                        <a:t>Accroître la disponibilité et éliminer les coûts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4782648"/>
                  </a:ext>
                </a:extLst>
              </a:tr>
            </a:tbl>
          </a:graphicData>
        </a:graphic>
      </p:graphicFrame>
      <p:sp>
        <p:nvSpPr>
          <p:cNvPr id="3" name="ZoneTexte 2"/>
          <p:cNvSpPr txBox="1"/>
          <p:nvPr/>
        </p:nvSpPr>
        <p:spPr>
          <a:xfrm>
            <a:off x="225910" y="204396"/>
            <a:ext cx="7594899" cy="461665"/>
          </a:xfrm>
          <a:prstGeom prst="rect">
            <a:avLst/>
          </a:prstGeom>
          <a:noFill/>
        </p:spPr>
        <p:txBody>
          <a:bodyPr wrap="square" rtlCol="0">
            <a:spAutoFit/>
          </a:bodyPr>
          <a:lstStyle/>
          <a:p>
            <a:r>
              <a:rPr lang="fr-FR" sz="2400" b="1" dirty="0">
                <a:solidFill>
                  <a:srgbClr val="002060"/>
                </a:solidFill>
              </a:rPr>
              <a:t>Avantages commerciaux clés (Key business </a:t>
            </a:r>
            <a:r>
              <a:rPr lang="fr-FR" sz="2400" b="1" dirty="0" err="1">
                <a:solidFill>
                  <a:srgbClr val="002060"/>
                </a:solidFill>
              </a:rPr>
              <a:t>benefits</a:t>
            </a:r>
            <a:r>
              <a:rPr lang="fr-FR" sz="2400" b="1" dirty="0">
                <a:solidFill>
                  <a:srgbClr val="002060"/>
                </a:solidFill>
              </a:rPr>
              <a:t>)</a:t>
            </a:r>
          </a:p>
        </p:txBody>
      </p:sp>
    </p:spTree>
    <p:extLst>
      <p:ext uri="{BB962C8B-B14F-4D97-AF65-F5344CB8AC3E}">
        <p14:creationId xmlns:p14="http://schemas.microsoft.com/office/powerpoint/2010/main" val="2716716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87275" y="591671"/>
            <a:ext cx="7702476" cy="461665"/>
          </a:xfrm>
          <a:prstGeom prst="rect">
            <a:avLst/>
          </a:prstGeom>
          <a:noFill/>
        </p:spPr>
        <p:txBody>
          <a:bodyPr wrap="square" rtlCol="0">
            <a:spAutoFit/>
          </a:bodyPr>
          <a:lstStyle/>
          <a:p>
            <a:r>
              <a:rPr lang="fr-FR" sz="2400" b="1" dirty="0">
                <a:solidFill>
                  <a:srgbClr val="002060"/>
                </a:solidFill>
              </a:rPr>
              <a:t>Architecture Control-M</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7887" y="1134258"/>
            <a:ext cx="6454589" cy="5496811"/>
          </a:xfrm>
          <a:prstGeom prst="rect">
            <a:avLst/>
          </a:prstGeom>
        </p:spPr>
      </p:pic>
    </p:spTree>
    <p:extLst>
      <p:ext uri="{BB962C8B-B14F-4D97-AF65-F5344CB8AC3E}">
        <p14:creationId xmlns:p14="http://schemas.microsoft.com/office/powerpoint/2010/main" val="2429405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275" y="973622"/>
            <a:ext cx="8998603" cy="5410829"/>
          </a:xfrm>
          <a:prstGeom prst="rect">
            <a:avLst/>
          </a:prstGeom>
        </p:spPr>
      </p:pic>
      <p:sp>
        <p:nvSpPr>
          <p:cNvPr id="3" name="ZoneTexte 2"/>
          <p:cNvSpPr txBox="1"/>
          <p:nvPr/>
        </p:nvSpPr>
        <p:spPr>
          <a:xfrm>
            <a:off x="387275" y="268942"/>
            <a:ext cx="7702476" cy="461665"/>
          </a:xfrm>
          <a:prstGeom prst="rect">
            <a:avLst/>
          </a:prstGeom>
          <a:noFill/>
        </p:spPr>
        <p:txBody>
          <a:bodyPr wrap="square" rtlCol="0">
            <a:spAutoFit/>
          </a:bodyPr>
          <a:lstStyle/>
          <a:p>
            <a:r>
              <a:rPr lang="fr-FR" sz="2400" b="1" dirty="0">
                <a:solidFill>
                  <a:srgbClr val="002060"/>
                </a:solidFill>
              </a:rPr>
              <a:t>Flux Control-M</a:t>
            </a:r>
          </a:p>
        </p:txBody>
      </p:sp>
    </p:spTree>
    <p:extLst>
      <p:ext uri="{BB962C8B-B14F-4D97-AF65-F5344CB8AC3E}">
        <p14:creationId xmlns:p14="http://schemas.microsoft.com/office/powerpoint/2010/main" val="397871461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1128</TotalTime>
  <Words>772</Words>
  <Application>Microsoft Office PowerPoint</Application>
  <PresentationFormat>Grand écran</PresentationFormat>
  <Paragraphs>105</Paragraphs>
  <Slides>19</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19</vt:i4>
      </vt:variant>
    </vt:vector>
  </HeadingPairs>
  <TitlesOfParts>
    <vt:vector size="23" baseType="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Benjamin LISAN</dc:creator>
  <cp:lastModifiedBy>Benjamin LISAN</cp:lastModifiedBy>
  <cp:revision>40</cp:revision>
  <dcterms:created xsi:type="dcterms:W3CDTF">2016-04-06T15:33:22Z</dcterms:created>
  <dcterms:modified xsi:type="dcterms:W3CDTF">2016-04-08T06:24:17Z</dcterms:modified>
</cp:coreProperties>
</file>