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24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98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72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9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3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03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19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6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49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9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8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2EDA-4C69-428E-A226-5E35C2C459B9}" type="datetimeFigureOut">
              <a:rPr lang="fr-FR" smtClean="0"/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77EB-BB8B-42A2-B9DF-A2C393D47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10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36838" y="2334409"/>
            <a:ext cx="63470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060"/>
                </a:solidFill>
              </a:rPr>
              <a:t>BMC Control-M</a:t>
            </a:r>
          </a:p>
          <a:p>
            <a:pPr algn="ctr"/>
            <a:r>
              <a:rPr lang="fr-FR" sz="3200" b="1" dirty="0">
                <a:solidFill>
                  <a:srgbClr val="002060"/>
                </a:solidFill>
              </a:rPr>
              <a:t>Control </a:t>
            </a:r>
            <a:r>
              <a:rPr lang="fr-FR" sz="3200" b="1" dirty="0" err="1">
                <a:solidFill>
                  <a:srgbClr val="002060"/>
                </a:solidFill>
              </a:rPr>
              <a:t>your</a:t>
            </a:r>
            <a:r>
              <a:rPr lang="fr-FR" sz="3200" b="1" dirty="0">
                <a:solidFill>
                  <a:srgbClr val="002060"/>
                </a:solidFill>
              </a:rPr>
              <a:t> future</a:t>
            </a:r>
          </a:p>
        </p:txBody>
      </p:sp>
    </p:spTree>
    <p:extLst>
      <p:ext uri="{BB962C8B-B14F-4D97-AF65-F5344CB8AC3E}">
        <p14:creationId xmlns:p14="http://schemas.microsoft.com/office/powerpoint/2010/main" val="307458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4093" y="150608"/>
            <a:ext cx="2947596" cy="46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Control-M Modules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3" y="613186"/>
            <a:ext cx="8816844" cy="60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4092" y="150609"/>
            <a:ext cx="409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Focal point for </a:t>
            </a:r>
            <a:r>
              <a:rPr lang="fr-FR" sz="2400" b="1" dirty="0" err="1">
                <a:solidFill>
                  <a:srgbClr val="002060"/>
                </a:solidFill>
              </a:rPr>
              <a:t>enterprise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" y="761294"/>
            <a:ext cx="11983123" cy="59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" y="717511"/>
            <a:ext cx="11424454" cy="52767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4092" y="150609"/>
            <a:ext cx="409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BMC Batch Impact Manager</a:t>
            </a:r>
          </a:p>
        </p:txBody>
      </p:sp>
    </p:spTree>
    <p:extLst>
      <p:ext uri="{BB962C8B-B14F-4D97-AF65-F5344CB8AC3E}">
        <p14:creationId xmlns:p14="http://schemas.microsoft.com/office/powerpoint/2010/main" val="286879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" y="613186"/>
            <a:ext cx="9767945" cy="59523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4093" y="150608"/>
            <a:ext cx="2947596" cy="46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Result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analysis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8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4" y="841393"/>
            <a:ext cx="11646206" cy="51398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4093" y="150608"/>
            <a:ext cx="2947596" cy="46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Control-M </a:t>
            </a:r>
            <a:r>
              <a:rPr lang="fr-FR" sz="2400" b="1" dirty="0" err="1">
                <a:solidFill>
                  <a:srgbClr val="002060"/>
                </a:solidFill>
              </a:rPr>
              <a:t>Forecasts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4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94" y="0"/>
            <a:ext cx="904810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4093" y="150608"/>
            <a:ext cx="228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Control-M </a:t>
            </a:r>
            <a:r>
              <a:rPr lang="fr-FR" sz="2400" b="1" dirty="0" err="1">
                <a:solidFill>
                  <a:srgbClr val="002060"/>
                </a:solidFill>
              </a:rPr>
              <a:t>Reporting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facilities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6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64" y="84156"/>
            <a:ext cx="10734675" cy="66770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3638" y="376518"/>
            <a:ext cx="978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BSM-Batch </a:t>
            </a:r>
            <a:r>
              <a:rPr lang="fr-FR" sz="2400" b="1" dirty="0" err="1">
                <a:solidFill>
                  <a:srgbClr val="002060"/>
                </a:solidFill>
              </a:rPr>
              <a:t>inci-dents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7892" y="3862834"/>
            <a:ext cx="2244762" cy="730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300" b="1" i="1" dirty="0" err="1">
                <a:solidFill>
                  <a:srgbClr val="002060"/>
                </a:solidFill>
              </a:rPr>
              <a:t>Highlights</a:t>
            </a:r>
            <a:r>
              <a:rPr lang="fr-FR" sz="2300" dirty="0">
                <a:solidFill>
                  <a:srgbClr val="002060"/>
                </a:solidFill>
              </a:rPr>
              <a:t> the </a:t>
            </a:r>
            <a:r>
              <a:rPr lang="fr-FR" sz="2300" dirty="0" err="1">
                <a:solidFill>
                  <a:srgbClr val="002060"/>
                </a:solidFill>
              </a:rPr>
              <a:t>event</a:t>
            </a:r>
            <a:endParaRPr lang="fr-FR" sz="2300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3167" y="4943861"/>
            <a:ext cx="2253727" cy="149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solidFill>
                  <a:schemeClr val="tx1"/>
                </a:solidFill>
              </a:rPr>
              <a:t>An undesirable event occurs _ a job failure or delay</a:t>
            </a:r>
            <a:endParaRPr lang="fr-FR" sz="23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5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0456" y="376518"/>
            <a:ext cx="725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BMC CONTROL-M as a WLA Consolidated Solution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59" y="1118794"/>
            <a:ext cx="1152144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BMC Software </a:t>
            </a:r>
            <a:r>
              <a:rPr lang="fr-FR" sz="2400" dirty="0" err="1">
                <a:solidFill>
                  <a:srgbClr val="002060"/>
                </a:solidFill>
              </a:rPr>
              <a:t>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among</a:t>
            </a:r>
            <a:r>
              <a:rPr lang="fr-FR" sz="2400" dirty="0">
                <a:solidFill>
                  <a:srgbClr val="002060"/>
                </a:solidFill>
              </a:rPr>
              <a:t> the leaders in IT and data center automation. </a:t>
            </a:r>
            <a:r>
              <a:rPr lang="fr-FR" sz="2400" dirty="0" err="1">
                <a:solidFill>
                  <a:srgbClr val="002060"/>
                </a:solidFill>
              </a:rPr>
              <a:t>Its</a:t>
            </a:r>
            <a:r>
              <a:rPr lang="fr-FR" sz="2400" dirty="0">
                <a:solidFill>
                  <a:srgbClr val="002060"/>
                </a:solidFill>
              </a:rPr>
              <a:t> solution for WLA, BMC CONTROL-M, has </a:t>
            </a:r>
            <a:r>
              <a:rPr lang="fr-FR" sz="2400" dirty="0" err="1">
                <a:solidFill>
                  <a:srgbClr val="002060"/>
                </a:solidFill>
              </a:rPr>
              <a:t>many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features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that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make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it</a:t>
            </a:r>
            <a:r>
              <a:rPr lang="fr-FR" sz="2400" dirty="0">
                <a:solidFill>
                  <a:srgbClr val="002060"/>
                </a:solidFill>
              </a:rPr>
              <a:t> an excellent </a:t>
            </a:r>
            <a:r>
              <a:rPr lang="fr-FR" sz="2400" dirty="0" err="1">
                <a:solidFill>
                  <a:srgbClr val="002060"/>
                </a:solidFill>
              </a:rPr>
              <a:t>choice</a:t>
            </a:r>
            <a:r>
              <a:rPr lang="fr-FR" sz="2400" dirty="0">
                <a:solidFill>
                  <a:srgbClr val="002060"/>
                </a:solidFill>
              </a:rPr>
              <a:t> for en-</a:t>
            </a:r>
            <a:r>
              <a:rPr lang="fr-FR" sz="2400" dirty="0" err="1">
                <a:solidFill>
                  <a:srgbClr val="002060"/>
                </a:solidFill>
              </a:rPr>
              <a:t>terprise</a:t>
            </a:r>
            <a:r>
              <a:rPr lang="fr-FR" sz="2400" dirty="0">
                <a:solidFill>
                  <a:srgbClr val="002060"/>
                </a:solidFill>
              </a:rPr>
              <a:t>-</a:t>
            </a:r>
            <a:r>
              <a:rPr lang="fr-FR" sz="2400" dirty="0" err="1">
                <a:solidFill>
                  <a:srgbClr val="002060"/>
                </a:solidFill>
              </a:rPr>
              <a:t>wide</a:t>
            </a:r>
            <a:r>
              <a:rPr lang="fr-FR" sz="2400" dirty="0">
                <a:solidFill>
                  <a:srgbClr val="002060"/>
                </a:solidFill>
              </a:rPr>
              <a:t> WLA consolidation.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- Extensive and flexible </a:t>
            </a:r>
            <a:r>
              <a:rPr lang="fr-FR" sz="2000" dirty="0" err="1">
                <a:solidFill>
                  <a:srgbClr val="002060"/>
                </a:solidFill>
              </a:rPr>
              <a:t>core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scheduling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capabilities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including</a:t>
            </a:r>
            <a:r>
              <a:rPr lang="fr-FR" sz="2000" dirty="0">
                <a:solidFill>
                  <a:srgbClr val="002060"/>
                </a:solidFill>
              </a:rPr>
              <a:t> Web Services</a:t>
            </a:r>
          </a:p>
          <a:p>
            <a:r>
              <a:rPr lang="fr-FR" sz="2000" dirty="0">
                <a:solidFill>
                  <a:srgbClr val="002060"/>
                </a:solidFill>
              </a:rPr>
              <a:t>- </a:t>
            </a:r>
            <a:r>
              <a:rPr lang="fr-FR" sz="2000" dirty="0" err="1">
                <a:solidFill>
                  <a:srgbClr val="002060"/>
                </a:solidFill>
              </a:rPr>
              <a:t>Scalability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through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its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distributed</a:t>
            </a:r>
            <a:r>
              <a:rPr lang="fr-FR" sz="2000" dirty="0">
                <a:solidFill>
                  <a:srgbClr val="002060"/>
                </a:solidFill>
              </a:rPr>
              <a:t> architecture and extensive </a:t>
            </a:r>
            <a:r>
              <a:rPr lang="fr-FR" sz="2000" dirty="0" err="1">
                <a:solidFill>
                  <a:srgbClr val="002060"/>
                </a:solidFill>
              </a:rPr>
              <a:t>platform</a:t>
            </a:r>
            <a:r>
              <a:rPr lang="fr-FR" sz="2000" dirty="0">
                <a:solidFill>
                  <a:srgbClr val="002060"/>
                </a:solidFill>
              </a:rPr>
              <a:t> and application support</a:t>
            </a:r>
          </a:p>
          <a:p>
            <a:r>
              <a:rPr lang="fr-FR" sz="2000" dirty="0">
                <a:solidFill>
                  <a:srgbClr val="002060"/>
                </a:solidFill>
              </a:rPr>
              <a:t>- Business </a:t>
            </a:r>
            <a:r>
              <a:rPr lang="fr-FR" sz="2000" dirty="0" err="1">
                <a:solidFill>
                  <a:srgbClr val="002060"/>
                </a:solidFill>
              </a:rPr>
              <a:t>alignment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that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integrates</a:t>
            </a:r>
            <a:r>
              <a:rPr lang="fr-FR" sz="2000" dirty="0">
                <a:solidFill>
                  <a:srgbClr val="002060"/>
                </a:solidFill>
              </a:rPr>
              <a:t> business impact </a:t>
            </a:r>
            <a:r>
              <a:rPr lang="fr-FR" sz="2000" dirty="0" err="1">
                <a:solidFill>
                  <a:srgbClr val="002060"/>
                </a:solidFill>
              </a:rPr>
              <a:t>analysis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with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workload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forecasting</a:t>
            </a:r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- Business-</a:t>
            </a:r>
            <a:r>
              <a:rPr lang="fr-FR" sz="2000" dirty="0" err="1">
                <a:solidFill>
                  <a:srgbClr val="002060"/>
                </a:solidFill>
              </a:rPr>
              <a:t>driven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forecasting</a:t>
            </a:r>
            <a:r>
              <a:rPr lang="fr-FR" sz="2000" dirty="0">
                <a:solidFill>
                  <a:srgbClr val="002060"/>
                </a:solidFill>
              </a:rPr>
              <a:t> of real business workflow</a:t>
            </a:r>
          </a:p>
          <a:p>
            <a:r>
              <a:rPr lang="fr-FR" sz="2000" dirty="0">
                <a:solidFill>
                  <a:srgbClr val="002060"/>
                </a:solidFill>
              </a:rPr>
              <a:t>- Extensive </a:t>
            </a:r>
            <a:r>
              <a:rPr lang="fr-FR" sz="2000" dirty="0" err="1">
                <a:solidFill>
                  <a:srgbClr val="002060"/>
                </a:solidFill>
              </a:rPr>
              <a:t>reporting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capabilities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0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216" y="892885"/>
            <a:ext cx="10209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BMC Software Services: Wide Range Of BMC Solutions</a:t>
            </a:r>
          </a:p>
          <a:p>
            <a:r>
              <a:rPr lang="fr-FR" sz="2400" dirty="0">
                <a:solidFill>
                  <a:srgbClr val="002060"/>
                </a:solidFill>
              </a:rPr>
              <a:t>- Service Support (</a:t>
            </a:r>
            <a:r>
              <a:rPr lang="fr-FR" sz="2400" dirty="0" err="1">
                <a:solidFill>
                  <a:srgbClr val="002060"/>
                </a:solidFill>
              </a:rPr>
              <a:t>e.g</a:t>
            </a:r>
            <a:r>
              <a:rPr lang="fr-FR" sz="2400" dirty="0">
                <a:solidFill>
                  <a:srgbClr val="002060"/>
                </a:solidFill>
              </a:rPr>
              <a:t>. BMC </a:t>
            </a:r>
            <a:r>
              <a:rPr lang="fr-FR" sz="2400" dirty="0" err="1">
                <a:solidFill>
                  <a:srgbClr val="002060"/>
                </a:solidFill>
              </a:rPr>
              <a:t>Remedy</a:t>
            </a:r>
            <a:r>
              <a:rPr lang="fr-FR" sz="2400" dirty="0">
                <a:solidFill>
                  <a:srgbClr val="002060"/>
                </a:solidFill>
              </a:rPr>
              <a:t> ITSM 7)</a:t>
            </a:r>
          </a:p>
          <a:p>
            <a:r>
              <a:rPr lang="fr-FR" sz="2400" dirty="0">
                <a:solidFill>
                  <a:srgbClr val="002060"/>
                </a:solidFill>
              </a:rPr>
              <a:t>- Service Assurance (</a:t>
            </a:r>
            <a:r>
              <a:rPr lang="fr-FR" sz="2400" dirty="0" err="1">
                <a:solidFill>
                  <a:srgbClr val="002060"/>
                </a:solidFill>
              </a:rPr>
              <a:t>e.g</a:t>
            </a:r>
            <a:r>
              <a:rPr lang="fr-FR" sz="2400" dirty="0">
                <a:solidFill>
                  <a:srgbClr val="002060"/>
                </a:solidFill>
              </a:rPr>
              <a:t>. BMC Performance Manager, BMC Impact Manager)</a:t>
            </a:r>
          </a:p>
          <a:p>
            <a:r>
              <a:rPr lang="fr-FR" sz="2400" dirty="0">
                <a:solidFill>
                  <a:srgbClr val="002060"/>
                </a:solidFill>
              </a:rPr>
              <a:t>- Service Automation (</a:t>
            </a:r>
            <a:r>
              <a:rPr lang="fr-FR" sz="2400" dirty="0" err="1">
                <a:solidFill>
                  <a:srgbClr val="002060"/>
                </a:solidFill>
              </a:rPr>
              <a:t>e.g</a:t>
            </a:r>
            <a:r>
              <a:rPr lang="fr-FR" sz="2400" dirty="0">
                <a:solidFill>
                  <a:srgbClr val="002060"/>
                </a:solidFill>
              </a:rPr>
              <a:t>. </a:t>
            </a:r>
            <a:r>
              <a:rPr lang="fr-FR" sz="2400" dirty="0" err="1">
                <a:solidFill>
                  <a:srgbClr val="002060"/>
                </a:solidFill>
              </a:rPr>
              <a:t>Control•M</a:t>
            </a:r>
            <a:r>
              <a:rPr lang="fr-FR" sz="2400" dirty="0">
                <a:solidFill>
                  <a:srgbClr val="002060"/>
                </a:solidFill>
              </a:rPr>
              <a:t>, BMC Configuration Automation)</a:t>
            </a:r>
          </a:p>
          <a:p>
            <a:r>
              <a:rPr lang="fr-FR" sz="2400" dirty="0">
                <a:solidFill>
                  <a:srgbClr val="002060"/>
                </a:solidFill>
              </a:rPr>
              <a:t>- Atrium (CMDB, CMDB </a:t>
            </a:r>
            <a:r>
              <a:rPr lang="fr-FR" sz="2400" dirty="0" err="1">
                <a:solidFill>
                  <a:srgbClr val="002060"/>
                </a:solidFill>
              </a:rPr>
              <a:t>Orchestrator</a:t>
            </a:r>
            <a:r>
              <a:rPr lang="fr-FR" sz="2400" dirty="0">
                <a:solidFill>
                  <a:srgbClr val="002060"/>
                </a:solidFill>
              </a:rPr>
              <a:t>, SLM etc.)</a:t>
            </a:r>
          </a:p>
          <a:p>
            <a:r>
              <a:rPr lang="fr-FR" sz="2400" dirty="0">
                <a:solidFill>
                  <a:srgbClr val="002060"/>
                </a:solidFill>
              </a:rPr>
              <a:t>- </a:t>
            </a:r>
            <a:r>
              <a:rPr lang="fr-FR" sz="2400" dirty="0" err="1">
                <a:solidFill>
                  <a:srgbClr val="002060"/>
                </a:solidFill>
              </a:rPr>
              <a:t>Foundation</a:t>
            </a:r>
            <a:r>
              <a:rPr lang="fr-FR" sz="2400" dirty="0">
                <a:solidFill>
                  <a:srgbClr val="002060"/>
                </a:solidFill>
              </a:rPr>
              <a:t> (REMEDY 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2060"/>
                </a:solidFill>
              </a:rPr>
              <a:t>Technical</a:t>
            </a:r>
            <a:r>
              <a:rPr lang="fr-FR" sz="2400" dirty="0">
                <a:solidFill>
                  <a:srgbClr val="002060"/>
                </a:solidFill>
              </a:rPr>
              <a:t> Team Size</a:t>
            </a:r>
          </a:p>
          <a:p>
            <a:r>
              <a:rPr lang="fr-FR" sz="2400" dirty="0">
                <a:solidFill>
                  <a:srgbClr val="002060"/>
                </a:solidFill>
              </a:rPr>
              <a:t>- 350+ in BMC </a:t>
            </a:r>
            <a:r>
              <a:rPr lang="fr-FR" sz="2400" dirty="0" err="1">
                <a:solidFill>
                  <a:srgbClr val="002060"/>
                </a:solidFill>
              </a:rPr>
              <a:t>Skills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6668" y="182880"/>
            <a:ext cx="682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BMC </a:t>
            </a:r>
            <a:r>
              <a:rPr lang="fr-FR" sz="2400" b="1" dirty="0" err="1">
                <a:solidFill>
                  <a:srgbClr val="002060"/>
                </a:solidFill>
              </a:rPr>
              <a:t>Software's</a:t>
            </a:r>
            <a:r>
              <a:rPr lang="fr-FR" sz="2400" b="1" dirty="0">
                <a:solidFill>
                  <a:srgbClr val="002060"/>
                </a:solidFill>
              </a:rPr>
              <a:t> ITSM solutions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70032" y="4711849"/>
            <a:ext cx="168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16069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915" y="677732"/>
            <a:ext cx="82080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Disclaimer</a:t>
            </a:r>
            <a:endParaRPr lang="fr-FR" sz="2400" b="1" dirty="0">
              <a:solidFill>
                <a:srgbClr val="002060"/>
              </a:solidFill>
            </a:endParaRPr>
          </a:p>
          <a:p>
            <a:endParaRPr lang="fr-FR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Ail </a:t>
            </a:r>
            <a:r>
              <a:rPr lang="fr-FR" sz="2400" dirty="0" err="1">
                <a:solidFill>
                  <a:srgbClr val="002060"/>
                </a:solidFill>
              </a:rPr>
              <a:t>other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trademarks</a:t>
            </a:r>
            <a:r>
              <a:rPr lang="fr-FR" sz="2400" dirty="0">
                <a:solidFill>
                  <a:srgbClr val="002060"/>
                </a:solidFill>
              </a:rPr>
              <a:t>, service marks and logos </a:t>
            </a:r>
            <a:r>
              <a:rPr lang="fr-FR" sz="2400" dirty="0" err="1">
                <a:solidFill>
                  <a:srgbClr val="002060"/>
                </a:solidFill>
              </a:rPr>
              <a:t>used</a:t>
            </a:r>
            <a:r>
              <a:rPr lang="fr-FR" sz="2400" dirty="0">
                <a:solidFill>
                  <a:srgbClr val="002060"/>
                </a:solidFill>
              </a:rPr>
              <a:t> in </a:t>
            </a:r>
            <a:r>
              <a:rPr lang="fr-FR" sz="2400" dirty="0" err="1">
                <a:solidFill>
                  <a:srgbClr val="002060"/>
                </a:solidFill>
              </a:rPr>
              <a:t>this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webinar</a:t>
            </a:r>
            <a:r>
              <a:rPr lang="fr-FR" sz="2400" dirty="0">
                <a:solidFill>
                  <a:srgbClr val="002060"/>
                </a:solidFill>
              </a:rPr>
              <a:t> are the </a:t>
            </a:r>
            <a:r>
              <a:rPr lang="fr-FR" sz="2400" dirty="0" err="1">
                <a:solidFill>
                  <a:srgbClr val="002060"/>
                </a:solidFill>
              </a:rPr>
              <a:t>trademarks</a:t>
            </a:r>
            <a:r>
              <a:rPr lang="fr-FR" sz="2400" dirty="0">
                <a:solidFill>
                  <a:srgbClr val="002060"/>
                </a:solidFill>
              </a:rPr>
              <a:t>, service marks or logos of </a:t>
            </a:r>
            <a:r>
              <a:rPr lang="fr-FR" sz="2400" dirty="0" err="1">
                <a:solidFill>
                  <a:srgbClr val="002060"/>
                </a:solidFill>
              </a:rPr>
              <a:t>their</a:t>
            </a:r>
            <a:r>
              <a:rPr lang="fr-FR" sz="2400" dirty="0">
                <a:solidFill>
                  <a:srgbClr val="002060"/>
                </a:solidFill>
              </a:rPr>
              <a:t> respective </a:t>
            </a:r>
            <a:r>
              <a:rPr lang="fr-FR" sz="2400" dirty="0" err="1">
                <a:solidFill>
                  <a:srgbClr val="002060"/>
                </a:solidFill>
              </a:rPr>
              <a:t>owners</a:t>
            </a:r>
            <a:r>
              <a:rPr lang="fr-FR" sz="24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The </a:t>
            </a:r>
            <a:r>
              <a:rPr lang="fr-FR" sz="2400" dirty="0" err="1">
                <a:solidFill>
                  <a:srgbClr val="002060"/>
                </a:solidFill>
              </a:rPr>
              <a:t>views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expressed</a:t>
            </a:r>
            <a:r>
              <a:rPr lang="fr-FR" sz="2400" dirty="0">
                <a:solidFill>
                  <a:srgbClr val="002060"/>
                </a:solidFill>
              </a:rPr>
              <a:t> in </a:t>
            </a:r>
            <a:r>
              <a:rPr lang="fr-FR" sz="2400" dirty="0" err="1">
                <a:solidFill>
                  <a:srgbClr val="002060"/>
                </a:solidFill>
              </a:rPr>
              <a:t>this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webinar</a:t>
            </a:r>
            <a:r>
              <a:rPr lang="fr-FR" sz="2400" dirty="0">
                <a:solidFill>
                  <a:srgbClr val="002060"/>
                </a:solidFill>
              </a:rPr>
              <a:t> are </a:t>
            </a:r>
            <a:r>
              <a:rPr lang="fr-FR" sz="2400" dirty="0" err="1">
                <a:solidFill>
                  <a:srgbClr val="002060"/>
                </a:solidFill>
              </a:rPr>
              <a:t>views</a:t>
            </a:r>
            <a:r>
              <a:rPr lang="fr-FR" sz="2400" dirty="0">
                <a:solidFill>
                  <a:srgbClr val="002060"/>
                </a:solidFill>
              </a:rPr>
              <a:t> of the speakers and do not </a:t>
            </a:r>
            <a:r>
              <a:rPr lang="fr-FR" sz="2400" dirty="0" err="1">
                <a:solidFill>
                  <a:srgbClr val="002060"/>
                </a:solidFill>
              </a:rPr>
              <a:t>necessarily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reflect</a:t>
            </a:r>
            <a:r>
              <a:rPr lang="fr-FR" sz="2400" dirty="0">
                <a:solidFill>
                  <a:srgbClr val="002060"/>
                </a:solidFill>
              </a:rPr>
              <a:t> the </a:t>
            </a:r>
            <a:r>
              <a:rPr lang="fr-FR" sz="2400" dirty="0" err="1">
                <a:solidFill>
                  <a:srgbClr val="002060"/>
                </a:solidFill>
              </a:rPr>
              <a:t>views</a:t>
            </a:r>
            <a:r>
              <a:rPr lang="fr-FR" sz="2400" dirty="0">
                <a:solidFill>
                  <a:srgbClr val="002060"/>
                </a:solidFill>
              </a:rPr>
              <a:t> of </a:t>
            </a:r>
            <a:r>
              <a:rPr lang="fr-FR" sz="2400" dirty="0" err="1">
                <a:solidFill>
                  <a:srgbClr val="002060"/>
                </a:solidFill>
              </a:rPr>
              <a:t>Vyom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Labs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Pvt</a:t>
            </a:r>
            <a:r>
              <a:rPr lang="fr-FR" sz="2400" dirty="0">
                <a:solidFill>
                  <a:srgbClr val="002060"/>
                </a:solidFill>
              </a:rPr>
              <a:t>. Ltd.</a:t>
            </a:r>
          </a:p>
        </p:txBody>
      </p:sp>
    </p:spTree>
    <p:extLst>
      <p:ext uri="{BB962C8B-B14F-4D97-AF65-F5344CB8AC3E}">
        <p14:creationId xmlns:p14="http://schemas.microsoft.com/office/powerpoint/2010/main" val="155083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0880" y="117693"/>
            <a:ext cx="69350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•	</a:t>
            </a:r>
            <a:r>
              <a:rPr lang="fr-FR" sz="2400" dirty="0">
                <a:solidFill>
                  <a:srgbClr val="002060"/>
                </a:solidFill>
              </a:rPr>
              <a:t>Business Challenge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•	Control-M </a:t>
            </a:r>
            <a:r>
              <a:rPr lang="fr-FR" sz="2400" dirty="0" err="1">
                <a:solidFill>
                  <a:srgbClr val="002060"/>
                </a:solidFill>
              </a:rPr>
              <a:t>Overview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Control-M Architecture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•	Control-M Flow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•	Control-M </a:t>
            </a:r>
            <a:r>
              <a:rPr lang="fr-FR" sz="2400" dirty="0" err="1">
                <a:solidFill>
                  <a:srgbClr val="002060"/>
                </a:solidFill>
              </a:rPr>
              <a:t>Features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Control-M Modules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—	Advance File Transfer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—	SAP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—	Business </a:t>
            </a:r>
            <a:r>
              <a:rPr lang="fr-FR" sz="2400" dirty="0" err="1">
                <a:solidFill>
                  <a:srgbClr val="002060"/>
                </a:solidFill>
              </a:rPr>
              <a:t>Process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Integration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—	AIX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•	Focal Point for Enterprise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•	BMC Batch Impact Manager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•	</a:t>
            </a:r>
            <a:r>
              <a:rPr lang="fr-FR" sz="2400" dirty="0" err="1">
                <a:solidFill>
                  <a:srgbClr val="002060"/>
                </a:solidFill>
              </a:rPr>
              <a:t>Result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Analysis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Control-M </a:t>
            </a:r>
            <a:r>
              <a:rPr lang="fr-FR" sz="2400" dirty="0" err="1">
                <a:solidFill>
                  <a:srgbClr val="002060"/>
                </a:solidFill>
              </a:rPr>
              <a:t>Forecast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•	BMC Control-M </a:t>
            </a:r>
            <a:r>
              <a:rPr lang="fr-FR" sz="2400" dirty="0" err="1">
                <a:solidFill>
                  <a:srgbClr val="002060"/>
                </a:solidFill>
              </a:rPr>
              <a:t>Reporting</a:t>
            </a:r>
            <a:r>
              <a:rPr lang="fr-FR" sz="2400" dirty="0">
                <a:solidFill>
                  <a:srgbClr val="002060"/>
                </a:solidFill>
              </a:rPr>
              <a:t> Facility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•	BMC Batch Incidents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•	Control-M as a WLA </a:t>
            </a:r>
            <a:r>
              <a:rPr lang="fr-FR" sz="2400" dirty="0" err="1">
                <a:solidFill>
                  <a:srgbClr val="002060"/>
                </a:solidFill>
              </a:rPr>
              <a:t>Consolidated</a:t>
            </a:r>
            <a:r>
              <a:rPr lang="fr-FR" sz="2400" dirty="0">
                <a:solidFill>
                  <a:srgbClr val="002060"/>
                </a:solidFill>
              </a:rPr>
              <a:t> solution</a:t>
            </a:r>
          </a:p>
          <a:p>
            <a:r>
              <a:rPr lang="fr-FR" sz="2400" dirty="0">
                <a:solidFill>
                  <a:srgbClr val="002060"/>
                </a:solidFill>
              </a:rPr>
              <a:t>•	Questions?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8941" y="247425"/>
            <a:ext cx="115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6956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47" y="3496236"/>
            <a:ext cx="5245006" cy="2788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23173"/>
            <a:ext cx="11162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2060"/>
                </a:solidFill>
              </a:rPr>
              <a:t>Business challenge</a:t>
            </a:r>
          </a:p>
          <a:p>
            <a:pPr algn="just"/>
            <a:endParaRPr lang="fr-FR" sz="2400" dirty="0">
              <a:solidFill>
                <a:srgbClr val="002060"/>
              </a:solidFill>
            </a:endParaRPr>
          </a:p>
          <a:p>
            <a:pPr algn="just"/>
            <a:r>
              <a:rPr lang="fr-FR" sz="2400" dirty="0">
                <a:solidFill>
                  <a:srgbClr val="002060"/>
                </a:solidFill>
              </a:rPr>
              <a:t>Most </a:t>
            </a:r>
            <a:r>
              <a:rPr lang="fr-FR" sz="2400" dirty="0" err="1">
                <a:solidFill>
                  <a:srgbClr val="002060"/>
                </a:solidFill>
              </a:rPr>
              <a:t>organizations</a:t>
            </a:r>
            <a:r>
              <a:rPr lang="fr-FR" sz="2400" dirty="0">
                <a:solidFill>
                  <a:srgbClr val="002060"/>
                </a:solidFill>
              </a:rPr>
              <a:t> have one or more job </a:t>
            </a:r>
            <a:r>
              <a:rPr lang="fr-FR" sz="2400" dirty="0" err="1">
                <a:solidFill>
                  <a:srgbClr val="002060"/>
                </a:solidFill>
              </a:rPr>
              <a:t>scheduling</a:t>
            </a:r>
            <a:r>
              <a:rPr lang="fr-FR" sz="2400" dirty="0">
                <a:solidFill>
                  <a:srgbClr val="002060"/>
                </a:solidFill>
              </a:rPr>
              <a:t> solutions </a:t>
            </a:r>
            <a:r>
              <a:rPr lang="fr-FR" sz="2400" dirty="0" err="1">
                <a:solidFill>
                  <a:srgbClr val="002060"/>
                </a:solidFill>
              </a:rPr>
              <a:t>that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automatically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submit</a:t>
            </a:r>
            <a:r>
              <a:rPr lang="fr-FR" sz="2400" dirty="0">
                <a:solidFill>
                  <a:srgbClr val="002060"/>
                </a:solidFill>
              </a:rPr>
              <a:t> and monitor simple batch job or script workflows. </a:t>
            </a:r>
            <a:r>
              <a:rPr lang="fr-FR" sz="2400" dirty="0" err="1">
                <a:solidFill>
                  <a:srgbClr val="002060"/>
                </a:solidFill>
              </a:rPr>
              <a:t>However</a:t>
            </a:r>
            <a:r>
              <a:rPr lang="fr-FR" sz="2400" dirty="0">
                <a:solidFill>
                  <a:srgbClr val="002060"/>
                </a:solidFill>
              </a:rPr>
              <a:t>, in </a:t>
            </a:r>
            <a:r>
              <a:rPr lang="fr-FR" sz="2400" dirty="0" err="1">
                <a:solidFill>
                  <a:srgbClr val="002060"/>
                </a:solidFill>
              </a:rPr>
              <a:t>many</a:t>
            </a:r>
            <a:r>
              <a:rPr lang="fr-FR" sz="2400" dirty="0">
                <a:solidFill>
                  <a:srgbClr val="002060"/>
                </a:solidFill>
              </a:rPr>
              <a:t> cases </a:t>
            </a:r>
            <a:r>
              <a:rPr lang="fr-FR" sz="2400" dirty="0" err="1">
                <a:solidFill>
                  <a:srgbClr val="002060"/>
                </a:solidFill>
              </a:rPr>
              <a:t>typical</a:t>
            </a:r>
            <a:r>
              <a:rPr lang="fr-FR" sz="2400" dirty="0">
                <a:solidFill>
                  <a:srgbClr val="002060"/>
                </a:solidFill>
              </a:rPr>
              <a:t> job </a:t>
            </a:r>
            <a:r>
              <a:rPr lang="fr-FR" sz="2400" dirty="0" err="1">
                <a:solidFill>
                  <a:srgbClr val="002060"/>
                </a:solidFill>
              </a:rPr>
              <a:t>schedulers</a:t>
            </a:r>
            <a:r>
              <a:rPr lang="fr-FR" sz="2400" dirty="0">
                <a:solidFill>
                  <a:srgbClr val="002060"/>
                </a:solidFill>
              </a:rPr>
              <a:t> do not </a:t>
            </a:r>
            <a:r>
              <a:rPr lang="fr-FR" sz="2400" dirty="0" err="1">
                <a:solidFill>
                  <a:srgbClr val="002060"/>
                </a:solidFill>
              </a:rPr>
              <a:t>handle</a:t>
            </a:r>
            <a:r>
              <a:rPr lang="fr-FR" sz="2400" dirty="0">
                <a:solidFill>
                  <a:srgbClr val="002060"/>
                </a:solidFill>
              </a:rPr>
              <a:t> large, modern, </a:t>
            </a:r>
            <a:r>
              <a:rPr lang="fr-FR" sz="2400" dirty="0" err="1">
                <a:solidFill>
                  <a:srgbClr val="002060"/>
                </a:solidFill>
              </a:rPr>
              <a:t>complex</a:t>
            </a:r>
            <a:r>
              <a:rPr lang="fr-FR" sz="2400" dirty="0">
                <a:solidFill>
                  <a:srgbClr val="002060"/>
                </a:solidFill>
              </a:rPr>
              <a:t>, </a:t>
            </a:r>
            <a:r>
              <a:rPr lang="fr-FR" sz="2400" dirty="0" err="1">
                <a:solidFill>
                  <a:srgbClr val="002060"/>
                </a:solidFill>
              </a:rPr>
              <a:t>enterprise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workloads</a:t>
            </a:r>
            <a:r>
              <a:rPr lang="fr-FR" sz="2400" dirty="0">
                <a:solidFill>
                  <a:srgbClr val="002060"/>
                </a:solidFill>
              </a:rPr>
              <a:t>. </a:t>
            </a:r>
            <a:r>
              <a:rPr lang="fr-FR" sz="2400" dirty="0" err="1">
                <a:solidFill>
                  <a:srgbClr val="002060"/>
                </a:solidFill>
              </a:rPr>
              <a:t>They</a:t>
            </a:r>
            <a:r>
              <a:rPr lang="fr-FR" sz="2400" dirty="0">
                <a:solidFill>
                  <a:srgbClr val="002060"/>
                </a:solidFill>
              </a:rPr>
              <a:t> tend to </a:t>
            </a:r>
            <a:r>
              <a:rPr lang="fr-FR" sz="2400" dirty="0" err="1">
                <a:solidFill>
                  <a:srgbClr val="002060"/>
                </a:solidFill>
              </a:rPr>
              <a:t>be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platform-specific</a:t>
            </a:r>
            <a:r>
              <a:rPr lang="fr-FR" sz="2400" dirty="0">
                <a:solidFill>
                  <a:srgbClr val="002060"/>
                </a:solidFill>
              </a:rPr>
              <a:t> and time-</a:t>
            </a:r>
            <a:r>
              <a:rPr lang="fr-FR" sz="2400" dirty="0" err="1">
                <a:solidFill>
                  <a:srgbClr val="002060"/>
                </a:solidFill>
              </a:rPr>
              <a:t>driven</a:t>
            </a:r>
            <a:r>
              <a:rPr lang="fr-FR" sz="2400" dirty="0">
                <a:solidFill>
                  <a:srgbClr val="002060"/>
                </a:solidFill>
              </a:rPr>
              <a:t>, </a:t>
            </a:r>
            <a:r>
              <a:rPr lang="fr-FR" sz="2400" dirty="0" err="1">
                <a:solidFill>
                  <a:srgbClr val="002060"/>
                </a:solidFill>
              </a:rPr>
              <a:t>with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limited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integration</a:t>
            </a:r>
            <a:r>
              <a:rPr lang="fr-FR" sz="2400" dirty="0">
                <a:solidFill>
                  <a:srgbClr val="002060"/>
                </a:solidFill>
              </a:rPr>
              <a:t> and </a:t>
            </a:r>
            <a:r>
              <a:rPr lang="fr-FR" sz="2400" dirty="0" err="1">
                <a:solidFill>
                  <a:srgbClr val="002060"/>
                </a:solidFill>
              </a:rPr>
              <a:t>poor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scalability</a:t>
            </a:r>
            <a:r>
              <a:rPr lang="fr-FR" sz="2400" dirty="0">
                <a:solidFill>
                  <a:srgbClr val="002060"/>
                </a:solidFill>
              </a:rPr>
              <a:t>, </a:t>
            </a:r>
            <a:r>
              <a:rPr lang="fr-FR" sz="2400" dirty="0" err="1">
                <a:solidFill>
                  <a:srgbClr val="002060"/>
                </a:solidFill>
              </a:rPr>
              <a:t>unable</a:t>
            </a:r>
            <a:r>
              <a:rPr lang="fr-FR" sz="2400" dirty="0">
                <a:solidFill>
                  <a:srgbClr val="002060"/>
                </a:solidFill>
              </a:rPr>
              <a:t> to </a:t>
            </a:r>
            <a:r>
              <a:rPr lang="fr-FR" sz="2400" dirty="0" err="1">
                <a:solidFill>
                  <a:srgbClr val="002060"/>
                </a:solidFill>
              </a:rPr>
              <a:t>orchestrate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dynamic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workloads</a:t>
            </a:r>
            <a:r>
              <a:rPr lang="fr-FR" sz="2400" dirty="0">
                <a:solidFill>
                  <a:srgbClr val="002060"/>
                </a:solidFill>
              </a:rPr>
              <a:t>, and </a:t>
            </a:r>
            <a:r>
              <a:rPr lang="fr-FR" sz="2400" dirty="0" err="1">
                <a:solidFill>
                  <a:srgbClr val="002060"/>
                </a:solidFill>
              </a:rPr>
              <a:t>unconnected</a:t>
            </a:r>
            <a:r>
              <a:rPr lang="fr-FR" sz="2400" dirty="0">
                <a:solidFill>
                  <a:srgbClr val="002060"/>
                </a:solidFill>
              </a:rPr>
              <a:t> to business </a:t>
            </a:r>
            <a:r>
              <a:rPr lang="fr-FR" sz="2400" dirty="0" err="1">
                <a:solidFill>
                  <a:srgbClr val="002060"/>
                </a:solidFill>
              </a:rPr>
              <a:t>needs</a:t>
            </a:r>
            <a:r>
              <a:rPr lang="fr-FR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67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03" y="3033656"/>
            <a:ext cx="8386796" cy="3071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802" y="388199"/>
            <a:ext cx="11281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Control-M </a:t>
            </a:r>
            <a:r>
              <a:rPr lang="fr-FR" sz="2400" b="1" dirty="0" err="1">
                <a:solidFill>
                  <a:srgbClr val="002060"/>
                </a:solidFill>
              </a:rPr>
              <a:t>oveview</a:t>
            </a:r>
            <a:endParaRPr lang="fr-FR" sz="2400" b="1" dirty="0">
              <a:solidFill>
                <a:srgbClr val="002060"/>
              </a:solidFill>
            </a:endParaRPr>
          </a:p>
          <a:p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BMC Control-M </a:t>
            </a:r>
            <a:r>
              <a:rPr lang="fr-FR" sz="2400" dirty="0" err="1">
                <a:solidFill>
                  <a:srgbClr val="002060"/>
                </a:solidFill>
              </a:rPr>
              <a:t>helps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you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meet</a:t>
            </a:r>
            <a:r>
              <a:rPr lang="fr-FR" sz="2400" dirty="0">
                <a:solidFill>
                  <a:srgbClr val="002060"/>
                </a:solidFill>
              </a:rPr>
              <a:t> production deadlines, </a:t>
            </a:r>
            <a:r>
              <a:rPr lang="fr-FR" sz="2400" dirty="0" err="1">
                <a:solidFill>
                  <a:srgbClr val="002060"/>
                </a:solidFill>
              </a:rPr>
              <a:t>reduce</a:t>
            </a:r>
            <a:r>
              <a:rPr lang="fr-FR" sz="2400" dirty="0">
                <a:solidFill>
                  <a:srgbClr val="002060"/>
                </a:solidFill>
              </a:rPr>
              <a:t> management </a:t>
            </a:r>
            <a:r>
              <a:rPr lang="fr-FR" sz="2400" dirty="0" err="1">
                <a:solidFill>
                  <a:srgbClr val="002060"/>
                </a:solidFill>
              </a:rPr>
              <a:t>costs</a:t>
            </a:r>
            <a:r>
              <a:rPr lang="fr-FR" sz="2400" dirty="0">
                <a:solidFill>
                  <a:srgbClr val="002060"/>
                </a:solidFill>
              </a:rPr>
              <a:t>, </a:t>
            </a:r>
            <a:r>
              <a:rPr lang="fr-FR" sz="2400" dirty="0" err="1">
                <a:solidFill>
                  <a:srgbClr val="002060"/>
                </a:solidFill>
              </a:rPr>
              <a:t>integrate</a:t>
            </a:r>
            <a:r>
              <a:rPr lang="fr-FR" sz="2400" dirty="0">
                <a:solidFill>
                  <a:srgbClr val="002060"/>
                </a:solidFill>
              </a:rPr>
              <a:t> diverse </a:t>
            </a:r>
            <a:r>
              <a:rPr lang="fr-FR" sz="2400" dirty="0" err="1">
                <a:solidFill>
                  <a:srgbClr val="002060"/>
                </a:solidFill>
              </a:rPr>
              <a:t>platforms</a:t>
            </a:r>
            <a:r>
              <a:rPr lang="fr-FR" sz="2400" dirty="0">
                <a:solidFill>
                  <a:srgbClr val="002060"/>
                </a:solidFill>
              </a:rPr>
              <a:t> and applications, plan for future </a:t>
            </a:r>
            <a:r>
              <a:rPr lang="fr-FR" sz="2400" dirty="0" err="1">
                <a:solidFill>
                  <a:srgbClr val="002060"/>
                </a:solidFill>
              </a:rPr>
              <a:t>growth</a:t>
            </a:r>
            <a:r>
              <a:rPr lang="fr-FR" sz="2400" dirty="0">
                <a:solidFill>
                  <a:srgbClr val="002060"/>
                </a:solidFill>
              </a:rPr>
              <a:t>, and </a:t>
            </a:r>
            <a:r>
              <a:rPr lang="fr-FR" sz="2400" dirty="0" err="1">
                <a:solidFill>
                  <a:srgbClr val="002060"/>
                </a:solidFill>
              </a:rPr>
              <a:t>ensure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that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your</a:t>
            </a:r>
            <a:r>
              <a:rPr lang="fr-FR" sz="2400" dirty="0">
                <a:solidFill>
                  <a:srgbClr val="002060"/>
                </a:solidFill>
              </a:rPr>
              <a:t> IT </a:t>
            </a:r>
            <a:r>
              <a:rPr lang="fr-FR" sz="2400" dirty="0" err="1">
                <a:solidFill>
                  <a:srgbClr val="002060"/>
                </a:solidFill>
              </a:rPr>
              <a:t>processes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can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be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audited</a:t>
            </a:r>
            <a:r>
              <a:rPr lang="fr-FR" sz="2400" dirty="0">
                <a:solidFill>
                  <a:srgbClr val="002060"/>
                </a:solidFill>
              </a:rPr>
              <a:t> - all </a:t>
            </a:r>
            <a:r>
              <a:rPr lang="fr-FR" sz="2400" dirty="0" err="1">
                <a:solidFill>
                  <a:srgbClr val="002060"/>
                </a:solidFill>
              </a:rPr>
              <a:t>while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providing</a:t>
            </a:r>
            <a:r>
              <a:rPr lang="fr-FR" sz="2400" dirty="0">
                <a:solidFill>
                  <a:srgbClr val="002060"/>
                </a:solidFill>
              </a:rPr>
              <a:t> a </a:t>
            </a:r>
            <a:r>
              <a:rPr lang="fr-FR" sz="2400" dirty="0" err="1">
                <a:solidFill>
                  <a:srgbClr val="002060"/>
                </a:solidFill>
              </a:rPr>
              <a:t>auick</a:t>
            </a:r>
            <a:r>
              <a:rPr lang="fr-FR" sz="2400" dirty="0">
                <a:solidFill>
                  <a:srgbClr val="002060"/>
                </a:solidFill>
              </a:rPr>
              <a:t> time to value.</a:t>
            </a:r>
          </a:p>
        </p:txBody>
      </p:sp>
    </p:spTree>
    <p:extLst>
      <p:ext uri="{BB962C8B-B14F-4D97-AF65-F5344CB8AC3E}">
        <p14:creationId xmlns:p14="http://schemas.microsoft.com/office/powerpoint/2010/main" val="117245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19124"/>
              </p:ext>
            </p:extLst>
          </p:nvPr>
        </p:nvGraphicFramePr>
        <p:xfrm>
          <a:off x="407596" y="859516"/>
          <a:ext cx="9489441" cy="378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3147">
                  <a:extLst>
                    <a:ext uri="{9D8B030D-6E8A-4147-A177-3AD203B41FA5}">
                      <a16:colId xmlns:a16="http://schemas.microsoft.com/office/drawing/2014/main" val="3128334497"/>
                    </a:ext>
                  </a:extLst>
                </a:gridCol>
                <a:gridCol w="3163147">
                  <a:extLst>
                    <a:ext uri="{9D8B030D-6E8A-4147-A177-3AD203B41FA5}">
                      <a16:colId xmlns:a16="http://schemas.microsoft.com/office/drawing/2014/main" val="694300284"/>
                    </a:ext>
                  </a:extLst>
                </a:gridCol>
                <a:gridCol w="3163147">
                  <a:extLst>
                    <a:ext uri="{9D8B030D-6E8A-4147-A177-3AD203B41FA5}">
                      <a16:colId xmlns:a16="http://schemas.microsoft.com/office/drawing/2014/main" val="3008552308"/>
                    </a:ext>
                  </a:extLst>
                </a:gridCol>
              </a:tblGrid>
              <a:tr h="582889">
                <a:tc>
                  <a:txBody>
                    <a:bodyPr/>
                    <a:lstStyle/>
                    <a:p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Functionality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Business </a:t>
                      </a:r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</a:t>
                      </a:r>
                      <a:endParaRPr lang="fr-F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9544"/>
                  </a:ext>
                </a:extLst>
              </a:tr>
              <a:tr h="582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Service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2060"/>
                          </a:solidFill>
                        </a:rPr>
                        <a:t>Give</a:t>
                      </a:r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users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visibility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workloads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unprecedented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service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840965"/>
                  </a:ext>
                </a:extLst>
              </a:tr>
              <a:tr h="582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Batch Impact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Proactively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impact of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delays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failures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on-time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completion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Batch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12021"/>
                  </a:ext>
                </a:extLst>
              </a:tr>
              <a:tr h="582889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 File Transfert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file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batch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scheduling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lntegrity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Minimize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325608"/>
                  </a:ext>
                </a:extLst>
              </a:tr>
              <a:tr h="582889">
                <a:tc>
                  <a:txBody>
                    <a:bodyPr/>
                    <a:lstStyle/>
                    <a:p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Forecast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flow batch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Minimize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disruption to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226220"/>
                  </a:ext>
                </a:extLst>
              </a:tr>
              <a:tr h="582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Centralize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 and 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78264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910" y="204395"/>
            <a:ext cx="362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Key business </a:t>
            </a:r>
            <a:r>
              <a:rPr lang="fr-FR" sz="2400" b="1" dirty="0" err="1">
                <a:solidFill>
                  <a:srgbClr val="002060"/>
                </a:solidFill>
              </a:rPr>
              <a:t>benefits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5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7275" y="268942"/>
            <a:ext cx="770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Control-M Architecture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87" y="1252593"/>
            <a:ext cx="6454589" cy="54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9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" y="973622"/>
            <a:ext cx="8998603" cy="54108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7275" y="268942"/>
            <a:ext cx="770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Control-M Flow</a:t>
            </a:r>
          </a:p>
        </p:txBody>
      </p:sp>
    </p:spTree>
    <p:extLst>
      <p:ext uri="{BB962C8B-B14F-4D97-AF65-F5344CB8AC3E}">
        <p14:creationId xmlns:p14="http://schemas.microsoft.com/office/powerpoint/2010/main" val="250576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60425"/>
              </p:ext>
            </p:extLst>
          </p:nvPr>
        </p:nvGraphicFramePr>
        <p:xfrm>
          <a:off x="484093" y="1010122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68409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57273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14903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5509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dirty="0"/>
                        <a:t>Jobs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Simple jobs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Batch Jobs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8809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Complex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tasks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Jobs in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Batches</a:t>
                      </a: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8054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dirty="0"/>
                        <a:t>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Rerun</a:t>
                      </a:r>
                      <a:r>
                        <a:rPr lang="fr-FR" dirty="0"/>
                        <a:t> the job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ECS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7598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Email notification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Remedy</a:t>
                      </a:r>
                      <a:endParaRPr lang="fr-F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19737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dirty="0" err="1"/>
                        <a:t>Others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features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Job </a:t>
                      </a:r>
                      <a:r>
                        <a:rPr lang="fr-FR" dirty="0" err="1"/>
                        <a:t>forecasting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Probable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895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Job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Conditioning</a:t>
                      </a: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76965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84093" y="150608"/>
            <a:ext cx="770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Control-M </a:t>
            </a:r>
            <a:r>
              <a:rPr lang="fr-FR" sz="2400" b="1" dirty="0" err="1">
                <a:solidFill>
                  <a:srgbClr val="002060"/>
                </a:solidFill>
              </a:rPr>
              <a:t>Features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38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488</Words>
  <Application>Microsoft Office PowerPoint</Application>
  <PresentationFormat>Grand écran</PresentationFormat>
  <Paragraphs>96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LISAN</dc:creator>
  <cp:lastModifiedBy>Benjamin LISAN</cp:lastModifiedBy>
  <cp:revision>30</cp:revision>
  <dcterms:created xsi:type="dcterms:W3CDTF">2016-04-06T15:31:42Z</dcterms:created>
  <dcterms:modified xsi:type="dcterms:W3CDTF">2016-04-07T10:05:35Z</dcterms:modified>
</cp:coreProperties>
</file>