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453" r:id="rId2"/>
    <p:sldId id="494" r:id="rId3"/>
    <p:sldId id="495" r:id="rId4"/>
    <p:sldId id="496" r:id="rId5"/>
    <p:sldId id="497" r:id="rId6"/>
    <p:sldId id="498" r:id="rId7"/>
    <p:sldId id="499" r:id="rId8"/>
    <p:sldId id="500" r:id="rId9"/>
    <p:sldId id="502" r:id="rId10"/>
    <p:sldId id="521" r:id="rId11"/>
    <p:sldId id="501"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22" r:id="rId26"/>
    <p:sldId id="516" r:id="rId27"/>
    <p:sldId id="517" r:id="rId28"/>
    <p:sldId id="518" r:id="rId29"/>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0"/>
    <a:srgbClr val="FF9900"/>
    <a:srgbClr val="FF640A"/>
    <a:srgbClr val="FC442B"/>
    <a:srgbClr val="F7990D"/>
    <a:srgbClr val="FFB379"/>
    <a:srgbClr val="AAAA8C"/>
    <a:srgbClr val="8B3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0" autoAdjust="0"/>
    <p:restoredTop sz="93188" autoAdjust="0"/>
  </p:normalViewPr>
  <p:slideViewPr>
    <p:cSldViewPr>
      <p:cViewPr>
        <p:scale>
          <a:sx n="100" d="100"/>
          <a:sy n="100" d="100"/>
        </p:scale>
        <p:origin x="-600" y="234"/>
      </p:cViewPr>
      <p:guideLst>
        <p:guide orient="horz" pos="2160"/>
        <p:guide orient="horz" pos="4128"/>
        <p:guide orient="horz" pos="707"/>
        <p:guide orient="horz" pos="816"/>
        <p:guide pos="660"/>
        <p:guide pos="5506"/>
        <p:guide pos="2880"/>
        <p:guide pos="2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74" y="2916"/>
      </p:cViewPr>
      <p:guideLst>
        <p:guide orient="horz" pos="2880"/>
        <p:guide orient="horz" pos="571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7B8F495-49F9-45A5-A276-9A1837AE918C}" type="slidenum">
              <a:rPr lang="en-US"/>
              <a:pPr>
                <a:defRPr/>
              </a:pPr>
              <a:t>‹#›</a:t>
            </a:fld>
            <a:endParaRPr lang="en-US"/>
          </a:p>
        </p:txBody>
      </p:sp>
      <p:pic>
        <p:nvPicPr>
          <p:cNvPr id="52229" name="Picture 8" descr="vmware-RGB"/>
          <p:cNvPicPr>
            <a:picLocks noChangeAspect="1" noChangeArrowheads="1"/>
          </p:cNvPicPr>
          <p:nvPr/>
        </p:nvPicPr>
        <p:blipFill>
          <a:blip r:embed="rId2"/>
          <a:srcRect/>
          <a:stretch>
            <a:fillRect/>
          </a:stretch>
        </p:blipFill>
        <p:spPr bwMode="auto">
          <a:xfrm>
            <a:off x="404813" y="8791575"/>
            <a:ext cx="1119187" cy="265113"/>
          </a:xfrm>
          <a:prstGeom prst="rect">
            <a:avLst/>
          </a:prstGeom>
          <a:noFill/>
          <a:ln w="9525">
            <a:noFill/>
            <a:miter lim="800000"/>
            <a:headEnd/>
            <a:tailEnd/>
          </a:ln>
        </p:spPr>
      </p:pic>
    </p:spTree>
    <p:extLst>
      <p:ext uri="{BB962C8B-B14F-4D97-AF65-F5344CB8AC3E}">
        <p14:creationId xmlns:p14="http://schemas.microsoft.com/office/powerpoint/2010/main" val="1338634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6867"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i="1">
                <a:latin typeface="Arial" pitchFamily="34" charset="0"/>
                <a:cs typeface="Arial" pitchFamily="34" charset="0"/>
              </a:defRPr>
            </a:lvl1pPr>
          </a:lstStyle>
          <a:p>
            <a:pPr>
              <a:defRPr/>
            </a:pPr>
            <a:fld id="{9D2A4A25-2E82-4AA8-B629-09FF5BA78D2B}" type="slidenum">
              <a:rPr lang="en-US"/>
              <a:pPr>
                <a:defRPr/>
              </a:pPr>
              <a:t>‹#›</a:t>
            </a:fld>
            <a:endParaRPr lang="en-US"/>
          </a:p>
        </p:txBody>
      </p:sp>
      <p:pic>
        <p:nvPicPr>
          <p:cNvPr id="36870" name="Picture 10" descr="vmware-RGB"/>
          <p:cNvPicPr>
            <a:picLocks noChangeAspect="1" noChangeArrowheads="1"/>
          </p:cNvPicPr>
          <p:nvPr/>
        </p:nvPicPr>
        <p:blipFill>
          <a:blip r:embed="rId2"/>
          <a:srcRect/>
          <a:stretch>
            <a:fillRect/>
          </a:stretch>
        </p:blipFill>
        <p:spPr bwMode="auto">
          <a:xfrm>
            <a:off x="404813" y="8791575"/>
            <a:ext cx="1119187" cy="265113"/>
          </a:xfrm>
          <a:prstGeom prst="rect">
            <a:avLst/>
          </a:prstGeom>
          <a:noFill/>
          <a:ln w="9525">
            <a:noFill/>
            <a:miter lim="800000"/>
            <a:headEnd/>
            <a:tailEnd/>
          </a:ln>
        </p:spPr>
      </p:pic>
    </p:spTree>
    <p:extLst>
      <p:ext uri="{BB962C8B-B14F-4D97-AF65-F5344CB8AC3E}">
        <p14:creationId xmlns:p14="http://schemas.microsoft.com/office/powerpoint/2010/main" val="252383655"/>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0"/>
      </a:spcBef>
      <a:spcAft>
        <a:spcPct val="25000"/>
      </a:spcAft>
      <a:buBlip>
        <a:blip r:embed="rId3"/>
      </a:buBlip>
      <a:defRPr sz="1000" b="1" kern="1200">
        <a:solidFill>
          <a:schemeClr val="tx2"/>
        </a:solidFill>
        <a:latin typeface="Arial" pitchFamily="34" charset="0"/>
        <a:ea typeface="+mn-ea"/>
        <a:cs typeface="Arial" pitchFamily="34" charset="0"/>
      </a:defRPr>
    </a:lvl1pPr>
    <a:lvl2pPr marL="333375" indent="-160338" algn="l" rtl="0" eaLnBrk="0" fontAlgn="base" hangingPunct="0">
      <a:spcBef>
        <a:spcPct val="0"/>
      </a:spcBef>
      <a:spcAft>
        <a:spcPct val="25000"/>
      </a:spcAft>
      <a:buClr>
        <a:schemeClr val="accent1"/>
      </a:buClr>
      <a:buSzPct val="70000"/>
      <a:buFont typeface="Wingdings" pitchFamily="2" charset="2"/>
      <a:buChar char="n"/>
      <a:defRPr sz="1000" kern="1200">
        <a:solidFill>
          <a:schemeClr val="tx2"/>
        </a:solidFill>
        <a:latin typeface="Arial" pitchFamily="34" charset="0"/>
        <a:ea typeface="+mn-ea"/>
        <a:cs typeface="Arial" pitchFamily="34" charset="0"/>
      </a:defRPr>
    </a:lvl2pPr>
    <a:lvl3pPr marL="514350" indent="-179388" algn="l" rtl="0" eaLnBrk="0" fontAlgn="base" hangingPunct="0">
      <a:spcBef>
        <a:spcPct val="0"/>
      </a:spcBef>
      <a:spcAft>
        <a:spcPct val="25000"/>
      </a:spcAft>
      <a:buClr>
        <a:schemeClr val="accent1"/>
      </a:buClr>
      <a:buSzPct val="70000"/>
      <a:buFont typeface="Wingdings" pitchFamily="2" charset="2"/>
      <a:buChar char="n"/>
      <a:defRPr sz="1000" kern="1200">
        <a:solidFill>
          <a:schemeClr val="tx2"/>
        </a:solidFill>
        <a:latin typeface="Arial" pitchFamily="34" charset="0"/>
        <a:ea typeface="+mn-ea"/>
        <a:cs typeface="Arial" pitchFamily="34" charset="0"/>
      </a:defRPr>
    </a:lvl3pPr>
    <a:lvl4pPr marL="676275" indent="-160338" algn="l" rtl="0" eaLnBrk="0" fontAlgn="base" hangingPunct="0">
      <a:spcBef>
        <a:spcPct val="0"/>
      </a:spcBef>
      <a:spcAft>
        <a:spcPct val="25000"/>
      </a:spcAft>
      <a:buClr>
        <a:schemeClr val="accent1"/>
      </a:buClr>
      <a:buSzPct val="70000"/>
      <a:buFont typeface="Wingdings" pitchFamily="2" charset="2"/>
      <a:buChar char="n"/>
      <a:defRPr sz="1000" kern="1200">
        <a:solidFill>
          <a:schemeClr val="tx2"/>
        </a:solidFill>
        <a:latin typeface="Arial" pitchFamily="34" charset="0"/>
        <a:ea typeface="+mn-ea"/>
        <a:cs typeface="Arial" pitchFamily="34" charset="0"/>
      </a:defRPr>
    </a:lvl4pPr>
    <a:lvl5pPr marL="847725" indent="-169863" algn="l" rtl="0" eaLnBrk="0" fontAlgn="base" hangingPunct="0">
      <a:spcBef>
        <a:spcPct val="0"/>
      </a:spcBef>
      <a:spcAft>
        <a:spcPct val="25000"/>
      </a:spcAft>
      <a:buClr>
        <a:schemeClr val="accent1"/>
      </a:buClr>
      <a:buSzPct val="70000"/>
      <a:buFont typeface="Wingdings" pitchFamily="2" charset="2"/>
      <a:buChar char="n"/>
      <a:defRPr sz="1000" kern="120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C3C181E-C74F-4D03-A6BB-12840703E6EB}" type="slidenum">
              <a:rPr lang="en-US" smtClean="0">
                <a:ea typeface="Arial Unicode MS" pitchFamily="34" charset="-128"/>
                <a:cs typeface="Arial Unicode MS" pitchFamily="34" charset="-128"/>
              </a:rPr>
              <a:pPr/>
              <a:t>1</a:t>
            </a:fld>
            <a:endParaRPr lang="en-US" smtClean="0">
              <a:ea typeface="Arial Unicode MS" pitchFamily="34" charset="-128"/>
              <a:cs typeface="Arial Unicode MS"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28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BA91F2-C6A1-4C03-884D-63E652EB0345}"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74875" y="2362200"/>
            <a:ext cx="6497638" cy="1470025"/>
          </a:xfrm>
          <a:noFill/>
        </p:spPr>
        <p:txBody>
          <a:bodyPr wrap="square" lIns="91440" rIns="91440"/>
          <a:lstStyle>
            <a:lvl1pPr>
              <a:defRPr sz="3200">
                <a:solidFill>
                  <a:schemeClr val="tx2"/>
                </a:solidFill>
              </a:defRPr>
            </a:lvl1pPr>
          </a:lstStyle>
          <a:p>
            <a:r>
              <a:rPr lang="en-US"/>
              <a:t>Click to edit Master title style</a:t>
            </a:r>
          </a:p>
        </p:txBody>
      </p:sp>
      <p:sp>
        <p:nvSpPr>
          <p:cNvPr id="3075" name="Rectangle 3"/>
          <p:cNvSpPr>
            <a:spLocks noGrp="1" noChangeArrowheads="1"/>
          </p:cNvSpPr>
          <p:nvPr>
            <p:ph type="subTitle" idx="1"/>
          </p:nvPr>
        </p:nvSpPr>
        <p:spPr>
          <a:xfrm>
            <a:off x="3886200" y="4213225"/>
            <a:ext cx="4786313" cy="1752600"/>
          </a:xfrm>
        </p:spPr>
        <p:txBody>
          <a:bodyPr/>
          <a:lstStyle>
            <a:lvl1pPr>
              <a:defRPr b="0">
                <a:solidFill>
                  <a:schemeClr val="tx1"/>
                </a:solidFill>
              </a:defRPr>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595313"/>
            <a:ext cx="1936750" cy="5272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8213" y="595313"/>
            <a:ext cx="5659437" cy="5272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38213" y="1295400"/>
            <a:ext cx="3797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87913" y="1295400"/>
            <a:ext cx="37988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3" y="1295400"/>
            <a:ext cx="7748587" cy="4572000"/>
          </a:xfrm>
        </p:spPr>
        <p:txBody>
          <a:bodyPr/>
          <a:lstStyle/>
          <a:p>
            <a:pPr lvl="0"/>
            <a:endParaRPr lang="en-US" noProof="0" smtClean="0"/>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8213" y="1295400"/>
            <a:ext cx="3797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13" y="1295400"/>
            <a:ext cx="37988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81075" y="595313"/>
            <a:ext cx="4291013" cy="403225"/>
          </a:xfrm>
          <a:prstGeom prst="rect">
            <a:avLst/>
          </a:prstGeom>
          <a:solidFill>
            <a:schemeClr val="bg1"/>
          </a:solidFill>
          <a:ln w="9525">
            <a:noFill/>
            <a:miter lim="800000"/>
            <a:headEnd/>
            <a:tailEnd/>
          </a:ln>
        </p:spPr>
        <p:txBody>
          <a:bodyPr vert="horz" wrap="none" lIns="45720" tIns="45720" rIns="45720" bIns="45720" numCol="1" anchor="ctr"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938213" y="1295400"/>
            <a:ext cx="774858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ransition>
    <p:strips dir="rd"/>
  </p:transition>
  <p:hf sldNum="0" hdr="0" dt="0"/>
  <p:txStyles>
    <p:titleStyle>
      <a:lvl1pPr algn="l" rtl="0" eaLnBrk="0" fontAlgn="base" hangingPunct="0">
        <a:lnSpc>
          <a:spcPct val="85000"/>
        </a:lnSpc>
        <a:spcBef>
          <a:spcPct val="0"/>
        </a:spcBef>
        <a:spcAft>
          <a:spcPct val="0"/>
        </a:spcAft>
        <a:defRPr sz="2400" b="1">
          <a:solidFill>
            <a:schemeClr val="accent1"/>
          </a:solidFill>
          <a:latin typeface="+mj-lt"/>
          <a:ea typeface="+mj-ea"/>
          <a:cs typeface="+mj-cs"/>
        </a:defRPr>
      </a:lvl1pPr>
      <a:lvl2pPr algn="l" rtl="0" eaLnBrk="0" fontAlgn="base" hangingPunct="0">
        <a:lnSpc>
          <a:spcPct val="85000"/>
        </a:lnSpc>
        <a:spcBef>
          <a:spcPct val="0"/>
        </a:spcBef>
        <a:spcAft>
          <a:spcPct val="0"/>
        </a:spcAft>
        <a:defRPr sz="2400" b="1">
          <a:solidFill>
            <a:schemeClr val="accent1"/>
          </a:solidFill>
          <a:latin typeface="Arial" pitchFamily="34" charset="0"/>
          <a:cs typeface="Arial" pitchFamily="34" charset="0"/>
        </a:defRPr>
      </a:lvl2pPr>
      <a:lvl3pPr algn="l" rtl="0" eaLnBrk="0" fontAlgn="base" hangingPunct="0">
        <a:lnSpc>
          <a:spcPct val="85000"/>
        </a:lnSpc>
        <a:spcBef>
          <a:spcPct val="0"/>
        </a:spcBef>
        <a:spcAft>
          <a:spcPct val="0"/>
        </a:spcAft>
        <a:defRPr sz="2400" b="1">
          <a:solidFill>
            <a:schemeClr val="accent1"/>
          </a:solidFill>
          <a:latin typeface="Arial" pitchFamily="34" charset="0"/>
          <a:cs typeface="Arial" pitchFamily="34" charset="0"/>
        </a:defRPr>
      </a:lvl3pPr>
      <a:lvl4pPr algn="l" rtl="0" eaLnBrk="0" fontAlgn="base" hangingPunct="0">
        <a:lnSpc>
          <a:spcPct val="85000"/>
        </a:lnSpc>
        <a:spcBef>
          <a:spcPct val="0"/>
        </a:spcBef>
        <a:spcAft>
          <a:spcPct val="0"/>
        </a:spcAft>
        <a:defRPr sz="2400" b="1">
          <a:solidFill>
            <a:schemeClr val="accent1"/>
          </a:solidFill>
          <a:latin typeface="Arial" pitchFamily="34" charset="0"/>
          <a:cs typeface="Arial" pitchFamily="34" charset="0"/>
        </a:defRPr>
      </a:lvl4pPr>
      <a:lvl5pPr algn="l" rtl="0" eaLnBrk="0" fontAlgn="base" hangingPunct="0">
        <a:lnSpc>
          <a:spcPct val="85000"/>
        </a:lnSpc>
        <a:spcBef>
          <a:spcPct val="0"/>
        </a:spcBef>
        <a:spcAft>
          <a:spcPct val="0"/>
        </a:spcAft>
        <a:defRPr sz="2400" b="1">
          <a:solidFill>
            <a:schemeClr val="accent1"/>
          </a:solidFill>
          <a:latin typeface="Arial" pitchFamily="34" charset="0"/>
          <a:cs typeface="Arial" pitchFamily="34" charset="0"/>
        </a:defRPr>
      </a:lvl5pPr>
      <a:lvl6pPr marL="457200" algn="l" rtl="0" fontAlgn="base">
        <a:lnSpc>
          <a:spcPct val="85000"/>
        </a:lnSpc>
        <a:spcBef>
          <a:spcPct val="0"/>
        </a:spcBef>
        <a:spcAft>
          <a:spcPct val="0"/>
        </a:spcAft>
        <a:defRPr sz="2400" b="1">
          <a:solidFill>
            <a:schemeClr val="accent1"/>
          </a:solidFill>
          <a:latin typeface="Arial" pitchFamily="34" charset="0"/>
          <a:cs typeface="Arial" pitchFamily="34" charset="0"/>
        </a:defRPr>
      </a:lvl6pPr>
      <a:lvl7pPr marL="914400" algn="l" rtl="0" fontAlgn="base">
        <a:lnSpc>
          <a:spcPct val="85000"/>
        </a:lnSpc>
        <a:spcBef>
          <a:spcPct val="0"/>
        </a:spcBef>
        <a:spcAft>
          <a:spcPct val="0"/>
        </a:spcAft>
        <a:defRPr sz="2400" b="1">
          <a:solidFill>
            <a:schemeClr val="accent1"/>
          </a:solidFill>
          <a:latin typeface="Arial" pitchFamily="34" charset="0"/>
          <a:cs typeface="Arial" pitchFamily="34" charset="0"/>
        </a:defRPr>
      </a:lvl7pPr>
      <a:lvl8pPr marL="1371600" algn="l" rtl="0" fontAlgn="base">
        <a:lnSpc>
          <a:spcPct val="85000"/>
        </a:lnSpc>
        <a:spcBef>
          <a:spcPct val="0"/>
        </a:spcBef>
        <a:spcAft>
          <a:spcPct val="0"/>
        </a:spcAft>
        <a:defRPr sz="2400" b="1">
          <a:solidFill>
            <a:schemeClr val="accent1"/>
          </a:solidFill>
          <a:latin typeface="Arial" pitchFamily="34" charset="0"/>
          <a:cs typeface="Arial" pitchFamily="34" charset="0"/>
        </a:defRPr>
      </a:lvl8pPr>
      <a:lvl9pPr marL="1828800" algn="l" rtl="0" fontAlgn="base">
        <a:lnSpc>
          <a:spcPct val="85000"/>
        </a:lnSpc>
        <a:spcBef>
          <a:spcPct val="0"/>
        </a:spcBef>
        <a:spcAft>
          <a:spcPct val="0"/>
        </a:spcAft>
        <a:defRPr sz="2400" b="1">
          <a:solidFill>
            <a:schemeClr val="accent1"/>
          </a:solidFill>
          <a:latin typeface="Arial" pitchFamily="34" charset="0"/>
          <a:cs typeface="Arial" pitchFamily="34" charset="0"/>
        </a:defRPr>
      </a:lvl9pPr>
    </p:titleStyle>
    <p:bodyStyle>
      <a:lvl1pPr marL="342900" indent="-342900" algn="l" rtl="0" eaLnBrk="0" fontAlgn="base" hangingPunct="0">
        <a:spcBef>
          <a:spcPct val="0"/>
        </a:spcBef>
        <a:spcAft>
          <a:spcPct val="40000"/>
        </a:spcAft>
        <a:buClr>
          <a:schemeClr val="tx2"/>
        </a:buClr>
        <a:buFont typeface="Wingdings 3" pitchFamily="18" charset="2"/>
        <a:defRPr sz="2200" b="1">
          <a:solidFill>
            <a:schemeClr val="tx2"/>
          </a:solidFill>
          <a:latin typeface="+mn-lt"/>
          <a:ea typeface="+mn-ea"/>
          <a:cs typeface="+mn-cs"/>
        </a:defRPr>
      </a:lvl1pPr>
      <a:lvl2pPr marL="300038" indent="-298450" algn="l" rtl="0" eaLnBrk="0" fontAlgn="base" hangingPunct="0">
        <a:spcBef>
          <a:spcPct val="0"/>
        </a:spcBef>
        <a:spcAft>
          <a:spcPct val="40000"/>
        </a:spcAft>
        <a:buClr>
          <a:schemeClr val="folHlink"/>
        </a:buClr>
        <a:buSzPct val="75000"/>
        <a:buFont typeface="Wingdings 3" pitchFamily="18" charset="2"/>
        <a:buBlip>
          <a:blip r:embed="rId16"/>
        </a:buBlip>
        <a:defRPr sz="2000">
          <a:solidFill>
            <a:schemeClr val="tx1"/>
          </a:solidFill>
          <a:latin typeface="+mn-lt"/>
          <a:cs typeface="+mn-cs"/>
        </a:defRPr>
      </a:lvl2pPr>
      <a:lvl3pPr marL="569913" indent="-268288" algn="l" rtl="0" eaLnBrk="0" fontAlgn="base" hangingPunct="0">
        <a:spcBef>
          <a:spcPct val="0"/>
        </a:spcBef>
        <a:spcAft>
          <a:spcPct val="40000"/>
        </a:spcAft>
        <a:buClr>
          <a:schemeClr val="accent1"/>
        </a:buClr>
        <a:buSzPct val="80000"/>
        <a:buFont typeface="Wingdings" pitchFamily="2" charset="2"/>
        <a:buBlip>
          <a:blip r:embed="rId17"/>
        </a:buBlip>
        <a:defRPr>
          <a:solidFill>
            <a:schemeClr val="tx1"/>
          </a:solidFill>
          <a:latin typeface="+mn-lt"/>
          <a:cs typeface="+mn-cs"/>
        </a:defRPr>
      </a:lvl3pPr>
      <a:lvl4pPr marL="855663" indent="-284163" algn="l" rtl="0" eaLnBrk="0" fontAlgn="base" hangingPunct="0">
        <a:spcBef>
          <a:spcPct val="0"/>
        </a:spcBef>
        <a:spcAft>
          <a:spcPct val="40000"/>
        </a:spcAft>
        <a:buClr>
          <a:schemeClr val="accent1"/>
        </a:buClr>
        <a:buSzPct val="65000"/>
        <a:buFont typeface="Wingdings" pitchFamily="2" charset="2"/>
        <a:buChar char="p"/>
        <a:defRPr>
          <a:solidFill>
            <a:schemeClr val="tx1"/>
          </a:solidFill>
          <a:latin typeface="+mn-lt"/>
          <a:cs typeface="+mn-cs"/>
        </a:defRPr>
      </a:lvl4pPr>
      <a:lvl5pPr marL="1141413" indent="-284163" algn="l" rtl="0" eaLnBrk="0" fontAlgn="base" hangingPunct="0">
        <a:spcBef>
          <a:spcPct val="0"/>
        </a:spcBef>
        <a:spcAft>
          <a:spcPct val="40000"/>
        </a:spcAft>
        <a:buClr>
          <a:schemeClr val="accent1"/>
        </a:buClr>
        <a:buSzPct val="65000"/>
        <a:buFont typeface="Wingdings" pitchFamily="2" charset="2"/>
        <a:buChar char="p"/>
        <a:defRPr>
          <a:solidFill>
            <a:schemeClr val="tx1"/>
          </a:solidFill>
          <a:latin typeface="+mn-lt"/>
          <a:cs typeface="+mn-cs"/>
        </a:defRPr>
      </a:lvl5pPr>
      <a:lvl6pPr marL="1598613" indent="-284163" algn="l" rtl="0" fontAlgn="base">
        <a:spcBef>
          <a:spcPct val="0"/>
        </a:spcBef>
        <a:spcAft>
          <a:spcPct val="40000"/>
        </a:spcAft>
        <a:buClr>
          <a:schemeClr val="accent1"/>
        </a:buClr>
        <a:buSzPct val="65000"/>
        <a:buFont typeface="Wingdings" pitchFamily="2" charset="2"/>
        <a:buChar char="p"/>
        <a:defRPr>
          <a:solidFill>
            <a:schemeClr val="tx1"/>
          </a:solidFill>
          <a:latin typeface="+mn-lt"/>
          <a:cs typeface="+mn-cs"/>
        </a:defRPr>
      </a:lvl6pPr>
      <a:lvl7pPr marL="2055813" indent="-284163" algn="l" rtl="0" fontAlgn="base">
        <a:spcBef>
          <a:spcPct val="0"/>
        </a:spcBef>
        <a:spcAft>
          <a:spcPct val="40000"/>
        </a:spcAft>
        <a:buClr>
          <a:schemeClr val="accent1"/>
        </a:buClr>
        <a:buSzPct val="65000"/>
        <a:buFont typeface="Wingdings" pitchFamily="2" charset="2"/>
        <a:buChar char="p"/>
        <a:defRPr>
          <a:solidFill>
            <a:schemeClr val="tx1"/>
          </a:solidFill>
          <a:latin typeface="+mn-lt"/>
          <a:cs typeface="+mn-cs"/>
        </a:defRPr>
      </a:lvl7pPr>
      <a:lvl8pPr marL="2513013" indent="-284163" algn="l" rtl="0" fontAlgn="base">
        <a:spcBef>
          <a:spcPct val="0"/>
        </a:spcBef>
        <a:spcAft>
          <a:spcPct val="40000"/>
        </a:spcAft>
        <a:buClr>
          <a:schemeClr val="accent1"/>
        </a:buClr>
        <a:buSzPct val="65000"/>
        <a:buFont typeface="Wingdings" pitchFamily="2" charset="2"/>
        <a:buChar char="p"/>
        <a:defRPr>
          <a:solidFill>
            <a:schemeClr val="tx1"/>
          </a:solidFill>
          <a:latin typeface="+mn-lt"/>
          <a:cs typeface="+mn-cs"/>
        </a:defRPr>
      </a:lvl8pPr>
      <a:lvl9pPr marL="2970213" indent="-284163" algn="l" rtl="0" fontAlgn="base">
        <a:spcBef>
          <a:spcPct val="0"/>
        </a:spcBef>
        <a:spcAft>
          <a:spcPct val="40000"/>
        </a:spcAft>
        <a:buClr>
          <a:schemeClr val="accent1"/>
        </a:buClr>
        <a:buSzPct val="65000"/>
        <a:buFont typeface="Wingdings" pitchFamily="2" charset="2"/>
        <a:buChar char="p"/>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vmware.com/resources/techresources/105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vmware.com/resources/compatibil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vmware.com/products/vsphere/buy/editions_comparis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ctrTitle"/>
          </p:nvPr>
        </p:nvSpPr>
        <p:spPr>
          <a:xfrm>
            <a:off x="1950772" y="3103602"/>
            <a:ext cx="6888428" cy="553998"/>
          </a:xfrm>
        </p:spPr>
        <p:txBody>
          <a:bodyPr>
            <a:noAutofit/>
          </a:bodyPr>
          <a:lstStyle/>
          <a:p>
            <a:pPr algn="r"/>
            <a:r>
              <a:rPr lang="en-US" sz="4800" b="1" dirty="0" smtClean="0">
                <a:effectLst>
                  <a:outerShdw blurRad="38100" dist="38100" dir="2700000" algn="tl">
                    <a:srgbClr val="000000">
                      <a:alpha val="43137"/>
                    </a:srgbClr>
                  </a:outerShdw>
                </a:effectLst>
                <a:latin typeface="+mn-lt"/>
              </a:rPr>
              <a:t>VMware Solutions</a:t>
            </a:r>
            <a:br>
              <a:rPr lang="en-US" sz="4800" b="1" dirty="0" smtClean="0">
                <a:effectLst>
                  <a:outerShdw blurRad="38100" dist="38100" dir="2700000" algn="tl">
                    <a:srgbClr val="000000">
                      <a:alpha val="43137"/>
                    </a:srgbClr>
                  </a:outerShdw>
                </a:effectLst>
                <a:latin typeface="+mn-lt"/>
              </a:rPr>
            </a:br>
            <a:r>
              <a:rPr lang="en-US" sz="2000" b="1" dirty="0" smtClean="0">
                <a:effectLst>
                  <a:outerShdw blurRad="38100" dist="38100" dir="2700000" algn="tl">
                    <a:srgbClr val="000000">
                      <a:alpha val="43137"/>
                    </a:srgbClr>
                  </a:outerShdw>
                </a:effectLst>
                <a:latin typeface="+mn-lt"/>
              </a:rPr>
              <a:t>Technical Perspective</a:t>
            </a:r>
            <a:endParaRPr lang="en-US" sz="2000" b="1" dirty="0">
              <a:effectLst>
                <a:outerShdw blurRad="38100" dist="38100" dir="2700000" algn="tl">
                  <a:srgbClr val="000000">
                    <a:alpha val="43137"/>
                  </a:srgbClr>
                </a:outerShdw>
              </a:effectLst>
              <a:latin typeface="+mn-lt"/>
            </a:endParaRPr>
          </a:p>
        </p:txBody>
      </p:sp>
      <p:sp>
        <p:nvSpPr>
          <p:cNvPr id="6" name="TextBox 5"/>
          <p:cNvSpPr txBox="1"/>
          <p:nvPr/>
        </p:nvSpPr>
        <p:spPr>
          <a:xfrm>
            <a:off x="7086600" y="5791200"/>
            <a:ext cx="1885950" cy="615553"/>
          </a:xfrm>
          <a:prstGeom prst="rect">
            <a:avLst/>
          </a:prstGeom>
          <a:noFill/>
        </p:spPr>
        <p:txBody>
          <a:bodyPr wrap="square" rtlCol="0">
            <a:spAutoFit/>
          </a:bodyPr>
          <a:lstStyle/>
          <a:p>
            <a:pPr algn="r"/>
            <a:r>
              <a:rPr lang="en-US" dirty="0" smtClean="0">
                <a:solidFill>
                  <a:schemeClr val="tx1">
                    <a:lumMod val="95000"/>
                    <a:lumOff val="5000"/>
                  </a:schemeClr>
                </a:solidFill>
                <a:latin typeface="Tahoma" pitchFamily="34" charset="0"/>
                <a:ea typeface="Tahoma" pitchFamily="34" charset="0"/>
                <a:cs typeface="Tahoma" pitchFamily="34" charset="0"/>
              </a:rPr>
              <a:t>Aley El-Dean Adham</a:t>
            </a:r>
          </a:p>
          <a:p>
            <a:pPr algn="r"/>
            <a:r>
              <a:rPr lang="en-US" sz="1000" dirty="0" smtClean="0"/>
              <a:t>SW </a:t>
            </a:r>
            <a:r>
              <a:rPr lang="en-US" sz="1000" dirty="0" smtClean="0"/>
              <a:t>Infrastructure Consultant </a:t>
            </a:r>
            <a:endParaRPr lang="en-US" sz="1000" dirty="0" smtClean="0"/>
          </a:p>
          <a:p>
            <a:pPr algn="r"/>
            <a:r>
              <a:rPr lang="en-US" sz="1000" dirty="0"/>
              <a:t>a</a:t>
            </a:r>
            <a:r>
              <a:rPr lang="en-US" sz="1000" dirty="0" smtClean="0"/>
              <a:t>ley.adham@qinnova.com</a:t>
            </a:r>
            <a:endParaRPr lang="en-US" sz="1000" dirty="0" smtClean="0"/>
          </a:p>
        </p:txBody>
      </p:sp>
      <p:pic>
        <p:nvPicPr>
          <p:cNvPr id="89089" name="Picture 1" descr="C:\Users\Aley.Adham\Pictures\Qinnova Logo.jpg"/>
          <p:cNvPicPr>
            <a:picLocks noChangeAspect="1" noChangeArrowheads="1"/>
          </p:cNvPicPr>
          <p:nvPr/>
        </p:nvPicPr>
        <p:blipFill>
          <a:blip r:embed="rId3"/>
          <a:srcRect/>
          <a:stretch>
            <a:fillRect/>
          </a:stretch>
        </p:blipFill>
        <p:spPr bwMode="auto">
          <a:xfrm>
            <a:off x="6477000" y="304800"/>
            <a:ext cx="2286000" cy="759052"/>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144177" cy="406265"/>
          </a:xfrm>
        </p:spPr>
        <p:txBody>
          <a:bodyPr/>
          <a:lstStyle/>
          <a:p>
            <a:r>
              <a:rPr lang="en-US" dirty="0" smtClean="0"/>
              <a:t>VMware ESXi </a:t>
            </a:r>
            <a:endParaRPr lang="en-US" dirty="0"/>
          </a:p>
        </p:txBody>
      </p:sp>
      <p:sp>
        <p:nvSpPr>
          <p:cNvPr id="6" name="Rounded Rectangle 5"/>
          <p:cNvSpPr/>
          <p:nvPr/>
        </p:nvSpPr>
        <p:spPr>
          <a:xfrm>
            <a:off x="990600" y="3352800"/>
            <a:ext cx="4495800" cy="990600"/>
          </a:xfrm>
          <a:prstGeom prst="roundRect">
            <a:avLst>
              <a:gd name="adj" fmla="val 10417"/>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i="1" dirty="0" smtClean="0">
                <a:effectLst>
                  <a:glow rad="63500">
                    <a:schemeClr val="accent5">
                      <a:satMod val="175000"/>
                      <a:alpha val="40000"/>
                    </a:schemeClr>
                  </a:glow>
                  <a:outerShdw blurRad="38100" dist="38100" dir="2700000" algn="tl">
                    <a:srgbClr val="000000">
                      <a:alpha val="43137"/>
                    </a:srgbClr>
                  </a:outerShdw>
                </a:effectLst>
              </a:rPr>
              <a:t>Live Demo</a:t>
            </a:r>
            <a:endParaRPr lang="en-US" sz="6000" b="1" i="1" dirty="0">
              <a:effectLst>
                <a:glow rad="63500">
                  <a:schemeClr val="accent5">
                    <a:satMod val="175000"/>
                    <a:alpha val="40000"/>
                  </a:schemeClr>
                </a:glow>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4010072" cy="406265"/>
          </a:xfrm>
        </p:spPr>
        <p:txBody>
          <a:bodyPr/>
          <a:lstStyle/>
          <a:p>
            <a:r>
              <a:rPr lang="en-US" dirty="0" smtClean="0"/>
              <a:t>VMware vSphere Features </a:t>
            </a:r>
            <a:endParaRPr lang="en-US" dirty="0"/>
          </a:p>
        </p:txBody>
      </p:sp>
      <p:sp>
        <p:nvSpPr>
          <p:cNvPr id="4" name="Rectangle 3"/>
          <p:cNvSpPr/>
          <p:nvPr/>
        </p:nvSpPr>
        <p:spPr>
          <a:xfrm>
            <a:off x="228600" y="1066800"/>
            <a:ext cx="8534400" cy="738664"/>
          </a:xfrm>
          <a:prstGeom prst="rect">
            <a:avLst/>
          </a:prstGeom>
        </p:spPr>
        <p:txBody>
          <a:bodyPr wrap="square">
            <a:spAutoFit/>
          </a:bodyPr>
          <a:lstStyle/>
          <a:p>
            <a:r>
              <a:rPr lang="en-US" dirty="0" smtClean="0"/>
              <a:t>VMware vSphere comprises a number of components that transform industry standard hardware into a shared, main-frame like resilient environment with built in service level controls for all applications. </a:t>
            </a:r>
          </a:p>
          <a:p>
            <a:r>
              <a:rPr lang="en-US" dirty="0" smtClean="0"/>
              <a:t>The components of VMware vSphere are classified into:</a:t>
            </a:r>
            <a:endParaRPr lang="en-US" dirty="0"/>
          </a:p>
        </p:txBody>
      </p:sp>
      <p:sp>
        <p:nvSpPr>
          <p:cNvPr id="6" name="Rounded Rectangle 5"/>
          <p:cNvSpPr/>
          <p:nvPr/>
        </p:nvSpPr>
        <p:spPr>
          <a:xfrm>
            <a:off x="381000" y="1981200"/>
            <a:ext cx="28194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smtClean="0"/>
              <a:t>Infrastructure services</a:t>
            </a:r>
            <a:endParaRPr lang="en-US" sz="1800" b="1" dirty="0"/>
          </a:p>
        </p:txBody>
      </p:sp>
      <p:sp>
        <p:nvSpPr>
          <p:cNvPr id="7" name="Rectangle 6"/>
          <p:cNvSpPr/>
          <p:nvPr/>
        </p:nvSpPr>
        <p:spPr>
          <a:xfrm>
            <a:off x="304800" y="2514600"/>
            <a:ext cx="8458200" cy="533400"/>
          </a:xfrm>
          <a:prstGeom prst="rect">
            <a:avLst/>
          </a:prstGeom>
        </p:spPr>
        <p:txBody>
          <a:bodyPr wrap="square">
            <a:spAutoFit/>
          </a:bodyPr>
          <a:lstStyle/>
          <a:p>
            <a:r>
              <a:rPr lang="en-US" dirty="0" smtClean="0"/>
              <a:t>These are components that comprehensively virtualize server, storage and network resources, aggregate them and allocate them precisely on demand to applications based on business priority.</a:t>
            </a:r>
            <a:endParaRPr lang="en-US" dirty="0"/>
          </a:p>
        </p:txBody>
      </p:sp>
      <p:sp>
        <p:nvSpPr>
          <p:cNvPr id="8" name="Rounded Rectangle 7"/>
          <p:cNvSpPr/>
          <p:nvPr/>
        </p:nvSpPr>
        <p:spPr>
          <a:xfrm>
            <a:off x="381000" y="3124200"/>
            <a:ext cx="28194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smtClean="0"/>
              <a:t>Application services</a:t>
            </a:r>
            <a:endParaRPr lang="en-US" sz="1800" b="1" dirty="0"/>
          </a:p>
        </p:txBody>
      </p:sp>
      <p:sp>
        <p:nvSpPr>
          <p:cNvPr id="10" name="Rectangle 9"/>
          <p:cNvSpPr/>
          <p:nvPr/>
        </p:nvSpPr>
        <p:spPr>
          <a:xfrm>
            <a:off x="381000" y="3657600"/>
            <a:ext cx="8458200" cy="523220"/>
          </a:xfrm>
          <a:prstGeom prst="rect">
            <a:avLst/>
          </a:prstGeom>
        </p:spPr>
        <p:txBody>
          <a:bodyPr wrap="square">
            <a:spAutoFit/>
          </a:bodyPr>
          <a:lstStyle/>
          <a:p>
            <a:r>
              <a:rPr lang="en-US" dirty="0" smtClean="0"/>
              <a:t>These are components that provide built in service level controls to all applications running on the Cloud OS platform, regardless of application type or operating system.</a:t>
            </a:r>
            <a:endParaRPr lang="en-US" dirty="0"/>
          </a:p>
        </p:txBody>
      </p:sp>
      <p:sp>
        <p:nvSpPr>
          <p:cNvPr id="11" name="Rounded Rectangle 10"/>
          <p:cNvSpPr/>
          <p:nvPr/>
        </p:nvSpPr>
        <p:spPr>
          <a:xfrm>
            <a:off x="381000" y="4343400"/>
            <a:ext cx="28194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smtClean="0"/>
              <a:t>VMware vCenter Server</a:t>
            </a:r>
            <a:endParaRPr lang="en-US" sz="1800" b="1" dirty="0"/>
          </a:p>
        </p:txBody>
      </p:sp>
      <p:sp>
        <p:nvSpPr>
          <p:cNvPr id="12" name="Rectangle 11"/>
          <p:cNvSpPr/>
          <p:nvPr/>
        </p:nvSpPr>
        <p:spPr>
          <a:xfrm>
            <a:off x="381000" y="4876800"/>
            <a:ext cx="8534400" cy="523220"/>
          </a:xfrm>
          <a:prstGeom prst="rect">
            <a:avLst/>
          </a:prstGeom>
        </p:spPr>
        <p:txBody>
          <a:bodyPr wrap="square">
            <a:spAutoFit/>
          </a:bodyPr>
          <a:lstStyle/>
          <a:p>
            <a:r>
              <a:rPr lang="en-US" dirty="0" smtClean="0"/>
              <a:t>provides a central point of control for virtualization management, essential for administering infrastructure and application services.</a:t>
            </a:r>
            <a:endParaRPr lang="en-US" dirty="0"/>
          </a:p>
        </p:txBody>
      </p:sp>
      <p:sp>
        <p:nvSpPr>
          <p:cNvPr id="13" name="TextBox 12"/>
          <p:cNvSpPr txBox="1"/>
          <p:nvPr/>
        </p:nvSpPr>
        <p:spPr>
          <a:xfrm>
            <a:off x="3200400" y="2057400"/>
            <a:ext cx="1694695" cy="246221"/>
          </a:xfrm>
          <a:prstGeom prst="rect">
            <a:avLst/>
          </a:prstGeom>
          <a:noFill/>
        </p:spPr>
        <p:txBody>
          <a:bodyPr wrap="none" rtlCol="0">
            <a:spAutoFit/>
          </a:bodyPr>
          <a:lstStyle/>
          <a:p>
            <a:r>
              <a:rPr lang="en-US" sz="1000" b="1" dirty="0" smtClean="0"/>
              <a:t>for example {ESX - ESXi}</a:t>
            </a:r>
            <a:endParaRPr lang="en-US" sz="1000" b="1" dirty="0"/>
          </a:p>
        </p:txBody>
      </p:sp>
      <p:sp>
        <p:nvSpPr>
          <p:cNvPr id="14" name="TextBox 13"/>
          <p:cNvSpPr txBox="1"/>
          <p:nvPr/>
        </p:nvSpPr>
        <p:spPr>
          <a:xfrm>
            <a:off x="3200400" y="3200400"/>
            <a:ext cx="3522118" cy="246221"/>
          </a:xfrm>
          <a:prstGeom prst="rect">
            <a:avLst/>
          </a:prstGeom>
          <a:noFill/>
        </p:spPr>
        <p:txBody>
          <a:bodyPr wrap="none" rtlCol="0">
            <a:spAutoFit/>
          </a:bodyPr>
          <a:lstStyle/>
          <a:p>
            <a:r>
              <a:rPr lang="en-US" sz="1000" b="1" dirty="0" smtClean="0"/>
              <a:t>for example {</a:t>
            </a:r>
            <a:r>
              <a:rPr lang="it-IT" sz="1000" b="1" dirty="0" smtClean="0"/>
              <a:t>Vmotion - vStorage - HA - Data Recavery</a:t>
            </a:r>
            <a:r>
              <a:rPr lang="en-US" sz="1000" b="1" dirty="0" smtClean="0"/>
              <a:t>}</a:t>
            </a:r>
            <a:endParaRPr lang="en-US" sz="1000" b="1" dirty="0"/>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591415" cy="406265"/>
          </a:xfrm>
        </p:spPr>
        <p:txBody>
          <a:bodyPr/>
          <a:lstStyle/>
          <a:p>
            <a:r>
              <a:rPr lang="en-US" dirty="0" smtClean="0"/>
              <a:t>VMware vCenter </a:t>
            </a:r>
            <a:endParaRPr lang="en-US" dirty="0"/>
          </a:p>
        </p:txBody>
      </p:sp>
      <p:sp>
        <p:nvSpPr>
          <p:cNvPr id="4" name="Rectangle 3"/>
          <p:cNvSpPr/>
          <p:nvPr/>
        </p:nvSpPr>
        <p:spPr>
          <a:xfrm>
            <a:off x="304800" y="1371600"/>
            <a:ext cx="4876800" cy="1061829"/>
          </a:xfrm>
          <a:prstGeom prst="rect">
            <a:avLst/>
          </a:prstGeom>
        </p:spPr>
        <p:txBody>
          <a:bodyPr wrap="square">
            <a:spAutoFit/>
          </a:bodyPr>
          <a:lstStyle/>
          <a:p>
            <a:r>
              <a:rPr lang="en-US" sz="1050" dirty="0" smtClean="0">
                <a:solidFill>
                  <a:srgbClr val="00B0F0"/>
                </a:solidFill>
              </a:rPr>
              <a:t>VMware vCenter Server provides a scalable and extensible platform that forms the foundation for virtualization management. VMware vCenter Server, formerly VMware VirtualCenter, centrally manages VMware vSphere environments allowing IT administrators dramatically improved control over the virtual environment compared to other management platforms. VMware vCenter Server:</a:t>
            </a:r>
            <a:endParaRPr lang="en-US" sz="1050" dirty="0">
              <a:solidFill>
                <a:srgbClr val="00B0F0"/>
              </a:solidFill>
            </a:endParaRPr>
          </a:p>
        </p:txBody>
      </p:sp>
      <p:pic>
        <p:nvPicPr>
          <p:cNvPr id="37889" name="Picture 1" descr="C:\Users\Aley.Adham\Pictures\vCenterServer_Diagram1.jpg"/>
          <p:cNvPicPr>
            <a:picLocks noChangeAspect="1" noChangeArrowheads="1"/>
          </p:cNvPicPr>
          <p:nvPr/>
        </p:nvPicPr>
        <p:blipFill>
          <a:blip r:embed="rId4"/>
          <a:srcRect/>
          <a:stretch>
            <a:fillRect/>
          </a:stretch>
        </p:blipFill>
        <p:spPr bwMode="auto">
          <a:xfrm>
            <a:off x="5181600" y="914400"/>
            <a:ext cx="3657599" cy="2743200"/>
          </a:xfrm>
          <a:prstGeom prst="rect">
            <a:avLst/>
          </a:prstGeom>
          <a:noFill/>
        </p:spPr>
      </p:pic>
      <p:sp>
        <p:nvSpPr>
          <p:cNvPr id="6" name="TextBox 5"/>
          <p:cNvSpPr txBox="1"/>
          <p:nvPr/>
        </p:nvSpPr>
        <p:spPr>
          <a:xfrm>
            <a:off x="228600" y="2590800"/>
            <a:ext cx="4876800" cy="553998"/>
          </a:xfrm>
          <a:prstGeom prst="rect">
            <a:avLst/>
          </a:prstGeom>
          <a:noFill/>
        </p:spPr>
        <p:txBody>
          <a:bodyPr wrap="square" rtlCol="0">
            <a:spAutoFit/>
          </a:bodyPr>
          <a:lstStyle/>
          <a:p>
            <a:pPr>
              <a:buFont typeface="Arial" pitchFamily="34" charset="0"/>
              <a:buChar char="•"/>
            </a:pPr>
            <a:r>
              <a:rPr lang="en-US" sz="1000" dirty="0" smtClean="0">
                <a:solidFill>
                  <a:srgbClr val="00B0F0"/>
                </a:solidFill>
              </a:rPr>
              <a:t>Provides centralized control and visibility at every level of virtual infrastructure</a:t>
            </a:r>
          </a:p>
          <a:p>
            <a:pPr>
              <a:buFont typeface="Arial" pitchFamily="34" charset="0"/>
              <a:buChar char="•"/>
            </a:pPr>
            <a:r>
              <a:rPr lang="en-US" sz="1000" dirty="0" smtClean="0">
                <a:solidFill>
                  <a:srgbClr val="00B0F0"/>
                </a:solidFill>
              </a:rPr>
              <a:t>Unlocks the power of vSphere through proactive management</a:t>
            </a:r>
          </a:p>
          <a:p>
            <a:pPr>
              <a:buFont typeface="Arial" pitchFamily="34" charset="0"/>
              <a:buChar char="•"/>
            </a:pPr>
            <a:r>
              <a:rPr lang="en-US" sz="1000" dirty="0" smtClean="0">
                <a:solidFill>
                  <a:srgbClr val="00B0F0"/>
                </a:solidFill>
              </a:rPr>
              <a:t>Is a scalable and extensible management platform with a broad partner ecosystem</a:t>
            </a:r>
            <a:endParaRPr lang="en-US" sz="1000" dirty="0">
              <a:solidFill>
                <a:srgbClr val="00B0F0"/>
              </a:solidFill>
            </a:endParaRPr>
          </a:p>
        </p:txBody>
      </p:sp>
      <p:pic>
        <p:nvPicPr>
          <p:cNvPr id="37890" name="Picture 2" descr="C:\Users\Aley.Adham\Pictures\vCenterServer_Diagram2.jpg"/>
          <p:cNvPicPr>
            <a:picLocks noChangeAspect="1" noChangeArrowheads="1"/>
          </p:cNvPicPr>
          <p:nvPr/>
        </p:nvPicPr>
        <p:blipFill>
          <a:blip r:embed="rId5"/>
          <a:srcRect/>
          <a:stretch>
            <a:fillRect/>
          </a:stretch>
        </p:blipFill>
        <p:spPr bwMode="auto">
          <a:xfrm>
            <a:off x="685800" y="3200400"/>
            <a:ext cx="4114800" cy="274320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942746" cy="406265"/>
          </a:xfrm>
        </p:spPr>
        <p:txBody>
          <a:bodyPr/>
          <a:lstStyle/>
          <a:p>
            <a:r>
              <a:rPr lang="en-US" dirty="0" smtClean="0"/>
              <a:t>VMware vCenter Features </a:t>
            </a:r>
            <a:endParaRPr lang="en-US" dirty="0"/>
          </a:p>
        </p:txBody>
      </p:sp>
      <p:sp>
        <p:nvSpPr>
          <p:cNvPr id="4" name="Rectangle 3"/>
          <p:cNvSpPr/>
          <p:nvPr/>
        </p:nvSpPr>
        <p:spPr>
          <a:xfrm>
            <a:off x="228600" y="1292423"/>
            <a:ext cx="6477000" cy="307777"/>
          </a:xfrm>
          <a:prstGeom prst="rect">
            <a:avLst/>
          </a:prstGeom>
        </p:spPr>
        <p:txBody>
          <a:bodyPr wrap="square">
            <a:spAutoFit/>
          </a:bodyPr>
          <a:lstStyle/>
          <a:p>
            <a:r>
              <a:rPr lang="en-US" b="1" dirty="0" smtClean="0">
                <a:solidFill>
                  <a:srgbClr val="FF0000"/>
                </a:solidFill>
              </a:rPr>
              <a:t>Centralized Control and Deep Visibility into Virtual Infrastructure</a:t>
            </a:r>
            <a:endParaRPr lang="en-US" b="1" dirty="0">
              <a:solidFill>
                <a:srgbClr val="FF0000"/>
              </a:solidFill>
            </a:endParaRPr>
          </a:p>
        </p:txBody>
      </p:sp>
      <p:sp>
        <p:nvSpPr>
          <p:cNvPr id="6" name="Rectangle 5"/>
          <p:cNvSpPr/>
          <p:nvPr/>
        </p:nvSpPr>
        <p:spPr>
          <a:xfrm>
            <a:off x="304800" y="1785878"/>
            <a:ext cx="8458200" cy="2862322"/>
          </a:xfrm>
          <a:prstGeom prst="rect">
            <a:avLst/>
          </a:prstGeom>
        </p:spPr>
        <p:txBody>
          <a:bodyPr wrap="square">
            <a:spAutoFit/>
          </a:bodyPr>
          <a:lstStyle/>
          <a:p>
            <a:pPr>
              <a:buFont typeface="Arial" pitchFamily="34" charset="0"/>
              <a:buChar char="•"/>
            </a:pPr>
            <a:r>
              <a:rPr lang="en-US" sz="1000" dirty="0" smtClean="0">
                <a:solidFill>
                  <a:schemeClr val="accent1">
                    <a:lumMod val="75000"/>
                  </a:schemeClr>
                </a:solidFill>
              </a:rPr>
              <a:t>An </a:t>
            </a:r>
            <a:r>
              <a:rPr lang="en-US" sz="1000" b="1" dirty="0" smtClean="0">
                <a:solidFill>
                  <a:schemeClr val="accent1">
                    <a:lumMod val="75000"/>
                  </a:schemeClr>
                </a:solidFill>
              </a:rPr>
              <a:t>improved user interface</a:t>
            </a:r>
            <a:r>
              <a:rPr lang="en-US" sz="1000" dirty="0" smtClean="0">
                <a:solidFill>
                  <a:schemeClr val="accent1">
                    <a:lumMod val="75000"/>
                  </a:schemeClr>
                </a:solidFill>
              </a:rPr>
              <a:t> allows for easier navigation. Access different parts of the vSphere Client from a vCenter Home Page featuring a new dashboard and navigation bar.</a:t>
            </a:r>
          </a:p>
          <a:p>
            <a:endParaRPr lang="en-US" sz="1000" dirty="0" smtClean="0">
              <a:solidFill>
                <a:schemeClr val="accent1">
                  <a:lumMod val="75000"/>
                </a:schemeClr>
              </a:solidFill>
            </a:endParaRPr>
          </a:p>
          <a:p>
            <a:pPr>
              <a:buFont typeface="Arial" pitchFamily="34" charset="0"/>
              <a:buChar char="•"/>
            </a:pPr>
            <a:r>
              <a:rPr lang="en-US" sz="1000" b="1" dirty="0" smtClean="0">
                <a:solidFill>
                  <a:schemeClr val="accent1">
                    <a:lumMod val="75000"/>
                  </a:schemeClr>
                </a:solidFill>
              </a:rPr>
              <a:t>Inventory search</a:t>
            </a:r>
            <a:r>
              <a:rPr lang="en-US" sz="1000" dirty="0" smtClean="0">
                <a:solidFill>
                  <a:schemeClr val="accent1">
                    <a:lumMod val="75000"/>
                  </a:schemeClr>
                </a:solidFill>
              </a:rPr>
              <a:t> puts the entire vCenter inventory including virtual machines, hosts, datastores, and networks at your fingertips from anywhere within vCenter</a:t>
            </a:r>
          </a:p>
          <a:p>
            <a:pPr>
              <a:buFont typeface="Arial" pitchFamily="34" charset="0"/>
              <a:buChar char="•"/>
            </a:pPr>
            <a:endParaRPr lang="en-US" sz="1000" dirty="0" smtClean="0">
              <a:solidFill>
                <a:schemeClr val="accent1">
                  <a:lumMod val="75000"/>
                </a:schemeClr>
              </a:solidFill>
            </a:endParaRPr>
          </a:p>
          <a:p>
            <a:pPr>
              <a:buFont typeface="Arial" pitchFamily="34" charset="0"/>
              <a:buChar char="•"/>
            </a:pPr>
            <a:r>
              <a:rPr lang="en-US" sz="1000" b="1" dirty="0" smtClean="0">
                <a:solidFill>
                  <a:schemeClr val="accent1">
                    <a:lumMod val="75000"/>
                  </a:schemeClr>
                </a:solidFill>
              </a:rPr>
              <a:t>New hardware monitoring</a:t>
            </a:r>
            <a:r>
              <a:rPr lang="en-US" sz="1000" dirty="0" smtClean="0">
                <a:solidFill>
                  <a:schemeClr val="accent1">
                    <a:lumMod val="75000"/>
                  </a:schemeClr>
                </a:solidFill>
              </a:rPr>
              <a:t> enable alarms when hardware failures of key components such as fans, system board and power supply occur, providing an integrated view of physical and virtual server health.</a:t>
            </a:r>
          </a:p>
          <a:p>
            <a:pPr>
              <a:buFont typeface="Arial" pitchFamily="34" charset="0"/>
              <a:buChar char="•"/>
            </a:pPr>
            <a:r>
              <a:rPr lang="en-US" sz="1000" dirty="0" smtClean="0">
                <a:solidFill>
                  <a:schemeClr val="accent1">
                    <a:lumMod val="75000"/>
                  </a:schemeClr>
                </a:solidFill>
              </a:rPr>
              <a:t>c</a:t>
            </a:r>
          </a:p>
          <a:p>
            <a:pPr>
              <a:buFont typeface="Arial" pitchFamily="34" charset="0"/>
              <a:buChar char="•"/>
            </a:pPr>
            <a:r>
              <a:rPr lang="en-US" sz="1000" b="1" dirty="0" smtClean="0">
                <a:solidFill>
                  <a:schemeClr val="accent1">
                    <a:lumMod val="75000"/>
                  </a:schemeClr>
                </a:solidFill>
              </a:rPr>
              <a:t>New storage maps and reports</a:t>
            </a:r>
            <a:r>
              <a:rPr lang="en-US" sz="1000" dirty="0" smtClean="0">
                <a:solidFill>
                  <a:schemeClr val="accent1">
                    <a:lumMod val="75000"/>
                  </a:schemeClr>
                </a:solidFill>
              </a:rPr>
              <a:t> </a:t>
            </a:r>
            <a:r>
              <a:rPr lang="en-US" sz="1000" dirty="0" err="1" smtClean="0">
                <a:solidFill>
                  <a:schemeClr val="accent1">
                    <a:lumMod val="75000"/>
                  </a:schemeClr>
                </a:solidFill>
              </a:rPr>
              <a:t>onvey</a:t>
            </a:r>
            <a:r>
              <a:rPr lang="en-US" sz="1000" dirty="0" smtClean="0">
                <a:solidFill>
                  <a:schemeClr val="accent1">
                    <a:lumMod val="75000"/>
                  </a:schemeClr>
                </a:solidFill>
              </a:rPr>
              <a:t> storage usage, connectivity and configuration. Customizable topology views give you visibility into storage infrastructure and assist in diagnosis and troubleshooting of storage issues.</a:t>
            </a:r>
          </a:p>
          <a:p>
            <a:pPr>
              <a:buFont typeface="Arial" pitchFamily="34" charset="0"/>
              <a:buChar char="•"/>
            </a:pPr>
            <a:endParaRPr lang="en-US" sz="1000" dirty="0" smtClean="0">
              <a:solidFill>
                <a:schemeClr val="accent1">
                  <a:lumMod val="75000"/>
                </a:schemeClr>
              </a:solidFill>
            </a:endParaRPr>
          </a:p>
          <a:p>
            <a:pPr>
              <a:buFont typeface="Arial" pitchFamily="34" charset="0"/>
              <a:buChar char="•"/>
            </a:pPr>
            <a:r>
              <a:rPr lang="en-US" sz="1000" b="1" dirty="0" smtClean="0">
                <a:solidFill>
                  <a:schemeClr val="accent1">
                    <a:lumMod val="75000"/>
                  </a:schemeClr>
                </a:solidFill>
              </a:rPr>
              <a:t>Improved alerts and notifications</a:t>
            </a:r>
            <a:r>
              <a:rPr lang="en-US" sz="1000" dirty="0" smtClean="0">
                <a:solidFill>
                  <a:schemeClr val="accent1">
                    <a:lumMod val="75000"/>
                  </a:schemeClr>
                </a:solidFill>
              </a:rPr>
              <a:t> support new entities, metrics and events such as </a:t>
            </a:r>
            <a:r>
              <a:rPr lang="en-US" sz="1000" dirty="0" err="1" smtClean="0">
                <a:solidFill>
                  <a:schemeClr val="accent1">
                    <a:lumMod val="75000"/>
                  </a:schemeClr>
                </a:solidFill>
              </a:rPr>
              <a:t>datastore</a:t>
            </a:r>
            <a:r>
              <a:rPr lang="en-US" sz="1000" dirty="0" smtClean="0">
                <a:solidFill>
                  <a:schemeClr val="accent1">
                    <a:lumMod val="75000"/>
                  </a:schemeClr>
                </a:solidFill>
              </a:rPr>
              <a:t>- and VM-specific alarms. These alarms can trigger new automated workflows to remedy and pre-empt problems. </a:t>
            </a:r>
          </a:p>
          <a:p>
            <a:pPr>
              <a:buFont typeface="Arial" pitchFamily="34" charset="0"/>
              <a:buChar char="•"/>
            </a:pPr>
            <a:endParaRPr lang="en-US" sz="1000" dirty="0" smtClean="0">
              <a:solidFill>
                <a:schemeClr val="accent1">
                  <a:lumMod val="75000"/>
                </a:schemeClr>
              </a:solidFill>
            </a:endParaRPr>
          </a:p>
          <a:p>
            <a:pPr>
              <a:buFont typeface="Arial" pitchFamily="34" charset="0"/>
              <a:buChar char="•"/>
            </a:pPr>
            <a:r>
              <a:rPr lang="en-US" sz="1000" b="1" dirty="0" smtClean="0">
                <a:solidFill>
                  <a:schemeClr val="accent1">
                    <a:lumMod val="75000"/>
                  </a:schemeClr>
                </a:solidFill>
              </a:rPr>
              <a:t>Improved performance graphs</a:t>
            </a:r>
            <a:r>
              <a:rPr lang="en-US" sz="1000" dirty="0" smtClean="0">
                <a:solidFill>
                  <a:schemeClr val="accent1">
                    <a:lumMod val="75000"/>
                  </a:schemeClr>
                </a:solidFill>
              </a:rPr>
              <a:t> monitor virtual machines, resource pools and server utilization and availability with more detailed statistics and graphs that can be viewed in real time or across a specified time interval.</a:t>
            </a:r>
          </a:p>
          <a:p>
            <a:pPr>
              <a:buFont typeface="Arial" pitchFamily="34" charset="0"/>
              <a:buChar char="•"/>
            </a:pPr>
            <a:endParaRPr lang="en-US" sz="1000" dirty="0">
              <a:solidFill>
                <a:schemeClr val="accent1">
                  <a:lumMod val="75000"/>
                </a:schemeClr>
              </a:solidFill>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942746" cy="406265"/>
          </a:xfrm>
        </p:spPr>
        <p:txBody>
          <a:bodyPr/>
          <a:lstStyle/>
          <a:p>
            <a:r>
              <a:rPr lang="en-US" dirty="0" smtClean="0"/>
              <a:t>VMware vCenter Features </a:t>
            </a:r>
            <a:endParaRPr lang="en-US" dirty="0"/>
          </a:p>
        </p:txBody>
      </p:sp>
      <p:sp>
        <p:nvSpPr>
          <p:cNvPr id="4" name="Rectangle 3"/>
          <p:cNvSpPr/>
          <p:nvPr/>
        </p:nvSpPr>
        <p:spPr>
          <a:xfrm>
            <a:off x="202293" y="1295400"/>
            <a:ext cx="3836307" cy="307777"/>
          </a:xfrm>
          <a:prstGeom prst="rect">
            <a:avLst/>
          </a:prstGeom>
        </p:spPr>
        <p:txBody>
          <a:bodyPr wrap="none">
            <a:spAutoFit/>
          </a:bodyPr>
          <a:lstStyle/>
          <a:p>
            <a:r>
              <a:rPr lang="en-US" b="1" dirty="0" smtClean="0">
                <a:solidFill>
                  <a:srgbClr val="FF0000"/>
                </a:solidFill>
              </a:rPr>
              <a:t>Proactive Management of VMware vSphere</a:t>
            </a:r>
            <a:endParaRPr lang="en-US" b="1" dirty="0">
              <a:solidFill>
                <a:srgbClr val="FF0000"/>
              </a:solidFill>
            </a:endParaRPr>
          </a:p>
        </p:txBody>
      </p:sp>
      <p:sp>
        <p:nvSpPr>
          <p:cNvPr id="6" name="Rectangle 5"/>
          <p:cNvSpPr/>
          <p:nvPr/>
        </p:nvSpPr>
        <p:spPr>
          <a:xfrm>
            <a:off x="304800" y="1712655"/>
            <a:ext cx="8458200" cy="2554545"/>
          </a:xfrm>
          <a:prstGeom prst="rect">
            <a:avLst/>
          </a:prstGeom>
        </p:spPr>
        <p:txBody>
          <a:bodyPr wrap="square">
            <a:spAutoFit/>
          </a:bodyPr>
          <a:lstStyle/>
          <a:p>
            <a:pPr>
              <a:buFont typeface="Arial" pitchFamily="34" charset="0"/>
              <a:buChar char="•"/>
            </a:pPr>
            <a:r>
              <a:rPr lang="en-US" sz="1000" b="1" dirty="0" smtClean="0">
                <a:solidFill>
                  <a:srgbClr val="0070C0"/>
                </a:solidFill>
              </a:rPr>
              <a:t>Improved energy efficiency</a:t>
            </a:r>
            <a:r>
              <a:rPr lang="en-US" sz="1000" dirty="0" smtClean="0">
                <a:solidFill>
                  <a:srgbClr val="0070C0"/>
                </a:solidFill>
              </a:rPr>
              <a:t> with full support for VMware Distributed Power Management, which continuously monitors utilization in a DRS cluster and puts hosts in standby to reduce power consumption when the cluster needs fewer resources.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Improved patch management</a:t>
            </a:r>
            <a:r>
              <a:rPr lang="en-US" sz="1000" dirty="0" smtClean="0">
                <a:solidFill>
                  <a:srgbClr val="0070C0"/>
                </a:solidFill>
              </a:rPr>
              <a:t> with a compliance dashboard, baseline groups, a shared patch repository in vCenter Update Manager, which automates scanning and patching of vSphere hosts and virtual machines.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New vCenter Server Heartbeat</a:t>
            </a:r>
            <a:r>
              <a:rPr lang="en-US" sz="1000" dirty="0" smtClean="0">
                <a:solidFill>
                  <a:srgbClr val="0070C0"/>
                </a:solidFill>
              </a:rPr>
              <a:t> (sold separately) extends availability for vCenter Server, failing over the management server and database over the LAN or WAN to a standby server. vCenter Server Heartbeat has deep awareness of all vCenter Server components and is simple to configure and deploy.</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Integrated Physical to Virtual (P2V) machine conversion</a:t>
            </a:r>
            <a:r>
              <a:rPr lang="en-US" sz="1000" dirty="0" smtClean="0">
                <a:solidFill>
                  <a:srgbClr val="0070C0"/>
                </a:solidFill>
              </a:rPr>
              <a:t> manages multiple simultaneous conversions of physical machines, non-VMware virtual machine formats, and backup images of physical machines into running virtual machines.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Guided Consolidation</a:t>
            </a:r>
            <a:r>
              <a:rPr lang="en-US" sz="1000" dirty="0" smtClean="0">
                <a:solidFill>
                  <a:srgbClr val="0070C0"/>
                </a:solidFill>
              </a:rPr>
              <a:t>, now a module within vCenter Server, walks you step by step through the consolidation process  including automatic discovery of up to 500 servers, performance analysis, conversion and intelligent placement on the right host.</a:t>
            </a:r>
          </a:p>
          <a:p>
            <a:pPr>
              <a:buFont typeface="Arial" pitchFamily="34" charset="0"/>
              <a:buChar char="•"/>
            </a:pPr>
            <a:endParaRPr lang="en-US" sz="1000" dirty="0">
              <a:solidFill>
                <a:srgbClr val="0070C0"/>
              </a:solidFill>
            </a:endParaRP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942746" cy="406265"/>
          </a:xfrm>
        </p:spPr>
        <p:txBody>
          <a:bodyPr/>
          <a:lstStyle/>
          <a:p>
            <a:r>
              <a:rPr lang="en-US" dirty="0" smtClean="0"/>
              <a:t>VMware vCenter Features </a:t>
            </a:r>
            <a:endParaRPr lang="en-US" dirty="0"/>
          </a:p>
        </p:txBody>
      </p:sp>
      <p:sp>
        <p:nvSpPr>
          <p:cNvPr id="4" name="Rectangle 3"/>
          <p:cNvSpPr/>
          <p:nvPr/>
        </p:nvSpPr>
        <p:spPr>
          <a:xfrm>
            <a:off x="304800" y="1216223"/>
            <a:ext cx="4315349" cy="307777"/>
          </a:xfrm>
          <a:prstGeom prst="rect">
            <a:avLst/>
          </a:prstGeom>
        </p:spPr>
        <p:txBody>
          <a:bodyPr wrap="none">
            <a:spAutoFit/>
          </a:bodyPr>
          <a:lstStyle/>
          <a:p>
            <a:r>
              <a:rPr lang="en-US" b="1" dirty="0" smtClean="0">
                <a:solidFill>
                  <a:srgbClr val="FC442B"/>
                </a:solidFill>
              </a:rPr>
              <a:t>A Scalable and Extensible Management Platform</a:t>
            </a:r>
            <a:endParaRPr lang="en-US" b="1" dirty="0">
              <a:solidFill>
                <a:srgbClr val="FC442B"/>
              </a:solidFill>
            </a:endParaRPr>
          </a:p>
        </p:txBody>
      </p:sp>
      <p:sp>
        <p:nvSpPr>
          <p:cNvPr id="6" name="Rectangle 5"/>
          <p:cNvSpPr/>
          <p:nvPr/>
        </p:nvSpPr>
        <p:spPr>
          <a:xfrm>
            <a:off x="304800" y="1723072"/>
            <a:ext cx="8534400" cy="1477328"/>
          </a:xfrm>
          <a:prstGeom prst="rect">
            <a:avLst/>
          </a:prstGeom>
        </p:spPr>
        <p:txBody>
          <a:bodyPr wrap="square">
            <a:spAutoFit/>
          </a:bodyPr>
          <a:lstStyle/>
          <a:p>
            <a:pPr>
              <a:buFont typeface="Arial" pitchFamily="34" charset="0"/>
              <a:buChar char="•"/>
            </a:pPr>
            <a:r>
              <a:rPr lang="en-US" sz="1000" b="1" dirty="0" smtClean="0">
                <a:solidFill>
                  <a:srgbClr val="0070C0"/>
                </a:solidFill>
              </a:rPr>
              <a:t>Improved large-scale management</a:t>
            </a:r>
            <a:r>
              <a:rPr lang="en-US" sz="1000" dirty="0" smtClean="0">
                <a:solidFill>
                  <a:srgbClr val="0070C0"/>
                </a:solidFill>
              </a:rPr>
              <a:t> is possible with vCenter Server since it is designed from the ground up to handle the largest IT environments. A single instance of vCenter Server 4.0 manages up to 300 hosts and 3000 virtual machines and with Linked Mode you can manage up to 1,000 hosts and 10,000 virtual machines across 10 vCenter Server instances. VMware HA and DRS clusters can support up to 32 hosts.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Linked Mode</a:t>
            </a:r>
            <a:r>
              <a:rPr lang="en-US" sz="1000" dirty="0" smtClean="0">
                <a:solidFill>
                  <a:srgbClr val="0070C0"/>
                </a:solidFill>
              </a:rPr>
              <a:t> provides a scalable architecture and visibility across multiple vCenter Server instances, with roles, permissions and licenses replicated across the infrastructure so you can simultaneously log in, view and search the inventories of all vCenter Servers.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Integration with systems management products</a:t>
            </a:r>
            <a:r>
              <a:rPr lang="en-US" sz="1000" dirty="0" smtClean="0">
                <a:solidFill>
                  <a:srgbClr val="0070C0"/>
                </a:solidFill>
              </a:rPr>
              <a:t> web services APIs protect your investments and give you freedom of choice in how you manage your environment. </a:t>
            </a:r>
            <a:endParaRPr lang="en-US" sz="1000" dirty="0">
              <a:solidFill>
                <a:srgbClr val="0070C0"/>
              </a:solidFill>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942746" cy="406265"/>
          </a:xfrm>
        </p:spPr>
        <p:txBody>
          <a:bodyPr/>
          <a:lstStyle/>
          <a:p>
            <a:r>
              <a:rPr lang="en-US" dirty="0" smtClean="0"/>
              <a:t>VMware vCenter Features </a:t>
            </a:r>
            <a:endParaRPr lang="en-US" dirty="0"/>
          </a:p>
        </p:txBody>
      </p:sp>
      <p:sp>
        <p:nvSpPr>
          <p:cNvPr id="4" name="Rectangle 3"/>
          <p:cNvSpPr/>
          <p:nvPr/>
        </p:nvSpPr>
        <p:spPr>
          <a:xfrm>
            <a:off x="228600" y="1219200"/>
            <a:ext cx="3127779" cy="307777"/>
          </a:xfrm>
          <a:prstGeom prst="rect">
            <a:avLst/>
          </a:prstGeom>
        </p:spPr>
        <p:txBody>
          <a:bodyPr wrap="none">
            <a:spAutoFit/>
          </a:bodyPr>
          <a:lstStyle/>
          <a:p>
            <a:r>
              <a:rPr lang="en-US" b="1" dirty="0" smtClean="0">
                <a:solidFill>
                  <a:srgbClr val="FF640A"/>
                </a:solidFill>
              </a:rPr>
              <a:t>Distributed Resource Optimization</a:t>
            </a:r>
            <a:endParaRPr lang="en-US" b="1" dirty="0">
              <a:solidFill>
                <a:srgbClr val="FF640A"/>
              </a:solidFill>
            </a:endParaRPr>
          </a:p>
        </p:txBody>
      </p:sp>
      <p:sp>
        <p:nvSpPr>
          <p:cNvPr id="6" name="Rectangle 5"/>
          <p:cNvSpPr/>
          <p:nvPr/>
        </p:nvSpPr>
        <p:spPr>
          <a:xfrm>
            <a:off x="304800" y="1524000"/>
            <a:ext cx="8534400" cy="1938992"/>
          </a:xfrm>
          <a:prstGeom prst="rect">
            <a:avLst/>
          </a:prstGeom>
        </p:spPr>
        <p:txBody>
          <a:bodyPr wrap="square">
            <a:spAutoFit/>
          </a:bodyPr>
          <a:lstStyle/>
          <a:p>
            <a:pPr>
              <a:buFont typeface="Arial" pitchFamily="34" charset="0"/>
              <a:buChar char="•"/>
            </a:pPr>
            <a:r>
              <a:rPr lang="en-US" sz="1000" b="1" dirty="0" smtClean="0">
                <a:solidFill>
                  <a:srgbClr val="0070C0"/>
                </a:solidFill>
              </a:rPr>
              <a:t>Resource management </a:t>
            </a:r>
            <a:r>
              <a:rPr lang="en-US" sz="1000" dirty="0" smtClean="0">
                <a:solidFill>
                  <a:srgbClr val="0070C0"/>
                </a:solidFill>
              </a:rPr>
              <a:t> for virtual machines. Allocate processor and memory resources to virtual machines running on the same physical servers. Establish minimum, maximum, and proportional resource shares for CPU, memory, disk and network bandwidth. Modify allocations while virtual machines are running. Enable applications to dynamically acquire more resources to accommodate peak performance.</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Dynamic allocation of resources.</a:t>
            </a:r>
            <a:r>
              <a:rPr lang="en-US" sz="1000" dirty="0" smtClean="0">
                <a:solidFill>
                  <a:srgbClr val="0070C0"/>
                </a:solidFill>
              </a:rPr>
              <a:t>   VMware DRS continuously monitors utilization across resource pools and intelligently allocates available resources among virtual machines based on pre-defined rules that reflect business needs and changing priorities. The result is a self-managing, highly optimized and efficient IT environment with built-in load balancing.</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Energy efficient resource optimization.</a:t>
            </a:r>
            <a:r>
              <a:rPr lang="en-US" sz="1000" dirty="0" smtClean="0">
                <a:solidFill>
                  <a:srgbClr val="0070C0"/>
                </a:solidFill>
              </a:rPr>
              <a:t> VMware Distributed Power Management (experimental) continuously monitors resource requirements and power consumption across a DRS cluster. When the cluster needs fewer resources, it consolidates workloads and puts hosts in standby mode to reduce power consumption. When resource requirements of workloads increase, DPM brings powered-down hosts back online to ensure service levels are met.</a:t>
            </a:r>
            <a:endParaRPr lang="en-US" sz="1000" dirty="0">
              <a:solidFill>
                <a:srgbClr val="0070C0"/>
              </a:solidFill>
            </a:endParaRP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942746" cy="406265"/>
          </a:xfrm>
        </p:spPr>
        <p:txBody>
          <a:bodyPr/>
          <a:lstStyle/>
          <a:p>
            <a:r>
              <a:rPr lang="en-US" dirty="0" smtClean="0"/>
              <a:t>VMware vCenter Features </a:t>
            </a:r>
            <a:endParaRPr lang="en-US" dirty="0"/>
          </a:p>
        </p:txBody>
      </p:sp>
      <p:sp>
        <p:nvSpPr>
          <p:cNvPr id="4" name="Rectangle 3"/>
          <p:cNvSpPr/>
          <p:nvPr/>
        </p:nvSpPr>
        <p:spPr>
          <a:xfrm>
            <a:off x="304800" y="1216223"/>
            <a:ext cx="891591" cy="307777"/>
          </a:xfrm>
          <a:prstGeom prst="rect">
            <a:avLst/>
          </a:prstGeom>
        </p:spPr>
        <p:txBody>
          <a:bodyPr wrap="none">
            <a:spAutoFit/>
          </a:bodyPr>
          <a:lstStyle/>
          <a:p>
            <a:r>
              <a:rPr lang="en-US" b="1" dirty="0" smtClean="0">
                <a:solidFill>
                  <a:srgbClr val="FC442B"/>
                </a:solidFill>
              </a:rPr>
              <a:t>Security</a:t>
            </a:r>
            <a:endParaRPr lang="en-US" b="1" dirty="0">
              <a:solidFill>
                <a:srgbClr val="FC442B"/>
              </a:solidFill>
            </a:endParaRPr>
          </a:p>
        </p:txBody>
      </p:sp>
      <p:sp>
        <p:nvSpPr>
          <p:cNvPr id="6" name="Rectangle 5"/>
          <p:cNvSpPr/>
          <p:nvPr/>
        </p:nvSpPr>
        <p:spPr>
          <a:xfrm>
            <a:off x="304800" y="1524000"/>
            <a:ext cx="8534400" cy="2246769"/>
          </a:xfrm>
          <a:prstGeom prst="rect">
            <a:avLst/>
          </a:prstGeom>
        </p:spPr>
        <p:txBody>
          <a:bodyPr wrap="square">
            <a:spAutoFit/>
          </a:bodyPr>
          <a:lstStyle/>
          <a:p>
            <a:pPr>
              <a:buFont typeface="Arial" pitchFamily="34" charset="0"/>
              <a:buChar char="•"/>
            </a:pPr>
            <a:r>
              <a:rPr lang="en-US" sz="1000" b="1" dirty="0" smtClean="0">
                <a:solidFill>
                  <a:srgbClr val="0070C0"/>
                </a:solidFill>
              </a:rPr>
              <a:t>Fine-grained access control.</a:t>
            </a:r>
            <a:r>
              <a:rPr lang="en-US" sz="1000" dirty="0" smtClean="0">
                <a:solidFill>
                  <a:srgbClr val="0070C0"/>
                </a:solidFill>
              </a:rPr>
              <a:t>  Secure the environment with configurable, tiered group definitions and fine-grained permissions.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Integration with Microsoft® Active Directory.</a:t>
            </a:r>
            <a:r>
              <a:rPr lang="en-US" sz="1000" dirty="0" smtClean="0">
                <a:solidFill>
                  <a:srgbClr val="0070C0"/>
                </a:solidFill>
              </a:rPr>
              <a:t>   Base access controls on existing Microsoft® Active Directory authentication mechanisms. </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Custom roles and permissions.</a:t>
            </a:r>
            <a:r>
              <a:rPr lang="en-US" sz="1000" dirty="0" smtClean="0">
                <a:solidFill>
                  <a:srgbClr val="0070C0"/>
                </a:solidFill>
              </a:rPr>
              <a:t>  Enhance security and flexibility with user-defined roles. VMware vCenter Server users with appropriate privileges can create custom roles such as night shift operator or backup administrator. Restrict access to the entire inventory of virtual machines, resource pools and servers by assigning users to these custom roles.</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Audit trails.</a:t>
            </a:r>
            <a:r>
              <a:rPr lang="en-US" sz="1000" dirty="0" smtClean="0">
                <a:solidFill>
                  <a:srgbClr val="0070C0"/>
                </a:solidFill>
              </a:rPr>
              <a:t>  Maintain a record of significant configuration changes and the administrator who initiated them. Export reports for event tracking.</a:t>
            </a:r>
          </a:p>
          <a:p>
            <a:pPr>
              <a:buFont typeface="Arial" pitchFamily="34" charset="0"/>
              <a:buChar char="•"/>
            </a:pPr>
            <a:endParaRPr lang="en-US" sz="1000" dirty="0" smtClean="0">
              <a:solidFill>
                <a:srgbClr val="0070C0"/>
              </a:solidFill>
            </a:endParaRPr>
          </a:p>
          <a:p>
            <a:pPr>
              <a:buFont typeface="Arial" pitchFamily="34" charset="0"/>
              <a:buChar char="•"/>
            </a:pPr>
            <a:r>
              <a:rPr lang="en-US" sz="1000" b="1" dirty="0" smtClean="0">
                <a:solidFill>
                  <a:srgbClr val="0070C0"/>
                </a:solidFill>
              </a:rPr>
              <a:t>Patch Management.</a:t>
            </a:r>
            <a:r>
              <a:rPr lang="en-US" sz="1000" dirty="0" smtClean="0">
                <a:solidFill>
                  <a:srgbClr val="0070C0"/>
                </a:solidFill>
              </a:rPr>
              <a:t> Enforce compliance to patch standards through automated scanning and patching of online VMware ESX hosts and select Microsoft and Linux virtual machines with VMware vCenter Update Manager. Reduce security exposure in the environment through secure patching of offline virtual machines and reduce downtime through automatic snapshots prior to patching and rollback. Integration of VMware vCenter Update Manager with VMware DRS enables zero downtime VMware ESX host patching. </a:t>
            </a:r>
            <a:endParaRPr lang="en-US" sz="1000" dirty="0">
              <a:solidFill>
                <a:srgbClr val="0070C0"/>
              </a:solidFill>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4797147" cy="406265"/>
          </a:xfrm>
        </p:spPr>
        <p:txBody>
          <a:bodyPr/>
          <a:lstStyle/>
          <a:p>
            <a:r>
              <a:rPr lang="en-US" dirty="0" smtClean="0"/>
              <a:t>VMware vCenter Requirements </a:t>
            </a:r>
            <a:endParaRPr lang="en-US" dirty="0"/>
          </a:p>
        </p:txBody>
      </p:sp>
      <p:sp>
        <p:nvSpPr>
          <p:cNvPr id="4" name="TextBox 3"/>
          <p:cNvSpPr txBox="1"/>
          <p:nvPr/>
        </p:nvSpPr>
        <p:spPr>
          <a:xfrm>
            <a:off x="304800" y="1143000"/>
            <a:ext cx="2244525" cy="307777"/>
          </a:xfrm>
          <a:prstGeom prst="rect">
            <a:avLst/>
          </a:prstGeom>
          <a:noFill/>
        </p:spPr>
        <p:txBody>
          <a:bodyPr wrap="none" rtlCol="0">
            <a:spAutoFit/>
          </a:bodyPr>
          <a:lstStyle/>
          <a:p>
            <a:r>
              <a:rPr lang="en-US" b="1" dirty="0" smtClean="0">
                <a:solidFill>
                  <a:srgbClr val="FF640A"/>
                </a:solidFill>
              </a:rPr>
              <a:t>Software Requirements:</a:t>
            </a:r>
            <a:endParaRPr lang="en-US" b="1" dirty="0">
              <a:solidFill>
                <a:srgbClr val="FF640A"/>
              </a:solidFill>
            </a:endParaRPr>
          </a:p>
        </p:txBody>
      </p:sp>
      <p:sp>
        <p:nvSpPr>
          <p:cNvPr id="6" name="Rectangle 5"/>
          <p:cNvSpPr/>
          <p:nvPr/>
        </p:nvSpPr>
        <p:spPr>
          <a:xfrm>
            <a:off x="304800" y="1447800"/>
            <a:ext cx="8458200" cy="707886"/>
          </a:xfrm>
          <a:prstGeom prst="rect">
            <a:avLst/>
          </a:prstGeom>
        </p:spPr>
        <p:txBody>
          <a:bodyPr wrap="square">
            <a:spAutoFit/>
          </a:bodyPr>
          <a:lstStyle/>
          <a:p>
            <a:pPr>
              <a:buFont typeface="Arial" pitchFamily="34" charset="0"/>
              <a:buChar char="•"/>
            </a:pPr>
            <a:r>
              <a:rPr lang="en-US" sz="1000" dirty="0" smtClean="0">
                <a:solidFill>
                  <a:srgbClr val="0070C0"/>
                </a:solidFill>
              </a:rPr>
              <a:t>Administrator privileges on the installing system to install the VirtualCenter server.</a:t>
            </a:r>
          </a:p>
          <a:p>
            <a:pPr>
              <a:buFont typeface="Arial" pitchFamily="34" charset="0"/>
              <a:buChar char="•"/>
            </a:pPr>
            <a:r>
              <a:rPr lang="en-US" sz="1000" dirty="0" smtClean="0">
                <a:solidFill>
                  <a:srgbClr val="0070C0"/>
                </a:solidFill>
              </a:rPr>
              <a:t>Windows 2000 Server, Windows 2000 Advanced Server, Windows XP Professional, or Windows Server 2003 (Web, Standard, and Enterprise). </a:t>
            </a:r>
          </a:p>
          <a:p>
            <a:pPr>
              <a:buFont typeface="Arial" pitchFamily="34" charset="0"/>
              <a:buChar char="•"/>
            </a:pPr>
            <a:r>
              <a:rPr lang="en-US" sz="1000" dirty="0" smtClean="0">
                <a:solidFill>
                  <a:srgbClr val="0070C0"/>
                </a:solidFill>
              </a:rPr>
              <a:t>Microsoft SQL Server 2005 Express SP2 (for SMB)</a:t>
            </a:r>
          </a:p>
          <a:p>
            <a:pPr>
              <a:buFont typeface="Arial" pitchFamily="34" charset="0"/>
              <a:buChar char="•"/>
            </a:pPr>
            <a:r>
              <a:rPr lang="nn-NO" sz="1000" dirty="0" smtClean="0">
                <a:solidFill>
                  <a:srgbClr val="0070C0"/>
                </a:solidFill>
              </a:rPr>
              <a:t>Microsoft SQL Server 2005 Standard SP2 (for Enterpirse)</a:t>
            </a:r>
            <a:r>
              <a:rPr lang="en-US" sz="1000" dirty="0" smtClean="0">
                <a:solidFill>
                  <a:srgbClr val="0070C0"/>
                </a:solidFill>
              </a:rPr>
              <a:t> </a:t>
            </a:r>
            <a:endParaRPr lang="en-US" sz="1000" dirty="0">
              <a:solidFill>
                <a:srgbClr val="0070C0"/>
              </a:solidFill>
            </a:endParaRPr>
          </a:p>
        </p:txBody>
      </p:sp>
      <p:sp>
        <p:nvSpPr>
          <p:cNvPr id="7" name="TextBox 6"/>
          <p:cNvSpPr txBox="1"/>
          <p:nvPr/>
        </p:nvSpPr>
        <p:spPr>
          <a:xfrm>
            <a:off x="304800" y="2286000"/>
            <a:ext cx="2305439" cy="307777"/>
          </a:xfrm>
          <a:prstGeom prst="rect">
            <a:avLst/>
          </a:prstGeom>
          <a:noFill/>
        </p:spPr>
        <p:txBody>
          <a:bodyPr wrap="none" rtlCol="0">
            <a:spAutoFit/>
          </a:bodyPr>
          <a:lstStyle/>
          <a:p>
            <a:r>
              <a:rPr lang="en-US" b="1" dirty="0" smtClean="0">
                <a:solidFill>
                  <a:srgbClr val="FF640A"/>
                </a:solidFill>
              </a:rPr>
              <a:t>Hardware Requirements:</a:t>
            </a:r>
            <a:endParaRPr lang="en-US" b="1" dirty="0">
              <a:solidFill>
                <a:srgbClr val="FF640A"/>
              </a:solidFill>
            </a:endParaRPr>
          </a:p>
        </p:txBody>
      </p:sp>
      <p:sp>
        <p:nvSpPr>
          <p:cNvPr id="8" name="Rectangle 7"/>
          <p:cNvSpPr/>
          <p:nvPr/>
        </p:nvSpPr>
        <p:spPr>
          <a:xfrm>
            <a:off x="381000" y="2743200"/>
            <a:ext cx="8458200" cy="1015663"/>
          </a:xfrm>
          <a:prstGeom prst="rect">
            <a:avLst/>
          </a:prstGeom>
        </p:spPr>
        <p:txBody>
          <a:bodyPr wrap="square">
            <a:spAutoFit/>
          </a:bodyPr>
          <a:lstStyle/>
          <a:p>
            <a:pPr>
              <a:buFont typeface="Arial" pitchFamily="34" charset="0"/>
              <a:buChar char="•"/>
            </a:pPr>
            <a:r>
              <a:rPr lang="en-US" sz="1000" b="1" dirty="0" smtClean="0">
                <a:solidFill>
                  <a:srgbClr val="0070C0"/>
                </a:solidFill>
              </a:rPr>
              <a:t>Processor</a:t>
            </a:r>
            <a:r>
              <a:rPr lang="en-US" sz="1000" dirty="0" smtClean="0">
                <a:solidFill>
                  <a:srgbClr val="0070C0"/>
                </a:solidFill>
              </a:rPr>
              <a:t> - 2.0GHz or higher Intel or AMD x86 processor. Processor requirements can be larger if your database is run on the same hardware. </a:t>
            </a:r>
          </a:p>
          <a:p>
            <a:pPr>
              <a:buFont typeface="Arial" pitchFamily="34" charset="0"/>
              <a:buChar char="•"/>
            </a:pPr>
            <a:r>
              <a:rPr lang="en-US" sz="1000" b="1" dirty="0" smtClean="0">
                <a:solidFill>
                  <a:srgbClr val="0070C0"/>
                </a:solidFill>
              </a:rPr>
              <a:t>Memory</a:t>
            </a:r>
            <a:r>
              <a:rPr lang="en-US" sz="1000" dirty="0" smtClean="0">
                <a:solidFill>
                  <a:srgbClr val="0070C0"/>
                </a:solidFill>
              </a:rPr>
              <a:t> - 2GB RAM minimum. RAM requirements can be larger if your database is run on the same hardware. </a:t>
            </a:r>
          </a:p>
          <a:p>
            <a:pPr>
              <a:buFont typeface="Arial" pitchFamily="34" charset="0"/>
              <a:buChar char="•"/>
            </a:pPr>
            <a:r>
              <a:rPr lang="en-US" sz="1000" b="1" dirty="0" smtClean="0">
                <a:solidFill>
                  <a:srgbClr val="0070C0"/>
                </a:solidFill>
              </a:rPr>
              <a:t>Networking</a:t>
            </a:r>
            <a:r>
              <a:rPr lang="en-US" sz="1000" dirty="0" smtClean="0">
                <a:solidFill>
                  <a:srgbClr val="0070C0"/>
                </a:solidFill>
              </a:rPr>
              <a:t> - 10/100 Ethernet adapter minimum (Gigabit recommended). </a:t>
            </a:r>
          </a:p>
          <a:p>
            <a:pPr>
              <a:buFont typeface="Arial" pitchFamily="34" charset="0"/>
              <a:buChar char="•"/>
            </a:pPr>
            <a:r>
              <a:rPr lang="en-US" sz="1000" b="1" dirty="0" smtClean="0">
                <a:solidFill>
                  <a:srgbClr val="0070C0"/>
                </a:solidFill>
              </a:rPr>
              <a:t>Scalability</a:t>
            </a:r>
            <a:r>
              <a:rPr lang="en-US" sz="1000" dirty="0" smtClean="0">
                <a:solidFill>
                  <a:srgbClr val="0070C0"/>
                </a:solidFill>
              </a:rPr>
              <a:t> - A VirtualCenter Server configured with the hardware minimums can support 20 concurrent clients, 50 ESX Server hosts, and over 1000 virtual machines. A dual-processor VirtualCenter Server with 3GB RAM can scale to 50 concurrent client connections, 100 ESX Server hosts, and over 1500 virtual machines. </a:t>
            </a:r>
            <a:endParaRPr lang="en-US" sz="1000" dirty="0">
              <a:solidFill>
                <a:srgbClr val="0070C0"/>
              </a:solidFill>
            </a:endParaRP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4" name="Title 4"/>
          <p:cNvSpPr>
            <a:spLocks noGrp="1"/>
          </p:cNvSpPr>
          <p:nvPr>
            <p:ph type="title"/>
          </p:nvPr>
        </p:nvSpPr>
        <p:spPr>
          <a:xfrm>
            <a:off x="981075" y="595313"/>
            <a:ext cx="3806491" cy="406265"/>
          </a:xfrm>
        </p:spPr>
        <p:txBody>
          <a:bodyPr/>
          <a:lstStyle/>
          <a:p>
            <a:r>
              <a:rPr lang="en-US" dirty="0" smtClean="0"/>
              <a:t>VMware vCenter Diagram</a:t>
            </a:r>
            <a:endParaRPr lang="en-US" dirty="0"/>
          </a:p>
        </p:txBody>
      </p:sp>
      <p:pic>
        <p:nvPicPr>
          <p:cNvPr id="1026" name="Picture 2" descr="C:\Users\Aley.Adham\Pictures\view-diagram.gif"/>
          <p:cNvPicPr>
            <a:picLocks noChangeAspect="1" noChangeArrowheads="1"/>
          </p:cNvPicPr>
          <p:nvPr/>
        </p:nvPicPr>
        <p:blipFill>
          <a:blip r:embed="rId4"/>
          <a:srcRect/>
          <a:stretch>
            <a:fillRect/>
          </a:stretch>
        </p:blipFill>
        <p:spPr bwMode="auto">
          <a:xfrm>
            <a:off x="1219200" y="1447800"/>
            <a:ext cx="6096000" cy="4172167"/>
          </a:xfrm>
          <a:prstGeom prst="rect">
            <a:avLst/>
          </a:prstGeom>
          <a:noFill/>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1"/>
          <p:cNvSpPr>
            <a:spLocks noGrp="1" noChangeArrowheads="1"/>
          </p:cNvSpPr>
          <p:nvPr>
            <p:ph type="body" idx="1"/>
          </p:nvPr>
        </p:nvSpPr>
        <p:spPr>
          <a:xfrm>
            <a:off x="381000" y="1276350"/>
            <a:ext cx="8054975" cy="4362450"/>
          </a:xfrm>
        </p:spPr>
        <p:txBody>
          <a:bodyPr/>
          <a:lstStyle/>
          <a:p>
            <a:pPr lvl="1" eaLnBrk="1" hangingPunct="1"/>
            <a:r>
              <a:rPr lang="en-US" sz="1800" dirty="0" smtClean="0">
                <a:solidFill>
                  <a:srgbClr val="FF6400"/>
                </a:solidFill>
              </a:rPr>
              <a:t>What is Virtualization ?</a:t>
            </a:r>
          </a:p>
          <a:p>
            <a:pPr lvl="1" eaLnBrk="1" hangingPunct="1"/>
            <a:r>
              <a:rPr lang="en-US" sz="1800" dirty="0" smtClean="0">
                <a:solidFill>
                  <a:srgbClr val="FF6400"/>
                </a:solidFill>
              </a:rPr>
              <a:t>What is Hypervisor layer?</a:t>
            </a:r>
          </a:p>
          <a:p>
            <a:pPr lvl="1" eaLnBrk="1" hangingPunct="1"/>
            <a:r>
              <a:rPr lang="en-US" sz="1800" dirty="0" smtClean="0">
                <a:solidFill>
                  <a:srgbClr val="FF6400"/>
                </a:solidFill>
              </a:rPr>
              <a:t>VMware Products Line</a:t>
            </a:r>
          </a:p>
          <a:p>
            <a:pPr lvl="1" eaLnBrk="1" hangingPunct="1"/>
            <a:r>
              <a:rPr lang="en-US" sz="1800" dirty="0" smtClean="0">
                <a:solidFill>
                  <a:srgbClr val="FF6400"/>
                </a:solidFill>
              </a:rPr>
              <a:t>ESXi and ESX</a:t>
            </a:r>
          </a:p>
          <a:p>
            <a:pPr lvl="1" eaLnBrk="1" hangingPunct="1"/>
            <a:r>
              <a:rPr lang="en-US" sz="1800" dirty="0" smtClean="0">
                <a:solidFill>
                  <a:srgbClr val="FF6400"/>
                </a:solidFill>
              </a:rPr>
              <a:t>What is vSphere?</a:t>
            </a:r>
          </a:p>
          <a:p>
            <a:pPr lvl="1" eaLnBrk="1" hangingPunct="1"/>
            <a:r>
              <a:rPr lang="en-US" sz="1800" dirty="0" smtClean="0">
                <a:solidFill>
                  <a:srgbClr val="FF6400"/>
                </a:solidFill>
              </a:rPr>
              <a:t>VMware vCenter</a:t>
            </a:r>
          </a:p>
          <a:p>
            <a:pPr lvl="1" eaLnBrk="1" hangingPunct="1"/>
            <a:r>
              <a:rPr lang="en-US" sz="1800" dirty="0" smtClean="0">
                <a:solidFill>
                  <a:srgbClr val="FF6400"/>
                </a:solidFill>
              </a:rPr>
              <a:t>Virtual Desktop Infrastructure (VDI)</a:t>
            </a:r>
          </a:p>
          <a:p>
            <a:pPr lvl="1" eaLnBrk="1" hangingPunct="1"/>
            <a:r>
              <a:rPr lang="en-US" sz="1800" dirty="0" smtClean="0">
                <a:solidFill>
                  <a:srgbClr val="FF6400"/>
                </a:solidFill>
              </a:rPr>
              <a:t>vSphere vs. Hyper-V</a:t>
            </a:r>
          </a:p>
          <a:p>
            <a:pPr lvl="1" eaLnBrk="1" hangingPunct="1"/>
            <a:endParaRPr lang="en-US" sz="1800" dirty="0" smtClean="0">
              <a:solidFill>
                <a:srgbClr val="FF6400"/>
              </a:solidFill>
            </a:endParaRPr>
          </a:p>
          <a:p>
            <a:pPr lvl="1" eaLnBrk="1" hangingPunct="1"/>
            <a:endParaRPr lang="en-US" sz="1800" dirty="0" smtClean="0">
              <a:solidFill>
                <a:srgbClr val="FF6400"/>
              </a:solidFill>
            </a:endParaRPr>
          </a:p>
          <a:p>
            <a:pPr lvl="1" eaLnBrk="1" hangingPunct="1"/>
            <a:endParaRPr lang="en-US" sz="1800" dirty="0" smtClean="0">
              <a:solidFill>
                <a:srgbClr val="FF6400"/>
              </a:solidFill>
            </a:endParaRPr>
          </a:p>
        </p:txBody>
      </p:sp>
      <p:sp>
        <p:nvSpPr>
          <p:cNvPr id="10243" name="Rectangle 10"/>
          <p:cNvSpPr>
            <a:spLocks noGrp="1" noChangeArrowheads="1"/>
          </p:cNvSpPr>
          <p:nvPr>
            <p:ph type="title"/>
          </p:nvPr>
        </p:nvSpPr>
        <p:spPr>
          <a:xfrm>
            <a:off x="981075" y="595313"/>
            <a:ext cx="1898312" cy="403225"/>
          </a:xfrm>
        </p:spPr>
        <p:txBody>
          <a:bodyPr/>
          <a:lstStyle/>
          <a:p>
            <a:pPr eaLnBrk="1" hangingPunct="1"/>
            <a:r>
              <a:rPr lang="en-US" dirty="0" smtClean="0"/>
              <a:t>Agenda</a:t>
            </a:r>
          </a:p>
        </p:txBody>
      </p:sp>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4495800" y="2607036"/>
            <a:ext cx="4376508" cy="3712883"/>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600325" cy="406265"/>
          </a:xfrm>
        </p:spPr>
        <p:txBody>
          <a:bodyPr/>
          <a:lstStyle/>
          <a:p>
            <a:r>
              <a:rPr lang="en-US" dirty="0" smtClean="0"/>
              <a:t>VMware vCenter</a:t>
            </a:r>
            <a:endParaRPr lang="en-US" dirty="0"/>
          </a:p>
        </p:txBody>
      </p:sp>
      <p:sp>
        <p:nvSpPr>
          <p:cNvPr id="4" name="Rounded Rectangle 3"/>
          <p:cNvSpPr/>
          <p:nvPr/>
        </p:nvSpPr>
        <p:spPr>
          <a:xfrm>
            <a:off x="990600" y="3352800"/>
            <a:ext cx="4495800" cy="990600"/>
          </a:xfrm>
          <a:prstGeom prst="roundRect">
            <a:avLst>
              <a:gd name="adj" fmla="val 10417"/>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i="1" dirty="0" smtClean="0">
                <a:effectLst>
                  <a:glow rad="63500">
                    <a:schemeClr val="accent5">
                      <a:satMod val="175000"/>
                      <a:alpha val="40000"/>
                    </a:schemeClr>
                  </a:glow>
                  <a:outerShdw blurRad="38100" dist="38100" dir="2700000" algn="tl">
                    <a:srgbClr val="000000">
                      <a:alpha val="43137"/>
                    </a:srgbClr>
                  </a:outerShdw>
                </a:effectLst>
              </a:rPr>
              <a:t>Live Demo</a:t>
            </a:r>
            <a:endParaRPr lang="en-US" sz="6000" b="1" i="1" dirty="0">
              <a:effectLst>
                <a:glow rad="63500">
                  <a:schemeClr val="accent5">
                    <a:satMod val="175000"/>
                    <a:alpha val="40000"/>
                  </a:schemeClr>
                </a:glow>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572179" cy="406265"/>
          </a:xfrm>
        </p:spPr>
        <p:txBody>
          <a:bodyPr/>
          <a:lstStyle/>
          <a:p>
            <a:r>
              <a:rPr lang="en-US" dirty="0" smtClean="0"/>
              <a:t>VMware View 4.0</a:t>
            </a:r>
            <a:endParaRPr lang="en-US" dirty="0"/>
          </a:p>
        </p:txBody>
      </p:sp>
      <p:sp>
        <p:nvSpPr>
          <p:cNvPr id="4" name="Rectangle 3"/>
          <p:cNvSpPr/>
          <p:nvPr/>
        </p:nvSpPr>
        <p:spPr>
          <a:xfrm>
            <a:off x="304800" y="1219200"/>
            <a:ext cx="8382000" cy="646331"/>
          </a:xfrm>
          <a:prstGeom prst="rect">
            <a:avLst/>
          </a:prstGeom>
        </p:spPr>
        <p:txBody>
          <a:bodyPr wrap="square">
            <a:spAutoFit/>
          </a:bodyPr>
          <a:lstStyle/>
          <a:p>
            <a:r>
              <a:rPr lang="en-US" sz="1200" dirty="0" smtClean="0">
                <a:solidFill>
                  <a:srgbClr val="0070C0"/>
                </a:solidFill>
              </a:rPr>
              <a:t>VMware View 4 allows you to consolidate virtual desktops on datacenter servers and manage operating systems, applications and data independently for greater business agility while providing a flexible high performance desktop experience for end users, over any network.</a:t>
            </a:r>
            <a:endParaRPr lang="en-US" sz="1200" dirty="0">
              <a:solidFill>
                <a:srgbClr val="0070C0"/>
              </a:solidFill>
            </a:endParaRPr>
          </a:p>
        </p:txBody>
      </p:sp>
      <p:pic>
        <p:nvPicPr>
          <p:cNvPr id="1027" name="Picture 3"/>
          <p:cNvPicPr>
            <a:picLocks noChangeAspect="1" noChangeArrowheads="1"/>
          </p:cNvPicPr>
          <p:nvPr/>
        </p:nvPicPr>
        <p:blipFill>
          <a:blip r:embed="rId4"/>
          <a:srcRect/>
          <a:stretch>
            <a:fillRect/>
          </a:stretch>
        </p:blipFill>
        <p:spPr bwMode="auto">
          <a:xfrm>
            <a:off x="5715000" y="1752600"/>
            <a:ext cx="2952750" cy="3903748"/>
          </a:xfrm>
          <a:prstGeom prst="rect">
            <a:avLst/>
          </a:prstGeom>
          <a:noFill/>
          <a:ln w="9525">
            <a:noFill/>
            <a:miter lim="800000"/>
            <a:headEnd/>
            <a:tailEnd/>
          </a:ln>
          <a:effectLst/>
        </p:spPr>
      </p:pic>
      <p:sp>
        <p:nvSpPr>
          <p:cNvPr id="8" name="Rounded Rectangle 7"/>
          <p:cNvSpPr/>
          <p:nvPr/>
        </p:nvSpPr>
        <p:spPr>
          <a:xfrm>
            <a:off x="457200" y="2590800"/>
            <a:ext cx="3962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t>Securely Deliver Virtual Desktops as a Managed Service</a:t>
            </a:r>
            <a:endParaRPr lang="en-US" sz="1100" b="1" dirty="0"/>
          </a:p>
        </p:txBody>
      </p:sp>
      <p:sp>
        <p:nvSpPr>
          <p:cNvPr id="10" name="Rounded Rectangle 9"/>
          <p:cNvSpPr/>
          <p:nvPr/>
        </p:nvSpPr>
        <p:spPr>
          <a:xfrm>
            <a:off x="457200" y="3352800"/>
            <a:ext cx="3962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t>High Performance Virtual Desktop Experience</a:t>
            </a:r>
            <a:endParaRPr lang="en-US" sz="1100" b="1" dirty="0"/>
          </a:p>
        </p:txBody>
      </p:sp>
      <p:sp>
        <p:nvSpPr>
          <p:cNvPr id="11" name="Rounded Rectangle 10"/>
          <p:cNvSpPr/>
          <p:nvPr/>
        </p:nvSpPr>
        <p:spPr>
          <a:xfrm>
            <a:off x="457200" y="4114800"/>
            <a:ext cx="3962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smtClean="0"/>
              <a:t>Standardize on a Single Platform</a:t>
            </a:r>
            <a:endParaRPr lang="en-US" sz="1100" b="1"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4008470" cy="406265"/>
          </a:xfrm>
        </p:spPr>
        <p:txBody>
          <a:bodyPr/>
          <a:lstStyle/>
          <a:p>
            <a:r>
              <a:rPr lang="en-US" dirty="0" smtClean="0"/>
              <a:t>VMware View 4.0 Features </a:t>
            </a:r>
            <a:endParaRPr lang="en-US" dirty="0"/>
          </a:p>
        </p:txBody>
      </p:sp>
      <p:sp>
        <p:nvSpPr>
          <p:cNvPr id="6" name="Rounded Rectangle 5"/>
          <p:cNvSpPr/>
          <p:nvPr/>
        </p:nvSpPr>
        <p:spPr>
          <a:xfrm>
            <a:off x="304800" y="1143000"/>
            <a:ext cx="30480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Simplified Desktop Management</a:t>
            </a:r>
            <a:endParaRPr lang="en-US" b="1" dirty="0"/>
          </a:p>
        </p:txBody>
      </p:sp>
      <p:sp>
        <p:nvSpPr>
          <p:cNvPr id="7" name="Rectangle 6"/>
          <p:cNvSpPr/>
          <p:nvPr/>
        </p:nvSpPr>
        <p:spPr>
          <a:xfrm>
            <a:off x="304800" y="1600200"/>
            <a:ext cx="7772400" cy="246221"/>
          </a:xfrm>
          <a:prstGeom prst="rect">
            <a:avLst/>
          </a:prstGeom>
        </p:spPr>
        <p:txBody>
          <a:bodyPr wrap="square">
            <a:spAutoFit/>
          </a:bodyPr>
          <a:lstStyle/>
          <a:p>
            <a:r>
              <a:rPr lang="en-US" sz="1000" dirty="0" smtClean="0"/>
              <a:t>From a central location you can deliver, manage and update all of your Windows desktops and applications in minutes.</a:t>
            </a:r>
            <a:endParaRPr lang="en-US" sz="1000" dirty="0"/>
          </a:p>
        </p:txBody>
      </p:sp>
      <p:sp>
        <p:nvSpPr>
          <p:cNvPr id="8" name="Rounded Rectangle 7"/>
          <p:cNvSpPr/>
          <p:nvPr/>
        </p:nvSpPr>
        <p:spPr>
          <a:xfrm>
            <a:off x="304800" y="1905000"/>
            <a:ext cx="30480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Automated Desktop Provisioning</a:t>
            </a:r>
            <a:endParaRPr lang="en-US" b="1" dirty="0"/>
          </a:p>
        </p:txBody>
      </p:sp>
      <p:sp>
        <p:nvSpPr>
          <p:cNvPr id="10" name="Rectangle 9"/>
          <p:cNvSpPr/>
          <p:nvPr/>
        </p:nvSpPr>
        <p:spPr>
          <a:xfrm>
            <a:off x="304800" y="2362200"/>
            <a:ext cx="8534400" cy="553998"/>
          </a:xfrm>
          <a:prstGeom prst="rect">
            <a:avLst/>
          </a:prstGeom>
        </p:spPr>
        <p:txBody>
          <a:bodyPr wrap="square">
            <a:spAutoFit/>
          </a:bodyPr>
          <a:lstStyle/>
          <a:p>
            <a:r>
              <a:rPr lang="en-US" sz="1000" dirty="0" smtClean="0"/>
              <a:t>VMware View provides a single management tool to provision new desktops or groups of desktops, and an easy interface for setting desktop policies. Using a template, you can customize virtual pools of desktops and easily set policies, such as how many virtual machines can be in a pool, or logoff parameters.</a:t>
            </a:r>
            <a:endParaRPr lang="en-US" sz="1000" dirty="0"/>
          </a:p>
        </p:txBody>
      </p:sp>
      <p:sp>
        <p:nvSpPr>
          <p:cNvPr id="11" name="Rounded Rectangle 10"/>
          <p:cNvSpPr/>
          <p:nvPr/>
        </p:nvSpPr>
        <p:spPr>
          <a:xfrm>
            <a:off x="304800" y="2971800"/>
            <a:ext cx="41148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Advanced Virtual Desktop Image Management</a:t>
            </a:r>
            <a:endParaRPr lang="en-US" b="1" dirty="0"/>
          </a:p>
        </p:txBody>
      </p:sp>
      <p:sp>
        <p:nvSpPr>
          <p:cNvPr id="12" name="Rectangle 11"/>
          <p:cNvSpPr/>
          <p:nvPr/>
        </p:nvSpPr>
        <p:spPr>
          <a:xfrm>
            <a:off x="304800" y="3429000"/>
            <a:ext cx="8534400" cy="400110"/>
          </a:xfrm>
          <a:prstGeom prst="rect">
            <a:avLst/>
          </a:prstGeom>
        </p:spPr>
        <p:txBody>
          <a:bodyPr wrap="square">
            <a:spAutoFit/>
          </a:bodyPr>
          <a:lstStyle/>
          <a:p>
            <a:r>
              <a:rPr lang="en-US" sz="1000" dirty="0" smtClean="0"/>
              <a:t>View Composer enables the rapid creation of desktop images from a master image. Whatever updates are implemented on the parent image can be pushed out to any number of virtual desktops in minutes</a:t>
            </a:r>
            <a:endParaRPr lang="en-US" sz="1000" dirty="0"/>
          </a:p>
        </p:txBody>
      </p:sp>
      <p:sp>
        <p:nvSpPr>
          <p:cNvPr id="13" name="Rounded Rectangle 12"/>
          <p:cNvSpPr/>
          <p:nvPr/>
        </p:nvSpPr>
        <p:spPr>
          <a:xfrm>
            <a:off x="304800" y="3886200"/>
            <a:ext cx="2895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Superior End User Experience</a:t>
            </a:r>
            <a:endParaRPr lang="en-US" b="1" dirty="0"/>
          </a:p>
        </p:txBody>
      </p:sp>
      <p:sp>
        <p:nvSpPr>
          <p:cNvPr id="14" name="Rectangle 13"/>
          <p:cNvSpPr/>
          <p:nvPr/>
        </p:nvSpPr>
        <p:spPr>
          <a:xfrm>
            <a:off x="304800" y="4343400"/>
            <a:ext cx="8534400" cy="400110"/>
          </a:xfrm>
          <a:prstGeom prst="rect">
            <a:avLst/>
          </a:prstGeom>
        </p:spPr>
        <p:txBody>
          <a:bodyPr wrap="square">
            <a:spAutoFit/>
          </a:bodyPr>
          <a:lstStyle/>
          <a:p>
            <a:r>
              <a:rPr lang="en-US" sz="1000" dirty="0" smtClean="0"/>
              <a:t>with VMware View’s </a:t>
            </a:r>
            <a:r>
              <a:rPr lang="en-US" sz="1000" dirty="0" err="1" smtClean="0"/>
              <a:t>PCoIP</a:t>
            </a:r>
            <a:r>
              <a:rPr lang="en-US" sz="1000" dirty="0" smtClean="0"/>
              <a:t> desktop display protocol, and deliver a high-performance desktop experience, even over high latency and low bandwidth connections. </a:t>
            </a:r>
            <a:r>
              <a:rPr lang="en-US" sz="1000" dirty="0" err="1" smtClean="0"/>
              <a:t>PCoIP’s</a:t>
            </a:r>
            <a:r>
              <a:rPr lang="en-US" sz="1000" dirty="0" smtClean="0"/>
              <a:t> adaptive technology is optimized for the delivery of virtual desktops to users on the LAN or over the WAN.</a:t>
            </a:r>
            <a:endParaRPr lang="en-US" sz="1000" dirty="0"/>
          </a:p>
        </p:txBody>
      </p:sp>
      <p:sp>
        <p:nvSpPr>
          <p:cNvPr id="15" name="Rounded Rectangle 14"/>
          <p:cNvSpPr/>
          <p:nvPr/>
        </p:nvSpPr>
        <p:spPr>
          <a:xfrm>
            <a:off x="304800" y="4800600"/>
            <a:ext cx="2514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Availability and Scalability</a:t>
            </a:r>
            <a:endParaRPr lang="en-US" b="1" dirty="0"/>
          </a:p>
        </p:txBody>
      </p:sp>
      <p:sp>
        <p:nvSpPr>
          <p:cNvPr id="16" name="Rectangle 15"/>
          <p:cNvSpPr/>
          <p:nvPr/>
        </p:nvSpPr>
        <p:spPr>
          <a:xfrm>
            <a:off x="304800" y="5257800"/>
            <a:ext cx="8610600" cy="400110"/>
          </a:xfrm>
          <a:prstGeom prst="rect">
            <a:avLst/>
          </a:prstGeom>
        </p:spPr>
        <p:txBody>
          <a:bodyPr wrap="square">
            <a:spAutoFit/>
          </a:bodyPr>
          <a:lstStyle/>
          <a:p>
            <a:r>
              <a:rPr lang="en-US" sz="1000" dirty="0" smtClean="0"/>
              <a:t>VMware High Availability (HA) ensures automatic failover and provides pervasive, cost-effective protection within your virtualized desktop environment, without the cost or complexity of traditional clustering solutions</a:t>
            </a:r>
            <a:endParaRPr lang="en-US" sz="1000" dirty="0"/>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4008470" cy="406265"/>
          </a:xfrm>
        </p:spPr>
        <p:txBody>
          <a:bodyPr/>
          <a:lstStyle/>
          <a:p>
            <a:r>
              <a:rPr lang="en-US" dirty="0" smtClean="0"/>
              <a:t>VMware View 4.0 Features </a:t>
            </a:r>
            <a:endParaRPr lang="en-US" dirty="0"/>
          </a:p>
        </p:txBody>
      </p:sp>
      <p:sp>
        <p:nvSpPr>
          <p:cNvPr id="4" name="Rounded Rectangle 3"/>
          <p:cNvSpPr/>
          <p:nvPr/>
        </p:nvSpPr>
        <p:spPr>
          <a:xfrm>
            <a:off x="304800" y="1143000"/>
            <a:ext cx="2895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Offline Desktop (Experimental)</a:t>
            </a:r>
            <a:endParaRPr lang="en-US" b="1" dirty="0"/>
          </a:p>
        </p:txBody>
      </p:sp>
      <p:sp>
        <p:nvSpPr>
          <p:cNvPr id="6" name="Rectangle 5"/>
          <p:cNvSpPr/>
          <p:nvPr/>
        </p:nvSpPr>
        <p:spPr>
          <a:xfrm>
            <a:off x="304800" y="1600200"/>
            <a:ext cx="8610600" cy="553998"/>
          </a:xfrm>
          <a:prstGeom prst="rect">
            <a:avLst/>
          </a:prstGeom>
        </p:spPr>
        <p:txBody>
          <a:bodyPr wrap="square">
            <a:spAutoFit/>
          </a:bodyPr>
          <a:lstStyle/>
          <a:p>
            <a:r>
              <a:rPr lang="en-US" sz="1000" dirty="0" smtClean="0"/>
              <a:t>VMware View 4, increases productivity by allowing you to run managed virtual desktops locally or in the datacenter through the same administration framework. Simply download a virtual desktop onto your local client device. All existing security policies for that virtual desktop continue to be applied and enforced. Later, you can check the desktop back into the datacenter for resynchronization.</a:t>
            </a:r>
            <a:endParaRPr lang="en-US" sz="1000" dirty="0"/>
          </a:p>
        </p:txBody>
      </p:sp>
      <p:sp>
        <p:nvSpPr>
          <p:cNvPr id="7" name="Rounded Rectangle 6"/>
          <p:cNvSpPr/>
          <p:nvPr/>
        </p:nvSpPr>
        <p:spPr>
          <a:xfrm>
            <a:off x="304800" y="2209800"/>
            <a:ext cx="2057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Windows 7 Support </a:t>
            </a:r>
          </a:p>
        </p:txBody>
      </p:sp>
      <p:sp>
        <p:nvSpPr>
          <p:cNvPr id="8" name="Rectangle 7"/>
          <p:cNvSpPr/>
          <p:nvPr/>
        </p:nvSpPr>
        <p:spPr>
          <a:xfrm>
            <a:off x="304800" y="2667000"/>
            <a:ext cx="6096000" cy="246221"/>
          </a:xfrm>
          <a:prstGeom prst="rect">
            <a:avLst/>
          </a:prstGeom>
        </p:spPr>
        <p:txBody>
          <a:bodyPr wrap="square">
            <a:spAutoFit/>
          </a:bodyPr>
          <a:lstStyle/>
          <a:p>
            <a:r>
              <a:rPr lang="en-US" sz="1000" dirty="0" smtClean="0"/>
              <a:t>Reduce costs and complexity of desktop migration by delivering Windows 7 as a virtual desktop.</a:t>
            </a:r>
            <a:endParaRPr lang="en-US" sz="1000" dirty="0"/>
          </a:p>
        </p:txBody>
      </p:sp>
      <p:sp>
        <p:nvSpPr>
          <p:cNvPr id="10" name="Rounded Rectangle 9"/>
          <p:cNvSpPr/>
          <p:nvPr/>
        </p:nvSpPr>
        <p:spPr>
          <a:xfrm>
            <a:off x="304800" y="2971800"/>
            <a:ext cx="2057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Thin Client Support</a:t>
            </a:r>
          </a:p>
        </p:txBody>
      </p:sp>
      <p:sp>
        <p:nvSpPr>
          <p:cNvPr id="11" name="Rectangle 10"/>
          <p:cNvSpPr/>
          <p:nvPr/>
        </p:nvSpPr>
        <p:spPr>
          <a:xfrm>
            <a:off x="304800" y="3429000"/>
            <a:ext cx="8458200" cy="246221"/>
          </a:xfrm>
          <a:prstGeom prst="rect">
            <a:avLst/>
          </a:prstGeom>
        </p:spPr>
        <p:txBody>
          <a:bodyPr wrap="square">
            <a:spAutoFit/>
          </a:bodyPr>
          <a:lstStyle/>
          <a:p>
            <a:r>
              <a:rPr lang="en-US" sz="1000" dirty="0" smtClean="0"/>
              <a:t>VMware View supports a wide variety of thin client devices. For a complete list, please refer to the </a:t>
            </a:r>
            <a:r>
              <a:rPr lang="en-US" sz="1000" dirty="0" smtClean="0">
                <a:hlinkClick r:id="rId4"/>
              </a:rPr>
              <a:t>Thin Client Compatibility Guide HCL</a:t>
            </a:r>
            <a:r>
              <a:rPr lang="en-US" sz="1000" dirty="0" smtClean="0"/>
              <a:t>.</a:t>
            </a:r>
            <a:endParaRPr lang="en-US" sz="1000" dirty="0"/>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872214" cy="406265"/>
          </a:xfrm>
        </p:spPr>
        <p:txBody>
          <a:bodyPr/>
          <a:lstStyle/>
          <a:p>
            <a:r>
              <a:rPr lang="en-US" dirty="0" smtClean="0"/>
              <a:t>VMware View 4.0 Diagram</a:t>
            </a:r>
            <a:endParaRPr lang="en-US" dirty="0"/>
          </a:p>
        </p:txBody>
      </p:sp>
      <p:pic>
        <p:nvPicPr>
          <p:cNvPr id="3074" name="Picture 2" descr="C:\Users\Aley.Adham\Pictures\View4_Marketecture.png"/>
          <p:cNvPicPr>
            <a:picLocks noChangeAspect="1" noChangeArrowheads="1"/>
          </p:cNvPicPr>
          <p:nvPr/>
        </p:nvPicPr>
        <p:blipFill>
          <a:blip r:embed="rId4"/>
          <a:srcRect/>
          <a:stretch>
            <a:fillRect/>
          </a:stretch>
        </p:blipFill>
        <p:spPr bwMode="auto">
          <a:xfrm>
            <a:off x="1447800" y="1295400"/>
            <a:ext cx="5435600" cy="4375658"/>
          </a:xfrm>
          <a:prstGeom prst="rect">
            <a:avLst/>
          </a:prstGeom>
          <a:noFill/>
        </p:spPr>
      </p:pic>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554545" cy="406265"/>
          </a:xfrm>
        </p:spPr>
        <p:txBody>
          <a:bodyPr/>
          <a:lstStyle/>
          <a:p>
            <a:r>
              <a:rPr lang="en-US" dirty="0" smtClean="0"/>
              <a:t>VMware View 4.0</a:t>
            </a:r>
            <a:endParaRPr lang="en-US" dirty="0"/>
          </a:p>
        </p:txBody>
      </p:sp>
      <p:sp>
        <p:nvSpPr>
          <p:cNvPr id="4" name="Rounded Rectangle 3"/>
          <p:cNvSpPr/>
          <p:nvPr/>
        </p:nvSpPr>
        <p:spPr>
          <a:xfrm>
            <a:off x="990600" y="3352800"/>
            <a:ext cx="4495800" cy="990600"/>
          </a:xfrm>
          <a:prstGeom prst="roundRect">
            <a:avLst>
              <a:gd name="adj" fmla="val 10417"/>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i="1" dirty="0" smtClean="0">
                <a:effectLst>
                  <a:glow rad="63500">
                    <a:schemeClr val="accent5">
                      <a:satMod val="175000"/>
                      <a:alpha val="40000"/>
                    </a:schemeClr>
                  </a:glow>
                  <a:outerShdw blurRad="38100" dist="38100" dir="2700000" algn="tl">
                    <a:srgbClr val="000000">
                      <a:alpha val="43137"/>
                    </a:srgbClr>
                  </a:outerShdw>
                </a:effectLst>
              </a:rPr>
              <a:t>Live Demo</a:t>
            </a:r>
            <a:endParaRPr lang="en-US" sz="6000" b="1" i="1" dirty="0">
              <a:effectLst>
                <a:glow rad="63500">
                  <a:schemeClr val="accent5">
                    <a:satMod val="175000"/>
                    <a:alpha val="40000"/>
                  </a:schemeClr>
                </a:glow>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566041" cy="406265"/>
          </a:xfrm>
        </p:spPr>
        <p:txBody>
          <a:bodyPr/>
          <a:lstStyle/>
          <a:p>
            <a:r>
              <a:rPr lang="en-US" dirty="0" smtClean="0"/>
              <a:t>vSphere vs. Hyper-V R2</a:t>
            </a:r>
            <a:endParaRPr lang="en-US" dirty="0"/>
          </a:p>
        </p:txBody>
      </p:sp>
      <p:pic>
        <p:nvPicPr>
          <p:cNvPr id="4099" name="Picture 3" descr="C:\Users\Aley.Adham\Pictures\vs1.JPG"/>
          <p:cNvPicPr>
            <a:picLocks noChangeAspect="1" noChangeArrowheads="1"/>
          </p:cNvPicPr>
          <p:nvPr/>
        </p:nvPicPr>
        <p:blipFill>
          <a:blip r:embed="rId4"/>
          <a:srcRect/>
          <a:stretch>
            <a:fillRect/>
          </a:stretch>
        </p:blipFill>
        <p:spPr bwMode="auto">
          <a:xfrm>
            <a:off x="537198" y="1371600"/>
            <a:ext cx="8122339" cy="39624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566041" cy="406265"/>
          </a:xfrm>
        </p:spPr>
        <p:txBody>
          <a:bodyPr/>
          <a:lstStyle/>
          <a:p>
            <a:r>
              <a:rPr lang="en-US" dirty="0" smtClean="0"/>
              <a:t>vSphere vs. Hyper-V R2</a:t>
            </a:r>
            <a:endParaRPr lang="en-US" dirty="0"/>
          </a:p>
        </p:txBody>
      </p:sp>
      <p:pic>
        <p:nvPicPr>
          <p:cNvPr id="5122" name="Picture 2" descr="C:\Users\Aley.Adham\Pictures\vs2.JPG"/>
          <p:cNvPicPr>
            <a:picLocks noChangeAspect="1" noChangeArrowheads="1"/>
          </p:cNvPicPr>
          <p:nvPr/>
        </p:nvPicPr>
        <p:blipFill>
          <a:blip r:embed="rId4"/>
          <a:srcRect/>
          <a:stretch>
            <a:fillRect/>
          </a:stretch>
        </p:blipFill>
        <p:spPr bwMode="auto">
          <a:xfrm>
            <a:off x="533400" y="1371600"/>
            <a:ext cx="8057315" cy="3886201"/>
          </a:xfrm>
          <a:prstGeom prst="rect">
            <a:avLst/>
          </a:prstGeom>
          <a:noFill/>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346155" cy="406265"/>
          </a:xfrm>
        </p:spPr>
        <p:txBody>
          <a:bodyPr/>
          <a:lstStyle/>
          <a:p>
            <a:r>
              <a:rPr lang="en-US" dirty="0" smtClean="0"/>
              <a:t>Qinnova Egypt.</a:t>
            </a:r>
            <a:endParaRPr lang="en-US" dirty="0"/>
          </a:p>
        </p:txBody>
      </p:sp>
      <p:sp>
        <p:nvSpPr>
          <p:cNvPr id="4" name="Rounded Rectangle 3"/>
          <p:cNvSpPr/>
          <p:nvPr/>
        </p:nvSpPr>
        <p:spPr>
          <a:xfrm>
            <a:off x="990600" y="3352800"/>
            <a:ext cx="4495800" cy="990600"/>
          </a:xfrm>
          <a:prstGeom prst="roundRect">
            <a:avLst>
              <a:gd name="adj" fmla="val 10417"/>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i="1" dirty="0" smtClean="0">
                <a:effectLst>
                  <a:glow rad="63500">
                    <a:schemeClr val="accent5">
                      <a:satMod val="175000"/>
                      <a:alpha val="40000"/>
                    </a:schemeClr>
                  </a:glow>
                  <a:outerShdw blurRad="38100" dist="38100" dir="2700000" algn="tl">
                    <a:srgbClr val="000000">
                      <a:alpha val="43137"/>
                    </a:srgbClr>
                  </a:outerShdw>
                </a:effectLst>
              </a:rPr>
              <a:t>Thank You</a:t>
            </a:r>
            <a:endParaRPr lang="en-US" sz="6000" b="1" i="1" dirty="0">
              <a:effectLst>
                <a:glow rad="63500">
                  <a:schemeClr val="accent5">
                    <a:satMod val="175000"/>
                    <a:alpha val="40000"/>
                  </a:schemeClr>
                </a:glow>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609600"/>
            <a:ext cx="2631490" cy="327782"/>
          </a:xfrm>
        </p:spPr>
        <p:txBody>
          <a:bodyPr/>
          <a:lstStyle/>
          <a:p>
            <a:pPr lvl="1"/>
            <a:r>
              <a:rPr lang="en-US" sz="1800" dirty="0" smtClean="0"/>
              <a:t>What is Virtualization ?</a:t>
            </a:r>
            <a:endParaRPr lang="en-US" dirty="0"/>
          </a:p>
        </p:txBody>
      </p:sp>
      <p:sp>
        <p:nvSpPr>
          <p:cNvPr id="7" name="Rectangle 6"/>
          <p:cNvSpPr/>
          <p:nvPr/>
        </p:nvSpPr>
        <p:spPr>
          <a:xfrm>
            <a:off x="381000" y="1219200"/>
            <a:ext cx="8534400" cy="923330"/>
          </a:xfrm>
          <a:prstGeom prst="rect">
            <a:avLst/>
          </a:prstGeom>
        </p:spPr>
        <p:txBody>
          <a:bodyPr wrap="square">
            <a:spAutoFit/>
          </a:bodyPr>
          <a:lstStyle/>
          <a:p>
            <a:r>
              <a:rPr lang="en-US" sz="1800" dirty="0" smtClean="0"/>
              <a:t>Virtualization is a proven software technology that is rapidly transforming the IT landscape and fundamentally changing the way that people compute, such as an operating system, a server, a storage device or network resources. </a:t>
            </a:r>
            <a:endParaRPr lang="en-US" sz="1800" dirty="0"/>
          </a:p>
        </p:txBody>
      </p:sp>
      <p:grpSp>
        <p:nvGrpSpPr>
          <p:cNvPr id="10" name="Databases"/>
          <p:cNvGrpSpPr/>
          <p:nvPr/>
        </p:nvGrpSpPr>
        <p:grpSpPr>
          <a:xfrm>
            <a:off x="3810000" y="3124200"/>
            <a:ext cx="1552359" cy="1752600"/>
            <a:chOff x="2514600" y="3276600"/>
            <a:chExt cx="903793" cy="762001"/>
          </a:xfrm>
        </p:grpSpPr>
        <p:pic>
          <p:nvPicPr>
            <p:cNvPr id="11" name="Database" descr="database.png"/>
            <p:cNvPicPr>
              <a:picLocks noChangeAspect="1"/>
            </p:cNvPicPr>
            <p:nvPr/>
          </p:nvPicPr>
          <p:blipFill>
            <a:blip r:embed="rId4" cstate="print"/>
            <a:stretch>
              <a:fillRect/>
            </a:stretch>
          </p:blipFill>
          <p:spPr>
            <a:xfrm>
              <a:off x="2971800" y="3276600"/>
              <a:ext cx="446593" cy="609600"/>
            </a:xfrm>
            <a:prstGeom prst="rect">
              <a:avLst/>
            </a:prstGeom>
          </p:spPr>
        </p:pic>
        <p:pic>
          <p:nvPicPr>
            <p:cNvPr id="12" name="Database" descr="database.png"/>
            <p:cNvPicPr>
              <a:picLocks noChangeAspect="1"/>
            </p:cNvPicPr>
            <p:nvPr/>
          </p:nvPicPr>
          <p:blipFill>
            <a:blip r:embed="rId4" cstate="print"/>
            <a:stretch>
              <a:fillRect/>
            </a:stretch>
          </p:blipFill>
          <p:spPr>
            <a:xfrm>
              <a:off x="2514600" y="3276601"/>
              <a:ext cx="446593" cy="609600"/>
            </a:xfrm>
            <a:prstGeom prst="rect">
              <a:avLst/>
            </a:prstGeom>
          </p:spPr>
        </p:pic>
        <p:pic>
          <p:nvPicPr>
            <p:cNvPr id="13" name="Database" descr="database.png"/>
            <p:cNvPicPr>
              <a:picLocks noChangeAspect="1"/>
            </p:cNvPicPr>
            <p:nvPr/>
          </p:nvPicPr>
          <p:blipFill>
            <a:blip r:embed="rId4" cstate="print"/>
            <a:stretch>
              <a:fillRect/>
            </a:stretch>
          </p:blipFill>
          <p:spPr>
            <a:xfrm>
              <a:off x="2743200" y="3429001"/>
              <a:ext cx="446593" cy="609600"/>
            </a:xfrm>
            <a:prstGeom prst="rect">
              <a:avLst/>
            </a:prstGeom>
          </p:spPr>
        </p:pic>
      </p:grpSp>
      <p:grpSp>
        <p:nvGrpSpPr>
          <p:cNvPr id="14" name="Servers"/>
          <p:cNvGrpSpPr/>
          <p:nvPr/>
        </p:nvGrpSpPr>
        <p:grpSpPr>
          <a:xfrm>
            <a:off x="914400" y="2971800"/>
            <a:ext cx="1941990" cy="2133600"/>
            <a:chOff x="5181600" y="838200"/>
            <a:chExt cx="1773940" cy="1356362"/>
          </a:xfrm>
        </p:grpSpPr>
        <p:pic>
          <p:nvPicPr>
            <p:cNvPr id="15" name="Server" descr="black-rack-server.png"/>
            <p:cNvPicPr>
              <a:picLocks noChangeAspect="1"/>
            </p:cNvPicPr>
            <p:nvPr/>
          </p:nvPicPr>
          <p:blipFill>
            <a:blip r:embed="rId5" cstate="print"/>
            <a:stretch>
              <a:fillRect/>
            </a:stretch>
          </p:blipFill>
          <p:spPr>
            <a:xfrm>
              <a:off x="5181600" y="1295400"/>
              <a:ext cx="1773940" cy="899162"/>
            </a:xfrm>
            <a:prstGeom prst="rect">
              <a:avLst/>
            </a:prstGeom>
          </p:spPr>
        </p:pic>
        <p:pic>
          <p:nvPicPr>
            <p:cNvPr id="16" name="Server" descr="black-rack-server.png"/>
            <p:cNvPicPr>
              <a:picLocks noChangeAspect="1"/>
            </p:cNvPicPr>
            <p:nvPr/>
          </p:nvPicPr>
          <p:blipFill>
            <a:blip r:embed="rId5" cstate="print"/>
            <a:stretch>
              <a:fillRect/>
            </a:stretch>
          </p:blipFill>
          <p:spPr>
            <a:xfrm>
              <a:off x="5181600" y="1066800"/>
              <a:ext cx="1773940" cy="899162"/>
            </a:xfrm>
            <a:prstGeom prst="rect">
              <a:avLst/>
            </a:prstGeom>
          </p:spPr>
        </p:pic>
        <p:pic>
          <p:nvPicPr>
            <p:cNvPr id="17" name="Server" descr="black-rack-server.png"/>
            <p:cNvPicPr>
              <a:picLocks noChangeAspect="1"/>
            </p:cNvPicPr>
            <p:nvPr/>
          </p:nvPicPr>
          <p:blipFill>
            <a:blip r:embed="rId5" cstate="print"/>
            <a:stretch>
              <a:fillRect/>
            </a:stretch>
          </p:blipFill>
          <p:spPr>
            <a:xfrm>
              <a:off x="5181600" y="838200"/>
              <a:ext cx="1773940" cy="899162"/>
            </a:xfrm>
            <a:prstGeom prst="rect">
              <a:avLst/>
            </a:prstGeom>
          </p:spPr>
        </p:pic>
      </p:grpSp>
      <p:pic>
        <p:nvPicPr>
          <p:cNvPr id="18" name="Icon_Network" descr="network.png"/>
          <p:cNvPicPr>
            <a:picLocks noChangeAspect="1"/>
          </p:cNvPicPr>
          <p:nvPr/>
        </p:nvPicPr>
        <p:blipFill>
          <a:blip r:embed="rId6"/>
          <a:stretch>
            <a:fillRect/>
          </a:stretch>
        </p:blipFill>
        <p:spPr>
          <a:xfrm>
            <a:off x="6096000" y="3124200"/>
            <a:ext cx="2171177" cy="1828800"/>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990562" cy="327782"/>
          </a:xfrm>
        </p:spPr>
        <p:txBody>
          <a:bodyPr/>
          <a:lstStyle/>
          <a:p>
            <a:pPr lvl="1"/>
            <a:r>
              <a:rPr lang="en-US" sz="1800" dirty="0" smtClean="0"/>
              <a:t>What is Hypervisor layer ?</a:t>
            </a:r>
            <a:endParaRPr lang="en-US" dirty="0"/>
          </a:p>
        </p:txBody>
      </p:sp>
      <p:sp>
        <p:nvSpPr>
          <p:cNvPr id="4" name="Rectangle 3"/>
          <p:cNvSpPr/>
          <p:nvPr/>
        </p:nvSpPr>
        <p:spPr>
          <a:xfrm>
            <a:off x="304800" y="1066800"/>
            <a:ext cx="8458200" cy="1477328"/>
          </a:xfrm>
          <a:prstGeom prst="rect">
            <a:avLst/>
          </a:prstGeom>
        </p:spPr>
        <p:txBody>
          <a:bodyPr wrap="square">
            <a:spAutoFit/>
          </a:bodyPr>
          <a:lstStyle/>
          <a:p>
            <a:r>
              <a:rPr lang="en-US" sz="1800" dirty="0" smtClean="0"/>
              <a:t>A hypervisor, also known as a virtual machine manager/monitor (VMM), is computer hardware platform virtualization software that allows several operating systems to share a single hardware host. Each operating system appears to have the host’s processor, memory, and resources to itself. Instead, the hypervisor is controlling the host processor and resources.</a:t>
            </a:r>
            <a:endParaRPr lang="en-US" sz="1800" dirty="0"/>
          </a:p>
        </p:txBody>
      </p:sp>
      <p:pic>
        <p:nvPicPr>
          <p:cNvPr id="6" name="Picture 5" descr="Server-physical-Single.png"/>
          <p:cNvPicPr>
            <a:picLocks noChangeAspect="1"/>
          </p:cNvPicPr>
          <p:nvPr/>
        </p:nvPicPr>
        <p:blipFill>
          <a:blip r:embed="rId4" cstate="print"/>
          <a:stretch>
            <a:fillRect/>
          </a:stretch>
        </p:blipFill>
        <p:spPr>
          <a:xfrm>
            <a:off x="3048000" y="4306576"/>
            <a:ext cx="2809652" cy="1424136"/>
          </a:xfrm>
          <a:prstGeom prst="rect">
            <a:avLst/>
          </a:prstGeom>
        </p:spPr>
      </p:pic>
      <p:pic>
        <p:nvPicPr>
          <p:cNvPr id="7" name="Picture 6" descr="Server-Virtual-Single.png"/>
          <p:cNvPicPr>
            <a:picLocks noChangeAspect="1"/>
          </p:cNvPicPr>
          <p:nvPr/>
        </p:nvPicPr>
        <p:blipFill>
          <a:blip r:embed="rId5" cstate="print"/>
          <a:stretch>
            <a:fillRect/>
          </a:stretch>
        </p:blipFill>
        <p:spPr>
          <a:xfrm>
            <a:off x="3048001" y="3882872"/>
            <a:ext cx="2809650" cy="1274481"/>
          </a:xfrm>
          <a:prstGeom prst="rect">
            <a:avLst/>
          </a:prstGeom>
        </p:spPr>
      </p:pic>
      <p:pic>
        <p:nvPicPr>
          <p:cNvPr id="8" name="Picture 7" descr="Server-Virtual-Single.png"/>
          <p:cNvPicPr>
            <a:picLocks noChangeAspect="1"/>
          </p:cNvPicPr>
          <p:nvPr/>
        </p:nvPicPr>
        <p:blipFill>
          <a:blip r:embed="rId6"/>
          <a:stretch>
            <a:fillRect/>
          </a:stretch>
        </p:blipFill>
        <p:spPr>
          <a:xfrm>
            <a:off x="3048001" y="3505200"/>
            <a:ext cx="2809650" cy="1274481"/>
          </a:xfrm>
          <a:prstGeom prst="rect">
            <a:avLst/>
          </a:prstGeom>
        </p:spPr>
      </p:pic>
      <p:pic>
        <p:nvPicPr>
          <p:cNvPr id="10" name="Picture 9" descr="Server-Virtual-Single.png"/>
          <p:cNvPicPr>
            <a:picLocks noChangeAspect="1"/>
          </p:cNvPicPr>
          <p:nvPr/>
        </p:nvPicPr>
        <p:blipFill>
          <a:blip r:embed="rId6"/>
          <a:stretch>
            <a:fillRect/>
          </a:stretch>
        </p:blipFill>
        <p:spPr>
          <a:xfrm>
            <a:off x="3048000" y="3048000"/>
            <a:ext cx="2809650" cy="1274481"/>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958776" cy="406265"/>
          </a:xfrm>
        </p:spPr>
        <p:txBody>
          <a:bodyPr/>
          <a:lstStyle/>
          <a:p>
            <a:r>
              <a:rPr lang="en-US" dirty="0" smtClean="0"/>
              <a:t>Hypervisor Classifications</a:t>
            </a:r>
            <a:endParaRPr lang="en-US" dirty="0"/>
          </a:p>
        </p:txBody>
      </p:sp>
      <p:sp>
        <p:nvSpPr>
          <p:cNvPr id="4" name="Rectangle 3"/>
          <p:cNvSpPr/>
          <p:nvPr/>
        </p:nvSpPr>
        <p:spPr>
          <a:xfrm>
            <a:off x="228600" y="1295400"/>
            <a:ext cx="5562600" cy="1384995"/>
          </a:xfrm>
          <a:prstGeom prst="rect">
            <a:avLst/>
          </a:prstGeom>
        </p:spPr>
        <p:txBody>
          <a:bodyPr wrap="square">
            <a:spAutoFit/>
          </a:bodyPr>
          <a:lstStyle/>
          <a:p>
            <a:r>
              <a:rPr lang="en-US" b="1" dirty="0" smtClean="0"/>
              <a:t>Bare Metal/Native Hypervisors:</a:t>
            </a:r>
          </a:p>
          <a:p>
            <a:r>
              <a:rPr lang="en-US" dirty="0" smtClean="0"/>
              <a:t>Software systems that run directly on the host’s software as a hardware control and guest operating system monitor. </a:t>
            </a:r>
          </a:p>
          <a:p>
            <a:r>
              <a:rPr lang="en-US" dirty="0" smtClean="0"/>
              <a:t>A guest operating system thus runs on another level above the hypervisor. This is the classic implementation of virtual machine architectures.</a:t>
            </a:r>
            <a:endParaRPr lang="en-US" dirty="0"/>
          </a:p>
        </p:txBody>
      </p:sp>
      <p:sp>
        <p:nvSpPr>
          <p:cNvPr id="6" name="Rectangle 5"/>
          <p:cNvSpPr/>
          <p:nvPr/>
        </p:nvSpPr>
        <p:spPr>
          <a:xfrm>
            <a:off x="228600" y="3935849"/>
            <a:ext cx="5181600" cy="1169551"/>
          </a:xfrm>
          <a:prstGeom prst="rect">
            <a:avLst/>
          </a:prstGeom>
        </p:spPr>
        <p:txBody>
          <a:bodyPr wrap="square">
            <a:spAutoFit/>
          </a:bodyPr>
          <a:lstStyle/>
          <a:p>
            <a:r>
              <a:rPr lang="en-US" b="1" dirty="0" smtClean="0"/>
              <a:t>Embedded/Host Hypervisors:</a:t>
            </a:r>
          </a:p>
          <a:p>
            <a:r>
              <a:rPr lang="en-US" dirty="0" smtClean="0"/>
              <a:t>Software applications that run within a conventional operating system environment. Considering the hypervisor layer being a distinct software layer, guest operating systems thus run at the third level above the hardware</a:t>
            </a:r>
            <a:endParaRPr lang="en-US" dirty="0"/>
          </a:p>
        </p:txBody>
      </p:sp>
      <p:pic>
        <p:nvPicPr>
          <p:cNvPr id="140290" name="Picture 2" descr="C:\Users\Aley.Adham\Pictures\hyper-v.png"/>
          <p:cNvPicPr>
            <a:picLocks noChangeAspect="1" noChangeArrowheads="1"/>
          </p:cNvPicPr>
          <p:nvPr/>
        </p:nvPicPr>
        <p:blipFill>
          <a:blip r:embed="rId4"/>
          <a:srcRect/>
          <a:stretch>
            <a:fillRect/>
          </a:stretch>
        </p:blipFill>
        <p:spPr bwMode="auto">
          <a:xfrm>
            <a:off x="5562600" y="3657600"/>
            <a:ext cx="3124200" cy="2131237"/>
          </a:xfrm>
          <a:prstGeom prst="rect">
            <a:avLst/>
          </a:prstGeom>
          <a:noFill/>
        </p:spPr>
      </p:pic>
      <p:pic>
        <p:nvPicPr>
          <p:cNvPr id="140291" name="Picture 3" descr="C:\Users\Aley.Adham\Pictures\esx.PNG"/>
          <p:cNvPicPr>
            <a:picLocks noChangeAspect="1" noChangeArrowheads="1"/>
          </p:cNvPicPr>
          <p:nvPr/>
        </p:nvPicPr>
        <p:blipFill>
          <a:blip r:embed="rId5"/>
          <a:srcRect/>
          <a:stretch>
            <a:fillRect/>
          </a:stretch>
        </p:blipFill>
        <p:spPr bwMode="auto">
          <a:xfrm>
            <a:off x="5715000" y="990600"/>
            <a:ext cx="2859114" cy="266700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blinds(horizontal)">
                                      <p:cBhvr>
                                        <p:cTn id="7" dur="500"/>
                                        <p:tgtEl>
                                          <p:spTgt spid="1402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0290"/>
                                        </p:tgtEl>
                                        <p:attrNameLst>
                                          <p:attrName>style.visibility</p:attrName>
                                        </p:attrNameLst>
                                      </p:cBhvr>
                                      <p:to>
                                        <p:strVal val="visible"/>
                                      </p:to>
                                    </p:set>
                                    <p:animEffect transition="in" filter="blinds(horizontal)">
                                      <p:cBhvr>
                                        <p:cTn id="1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2631490" cy="327782"/>
          </a:xfrm>
        </p:spPr>
        <p:txBody>
          <a:bodyPr/>
          <a:lstStyle/>
          <a:p>
            <a:pPr lvl="1" eaLnBrk="1" hangingPunct="1"/>
            <a:r>
              <a:rPr lang="en-US" sz="1800" dirty="0" smtClean="0"/>
              <a:t>VMware Products Line </a:t>
            </a:r>
          </a:p>
        </p:txBody>
      </p:sp>
      <p:sp>
        <p:nvSpPr>
          <p:cNvPr id="4" name="Rectangle 3"/>
          <p:cNvSpPr/>
          <p:nvPr/>
        </p:nvSpPr>
        <p:spPr>
          <a:xfrm>
            <a:off x="381000" y="1219200"/>
            <a:ext cx="8534400" cy="1600438"/>
          </a:xfrm>
          <a:prstGeom prst="rect">
            <a:avLst/>
          </a:prstGeom>
        </p:spPr>
        <p:txBody>
          <a:bodyPr wrap="square">
            <a:spAutoFit/>
          </a:bodyPr>
          <a:lstStyle/>
          <a:p>
            <a:r>
              <a:rPr lang="en-US" b="1" dirty="0" smtClean="0">
                <a:solidFill>
                  <a:srgbClr val="00B0F0"/>
                </a:solidFill>
              </a:rPr>
              <a:t>Datacenter Platform Group:</a:t>
            </a:r>
          </a:p>
          <a:p>
            <a:r>
              <a:rPr lang="en-US" b="1" u="sng" dirty="0" smtClean="0">
                <a:solidFill>
                  <a:srgbClr val="FF6400"/>
                </a:solidFill>
              </a:rPr>
              <a:t>VMware ESXi </a:t>
            </a:r>
            <a:r>
              <a:rPr lang="en-US" b="1" dirty="0" smtClean="0">
                <a:solidFill>
                  <a:srgbClr val="FF6400"/>
                </a:solidFill>
              </a:rPr>
              <a:t>- </a:t>
            </a:r>
            <a:r>
              <a:rPr lang="en-US" dirty="0" smtClean="0"/>
              <a:t>ESXi is essentially vSphere without the extra stuff, just a hypervisor. In addition, it lacks the service console that is included with ESX, which means that you must rely on remote management tools to adequately manage/monitor ESXi servers.</a:t>
            </a:r>
            <a:endParaRPr lang="en-US" b="1" dirty="0" smtClean="0">
              <a:solidFill>
                <a:srgbClr val="00B0F0"/>
              </a:solidFill>
            </a:endParaRPr>
          </a:p>
          <a:p>
            <a:pPr>
              <a:buFont typeface="Arial" pitchFamily="34" charset="0"/>
              <a:buChar char="•"/>
            </a:pPr>
            <a:r>
              <a:rPr lang="en-US" b="1" u="sng" dirty="0" smtClean="0">
                <a:solidFill>
                  <a:srgbClr val="FF640A"/>
                </a:solidFill>
              </a:rPr>
              <a:t>VMware vSphere </a:t>
            </a:r>
            <a:r>
              <a:rPr lang="en-US" b="1" dirty="0" smtClean="0">
                <a:solidFill>
                  <a:srgbClr val="FF6400"/>
                </a:solidFill>
              </a:rPr>
              <a:t>-</a:t>
            </a:r>
            <a:r>
              <a:rPr lang="en-US" b="1" dirty="0" smtClean="0"/>
              <a:t> </a:t>
            </a:r>
            <a:r>
              <a:rPr lang="en-US" dirty="0" smtClean="0"/>
              <a:t>This is what was the full VMware ESX Server, evolved into what VMware now calls a "Cloud OS".  The idea is that you can use this platform to virtualize your entire datacenter, then move that datacenter around for the sake of redundancy, availability, or computing power.</a:t>
            </a:r>
          </a:p>
        </p:txBody>
      </p:sp>
      <p:sp>
        <p:nvSpPr>
          <p:cNvPr id="6" name="Rectangle 5"/>
          <p:cNvSpPr/>
          <p:nvPr/>
        </p:nvSpPr>
        <p:spPr>
          <a:xfrm>
            <a:off x="381000" y="2895600"/>
            <a:ext cx="8382000" cy="2677656"/>
          </a:xfrm>
          <a:prstGeom prst="rect">
            <a:avLst/>
          </a:prstGeom>
        </p:spPr>
        <p:txBody>
          <a:bodyPr wrap="square">
            <a:spAutoFit/>
          </a:bodyPr>
          <a:lstStyle/>
          <a:p>
            <a:r>
              <a:rPr lang="en-US" b="1" dirty="0" smtClean="0">
                <a:solidFill>
                  <a:srgbClr val="00B0F0"/>
                </a:solidFill>
              </a:rPr>
              <a:t>Desktop Products Group:</a:t>
            </a:r>
          </a:p>
          <a:p>
            <a:pPr>
              <a:buFont typeface="Arial" pitchFamily="34" charset="0"/>
              <a:buChar char="•"/>
            </a:pPr>
            <a:r>
              <a:rPr lang="en-US" b="1" u="sng" dirty="0" smtClean="0">
                <a:solidFill>
                  <a:srgbClr val="FF6400"/>
                </a:solidFill>
              </a:rPr>
              <a:t>VMware View </a:t>
            </a:r>
            <a:r>
              <a:rPr lang="en-US" b="1" dirty="0" smtClean="0">
                <a:solidFill>
                  <a:srgbClr val="FF6400"/>
                </a:solidFill>
              </a:rPr>
              <a:t>- </a:t>
            </a:r>
            <a:r>
              <a:rPr lang="en-US" dirty="0" smtClean="0"/>
              <a:t>VMware's flagship VDI product (formerly called VMware VDM - Virtual Desktop Manager) that comes in two editions, Premier and Enterprise.</a:t>
            </a:r>
          </a:p>
          <a:p>
            <a:pPr>
              <a:buFont typeface="Arial" pitchFamily="34" charset="0"/>
              <a:buChar char="•"/>
            </a:pPr>
            <a:r>
              <a:rPr lang="en-US" b="1" u="sng" dirty="0" smtClean="0">
                <a:solidFill>
                  <a:srgbClr val="FF6400"/>
                </a:solidFill>
              </a:rPr>
              <a:t>VMware ThinApp - </a:t>
            </a:r>
            <a:r>
              <a:rPr lang="en-US" dirty="0" smtClean="0"/>
              <a:t>ThinApp is VMware's implementation of Application Virtualization, which allows basic desktops to be provisioned with the appropriate applications after they boot, rather than built into the image.</a:t>
            </a:r>
          </a:p>
          <a:p>
            <a:pPr>
              <a:buFont typeface="Arial" pitchFamily="34" charset="0"/>
              <a:buChar char="•"/>
            </a:pPr>
            <a:r>
              <a:rPr lang="en-US" b="1" u="sng" dirty="0" smtClean="0">
                <a:solidFill>
                  <a:srgbClr val="FF6400"/>
                </a:solidFill>
              </a:rPr>
              <a:t>VMware ACE - </a:t>
            </a:r>
            <a:r>
              <a:rPr lang="en-US" dirty="0" smtClean="0"/>
              <a:t>ACE provides a method of securing an endpoint by delivering a virtual machine "packages" to the end user.</a:t>
            </a:r>
          </a:p>
          <a:p>
            <a:pPr>
              <a:buFont typeface="Arial" pitchFamily="34" charset="0"/>
              <a:buChar char="•"/>
            </a:pPr>
            <a:r>
              <a:rPr lang="en-US" b="1" u="sng" dirty="0" smtClean="0">
                <a:solidFill>
                  <a:srgbClr val="FF6400"/>
                </a:solidFill>
              </a:rPr>
              <a:t>VMware Workstation - </a:t>
            </a:r>
            <a:r>
              <a:rPr lang="en-US" dirty="0" smtClean="0"/>
              <a:t>is a Type-2 hypervisor made to run on workstation versions of Windows and Linux. While more of a lab and niche solution</a:t>
            </a:r>
          </a:p>
          <a:p>
            <a:pPr>
              <a:buFont typeface="Arial" pitchFamily="34" charset="0"/>
              <a:buChar char="•"/>
            </a:pPr>
            <a:r>
              <a:rPr lang="en-US" b="1" u="sng" dirty="0" smtClean="0">
                <a:solidFill>
                  <a:srgbClr val="FF6400"/>
                </a:solidFill>
              </a:rPr>
              <a:t>VMware Player - </a:t>
            </a:r>
            <a:r>
              <a:rPr lang="en-US" dirty="0" smtClean="0">
                <a:solidFill>
                  <a:schemeClr val="tx1">
                    <a:lumMod val="95000"/>
                    <a:lumOff val="5000"/>
                  </a:schemeClr>
                </a:solidFill>
              </a:rPr>
              <a:t>This is a simplified version of VMware Workstation.</a:t>
            </a:r>
          </a:p>
          <a:p>
            <a:pPr>
              <a:buFont typeface="Arial" pitchFamily="34" charset="0"/>
              <a:buChar char="•"/>
            </a:pPr>
            <a:endParaRPr lang="en-US" dirty="0">
              <a:solidFill>
                <a:schemeClr val="tx1">
                  <a:lumMod val="95000"/>
                  <a:lumOff val="5000"/>
                </a:schemeClr>
              </a:solidFill>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3495509" cy="406265"/>
          </a:xfrm>
        </p:spPr>
        <p:txBody>
          <a:bodyPr/>
          <a:lstStyle/>
          <a:p>
            <a:r>
              <a:rPr lang="en-US" dirty="0" smtClean="0"/>
              <a:t>VMware ESXi Features </a:t>
            </a:r>
            <a:endParaRPr lang="en-US" dirty="0"/>
          </a:p>
        </p:txBody>
      </p:sp>
      <p:sp>
        <p:nvSpPr>
          <p:cNvPr id="4" name="Rounded Rectangle 3"/>
          <p:cNvSpPr/>
          <p:nvPr/>
        </p:nvSpPr>
        <p:spPr>
          <a:xfrm>
            <a:off x="381000" y="1447800"/>
            <a:ext cx="2286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Bare-metal, 64-bit hypervisor architecture</a:t>
            </a:r>
            <a:endParaRPr lang="en-US" dirty="0">
              <a:latin typeface="+mj-lt"/>
            </a:endParaRPr>
          </a:p>
        </p:txBody>
      </p:sp>
      <p:sp>
        <p:nvSpPr>
          <p:cNvPr id="6" name="Rounded Rectangle 5"/>
          <p:cNvSpPr/>
          <p:nvPr/>
        </p:nvSpPr>
        <p:spPr>
          <a:xfrm>
            <a:off x="2819400" y="1447800"/>
            <a:ext cx="1752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VMware </a:t>
            </a:r>
            <a:r>
              <a:rPr lang="en-US" b="1" dirty="0" err="1" smtClean="0">
                <a:latin typeface="+mj-lt"/>
              </a:rPr>
              <a:t>vStorage</a:t>
            </a:r>
            <a:endParaRPr lang="en-US" dirty="0">
              <a:latin typeface="+mj-lt"/>
            </a:endParaRPr>
          </a:p>
        </p:txBody>
      </p:sp>
      <p:sp>
        <p:nvSpPr>
          <p:cNvPr id="8" name="Rounded Rectangle 7"/>
          <p:cNvSpPr/>
          <p:nvPr/>
        </p:nvSpPr>
        <p:spPr>
          <a:xfrm>
            <a:off x="4648200" y="1447800"/>
            <a:ext cx="1905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Virtual networking</a:t>
            </a:r>
            <a:endParaRPr lang="en-US" dirty="0">
              <a:latin typeface="+mj-lt"/>
            </a:endParaRPr>
          </a:p>
        </p:txBody>
      </p:sp>
      <p:sp>
        <p:nvSpPr>
          <p:cNvPr id="10" name="Rounded Rectangle 9"/>
          <p:cNvSpPr/>
          <p:nvPr/>
        </p:nvSpPr>
        <p:spPr>
          <a:xfrm>
            <a:off x="381000" y="2209800"/>
            <a:ext cx="1600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Intelligent CPU virtualization</a:t>
            </a:r>
            <a:endParaRPr lang="en-US" dirty="0">
              <a:latin typeface="+mj-lt"/>
            </a:endParaRPr>
          </a:p>
        </p:txBody>
      </p:sp>
      <p:sp>
        <p:nvSpPr>
          <p:cNvPr id="13" name="Rounded Rectangle 12"/>
          <p:cNvSpPr/>
          <p:nvPr/>
        </p:nvSpPr>
        <p:spPr>
          <a:xfrm>
            <a:off x="2133600" y="2209800"/>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RAM over commitment</a:t>
            </a:r>
            <a:endParaRPr lang="en-US" dirty="0">
              <a:latin typeface="+mj-lt"/>
            </a:endParaRPr>
          </a:p>
        </p:txBody>
      </p:sp>
      <p:sp>
        <p:nvSpPr>
          <p:cNvPr id="14" name="Rounded Rectangle 13"/>
          <p:cNvSpPr/>
          <p:nvPr/>
        </p:nvSpPr>
        <p:spPr>
          <a:xfrm>
            <a:off x="6705600" y="1447800"/>
            <a:ext cx="1981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Memory ballooning</a:t>
            </a:r>
            <a:endParaRPr lang="en-US" dirty="0">
              <a:latin typeface="+mj-lt"/>
            </a:endParaRPr>
          </a:p>
        </p:txBody>
      </p:sp>
      <p:sp>
        <p:nvSpPr>
          <p:cNvPr id="15" name="Rounded Rectangle 14"/>
          <p:cNvSpPr/>
          <p:nvPr/>
        </p:nvSpPr>
        <p:spPr>
          <a:xfrm>
            <a:off x="4114800" y="4495800"/>
            <a:ext cx="20574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VMware </a:t>
            </a:r>
          </a:p>
          <a:p>
            <a:pPr algn="ctr"/>
            <a:r>
              <a:rPr lang="en-US" b="1" dirty="0" smtClean="0">
                <a:latin typeface="+mj-lt"/>
              </a:rPr>
              <a:t>vSphere Client.</a:t>
            </a:r>
            <a:endParaRPr lang="en-US" dirty="0">
              <a:latin typeface="+mj-lt"/>
            </a:endParaRPr>
          </a:p>
        </p:txBody>
      </p:sp>
      <p:sp>
        <p:nvSpPr>
          <p:cNvPr id="16" name="Rounded Rectangle 15"/>
          <p:cNvSpPr/>
          <p:nvPr/>
        </p:nvSpPr>
        <p:spPr>
          <a:xfrm>
            <a:off x="3657600" y="2209800"/>
            <a:ext cx="2286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Network traffic shaping</a:t>
            </a:r>
            <a:endParaRPr lang="en-US" dirty="0">
              <a:latin typeface="+mj-lt"/>
            </a:endParaRPr>
          </a:p>
        </p:txBody>
      </p:sp>
      <p:sp>
        <p:nvSpPr>
          <p:cNvPr id="17" name="Rounded Rectangle 16"/>
          <p:cNvSpPr/>
          <p:nvPr/>
        </p:nvSpPr>
        <p:spPr>
          <a:xfrm>
            <a:off x="6477000" y="2971800"/>
            <a:ext cx="2209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Operating systems</a:t>
            </a:r>
            <a:endParaRPr lang="en-US" dirty="0">
              <a:latin typeface="+mj-lt"/>
            </a:endParaRPr>
          </a:p>
        </p:txBody>
      </p:sp>
      <p:sp>
        <p:nvSpPr>
          <p:cNvPr id="18" name="Rounded Rectangle 17"/>
          <p:cNvSpPr/>
          <p:nvPr/>
        </p:nvSpPr>
        <p:spPr>
          <a:xfrm>
            <a:off x="4495800" y="2971800"/>
            <a:ext cx="1828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Support for larger virtual machines</a:t>
            </a:r>
            <a:endParaRPr lang="en-US" dirty="0">
              <a:latin typeface="+mj-lt"/>
            </a:endParaRPr>
          </a:p>
        </p:txBody>
      </p:sp>
      <p:sp>
        <p:nvSpPr>
          <p:cNvPr id="19" name="Rounded Rectangle 18"/>
          <p:cNvSpPr/>
          <p:nvPr/>
        </p:nvSpPr>
        <p:spPr>
          <a:xfrm>
            <a:off x="381000" y="4495800"/>
            <a:ext cx="16764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Encryption</a:t>
            </a:r>
            <a:endParaRPr lang="en-US" dirty="0">
              <a:latin typeface="+mj-lt"/>
            </a:endParaRPr>
          </a:p>
        </p:txBody>
      </p:sp>
      <p:sp>
        <p:nvSpPr>
          <p:cNvPr id="20" name="Rounded Rectangle 19"/>
          <p:cNvSpPr/>
          <p:nvPr/>
        </p:nvSpPr>
        <p:spPr>
          <a:xfrm>
            <a:off x="2209800" y="2971800"/>
            <a:ext cx="2133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Support for powerful server hardware</a:t>
            </a:r>
            <a:endParaRPr lang="en-US" dirty="0">
              <a:latin typeface="+mj-lt"/>
            </a:endParaRPr>
          </a:p>
        </p:txBody>
      </p:sp>
      <p:sp>
        <p:nvSpPr>
          <p:cNvPr id="21" name="Rounded Rectangle 20"/>
          <p:cNvSpPr/>
          <p:nvPr/>
        </p:nvSpPr>
        <p:spPr>
          <a:xfrm>
            <a:off x="381000" y="2971800"/>
            <a:ext cx="16764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Improved power management</a:t>
            </a:r>
            <a:endParaRPr lang="en-US" dirty="0">
              <a:latin typeface="+mj-lt"/>
            </a:endParaRPr>
          </a:p>
        </p:txBody>
      </p:sp>
      <p:sp>
        <p:nvSpPr>
          <p:cNvPr id="22" name="Rounded Rectangle 21"/>
          <p:cNvSpPr/>
          <p:nvPr/>
        </p:nvSpPr>
        <p:spPr>
          <a:xfrm>
            <a:off x="381000" y="3733800"/>
            <a:ext cx="3352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Support for new high performance devices and protocols</a:t>
            </a:r>
            <a:endParaRPr lang="en-US" dirty="0">
              <a:latin typeface="+mj-lt"/>
            </a:endParaRPr>
          </a:p>
        </p:txBody>
      </p:sp>
      <p:sp>
        <p:nvSpPr>
          <p:cNvPr id="23" name="Rounded Rectangle 22"/>
          <p:cNvSpPr/>
          <p:nvPr/>
        </p:nvSpPr>
        <p:spPr>
          <a:xfrm>
            <a:off x="3886200" y="3733800"/>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Storage hardware</a:t>
            </a:r>
            <a:endParaRPr lang="en-US" dirty="0">
              <a:latin typeface="+mj-lt"/>
            </a:endParaRPr>
          </a:p>
        </p:txBody>
      </p:sp>
      <p:sp>
        <p:nvSpPr>
          <p:cNvPr id="24" name="Rounded Rectangle 23"/>
          <p:cNvSpPr/>
          <p:nvPr/>
        </p:nvSpPr>
        <p:spPr>
          <a:xfrm>
            <a:off x="6324600" y="4495800"/>
            <a:ext cx="2362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VMware vCenter Server</a:t>
            </a:r>
            <a:endParaRPr lang="en-US" dirty="0">
              <a:latin typeface="+mj-lt"/>
            </a:endParaRPr>
          </a:p>
        </p:txBody>
      </p:sp>
      <p:sp>
        <p:nvSpPr>
          <p:cNvPr id="25" name="Rounded Rectangle 24"/>
          <p:cNvSpPr/>
          <p:nvPr/>
        </p:nvSpPr>
        <p:spPr>
          <a:xfrm>
            <a:off x="7315200" y="3733800"/>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Server hardware</a:t>
            </a:r>
            <a:endParaRPr lang="en-US" dirty="0">
              <a:latin typeface="+mj-lt"/>
            </a:endParaRPr>
          </a:p>
        </p:txBody>
      </p:sp>
      <p:sp>
        <p:nvSpPr>
          <p:cNvPr id="26" name="Rounded Rectangle 25"/>
          <p:cNvSpPr/>
          <p:nvPr/>
        </p:nvSpPr>
        <p:spPr>
          <a:xfrm>
            <a:off x="6096000" y="2209800"/>
            <a:ext cx="25908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Storage I/O traffic prioritization</a:t>
            </a:r>
            <a:endParaRPr lang="en-US" dirty="0">
              <a:latin typeface="+mj-lt"/>
            </a:endParaRPr>
          </a:p>
        </p:txBody>
      </p:sp>
      <p:sp>
        <p:nvSpPr>
          <p:cNvPr id="27" name="Rounded Rectangle 26"/>
          <p:cNvSpPr/>
          <p:nvPr/>
        </p:nvSpPr>
        <p:spPr>
          <a:xfrm>
            <a:off x="2209800" y="4495800"/>
            <a:ext cx="1752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latin typeface="+mj-lt"/>
              </a:rPr>
              <a:t>VMkernel</a:t>
            </a:r>
            <a:r>
              <a:rPr lang="en-US" b="1" dirty="0" smtClean="0">
                <a:latin typeface="+mj-lt"/>
              </a:rPr>
              <a:t> Protection</a:t>
            </a:r>
            <a:endParaRPr lang="en-US" dirty="0">
              <a:latin typeface="+mj-lt"/>
            </a:endParaRPr>
          </a:p>
        </p:txBody>
      </p:sp>
      <p:sp>
        <p:nvSpPr>
          <p:cNvPr id="28" name="Rounded Rectangle 27"/>
          <p:cNvSpPr/>
          <p:nvPr/>
        </p:nvSpPr>
        <p:spPr>
          <a:xfrm>
            <a:off x="5410200" y="3733800"/>
            <a:ext cx="1752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mj-lt"/>
              </a:rPr>
              <a:t>NIC teaming</a:t>
            </a:r>
            <a:endParaRPr lang="en-US" dirty="0">
              <a:latin typeface="+mj-lt"/>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4" name="Title 4"/>
          <p:cNvSpPr>
            <a:spLocks noGrp="1"/>
          </p:cNvSpPr>
          <p:nvPr>
            <p:ph type="title"/>
          </p:nvPr>
        </p:nvSpPr>
        <p:spPr>
          <a:xfrm>
            <a:off x="981075" y="595313"/>
            <a:ext cx="4420441" cy="406265"/>
          </a:xfrm>
        </p:spPr>
        <p:txBody>
          <a:bodyPr/>
          <a:lstStyle/>
          <a:p>
            <a:r>
              <a:rPr lang="en-US" dirty="0" smtClean="0"/>
              <a:t>ESXi Hardware Requirements</a:t>
            </a:r>
            <a:endParaRPr lang="en-US" dirty="0"/>
          </a:p>
        </p:txBody>
      </p:sp>
      <p:sp>
        <p:nvSpPr>
          <p:cNvPr id="6" name="Rectangle 5"/>
          <p:cNvSpPr/>
          <p:nvPr/>
        </p:nvSpPr>
        <p:spPr>
          <a:xfrm>
            <a:off x="304800" y="1219200"/>
            <a:ext cx="8229600" cy="3970318"/>
          </a:xfrm>
          <a:prstGeom prst="rect">
            <a:avLst/>
          </a:prstGeom>
        </p:spPr>
        <p:txBody>
          <a:bodyPr wrap="square">
            <a:spAutoFit/>
          </a:bodyPr>
          <a:lstStyle/>
          <a:p>
            <a:pPr marL="342900" indent="-342900">
              <a:buFont typeface="Arial" pitchFamily="34" charset="0"/>
              <a:buChar char="•"/>
            </a:pPr>
            <a:r>
              <a:rPr lang="en-US" b="1" dirty="0" smtClean="0"/>
              <a:t>Supported server platform</a:t>
            </a:r>
          </a:p>
          <a:p>
            <a:pPr marL="342900" indent="-342900">
              <a:buFont typeface="Arial" pitchFamily="34" charset="0"/>
              <a:buChar char="•"/>
            </a:pPr>
            <a:r>
              <a:rPr lang="en-US" b="1" dirty="0" smtClean="0"/>
              <a:t>VMware ESXi 4.0 will only install and run on servers with 64-bit x86 CPUs.</a:t>
            </a:r>
          </a:p>
          <a:p>
            <a:pPr marL="342900" indent="-342900">
              <a:buFont typeface="Arial" pitchFamily="34" charset="0"/>
              <a:buChar char="•"/>
            </a:pPr>
            <a:r>
              <a:rPr lang="en-US" dirty="0" smtClean="0"/>
              <a:t>           All AMD </a:t>
            </a:r>
            <a:r>
              <a:rPr lang="en-US" dirty="0" err="1" smtClean="0"/>
              <a:t>Opterons</a:t>
            </a:r>
            <a:r>
              <a:rPr lang="en-US" dirty="0" smtClean="0"/>
              <a:t> support 64 bit.</a:t>
            </a:r>
          </a:p>
          <a:p>
            <a:pPr marL="342900" indent="-342900">
              <a:buFont typeface="Arial" pitchFamily="34" charset="0"/>
              <a:buChar char="•"/>
            </a:pPr>
            <a:r>
              <a:rPr lang="en-US" dirty="0" smtClean="0"/>
              <a:t>           All Intel Xeon 3000/3200, 3100/3300, 5100/5300, 5200/5400, 7100/7300, and 7200/7400 support 64 bit.</a:t>
            </a:r>
          </a:p>
          <a:p>
            <a:pPr marL="342900" indent="-342900">
              <a:buFont typeface="Arial" pitchFamily="34" charset="0"/>
              <a:buChar char="•"/>
            </a:pPr>
            <a:r>
              <a:rPr lang="en-US" dirty="0" smtClean="0"/>
              <a:t>           All Intel Nehalem (no Xeon brand number assigned yet) support 64 bit.</a:t>
            </a:r>
          </a:p>
          <a:p>
            <a:pPr marL="342900" indent="-342900">
              <a:buFont typeface="Arial" pitchFamily="34" charset="0"/>
              <a:buChar char="•"/>
            </a:pPr>
            <a:r>
              <a:rPr lang="en-US" b="1" dirty="0" smtClean="0"/>
              <a:t>2GB RAM minimum</a:t>
            </a:r>
          </a:p>
          <a:p>
            <a:pPr marL="342900" indent="-342900">
              <a:buFont typeface="Arial" pitchFamily="34" charset="0"/>
              <a:buChar char="•"/>
            </a:pPr>
            <a:r>
              <a:rPr lang="en-US" b="1" dirty="0" smtClean="0"/>
              <a:t>One or more Gigabit or 10Gb Ethernet controllers. For a list of supported network adapter models, see the Hardware Compatibility Guide at </a:t>
            </a:r>
            <a:r>
              <a:rPr lang="en-US" b="1" dirty="0" smtClean="0">
                <a:hlinkClick r:id="rId4"/>
              </a:rPr>
              <a:t>http://www.vmware.com/resources/compatibility</a:t>
            </a:r>
            <a:r>
              <a:rPr lang="en-US" b="1" dirty="0" smtClean="0"/>
              <a:t>.</a:t>
            </a:r>
          </a:p>
          <a:p>
            <a:pPr marL="342900" indent="-342900">
              <a:buFont typeface="Arial" pitchFamily="34" charset="0"/>
              <a:buChar char="•"/>
            </a:pPr>
            <a:r>
              <a:rPr lang="en-US" dirty="0" smtClean="0"/>
              <a:t>          Basic SCSI controllers – Adaptec Ultra-160 or Ultra-320, LSI Logic Fusion-MPT, or most NCR/</a:t>
            </a:r>
            <a:r>
              <a:rPr lang="en-US" dirty="0" err="1" smtClean="0"/>
              <a:t>Symbios</a:t>
            </a:r>
            <a:r>
              <a:rPr lang="en-US" dirty="0" smtClean="0"/>
              <a:t> SCSI.</a:t>
            </a:r>
          </a:p>
          <a:p>
            <a:pPr marL="342900" indent="-342900">
              <a:buFont typeface="Arial" pitchFamily="34" charset="0"/>
              <a:buChar char="•"/>
            </a:pPr>
            <a:r>
              <a:rPr lang="en-US" dirty="0" smtClean="0"/>
              <a:t>          RAID controllers – Dell PERC (Adaptec RAID or LSI </a:t>
            </a:r>
            <a:r>
              <a:rPr lang="en-US" dirty="0" err="1" smtClean="0"/>
              <a:t>MegaRAID</a:t>
            </a:r>
            <a:r>
              <a:rPr lang="en-US" dirty="0" smtClean="0"/>
              <a:t>), HP Smart Array RAID, or </a:t>
            </a:r>
            <a:r>
              <a:rPr lang="en-US" b="1" dirty="0" smtClean="0"/>
              <a:t>IBM (Adaptec) </a:t>
            </a:r>
            <a:r>
              <a:rPr lang="en-US" b="1" dirty="0" err="1" smtClean="0"/>
              <a:t>ServeRAID</a:t>
            </a:r>
            <a:r>
              <a:rPr lang="en-US" b="1" dirty="0" smtClean="0"/>
              <a:t> controllers.</a:t>
            </a:r>
          </a:p>
          <a:p>
            <a:pPr marL="342900" indent="-342900">
              <a:buFont typeface="Arial" pitchFamily="34" charset="0"/>
              <a:buChar char="•"/>
            </a:pPr>
            <a:r>
              <a:rPr lang="en-US" b="1" dirty="0" smtClean="0"/>
              <a:t>SCSI disk or a local (non-network) RAID LUN with unpartitioned space for the virtual machines.</a:t>
            </a:r>
          </a:p>
          <a:p>
            <a:pPr marL="342900" indent="-342900">
              <a:buFont typeface="Arial" pitchFamily="34" charset="0"/>
              <a:buChar char="•"/>
            </a:pPr>
            <a:r>
              <a:rPr lang="en-US" b="1" dirty="0" smtClean="0"/>
              <a:t>For Serial ATA (SATA), a disk connected through supported SAS controllers or supported on-board SATA controllers.</a:t>
            </a: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ill Gates\Downloads\logo.gif"/>
          <p:cNvPicPr>
            <a:picLocks noChangeAspect="1" noChangeArrowheads="1"/>
          </p:cNvPicPr>
          <p:nvPr/>
        </p:nvPicPr>
        <p:blipFill>
          <a:blip r:embed="rId3" cstate="print"/>
          <a:srcRect/>
          <a:stretch>
            <a:fillRect/>
          </a:stretch>
        </p:blipFill>
        <p:spPr bwMode="auto">
          <a:xfrm>
            <a:off x="228600" y="6005412"/>
            <a:ext cx="1143000" cy="471588"/>
          </a:xfrm>
          <a:prstGeom prst="rect">
            <a:avLst/>
          </a:prstGeom>
          <a:noFill/>
        </p:spPr>
      </p:pic>
      <p:sp>
        <p:nvSpPr>
          <p:cNvPr id="5" name="Title 4"/>
          <p:cNvSpPr>
            <a:spLocks noGrp="1"/>
          </p:cNvSpPr>
          <p:nvPr>
            <p:ph type="title"/>
          </p:nvPr>
        </p:nvSpPr>
        <p:spPr>
          <a:xfrm>
            <a:off x="981075" y="595313"/>
            <a:ext cx="5766963" cy="406265"/>
          </a:xfrm>
        </p:spPr>
        <p:txBody>
          <a:bodyPr/>
          <a:lstStyle/>
          <a:p>
            <a:r>
              <a:rPr lang="en-US" dirty="0" smtClean="0"/>
              <a:t>VMware ESX and ESXi 4.0 Comparison</a:t>
            </a:r>
            <a:endParaRPr lang="en-US" dirty="0"/>
          </a:p>
        </p:txBody>
      </p:sp>
      <p:graphicFrame>
        <p:nvGraphicFramePr>
          <p:cNvPr id="4" name="Table 3"/>
          <p:cNvGraphicFramePr>
            <a:graphicFrameLocks noGrp="1"/>
          </p:cNvGraphicFramePr>
          <p:nvPr/>
        </p:nvGraphicFramePr>
        <p:xfrm>
          <a:off x="685800" y="1219200"/>
          <a:ext cx="7696200" cy="4439920"/>
        </p:xfrm>
        <a:graphic>
          <a:graphicData uri="http://schemas.openxmlformats.org/drawingml/2006/table">
            <a:tbl>
              <a:tblPr firstRow="1" bandRow="1">
                <a:tableStyleId>{35758FB7-9AC5-4552-8A53-C91805E547FA}</a:tableStyleId>
              </a:tblPr>
              <a:tblGrid>
                <a:gridCol w="1371600"/>
                <a:gridCol w="2819400"/>
                <a:gridCol w="3505200"/>
              </a:tblGrid>
              <a:tr h="370840">
                <a:tc>
                  <a:txBody>
                    <a:bodyPr/>
                    <a:lstStyle/>
                    <a:p>
                      <a:pPr algn="ctr"/>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Capability</a:t>
                      </a:r>
                      <a:endParaRPr lang="en-US" b="1" dirty="0">
                        <a:effectLst>
                          <a:outerShdw blurRad="38100" dist="38100" dir="2700000" algn="tl">
                            <a:srgbClr val="000000">
                              <a:alpha val="43137"/>
                            </a:srgbClr>
                          </a:outerShdw>
                        </a:effectLst>
                      </a:endParaRPr>
                    </a:p>
                  </a:txBody>
                  <a:tcPr anchor="ctr"/>
                </a:tc>
                <a:tc>
                  <a:txBody>
                    <a:bodyPr/>
                    <a:lstStyle/>
                    <a:p>
                      <a:pPr algn="ctr"/>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VMware ESX</a:t>
                      </a:r>
                      <a:endParaRPr lang="en-US" b="1" dirty="0">
                        <a:effectLst>
                          <a:outerShdw blurRad="38100" dist="38100" dir="2700000" algn="tl">
                            <a:srgbClr val="000000">
                              <a:alpha val="43137"/>
                            </a:srgbClr>
                          </a:outerShdw>
                        </a:effectLst>
                      </a:endParaRPr>
                    </a:p>
                  </a:txBody>
                  <a:tcPr anchor="ctr"/>
                </a:tc>
                <a:tc>
                  <a:txBody>
                    <a:bodyPr/>
                    <a:lstStyle/>
                    <a:p>
                      <a:pPr algn="ctr"/>
                      <a:r>
                        <a:rPr lang="en-US" sz="1800" b="1" kern="1200" dirty="0" smtClean="0">
                          <a:solidFill>
                            <a:schemeClr val="lt1"/>
                          </a:solidFill>
                          <a:effectLst>
                            <a:outerShdw blurRad="38100" dist="38100" dir="2700000" algn="tl">
                              <a:srgbClr val="000000">
                                <a:alpha val="43137"/>
                              </a:srgbClr>
                            </a:outerShdw>
                          </a:effectLst>
                          <a:latin typeface="+mn-lt"/>
                          <a:ea typeface="+mn-ea"/>
                          <a:cs typeface="+mn-cs"/>
                        </a:rPr>
                        <a:t>VMware ESXi</a:t>
                      </a:r>
                      <a:endParaRPr lang="en-US" dirty="0">
                        <a:effectLst>
                          <a:outerShdw blurRad="38100" dist="38100" dir="2700000" algn="tl">
                            <a:srgbClr val="000000">
                              <a:alpha val="43137"/>
                            </a:srgbClr>
                          </a:outerShdw>
                        </a:effectLst>
                      </a:endParaRPr>
                    </a:p>
                  </a:txBody>
                  <a:tcPr anchor="ctr"/>
                </a:tc>
              </a:tr>
              <a:tr h="213360">
                <a:tc>
                  <a:txBody>
                    <a:bodyPr/>
                    <a:lstStyle/>
                    <a:p>
                      <a:r>
                        <a:rPr lang="en-US" sz="1100" b="1" kern="1200" dirty="0" smtClean="0">
                          <a:solidFill>
                            <a:schemeClr val="dk1"/>
                          </a:solidFill>
                          <a:latin typeface="+mn-lt"/>
                          <a:ea typeface="+mn-ea"/>
                          <a:cs typeface="+mn-cs"/>
                        </a:rPr>
                        <a:t>Service Console</a:t>
                      </a:r>
                      <a:endParaRPr lang="en-US" sz="1100" b="1" dirty="0"/>
                    </a:p>
                  </a:txBody>
                  <a:tcPr anchor="ctr"/>
                </a:tc>
                <a:tc>
                  <a:txBody>
                    <a:bodyPr/>
                    <a:lstStyle/>
                    <a:p>
                      <a:r>
                        <a:rPr lang="en-US" sz="1000" kern="1200" dirty="0" smtClean="0">
                          <a:solidFill>
                            <a:schemeClr val="dk1"/>
                          </a:solidFill>
                          <a:latin typeface="+mn-lt"/>
                          <a:ea typeface="+mn-ea"/>
                          <a:cs typeface="+mn-cs"/>
                        </a:rPr>
                        <a:t>is a standard Linux environment through which a user has privileged access to the VMware ESX kernel.</a:t>
                      </a:r>
                      <a:endParaRPr lang="en-US" sz="1000" dirty="0"/>
                    </a:p>
                  </a:txBody>
                  <a:tcPr anchor="ctr"/>
                </a:tc>
                <a:tc>
                  <a:txBody>
                    <a:bodyPr/>
                    <a:lstStyle/>
                    <a:p>
                      <a:r>
                        <a:rPr lang="en-US" sz="1000" kern="1200" dirty="0" smtClean="0">
                          <a:solidFill>
                            <a:schemeClr val="dk1"/>
                          </a:solidFill>
                          <a:latin typeface="+mn-lt"/>
                          <a:ea typeface="+mn-ea"/>
                          <a:cs typeface="+mn-cs"/>
                        </a:rPr>
                        <a:t>is designed to make the server a computing appliance. Accordingly, VMware ESXi behaves more like firmware than traditional software.</a:t>
                      </a:r>
                      <a:endParaRPr lang="en-US" sz="1000" dirty="0"/>
                    </a:p>
                  </a:txBody>
                  <a:tcPr anchor="ctr"/>
                </a:tc>
              </a:tr>
              <a:tr h="370840">
                <a:tc>
                  <a:txBody>
                    <a:bodyPr/>
                    <a:lstStyle/>
                    <a:p>
                      <a:r>
                        <a:rPr lang="en-US" sz="1100" b="1" kern="1200" dirty="0" smtClean="0">
                          <a:solidFill>
                            <a:schemeClr val="dk1"/>
                          </a:solidFill>
                          <a:latin typeface="+mn-lt"/>
                          <a:ea typeface="+mn-ea"/>
                          <a:cs typeface="+mn-cs"/>
                        </a:rPr>
                        <a:t>CLI-Based Configuration</a:t>
                      </a:r>
                      <a:endParaRPr lang="en-US" sz="1100" b="1" dirty="0"/>
                    </a:p>
                  </a:txBody>
                  <a:tcPr anchor="ctr"/>
                </a:tc>
                <a:tc>
                  <a:txBody>
                    <a:bodyPr/>
                    <a:lstStyle/>
                    <a:p>
                      <a:pPr algn="ctr"/>
                      <a:r>
                        <a:rPr lang="en-US" sz="1200" b="1" dirty="0" smtClean="0"/>
                        <a:t>Yes</a:t>
                      </a:r>
                      <a:endParaRPr lang="en-US" sz="1200" b="1" dirty="0"/>
                    </a:p>
                  </a:txBody>
                  <a:tcPr anchor="ctr"/>
                </a:tc>
                <a:tc>
                  <a:txBody>
                    <a:bodyPr/>
                    <a:lstStyle/>
                    <a:p>
                      <a:pPr algn="ctr"/>
                      <a:r>
                        <a:rPr lang="en-US" sz="1200" b="1" dirty="0" smtClean="0"/>
                        <a:t>No</a:t>
                      </a:r>
                      <a:endParaRPr lang="en-US" sz="1200" b="1" dirty="0"/>
                    </a:p>
                  </a:txBody>
                  <a:tcPr anchor="ctr"/>
                </a:tc>
              </a:tr>
              <a:tr h="370840">
                <a:tc>
                  <a:txBody>
                    <a:bodyPr/>
                    <a:lstStyle/>
                    <a:p>
                      <a:r>
                        <a:rPr lang="en-US" sz="1100" b="1" kern="1200" dirty="0" smtClean="0">
                          <a:solidFill>
                            <a:schemeClr val="dk1"/>
                          </a:solidFill>
                          <a:latin typeface="+mn-lt"/>
                          <a:ea typeface="+mn-ea"/>
                          <a:cs typeface="+mn-cs"/>
                        </a:rPr>
                        <a:t>Scriptable Installation</a:t>
                      </a:r>
                      <a:endParaRPr lang="en-US" sz="11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Yes</a:t>
                      </a:r>
                    </a:p>
                  </a:txBody>
                  <a:tcPr anchor="ctr"/>
                </a:tc>
                <a:tc>
                  <a:txBody>
                    <a:bodyPr/>
                    <a:lstStyle/>
                    <a:p>
                      <a:pPr algn="ctr"/>
                      <a:r>
                        <a:rPr lang="en-US" sz="1200" b="1" dirty="0" smtClean="0"/>
                        <a:t>No</a:t>
                      </a:r>
                      <a:endParaRPr lang="en-US" sz="1200" b="1"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Boot from SAN</a:t>
                      </a:r>
                      <a:endParaRPr lang="en-US" sz="1100" b="1" dirty="0" smtClean="0"/>
                    </a:p>
                  </a:txBody>
                  <a:tcPr anchor="ctr"/>
                </a:tc>
                <a:tc>
                  <a:txBody>
                    <a:bodyPr/>
                    <a:lstStyle/>
                    <a:p>
                      <a:pPr algn="ctr"/>
                      <a:r>
                        <a:rPr lang="en-US" sz="1200" b="1" dirty="0" smtClean="0"/>
                        <a:t>Yes</a:t>
                      </a:r>
                      <a:endParaRPr lang="en-US" sz="1200" b="1" dirty="0"/>
                    </a:p>
                  </a:txBody>
                  <a:tcPr anchor="ctr"/>
                </a:tc>
                <a:tc>
                  <a:txBody>
                    <a:bodyPr/>
                    <a:lstStyle/>
                    <a:p>
                      <a:pPr algn="ctr"/>
                      <a:r>
                        <a:rPr lang="en-US" sz="1200" b="1" dirty="0" smtClean="0"/>
                        <a:t>No</a:t>
                      </a:r>
                      <a:endParaRPr lang="en-US" sz="1200" b="1" dirty="0"/>
                    </a:p>
                  </a:txBody>
                  <a:tcPr anchor="ctr"/>
                </a:tc>
              </a:tr>
              <a:tr h="370840">
                <a:tc>
                  <a:txBody>
                    <a:bodyPr/>
                    <a:lstStyle/>
                    <a:p>
                      <a:r>
                        <a:rPr lang="en-US" sz="1100" b="1" kern="1200" dirty="0" smtClean="0">
                          <a:solidFill>
                            <a:schemeClr val="dk1"/>
                          </a:solidFill>
                          <a:latin typeface="+mn-lt"/>
                          <a:ea typeface="+mn-ea"/>
                          <a:cs typeface="+mn-cs"/>
                        </a:rPr>
                        <a:t>Active Directory Integration</a:t>
                      </a:r>
                      <a:endParaRPr lang="en-US" sz="1100" b="1" dirty="0"/>
                    </a:p>
                  </a:txBody>
                  <a:tcPr anchor="ctr"/>
                </a:tc>
                <a:tc>
                  <a:txBody>
                    <a:bodyPr/>
                    <a:lstStyle/>
                    <a:p>
                      <a:pPr algn="ctr"/>
                      <a:r>
                        <a:rPr lang="en-US" sz="1200" b="1" dirty="0" smtClean="0"/>
                        <a:t>Yes</a:t>
                      </a:r>
                      <a:endParaRPr lang="en-US" sz="1200" b="1" dirty="0"/>
                    </a:p>
                  </a:txBody>
                  <a:tcPr anchor="ctr"/>
                </a:tc>
                <a:tc>
                  <a:txBody>
                    <a:bodyPr/>
                    <a:lstStyle/>
                    <a:p>
                      <a:pPr algn="ctr"/>
                      <a:r>
                        <a:rPr lang="en-US" sz="1200" b="1" dirty="0" smtClean="0"/>
                        <a:t>No</a:t>
                      </a:r>
                      <a:endParaRPr lang="en-US" sz="1200" b="1" dirty="0"/>
                    </a:p>
                  </a:txBody>
                  <a:tcPr anchor="ctr"/>
                </a:tc>
              </a:tr>
              <a:tr h="187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Web Access</a:t>
                      </a:r>
                      <a:endParaRPr lang="en-US" sz="1100" b="1" dirty="0" smtClean="0"/>
                    </a:p>
                  </a:txBody>
                  <a:tcPr anchor="ctr"/>
                </a:tc>
                <a:tc>
                  <a:txBody>
                    <a:bodyPr/>
                    <a:lstStyle/>
                    <a:p>
                      <a:pPr algn="ctr"/>
                      <a:r>
                        <a:rPr lang="en-US" sz="1200" b="1" dirty="0" smtClean="0"/>
                        <a:t>Yes</a:t>
                      </a:r>
                      <a:endParaRPr lang="en-US" sz="1200" b="1" dirty="0"/>
                    </a:p>
                  </a:txBody>
                  <a:tcPr anchor="ctr"/>
                </a:tc>
                <a:tc>
                  <a:txBody>
                    <a:bodyPr/>
                    <a:lstStyle/>
                    <a:p>
                      <a:pPr algn="ctr"/>
                      <a:r>
                        <a:rPr lang="en-US" sz="1200" b="1" dirty="0" smtClean="0"/>
                        <a:t>No</a:t>
                      </a:r>
                      <a:endParaRPr lang="en-US" sz="1200" b="1" dirty="0"/>
                    </a:p>
                  </a:txBody>
                  <a:tcPr anchor="ctr"/>
                </a:tc>
              </a:tr>
              <a:tr h="370840">
                <a:tc>
                  <a:txBody>
                    <a:bodyPr/>
                    <a:lstStyle/>
                    <a:p>
                      <a:r>
                        <a:rPr lang="en-US" sz="1100" b="1" kern="1200" dirty="0" smtClean="0">
                          <a:solidFill>
                            <a:schemeClr val="dk1"/>
                          </a:solidFill>
                          <a:latin typeface="+mn-lt"/>
                          <a:ea typeface="+mn-ea"/>
                          <a:cs typeface="+mn-cs"/>
                        </a:rPr>
                        <a:t>Software Patches and Updates</a:t>
                      </a:r>
                      <a:endParaRPr lang="en-US" sz="1100" b="1" dirty="0"/>
                    </a:p>
                  </a:txBody>
                  <a:tcPr anchor="ctr"/>
                </a:tc>
                <a:tc>
                  <a:txBody>
                    <a:bodyPr/>
                    <a:lstStyle/>
                    <a:p>
                      <a:pPr algn="ctr"/>
                      <a:r>
                        <a:rPr lang="en-US" sz="1200" b="1" dirty="0" smtClean="0"/>
                        <a:t>Yes</a:t>
                      </a:r>
                      <a:endParaRPr lang="en-US" sz="1200" b="1" dirty="0"/>
                    </a:p>
                  </a:txBody>
                  <a:tcPr anchor="ctr"/>
                </a:tc>
                <a:tc>
                  <a:txBody>
                    <a:bodyPr/>
                    <a:lstStyle/>
                    <a:p>
                      <a:pPr algn="ctr"/>
                      <a:r>
                        <a:rPr lang="en-US" sz="1200" b="1" dirty="0" smtClean="0"/>
                        <a:t>Yes</a:t>
                      </a:r>
                      <a:endParaRPr lang="en-US" sz="1200" b="1"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Serial Cable Connectivity</a:t>
                      </a:r>
                      <a:endParaRPr lang="en-US" sz="1100" b="1" dirty="0" smtClean="0"/>
                    </a:p>
                  </a:txBody>
                  <a:tcPr anchor="ctr"/>
                </a:tc>
                <a:tc>
                  <a:txBody>
                    <a:bodyPr/>
                    <a:lstStyle/>
                    <a:p>
                      <a:pPr algn="ctr"/>
                      <a:r>
                        <a:rPr lang="en-US" sz="1200" b="1" dirty="0" smtClean="0"/>
                        <a:t>Yes</a:t>
                      </a:r>
                      <a:endParaRPr lang="en-US" sz="1200" b="1" dirty="0"/>
                    </a:p>
                  </a:txBody>
                  <a:tcPr anchor="ctr"/>
                </a:tc>
                <a:tc>
                  <a:txBody>
                    <a:bodyPr/>
                    <a:lstStyle/>
                    <a:p>
                      <a:pPr algn="ctr"/>
                      <a:r>
                        <a:rPr lang="en-US" sz="1200" b="1" dirty="0" smtClean="0"/>
                        <a:t>No</a:t>
                      </a:r>
                      <a:endParaRPr lang="en-US" sz="1200" b="1"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rPr>
                        <a:t>Remote mgmt</a:t>
                      </a:r>
                      <a:r>
                        <a:rPr lang="en-US" sz="1100" b="1" baseline="0" dirty="0" smtClean="0">
                          <a:effectLst/>
                        </a:rPr>
                        <a:t> </a:t>
                      </a:r>
                      <a:endParaRPr lang="en-US" sz="1100" b="1" dirty="0" smtClean="0">
                        <a:effectLst/>
                      </a:endParaRPr>
                    </a:p>
                  </a:txBody>
                  <a:tcPr anchor="ctr"/>
                </a:tc>
                <a:tc>
                  <a:txBody>
                    <a:bodyPr/>
                    <a:lstStyle/>
                    <a:p>
                      <a:pPr algn="ctr"/>
                      <a:r>
                        <a:rPr lang="en-US" sz="1200" b="1" dirty="0" smtClean="0"/>
                        <a:t>Using vShpere Client </a:t>
                      </a:r>
                      <a:endParaRPr lang="en-US"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Using vShpere Client </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mn-lt"/>
                          <a:ea typeface="+mn-ea"/>
                          <a:cs typeface="+mn-cs"/>
                        </a:rPr>
                        <a:t>Licensing</a:t>
                      </a:r>
                      <a:endParaRPr lang="en-US" sz="1100" b="1" dirty="0" smtClean="0">
                        <a:effectLst/>
                      </a:endParaRPr>
                    </a:p>
                  </a:txBody>
                  <a:tcPr anchor="ctr"/>
                </a:tc>
                <a:tc>
                  <a:txBody>
                    <a:bodyPr/>
                    <a:lstStyle/>
                    <a:p>
                      <a:pPr algn="ctr"/>
                      <a:r>
                        <a:rPr lang="en-US" sz="1000" kern="1200" dirty="0" smtClean="0">
                          <a:solidFill>
                            <a:schemeClr val="dk1"/>
                          </a:solidFill>
                          <a:latin typeface="+mn-lt"/>
                          <a:ea typeface="+mn-ea"/>
                          <a:cs typeface="+mn-cs"/>
                          <a:hlinkClick r:id="rId4"/>
                        </a:rPr>
                        <a:t>VMware Sphere Editions Comparison</a:t>
                      </a:r>
                      <a:r>
                        <a:rPr lang="en-US" sz="1000" kern="1200" dirty="0" smtClean="0">
                          <a:solidFill>
                            <a:schemeClr val="dk1"/>
                          </a:solidFill>
                          <a:latin typeface="+mn-lt"/>
                          <a:ea typeface="+mn-ea"/>
                          <a:cs typeface="+mn-cs"/>
                        </a:rPr>
                        <a:t>.</a:t>
                      </a:r>
                      <a:endParaRPr lang="en-US" sz="1000" dirty="0"/>
                    </a:p>
                  </a:txBody>
                  <a:tcPr anchor="ctr"/>
                </a:tc>
                <a:tc>
                  <a:txBody>
                    <a:bodyPr/>
                    <a:lstStyle/>
                    <a:p>
                      <a:pPr algn="ctr"/>
                      <a:r>
                        <a:rPr lang="en-US" sz="1200" b="1" dirty="0" smtClean="0"/>
                        <a:t>Free</a:t>
                      </a:r>
                      <a:endParaRPr lang="en-US" sz="1200" b="1" dirty="0"/>
                    </a:p>
                  </a:txBody>
                  <a:tcPr anchor="ctr"/>
                </a:tc>
              </a:tr>
            </a:tbl>
          </a:graphicData>
        </a:graphic>
      </p:graphicFrame>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333333"/>
      </a:dk2>
      <a:lt2>
        <a:srgbClr val="BABABA"/>
      </a:lt2>
      <a:accent1>
        <a:srgbClr val="7D9BC6"/>
      </a:accent1>
      <a:accent2>
        <a:srgbClr val="7FC31C"/>
      </a:accent2>
      <a:accent3>
        <a:srgbClr val="FFFFFF"/>
      </a:accent3>
      <a:accent4>
        <a:srgbClr val="000000"/>
      </a:accent4>
      <a:accent5>
        <a:srgbClr val="BFCBDF"/>
      </a:accent5>
      <a:accent6>
        <a:srgbClr val="72B018"/>
      </a:accent6>
      <a:hlink>
        <a:srgbClr val="667DCC"/>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5E6C8"/>
        </a:lt1>
        <a:dk2>
          <a:srgbClr val="000000"/>
        </a:dk2>
        <a:lt2>
          <a:srgbClr val="808080"/>
        </a:lt2>
        <a:accent1>
          <a:srgbClr val="BBE0E3"/>
        </a:accent1>
        <a:accent2>
          <a:srgbClr val="333399"/>
        </a:accent2>
        <a:accent3>
          <a:srgbClr val="F0F0E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E5E6C8"/>
        </a:lt1>
        <a:dk2>
          <a:srgbClr val="003300"/>
        </a:dk2>
        <a:lt2>
          <a:srgbClr val="969696"/>
        </a:lt2>
        <a:accent1>
          <a:srgbClr val="996633"/>
        </a:accent1>
        <a:accent2>
          <a:srgbClr val="999966"/>
        </a:accent2>
        <a:accent3>
          <a:srgbClr val="F0F0E0"/>
        </a:accent3>
        <a:accent4>
          <a:srgbClr val="000000"/>
        </a:accent4>
        <a:accent5>
          <a:srgbClr val="CAB8AD"/>
        </a:accent5>
        <a:accent6>
          <a:srgbClr val="8A8A5C"/>
        </a:accent6>
        <a:hlink>
          <a:srgbClr val="5F837E"/>
        </a:hlink>
        <a:folHlink>
          <a:srgbClr val="6600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E5E6C8"/>
        </a:lt1>
        <a:dk2>
          <a:srgbClr val="003300"/>
        </a:dk2>
        <a:lt2>
          <a:srgbClr val="969696"/>
        </a:lt2>
        <a:accent1>
          <a:srgbClr val="999966"/>
        </a:accent1>
        <a:accent2>
          <a:srgbClr val="996633"/>
        </a:accent2>
        <a:accent3>
          <a:srgbClr val="F0F0E0"/>
        </a:accent3>
        <a:accent4>
          <a:srgbClr val="000000"/>
        </a:accent4>
        <a:accent5>
          <a:srgbClr val="CACAB8"/>
        </a:accent5>
        <a:accent6>
          <a:srgbClr val="8A5C2D"/>
        </a:accent6>
        <a:hlink>
          <a:srgbClr val="5F837E"/>
        </a:hlink>
        <a:folHlink>
          <a:srgbClr val="660033"/>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3300"/>
        </a:dk2>
        <a:lt2>
          <a:srgbClr val="969696"/>
        </a:lt2>
        <a:accent1>
          <a:srgbClr val="999966"/>
        </a:accent1>
        <a:accent2>
          <a:srgbClr val="996633"/>
        </a:accent2>
        <a:accent3>
          <a:srgbClr val="FFFFFF"/>
        </a:accent3>
        <a:accent4>
          <a:srgbClr val="000000"/>
        </a:accent4>
        <a:accent5>
          <a:srgbClr val="CACAB8"/>
        </a:accent5>
        <a:accent6>
          <a:srgbClr val="8A5C2D"/>
        </a:accent6>
        <a:hlink>
          <a:srgbClr val="5F837E"/>
        </a:hlink>
        <a:folHlink>
          <a:srgbClr val="66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666666"/>
      </a:dk1>
      <a:lt1>
        <a:srgbClr val="FFFFFF"/>
      </a:lt1>
      <a:dk2>
        <a:srgbClr val="333333"/>
      </a:dk2>
      <a:lt2>
        <a:srgbClr val="999999"/>
      </a:lt2>
      <a:accent1>
        <a:srgbClr val="666666"/>
      </a:accent1>
      <a:accent2>
        <a:srgbClr val="669900"/>
      </a:accent2>
      <a:accent3>
        <a:srgbClr val="FFFFFF"/>
      </a:accent3>
      <a:accent4>
        <a:srgbClr val="565656"/>
      </a:accent4>
      <a:accent5>
        <a:srgbClr val="B8B8B8"/>
      </a:accent5>
      <a:accent6>
        <a:srgbClr val="5C8A00"/>
      </a:accent6>
      <a:hlink>
        <a:srgbClr val="006699"/>
      </a:hlink>
      <a:folHlink>
        <a:srgbClr val="F0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5726</TotalTime>
  <Words>2166</Words>
  <Application>Microsoft Office PowerPoint</Application>
  <PresentationFormat>On-screen Show (4:3)</PresentationFormat>
  <Paragraphs>241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VMware Solutions Technical Perspective</vt:lpstr>
      <vt:lpstr>Agenda</vt:lpstr>
      <vt:lpstr>What is Virtualization ?</vt:lpstr>
      <vt:lpstr>What is Hypervisor layer ?</vt:lpstr>
      <vt:lpstr>Hypervisor Classifications</vt:lpstr>
      <vt:lpstr>VMware Products Line </vt:lpstr>
      <vt:lpstr>VMware ESXi Features </vt:lpstr>
      <vt:lpstr>ESXi Hardware Requirements</vt:lpstr>
      <vt:lpstr>VMware ESX and ESXi 4.0 Comparison</vt:lpstr>
      <vt:lpstr>VMware ESXi </vt:lpstr>
      <vt:lpstr>VMware vSphere Features </vt:lpstr>
      <vt:lpstr>VMware vCenter </vt:lpstr>
      <vt:lpstr>VMware vCenter Features </vt:lpstr>
      <vt:lpstr>VMware vCenter Features </vt:lpstr>
      <vt:lpstr>VMware vCenter Features </vt:lpstr>
      <vt:lpstr>VMware vCenter Features </vt:lpstr>
      <vt:lpstr>VMware vCenter Features </vt:lpstr>
      <vt:lpstr>VMware vCenter Requirements </vt:lpstr>
      <vt:lpstr>VMware vCenter Diagram</vt:lpstr>
      <vt:lpstr>VMware vCenter</vt:lpstr>
      <vt:lpstr>VMware View 4.0</vt:lpstr>
      <vt:lpstr>VMware View 4.0 Features </vt:lpstr>
      <vt:lpstr>VMware View 4.0 Features </vt:lpstr>
      <vt:lpstr>VMware View 4.0 Diagram</vt:lpstr>
      <vt:lpstr>VMware View 4.0</vt:lpstr>
      <vt:lpstr>vSphere vs. Hyper-V R2</vt:lpstr>
      <vt:lpstr>vSphere vs. Hyper-V R2</vt:lpstr>
      <vt:lpstr>Qinnova Egypt.</vt:lpstr>
    </vt:vector>
  </TitlesOfParts>
  <Manager>Betsy Borrow, Speakeasy</Manager>
  <Company>Speakeasy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Speakeasy Template 2006</dc:title>
  <dc:creator>Michael G. Hart, Michael Hart Design</dc:creator>
  <dc:description>Template by Michael G. Hart, graphics@michaelhartdesign.com</dc:description>
  <cp:lastModifiedBy>Aley.Adham</cp:lastModifiedBy>
  <cp:revision>203</cp:revision>
  <dcterms:created xsi:type="dcterms:W3CDTF">2005-09-11T21:40:23Z</dcterms:created>
  <dcterms:modified xsi:type="dcterms:W3CDTF">2010-08-22T12:04:43Z</dcterms:modified>
</cp:coreProperties>
</file>