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56" r:id="rId5"/>
    <p:sldMasterId id="2147483799" r:id="rId6"/>
    <p:sldMasterId id="2147483810" r:id="rId7"/>
    <p:sldMasterId id="2147483822" r:id="rId8"/>
    <p:sldMasterId id="2147483828" r:id="rId9"/>
  </p:sldMasterIdLst>
  <p:notesMasterIdLst>
    <p:notesMasterId r:id="rId45"/>
  </p:notesMasterIdLst>
  <p:handoutMasterIdLst>
    <p:handoutMasterId r:id="rId46"/>
  </p:handoutMasterIdLst>
  <p:sldIdLst>
    <p:sldId id="376" r:id="rId10"/>
    <p:sldId id="393" r:id="rId11"/>
    <p:sldId id="388" r:id="rId12"/>
    <p:sldId id="392" r:id="rId13"/>
    <p:sldId id="492" r:id="rId14"/>
    <p:sldId id="476" r:id="rId15"/>
    <p:sldId id="507" r:id="rId16"/>
    <p:sldId id="472" r:id="rId17"/>
    <p:sldId id="395" r:id="rId18"/>
    <p:sldId id="473" r:id="rId19"/>
    <p:sldId id="502" r:id="rId20"/>
    <p:sldId id="505" r:id="rId21"/>
    <p:sldId id="503" r:id="rId22"/>
    <p:sldId id="504" r:id="rId23"/>
    <p:sldId id="475" r:id="rId24"/>
    <p:sldId id="482" r:id="rId25"/>
    <p:sldId id="483" r:id="rId26"/>
    <p:sldId id="484" r:id="rId27"/>
    <p:sldId id="509" r:id="rId28"/>
    <p:sldId id="465" r:id="rId29"/>
    <p:sldId id="479" r:id="rId30"/>
    <p:sldId id="480" r:id="rId31"/>
    <p:sldId id="506" r:id="rId32"/>
    <p:sldId id="481" r:id="rId33"/>
    <p:sldId id="501" r:id="rId34"/>
    <p:sldId id="488" r:id="rId35"/>
    <p:sldId id="497" r:id="rId36"/>
    <p:sldId id="510" r:id="rId37"/>
    <p:sldId id="486" r:id="rId38"/>
    <p:sldId id="489" r:id="rId39"/>
    <p:sldId id="511" r:id="rId40"/>
    <p:sldId id="512" r:id="rId41"/>
    <p:sldId id="513" r:id="rId42"/>
    <p:sldId id="514" r:id="rId43"/>
    <p:sldId id="477" r:id="rId44"/>
  </p:sldIdLst>
  <p:sldSz cx="12188825" cy="6858000"/>
  <p:notesSz cx="6858000" cy="9144000"/>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e van den Berge" initials="Evd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A00"/>
    <a:srgbClr val="00AEEF"/>
    <a:srgbClr val="910091"/>
    <a:srgbClr val="0071BC"/>
    <a:srgbClr val="F28500"/>
    <a:srgbClr val="929292"/>
    <a:srgbClr val="EE8200"/>
    <a:srgbClr val="000000"/>
    <a:srgbClr val="FBFB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9" autoAdjust="0"/>
    <p:restoredTop sz="83308" autoAdjust="0"/>
  </p:normalViewPr>
  <p:slideViewPr>
    <p:cSldViewPr snapToGrid="0">
      <p:cViewPr varScale="1">
        <p:scale>
          <a:sx n="107" d="100"/>
          <a:sy n="107" d="100"/>
        </p:scale>
        <p:origin x="-750" y="-84"/>
      </p:cViewPr>
      <p:guideLst>
        <p:guide orient="horz" pos="147"/>
        <p:guide orient="horz" pos="4171"/>
        <p:guide orient="horz" pos="2307"/>
        <p:guide orient="horz" pos="3565"/>
        <p:guide orient="horz" pos="3624"/>
        <p:guide orient="horz" pos="912"/>
        <p:guide orient="horz" pos="1057"/>
        <p:guide orient="horz" pos="2375"/>
        <p:guide orient="horz" pos="1114"/>
        <p:guide pos="3806"/>
        <p:guide pos="2557"/>
        <p:guide pos="128"/>
        <p:guide pos="6301"/>
        <p:guide pos="1312"/>
        <p:guide pos="5123"/>
        <p:guide pos="1379"/>
        <p:guide pos="2626"/>
        <p:guide pos="3882"/>
        <p:guide pos="5056"/>
        <p:guide pos="6368"/>
        <p:guide pos="7548"/>
        <p:guide pos="328"/>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95" d="100"/>
          <a:sy n="95" d="100"/>
        </p:scale>
        <p:origin x="-363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cfrick\AppData\Local\Microsoft\Windows\Temporary%20Internet%20Files\Content.Outlook\FTZSW4EC\upper%20left%20chart%20%20virt%20adoptio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301420814603332E-2"/>
          <c:y val="4.5195247025832462E-2"/>
          <c:w val="0.87378909906947522"/>
          <c:h val="0.68597120278488655"/>
        </c:manualLayout>
      </c:layout>
      <c:barChart>
        <c:barDir val="col"/>
        <c:grouping val="clustered"/>
        <c:varyColors val="0"/>
        <c:ser>
          <c:idx val="0"/>
          <c:order val="0"/>
          <c:invertIfNegative val="0"/>
          <c:dLbls>
            <c:dLblPos val="inEnd"/>
            <c:showLegendKey val="0"/>
            <c:showVal val="1"/>
            <c:showCatName val="0"/>
            <c:showSerName val="0"/>
            <c:showPercent val="0"/>
            <c:showBubbleSize val="0"/>
            <c:showLeaderLines val="0"/>
          </c:dLbls>
          <c:cat>
            <c:numRef>
              <c:f>Sheet1!$A$6:$A$9</c:f>
              <c:numCache>
                <c:formatCode>General</c:formatCode>
                <c:ptCount val="4"/>
                <c:pt idx="0">
                  <c:v>2010</c:v>
                </c:pt>
                <c:pt idx="1">
                  <c:v>2011</c:v>
                </c:pt>
                <c:pt idx="2">
                  <c:v>2012</c:v>
                </c:pt>
                <c:pt idx="3">
                  <c:v>2013</c:v>
                </c:pt>
              </c:numCache>
            </c:numRef>
          </c:cat>
          <c:val>
            <c:numRef>
              <c:f>Sheet1!$B$6:$B$9</c:f>
              <c:numCache>
                <c:formatCode>0%</c:formatCode>
                <c:ptCount val="4"/>
                <c:pt idx="0">
                  <c:v>0.19</c:v>
                </c:pt>
                <c:pt idx="1">
                  <c:v>0.2</c:v>
                </c:pt>
                <c:pt idx="2">
                  <c:v>0.22</c:v>
                </c:pt>
                <c:pt idx="3">
                  <c:v>0.23</c:v>
                </c:pt>
              </c:numCache>
            </c:numRef>
          </c:val>
        </c:ser>
        <c:dLbls>
          <c:showLegendKey val="0"/>
          <c:showVal val="1"/>
          <c:showCatName val="0"/>
          <c:showSerName val="0"/>
          <c:showPercent val="0"/>
          <c:showBubbleSize val="0"/>
        </c:dLbls>
        <c:gapWidth val="11"/>
        <c:overlap val="-50"/>
        <c:axId val="165104640"/>
        <c:axId val="165107584"/>
      </c:barChart>
      <c:catAx>
        <c:axId val="165104640"/>
        <c:scaling>
          <c:orientation val="minMax"/>
        </c:scaling>
        <c:delete val="0"/>
        <c:axPos val="b"/>
        <c:numFmt formatCode="General" sourceLinked="1"/>
        <c:majorTickMark val="none"/>
        <c:minorTickMark val="none"/>
        <c:tickLblPos val="nextTo"/>
        <c:spPr>
          <a:noFill/>
          <a:ln>
            <a:noFill/>
          </a:ln>
        </c:spPr>
        <c:crossAx val="165107584"/>
        <c:crosses val="autoZero"/>
        <c:auto val="1"/>
        <c:lblAlgn val="ctr"/>
        <c:lblOffset val="100"/>
        <c:noMultiLvlLbl val="0"/>
      </c:catAx>
      <c:valAx>
        <c:axId val="165107584"/>
        <c:scaling>
          <c:orientation val="minMax"/>
          <c:max val="0.24000000000000005"/>
          <c:min val="0.18000000000000005"/>
        </c:scaling>
        <c:delete val="1"/>
        <c:axPos val="l"/>
        <c:numFmt formatCode="0%" sourceLinked="1"/>
        <c:majorTickMark val="in"/>
        <c:minorTickMark val="in"/>
        <c:tickLblPos val="nextTo"/>
        <c:crossAx val="165104640"/>
        <c:crosses val="autoZero"/>
        <c:crossBetween val="between"/>
        <c:minorUnit val="2.0000000000000007E-2"/>
      </c:valAx>
      <c:spPr>
        <a:noFill/>
        <a:ln w="25400">
          <a:noFill/>
        </a:ln>
      </c:spPr>
    </c:plotArea>
    <c:plotVisOnly val="1"/>
    <c:dispBlanksAs val="gap"/>
    <c:showDLblsOverMax val="0"/>
  </c:chart>
  <c:spPr>
    <a:noFill/>
  </c:spPr>
  <c:txPr>
    <a:bodyPr/>
    <a:lstStyle/>
    <a:p>
      <a:pPr marL="0" algn="l" defTabSz="914363" rtl="0" eaLnBrk="1" latinLnBrk="0" hangingPunct="1">
        <a:defRPr lang="en-US" sz="2000" kern="1200" spc="-50">
          <a:gradFill>
            <a:gsLst>
              <a:gs pos="0">
                <a:schemeClr val="tx1">
                  <a:lumMod val="65000"/>
                  <a:lumOff val="35000"/>
                </a:schemeClr>
              </a:gs>
              <a:gs pos="86000">
                <a:schemeClr val="tx1">
                  <a:lumMod val="65000"/>
                  <a:lumOff val="35000"/>
                </a:schemeClr>
              </a:gs>
            </a:gsLst>
            <a:lin ang="5400000" scaled="0"/>
          </a:gradFill>
          <a:latin typeface="Segoe UI" pitchFamily="34" charset="0"/>
          <a:ea typeface="Segoe UI" pitchFamily="34" charset="0"/>
          <a:cs typeface="Segoe U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8081608749836065E-2"/>
          <c:y val="8.7723938280441366E-2"/>
          <c:w val="0.89485508539276959"/>
          <c:h val="0.70213581176545714"/>
        </c:manualLayout>
      </c:layout>
      <c:barChart>
        <c:barDir val="col"/>
        <c:grouping val="clustered"/>
        <c:varyColors val="0"/>
        <c:ser>
          <c:idx val="0"/>
          <c:order val="0"/>
          <c:tx>
            <c:strRef>
              <c:f>Sheet1!$B$1</c:f>
              <c:strCache>
                <c:ptCount val="1"/>
                <c:pt idx="0">
                  <c:v>Shipments</c:v>
                </c:pt>
              </c:strCache>
            </c:strRef>
          </c:tx>
          <c:invertIfNegative val="0"/>
          <c:dPt>
            <c:idx val="1"/>
            <c:invertIfNegative val="0"/>
            <c:bubble3D val="0"/>
          </c:dPt>
          <c:dPt>
            <c:idx val="2"/>
            <c:invertIfNegative val="0"/>
            <c:bubble3D val="0"/>
          </c:dPt>
          <c:dPt>
            <c:idx val="3"/>
            <c:invertIfNegative val="0"/>
            <c:bubble3D val="0"/>
          </c:dPt>
          <c:dLbls>
            <c:numFmt formatCode="#,##0.0" sourceLinked="0"/>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FY2011</c:v>
                </c:pt>
                <c:pt idx="1">
                  <c:v>FY2012</c:v>
                </c:pt>
                <c:pt idx="2">
                  <c:v>FY2013</c:v>
                </c:pt>
                <c:pt idx="3">
                  <c:v>FY 2014</c:v>
                </c:pt>
              </c:strCache>
            </c:strRef>
          </c:cat>
          <c:val>
            <c:numRef>
              <c:f>Sheet1!$B$2:$B$5</c:f>
              <c:numCache>
                <c:formatCode>#,##0</c:formatCode>
                <c:ptCount val="4"/>
                <c:pt idx="0">
                  <c:v>7700000</c:v>
                </c:pt>
                <c:pt idx="1">
                  <c:v>8200000</c:v>
                </c:pt>
                <c:pt idx="2">
                  <c:v>8600000</c:v>
                </c:pt>
                <c:pt idx="3">
                  <c:v>9000000</c:v>
                </c:pt>
              </c:numCache>
            </c:numRef>
          </c:val>
        </c:ser>
        <c:dLbls>
          <c:showLegendKey val="0"/>
          <c:showVal val="0"/>
          <c:showCatName val="0"/>
          <c:showSerName val="0"/>
          <c:showPercent val="0"/>
          <c:showBubbleSize val="0"/>
        </c:dLbls>
        <c:gapWidth val="9"/>
        <c:axId val="165143680"/>
        <c:axId val="165145216"/>
      </c:barChart>
      <c:catAx>
        <c:axId val="165143680"/>
        <c:scaling>
          <c:orientation val="minMax"/>
        </c:scaling>
        <c:delete val="1"/>
        <c:axPos val="b"/>
        <c:majorTickMark val="out"/>
        <c:minorTickMark val="none"/>
        <c:tickLblPos val="nextTo"/>
        <c:crossAx val="165145216"/>
        <c:crosses val="autoZero"/>
        <c:auto val="1"/>
        <c:lblAlgn val="ctr"/>
        <c:lblOffset val="100"/>
        <c:noMultiLvlLbl val="0"/>
      </c:catAx>
      <c:valAx>
        <c:axId val="165145216"/>
        <c:scaling>
          <c:orientation val="minMax"/>
          <c:max val="10000000"/>
          <c:min val="7000000.0000000009"/>
        </c:scaling>
        <c:delete val="1"/>
        <c:axPos val="l"/>
        <c:numFmt formatCode="#,##0" sourceLinked="1"/>
        <c:majorTickMark val="out"/>
        <c:minorTickMark val="none"/>
        <c:tickLblPos val="nextTo"/>
        <c:crossAx val="165143680"/>
        <c:crosses val="autoZero"/>
        <c:crossBetween val="between"/>
        <c:dispUnits>
          <c:builtInUnit val="millions"/>
        </c:dispUnits>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2400">
                <a:solidFill>
                  <a:srgbClr val="929292"/>
                </a:solidFill>
              </a:defRPr>
            </a:pPr>
            <a:r>
              <a:rPr lang="en-US" sz="2400" b="0" dirty="0" smtClean="0">
                <a:solidFill>
                  <a:srgbClr val="929292"/>
                </a:solidFill>
                <a:latin typeface="Segoe UI" pitchFamily="34" charset="0"/>
                <a:cs typeface="Segoe UI" pitchFamily="34" charset="0"/>
              </a:rPr>
              <a:t>Projection du </a:t>
            </a:r>
            <a:r>
              <a:rPr lang="en-US" sz="2400" b="0" dirty="0" err="1" smtClean="0">
                <a:solidFill>
                  <a:srgbClr val="929292"/>
                </a:solidFill>
                <a:latin typeface="Segoe UI" pitchFamily="34" charset="0"/>
                <a:cs typeface="Segoe UI" pitchFamily="34" charset="0"/>
              </a:rPr>
              <a:t>marché</a:t>
            </a:r>
            <a:r>
              <a:rPr lang="en-US" sz="2400" b="0" dirty="0" smtClean="0">
                <a:solidFill>
                  <a:srgbClr val="929292"/>
                </a:solidFill>
                <a:latin typeface="Segoe UI" pitchFamily="34" charset="0"/>
                <a:cs typeface="Segoe UI" pitchFamily="34" charset="0"/>
              </a:rPr>
              <a:t> Hosting</a:t>
            </a:r>
            <a:endParaRPr lang="en-US" sz="2400" b="0" dirty="0">
              <a:solidFill>
                <a:srgbClr val="929292"/>
              </a:solidFill>
              <a:latin typeface="Segoe UI" pitchFamily="34" charset="0"/>
              <a:cs typeface="Segoe UI" pitchFamily="34" charset="0"/>
            </a:endParaRPr>
          </a:p>
        </c:rich>
      </c:tx>
      <c:layout>
        <c:manualLayout>
          <c:xMode val="edge"/>
          <c:yMode val="edge"/>
          <c:x val="0.13233723675428302"/>
          <c:y val="2.8430058734744452E-4"/>
        </c:manualLayout>
      </c:layout>
      <c:overlay val="1"/>
    </c:title>
    <c:autoTitleDeleted val="0"/>
    <c:plotArea>
      <c:layout>
        <c:manualLayout>
          <c:layoutTarget val="inner"/>
          <c:xMode val="edge"/>
          <c:yMode val="edge"/>
          <c:x val="9.9846705208360587E-2"/>
          <c:y val="5.1400554097404488E-2"/>
          <c:w val="0.70182663213609986"/>
          <c:h val="0.79822506561679785"/>
        </c:manualLayout>
      </c:layout>
      <c:barChart>
        <c:barDir val="col"/>
        <c:grouping val="stacked"/>
        <c:varyColors val="0"/>
        <c:ser>
          <c:idx val="3"/>
          <c:order val="0"/>
          <c:tx>
            <c:v>Web Hosting</c:v>
          </c:tx>
          <c:spPr>
            <a:solidFill>
              <a:srgbClr val="01B391"/>
            </a:solidFill>
            <a:ln w="9525" cap="flat" cmpd="sng" algn="ctr">
              <a:noFill/>
              <a:prstDash val="solid"/>
            </a:ln>
            <a:effectLst>
              <a:outerShdw blurRad="40000" dist="23000" dir="5400000" rotWithShape="0">
                <a:srgbClr val="000000">
                  <a:alpha val="35000"/>
                </a:srgbClr>
              </a:outerShdw>
            </a:effectLst>
          </c:spPr>
          <c:invertIfNegative val="0"/>
          <c:cat>
            <c:strRef>
              <c:f>'[IIR Market Data Request.xlsx]Sheet1'!$B$4:$F$4</c:f>
              <c:strCache>
                <c:ptCount val="5"/>
                <c:pt idx="0">
                  <c:v>CY09</c:v>
                </c:pt>
                <c:pt idx="1">
                  <c:v>CY10</c:v>
                </c:pt>
                <c:pt idx="2">
                  <c:v>CY11</c:v>
                </c:pt>
                <c:pt idx="3">
                  <c:v>CY12</c:v>
                </c:pt>
                <c:pt idx="4">
                  <c:v>CY13</c:v>
                </c:pt>
              </c:strCache>
            </c:strRef>
          </c:cat>
          <c:val>
            <c:numRef>
              <c:f>'[IIR Market Data Request.xlsx]Sheet1'!$B$8:$F$8</c:f>
              <c:numCache>
                <c:formatCode>"$"#,##0.0</c:formatCode>
                <c:ptCount val="5"/>
                <c:pt idx="0">
                  <c:v>7.9314</c:v>
                </c:pt>
                <c:pt idx="1">
                  <c:v>8.3394000000000013</c:v>
                </c:pt>
                <c:pt idx="2">
                  <c:v>9.0844000000000005</c:v>
                </c:pt>
                <c:pt idx="3">
                  <c:v>9.7072000000000003</c:v>
                </c:pt>
                <c:pt idx="4">
                  <c:v>10.5139</c:v>
                </c:pt>
              </c:numCache>
            </c:numRef>
          </c:val>
        </c:ser>
        <c:ser>
          <c:idx val="2"/>
          <c:order val="1"/>
          <c:tx>
            <c:v>Managed Services</c:v>
          </c:tx>
          <c:spPr>
            <a:solidFill>
              <a:srgbClr val="F7921E"/>
            </a:solidFill>
            <a:ln w="9525" cap="flat" cmpd="sng" algn="ctr">
              <a:noFill/>
              <a:prstDash val="solid"/>
            </a:ln>
            <a:effectLst>
              <a:outerShdw blurRad="40000" dist="23000" dir="5400000" rotWithShape="0">
                <a:srgbClr val="000000">
                  <a:alpha val="35000"/>
                </a:srgbClr>
              </a:outerShdw>
            </a:effectLst>
          </c:spPr>
          <c:invertIfNegative val="0"/>
          <c:dLbls>
            <c:numFmt formatCode="&quot;$&quot;#,##0.00" sourceLinked="0"/>
            <c:txPr>
              <a:bodyPr/>
              <a:lstStyle/>
              <a:p>
                <a:pPr>
                  <a:defRPr sz="2400" b="1">
                    <a:solidFill>
                      <a:schemeClr val="bg1"/>
                    </a:solidFill>
                    <a:effectLst/>
                  </a:defRPr>
                </a:pPr>
                <a:endParaRPr lang="en-US"/>
              </a:p>
            </c:txPr>
            <c:showLegendKey val="0"/>
            <c:showVal val="1"/>
            <c:showCatName val="0"/>
            <c:showSerName val="0"/>
            <c:showPercent val="0"/>
            <c:showBubbleSize val="0"/>
            <c:showLeaderLines val="0"/>
          </c:dLbls>
          <c:cat>
            <c:strRef>
              <c:f>'[IIR Market Data Request.xlsx]Sheet1'!$B$4:$F$4</c:f>
              <c:strCache>
                <c:ptCount val="5"/>
                <c:pt idx="0">
                  <c:v>CY09</c:v>
                </c:pt>
                <c:pt idx="1">
                  <c:v>CY10</c:v>
                </c:pt>
                <c:pt idx="2">
                  <c:v>CY11</c:v>
                </c:pt>
                <c:pt idx="3">
                  <c:v>CY12</c:v>
                </c:pt>
                <c:pt idx="4">
                  <c:v>CY13</c:v>
                </c:pt>
              </c:strCache>
            </c:strRef>
          </c:cat>
          <c:val>
            <c:numRef>
              <c:f>'[IIR Market Data Request.xlsx]Sheet1'!$B$7:$F$7</c:f>
              <c:numCache>
                <c:formatCode>"$"#,##0.0</c:formatCode>
                <c:ptCount val="5"/>
                <c:pt idx="0">
                  <c:v>10.619199999999999</c:v>
                </c:pt>
                <c:pt idx="1">
                  <c:v>12.7814</c:v>
                </c:pt>
                <c:pt idx="2">
                  <c:v>15.430200000000001</c:v>
                </c:pt>
                <c:pt idx="3">
                  <c:v>18.328200000000002</c:v>
                </c:pt>
                <c:pt idx="4">
                  <c:v>21.989000000000001</c:v>
                </c:pt>
              </c:numCache>
            </c:numRef>
          </c:val>
        </c:ser>
        <c:ser>
          <c:idx val="1"/>
          <c:order val="2"/>
          <c:tx>
            <c:v>Public Cloud</c:v>
          </c:tx>
          <c:spPr>
            <a:solidFill>
              <a:srgbClr val="1E489E">
                <a:lumMod val="60000"/>
                <a:lumOff val="40000"/>
              </a:srgbClr>
            </a:solidFill>
            <a:ln w="9525" cap="flat" cmpd="sng" algn="ctr">
              <a:noFill/>
              <a:prstDash val="solid"/>
            </a:ln>
            <a:effectLst>
              <a:outerShdw blurRad="40000" dist="23000" dir="5400000" rotWithShape="0">
                <a:srgbClr val="000000">
                  <a:alpha val="35000"/>
                </a:srgbClr>
              </a:outerShdw>
            </a:effectLst>
          </c:spPr>
          <c:invertIfNegative val="0"/>
          <c:cat>
            <c:strRef>
              <c:f>'[IIR Market Data Request.xlsx]Sheet1'!$B$4:$F$4</c:f>
              <c:strCache>
                <c:ptCount val="5"/>
                <c:pt idx="0">
                  <c:v>CY09</c:v>
                </c:pt>
                <c:pt idx="1">
                  <c:v>CY10</c:v>
                </c:pt>
                <c:pt idx="2">
                  <c:v>CY11</c:v>
                </c:pt>
                <c:pt idx="3">
                  <c:v>CY12</c:v>
                </c:pt>
                <c:pt idx="4">
                  <c:v>CY13</c:v>
                </c:pt>
              </c:strCache>
            </c:strRef>
          </c:cat>
          <c:val>
            <c:numRef>
              <c:f>'[IIR Market Data Request.xlsx]Sheet1'!$B$6:$F$6</c:f>
              <c:numCache>
                <c:formatCode>"$"#,##0.0</c:formatCode>
                <c:ptCount val="5"/>
                <c:pt idx="0">
                  <c:v>0.44500000000000001</c:v>
                </c:pt>
                <c:pt idx="1">
                  <c:v>0.96010000000000006</c:v>
                </c:pt>
                <c:pt idx="2">
                  <c:v>1.6063000000000001</c:v>
                </c:pt>
                <c:pt idx="3">
                  <c:v>2.5636000000000001</c:v>
                </c:pt>
                <c:pt idx="4">
                  <c:v>3.8531</c:v>
                </c:pt>
              </c:numCache>
            </c:numRef>
          </c:val>
        </c:ser>
        <c:ser>
          <c:idx val="0"/>
          <c:order val="3"/>
          <c:tx>
            <c:v>Content Delivery</c:v>
          </c:tx>
          <c:spPr>
            <a:solidFill>
              <a:srgbClr val="F9CE27"/>
            </a:solidFill>
            <a:ln w="9525" cap="flat" cmpd="sng" algn="ctr">
              <a:noFill/>
              <a:prstDash val="solid"/>
            </a:ln>
            <a:effectLst>
              <a:outerShdw blurRad="40000" dist="23000" dir="5400000" rotWithShape="0">
                <a:srgbClr val="000000">
                  <a:alpha val="35000"/>
                </a:srgbClr>
              </a:outerShdw>
            </a:effectLst>
          </c:spPr>
          <c:invertIfNegative val="0"/>
          <c:cat>
            <c:strRef>
              <c:f>'[IIR Market Data Request.xlsx]Sheet1'!$B$4:$F$4</c:f>
              <c:strCache>
                <c:ptCount val="5"/>
                <c:pt idx="0">
                  <c:v>CY09</c:v>
                </c:pt>
                <c:pt idx="1">
                  <c:v>CY10</c:v>
                </c:pt>
                <c:pt idx="2">
                  <c:v>CY11</c:v>
                </c:pt>
                <c:pt idx="3">
                  <c:v>CY12</c:v>
                </c:pt>
                <c:pt idx="4">
                  <c:v>CY13</c:v>
                </c:pt>
              </c:strCache>
            </c:strRef>
          </c:cat>
          <c:val>
            <c:numRef>
              <c:f>'[IIR Market Data Request.xlsx]Sheet1'!$B$5:$F$5</c:f>
              <c:numCache>
                <c:formatCode>"$"#,##0.0</c:formatCode>
                <c:ptCount val="5"/>
                <c:pt idx="0">
                  <c:v>1.3732</c:v>
                </c:pt>
                <c:pt idx="1">
                  <c:v>1.6637</c:v>
                </c:pt>
                <c:pt idx="2">
                  <c:v>1.9964999999999999</c:v>
                </c:pt>
                <c:pt idx="3">
                  <c:v>2.3648000000000002</c:v>
                </c:pt>
                <c:pt idx="4">
                  <c:v>2.7705000000000002</c:v>
                </c:pt>
              </c:numCache>
            </c:numRef>
          </c:val>
        </c:ser>
        <c:dLbls>
          <c:showLegendKey val="0"/>
          <c:showVal val="0"/>
          <c:showCatName val="0"/>
          <c:showSerName val="0"/>
          <c:showPercent val="0"/>
          <c:showBubbleSize val="0"/>
        </c:dLbls>
        <c:gapWidth val="38"/>
        <c:overlap val="100"/>
        <c:axId val="167878656"/>
        <c:axId val="167880192"/>
      </c:barChart>
      <c:catAx>
        <c:axId val="167878656"/>
        <c:scaling>
          <c:orientation val="minMax"/>
        </c:scaling>
        <c:delete val="0"/>
        <c:axPos val="b"/>
        <c:majorTickMark val="none"/>
        <c:minorTickMark val="none"/>
        <c:tickLblPos val="nextTo"/>
        <c:txPr>
          <a:bodyPr/>
          <a:lstStyle/>
          <a:p>
            <a:pPr>
              <a:defRPr sz="1600">
                <a:solidFill>
                  <a:schemeClr val="tx2"/>
                </a:solidFill>
              </a:defRPr>
            </a:pPr>
            <a:endParaRPr lang="en-US"/>
          </a:p>
        </c:txPr>
        <c:crossAx val="167880192"/>
        <c:crosses val="autoZero"/>
        <c:auto val="1"/>
        <c:lblAlgn val="ctr"/>
        <c:lblOffset val="100"/>
        <c:noMultiLvlLbl val="0"/>
      </c:catAx>
      <c:valAx>
        <c:axId val="167880192"/>
        <c:scaling>
          <c:orientation val="minMax"/>
        </c:scaling>
        <c:delete val="0"/>
        <c:axPos val="l"/>
        <c:title>
          <c:tx>
            <c:rich>
              <a:bodyPr rot="-5400000" vert="horz"/>
              <a:lstStyle/>
              <a:p>
                <a:pPr>
                  <a:defRPr sz="2400">
                    <a:solidFill>
                      <a:srgbClr val="929292"/>
                    </a:solidFill>
                  </a:defRPr>
                </a:pPr>
                <a:r>
                  <a:rPr lang="en-US" sz="2400" dirty="0" smtClean="0">
                    <a:solidFill>
                      <a:srgbClr val="929292"/>
                    </a:solidFill>
                  </a:rPr>
                  <a:t>Milliards</a:t>
                </a:r>
                <a:endParaRPr lang="en-US" sz="2400" dirty="0">
                  <a:solidFill>
                    <a:srgbClr val="929292"/>
                  </a:solidFill>
                </a:endParaRPr>
              </a:p>
            </c:rich>
          </c:tx>
          <c:layout>
            <c:manualLayout>
              <c:xMode val="edge"/>
              <c:yMode val="edge"/>
              <c:x val="2.0866478585300673E-2"/>
              <c:y val="0.35478746241999165"/>
            </c:manualLayout>
          </c:layout>
          <c:overlay val="0"/>
        </c:title>
        <c:numFmt formatCode="&quot;$&quot;#,##0" sourceLinked="0"/>
        <c:majorTickMark val="none"/>
        <c:minorTickMark val="none"/>
        <c:tickLblPos val="nextTo"/>
        <c:txPr>
          <a:bodyPr/>
          <a:lstStyle/>
          <a:p>
            <a:pPr>
              <a:defRPr>
                <a:solidFill>
                  <a:schemeClr val="bg1"/>
                </a:solidFill>
                <a:latin typeface="Segoe UI" pitchFamily="34" charset="0"/>
                <a:cs typeface="Segoe UI" pitchFamily="34" charset="0"/>
              </a:defRPr>
            </a:pPr>
            <a:endParaRPr lang="en-US"/>
          </a:p>
        </c:txPr>
        <c:crossAx val="167878656"/>
        <c:crosses val="autoZero"/>
        <c:crossBetween val="between"/>
      </c:valAx>
    </c:plotArea>
    <c:legend>
      <c:legendPos val="r"/>
      <c:layout/>
      <c:overlay val="0"/>
      <c:txPr>
        <a:bodyPr/>
        <a:lstStyle/>
        <a:p>
          <a:pPr>
            <a:defRPr sz="2000">
              <a:solidFill>
                <a:schemeClr val="tx1">
                  <a:lumMod val="75000"/>
                  <a:lumOff val="25000"/>
                </a:schemeClr>
              </a:solidFill>
              <a:latin typeface="Segoe UI" pitchFamily="34" charset="0"/>
              <a:cs typeface="Segoe UI" pitchFamily="34"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13198032783896421"/>
          <c:y val="9.9877568040206977E-2"/>
          <c:w val="0.59187105056342493"/>
          <c:h val="0.8002448639195866"/>
        </c:manualLayout>
      </c:layout>
      <c:lineChart>
        <c:grouping val="standard"/>
        <c:varyColors val="0"/>
        <c:ser>
          <c:idx val="0"/>
          <c:order val="0"/>
          <c:tx>
            <c:strRef>
              <c:f>Sheet1!$B$1</c:f>
              <c:strCache>
                <c:ptCount val="1"/>
                <c:pt idx="0">
                  <c:v>  Microsoft</c:v>
                </c:pt>
              </c:strCache>
            </c:strRef>
          </c:tx>
          <c:spPr>
            <a:ln w="76200">
              <a:solidFill>
                <a:srgbClr val="227FE6"/>
              </a:solidFill>
            </a:ln>
          </c:spPr>
          <c:marker>
            <c:symbol val="circle"/>
            <c:size val="11"/>
            <c:spPr>
              <a:solidFill>
                <a:srgbClr val="FFFFFF"/>
              </a:solidFill>
              <a:ln w="28575">
                <a:solidFill>
                  <a:srgbClr val="3977F3"/>
                </a:solidFill>
              </a:ln>
            </c:spPr>
          </c:marker>
          <c:cat>
            <c:strRef>
              <c:f>Sheet1!$A$2:$A$4</c:f>
              <c:strCache>
                <c:ptCount val="3"/>
                <c:pt idx="0">
                  <c:v>Q4 2008</c:v>
                </c:pt>
                <c:pt idx="1">
                  <c:v>Q4 2009</c:v>
                </c:pt>
                <c:pt idx="2">
                  <c:v>Q4 2010</c:v>
                </c:pt>
              </c:strCache>
            </c:strRef>
          </c:cat>
          <c:val>
            <c:numRef>
              <c:f>Sheet1!$B$2:$B$4</c:f>
              <c:numCache>
                <c:formatCode>0.00</c:formatCode>
                <c:ptCount val="3"/>
                <c:pt idx="0">
                  <c:v>0</c:v>
                </c:pt>
                <c:pt idx="1">
                  <c:v>9.4</c:v>
                </c:pt>
                <c:pt idx="2">
                  <c:v>16</c:v>
                </c:pt>
              </c:numCache>
            </c:numRef>
          </c:val>
          <c:smooth val="0"/>
        </c:ser>
        <c:ser>
          <c:idx val="1"/>
          <c:order val="1"/>
          <c:tx>
            <c:strRef>
              <c:f>Sheet1!$C$1</c:f>
              <c:strCache>
                <c:ptCount val="1"/>
                <c:pt idx="0">
                  <c:v>  VMware</c:v>
                </c:pt>
              </c:strCache>
            </c:strRef>
          </c:tx>
          <c:spPr>
            <a:ln w="76200">
              <a:solidFill>
                <a:srgbClr val="74B32F"/>
              </a:solidFill>
            </a:ln>
          </c:spPr>
          <c:marker>
            <c:symbol val="circle"/>
            <c:size val="11"/>
            <c:spPr>
              <a:solidFill>
                <a:srgbClr val="FFFFFF"/>
              </a:solidFill>
              <a:ln w="28575" cap="rnd">
                <a:solidFill>
                  <a:srgbClr val="74B32F"/>
                </a:solidFill>
              </a:ln>
            </c:spPr>
          </c:marker>
          <c:cat>
            <c:strRef>
              <c:f>Sheet1!$A$2:$A$4</c:f>
              <c:strCache>
                <c:ptCount val="3"/>
                <c:pt idx="0">
                  <c:v>Q4 2008</c:v>
                </c:pt>
                <c:pt idx="1">
                  <c:v>Q4 2009</c:v>
                </c:pt>
                <c:pt idx="2">
                  <c:v>Q4 2010</c:v>
                </c:pt>
              </c:strCache>
            </c:strRef>
          </c:cat>
          <c:val>
            <c:numRef>
              <c:f>Sheet1!$C$2:$C$4</c:f>
              <c:numCache>
                <c:formatCode>0.00</c:formatCode>
                <c:ptCount val="3"/>
                <c:pt idx="0">
                  <c:v>0</c:v>
                </c:pt>
                <c:pt idx="1">
                  <c:v>6.6</c:v>
                </c:pt>
                <c:pt idx="2">
                  <c:v>9.6</c:v>
                </c:pt>
              </c:numCache>
            </c:numRef>
          </c:val>
          <c:smooth val="0"/>
        </c:ser>
        <c:dLbls>
          <c:showLegendKey val="0"/>
          <c:showVal val="0"/>
          <c:showCatName val="0"/>
          <c:showSerName val="0"/>
          <c:showPercent val="0"/>
          <c:showBubbleSize val="0"/>
        </c:dLbls>
        <c:marker val="1"/>
        <c:smooth val="0"/>
        <c:axId val="5550848"/>
        <c:axId val="5552768"/>
      </c:lineChart>
      <c:catAx>
        <c:axId val="5550848"/>
        <c:scaling>
          <c:orientation val="minMax"/>
        </c:scaling>
        <c:delete val="0"/>
        <c:axPos val="b"/>
        <c:majorTickMark val="none"/>
        <c:minorTickMark val="none"/>
        <c:tickLblPos val="none"/>
        <c:spPr>
          <a:ln w="50800">
            <a:solidFill>
              <a:srgbClr val="000000">
                <a:alpha val="38000"/>
              </a:srgbClr>
            </a:solidFill>
          </a:ln>
        </c:spPr>
        <c:crossAx val="5552768"/>
        <c:crossesAt val="0"/>
        <c:auto val="1"/>
        <c:lblAlgn val="ctr"/>
        <c:lblOffset val="100"/>
        <c:noMultiLvlLbl val="0"/>
      </c:catAx>
      <c:valAx>
        <c:axId val="5552768"/>
        <c:scaling>
          <c:orientation val="minMax"/>
          <c:max val="16"/>
        </c:scaling>
        <c:delete val="0"/>
        <c:axPos val="l"/>
        <c:majorGridlines>
          <c:spPr>
            <a:ln w="3175">
              <a:solidFill>
                <a:srgbClr val="00B0F0">
                  <a:alpha val="25000"/>
                </a:srgbClr>
              </a:solidFill>
            </a:ln>
          </c:spPr>
        </c:majorGridlines>
        <c:numFmt formatCode="General" sourceLinked="0"/>
        <c:majorTickMark val="none"/>
        <c:minorTickMark val="none"/>
        <c:tickLblPos val="nextTo"/>
        <c:spPr>
          <a:ln>
            <a:gradFill flip="none" rotWithShape="1">
              <a:gsLst>
                <a:gs pos="75000">
                  <a:srgbClr val="FFFFFF">
                    <a:alpha val="25000"/>
                  </a:srgbClr>
                </a:gs>
                <a:gs pos="0">
                  <a:srgbClr val="FFFFFF">
                    <a:alpha val="0"/>
                  </a:srgbClr>
                </a:gs>
              </a:gsLst>
              <a:lin ang="10800000" scaled="1"/>
              <a:tileRect/>
            </a:gradFill>
          </a:ln>
        </c:spPr>
        <c:txPr>
          <a:bodyPr/>
          <a:lstStyle/>
          <a:p>
            <a:pPr>
              <a:defRPr sz="1200">
                <a:gradFill>
                  <a:gsLst>
                    <a:gs pos="82083">
                      <a:srgbClr val="FFFFFF"/>
                    </a:gs>
                    <a:gs pos="88000">
                      <a:srgbClr val="FFFFFF"/>
                    </a:gs>
                  </a:gsLst>
                  <a:lin ang="10800000" scaled="1"/>
                </a:gradFill>
                <a:latin typeface="Segoe Condensed" pitchFamily="34" charset="0"/>
              </a:defRPr>
            </a:pPr>
            <a:endParaRPr lang="en-US"/>
          </a:p>
        </c:txPr>
        <c:crossAx val="5550848"/>
        <c:crosses val="autoZero"/>
        <c:crossBetween val="between"/>
        <c:majorUnit val="4"/>
      </c:valAx>
      <c:spPr>
        <a:solidFill>
          <a:srgbClr val="000000">
            <a:alpha val="62000"/>
          </a:srgbClr>
        </a:solidFill>
        <a:ln w="3175">
          <a:solidFill>
            <a:srgbClr val="00B0F0">
              <a:alpha val="30000"/>
            </a:srgbClr>
          </a:solidFill>
        </a:ln>
      </c:spPr>
    </c:plotArea>
    <c:legend>
      <c:legendPos val="r"/>
      <c:legendEntry>
        <c:idx val="0"/>
        <c:txPr>
          <a:bodyPr/>
          <a:lstStyle/>
          <a:p>
            <a:pPr>
              <a:defRPr sz="1100">
                <a:solidFill>
                  <a:srgbClr val="FFFFFF">
                    <a:alpha val="0"/>
                  </a:srgbClr>
                </a:solidFill>
              </a:defRPr>
            </a:pPr>
            <a:endParaRPr lang="en-US"/>
          </a:p>
        </c:txPr>
      </c:legendEntry>
      <c:layout/>
      <c:overlay val="0"/>
      <c:txPr>
        <a:bodyPr/>
        <a:lstStyle/>
        <a:p>
          <a:pPr>
            <a:defRPr sz="1100">
              <a:gradFill>
                <a:gsLst>
                  <a:gs pos="9583">
                    <a:srgbClr val="FFFFFF"/>
                  </a:gs>
                  <a:gs pos="100000">
                    <a:srgbClr val="FFFFFF"/>
                  </a:gs>
                </a:gsLst>
                <a:lin ang="5400000" scaled="1"/>
              </a:gradFill>
            </a:defRPr>
          </a:pPr>
          <a:endParaRPr lang="en-US"/>
        </a:p>
      </c:txPr>
    </c:legend>
    <c:plotVisOnly val="1"/>
    <c:dispBlanksAs val="gap"/>
    <c:showDLblsOverMax val="0"/>
  </c:chart>
  <c:spPr>
    <a:noFill/>
  </c:spPr>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BC314-5812-41D0-8F2C-669BA6D0F59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fr-FR"/>
        </a:p>
      </dgm:t>
    </dgm:pt>
    <dgm:pt modelId="{58F234F5-2445-470A-A791-9CE00C014C82}">
      <dgm:prSet/>
      <dgm:spPr/>
      <dgm:t>
        <a:bodyPr/>
        <a:lstStyle/>
        <a:p>
          <a:pPr rtl="0"/>
          <a:r>
            <a:rPr lang="fr-FR" dirty="0" smtClean="0"/>
            <a:t>5 000 clients</a:t>
          </a:r>
          <a:endParaRPr lang="fr-FR" dirty="0"/>
        </a:p>
      </dgm:t>
    </dgm:pt>
    <dgm:pt modelId="{A1F69F6B-44C9-40BA-A1E3-F665CDBAAE1A}" type="parTrans" cxnId="{94874C5C-5A56-49F1-ACD4-EA707F86AE4A}">
      <dgm:prSet/>
      <dgm:spPr/>
      <dgm:t>
        <a:bodyPr/>
        <a:lstStyle/>
        <a:p>
          <a:endParaRPr lang="fr-FR"/>
        </a:p>
      </dgm:t>
    </dgm:pt>
    <dgm:pt modelId="{D35A5BAA-3497-47AC-B1C1-421CE91B89EB}" type="sibTrans" cxnId="{94874C5C-5A56-49F1-ACD4-EA707F86AE4A}">
      <dgm:prSet/>
      <dgm:spPr/>
      <dgm:t>
        <a:bodyPr/>
        <a:lstStyle/>
        <a:p>
          <a:endParaRPr lang="fr-FR"/>
        </a:p>
      </dgm:t>
    </dgm:pt>
    <dgm:pt modelId="{292919E2-7841-49A7-8F93-29753D297BD4}">
      <dgm:prSet/>
      <dgm:spPr/>
      <dgm:t>
        <a:bodyPr/>
        <a:lstStyle/>
        <a:p>
          <a:pPr rtl="0"/>
          <a:r>
            <a:rPr lang="fr-FR" dirty="0" smtClean="0"/>
            <a:t>45 employés dont 2/3 d’ingénieurs</a:t>
          </a:r>
          <a:endParaRPr lang="fr-FR" dirty="0"/>
        </a:p>
      </dgm:t>
    </dgm:pt>
    <dgm:pt modelId="{248AE880-77CF-4525-BB61-EF7C1F801BA2}" type="parTrans" cxnId="{8AD7D934-9FBA-4EBC-958C-13EFC3D5A74C}">
      <dgm:prSet/>
      <dgm:spPr/>
      <dgm:t>
        <a:bodyPr/>
        <a:lstStyle/>
        <a:p>
          <a:endParaRPr lang="fr-FR"/>
        </a:p>
      </dgm:t>
    </dgm:pt>
    <dgm:pt modelId="{144D9F3B-8C1D-4F9E-B1B8-0B6D8AE76547}" type="sibTrans" cxnId="{8AD7D934-9FBA-4EBC-958C-13EFC3D5A74C}">
      <dgm:prSet/>
      <dgm:spPr/>
      <dgm:t>
        <a:bodyPr/>
        <a:lstStyle/>
        <a:p>
          <a:endParaRPr lang="fr-FR"/>
        </a:p>
      </dgm:t>
    </dgm:pt>
    <dgm:pt modelId="{75AA99F8-44B9-40FC-9C71-DD73E9094573}">
      <dgm:prSet/>
      <dgm:spPr/>
      <dgm:t>
        <a:bodyPr/>
        <a:lstStyle/>
        <a:p>
          <a:pPr rtl="0"/>
          <a:r>
            <a:rPr lang="fr-FR" dirty="0" smtClean="0"/>
            <a:t>Propriétaire du </a:t>
          </a:r>
          <a:r>
            <a:rPr lang="fr-FR" dirty="0" err="1" smtClean="0"/>
            <a:t>DataCenter</a:t>
          </a:r>
          <a:r>
            <a:rPr lang="fr-FR" dirty="0" smtClean="0"/>
            <a:t>, Support sur site en 24/7, &gt;250 accords de </a:t>
          </a:r>
          <a:r>
            <a:rPr lang="fr-FR" dirty="0" err="1" smtClean="0"/>
            <a:t>peering</a:t>
          </a:r>
          <a:endParaRPr lang="fr-FR" dirty="0"/>
        </a:p>
      </dgm:t>
    </dgm:pt>
    <dgm:pt modelId="{B672E765-FBB5-463E-8893-F3F4D628B610}" type="parTrans" cxnId="{AEBD6123-5A37-4A3F-99C5-3D96C503B4C4}">
      <dgm:prSet/>
      <dgm:spPr/>
      <dgm:t>
        <a:bodyPr/>
        <a:lstStyle/>
        <a:p>
          <a:endParaRPr lang="fr-FR"/>
        </a:p>
      </dgm:t>
    </dgm:pt>
    <dgm:pt modelId="{FA571637-F4F6-4E8C-91E2-D8828EFEDCC6}" type="sibTrans" cxnId="{AEBD6123-5A37-4A3F-99C5-3D96C503B4C4}">
      <dgm:prSet/>
      <dgm:spPr/>
      <dgm:t>
        <a:bodyPr/>
        <a:lstStyle/>
        <a:p>
          <a:endParaRPr lang="fr-FR"/>
        </a:p>
      </dgm:t>
    </dgm:pt>
    <dgm:pt modelId="{69178F8A-F617-4D60-B24F-A7B912AE3269}">
      <dgm:prSet/>
      <dgm:spPr/>
      <dgm:t>
        <a:bodyPr/>
        <a:lstStyle/>
        <a:p>
          <a:pPr rtl="0"/>
          <a:r>
            <a:rPr lang="pt-BR" dirty="0" smtClean="0"/>
            <a:t>4 000 serveurs infogérés, 8 000 VMs en production</a:t>
          </a:r>
          <a:endParaRPr lang="fr-FR" dirty="0"/>
        </a:p>
      </dgm:t>
    </dgm:pt>
    <dgm:pt modelId="{EC395EBB-7484-4939-AD7B-3161038C4A14}" type="parTrans" cxnId="{F5EFB657-38E7-40C9-B878-FCB441424F3B}">
      <dgm:prSet/>
      <dgm:spPr/>
      <dgm:t>
        <a:bodyPr/>
        <a:lstStyle/>
        <a:p>
          <a:endParaRPr lang="fr-FR"/>
        </a:p>
      </dgm:t>
    </dgm:pt>
    <dgm:pt modelId="{CC258248-AD65-4E21-9E24-FCE65BC8777B}" type="sibTrans" cxnId="{F5EFB657-38E7-40C9-B878-FCB441424F3B}">
      <dgm:prSet/>
      <dgm:spPr/>
      <dgm:t>
        <a:bodyPr/>
        <a:lstStyle/>
        <a:p>
          <a:endParaRPr lang="fr-FR"/>
        </a:p>
      </dgm:t>
    </dgm:pt>
    <dgm:pt modelId="{969BF73F-EDC4-4062-BDF6-15A287237CEF}">
      <dgm:prSet/>
      <dgm:spPr/>
      <dgm:t>
        <a:bodyPr/>
        <a:lstStyle/>
        <a:p>
          <a:endParaRPr lang="fr-FR"/>
        </a:p>
      </dgm:t>
    </dgm:pt>
    <dgm:pt modelId="{B760C67B-F47A-47D4-81D1-D20E4D610D14}" type="parTrans" cxnId="{E7F4814D-0285-4094-AA4C-6DE7A16C31BD}">
      <dgm:prSet/>
      <dgm:spPr/>
      <dgm:t>
        <a:bodyPr/>
        <a:lstStyle/>
        <a:p>
          <a:endParaRPr lang="fr-FR"/>
        </a:p>
      </dgm:t>
    </dgm:pt>
    <dgm:pt modelId="{31A6A6CD-10CD-45A6-94A3-FE99F9B547E7}" type="sibTrans" cxnId="{E7F4814D-0285-4094-AA4C-6DE7A16C31BD}">
      <dgm:prSet/>
      <dgm:spPr/>
      <dgm:t>
        <a:bodyPr/>
        <a:lstStyle/>
        <a:p>
          <a:endParaRPr lang="fr-FR"/>
        </a:p>
      </dgm:t>
    </dgm:pt>
    <dgm:pt modelId="{3CD20CA8-B2DC-422F-8FE4-D3DD5AE72590}">
      <dgm:prSet/>
      <dgm:spPr/>
      <dgm:t>
        <a:bodyPr/>
        <a:lstStyle/>
        <a:p>
          <a:endParaRPr lang="fr-FR"/>
        </a:p>
      </dgm:t>
    </dgm:pt>
    <dgm:pt modelId="{9FD64522-0820-45ED-9353-AA22D4039E83}" type="parTrans" cxnId="{1416F9D8-F609-40E7-B146-D6E51A1796E6}">
      <dgm:prSet/>
      <dgm:spPr/>
      <dgm:t>
        <a:bodyPr/>
        <a:lstStyle/>
        <a:p>
          <a:endParaRPr lang="fr-FR"/>
        </a:p>
      </dgm:t>
    </dgm:pt>
    <dgm:pt modelId="{061CCCAA-1B25-47E1-AFBA-30516111FC1F}" type="sibTrans" cxnId="{1416F9D8-F609-40E7-B146-D6E51A1796E6}">
      <dgm:prSet/>
      <dgm:spPr/>
      <dgm:t>
        <a:bodyPr/>
        <a:lstStyle/>
        <a:p>
          <a:endParaRPr lang="fr-FR"/>
        </a:p>
      </dgm:t>
    </dgm:pt>
    <dgm:pt modelId="{1B8E6597-1E81-4DD3-9598-638CE0E59760}">
      <dgm:prSet/>
      <dgm:spPr/>
      <dgm:t>
        <a:bodyPr/>
        <a:lstStyle/>
        <a:p>
          <a:pPr rtl="0"/>
          <a:r>
            <a:rPr lang="fr-FR" dirty="0" smtClean="0"/>
            <a:t>Création en 1998</a:t>
          </a:r>
          <a:endParaRPr lang="fr-FR" dirty="0"/>
        </a:p>
      </dgm:t>
    </dgm:pt>
    <dgm:pt modelId="{717BDEB4-33E6-4622-9B5C-B8F3FF0F563B}" type="parTrans" cxnId="{20F5FE5F-82E7-4BC6-8B5E-71928490CCE0}">
      <dgm:prSet/>
      <dgm:spPr/>
      <dgm:t>
        <a:bodyPr/>
        <a:lstStyle/>
        <a:p>
          <a:endParaRPr lang="fr-FR"/>
        </a:p>
      </dgm:t>
    </dgm:pt>
    <dgm:pt modelId="{55F25507-A4B0-4FB0-BCCE-BB4CC0D07E6C}" type="sibTrans" cxnId="{20F5FE5F-82E7-4BC6-8B5E-71928490CCE0}">
      <dgm:prSet/>
      <dgm:spPr/>
      <dgm:t>
        <a:bodyPr/>
        <a:lstStyle/>
        <a:p>
          <a:endParaRPr lang="fr-FR"/>
        </a:p>
      </dgm:t>
    </dgm:pt>
    <dgm:pt modelId="{0EC50F07-7C8C-45CB-ACD6-8AEBBB30D9EB}">
      <dgm:prSet/>
      <dgm:spPr/>
      <dgm:t>
        <a:bodyPr/>
        <a:lstStyle/>
        <a:p>
          <a:pPr rtl="0"/>
          <a:r>
            <a:rPr lang="fr-FR" dirty="0" smtClean="0"/>
            <a:t>5 M€ de CA</a:t>
          </a:r>
          <a:endParaRPr lang="fr-FR" dirty="0"/>
        </a:p>
      </dgm:t>
    </dgm:pt>
    <dgm:pt modelId="{8836BFFB-5CD2-4EF7-8378-869CB778B16D}" type="parTrans" cxnId="{428B6F5A-57DB-45E1-AB85-F82D020F012C}">
      <dgm:prSet/>
      <dgm:spPr/>
      <dgm:t>
        <a:bodyPr/>
        <a:lstStyle/>
        <a:p>
          <a:endParaRPr lang="fr-FR"/>
        </a:p>
      </dgm:t>
    </dgm:pt>
    <dgm:pt modelId="{8C9E8FB1-2DA5-41AF-B867-DBCAA7459BFF}" type="sibTrans" cxnId="{428B6F5A-57DB-45E1-AB85-F82D020F012C}">
      <dgm:prSet/>
      <dgm:spPr/>
      <dgm:t>
        <a:bodyPr/>
        <a:lstStyle/>
        <a:p>
          <a:endParaRPr lang="fr-FR"/>
        </a:p>
      </dgm:t>
    </dgm:pt>
    <dgm:pt modelId="{D9BCDF91-AA27-4F69-A2CC-1058D5B92B69}">
      <dgm:prSet/>
      <dgm:spPr/>
      <dgm:t>
        <a:bodyPr/>
        <a:lstStyle/>
        <a:p>
          <a:pPr rtl="0"/>
          <a:r>
            <a:rPr lang="fr-FR" dirty="0" smtClean="0"/>
            <a:t>+25% de croissance par an, </a:t>
          </a:r>
          <a:r>
            <a:rPr lang="fr-FR" b="1" dirty="0" smtClean="0"/>
            <a:t>32% en 2010-2011 </a:t>
          </a:r>
          <a:r>
            <a:rPr lang="fr-FR" dirty="0" smtClean="0"/>
            <a:t>clôture au 31 mars 2011</a:t>
          </a:r>
          <a:endParaRPr lang="fr-FR" dirty="0"/>
        </a:p>
      </dgm:t>
    </dgm:pt>
    <dgm:pt modelId="{41872EA9-6999-4725-94AF-95607DEC0DCA}" type="parTrans" cxnId="{5348AD58-95C7-409C-BD01-0CA502CB54F6}">
      <dgm:prSet/>
      <dgm:spPr/>
      <dgm:t>
        <a:bodyPr/>
        <a:lstStyle/>
        <a:p>
          <a:endParaRPr lang="fr-FR"/>
        </a:p>
      </dgm:t>
    </dgm:pt>
    <dgm:pt modelId="{5571F064-DC48-4481-A96E-8B17D1C7BFCA}" type="sibTrans" cxnId="{5348AD58-95C7-409C-BD01-0CA502CB54F6}">
      <dgm:prSet/>
      <dgm:spPr/>
      <dgm:t>
        <a:bodyPr/>
        <a:lstStyle/>
        <a:p>
          <a:endParaRPr lang="fr-FR"/>
        </a:p>
      </dgm:t>
    </dgm:pt>
    <dgm:pt modelId="{9A7521BE-748B-4990-BBE8-268857FC54A6}" type="pres">
      <dgm:prSet presAssocID="{761BC314-5812-41D0-8F2C-669BA6D0F592}" presName="Name0" presStyleCnt="0">
        <dgm:presLayoutVars>
          <dgm:chMax val="7"/>
          <dgm:chPref val="7"/>
          <dgm:dir/>
        </dgm:presLayoutVars>
      </dgm:prSet>
      <dgm:spPr/>
      <dgm:t>
        <a:bodyPr/>
        <a:lstStyle/>
        <a:p>
          <a:endParaRPr lang="fr-FR"/>
        </a:p>
      </dgm:t>
    </dgm:pt>
    <dgm:pt modelId="{8A15AE5B-FBA9-49BC-A966-6628DC5BCD2E}" type="pres">
      <dgm:prSet presAssocID="{761BC314-5812-41D0-8F2C-669BA6D0F592}" presName="Name1" presStyleCnt="0"/>
      <dgm:spPr/>
      <dgm:t>
        <a:bodyPr/>
        <a:lstStyle/>
        <a:p>
          <a:endParaRPr lang="fr-FR"/>
        </a:p>
      </dgm:t>
    </dgm:pt>
    <dgm:pt modelId="{C616CA32-B152-4AE8-977F-186701857E43}" type="pres">
      <dgm:prSet presAssocID="{761BC314-5812-41D0-8F2C-669BA6D0F592}" presName="cycle" presStyleCnt="0"/>
      <dgm:spPr/>
      <dgm:t>
        <a:bodyPr/>
        <a:lstStyle/>
        <a:p>
          <a:endParaRPr lang="fr-FR"/>
        </a:p>
      </dgm:t>
    </dgm:pt>
    <dgm:pt modelId="{DCEC55FB-B0B6-4B8D-B413-957B05DFA5D1}" type="pres">
      <dgm:prSet presAssocID="{761BC314-5812-41D0-8F2C-669BA6D0F592}" presName="srcNode" presStyleLbl="node1" presStyleIdx="0" presStyleCnt="7"/>
      <dgm:spPr/>
      <dgm:t>
        <a:bodyPr/>
        <a:lstStyle/>
        <a:p>
          <a:endParaRPr lang="fr-FR"/>
        </a:p>
      </dgm:t>
    </dgm:pt>
    <dgm:pt modelId="{3FD25CC4-3C12-4A9B-A225-85E8D0CF186F}" type="pres">
      <dgm:prSet presAssocID="{761BC314-5812-41D0-8F2C-669BA6D0F592}" presName="conn" presStyleLbl="parChTrans1D2" presStyleIdx="0" presStyleCnt="1"/>
      <dgm:spPr/>
      <dgm:t>
        <a:bodyPr/>
        <a:lstStyle/>
        <a:p>
          <a:endParaRPr lang="fr-FR"/>
        </a:p>
      </dgm:t>
    </dgm:pt>
    <dgm:pt modelId="{9B2A04EF-7BD9-4C52-881B-763D29273B54}" type="pres">
      <dgm:prSet presAssocID="{761BC314-5812-41D0-8F2C-669BA6D0F592}" presName="extraNode" presStyleLbl="node1" presStyleIdx="0" presStyleCnt="7"/>
      <dgm:spPr/>
      <dgm:t>
        <a:bodyPr/>
        <a:lstStyle/>
        <a:p>
          <a:endParaRPr lang="fr-FR"/>
        </a:p>
      </dgm:t>
    </dgm:pt>
    <dgm:pt modelId="{36EAE778-0876-4666-B8DA-0A0E5934397D}" type="pres">
      <dgm:prSet presAssocID="{761BC314-5812-41D0-8F2C-669BA6D0F592}" presName="dstNode" presStyleLbl="node1" presStyleIdx="0" presStyleCnt="7"/>
      <dgm:spPr/>
      <dgm:t>
        <a:bodyPr/>
        <a:lstStyle/>
        <a:p>
          <a:endParaRPr lang="fr-FR"/>
        </a:p>
      </dgm:t>
    </dgm:pt>
    <dgm:pt modelId="{F696020F-A1B4-4221-9777-4F0830384E60}" type="pres">
      <dgm:prSet presAssocID="{1B8E6597-1E81-4DD3-9598-638CE0E59760}" presName="text_1" presStyleLbl="node1" presStyleIdx="0" presStyleCnt="7">
        <dgm:presLayoutVars>
          <dgm:bulletEnabled val="1"/>
        </dgm:presLayoutVars>
      </dgm:prSet>
      <dgm:spPr/>
      <dgm:t>
        <a:bodyPr/>
        <a:lstStyle/>
        <a:p>
          <a:endParaRPr lang="fr-FR"/>
        </a:p>
      </dgm:t>
    </dgm:pt>
    <dgm:pt modelId="{4886134B-E284-415F-8153-2A7624CFE0BE}" type="pres">
      <dgm:prSet presAssocID="{1B8E6597-1E81-4DD3-9598-638CE0E59760}" presName="accent_1" presStyleCnt="0"/>
      <dgm:spPr/>
      <dgm:t>
        <a:bodyPr/>
        <a:lstStyle/>
        <a:p>
          <a:endParaRPr lang="fr-FR"/>
        </a:p>
      </dgm:t>
    </dgm:pt>
    <dgm:pt modelId="{BC4C97C9-5CBF-4C9C-BBA0-7151B591F022}" type="pres">
      <dgm:prSet presAssocID="{1B8E6597-1E81-4DD3-9598-638CE0E59760}" presName="accentRepeatNode" presStyleLbl="solidFgAcc1" presStyleIdx="0" presStyleCnt="7"/>
      <dgm:spPr/>
      <dgm:t>
        <a:bodyPr/>
        <a:lstStyle/>
        <a:p>
          <a:endParaRPr lang="fr-FR"/>
        </a:p>
      </dgm:t>
    </dgm:pt>
    <dgm:pt modelId="{BFA81BE5-2058-4046-943B-CAF68A92FE0C}" type="pres">
      <dgm:prSet presAssocID="{0EC50F07-7C8C-45CB-ACD6-8AEBBB30D9EB}" presName="text_2" presStyleLbl="node1" presStyleIdx="1" presStyleCnt="7">
        <dgm:presLayoutVars>
          <dgm:bulletEnabled val="1"/>
        </dgm:presLayoutVars>
      </dgm:prSet>
      <dgm:spPr/>
      <dgm:t>
        <a:bodyPr/>
        <a:lstStyle/>
        <a:p>
          <a:endParaRPr lang="fr-FR"/>
        </a:p>
      </dgm:t>
    </dgm:pt>
    <dgm:pt modelId="{B1A51725-5B57-445C-A442-4BF37812F8DE}" type="pres">
      <dgm:prSet presAssocID="{0EC50F07-7C8C-45CB-ACD6-8AEBBB30D9EB}" presName="accent_2" presStyleCnt="0"/>
      <dgm:spPr/>
      <dgm:t>
        <a:bodyPr/>
        <a:lstStyle/>
        <a:p>
          <a:endParaRPr lang="fr-FR"/>
        </a:p>
      </dgm:t>
    </dgm:pt>
    <dgm:pt modelId="{148CBE96-F212-45EB-B1BA-30512514A2BA}" type="pres">
      <dgm:prSet presAssocID="{0EC50F07-7C8C-45CB-ACD6-8AEBBB30D9EB}" presName="accentRepeatNode" presStyleLbl="solidFgAcc1" presStyleIdx="1" presStyleCnt="7"/>
      <dgm:spPr/>
      <dgm:t>
        <a:bodyPr/>
        <a:lstStyle/>
        <a:p>
          <a:endParaRPr lang="fr-FR"/>
        </a:p>
      </dgm:t>
    </dgm:pt>
    <dgm:pt modelId="{7A968718-D62A-4F43-A8A2-DEFA79FA0DA6}" type="pres">
      <dgm:prSet presAssocID="{58F234F5-2445-470A-A791-9CE00C014C82}" presName="text_3" presStyleLbl="node1" presStyleIdx="2" presStyleCnt="7">
        <dgm:presLayoutVars>
          <dgm:bulletEnabled val="1"/>
        </dgm:presLayoutVars>
      </dgm:prSet>
      <dgm:spPr/>
      <dgm:t>
        <a:bodyPr/>
        <a:lstStyle/>
        <a:p>
          <a:endParaRPr lang="fr-FR"/>
        </a:p>
      </dgm:t>
    </dgm:pt>
    <dgm:pt modelId="{D6B562BB-0CAB-41EC-B1B6-521060040010}" type="pres">
      <dgm:prSet presAssocID="{58F234F5-2445-470A-A791-9CE00C014C82}" presName="accent_3" presStyleCnt="0"/>
      <dgm:spPr/>
      <dgm:t>
        <a:bodyPr/>
        <a:lstStyle/>
        <a:p>
          <a:endParaRPr lang="fr-FR"/>
        </a:p>
      </dgm:t>
    </dgm:pt>
    <dgm:pt modelId="{62AD8611-6285-4376-8DAC-4724CCE65E9A}" type="pres">
      <dgm:prSet presAssocID="{58F234F5-2445-470A-A791-9CE00C014C82}" presName="accentRepeatNode" presStyleLbl="solidFgAcc1" presStyleIdx="2" presStyleCnt="7"/>
      <dgm:spPr/>
      <dgm:t>
        <a:bodyPr/>
        <a:lstStyle/>
        <a:p>
          <a:endParaRPr lang="fr-FR"/>
        </a:p>
      </dgm:t>
    </dgm:pt>
    <dgm:pt modelId="{AE3D7FCB-2910-4C5B-BE5F-8CEF31A52D3E}" type="pres">
      <dgm:prSet presAssocID="{D9BCDF91-AA27-4F69-A2CC-1058D5B92B69}" presName="text_4" presStyleLbl="node1" presStyleIdx="3" presStyleCnt="7">
        <dgm:presLayoutVars>
          <dgm:bulletEnabled val="1"/>
        </dgm:presLayoutVars>
      </dgm:prSet>
      <dgm:spPr/>
      <dgm:t>
        <a:bodyPr/>
        <a:lstStyle/>
        <a:p>
          <a:endParaRPr lang="fr-FR"/>
        </a:p>
      </dgm:t>
    </dgm:pt>
    <dgm:pt modelId="{78CBEEFF-8576-44F3-B372-13DCB559D420}" type="pres">
      <dgm:prSet presAssocID="{D9BCDF91-AA27-4F69-A2CC-1058D5B92B69}" presName="accent_4" presStyleCnt="0"/>
      <dgm:spPr/>
      <dgm:t>
        <a:bodyPr/>
        <a:lstStyle/>
        <a:p>
          <a:endParaRPr lang="fr-FR"/>
        </a:p>
      </dgm:t>
    </dgm:pt>
    <dgm:pt modelId="{9BB1DFCF-3BFB-4EAB-96FA-B90E99742705}" type="pres">
      <dgm:prSet presAssocID="{D9BCDF91-AA27-4F69-A2CC-1058D5B92B69}" presName="accentRepeatNode" presStyleLbl="solidFgAcc1" presStyleIdx="3" presStyleCnt="7"/>
      <dgm:spPr/>
      <dgm:t>
        <a:bodyPr/>
        <a:lstStyle/>
        <a:p>
          <a:endParaRPr lang="fr-FR"/>
        </a:p>
      </dgm:t>
    </dgm:pt>
    <dgm:pt modelId="{38D64D08-F839-4065-9ED2-6C337650931C}" type="pres">
      <dgm:prSet presAssocID="{292919E2-7841-49A7-8F93-29753D297BD4}" presName="text_5" presStyleLbl="node1" presStyleIdx="4" presStyleCnt="7">
        <dgm:presLayoutVars>
          <dgm:bulletEnabled val="1"/>
        </dgm:presLayoutVars>
      </dgm:prSet>
      <dgm:spPr/>
      <dgm:t>
        <a:bodyPr/>
        <a:lstStyle/>
        <a:p>
          <a:endParaRPr lang="fr-FR"/>
        </a:p>
      </dgm:t>
    </dgm:pt>
    <dgm:pt modelId="{BBCAE6EE-30B6-48B7-BE76-B39394F9CB4C}" type="pres">
      <dgm:prSet presAssocID="{292919E2-7841-49A7-8F93-29753D297BD4}" presName="accent_5" presStyleCnt="0"/>
      <dgm:spPr/>
      <dgm:t>
        <a:bodyPr/>
        <a:lstStyle/>
        <a:p>
          <a:endParaRPr lang="fr-FR"/>
        </a:p>
      </dgm:t>
    </dgm:pt>
    <dgm:pt modelId="{921EDE2A-4639-4AF7-8931-2D3BDB5DCDE8}" type="pres">
      <dgm:prSet presAssocID="{292919E2-7841-49A7-8F93-29753D297BD4}" presName="accentRepeatNode" presStyleLbl="solidFgAcc1" presStyleIdx="4" presStyleCnt="7"/>
      <dgm:spPr/>
      <dgm:t>
        <a:bodyPr/>
        <a:lstStyle/>
        <a:p>
          <a:endParaRPr lang="fr-FR"/>
        </a:p>
      </dgm:t>
    </dgm:pt>
    <dgm:pt modelId="{9FDADCF6-EE51-4AF4-9F41-B4F4D49F3354}" type="pres">
      <dgm:prSet presAssocID="{75AA99F8-44B9-40FC-9C71-DD73E9094573}" presName="text_6" presStyleLbl="node1" presStyleIdx="5" presStyleCnt="7">
        <dgm:presLayoutVars>
          <dgm:bulletEnabled val="1"/>
        </dgm:presLayoutVars>
      </dgm:prSet>
      <dgm:spPr/>
      <dgm:t>
        <a:bodyPr/>
        <a:lstStyle/>
        <a:p>
          <a:endParaRPr lang="fr-FR"/>
        </a:p>
      </dgm:t>
    </dgm:pt>
    <dgm:pt modelId="{5900FD01-7425-4405-A330-B11C1A788E84}" type="pres">
      <dgm:prSet presAssocID="{75AA99F8-44B9-40FC-9C71-DD73E9094573}" presName="accent_6" presStyleCnt="0"/>
      <dgm:spPr/>
      <dgm:t>
        <a:bodyPr/>
        <a:lstStyle/>
        <a:p>
          <a:endParaRPr lang="fr-FR"/>
        </a:p>
      </dgm:t>
    </dgm:pt>
    <dgm:pt modelId="{B84DDF07-BC1B-4570-8A6A-35F6F9A142D8}" type="pres">
      <dgm:prSet presAssocID="{75AA99F8-44B9-40FC-9C71-DD73E9094573}" presName="accentRepeatNode" presStyleLbl="solidFgAcc1" presStyleIdx="5" presStyleCnt="7"/>
      <dgm:spPr/>
      <dgm:t>
        <a:bodyPr/>
        <a:lstStyle/>
        <a:p>
          <a:endParaRPr lang="fr-FR"/>
        </a:p>
      </dgm:t>
    </dgm:pt>
    <dgm:pt modelId="{970B3692-13C5-44B1-871B-29069000CE02}" type="pres">
      <dgm:prSet presAssocID="{69178F8A-F617-4D60-B24F-A7B912AE3269}" presName="text_7" presStyleLbl="node1" presStyleIdx="6" presStyleCnt="7">
        <dgm:presLayoutVars>
          <dgm:bulletEnabled val="1"/>
        </dgm:presLayoutVars>
      </dgm:prSet>
      <dgm:spPr/>
      <dgm:t>
        <a:bodyPr/>
        <a:lstStyle/>
        <a:p>
          <a:endParaRPr lang="fr-FR"/>
        </a:p>
      </dgm:t>
    </dgm:pt>
    <dgm:pt modelId="{4E704A42-7D7E-495A-917D-94B336B8D0D7}" type="pres">
      <dgm:prSet presAssocID="{69178F8A-F617-4D60-B24F-A7B912AE3269}" presName="accent_7" presStyleCnt="0"/>
      <dgm:spPr/>
      <dgm:t>
        <a:bodyPr/>
        <a:lstStyle/>
        <a:p>
          <a:endParaRPr lang="fr-FR"/>
        </a:p>
      </dgm:t>
    </dgm:pt>
    <dgm:pt modelId="{3731BA46-712D-4526-BDDF-48241B1152C3}" type="pres">
      <dgm:prSet presAssocID="{69178F8A-F617-4D60-B24F-A7B912AE3269}" presName="accentRepeatNode" presStyleLbl="solidFgAcc1" presStyleIdx="6" presStyleCnt="7"/>
      <dgm:spPr/>
      <dgm:t>
        <a:bodyPr/>
        <a:lstStyle/>
        <a:p>
          <a:endParaRPr lang="fr-FR"/>
        </a:p>
      </dgm:t>
    </dgm:pt>
  </dgm:ptLst>
  <dgm:cxnLst>
    <dgm:cxn modelId="{C2ECD3C9-AC66-4B84-9E98-0261F780825F}" type="presOf" srcId="{0EC50F07-7C8C-45CB-ACD6-8AEBBB30D9EB}" destId="{BFA81BE5-2058-4046-943B-CAF68A92FE0C}" srcOrd="0" destOrd="0" presId="urn:microsoft.com/office/officeart/2008/layout/VerticalCurvedList"/>
    <dgm:cxn modelId="{1416F9D8-F609-40E7-B146-D6E51A1796E6}" srcId="{761BC314-5812-41D0-8F2C-669BA6D0F592}" destId="{3CD20CA8-B2DC-422F-8FE4-D3DD5AE72590}" srcOrd="8" destOrd="0" parTransId="{9FD64522-0820-45ED-9353-AA22D4039E83}" sibTransId="{061CCCAA-1B25-47E1-AFBA-30516111FC1F}"/>
    <dgm:cxn modelId="{E7F4814D-0285-4094-AA4C-6DE7A16C31BD}" srcId="{761BC314-5812-41D0-8F2C-669BA6D0F592}" destId="{969BF73F-EDC4-4062-BDF6-15A287237CEF}" srcOrd="7" destOrd="0" parTransId="{B760C67B-F47A-47D4-81D1-D20E4D610D14}" sibTransId="{31A6A6CD-10CD-45A6-94A3-FE99F9B547E7}"/>
    <dgm:cxn modelId="{43D807DE-ED2A-4EEA-8363-C9891783AD36}" type="presOf" srcId="{292919E2-7841-49A7-8F93-29753D297BD4}" destId="{38D64D08-F839-4065-9ED2-6C337650931C}" srcOrd="0" destOrd="0" presId="urn:microsoft.com/office/officeart/2008/layout/VerticalCurvedList"/>
    <dgm:cxn modelId="{428B6F5A-57DB-45E1-AB85-F82D020F012C}" srcId="{761BC314-5812-41D0-8F2C-669BA6D0F592}" destId="{0EC50F07-7C8C-45CB-ACD6-8AEBBB30D9EB}" srcOrd="1" destOrd="0" parTransId="{8836BFFB-5CD2-4EF7-8378-869CB778B16D}" sibTransId="{8C9E8FB1-2DA5-41AF-B867-DBCAA7459BFF}"/>
    <dgm:cxn modelId="{F276AE58-F8AC-4158-8DA7-90C6B260DE89}" type="presOf" srcId="{D9BCDF91-AA27-4F69-A2CC-1058D5B92B69}" destId="{AE3D7FCB-2910-4C5B-BE5F-8CEF31A52D3E}" srcOrd="0" destOrd="0" presId="urn:microsoft.com/office/officeart/2008/layout/VerticalCurvedList"/>
    <dgm:cxn modelId="{AEBD6123-5A37-4A3F-99C5-3D96C503B4C4}" srcId="{761BC314-5812-41D0-8F2C-669BA6D0F592}" destId="{75AA99F8-44B9-40FC-9C71-DD73E9094573}" srcOrd="5" destOrd="0" parTransId="{B672E765-FBB5-463E-8893-F3F4D628B610}" sibTransId="{FA571637-F4F6-4E8C-91E2-D8828EFEDCC6}"/>
    <dgm:cxn modelId="{CCDB2C85-9262-407E-ADFF-3803320DEAB5}" type="presOf" srcId="{75AA99F8-44B9-40FC-9C71-DD73E9094573}" destId="{9FDADCF6-EE51-4AF4-9F41-B4F4D49F3354}" srcOrd="0" destOrd="0" presId="urn:microsoft.com/office/officeart/2008/layout/VerticalCurvedList"/>
    <dgm:cxn modelId="{3F40F3E5-13F9-4167-BDFA-624E1FED69A1}" type="presOf" srcId="{55F25507-A4B0-4FB0-BCCE-BB4CC0D07E6C}" destId="{3FD25CC4-3C12-4A9B-A225-85E8D0CF186F}" srcOrd="0" destOrd="0" presId="urn:microsoft.com/office/officeart/2008/layout/VerticalCurvedList"/>
    <dgm:cxn modelId="{20F5FE5F-82E7-4BC6-8B5E-71928490CCE0}" srcId="{761BC314-5812-41D0-8F2C-669BA6D0F592}" destId="{1B8E6597-1E81-4DD3-9598-638CE0E59760}" srcOrd="0" destOrd="0" parTransId="{717BDEB4-33E6-4622-9B5C-B8F3FF0F563B}" sibTransId="{55F25507-A4B0-4FB0-BCCE-BB4CC0D07E6C}"/>
    <dgm:cxn modelId="{F5EFB657-38E7-40C9-B878-FCB441424F3B}" srcId="{761BC314-5812-41D0-8F2C-669BA6D0F592}" destId="{69178F8A-F617-4D60-B24F-A7B912AE3269}" srcOrd="6" destOrd="0" parTransId="{EC395EBB-7484-4939-AD7B-3161038C4A14}" sibTransId="{CC258248-AD65-4E21-9E24-FCE65BC8777B}"/>
    <dgm:cxn modelId="{FC89B63F-94A0-4B35-AFA0-50945170C939}" type="presOf" srcId="{58F234F5-2445-470A-A791-9CE00C014C82}" destId="{7A968718-D62A-4F43-A8A2-DEFA79FA0DA6}" srcOrd="0" destOrd="0" presId="urn:microsoft.com/office/officeart/2008/layout/VerticalCurvedList"/>
    <dgm:cxn modelId="{644E87D9-0CF0-486A-8439-17731BCF6FE1}" type="presOf" srcId="{69178F8A-F617-4D60-B24F-A7B912AE3269}" destId="{970B3692-13C5-44B1-871B-29069000CE02}" srcOrd="0" destOrd="0" presId="urn:microsoft.com/office/officeart/2008/layout/VerticalCurvedList"/>
    <dgm:cxn modelId="{5348AD58-95C7-409C-BD01-0CA502CB54F6}" srcId="{761BC314-5812-41D0-8F2C-669BA6D0F592}" destId="{D9BCDF91-AA27-4F69-A2CC-1058D5B92B69}" srcOrd="3" destOrd="0" parTransId="{41872EA9-6999-4725-94AF-95607DEC0DCA}" sibTransId="{5571F064-DC48-4481-A96E-8B17D1C7BFCA}"/>
    <dgm:cxn modelId="{94874C5C-5A56-49F1-ACD4-EA707F86AE4A}" srcId="{761BC314-5812-41D0-8F2C-669BA6D0F592}" destId="{58F234F5-2445-470A-A791-9CE00C014C82}" srcOrd="2" destOrd="0" parTransId="{A1F69F6B-44C9-40BA-A1E3-F665CDBAAE1A}" sibTransId="{D35A5BAA-3497-47AC-B1C1-421CE91B89EB}"/>
    <dgm:cxn modelId="{1BE523D7-B6F8-406F-957B-6EFD5D1A0616}" type="presOf" srcId="{1B8E6597-1E81-4DD3-9598-638CE0E59760}" destId="{F696020F-A1B4-4221-9777-4F0830384E60}" srcOrd="0" destOrd="0" presId="urn:microsoft.com/office/officeart/2008/layout/VerticalCurvedList"/>
    <dgm:cxn modelId="{8AD7D934-9FBA-4EBC-958C-13EFC3D5A74C}" srcId="{761BC314-5812-41D0-8F2C-669BA6D0F592}" destId="{292919E2-7841-49A7-8F93-29753D297BD4}" srcOrd="4" destOrd="0" parTransId="{248AE880-77CF-4525-BB61-EF7C1F801BA2}" sibTransId="{144D9F3B-8C1D-4F9E-B1B8-0B6D8AE76547}"/>
    <dgm:cxn modelId="{37705EAA-73F2-47F7-A9E8-B1A564B3B658}" type="presOf" srcId="{761BC314-5812-41D0-8F2C-669BA6D0F592}" destId="{9A7521BE-748B-4990-BBE8-268857FC54A6}" srcOrd="0" destOrd="0" presId="urn:microsoft.com/office/officeart/2008/layout/VerticalCurvedList"/>
    <dgm:cxn modelId="{CF18165C-6F09-456D-9FCD-9A8E95C08153}" type="presParOf" srcId="{9A7521BE-748B-4990-BBE8-268857FC54A6}" destId="{8A15AE5B-FBA9-49BC-A966-6628DC5BCD2E}" srcOrd="0" destOrd="0" presId="urn:microsoft.com/office/officeart/2008/layout/VerticalCurvedList"/>
    <dgm:cxn modelId="{22B3CEDC-826F-4279-A689-CC86BB9212DF}" type="presParOf" srcId="{8A15AE5B-FBA9-49BC-A966-6628DC5BCD2E}" destId="{C616CA32-B152-4AE8-977F-186701857E43}" srcOrd="0" destOrd="0" presId="urn:microsoft.com/office/officeart/2008/layout/VerticalCurvedList"/>
    <dgm:cxn modelId="{8FCAABA6-190A-4AC1-A17A-8165DC31D1C6}" type="presParOf" srcId="{C616CA32-B152-4AE8-977F-186701857E43}" destId="{DCEC55FB-B0B6-4B8D-B413-957B05DFA5D1}" srcOrd="0" destOrd="0" presId="urn:microsoft.com/office/officeart/2008/layout/VerticalCurvedList"/>
    <dgm:cxn modelId="{CA21987E-387B-47A8-A9B0-E41D0F31DD70}" type="presParOf" srcId="{C616CA32-B152-4AE8-977F-186701857E43}" destId="{3FD25CC4-3C12-4A9B-A225-85E8D0CF186F}" srcOrd="1" destOrd="0" presId="urn:microsoft.com/office/officeart/2008/layout/VerticalCurvedList"/>
    <dgm:cxn modelId="{96C5DE2E-0106-4AC2-920C-E7ACD15027CC}" type="presParOf" srcId="{C616CA32-B152-4AE8-977F-186701857E43}" destId="{9B2A04EF-7BD9-4C52-881B-763D29273B54}" srcOrd="2" destOrd="0" presId="urn:microsoft.com/office/officeart/2008/layout/VerticalCurvedList"/>
    <dgm:cxn modelId="{95B85374-4CCA-4247-8ADF-441F497572E6}" type="presParOf" srcId="{C616CA32-B152-4AE8-977F-186701857E43}" destId="{36EAE778-0876-4666-B8DA-0A0E5934397D}" srcOrd="3" destOrd="0" presId="urn:microsoft.com/office/officeart/2008/layout/VerticalCurvedList"/>
    <dgm:cxn modelId="{E79101D9-0596-448C-8B7F-2A1AEF299BF0}" type="presParOf" srcId="{8A15AE5B-FBA9-49BC-A966-6628DC5BCD2E}" destId="{F696020F-A1B4-4221-9777-4F0830384E60}" srcOrd="1" destOrd="0" presId="urn:microsoft.com/office/officeart/2008/layout/VerticalCurvedList"/>
    <dgm:cxn modelId="{BE2A3712-3C71-4075-BE92-0A81C7F6BAB7}" type="presParOf" srcId="{8A15AE5B-FBA9-49BC-A966-6628DC5BCD2E}" destId="{4886134B-E284-415F-8153-2A7624CFE0BE}" srcOrd="2" destOrd="0" presId="urn:microsoft.com/office/officeart/2008/layout/VerticalCurvedList"/>
    <dgm:cxn modelId="{A34C0D3B-94C8-42AD-ADCF-A5AE7370ABBE}" type="presParOf" srcId="{4886134B-E284-415F-8153-2A7624CFE0BE}" destId="{BC4C97C9-5CBF-4C9C-BBA0-7151B591F022}" srcOrd="0" destOrd="0" presId="urn:microsoft.com/office/officeart/2008/layout/VerticalCurvedList"/>
    <dgm:cxn modelId="{E12337E8-C27C-4516-BD9C-D1A20C725127}" type="presParOf" srcId="{8A15AE5B-FBA9-49BC-A966-6628DC5BCD2E}" destId="{BFA81BE5-2058-4046-943B-CAF68A92FE0C}" srcOrd="3" destOrd="0" presId="urn:microsoft.com/office/officeart/2008/layout/VerticalCurvedList"/>
    <dgm:cxn modelId="{C4233C2B-F47E-4982-AA95-ABA7A95F871B}" type="presParOf" srcId="{8A15AE5B-FBA9-49BC-A966-6628DC5BCD2E}" destId="{B1A51725-5B57-445C-A442-4BF37812F8DE}" srcOrd="4" destOrd="0" presId="urn:microsoft.com/office/officeart/2008/layout/VerticalCurvedList"/>
    <dgm:cxn modelId="{4A0CF185-3945-4B52-A955-041B957488D1}" type="presParOf" srcId="{B1A51725-5B57-445C-A442-4BF37812F8DE}" destId="{148CBE96-F212-45EB-B1BA-30512514A2BA}" srcOrd="0" destOrd="0" presId="urn:microsoft.com/office/officeart/2008/layout/VerticalCurvedList"/>
    <dgm:cxn modelId="{74A63A72-DE9B-4A17-8D80-EF801BF0B743}" type="presParOf" srcId="{8A15AE5B-FBA9-49BC-A966-6628DC5BCD2E}" destId="{7A968718-D62A-4F43-A8A2-DEFA79FA0DA6}" srcOrd="5" destOrd="0" presId="urn:microsoft.com/office/officeart/2008/layout/VerticalCurvedList"/>
    <dgm:cxn modelId="{31B7399F-3BA4-4346-BABE-79333CF0C58A}" type="presParOf" srcId="{8A15AE5B-FBA9-49BC-A966-6628DC5BCD2E}" destId="{D6B562BB-0CAB-41EC-B1B6-521060040010}" srcOrd="6" destOrd="0" presId="urn:microsoft.com/office/officeart/2008/layout/VerticalCurvedList"/>
    <dgm:cxn modelId="{51C18D32-52BD-4B90-BC23-E9B8D3E8C282}" type="presParOf" srcId="{D6B562BB-0CAB-41EC-B1B6-521060040010}" destId="{62AD8611-6285-4376-8DAC-4724CCE65E9A}" srcOrd="0" destOrd="0" presId="urn:microsoft.com/office/officeart/2008/layout/VerticalCurvedList"/>
    <dgm:cxn modelId="{FB585945-8733-42E3-A877-F5D0C8C4C1A7}" type="presParOf" srcId="{8A15AE5B-FBA9-49BC-A966-6628DC5BCD2E}" destId="{AE3D7FCB-2910-4C5B-BE5F-8CEF31A52D3E}" srcOrd="7" destOrd="0" presId="urn:microsoft.com/office/officeart/2008/layout/VerticalCurvedList"/>
    <dgm:cxn modelId="{97DA7850-2B89-4CDC-9643-CF8C738FD3C3}" type="presParOf" srcId="{8A15AE5B-FBA9-49BC-A966-6628DC5BCD2E}" destId="{78CBEEFF-8576-44F3-B372-13DCB559D420}" srcOrd="8" destOrd="0" presId="urn:microsoft.com/office/officeart/2008/layout/VerticalCurvedList"/>
    <dgm:cxn modelId="{7580EE8B-2BA5-442B-A113-97AB8D0B2A36}" type="presParOf" srcId="{78CBEEFF-8576-44F3-B372-13DCB559D420}" destId="{9BB1DFCF-3BFB-4EAB-96FA-B90E99742705}" srcOrd="0" destOrd="0" presId="urn:microsoft.com/office/officeart/2008/layout/VerticalCurvedList"/>
    <dgm:cxn modelId="{5C9C718C-EE9D-4690-B830-E544C6B6A500}" type="presParOf" srcId="{8A15AE5B-FBA9-49BC-A966-6628DC5BCD2E}" destId="{38D64D08-F839-4065-9ED2-6C337650931C}" srcOrd="9" destOrd="0" presId="urn:microsoft.com/office/officeart/2008/layout/VerticalCurvedList"/>
    <dgm:cxn modelId="{162697E1-56CA-4C00-91A3-9A9C88F5AC77}" type="presParOf" srcId="{8A15AE5B-FBA9-49BC-A966-6628DC5BCD2E}" destId="{BBCAE6EE-30B6-48B7-BE76-B39394F9CB4C}" srcOrd="10" destOrd="0" presId="urn:microsoft.com/office/officeart/2008/layout/VerticalCurvedList"/>
    <dgm:cxn modelId="{18722A61-FFCF-4E22-9738-BF747030B39F}" type="presParOf" srcId="{BBCAE6EE-30B6-48B7-BE76-B39394F9CB4C}" destId="{921EDE2A-4639-4AF7-8931-2D3BDB5DCDE8}" srcOrd="0" destOrd="0" presId="urn:microsoft.com/office/officeart/2008/layout/VerticalCurvedList"/>
    <dgm:cxn modelId="{6D1FCD6D-BD98-4066-8C57-F444A73672B5}" type="presParOf" srcId="{8A15AE5B-FBA9-49BC-A966-6628DC5BCD2E}" destId="{9FDADCF6-EE51-4AF4-9F41-B4F4D49F3354}" srcOrd="11" destOrd="0" presId="urn:microsoft.com/office/officeart/2008/layout/VerticalCurvedList"/>
    <dgm:cxn modelId="{B050D589-0A2C-4367-8800-69AA560BC7C5}" type="presParOf" srcId="{8A15AE5B-FBA9-49BC-A966-6628DC5BCD2E}" destId="{5900FD01-7425-4405-A330-B11C1A788E84}" srcOrd="12" destOrd="0" presId="urn:microsoft.com/office/officeart/2008/layout/VerticalCurvedList"/>
    <dgm:cxn modelId="{4A33D199-D5E6-4B32-B8A2-E35E0E2CD308}" type="presParOf" srcId="{5900FD01-7425-4405-A330-B11C1A788E84}" destId="{B84DDF07-BC1B-4570-8A6A-35F6F9A142D8}" srcOrd="0" destOrd="0" presId="urn:microsoft.com/office/officeart/2008/layout/VerticalCurvedList"/>
    <dgm:cxn modelId="{013044A0-AD61-4A15-8399-68E057A213AF}" type="presParOf" srcId="{8A15AE5B-FBA9-49BC-A966-6628DC5BCD2E}" destId="{970B3692-13C5-44B1-871B-29069000CE02}" srcOrd="13" destOrd="0" presId="urn:microsoft.com/office/officeart/2008/layout/VerticalCurvedList"/>
    <dgm:cxn modelId="{235498F5-7962-4B43-B820-D2139ECBFC45}" type="presParOf" srcId="{8A15AE5B-FBA9-49BC-A966-6628DC5BCD2E}" destId="{4E704A42-7D7E-495A-917D-94B336B8D0D7}" srcOrd="14" destOrd="0" presId="urn:microsoft.com/office/officeart/2008/layout/VerticalCurvedList"/>
    <dgm:cxn modelId="{55F1D5D8-A04D-4F7C-8C6D-6EAF2A3E2256}" type="presParOf" srcId="{4E704A42-7D7E-495A-917D-94B336B8D0D7}" destId="{3731BA46-712D-4526-BDDF-48241B1152C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25CC4-3C12-4A9B-A225-85E8D0CF186F}">
      <dsp:nvSpPr>
        <dsp:cNvPr id="0" name=""/>
        <dsp:cNvSpPr/>
      </dsp:nvSpPr>
      <dsp:spPr>
        <a:xfrm>
          <a:off x="-5080878" y="-778677"/>
          <a:ext cx="6053155" cy="6053155"/>
        </a:xfrm>
        <a:prstGeom prst="blockArc">
          <a:avLst>
            <a:gd name="adj1" fmla="val 18900000"/>
            <a:gd name="adj2" fmla="val 2700000"/>
            <a:gd name="adj3" fmla="val 357"/>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6020F-A1B4-4221-9777-4F0830384E60}">
      <dsp:nvSpPr>
        <dsp:cNvPr id="0" name=""/>
        <dsp:cNvSpPr/>
      </dsp:nvSpPr>
      <dsp:spPr>
        <a:xfrm>
          <a:off x="315380" y="204379"/>
          <a:ext cx="10492625"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fr-FR" sz="2000" kern="1200" dirty="0" smtClean="0"/>
            <a:t>Création en 1998</a:t>
          </a:r>
          <a:endParaRPr lang="fr-FR" sz="2000" kern="1200" dirty="0"/>
        </a:p>
      </dsp:txBody>
      <dsp:txXfrm>
        <a:off x="315380" y="204379"/>
        <a:ext cx="10492625" cy="408578"/>
      </dsp:txXfrm>
    </dsp:sp>
    <dsp:sp modelId="{BC4C97C9-5CBF-4C9C-BBA0-7151B591F022}">
      <dsp:nvSpPr>
        <dsp:cNvPr id="0" name=""/>
        <dsp:cNvSpPr/>
      </dsp:nvSpPr>
      <dsp:spPr>
        <a:xfrm>
          <a:off x="60018" y="153306"/>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81BE5-2058-4046-943B-CAF68A92FE0C}">
      <dsp:nvSpPr>
        <dsp:cNvPr id="0" name=""/>
        <dsp:cNvSpPr/>
      </dsp:nvSpPr>
      <dsp:spPr>
        <a:xfrm>
          <a:off x="685384" y="817606"/>
          <a:ext cx="10122621"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fr-FR" sz="2000" kern="1200" dirty="0" smtClean="0"/>
            <a:t>5 M€ de CA</a:t>
          </a:r>
          <a:endParaRPr lang="fr-FR" sz="2000" kern="1200" dirty="0"/>
        </a:p>
      </dsp:txBody>
      <dsp:txXfrm>
        <a:off x="685384" y="817606"/>
        <a:ext cx="10122621" cy="408578"/>
      </dsp:txXfrm>
    </dsp:sp>
    <dsp:sp modelId="{148CBE96-F212-45EB-B1BA-30512514A2BA}">
      <dsp:nvSpPr>
        <dsp:cNvPr id="0" name=""/>
        <dsp:cNvSpPr/>
      </dsp:nvSpPr>
      <dsp:spPr>
        <a:xfrm>
          <a:off x="430023" y="766533"/>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68718-D62A-4F43-A8A2-DEFA79FA0DA6}">
      <dsp:nvSpPr>
        <dsp:cNvPr id="0" name=""/>
        <dsp:cNvSpPr/>
      </dsp:nvSpPr>
      <dsp:spPr>
        <a:xfrm>
          <a:off x="888145" y="1430383"/>
          <a:ext cx="9919860"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fr-FR" sz="2000" kern="1200" dirty="0" smtClean="0"/>
            <a:t>5 000 clients</a:t>
          </a:r>
          <a:endParaRPr lang="fr-FR" sz="2000" kern="1200" dirty="0"/>
        </a:p>
      </dsp:txBody>
      <dsp:txXfrm>
        <a:off x="888145" y="1430383"/>
        <a:ext cx="9919860" cy="408578"/>
      </dsp:txXfrm>
    </dsp:sp>
    <dsp:sp modelId="{62AD8611-6285-4376-8DAC-4724CCE65E9A}">
      <dsp:nvSpPr>
        <dsp:cNvPr id="0" name=""/>
        <dsp:cNvSpPr/>
      </dsp:nvSpPr>
      <dsp:spPr>
        <a:xfrm>
          <a:off x="632783" y="1379311"/>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3D7FCB-2910-4C5B-BE5F-8CEF31A52D3E}">
      <dsp:nvSpPr>
        <dsp:cNvPr id="0" name=""/>
        <dsp:cNvSpPr/>
      </dsp:nvSpPr>
      <dsp:spPr>
        <a:xfrm>
          <a:off x="952884" y="2043610"/>
          <a:ext cx="9855121"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fr-FR" sz="2000" kern="1200" dirty="0" smtClean="0"/>
            <a:t>+25% de croissance par an, </a:t>
          </a:r>
          <a:r>
            <a:rPr lang="fr-FR" sz="2000" b="1" kern="1200" dirty="0" smtClean="0"/>
            <a:t>32% en 2010-2011 </a:t>
          </a:r>
          <a:r>
            <a:rPr lang="fr-FR" sz="2000" kern="1200" dirty="0" smtClean="0"/>
            <a:t>clôture au 31 mars 2011</a:t>
          </a:r>
          <a:endParaRPr lang="fr-FR" sz="2000" kern="1200" dirty="0"/>
        </a:p>
      </dsp:txBody>
      <dsp:txXfrm>
        <a:off x="952884" y="2043610"/>
        <a:ext cx="9855121" cy="408578"/>
      </dsp:txXfrm>
    </dsp:sp>
    <dsp:sp modelId="{9BB1DFCF-3BFB-4EAB-96FA-B90E99742705}">
      <dsp:nvSpPr>
        <dsp:cNvPr id="0" name=""/>
        <dsp:cNvSpPr/>
      </dsp:nvSpPr>
      <dsp:spPr>
        <a:xfrm>
          <a:off x="697523" y="1992538"/>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64D08-F839-4065-9ED2-6C337650931C}">
      <dsp:nvSpPr>
        <dsp:cNvPr id="0" name=""/>
        <dsp:cNvSpPr/>
      </dsp:nvSpPr>
      <dsp:spPr>
        <a:xfrm>
          <a:off x="888145" y="2656837"/>
          <a:ext cx="9919860"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fr-FR" sz="2000" kern="1200" dirty="0" smtClean="0"/>
            <a:t>45 employés dont 2/3 d’ingénieurs</a:t>
          </a:r>
          <a:endParaRPr lang="fr-FR" sz="2000" kern="1200" dirty="0"/>
        </a:p>
      </dsp:txBody>
      <dsp:txXfrm>
        <a:off x="888145" y="2656837"/>
        <a:ext cx="9919860" cy="408578"/>
      </dsp:txXfrm>
    </dsp:sp>
    <dsp:sp modelId="{921EDE2A-4639-4AF7-8931-2D3BDB5DCDE8}">
      <dsp:nvSpPr>
        <dsp:cNvPr id="0" name=""/>
        <dsp:cNvSpPr/>
      </dsp:nvSpPr>
      <dsp:spPr>
        <a:xfrm>
          <a:off x="632783" y="2605765"/>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ADCF6-EE51-4AF4-9F41-B4F4D49F3354}">
      <dsp:nvSpPr>
        <dsp:cNvPr id="0" name=""/>
        <dsp:cNvSpPr/>
      </dsp:nvSpPr>
      <dsp:spPr>
        <a:xfrm>
          <a:off x="685384" y="3269615"/>
          <a:ext cx="10122621"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fr-FR" sz="2000" kern="1200" dirty="0" smtClean="0"/>
            <a:t>Propriétaire du </a:t>
          </a:r>
          <a:r>
            <a:rPr lang="fr-FR" sz="2000" kern="1200" dirty="0" err="1" smtClean="0"/>
            <a:t>DataCenter</a:t>
          </a:r>
          <a:r>
            <a:rPr lang="fr-FR" sz="2000" kern="1200" dirty="0" smtClean="0"/>
            <a:t>, Support sur site en 24/7, &gt;250 accords de </a:t>
          </a:r>
          <a:r>
            <a:rPr lang="fr-FR" sz="2000" kern="1200" dirty="0" err="1" smtClean="0"/>
            <a:t>peering</a:t>
          </a:r>
          <a:endParaRPr lang="fr-FR" sz="2000" kern="1200" dirty="0"/>
        </a:p>
      </dsp:txBody>
      <dsp:txXfrm>
        <a:off x="685384" y="3269615"/>
        <a:ext cx="10122621" cy="408578"/>
      </dsp:txXfrm>
    </dsp:sp>
    <dsp:sp modelId="{B84DDF07-BC1B-4570-8A6A-35F6F9A142D8}">
      <dsp:nvSpPr>
        <dsp:cNvPr id="0" name=""/>
        <dsp:cNvSpPr/>
      </dsp:nvSpPr>
      <dsp:spPr>
        <a:xfrm>
          <a:off x="430023" y="3218543"/>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B3692-13C5-44B1-871B-29069000CE02}">
      <dsp:nvSpPr>
        <dsp:cNvPr id="0" name=""/>
        <dsp:cNvSpPr/>
      </dsp:nvSpPr>
      <dsp:spPr>
        <a:xfrm>
          <a:off x="315380" y="3882842"/>
          <a:ext cx="10492625" cy="40857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4309" tIns="50800" rIns="50800" bIns="50800" numCol="1" spcCol="1270" anchor="ctr" anchorCtr="0">
          <a:noAutofit/>
        </a:bodyPr>
        <a:lstStyle/>
        <a:p>
          <a:pPr lvl="0" algn="l" defTabSz="889000" rtl="0">
            <a:lnSpc>
              <a:spcPct val="90000"/>
            </a:lnSpc>
            <a:spcBef>
              <a:spcPct val="0"/>
            </a:spcBef>
            <a:spcAft>
              <a:spcPct val="35000"/>
            </a:spcAft>
          </a:pPr>
          <a:r>
            <a:rPr lang="pt-BR" sz="2000" kern="1200" dirty="0" smtClean="0"/>
            <a:t>4 000 serveurs infogérés, 8 000 VMs en production</a:t>
          </a:r>
          <a:endParaRPr lang="fr-FR" sz="2000" kern="1200" dirty="0"/>
        </a:p>
      </dsp:txBody>
      <dsp:txXfrm>
        <a:off x="315380" y="3882842"/>
        <a:ext cx="10492625" cy="408578"/>
      </dsp:txXfrm>
    </dsp:sp>
    <dsp:sp modelId="{3731BA46-712D-4526-BDDF-48241B1152C3}">
      <dsp:nvSpPr>
        <dsp:cNvPr id="0" name=""/>
        <dsp:cNvSpPr/>
      </dsp:nvSpPr>
      <dsp:spPr>
        <a:xfrm>
          <a:off x="60018" y="3831770"/>
          <a:ext cx="510722" cy="510722"/>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TechReady</a:t>
            </a:r>
            <a:r>
              <a:rPr lang="en-US" dirty="0" smtClean="0">
                <a:latin typeface="Segoe UI" pitchFamily="34" charset="0"/>
              </a:rPr>
              <a:t> 14</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TechReady</a:t>
            </a:r>
            <a:r>
              <a:rPr lang="en-US" dirty="0" smtClean="0"/>
              <a:t> 14</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1/17/2012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259"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57" indent="-105817" algn="l" defTabSz="91425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33" indent="-115077" algn="l" defTabSz="91425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791" indent="-146821" algn="l" defTabSz="91425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062" indent="-115077" algn="l" defTabSz="914259"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650" algn="l" defTabSz="914259" rtl="0" eaLnBrk="1" latinLnBrk="0" hangingPunct="1">
      <a:defRPr sz="1200" kern="1200">
        <a:solidFill>
          <a:schemeClr val="tx1"/>
        </a:solidFill>
        <a:latin typeface="+mn-lt"/>
        <a:ea typeface="+mn-ea"/>
        <a:cs typeface="+mn-cs"/>
      </a:defRPr>
    </a:lvl6pPr>
    <a:lvl7pPr marL="2742779" algn="l" defTabSz="914259" rtl="0" eaLnBrk="1" latinLnBrk="0" hangingPunct="1">
      <a:defRPr sz="1200" kern="1200">
        <a:solidFill>
          <a:schemeClr val="tx1"/>
        </a:solidFill>
        <a:latin typeface="+mn-lt"/>
        <a:ea typeface="+mn-ea"/>
        <a:cs typeface="+mn-cs"/>
      </a:defRPr>
    </a:lvl7pPr>
    <a:lvl8pPr marL="3199909"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04290" rtl="0" eaLnBrk="1" fontAlgn="auto" latinLnBrk="0" hangingPunct="1">
              <a:lnSpc>
                <a:spcPct val="90000"/>
              </a:lnSpc>
              <a:spcBef>
                <a:spcPts val="0"/>
              </a:spcBef>
              <a:spcAft>
                <a:spcPts val="329"/>
              </a:spcAft>
              <a:buClrTx/>
              <a:buSzTx/>
              <a:buFontTx/>
              <a:buNone/>
              <a:tabLst/>
              <a:defRPr/>
            </a:pPr>
            <a:r>
              <a:rPr lang="en-US" sz="900" kern="0" dirty="0" smtClean="0">
                <a:gradFill>
                  <a:gsLst>
                    <a:gs pos="0">
                      <a:schemeClr val="tx1"/>
                    </a:gs>
                    <a:gs pos="100000">
                      <a:schemeClr val="tx1"/>
                    </a:gs>
                  </a:gsLst>
                  <a:lin ang="5400000" scaled="0"/>
                </a:gradFill>
                <a:latin typeface="Segoe UI"/>
                <a:ea typeface="Segoe UI" pitchFamily="34" charset="0"/>
                <a:cs typeface="Segoe UI" pitchFamily="34" charset="0"/>
              </a:rPr>
              <a:t>Shipped machines virtualized:</a:t>
            </a:r>
            <a:r>
              <a:rPr lang="en-US" sz="900" kern="0" baseline="0" dirty="0" smtClean="0">
                <a:gradFill>
                  <a:gsLst>
                    <a:gs pos="0">
                      <a:schemeClr val="tx1"/>
                    </a:gs>
                    <a:gs pos="100000">
                      <a:schemeClr val="tx1"/>
                    </a:gs>
                  </a:gsLst>
                  <a:lin ang="5400000" scaled="0"/>
                </a:gradFill>
                <a:latin typeface="Segoe UI"/>
                <a:ea typeface="Segoe UI" pitchFamily="34" charset="0"/>
                <a:cs typeface="Segoe UI" pitchFamily="34" charset="0"/>
              </a:rPr>
              <a:t> </a:t>
            </a:r>
            <a:r>
              <a:rPr lang="en-US" sz="900" i="1" kern="0" dirty="0" smtClean="0">
                <a:gradFill>
                  <a:gsLst>
                    <a:gs pos="0">
                      <a:schemeClr val="tx1"/>
                    </a:gs>
                    <a:gs pos="100000">
                      <a:schemeClr val="tx1"/>
                    </a:gs>
                  </a:gsLst>
                  <a:lin ang="5400000" scaled="0"/>
                </a:gradFill>
              </a:rPr>
              <a:t>Source: IDC 2010 Server Virtualization Module, Nov 2010</a:t>
            </a:r>
          </a:p>
          <a:p>
            <a:pPr marL="0" marR="0" indent="0" algn="l" defTabSz="904290" rtl="0" eaLnBrk="1" fontAlgn="auto" latinLnBrk="0" hangingPunct="1">
              <a:lnSpc>
                <a:spcPct val="90000"/>
              </a:lnSpc>
              <a:spcBef>
                <a:spcPts val="0"/>
              </a:spcBef>
              <a:spcAft>
                <a:spcPts val="329"/>
              </a:spcAft>
              <a:buClrTx/>
              <a:buSzTx/>
              <a:buFontTx/>
              <a:buNone/>
              <a:tabLst/>
              <a:defRPr/>
            </a:pPr>
            <a:r>
              <a:rPr lang="en-US" sz="900" kern="0" dirty="0" smtClean="0">
                <a:gradFill>
                  <a:gsLst>
                    <a:gs pos="0">
                      <a:schemeClr val="tx1"/>
                    </a:gs>
                    <a:gs pos="100000">
                      <a:schemeClr val="tx1"/>
                    </a:gs>
                  </a:gsLst>
                  <a:lin ang="5400000" scaled="0"/>
                </a:gradFill>
                <a:latin typeface="Segoe UI"/>
                <a:ea typeface="Segoe UI" pitchFamily="34" charset="0"/>
                <a:cs typeface="Segoe UI" pitchFamily="34" charset="0"/>
              </a:rPr>
              <a:t>Machine shipments projected 2011 – 2014:</a:t>
            </a:r>
            <a:r>
              <a:rPr lang="en-US" sz="900" kern="0" baseline="0" dirty="0" smtClean="0">
                <a:gradFill>
                  <a:gsLst>
                    <a:gs pos="0">
                      <a:schemeClr val="tx1"/>
                    </a:gs>
                    <a:gs pos="100000">
                      <a:schemeClr val="tx1"/>
                    </a:gs>
                  </a:gsLst>
                  <a:lin ang="5400000" scaled="0"/>
                </a:gradFill>
                <a:latin typeface="Segoe UI"/>
                <a:ea typeface="Segoe UI" pitchFamily="34" charset="0"/>
                <a:cs typeface="Segoe UI" pitchFamily="34" charset="0"/>
              </a:rPr>
              <a:t> </a:t>
            </a:r>
            <a:r>
              <a:rPr lang="en-US" sz="900" i="1" dirty="0" smtClean="0">
                <a:gradFill>
                  <a:gsLst>
                    <a:gs pos="0">
                      <a:schemeClr val="tx1"/>
                    </a:gs>
                    <a:gs pos="100000">
                      <a:schemeClr val="tx1"/>
                    </a:gs>
                  </a:gsLst>
                  <a:lin ang="5400000" scaled="0"/>
                </a:gradFill>
                <a:latin typeface="Segoe"/>
              </a:rPr>
              <a:t>Source: </a:t>
            </a:r>
            <a:r>
              <a:rPr lang="en-US" sz="900" i="1" kern="0" dirty="0" smtClean="0">
                <a:gradFill>
                  <a:gsLst>
                    <a:gs pos="0">
                      <a:schemeClr val="tx1"/>
                    </a:gs>
                    <a:gs pos="100000">
                      <a:schemeClr val="tx1"/>
                    </a:gs>
                  </a:gsLst>
                  <a:lin ang="5400000" scaled="0"/>
                </a:gradFill>
              </a:rPr>
              <a:t>IDC Server Shipment Forecast, Dec 2010 (Converted from CY to Microsoft FY)</a:t>
            </a:r>
            <a:endParaRPr lang="en-US" sz="900" i="1" kern="0" dirty="0" smtClean="0">
              <a:gradFill>
                <a:gsLst>
                  <a:gs pos="0">
                    <a:schemeClr val="tx1"/>
                  </a:gs>
                  <a:gs pos="100000">
                    <a:schemeClr val="tx1"/>
                  </a:gs>
                </a:gsLst>
                <a:lin ang="5400000" scaled="0"/>
              </a:gradFill>
              <a:latin typeface="Times New Roman"/>
              <a:ea typeface="Times New Roman"/>
            </a:endParaRPr>
          </a:p>
          <a:p>
            <a:pPr marL="0" marR="0" indent="0" algn="l" defTabSz="904290" rtl="0" eaLnBrk="1" fontAlgn="auto" latinLnBrk="0" hangingPunct="1">
              <a:lnSpc>
                <a:spcPct val="90000"/>
              </a:lnSpc>
              <a:spcBef>
                <a:spcPts val="0"/>
              </a:spcBef>
              <a:spcAft>
                <a:spcPts val="329"/>
              </a:spcAft>
              <a:buClrTx/>
              <a:buSzTx/>
              <a:buFontTx/>
              <a:buNone/>
              <a:tabLst/>
              <a:defRPr/>
            </a:pPr>
            <a:endParaRPr lang="en-US" sz="900" kern="0" dirty="0" smtClean="0">
              <a:gradFill>
                <a:gsLst>
                  <a:gs pos="0">
                    <a:schemeClr val="tx1"/>
                  </a:gs>
                  <a:gs pos="100000">
                    <a:schemeClr val="tx1"/>
                  </a:gs>
                </a:gsLst>
                <a:lin ang="5400000" scaled="0"/>
              </a:gradFill>
              <a:latin typeface="Segoe UI"/>
              <a:ea typeface="Segoe UI" pitchFamily="34" charset="0"/>
              <a:cs typeface="Segoe UI" pitchFamily="34" charset="0"/>
            </a:endParaRPr>
          </a:p>
          <a:p>
            <a:pPr marL="0" marR="0" indent="0" algn="l" defTabSz="904290" rtl="0" eaLnBrk="1" fontAlgn="auto" latinLnBrk="0" hangingPunct="1">
              <a:lnSpc>
                <a:spcPct val="90000"/>
              </a:lnSpc>
              <a:spcBef>
                <a:spcPts val="0"/>
              </a:spcBef>
              <a:spcAft>
                <a:spcPts val="329"/>
              </a:spcAft>
              <a:buClrTx/>
              <a:buSzTx/>
              <a:buFontTx/>
              <a:buNone/>
              <a:tabLst/>
              <a:defRPr/>
            </a:pPr>
            <a:endParaRPr lang="en-US" sz="900" i="1" kern="0" dirty="0" smtClean="0">
              <a:gradFill>
                <a:gsLst>
                  <a:gs pos="0">
                    <a:schemeClr val="tx1"/>
                  </a:gs>
                  <a:gs pos="100000">
                    <a:schemeClr val="tx1"/>
                  </a:gs>
                </a:gsLst>
                <a:lin ang="5400000" scaled="0"/>
              </a:gradFill>
            </a:endParaRPr>
          </a:p>
          <a:p>
            <a:pPr defTabSz="904290">
              <a:spcAft>
                <a:spcPts val="329"/>
              </a:spcAft>
              <a:defRPr/>
            </a:pPr>
            <a:endParaRPr lang="en-US" b="0" baseline="0" dirty="0" smtClean="0"/>
          </a:p>
        </p:txBody>
      </p:sp>
      <p:sp>
        <p:nvSpPr>
          <p:cNvPr id="4" name="Slide Number Placeholder 3"/>
          <p:cNvSpPr>
            <a:spLocks noGrp="1"/>
          </p:cNvSpPr>
          <p:nvPr>
            <p:ph type="sldNum" sz="quarter" idx="10"/>
          </p:nvPr>
        </p:nvSpPr>
        <p:spPr/>
        <p:txBody>
          <a:bodyPr/>
          <a:lstStyle/>
          <a:p>
            <a:fld id="{2F698543-56D8-4A47-9400-2CFDC64FFF5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03673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mn-lt"/>
                <a:ea typeface="+mn-ea"/>
                <a:cs typeface="+mn-cs"/>
              </a:rPr>
              <a:t>For information workers, productivity has moved beyond the desktop, onto a world of devices and into the cloud.  And Microsoft Office is leading the way as the defining productivity application for anywhere/anytime information workers.  Its impact is undeniable.  </a:t>
            </a:r>
          </a:p>
          <a:p>
            <a:pPr marL="285750" lvl="0" indent="-285750">
              <a:buFont typeface="Arial" pitchFamily="34" charset="0"/>
              <a:buChar char="•"/>
            </a:pPr>
            <a:r>
              <a:rPr lang="en-US" sz="1500" kern="1200" dirty="0" smtClean="0">
                <a:solidFill>
                  <a:schemeClr val="tx1"/>
                </a:solidFill>
                <a:effectLst/>
                <a:latin typeface="+mn-lt"/>
                <a:ea typeface="+mn-ea"/>
                <a:cs typeface="+mn-cs"/>
              </a:rPr>
              <a:t>Office is installed on more than 1 billion PCs; </a:t>
            </a:r>
          </a:p>
          <a:p>
            <a:pPr marL="285750" lvl="0" indent="-285750">
              <a:buFont typeface="Arial" pitchFamily="34" charset="0"/>
              <a:buChar char="•"/>
            </a:pPr>
            <a:r>
              <a:rPr lang="en-US" sz="1500" kern="1200" dirty="0" smtClean="0">
                <a:solidFill>
                  <a:schemeClr val="tx1"/>
                </a:solidFill>
                <a:effectLst/>
                <a:latin typeface="+mn-lt"/>
                <a:ea typeface="+mn-ea"/>
                <a:cs typeface="+mn-cs"/>
              </a:rPr>
              <a:t>The most recent version, Office 2010, is the fastest-selling in the product’s history, selling more than 100 million licenses in less than 18 months.</a:t>
            </a:r>
          </a:p>
          <a:p>
            <a:pPr marL="285750" lvl="0" indent="-285750">
              <a:buFont typeface="Arial" pitchFamily="34" charset="0"/>
              <a:buChar char="•"/>
            </a:pPr>
            <a:r>
              <a:rPr lang="en-US" sz="1500" kern="1200" dirty="0" smtClean="0">
                <a:solidFill>
                  <a:schemeClr val="tx1"/>
                </a:solidFill>
                <a:effectLst/>
                <a:latin typeface="+mn-lt"/>
                <a:ea typeface="+mn-ea"/>
                <a:cs typeface="+mn-cs"/>
              </a:rPr>
              <a:t>SharePoint, a leading enterprise collaboration offering, is Microsoft’s fastest growing server solution; </a:t>
            </a:r>
          </a:p>
          <a:p>
            <a:pPr marL="285750" lvl="0" indent="-285750">
              <a:buFont typeface="Arial" pitchFamily="34" charset="0"/>
              <a:buChar char="•"/>
            </a:pPr>
            <a:r>
              <a:rPr lang="en-US" sz="1500" kern="1200" dirty="0" smtClean="0">
                <a:solidFill>
                  <a:schemeClr val="tx1"/>
                </a:solidFill>
                <a:effectLst/>
                <a:latin typeface="+mn-lt"/>
                <a:ea typeface="+mn-ea"/>
                <a:cs typeface="+mn-cs"/>
              </a:rPr>
              <a:t>Exchange and Outlook remain the communications solution of choice and;</a:t>
            </a:r>
          </a:p>
          <a:p>
            <a:pPr marL="285750" lvl="0" indent="-285750">
              <a:buFont typeface="Arial" pitchFamily="34" charset="0"/>
              <a:buChar char="•"/>
            </a:pPr>
            <a:r>
              <a:rPr lang="en-US" sz="1500" kern="1200" dirty="0" smtClean="0">
                <a:solidFill>
                  <a:schemeClr val="tx1"/>
                </a:solidFill>
                <a:effectLst/>
                <a:latin typeface="+mn-lt"/>
                <a:ea typeface="+mn-ea"/>
                <a:cs typeface="+mn-cs"/>
              </a:rPr>
              <a:t>Office 365 is providing early adopters savings of up to 50 percent. </a:t>
            </a:r>
          </a:p>
          <a:p>
            <a:r>
              <a:rPr lang="en-US" sz="1500" kern="1200" dirty="0" smtClean="0">
                <a:solidFill>
                  <a:schemeClr val="tx1"/>
                </a:solidFill>
                <a:effectLst/>
                <a:latin typeface="+mn-lt"/>
                <a:ea typeface="+mn-ea"/>
                <a:cs typeface="+mn-cs"/>
              </a:rPr>
              <a:t>Our goal is to deliver the best productivity experience for customers of all types across the phone, the PC and the browser.  Our latest step in this journey is Office 365, the next generation of Microsoft’s productivity services leveraging the cloud to provide capabilities that companies of all sizes can embrace.  Businesses can now simply pay a monthly subscription to get access to the most up-to-date versions of the best productivity collaboration tools on the planet, at a price they can predict.  </a:t>
            </a:r>
            <a:r>
              <a:rPr lang="en-US" sz="1600" b="0" kern="1200" dirty="0" smtClean="0">
                <a:solidFill>
                  <a:schemeClr val="tx1"/>
                </a:solidFill>
                <a:effectLst/>
                <a:latin typeface="+mn-lt"/>
                <a:ea typeface="+mn-ea"/>
                <a:cs typeface="+mn-cs"/>
              </a:rPr>
              <a:t>We have over 25 operator partners in market, offering differentiated bundles</a:t>
            </a:r>
            <a:r>
              <a:rPr lang="en-US" sz="1600" b="0" kern="1200" baseline="0" dirty="0" smtClean="0">
                <a:solidFill>
                  <a:schemeClr val="tx1"/>
                </a:solidFill>
                <a:effectLst/>
                <a:latin typeface="+mn-lt"/>
                <a:ea typeface="+mn-ea"/>
                <a:cs typeface="+mn-cs"/>
              </a:rPr>
              <a:t> based around </a:t>
            </a:r>
            <a:r>
              <a:rPr lang="en-US" sz="1600" b="0" kern="1200" dirty="0" smtClean="0">
                <a:solidFill>
                  <a:schemeClr val="tx1"/>
                </a:solidFill>
                <a:effectLst/>
                <a:latin typeface="+mn-lt"/>
                <a:ea typeface="+mn-ea"/>
                <a:cs typeface="+mn-cs"/>
              </a:rPr>
              <a:t>Office 365, targeted largely at SMBs (considered a sweet spot for</a:t>
            </a:r>
            <a:r>
              <a:rPr lang="en-US" sz="1600" b="0" kern="1200" baseline="0" dirty="0" smtClean="0">
                <a:solidFill>
                  <a:schemeClr val="tx1"/>
                </a:solidFill>
                <a:effectLst/>
                <a:latin typeface="+mn-lt"/>
                <a:ea typeface="+mn-ea"/>
                <a:cs typeface="+mn-cs"/>
              </a:rPr>
              <a:t> standardized mass market cloud services)</a:t>
            </a:r>
            <a:r>
              <a:rPr lang="en-US" sz="1600" b="0" kern="1200" dirty="0" smtClean="0">
                <a:solidFill>
                  <a:schemeClr val="tx1"/>
                </a:solidFill>
                <a:effectLst/>
                <a:latin typeface="+mn-lt"/>
                <a:ea typeface="+mn-ea"/>
                <a:cs typeface="+mn-cs"/>
              </a:rPr>
              <a:t>.  These</a:t>
            </a:r>
            <a:r>
              <a:rPr lang="en-US" sz="1600" b="0" kern="1200" baseline="0" dirty="0" smtClean="0">
                <a:solidFill>
                  <a:schemeClr val="tx1"/>
                </a:solidFill>
                <a:effectLst/>
                <a:latin typeface="+mn-lt"/>
                <a:ea typeface="+mn-ea"/>
                <a:cs typeface="+mn-cs"/>
              </a:rPr>
              <a:t> partners</a:t>
            </a:r>
            <a:r>
              <a:rPr lang="en-US" sz="1600" b="0" kern="1200" dirty="0" smtClean="0">
                <a:solidFill>
                  <a:schemeClr val="tx1"/>
                </a:solidFill>
                <a:effectLst/>
                <a:latin typeface="+mn-lt"/>
                <a:ea typeface="+mn-ea"/>
                <a:cs typeface="+mn-cs"/>
              </a:rPr>
              <a:t> are syndicating</a:t>
            </a:r>
            <a:r>
              <a:rPr lang="en-US" sz="1600" b="0" kern="1200" baseline="0" dirty="0" smtClean="0">
                <a:solidFill>
                  <a:schemeClr val="tx1"/>
                </a:solidFill>
                <a:effectLst/>
                <a:latin typeface="+mn-lt"/>
                <a:ea typeface="+mn-ea"/>
                <a:cs typeface="+mn-cs"/>
              </a:rPr>
              <a:t> Office 365 which means they can sell, bill and support the service providing access to the service for </a:t>
            </a:r>
            <a:r>
              <a:rPr lang="en-US" sz="1600" b="0" kern="1200" dirty="0" smtClean="0">
                <a:solidFill>
                  <a:schemeClr val="tx1"/>
                </a:solidFill>
                <a:effectLst/>
                <a:latin typeface="+mn-lt"/>
                <a:ea typeface="+mn-ea"/>
                <a:cs typeface="+mn-cs"/>
              </a:rPr>
              <a:t>millions of businesses on four continents. The future growth potential of these partnerships is phenomenal.  Examples include: </a:t>
            </a:r>
          </a:p>
          <a:p>
            <a:pPr marL="865983" lvl="1" indent="-285750">
              <a:buFont typeface="Arial" pitchFamily="34" charset="0"/>
              <a:buChar char="•"/>
            </a:pPr>
            <a:r>
              <a:rPr lang="en-US" sz="1600" kern="1200" dirty="0" smtClean="0">
                <a:solidFill>
                  <a:schemeClr val="tx1"/>
                </a:solidFill>
                <a:effectLst/>
                <a:latin typeface="+mn-lt"/>
                <a:ea typeface="+mn-ea"/>
                <a:cs typeface="+mn-cs"/>
              </a:rPr>
              <a:t>Vodafone, one of Europe’s largest operators (Office 365 with</a:t>
            </a:r>
            <a:r>
              <a:rPr lang="en-US" sz="1600" kern="1200" baseline="0" dirty="0" smtClean="0">
                <a:solidFill>
                  <a:schemeClr val="tx1"/>
                </a:solidFill>
                <a:effectLst/>
                <a:latin typeface="+mn-lt"/>
                <a:ea typeface="+mn-ea"/>
                <a:cs typeface="+mn-cs"/>
              </a:rPr>
              <a:t> </a:t>
            </a:r>
            <a:r>
              <a:rPr lang="en-US" sz="1600" kern="1200" baseline="0" dirty="0" err="1" smtClean="0">
                <a:solidFill>
                  <a:schemeClr val="tx1"/>
                </a:solidFill>
                <a:effectLst/>
                <a:latin typeface="+mn-lt"/>
                <a:ea typeface="+mn-ea"/>
                <a:cs typeface="+mn-cs"/>
              </a:rPr>
              <a:t>OneNet</a:t>
            </a:r>
            <a:r>
              <a:rPr lang="en-US" sz="1600" kern="1200" baseline="0" dirty="0" smtClean="0">
                <a:solidFill>
                  <a:schemeClr val="tx1"/>
                </a:solidFill>
                <a:effectLst/>
                <a:latin typeface="+mn-lt"/>
                <a:ea typeface="+mn-ea"/>
                <a:cs typeface="+mn-cs"/>
              </a:rPr>
              <a:t>, their cloud telephony offering for SMBs)</a:t>
            </a:r>
            <a:endParaRPr lang="en-US" sz="2000" kern="1200" dirty="0" smtClean="0">
              <a:solidFill>
                <a:schemeClr val="tx1"/>
              </a:solidFill>
              <a:effectLst/>
              <a:latin typeface="+mn-lt"/>
              <a:ea typeface="+mn-ea"/>
              <a:cs typeface="+mn-cs"/>
            </a:endParaRPr>
          </a:p>
          <a:p>
            <a:pPr marL="865983" lvl="1" indent="-285750">
              <a:buFont typeface="Arial" pitchFamily="34" charset="0"/>
              <a:buChar char="•"/>
            </a:pPr>
            <a:r>
              <a:rPr lang="en-US" sz="1600" kern="1200" dirty="0" smtClean="0">
                <a:solidFill>
                  <a:schemeClr val="tx1"/>
                </a:solidFill>
                <a:effectLst/>
                <a:latin typeface="+mn-lt"/>
                <a:ea typeface="+mn-ea"/>
                <a:cs typeface="+mn-cs"/>
              </a:rPr>
              <a:t>UPC, the largest cable company outside the US </a:t>
            </a:r>
          </a:p>
          <a:p>
            <a:pPr marL="865983" lvl="1" indent="-285750">
              <a:buFont typeface="Arial" pitchFamily="34" charset="0"/>
              <a:buChar char="•"/>
            </a:pPr>
            <a:r>
              <a:rPr lang="en-US" sz="1600" kern="1200" dirty="0" smtClean="0">
                <a:solidFill>
                  <a:schemeClr val="tx1"/>
                </a:solidFill>
                <a:effectLst/>
                <a:latin typeface="+mn-lt"/>
                <a:ea typeface="+mn-ea"/>
                <a:cs typeface="+mn-cs"/>
              </a:rPr>
              <a:t>NTT, Japan’s leading wireless operator</a:t>
            </a:r>
            <a:endParaRPr lang="en-US" sz="2000" kern="1200" dirty="0" smtClean="0">
              <a:solidFill>
                <a:schemeClr val="tx1"/>
              </a:solidFill>
              <a:effectLst/>
              <a:latin typeface="+mn-lt"/>
              <a:ea typeface="+mn-ea"/>
              <a:cs typeface="+mn-cs"/>
            </a:endParaRPr>
          </a:p>
          <a:p>
            <a:pPr marL="865983" lvl="1" indent="-285750">
              <a:buFont typeface="Arial" pitchFamily="34" charset="0"/>
              <a:buChar char="•"/>
            </a:pPr>
            <a:r>
              <a:rPr lang="en-US" sz="1600" kern="1200" dirty="0" smtClean="0">
                <a:solidFill>
                  <a:schemeClr val="tx1"/>
                </a:solidFill>
                <a:effectLst/>
                <a:latin typeface="+mn-lt"/>
                <a:ea typeface="+mn-ea"/>
                <a:cs typeface="+mn-cs"/>
              </a:rPr>
              <a:t>Telstra, Australia’s massive telecom company</a:t>
            </a:r>
            <a:endParaRPr lang="en-US" sz="2000" kern="1200" dirty="0" smtClean="0">
              <a:solidFill>
                <a:schemeClr val="tx1"/>
              </a:solidFill>
              <a:effectLst/>
              <a:latin typeface="+mn-lt"/>
              <a:ea typeface="+mn-ea"/>
              <a:cs typeface="+mn-cs"/>
            </a:endParaRPr>
          </a:p>
          <a:p>
            <a:pPr marL="865983" lvl="1" indent="-285750">
              <a:buFont typeface="Arial" pitchFamily="34" charset="0"/>
              <a:buChar char="•"/>
            </a:pPr>
            <a:r>
              <a:rPr lang="en-US" sz="1600" kern="1200" dirty="0" smtClean="0">
                <a:solidFill>
                  <a:schemeClr val="tx1"/>
                </a:solidFill>
                <a:effectLst/>
                <a:latin typeface="+mn-lt"/>
                <a:ea typeface="+mn-ea"/>
                <a:cs typeface="+mn-cs"/>
              </a:rPr>
              <a:t>We also have unexpected partners like SKB </a:t>
            </a:r>
            <a:r>
              <a:rPr lang="en-US" sz="1600" kern="1200" dirty="0" err="1" smtClean="0">
                <a:solidFill>
                  <a:schemeClr val="tx1"/>
                </a:solidFill>
                <a:effectLst/>
                <a:latin typeface="+mn-lt"/>
                <a:ea typeface="+mn-ea"/>
                <a:cs typeface="+mn-cs"/>
              </a:rPr>
              <a:t>Kontur</a:t>
            </a:r>
            <a:r>
              <a:rPr lang="en-US" sz="1600" kern="1200" dirty="0" smtClean="0">
                <a:solidFill>
                  <a:schemeClr val="tx1"/>
                </a:solidFill>
                <a:effectLst/>
                <a:latin typeface="+mn-lt"/>
                <a:ea typeface="+mn-ea"/>
                <a:cs typeface="+mn-cs"/>
              </a:rPr>
              <a:t>, online tax and payroll provider used by a fourth of Russian businesses. </a:t>
            </a:r>
            <a:endParaRPr lang="en-US" sz="2000" kern="1200" dirty="0" smtClean="0">
              <a:solidFill>
                <a:schemeClr val="tx1"/>
              </a:solidFill>
              <a:effectLst/>
              <a:latin typeface="+mn-lt"/>
              <a:ea typeface="+mn-ea"/>
              <a:cs typeface="+mn-cs"/>
            </a:endParaRPr>
          </a:p>
          <a:p>
            <a:pPr marL="0" indent="0">
              <a:buFont typeface="Arial" pitchFamily="34" charset="0"/>
              <a:buNone/>
            </a:pPr>
            <a:r>
              <a:rPr lang="en-GB" sz="1600" dirty="0" smtClean="0">
                <a:solidFill>
                  <a:prstClr val="white"/>
                </a:solidFill>
                <a:latin typeface="Segoe Light" pitchFamily="34" charset="0"/>
                <a:ea typeface="Segoe UI" pitchFamily="34" charset="0"/>
                <a:cs typeface="Segoe UI" pitchFamily="34" charset="0"/>
              </a:rPr>
              <a:t>For</a:t>
            </a:r>
            <a:r>
              <a:rPr lang="en-GB" sz="1600" baseline="0" dirty="0" smtClean="0">
                <a:solidFill>
                  <a:prstClr val="white"/>
                </a:solidFill>
                <a:latin typeface="Segoe Light" pitchFamily="34" charset="0"/>
                <a:ea typeface="Segoe UI" pitchFamily="34" charset="0"/>
                <a:cs typeface="Segoe UI" pitchFamily="34" charset="0"/>
              </a:rPr>
              <a:t> many businesses, b</a:t>
            </a:r>
            <a:r>
              <a:rPr lang="en-GB" sz="1600" dirty="0" smtClean="0">
                <a:solidFill>
                  <a:prstClr val="white"/>
                </a:solidFill>
                <a:latin typeface="Segoe Light" pitchFamily="34" charset="0"/>
                <a:ea typeface="Segoe UI" pitchFamily="34" charset="0"/>
                <a:cs typeface="Segoe UI" pitchFamily="34" charset="0"/>
              </a:rPr>
              <a:t>uying cloud services from a provider they already know and trust is key to SMB adoption and most operators and </a:t>
            </a:r>
            <a:r>
              <a:rPr lang="en-GB" sz="1600" dirty="0" err="1" smtClean="0">
                <a:solidFill>
                  <a:prstClr val="white"/>
                </a:solidFill>
                <a:latin typeface="Segoe Light" pitchFamily="34" charset="0"/>
                <a:ea typeface="Segoe UI" pitchFamily="34" charset="0"/>
                <a:cs typeface="Segoe UI" pitchFamily="34" charset="0"/>
              </a:rPr>
              <a:t>hosters</a:t>
            </a:r>
            <a:r>
              <a:rPr lang="en-GB" sz="1600" dirty="0" smtClean="0">
                <a:solidFill>
                  <a:prstClr val="white"/>
                </a:solidFill>
                <a:latin typeface="Segoe Light" pitchFamily="34" charset="0"/>
                <a:ea typeface="Segoe UI" pitchFamily="34" charset="0"/>
                <a:cs typeface="Segoe UI" pitchFamily="34" charset="0"/>
              </a:rPr>
              <a:t> already provide subscription services to millions of businesses.  Operators are evolving from pure network providers to full service IT partners, giving Microsoft reach into millions of businesses worldwide.  By adding Microsoft applications (O365, </a:t>
            </a:r>
            <a:r>
              <a:rPr lang="en-GB" sz="1600" dirty="0" err="1" smtClean="0">
                <a:solidFill>
                  <a:prstClr val="white"/>
                </a:solidFill>
                <a:latin typeface="Segoe Light" pitchFamily="34" charset="0"/>
                <a:ea typeface="Segoe UI" pitchFamily="34" charset="0"/>
                <a:cs typeface="Segoe UI" pitchFamily="34" charset="0"/>
              </a:rPr>
              <a:t>Lync</a:t>
            </a:r>
            <a:r>
              <a:rPr lang="en-GB" sz="1600" dirty="0" smtClean="0">
                <a:solidFill>
                  <a:prstClr val="white"/>
                </a:solidFill>
                <a:latin typeface="Segoe Light" pitchFamily="34" charset="0"/>
                <a:ea typeface="Segoe UI" pitchFamily="34" charset="0"/>
                <a:cs typeface="Segoe UI" pitchFamily="34" charset="0"/>
              </a:rPr>
              <a:t>) to existing bundles, operators make it even easier for SMBs to realize the benefits of the cloud &gt; always up to date productivity without the complexity of running own IT department. The operator becomes the ‘virtual IT guy’.</a:t>
            </a:r>
          </a:p>
          <a:p>
            <a:endParaRPr lang="en-US" dirty="0" smtClean="0"/>
          </a:p>
        </p:txBody>
      </p:sp>
      <p:sp>
        <p:nvSpPr>
          <p:cNvPr id="4" name="Slide Number Placeholder 3"/>
          <p:cNvSpPr>
            <a:spLocks noGrp="1"/>
          </p:cNvSpPr>
          <p:nvPr>
            <p:ph type="sldNum" sz="quarter" idx="10"/>
          </p:nvPr>
        </p:nvSpPr>
        <p:spPr/>
        <p:txBody>
          <a:bodyPr/>
          <a:lstStyle/>
          <a:p>
            <a:fld id="{817B9C88-1BC0-440E-9F39-67613740810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91387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69F0B-DE48-4437-AE60-CA4807655A7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6841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1" u="sng" kern="1200" dirty="0" smtClean="0">
                <a:solidFill>
                  <a:schemeClr val="tx1"/>
                </a:solidFill>
                <a:effectLst/>
                <a:latin typeface="Segoe UI" pitchFamily="34" charset="0"/>
                <a:ea typeface="+mn-ea"/>
                <a:cs typeface="+mn-cs"/>
              </a:rPr>
              <a:t>ARKADIN – Hugues </a:t>
            </a:r>
            <a:r>
              <a:rPr lang="fr-FR" sz="900" b="1" u="sng" kern="1200" dirty="0" err="1" smtClean="0">
                <a:solidFill>
                  <a:schemeClr val="tx1"/>
                </a:solidFill>
                <a:effectLst/>
                <a:latin typeface="Segoe UI" pitchFamily="34" charset="0"/>
                <a:ea typeface="+mn-ea"/>
                <a:cs typeface="+mn-cs"/>
              </a:rPr>
              <a:t>Treguier</a:t>
            </a:r>
            <a:r>
              <a:rPr lang="fr-FR" sz="900" b="1" u="sng" kern="1200" dirty="0" smtClean="0">
                <a:solidFill>
                  <a:schemeClr val="tx1"/>
                </a:solidFill>
                <a:effectLst/>
                <a:latin typeface="Segoe UI" pitchFamily="34" charset="0"/>
                <a:ea typeface="+mn-ea"/>
                <a:cs typeface="+mn-cs"/>
              </a:rPr>
              <a:t> (Illustration Communications unifiées &amp; Téléphonie), Directeur Nouveaux Produits</a:t>
            </a:r>
            <a:endParaRPr lang="fr-FR" sz="900" kern="1200" dirty="0" smtClean="0">
              <a:solidFill>
                <a:schemeClr val="tx1"/>
              </a:solidFill>
              <a:effectLst/>
              <a:latin typeface="Segoe UI" pitchFamily="34" charset="0"/>
              <a:ea typeface="+mn-ea"/>
              <a:cs typeface="+mn-cs"/>
            </a:endParaRPr>
          </a:p>
          <a:p>
            <a:pPr lvl="0"/>
            <a:r>
              <a:rPr lang="fr-FR" sz="900" kern="1200" dirty="0" smtClean="0">
                <a:solidFill>
                  <a:schemeClr val="tx1"/>
                </a:solidFill>
                <a:effectLst/>
                <a:latin typeface="Segoe UI" pitchFamily="34" charset="0"/>
                <a:ea typeface="+mn-ea"/>
                <a:cs typeface="+mn-cs"/>
              </a:rPr>
              <a:t>Q : </a:t>
            </a:r>
            <a:r>
              <a:rPr lang="fr-FR" sz="900" kern="1200" dirty="0" err="1" smtClean="0">
                <a:solidFill>
                  <a:schemeClr val="tx1"/>
                </a:solidFill>
                <a:effectLst/>
                <a:latin typeface="Segoe UI" pitchFamily="34" charset="0"/>
                <a:ea typeface="+mn-ea"/>
                <a:cs typeface="+mn-cs"/>
              </a:rPr>
              <a:t>Arkadin</a:t>
            </a:r>
            <a:r>
              <a:rPr lang="fr-FR" sz="900" kern="1200" dirty="0" smtClean="0">
                <a:solidFill>
                  <a:schemeClr val="tx1"/>
                </a:solidFill>
                <a:effectLst/>
                <a:latin typeface="Segoe UI" pitchFamily="34" charset="0"/>
                <a:ea typeface="+mn-ea"/>
                <a:cs typeface="+mn-cs"/>
              </a:rPr>
              <a:t> est une belle </a:t>
            </a:r>
            <a:r>
              <a:rPr lang="fr-FR" sz="900" kern="1200" dirty="0" err="1" smtClean="0">
                <a:solidFill>
                  <a:schemeClr val="tx1"/>
                </a:solidFill>
                <a:effectLst/>
                <a:latin typeface="Segoe UI" pitchFamily="34" charset="0"/>
                <a:ea typeface="+mn-ea"/>
                <a:cs typeface="+mn-cs"/>
              </a:rPr>
              <a:t>success</a:t>
            </a:r>
            <a:r>
              <a:rPr lang="fr-FR" sz="900" kern="1200" dirty="0" smtClean="0">
                <a:solidFill>
                  <a:schemeClr val="tx1"/>
                </a:solidFill>
                <a:effectLst/>
                <a:latin typeface="Segoe UI" pitchFamily="34" charset="0"/>
                <a:ea typeface="+mn-ea"/>
                <a:cs typeface="+mn-cs"/>
              </a:rPr>
              <a:t> story française sur le marché de l’Audio Conf et Web Conf au niveau mondial, rappel de la carte d’identité d’</a:t>
            </a:r>
            <a:r>
              <a:rPr lang="fr-FR" sz="900" kern="1200" dirty="0" err="1" smtClean="0">
                <a:solidFill>
                  <a:schemeClr val="tx1"/>
                </a:solidFill>
                <a:effectLst/>
                <a:latin typeface="Segoe UI" pitchFamily="34" charset="0"/>
                <a:ea typeface="+mn-ea"/>
                <a:cs typeface="+mn-cs"/>
              </a:rPr>
              <a:t>Arkadin</a:t>
            </a:r>
            <a:r>
              <a:rPr lang="fr-FR" sz="900" kern="1200" dirty="0" smtClean="0">
                <a:solidFill>
                  <a:schemeClr val="tx1"/>
                </a:solidFill>
                <a:effectLst/>
                <a:latin typeface="Segoe UI" pitchFamily="34" charset="0"/>
                <a:ea typeface="+mn-ea"/>
                <a:cs typeface="+mn-cs"/>
              </a:rPr>
              <a:t> ? </a:t>
            </a:r>
          </a:p>
          <a:p>
            <a:pPr lvl="0"/>
            <a:r>
              <a:rPr lang="fr-FR" sz="900" kern="1200" dirty="0" smtClean="0">
                <a:solidFill>
                  <a:schemeClr val="tx1"/>
                </a:solidFill>
                <a:effectLst/>
                <a:latin typeface="Segoe UI" pitchFamily="34" charset="0"/>
                <a:ea typeface="+mn-ea"/>
                <a:cs typeface="+mn-cs"/>
              </a:rPr>
              <a:t>Q : Présentation de la solution</a:t>
            </a:r>
          </a:p>
          <a:p>
            <a:pPr lvl="0"/>
            <a:r>
              <a:rPr lang="fr-FR" sz="900" kern="1200" dirty="0" smtClean="0">
                <a:solidFill>
                  <a:schemeClr val="tx1"/>
                </a:solidFill>
                <a:effectLst/>
                <a:latin typeface="Segoe UI" pitchFamily="34" charset="0"/>
                <a:ea typeface="+mn-ea"/>
                <a:cs typeface="+mn-cs"/>
              </a:rPr>
              <a:t>Q : Quels sont les raisons qui ont conduit </a:t>
            </a:r>
            <a:r>
              <a:rPr lang="fr-FR" sz="900" kern="1200" dirty="0" err="1" smtClean="0">
                <a:solidFill>
                  <a:schemeClr val="tx1"/>
                </a:solidFill>
                <a:effectLst/>
                <a:latin typeface="Segoe UI" pitchFamily="34" charset="0"/>
                <a:ea typeface="+mn-ea"/>
                <a:cs typeface="+mn-cs"/>
              </a:rPr>
              <a:t>Arkadin</a:t>
            </a:r>
            <a:r>
              <a:rPr lang="fr-FR" sz="900" kern="1200" dirty="0" smtClean="0">
                <a:solidFill>
                  <a:schemeClr val="tx1"/>
                </a:solidFill>
                <a:effectLst/>
                <a:latin typeface="Segoe UI" pitchFamily="34" charset="0"/>
                <a:ea typeface="+mn-ea"/>
                <a:cs typeface="+mn-cs"/>
              </a:rPr>
              <a:t> à choisir </a:t>
            </a:r>
            <a:r>
              <a:rPr lang="fr-FR" sz="900" kern="1200" dirty="0" err="1" smtClean="0">
                <a:solidFill>
                  <a:schemeClr val="tx1"/>
                </a:solidFill>
                <a:effectLst/>
                <a:latin typeface="Segoe UI" pitchFamily="34" charset="0"/>
                <a:ea typeface="+mn-ea"/>
                <a:cs typeface="+mn-cs"/>
              </a:rPr>
              <a:t>Lync</a:t>
            </a:r>
            <a:r>
              <a:rPr lang="fr-FR" sz="900" kern="1200" dirty="0" smtClean="0">
                <a:solidFill>
                  <a:schemeClr val="tx1"/>
                </a:solidFill>
                <a:effectLst/>
                <a:latin typeface="Segoe UI" pitchFamily="34" charset="0"/>
                <a:ea typeface="+mn-ea"/>
                <a:cs typeface="+mn-cs"/>
              </a:rPr>
              <a:t> comme composant central de la solution ? </a:t>
            </a:r>
          </a:p>
          <a:p>
            <a:pPr lvl="1"/>
            <a:r>
              <a:rPr lang="fr-FR" sz="900" kern="1200" dirty="0" smtClean="0">
                <a:solidFill>
                  <a:schemeClr val="tx1"/>
                </a:solidFill>
                <a:effectLst/>
                <a:latin typeface="Segoe UI" pitchFamily="34" charset="0"/>
                <a:ea typeface="+mn-ea"/>
                <a:cs typeface="+mn-cs"/>
              </a:rPr>
              <a:t>Solution la + aboutie fonctionnellement, la mieux intégrée au poste de travail, fait converger l’ensemble des tâches de collaboration et de communication</a:t>
            </a:r>
          </a:p>
          <a:p>
            <a:pPr lvl="1"/>
            <a:r>
              <a:rPr lang="fr-FR" sz="900" kern="1200" dirty="0" smtClean="0">
                <a:solidFill>
                  <a:schemeClr val="tx1"/>
                </a:solidFill>
                <a:effectLst/>
                <a:latin typeface="Segoe UI" pitchFamily="34" charset="0"/>
                <a:ea typeface="+mn-ea"/>
                <a:cs typeface="+mn-cs"/>
              </a:rPr>
              <a:t>Demande des clients pour </a:t>
            </a:r>
            <a:r>
              <a:rPr lang="fr-FR" sz="900" kern="1200" dirty="0" err="1" smtClean="0">
                <a:solidFill>
                  <a:schemeClr val="tx1"/>
                </a:solidFill>
                <a:effectLst/>
                <a:latin typeface="Segoe UI" pitchFamily="34" charset="0"/>
                <a:ea typeface="+mn-ea"/>
                <a:cs typeface="+mn-cs"/>
              </a:rPr>
              <a:t>Lync</a:t>
            </a:r>
            <a:endParaRPr lang="fr-FR" sz="900" kern="1200" dirty="0" smtClean="0">
              <a:solidFill>
                <a:schemeClr val="tx1"/>
              </a:solidFill>
              <a:effectLst/>
              <a:latin typeface="Segoe UI" pitchFamily="34" charset="0"/>
              <a:ea typeface="+mn-ea"/>
              <a:cs typeface="+mn-cs"/>
            </a:endParaRPr>
          </a:p>
          <a:p>
            <a:pPr lvl="0"/>
            <a:r>
              <a:rPr lang="fr-FR" sz="900" kern="1200" dirty="0" smtClean="0">
                <a:solidFill>
                  <a:schemeClr val="tx1"/>
                </a:solidFill>
                <a:effectLst/>
                <a:latin typeface="Segoe UI" pitchFamily="34" charset="0"/>
                <a:ea typeface="+mn-ea"/>
                <a:cs typeface="+mn-cs"/>
              </a:rPr>
              <a:t>Q : En dehors de la mise à disposition en mode « </a:t>
            </a:r>
            <a:r>
              <a:rPr lang="fr-FR" sz="900" kern="1200" dirty="0" err="1" smtClean="0">
                <a:solidFill>
                  <a:schemeClr val="tx1"/>
                </a:solidFill>
                <a:effectLst/>
                <a:latin typeface="Segoe UI" pitchFamily="34" charset="0"/>
                <a:ea typeface="+mn-ea"/>
                <a:cs typeface="+mn-cs"/>
              </a:rPr>
              <a:t>SaaS</a:t>
            </a:r>
            <a:r>
              <a:rPr lang="fr-FR" sz="900" kern="1200" dirty="0" smtClean="0">
                <a:solidFill>
                  <a:schemeClr val="tx1"/>
                </a:solidFill>
                <a:effectLst/>
                <a:latin typeface="Segoe UI" pitchFamily="34" charset="0"/>
                <a:ea typeface="+mn-ea"/>
                <a:cs typeface="+mn-cs"/>
              </a:rPr>
              <a:t> » de cette offre Audio Conf, Web Conf, Im, </a:t>
            </a:r>
            <a:r>
              <a:rPr lang="fr-FR" sz="900" kern="1200" dirty="0" err="1" smtClean="0">
                <a:solidFill>
                  <a:schemeClr val="tx1"/>
                </a:solidFill>
                <a:effectLst/>
                <a:latin typeface="Segoe UI" pitchFamily="34" charset="0"/>
                <a:ea typeface="+mn-ea"/>
                <a:cs typeface="+mn-cs"/>
              </a:rPr>
              <a:t>Presence</a:t>
            </a:r>
            <a:r>
              <a:rPr lang="fr-FR" sz="900" kern="1200" dirty="0" smtClean="0">
                <a:solidFill>
                  <a:schemeClr val="tx1"/>
                </a:solidFill>
                <a:effectLst/>
                <a:latin typeface="Segoe UI" pitchFamily="34" charset="0"/>
                <a:ea typeface="+mn-ea"/>
                <a:cs typeface="+mn-cs"/>
              </a:rPr>
              <a:t> et téléphonie, quel accompagnement propose </a:t>
            </a:r>
            <a:r>
              <a:rPr lang="fr-FR" sz="900" kern="1200" dirty="0" err="1" smtClean="0">
                <a:solidFill>
                  <a:schemeClr val="tx1"/>
                </a:solidFill>
                <a:effectLst/>
                <a:latin typeface="Segoe UI" pitchFamily="34" charset="0"/>
                <a:ea typeface="+mn-ea"/>
                <a:cs typeface="+mn-cs"/>
              </a:rPr>
              <a:t>Arkadin</a:t>
            </a:r>
            <a:r>
              <a:rPr lang="fr-FR" sz="900" kern="1200" dirty="0" smtClean="0">
                <a:solidFill>
                  <a:schemeClr val="tx1"/>
                </a:solidFill>
                <a:effectLst/>
                <a:latin typeface="Segoe UI" pitchFamily="34" charset="0"/>
                <a:ea typeface="+mn-ea"/>
                <a:cs typeface="+mn-cs"/>
              </a:rPr>
              <a:t> ? </a:t>
            </a:r>
          </a:p>
          <a:p>
            <a:pPr lvl="0"/>
            <a:r>
              <a:rPr lang="fr-FR" sz="900" kern="1200" dirty="0" smtClean="0">
                <a:solidFill>
                  <a:schemeClr val="tx1"/>
                </a:solidFill>
                <a:effectLst/>
                <a:latin typeface="Segoe UI" pitchFamily="34" charset="0"/>
                <a:ea typeface="+mn-ea"/>
                <a:cs typeface="+mn-cs"/>
              </a:rPr>
              <a:t>Q : Une entreprise peut-elle remplacer l’ensemble de sa téléphonie avec l’offre </a:t>
            </a:r>
            <a:r>
              <a:rPr lang="fr-FR" sz="900" kern="1200" dirty="0" err="1" smtClean="0">
                <a:solidFill>
                  <a:schemeClr val="tx1"/>
                </a:solidFill>
                <a:effectLst/>
                <a:latin typeface="Segoe UI" pitchFamily="34" charset="0"/>
                <a:ea typeface="+mn-ea"/>
                <a:cs typeface="+mn-cs"/>
              </a:rPr>
              <a:t>Arkadin</a:t>
            </a:r>
            <a:r>
              <a:rPr lang="fr-FR" sz="900" kern="1200" dirty="0" smtClean="0">
                <a:solidFill>
                  <a:schemeClr val="tx1"/>
                </a:solidFill>
                <a:effectLst/>
                <a:latin typeface="Segoe UI" pitchFamily="34" charset="0"/>
                <a:ea typeface="+mn-ea"/>
                <a:cs typeface="+mn-cs"/>
              </a:rPr>
              <a:t> ? </a:t>
            </a:r>
          </a:p>
          <a:p>
            <a:pPr lvl="0"/>
            <a:r>
              <a:rPr lang="fr-FR" sz="900" kern="1200" dirty="0" smtClean="0">
                <a:solidFill>
                  <a:schemeClr val="tx1"/>
                </a:solidFill>
                <a:effectLst/>
                <a:latin typeface="Segoe UI" pitchFamily="34" charset="0"/>
                <a:ea typeface="+mn-ea"/>
                <a:cs typeface="+mn-cs"/>
              </a:rPr>
              <a:t>Q : Quelle est la cible d’entreprise à qui s’adresse l’offre </a:t>
            </a:r>
            <a:r>
              <a:rPr lang="fr-FR" sz="900" kern="1200" dirty="0" err="1" smtClean="0">
                <a:solidFill>
                  <a:schemeClr val="tx1"/>
                </a:solidFill>
                <a:effectLst/>
                <a:latin typeface="Segoe UI" pitchFamily="34" charset="0"/>
                <a:ea typeface="+mn-ea"/>
                <a:cs typeface="+mn-cs"/>
              </a:rPr>
              <a:t>Arkadin</a:t>
            </a:r>
            <a:r>
              <a:rPr lang="fr-FR" sz="900" kern="1200" dirty="0" smtClean="0">
                <a:solidFill>
                  <a:schemeClr val="tx1"/>
                </a:solidFill>
                <a:effectLst/>
                <a:latin typeface="Segoe UI" pitchFamily="34" charset="0"/>
                <a:ea typeface="+mn-ea"/>
                <a:cs typeface="+mn-cs"/>
              </a:rPr>
              <a:t> ? </a:t>
            </a:r>
          </a:p>
          <a:p>
            <a:pPr lvl="0"/>
            <a:r>
              <a:rPr lang="fr-FR" sz="900" kern="1200" dirty="0" smtClean="0">
                <a:solidFill>
                  <a:schemeClr val="tx1"/>
                </a:solidFill>
                <a:effectLst/>
                <a:latin typeface="Segoe UI" pitchFamily="34" charset="0"/>
                <a:ea typeface="+mn-ea"/>
                <a:cs typeface="+mn-cs"/>
              </a:rPr>
              <a:t>Q : Y a-t-il une possibilité pour nouer des partenariats avec des prestataires  ou service providers ?</a:t>
            </a:r>
          </a:p>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15872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700362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Tier1 report:</a:t>
            </a:r>
          </a:p>
          <a:p>
            <a:r>
              <a:rPr lang="en-US" dirty="0"/>
              <a:t>“ The initial signs of a thaw of the global recession began in 2010, and managed hosting joined the broader Internet Infrastructure market in heading back toward previous growth levels. Overall, revenue growth within the sector was positive in 2010, with some of the largest players delivering 15-20% growth over the past four quarters. As expected, cloud computing started to make some inroads on traditional managed hosting revenues in 2010 – and attrition will continue as the managed hosting sector transitions itself to more cloudy delivery models over the next several years. Overall, the market is increasing in size, so these trends represent more of a shift of revenues from one segment to another, rather than any sort of ominous outlook for managed hosting. Overall, T1R expects managed hosting to grow at a rate of 18-20% through 2013, reaching almost $22bn globally. “</a:t>
            </a:r>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1029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pPr marL="0" marR="0" indent="0" algn="l" defTabSz="1160465"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Unlike Amazon or Google or </a:t>
            </a:r>
            <a:r>
              <a:rPr lang="en-US" sz="1500" kern="1200" dirty="0" err="1" smtClean="0">
                <a:solidFill>
                  <a:schemeClr val="tx1"/>
                </a:solidFill>
                <a:effectLst/>
                <a:latin typeface="+mn-lt"/>
                <a:ea typeface="+mn-ea"/>
                <a:cs typeface="+mn-cs"/>
              </a:rPr>
              <a:t>Salesforce</a:t>
            </a:r>
            <a:r>
              <a:rPr lang="en-US" sz="1500" kern="1200" dirty="0" smtClean="0">
                <a:solidFill>
                  <a:schemeClr val="tx1"/>
                </a:solidFill>
                <a:effectLst/>
                <a:latin typeface="+mn-lt"/>
                <a:ea typeface="+mn-ea"/>
                <a:cs typeface="+mn-cs"/>
              </a:rPr>
              <a:t>, we don’t force our customers to take an all-or-nothing approach to the cloud. We give individuals the ability to work online or off, and we allow our business customers and our</a:t>
            </a:r>
            <a:r>
              <a:rPr lang="en-US" sz="1500" kern="1200" baseline="0" dirty="0" smtClean="0">
                <a:solidFill>
                  <a:schemeClr val="tx1"/>
                </a:solidFill>
                <a:effectLst/>
                <a:latin typeface="+mn-lt"/>
                <a:ea typeface="+mn-ea"/>
                <a:cs typeface="+mn-cs"/>
              </a:rPr>
              <a:t> partners</a:t>
            </a:r>
            <a:r>
              <a:rPr lang="en-US" sz="1500" kern="1200" dirty="0" smtClean="0">
                <a:solidFill>
                  <a:schemeClr val="tx1"/>
                </a:solidFill>
                <a:effectLst/>
                <a:latin typeface="+mn-lt"/>
                <a:ea typeface="+mn-ea"/>
                <a:cs typeface="+mn-cs"/>
              </a:rPr>
              <a:t> to maximize their existing technology investments by providing solutions that span public and private clouds, allowing our customers to adopt cloud technologies on their terms. </a:t>
            </a:r>
          </a:p>
          <a:p>
            <a:pPr eaLnBrk="1" hangingPunct="1">
              <a:defRPr/>
            </a:pPr>
            <a:endParaRPr lang="en-GB" dirty="0" smtClean="0"/>
          </a:p>
          <a:p>
            <a:pPr eaLnBrk="1" hangingPunct="1">
              <a:defRPr/>
            </a:pPr>
            <a:r>
              <a:rPr lang="en-GB" dirty="0" smtClean="0"/>
              <a:t>With our</a:t>
            </a:r>
            <a:r>
              <a:rPr lang="en-GB" baseline="0" dirty="0" smtClean="0"/>
              <a:t> operator partners, we offer customers the benefit of the Microsoft cloud backed by the world’s leading operators. This kind of proposition is hugely attractive to businesses of all types and sizes.</a:t>
            </a:r>
          </a:p>
        </p:txBody>
      </p:sp>
      <p:sp>
        <p:nvSpPr>
          <p:cNvPr id="72708" name="Slide Number Placeholder 3"/>
          <p:cNvSpPr>
            <a:spLocks noGrp="1"/>
          </p:cNvSpPr>
          <p:nvPr>
            <p:ph type="sldNum" sz="quarter" idx="5"/>
          </p:nvPr>
        </p:nvSpPr>
        <p:spPr>
          <a:noFill/>
        </p:spPr>
        <p:txBody>
          <a:bodyPr/>
          <a:lstStyle/>
          <a:p>
            <a:fld id="{4339581F-8628-42B5-A630-5D94DD1EDF0F}" type="slidenum">
              <a:rPr lang="en-US" smtClean="0">
                <a:solidFill>
                  <a:prstClr val="black"/>
                </a:solidFill>
              </a:rPr>
              <a:pPr/>
              <a:t>6</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smtClean="0">
                <a:latin typeface="Segoe" pitchFamily="34" charset="0"/>
              </a:rPr>
              <a:t>Let’s talk about Hyper-V specifically.  We’ve seen some amazing growth with Hyper-V ever since we launched it a few years ago with Windows Server 2008, and it keeps on getting better.  With WS2008R2, we’ve introduced dynamic memory, which makes Hyper-V</a:t>
            </a:r>
            <a:r>
              <a:rPr lang="en-US" b="0" baseline="0" dirty="0" smtClean="0">
                <a:latin typeface="Segoe" pitchFamily="34" charset="0"/>
              </a:rPr>
              <a:t> even more efficient and provides the level of scale that our customers and partners are looking for in a virtualization solution.</a:t>
            </a:r>
          </a:p>
          <a:p>
            <a:r>
              <a:rPr lang="en-US" b="0" baseline="0" dirty="0" smtClean="0">
                <a:latin typeface="Segoe" pitchFamily="34" charset="0"/>
              </a:rPr>
              <a:t>And what has happened?  According to IDC, Hyper-V now has 20% market share and we are growing at a fast rate than VMware.</a:t>
            </a:r>
          </a:p>
          <a:p>
            <a:r>
              <a:rPr lang="en-US" b="0" baseline="0" dirty="0" smtClean="0">
                <a:latin typeface="Segoe" pitchFamily="34" charset="0"/>
              </a:rPr>
              <a:t>With our continued enhancements in both Hyper-V and our System Center management products, we are delivering incredible value to our customers, and the story just keeps on getting better.</a:t>
            </a:r>
            <a:r>
              <a:rPr lang="en-US" b="0" dirty="0">
                <a:latin typeface="Segoe" pitchFamily="34" charset="0"/>
              </a:rPr>
              <a:t/>
            </a:r>
            <a:br>
              <a:rPr lang="en-US" b="0" dirty="0">
                <a:latin typeface="Segoe" pitchFamily="34" charset="0"/>
              </a:rPr>
            </a:br>
            <a:r>
              <a:rPr lang="en-US" dirty="0">
                <a:latin typeface="Segoe" pitchFamily="34" charset="0"/>
              </a:rPr>
              <a:t/>
            </a:r>
            <a:br>
              <a:rPr lang="en-US" dirty="0">
                <a:latin typeface="Segoe" pitchFamily="34" charset="0"/>
              </a:rPr>
            </a:br>
            <a:r>
              <a:rPr lang="en-US" dirty="0" smtClean="0">
                <a:latin typeface="Segoe" pitchFamily="34" charset="0"/>
              </a:rPr>
              <a:t>+200 </a:t>
            </a:r>
            <a:r>
              <a:rPr lang="en-US" dirty="0" err="1" smtClean="0">
                <a:latin typeface="Segoe" pitchFamily="34" charset="0"/>
              </a:rPr>
              <a:t>deploiemnt</a:t>
            </a:r>
            <a:endParaRPr lang="en-US" dirty="0" smtClean="0">
              <a:latin typeface="Segoe" pitchFamily="34" charset="0"/>
            </a:endParaRPr>
          </a:p>
          <a:p>
            <a:pPr marL="0" marR="0" lvl="0" indent="0" algn="l" defTabSz="914259" rtl="0" eaLnBrk="1" fontAlgn="auto" latinLnBrk="0" hangingPunct="1">
              <a:lnSpc>
                <a:spcPct val="90000"/>
              </a:lnSpc>
              <a:spcBef>
                <a:spcPts val="0"/>
              </a:spcBef>
              <a:spcAft>
                <a:spcPts val="333"/>
              </a:spcAft>
              <a:buClrTx/>
              <a:buSzTx/>
              <a:buFontTx/>
              <a:buNone/>
              <a:tabLst/>
              <a:defRPr/>
            </a:pPr>
            <a:r>
              <a:rPr lang="fr-FR" sz="900" kern="1200" dirty="0" smtClean="0">
                <a:solidFill>
                  <a:schemeClr val="tx1"/>
                </a:solidFill>
                <a:effectLst/>
                <a:latin typeface="Segoe UI" pitchFamily="34" charset="0"/>
                <a:ea typeface="+mn-ea"/>
                <a:cs typeface="+mn-cs"/>
              </a:rPr>
              <a:t>IDC nous crédite de 20,9% de part de marché pour </a:t>
            </a:r>
            <a:r>
              <a:rPr lang="fr-FR" sz="900" kern="1200" dirty="0" err="1" smtClean="0">
                <a:solidFill>
                  <a:schemeClr val="tx1"/>
                </a:solidFill>
                <a:effectLst/>
                <a:latin typeface="Segoe UI" pitchFamily="34" charset="0"/>
                <a:ea typeface="+mn-ea"/>
                <a:cs typeface="+mn-cs"/>
              </a:rPr>
              <a:t>HyperV</a:t>
            </a:r>
            <a:r>
              <a:rPr lang="fr-FR" sz="900" kern="1200" dirty="0" smtClean="0">
                <a:solidFill>
                  <a:schemeClr val="tx1"/>
                </a:solidFill>
                <a:effectLst/>
                <a:latin typeface="Segoe UI" pitchFamily="34" charset="0"/>
                <a:ea typeface="+mn-ea"/>
                <a:cs typeface="+mn-cs"/>
              </a:rPr>
              <a:t> en France sur le 1er trimestre de 2011, +5,6 pts en 1 an soit 5 pts de plus que la progression de VMware ESX sur la même période avec effectivement une ambition de 40% de part de marché d’ici 2014</a:t>
            </a:r>
          </a:p>
          <a:p>
            <a:endParaRPr lang="en-US" dirty="0"/>
          </a:p>
        </p:txBody>
      </p:sp>
      <p:sp>
        <p:nvSpPr>
          <p:cNvPr id="4" name="Slide Number Placeholder 3"/>
          <p:cNvSpPr>
            <a:spLocks noGrp="1"/>
          </p:cNvSpPr>
          <p:nvPr>
            <p:ph type="sldNum" sz="quarter" idx="10"/>
          </p:nvPr>
        </p:nvSpPr>
        <p:spPr/>
        <p:txBody>
          <a:bodyPr/>
          <a:lstStyle/>
          <a:p>
            <a:fld id="{F87BE47E-1CED-4E47-994A-4803CAA82B0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6164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27" indent="-171427" defTabSz="914240">
              <a:buFont typeface="Arial" pitchFamily="34" charset="0"/>
              <a:buChar char="•"/>
              <a:defRPr/>
            </a:pPr>
            <a:r>
              <a:rPr lang="en-US" dirty="0" smtClean="0"/>
              <a:t>We see Azure as complimentary to customers</a:t>
            </a:r>
            <a:r>
              <a:rPr lang="en-US" baseline="0" dirty="0" smtClean="0"/>
              <a:t> and partners existing infrastructure and view integration of Azure with existing datacenters as a key design point. </a:t>
            </a:r>
          </a:p>
          <a:p>
            <a:pPr marL="171427" indent="-171427" defTabSz="914240">
              <a:buFont typeface="Arial" pitchFamily="34" charset="0"/>
              <a:buChar char="•"/>
              <a:defRPr/>
            </a:pPr>
            <a:r>
              <a:rPr lang="en-US" dirty="0" smtClean="0"/>
              <a:t>For</a:t>
            </a:r>
            <a:r>
              <a:rPr lang="en-US" baseline="0" dirty="0" smtClean="0"/>
              <a:t> Service Providers, Windows Azure enables innovation that would not be possible because of excessive cost or business risk. And we are seeing momentum </a:t>
            </a:r>
          </a:p>
          <a:p>
            <a:pPr marL="171427" indent="-171427" defTabSz="914240">
              <a:buFont typeface="Arial" pitchFamily="34" charset="0"/>
              <a:buChar char="•"/>
              <a:defRPr/>
            </a:pPr>
            <a:r>
              <a:rPr lang="en-US" dirty="0" smtClean="0"/>
              <a:t>We continue</a:t>
            </a:r>
            <a:r>
              <a:rPr lang="en-US" baseline="0" dirty="0" smtClean="0"/>
              <a:t> to </a:t>
            </a:r>
            <a:r>
              <a:rPr lang="en-US" dirty="0" smtClean="0"/>
              <a:t>see momentum around two key scenarios for service providers with Windows Azure:</a:t>
            </a:r>
          </a:p>
          <a:p>
            <a:pPr marL="171427" indent="-171427" defTabSz="914240">
              <a:buFont typeface="Arial" pitchFamily="34" charset="0"/>
              <a:buChar char="•"/>
              <a:defRPr/>
            </a:pPr>
            <a:endParaRPr lang="en-US" baseline="0" dirty="0" smtClean="0"/>
          </a:p>
          <a:p>
            <a:pPr marL="171427" indent="-171427" defTabSz="914240">
              <a:buFont typeface="Arial" pitchFamily="34" charset="0"/>
              <a:buChar char="•"/>
              <a:defRPr/>
            </a:pPr>
            <a:r>
              <a:rPr lang="en-US" baseline="0" dirty="0" smtClean="0"/>
              <a:t>1) We are seeing momentum around Service Providers reselling Windows Azure applications in their application marketplaces.  </a:t>
            </a:r>
          </a:p>
          <a:p>
            <a:pPr marL="384408" lvl="1" indent="-171427" defTabSz="914240">
              <a:buFont typeface="Arial" pitchFamily="34" charset="0"/>
              <a:buChar char="•"/>
              <a:defRPr/>
            </a:pPr>
            <a:r>
              <a:rPr lang="en-US" baseline="0" dirty="0" smtClean="0"/>
              <a:t>Selling and managing applications can be the highest margin opportunity for service providers. </a:t>
            </a:r>
          </a:p>
          <a:p>
            <a:pPr marL="384408" lvl="1" indent="-171427" defTabSz="914240">
              <a:buFont typeface="Arial" pitchFamily="34" charset="0"/>
              <a:buChar char="•"/>
              <a:defRPr/>
            </a:pPr>
            <a:r>
              <a:rPr lang="en-US" baseline="0" dirty="0" smtClean="0"/>
              <a:t>Our Azure ISVs want to reach new customers for their new cloud applications.</a:t>
            </a:r>
          </a:p>
          <a:p>
            <a:pPr marL="384408" lvl="1" indent="-171427" defTabSz="914240">
              <a:buFont typeface="Arial" pitchFamily="34" charset="0"/>
              <a:buChar char="•"/>
              <a:defRPr/>
            </a:pPr>
            <a:r>
              <a:rPr lang="en-US" baseline="0" dirty="0" smtClean="0"/>
              <a:t>Although it is in the early stages, we see a great opportunity moving forward for service providers to resell or even white-label the rapid growing portfolio of Windows Azure applications. </a:t>
            </a:r>
          </a:p>
          <a:p>
            <a:pPr marL="171427" indent="-171427" defTabSz="914240">
              <a:buFont typeface="Arial" pitchFamily="34" charset="0"/>
              <a:buChar char="•"/>
              <a:defRPr/>
            </a:pPr>
            <a:endParaRPr lang="en-US" dirty="0" smtClean="0"/>
          </a:p>
          <a:p>
            <a:pPr marL="171427" indent="-171427" defTabSz="914240">
              <a:buFont typeface="Arial" pitchFamily="34" charset="0"/>
              <a:buChar char="•"/>
              <a:defRPr/>
            </a:pPr>
            <a:r>
              <a:rPr lang="en-US" baseline="0" dirty="0" smtClean="0"/>
              <a:t>2) Service providers are starting to use Azure as a key component when they build a new cloud service. Windows Azure is enabling innovation for service providers especially in scenarios that require global reach for a cloud service or where infrastructure costs would be excessive or time-prohibitive relative to the business opportunity.</a:t>
            </a:r>
          </a:p>
          <a:p>
            <a:pPr marL="171427" indent="-171427" defTabSz="914240">
              <a:buFont typeface="Arial" pitchFamily="34" charset="0"/>
              <a:buChar char="•"/>
              <a:defRPr/>
            </a:pPr>
            <a:endParaRPr lang="en-US" baseline="0" dirty="0" smtClean="0"/>
          </a:p>
        </p:txBody>
      </p:sp>
      <p:sp>
        <p:nvSpPr>
          <p:cNvPr id="4" name="Slide Number Placeholder 3"/>
          <p:cNvSpPr>
            <a:spLocks noGrp="1"/>
          </p:cNvSpPr>
          <p:nvPr>
            <p:ph type="sldNum" sz="quarter" idx="10"/>
          </p:nvPr>
        </p:nvSpPr>
        <p:spPr/>
        <p:txBody>
          <a:bodyPr/>
          <a:lstStyle/>
          <a:p>
            <a:fld id="{2230F0B1-F357-4AAC-A3E9-1E4FC440E2B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79549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1" u="sng" kern="1200" dirty="0" smtClean="0">
                <a:solidFill>
                  <a:schemeClr val="tx1"/>
                </a:solidFill>
                <a:effectLst/>
                <a:latin typeface="Segoe UI" pitchFamily="34" charset="0"/>
                <a:ea typeface="+mn-ea"/>
                <a:cs typeface="+mn-cs"/>
              </a:rPr>
              <a:t>IKOULA – Jules-Henri (Illustration </a:t>
            </a:r>
            <a:r>
              <a:rPr lang="fr-FR" sz="900" b="1" u="sng" kern="1200" dirty="0" err="1" smtClean="0">
                <a:solidFill>
                  <a:schemeClr val="tx1"/>
                </a:solidFill>
                <a:effectLst/>
                <a:latin typeface="Segoe UI" pitchFamily="34" charset="0"/>
                <a:ea typeface="+mn-ea"/>
                <a:cs typeface="+mn-cs"/>
              </a:rPr>
              <a:t>IaaS</a:t>
            </a:r>
            <a:r>
              <a:rPr lang="fr-FR" sz="900" b="1" u="sng" kern="1200" dirty="0" smtClean="0">
                <a:solidFill>
                  <a:schemeClr val="tx1"/>
                </a:solidFill>
                <a:effectLst/>
                <a:latin typeface="Segoe UI" pitchFamily="34" charset="0"/>
                <a:ea typeface="+mn-ea"/>
                <a:cs typeface="+mn-cs"/>
              </a:rPr>
              <a:t>) </a:t>
            </a:r>
            <a:endParaRPr lang="fr-FR" sz="900" kern="1200" dirty="0" smtClean="0">
              <a:solidFill>
                <a:schemeClr val="tx1"/>
              </a:solidFill>
              <a:effectLst/>
              <a:latin typeface="Segoe UI" pitchFamily="34" charset="0"/>
              <a:ea typeface="+mn-ea"/>
              <a:cs typeface="+mn-cs"/>
            </a:endParaRPr>
          </a:p>
          <a:p>
            <a:pPr lvl="0"/>
            <a:r>
              <a:rPr lang="fr-FR" sz="900" kern="1200" dirty="0" smtClean="0">
                <a:solidFill>
                  <a:schemeClr val="tx1"/>
                </a:solidFill>
                <a:effectLst/>
                <a:latin typeface="Segoe UI" pitchFamily="34" charset="0"/>
                <a:ea typeface="+mn-ea"/>
                <a:cs typeface="+mn-cs"/>
              </a:rPr>
              <a:t>Q : Carte d’identité de IKOULA ? </a:t>
            </a:r>
          </a:p>
          <a:p>
            <a:pPr lvl="0"/>
            <a:r>
              <a:rPr lang="fr-FR" sz="900" kern="1200" dirty="0" smtClean="0">
                <a:solidFill>
                  <a:schemeClr val="tx1"/>
                </a:solidFill>
                <a:effectLst/>
                <a:latin typeface="Segoe UI" pitchFamily="34" charset="0"/>
                <a:ea typeface="+mn-ea"/>
                <a:cs typeface="+mn-cs"/>
              </a:rPr>
              <a:t>Q : Quelle est la solution de </a:t>
            </a:r>
            <a:r>
              <a:rPr lang="fr-FR" sz="900" kern="1200" dirty="0" err="1" smtClean="0">
                <a:solidFill>
                  <a:schemeClr val="tx1"/>
                </a:solidFill>
                <a:effectLst/>
                <a:latin typeface="Segoe UI" pitchFamily="34" charset="0"/>
                <a:ea typeface="+mn-ea"/>
                <a:cs typeface="+mn-cs"/>
              </a:rPr>
              <a:t>IaaS</a:t>
            </a:r>
            <a:r>
              <a:rPr lang="fr-FR" sz="900" kern="1200" dirty="0" smtClean="0">
                <a:solidFill>
                  <a:schemeClr val="tx1"/>
                </a:solidFill>
                <a:effectLst/>
                <a:latin typeface="Segoe UI" pitchFamily="34" charset="0"/>
                <a:ea typeface="+mn-ea"/>
                <a:cs typeface="+mn-cs"/>
              </a:rPr>
              <a:t> proposée par </a:t>
            </a:r>
            <a:r>
              <a:rPr lang="fr-FR" sz="900" kern="1200" dirty="0" err="1" smtClean="0">
                <a:solidFill>
                  <a:schemeClr val="tx1"/>
                </a:solidFill>
                <a:effectLst/>
                <a:latin typeface="Segoe UI" pitchFamily="34" charset="0"/>
                <a:ea typeface="+mn-ea"/>
                <a:cs typeface="+mn-cs"/>
              </a:rPr>
              <a:t>Ikoula</a:t>
            </a:r>
            <a:r>
              <a:rPr lang="fr-FR" sz="900" kern="1200" dirty="0" smtClean="0">
                <a:solidFill>
                  <a:schemeClr val="tx1"/>
                </a:solidFill>
                <a:effectLst/>
                <a:latin typeface="Segoe UI" pitchFamily="34" charset="0"/>
                <a:ea typeface="+mn-ea"/>
                <a:cs typeface="+mn-cs"/>
              </a:rPr>
              <a:t> ? </a:t>
            </a:r>
          </a:p>
          <a:p>
            <a:pPr lvl="0"/>
            <a:r>
              <a:rPr lang="fr-FR" sz="900" kern="1200" dirty="0" smtClean="0">
                <a:solidFill>
                  <a:schemeClr val="tx1"/>
                </a:solidFill>
                <a:effectLst/>
                <a:latin typeface="Segoe UI" pitchFamily="34" charset="0"/>
                <a:ea typeface="+mn-ea"/>
                <a:cs typeface="+mn-cs"/>
              </a:rPr>
              <a:t>Q : Quels sont les clients cibles de cette offre ? y a-t-il une cible spécifique en terme de secteur et de taille d’entreprise ? </a:t>
            </a:r>
          </a:p>
          <a:p>
            <a:pPr lvl="0"/>
            <a:r>
              <a:rPr lang="fr-FR" sz="900" kern="1200" dirty="0" smtClean="0">
                <a:solidFill>
                  <a:schemeClr val="tx1"/>
                </a:solidFill>
                <a:effectLst/>
                <a:latin typeface="Segoe UI" pitchFamily="34" charset="0"/>
                <a:ea typeface="+mn-ea"/>
                <a:cs typeface="+mn-cs"/>
              </a:rPr>
              <a:t>Q : Quels sont les raisons qui vous ont conduites à choisir les composants Microsoft pour bâtir cette solution ? </a:t>
            </a:r>
          </a:p>
          <a:p>
            <a:pPr lvl="0"/>
            <a:r>
              <a:rPr lang="fr-FR" sz="900" kern="1200" dirty="0" smtClean="0">
                <a:solidFill>
                  <a:schemeClr val="tx1"/>
                </a:solidFill>
                <a:effectLst/>
                <a:latin typeface="Segoe UI" pitchFamily="34" charset="0"/>
                <a:ea typeface="+mn-ea"/>
                <a:cs typeface="+mn-cs"/>
              </a:rPr>
              <a:t>Q : Y a-t-il une possibilité pour nouer des partenariats avec des prestataires  ou service providers ? </a:t>
            </a:r>
          </a:p>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91216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900" b="1" u="sng" kern="1200" dirty="0" smtClean="0">
                <a:solidFill>
                  <a:schemeClr val="tx1"/>
                </a:solidFill>
                <a:effectLst/>
                <a:latin typeface="Segoe UI" pitchFamily="34" charset="0"/>
                <a:ea typeface="+mn-ea"/>
                <a:cs typeface="+mn-cs"/>
              </a:rPr>
              <a:t>COLT – Francis Weill ( Illustration </a:t>
            </a:r>
            <a:r>
              <a:rPr lang="fr-FR" sz="900" b="1" u="sng" kern="1200" dirty="0" err="1" smtClean="0">
                <a:solidFill>
                  <a:schemeClr val="tx1"/>
                </a:solidFill>
                <a:effectLst/>
                <a:latin typeface="Segoe UI" pitchFamily="34" charset="0"/>
                <a:ea typeface="+mn-ea"/>
                <a:cs typeface="+mn-cs"/>
              </a:rPr>
              <a:t>SaaS</a:t>
            </a:r>
            <a:r>
              <a:rPr lang="fr-FR" sz="900" b="1" u="sng" kern="1200" dirty="0" smtClean="0">
                <a:solidFill>
                  <a:schemeClr val="tx1"/>
                </a:solidFill>
                <a:effectLst/>
                <a:latin typeface="Segoe UI" pitchFamily="34" charset="0"/>
                <a:ea typeface="+mn-ea"/>
                <a:cs typeface="+mn-cs"/>
              </a:rPr>
              <a:t> et </a:t>
            </a:r>
            <a:r>
              <a:rPr lang="fr-FR" sz="900" b="1" u="sng" kern="1200" dirty="0" err="1" smtClean="0">
                <a:solidFill>
                  <a:schemeClr val="tx1"/>
                </a:solidFill>
                <a:effectLst/>
                <a:latin typeface="Segoe UI" pitchFamily="34" charset="0"/>
                <a:ea typeface="+mn-ea"/>
                <a:cs typeface="+mn-cs"/>
              </a:rPr>
              <a:t>IaaS</a:t>
            </a:r>
            <a:r>
              <a:rPr lang="fr-FR" sz="900" b="1" u="sng" kern="1200" dirty="0" smtClean="0">
                <a:solidFill>
                  <a:schemeClr val="tx1"/>
                </a:solidFill>
                <a:effectLst/>
                <a:latin typeface="Segoe UI" pitchFamily="34" charset="0"/>
                <a:ea typeface="+mn-ea"/>
                <a:cs typeface="+mn-cs"/>
              </a:rPr>
              <a:t> ), </a:t>
            </a:r>
            <a:r>
              <a:rPr lang="fr-FR" sz="900" b="1" u="sng" kern="1200" dirty="0" err="1" smtClean="0">
                <a:solidFill>
                  <a:schemeClr val="tx1"/>
                </a:solidFill>
                <a:effectLst/>
                <a:latin typeface="Segoe UI" pitchFamily="34" charset="0"/>
                <a:ea typeface="+mn-ea"/>
                <a:cs typeface="+mn-cs"/>
              </a:rPr>
              <a:t>Dir</a:t>
            </a:r>
            <a:r>
              <a:rPr lang="fr-FR" sz="900" b="1" u="sng" kern="1200" dirty="0" smtClean="0">
                <a:solidFill>
                  <a:schemeClr val="tx1"/>
                </a:solidFill>
                <a:effectLst/>
                <a:latin typeface="Segoe UI" pitchFamily="34" charset="0"/>
                <a:ea typeface="+mn-ea"/>
                <a:cs typeface="+mn-cs"/>
              </a:rPr>
              <a:t> </a:t>
            </a:r>
            <a:r>
              <a:rPr lang="fr-FR" sz="900" b="1" u="sng" kern="1200" dirty="0" err="1" smtClean="0">
                <a:solidFill>
                  <a:schemeClr val="tx1"/>
                </a:solidFill>
                <a:effectLst/>
                <a:latin typeface="Segoe UI" pitchFamily="34" charset="0"/>
                <a:ea typeface="+mn-ea"/>
                <a:cs typeface="+mn-cs"/>
              </a:rPr>
              <a:t>Managed</a:t>
            </a:r>
            <a:r>
              <a:rPr lang="fr-FR" sz="900" b="1" u="sng" kern="1200" dirty="0" smtClean="0">
                <a:solidFill>
                  <a:schemeClr val="tx1"/>
                </a:solidFill>
                <a:effectLst/>
                <a:latin typeface="Segoe UI" pitchFamily="34" charset="0"/>
                <a:ea typeface="+mn-ea"/>
                <a:cs typeface="+mn-cs"/>
              </a:rPr>
              <a:t> Services PME pour l’Europe</a:t>
            </a:r>
            <a:endParaRPr lang="fr-FR" sz="900" kern="1200" dirty="0" smtClean="0">
              <a:solidFill>
                <a:schemeClr val="tx1"/>
              </a:solidFill>
              <a:effectLst/>
              <a:latin typeface="Segoe UI" pitchFamily="34" charset="0"/>
              <a:ea typeface="+mn-ea"/>
              <a:cs typeface="+mn-cs"/>
            </a:endParaRPr>
          </a:p>
          <a:p>
            <a:pPr lvl="0"/>
            <a:r>
              <a:rPr lang="fr-FR" sz="900" kern="1200" dirty="0" smtClean="0">
                <a:solidFill>
                  <a:schemeClr val="tx1"/>
                </a:solidFill>
                <a:effectLst/>
                <a:latin typeface="Segoe UI" pitchFamily="34" charset="0"/>
                <a:ea typeface="+mn-ea"/>
                <a:cs typeface="+mn-cs"/>
              </a:rPr>
              <a:t>Q : Colt est un nom connu, mais rappel de la carte d’identité de COLT </a:t>
            </a:r>
            <a:r>
              <a:rPr lang="fr-FR" sz="900" kern="1200" dirty="0" err="1" smtClean="0">
                <a:solidFill>
                  <a:schemeClr val="tx1"/>
                </a:solidFill>
                <a:effectLst/>
                <a:latin typeface="Segoe UI" pitchFamily="34" charset="0"/>
                <a:ea typeface="+mn-ea"/>
                <a:cs typeface="+mn-cs"/>
              </a:rPr>
              <a:t>Technology</a:t>
            </a:r>
            <a:r>
              <a:rPr lang="fr-FR" sz="900" kern="1200" dirty="0" smtClean="0">
                <a:solidFill>
                  <a:schemeClr val="tx1"/>
                </a:solidFill>
                <a:effectLst/>
                <a:latin typeface="Segoe UI" pitchFamily="34" charset="0"/>
                <a:ea typeface="+mn-ea"/>
                <a:cs typeface="+mn-cs"/>
              </a:rPr>
              <a:t> Services à </a:t>
            </a:r>
            <a:r>
              <a:rPr lang="fr-FR" sz="900" kern="1200" dirty="0" err="1" smtClean="0">
                <a:solidFill>
                  <a:schemeClr val="tx1"/>
                </a:solidFill>
                <a:effectLst/>
                <a:latin typeface="Segoe UI" pitchFamily="34" charset="0"/>
                <a:ea typeface="+mn-ea"/>
                <a:cs typeface="+mn-cs"/>
              </a:rPr>
              <a:t>Slide</a:t>
            </a:r>
            <a:r>
              <a:rPr lang="fr-FR" sz="900" kern="1200" dirty="0" smtClean="0">
                <a:solidFill>
                  <a:schemeClr val="tx1"/>
                </a:solidFill>
                <a:effectLst/>
                <a:latin typeface="Segoe UI" pitchFamily="34" charset="0"/>
                <a:ea typeface="+mn-ea"/>
                <a:cs typeface="+mn-cs"/>
              </a:rPr>
              <a:t> 1, 2 </a:t>
            </a:r>
          </a:p>
          <a:p>
            <a:pPr lvl="0"/>
            <a:r>
              <a:rPr lang="fr-FR" sz="900" kern="1200" dirty="0" smtClean="0">
                <a:solidFill>
                  <a:schemeClr val="tx1"/>
                </a:solidFill>
                <a:effectLst/>
                <a:latin typeface="Segoe UI" pitchFamily="34" charset="0"/>
                <a:ea typeface="+mn-ea"/>
                <a:cs typeface="+mn-cs"/>
              </a:rPr>
              <a:t>Q : Quelle est la solution </a:t>
            </a:r>
            <a:r>
              <a:rPr lang="fr-FR" sz="900" kern="1200" dirty="0" err="1" smtClean="0">
                <a:solidFill>
                  <a:schemeClr val="tx1"/>
                </a:solidFill>
                <a:effectLst/>
                <a:latin typeface="Segoe UI" pitchFamily="34" charset="0"/>
                <a:ea typeface="+mn-ea"/>
                <a:cs typeface="+mn-cs"/>
              </a:rPr>
              <a:t>SaaS</a:t>
            </a:r>
            <a:r>
              <a:rPr lang="fr-FR" sz="900" kern="1200" dirty="0" smtClean="0">
                <a:solidFill>
                  <a:schemeClr val="tx1"/>
                </a:solidFill>
                <a:effectLst/>
                <a:latin typeface="Segoe UI" pitchFamily="34" charset="0"/>
                <a:ea typeface="+mn-ea"/>
                <a:cs typeface="+mn-cs"/>
              </a:rPr>
              <a:t> proposée par COLT ? à </a:t>
            </a:r>
            <a:r>
              <a:rPr lang="fr-FR" sz="900" kern="1200" dirty="0" err="1" smtClean="0">
                <a:solidFill>
                  <a:schemeClr val="tx1"/>
                </a:solidFill>
                <a:effectLst/>
                <a:latin typeface="Segoe UI" pitchFamily="34" charset="0"/>
                <a:ea typeface="+mn-ea"/>
                <a:cs typeface="+mn-cs"/>
              </a:rPr>
              <a:t>Slide</a:t>
            </a:r>
            <a:r>
              <a:rPr lang="fr-FR" sz="900" kern="1200" dirty="0" smtClean="0">
                <a:solidFill>
                  <a:schemeClr val="tx1"/>
                </a:solidFill>
                <a:effectLst/>
                <a:latin typeface="Segoe UI" pitchFamily="34" charset="0"/>
                <a:ea typeface="+mn-ea"/>
                <a:cs typeface="+mn-cs"/>
              </a:rPr>
              <a:t> 3</a:t>
            </a:r>
          </a:p>
          <a:p>
            <a:pPr lvl="0"/>
            <a:r>
              <a:rPr lang="fr-FR" sz="900" kern="1200" dirty="0" smtClean="0">
                <a:solidFill>
                  <a:schemeClr val="tx1"/>
                </a:solidFill>
                <a:effectLst/>
                <a:latin typeface="Segoe UI" pitchFamily="34" charset="0"/>
                <a:ea typeface="+mn-ea"/>
                <a:cs typeface="+mn-cs"/>
              </a:rPr>
              <a:t>Q : Quelles sont les raisons qui ont conduit COLT à choisir les solutions Microsoft ? </a:t>
            </a:r>
          </a:p>
          <a:p>
            <a:pPr lvl="1"/>
            <a:r>
              <a:rPr lang="fr-FR" sz="900" kern="1200" dirty="0" smtClean="0">
                <a:solidFill>
                  <a:schemeClr val="tx1"/>
                </a:solidFill>
                <a:effectLst/>
                <a:latin typeface="Segoe UI" pitchFamily="34" charset="0"/>
                <a:ea typeface="+mn-ea"/>
                <a:cs typeface="+mn-cs"/>
              </a:rPr>
              <a:t>Etendu fonctionnel, demande client, intégration complète de tous les outils de productivité, collaboration et communication</a:t>
            </a:r>
          </a:p>
          <a:p>
            <a:pPr lvl="0"/>
            <a:r>
              <a:rPr lang="fr-FR" sz="900" kern="1200" dirty="0" smtClean="0">
                <a:solidFill>
                  <a:schemeClr val="tx1"/>
                </a:solidFill>
                <a:effectLst/>
                <a:latin typeface="Segoe UI" pitchFamily="34" charset="0"/>
                <a:ea typeface="+mn-ea"/>
                <a:cs typeface="+mn-cs"/>
              </a:rPr>
              <a:t>Q : Quels sont les clients ciblés par la solution Colt Smart Office ? </a:t>
            </a:r>
          </a:p>
          <a:p>
            <a:pPr lvl="0"/>
            <a:r>
              <a:rPr lang="fr-FR" sz="900" kern="1200" dirty="0" smtClean="0">
                <a:solidFill>
                  <a:schemeClr val="tx1"/>
                </a:solidFill>
                <a:effectLst/>
                <a:latin typeface="Segoe UI" pitchFamily="34" charset="0"/>
                <a:ea typeface="+mn-ea"/>
                <a:cs typeface="+mn-cs"/>
              </a:rPr>
              <a:t>Q : Y a-t-il une possibilité pour nouer des partenariats avec des prestataires ou Service providers ? </a:t>
            </a:r>
          </a:p>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34949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defRPr sz="600">
                <a:solidFill>
                  <a:schemeClr val="tx1"/>
                </a:solidFill>
                <a:latin typeface="Arial" charset="0"/>
              </a:defRPr>
            </a:lvl1pPr>
            <a:lvl2pPr marL="299186" indent="-115072" eaLnBrk="0" hangingPunct="0">
              <a:defRPr sz="600">
                <a:solidFill>
                  <a:schemeClr val="tx1"/>
                </a:solidFill>
                <a:latin typeface="Arial" charset="0"/>
              </a:defRPr>
            </a:lvl2pPr>
            <a:lvl3pPr marL="460286" indent="-92057" eaLnBrk="0" hangingPunct="0">
              <a:defRPr sz="600">
                <a:solidFill>
                  <a:schemeClr val="tx1"/>
                </a:solidFill>
                <a:latin typeface="Arial" charset="0"/>
              </a:defRPr>
            </a:lvl3pPr>
            <a:lvl4pPr marL="644401" indent="-92057" eaLnBrk="0" hangingPunct="0">
              <a:defRPr sz="600">
                <a:solidFill>
                  <a:schemeClr val="tx1"/>
                </a:solidFill>
                <a:latin typeface="Arial" charset="0"/>
              </a:defRPr>
            </a:lvl4pPr>
            <a:lvl5pPr marL="828515" indent="-92057" eaLnBrk="0" hangingPunct="0">
              <a:defRPr sz="600">
                <a:solidFill>
                  <a:schemeClr val="tx1"/>
                </a:solidFill>
                <a:latin typeface="Arial" charset="0"/>
              </a:defRPr>
            </a:lvl5pPr>
            <a:lvl6pPr marL="1012629" indent="-92057" eaLnBrk="0" fontAlgn="base" hangingPunct="0">
              <a:spcBef>
                <a:spcPct val="0"/>
              </a:spcBef>
              <a:spcAft>
                <a:spcPct val="0"/>
              </a:spcAft>
              <a:defRPr sz="600">
                <a:solidFill>
                  <a:schemeClr val="tx1"/>
                </a:solidFill>
                <a:latin typeface="Arial" charset="0"/>
              </a:defRPr>
            </a:lvl6pPr>
            <a:lvl7pPr marL="1196744" indent="-92057" eaLnBrk="0" fontAlgn="base" hangingPunct="0">
              <a:spcBef>
                <a:spcPct val="0"/>
              </a:spcBef>
              <a:spcAft>
                <a:spcPct val="0"/>
              </a:spcAft>
              <a:defRPr sz="600">
                <a:solidFill>
                  <a:schemeClr val="tx1"/>
                </a:solidFill>
                <a:latin typeface="Arial" charset="0"/>
              </a:defRPr>
            </a:lvl7pPr>
            <a:lvl8pPr marL="1380858" indent="-92057" eaLnBrk="0" fontAlgn="base" hangingPunct="0">
              <a:spcBef>
                <a:spcPct val="0"/>
              </a:spcBef>
              <a:spcAft>
                <a:spcPct val="0"/>
              </a:spcAft>
              <a:defRPr sz="600">
                <a:solidFill>
                  <a:schemeClr val="tx1"/>
                </a:solidFill>
                <a:latin typeface="Arial" charset="0"/>
              </a:defRPr>
            </a:lvl8pPr>
            <a:lvl9pPr marL="1564973" indent="-92057" eaLnBrk="0" fontAlgn="base" hangingPunct="0">
              <a:spcBef>
                <a:spcPct val="0"/>
              </a:spcBef>
              <a:spcAft>
                <a:spcPct val="0"/>
              </a:spcAft>
              <a:defRPr sz="600">
                <a:solidFill>
                  <a:schemeClr val="tx1"/>
                </a:solidFill>
                <a:latin typeface="Arial" charset="0"/>
              </a:defRPr>
            </a:lvl9pPr>
          </a:lstStyle>
          <a:p>
            <a:pPr eaLnBrk="1" hangingPunct="1"/>
            <a:fld id="{B636C2E8-9231-4E2E-BDAF-1BB2850D9015}" type="slidenum">
              <a:rPr lang="en-GB" sz="500">
                <a:solidFill>
                  <a:prstClr val="black"/>
                </a:solidFill>
              </a:rPr>
              <a:pPr eaLnBrk="1" hangingPunct="1"/>
              <a:t>16</a:t>
            </a:fld>
            <a:endParaRPr lang="en-GB" sz="500">
              <a:solidFill>
                <a:prstClr val="black"/>
              </a:solidFill>
            </a:endParaRPr>
          </a:p>
        </p:txBody>
      </p:sp>
      <p:sp>
        <p:nvSpPr>
          <p:cNvPr id="7171" name="Rectangle 2"/>
          <p:cNvSpPr>
            <a:spLocks noGrp="1" noRot="1" noChangeAspect="1" noChangeArrowheads="1" noTextEdit="1"/>
          </p:cNvSpPr>
          <p:nvPr>
            <p:ph type="sldImg"/>
          </p:nvPr>
        </p:nvSpPr>
        <p:spPr>
          <a:xfrm>
            <a:off x="1127703" y="686023"/>
            <a:ext cx="4602594" cy="3428841"/>
          </a:xfrm>
          <a:ln/>
        </p:spPr>
      </p:sp>
      <p:sp>
        <p:nvSpPr>
          <p:cNvPr id="71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70036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02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171536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405185881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dy Page layout">
    <p:spTree>
      <p:nvGrpSpPr>
        <p:cNvPr id="1" name=""/>
        <p:cNvGrpSpPr/>
        <p:nvPr/>
      </p:nvGrpSpPr>
      <p:grpSpPr>
        <a:xfrm>
          <a:off x="0" y="0"/>
          <a:ext cx="0" cy="0"/>
          <a:chOff x="0" y="0"/>
          <a:chExt cx="0" cy="0"/>
        </a:xfrm>
      </p:grpSpPr>
      <p:pic>
        <p:nvPicPr>
          <p:cNvPr id="8" name="Picture 7" descr="Host_Days_PPT_2010_Interior_White.jpg"/>
          <p:cNvPicPr>
            <a:picLocks noChangeAspect="1"/>
          </p:cNvPicPr>
          <p:nvPr userDrawn="1"/>
        </p:nvPicPr>
        <p:blipFill>
          <a:blip r:embed="rId2"/>
          <a:stretch>
            <a:fillRect/>
          </a:stretch>
        </p:blipFill>
        <p:spPr>
          <a:xfrm>
            <a:off x="1" y="0"/>
            <a:ext cx="12188825" cy="6858000"/>
          </a:xfrm>
          <a:prstGeom prst="rect">
            <a:avLst/>
          </a:prstGeom>
        </p:spPr>
      </p:pic>
      <p:sp>
        <p:nvSpPr>
          <p:cNvPr id="5" name="Title 6"/>
          <p:cNvSpPr>
            <a:spLocks noGrp="1"/>
          </p:cNvSpPr>
          <p:nvPr userDrawn="1">
            <p:ph type="title"/>
          </p:nvPr>
        </p:nvSpPr>
        <p:spPr>
          <a:xfrm>
            <a:off x="338585" y="56928"/>
            <a:ext cx="10969943" cy="980848"/>
          </a:xfrm>
        </p:spPr>
        <p:txBody>
          <a:bodyPr>
            <a:normAutofit/>
          </a:bodyPr>
          <a:lstStyle>
            <a:lvl1pPr marL="0" algn="l" defTabSz="914296" rtl="0" eaLnBrk="1" latinLnBrk="0" hangingPunct="1">
              <a:spcBef>
                <a:spcPct val="0"/>
              </a:spcBef>
              <a:buNone/>
              <a:defRPr lang="en-US" sz="3200" kern="1200" dirty="0">
                <a:solidFill>
                  <a:srgbClr val="000000"/>
                </a:solidFill>
                <a:latin typeface="Segoe Light" pitchFamily="34" charset="0"/>
                <a:ea typeface="+mj-ea"/>
                <a:cs typeface="+mj-cs"/>
              </a:defRPr>
            </a:lvl1pPr>
          </a:lstStyle>
          <a:p>
            <a:r>
              <a:rPr lang="en-US" dirty="0" smtClean="0"/>
              <a:t>Main Body Slide</a:t>
            </a:r>
            <a:endParaRPr lang="en-US" dirty="0"/>
          </a:p>
        </p:txBody>
      </p:sp>
      <p:sp>
        <p:nvSpPr>
          <p:cNvPr id="6" name="Content Placeholder 8"/>
          <p:cNvSpPr>
            <a:spLocks noGrp="1"/>
          </p:cNvSpPr>
          <p:nvPr userDrawn="1">
            <p:ph idx="1"/>
          </p:nvPr>
        </p:nvSpPr>
        <p:spPr>
          <a:xfrm>
            <a:off x="609442" y="1346202"/>
            <a:ext cx="10969943" cy="3761030"/>
          </a:xfrm>
        </p:spPr>
        <p:txBody>
          <a:bodyPr/>
          <a:lstStyle/>
          <a:p>
            <a:r>
              <a:rPr lang="en-US" dirty="0" smtClean="0"/>
              <a:t>First level of type (</a:t>
            </a:r>
            <a:r>
              <a:rPr lang="en-US" dirty="0" err="1" smtClean="0"/>
              <a:t>Segoe</a:t>
            </a:r>
            <a:r>
              <a:rPr lang="en-US" dirty="0" smtClean="0"/>
              <a:t> </a:t>
            </a:r>
            <a:r>
              <a:rPr lang="en-US" dirty="0" err="1" smtClean="0"/>
              <a:t>Semibold</a:t>
            </a:r>
            <a:r>
              <a:rPr lang="en-US" dirty="0" smtClean="0"/>
              <a:t> 20pt.)</a:t>
            </a:r>
          </a:p>
          <a:p>
            <a:pPr lvl="1"/>
            <a:r>
              <a:rPr lang="en-US" dirty="0" smtClean="0"/>
              <a:t>Second level of type (</a:t>
            </a:r>
            <a:r>
              <a:rPr lang="en-US" dirty="0" err="1" smtClean="0"/>
              <a:t>Segoe</a:t>
            </a:r>
            <a:r>
              <a:rPr lang="en-US" dirty="0" smtClean="0"/>
              <a:t> 18pt.)</a:t>
            </a:r>
          </a:p>
          <a:p>
            <a:pPr lvl="2"/>
            <a:r>
              <a:rPr lang="en-US" dirty="0" smtClean="0"/>
              <a:t>Third level of type (</a:t>
            </a:r>
            <a:r>
              <a:rPr lang="en-US" dirty="0" err="1" smtClean="0"/>
              <a:t>Segoe</a:t>
            </a:r>
            <a:r>
              <a:rPr lang="en-US" dirty="0" smtClean="0"/>
              <a:t> 16pt.)</a:t>
            </a:r>
          </a:p>
          <a:p>
            <a:pPr lvl="3"/>
            <a:r>
              <a:rPr lang="en-US" dirty="0" smtClean="0"/>
              <a:t>Fourth level of type (</a:t>
            </a:r>
            <a:r>
              <a:rPr lang="en-US" dirty="0" err="1" smtClean="0"/>
              <a:t>Segoe</a:t>
            </a:r>
            <a:r>
              <a:rPr lang="en-US" dirty="0" smtClean="0"/>
              <a:t> 14pt.)</a:t>
            </a:r>
          </a:p>
          <a:p>
            <a:r>
              <a:rPr lang="en-US" dirty="0" smtClean="0"/>
              <a:t>New level of type</a:t>
            </a:r>
          </a:p>
          <a:p>
            <a:pPr lvl="1"/>
            <a:r>
              <a:rPr lang="en-US" dirty="0" smtClean="0"/>
              <a:t>Second level of type</a:t>
            </a:r>
          </a:p>
          <a:p>
            <a:r>
              <a:rPr lang="en-US" dirty="0" smtClean="0"/>
              <a:t>Hyperlink color: </a:t>
            </a:r>
            <a:r>
              <a:rPr lang="en-US" dirty="0" smtClean="0">
                <a:solidFill>
                  <a:srgbClr val="F47836"/>
                </a:solidFill>
                <a:hlinkClick r:id="rId3"/>
              </a:rPr>
              <a:t>http://www.microsoft.com</a:t>
            </a:r>
            <a:endParaRPr lang="en-US" dirty="0" smtClean="0">
              <a:solidFill>
                <a:srgbClr val="F47836"/>
              </a:solidFill>
            </a:endParaRPr>
          </a:p>
          <a:p>
            <a:endParaRPr lang="en-US" dirty="0" smtClean="0"/>
          </a:p>
        </p:txBody>
      </p:sp>
    </p:spTree>
    <p:extLst>
      <p:ext uri="{BB962C8B-B14F-4D97-AF65-F5344CB8AC3E}">
        <p14:creationId xmlns:p14="http://schemas.microsoft.com/office/powerpoint/2010/main" val="41604364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162" y="2130426"/>
            <a:ext cx="10360501" cy="747897"/>
          </a:xfrm>
        </p:spPr>
        <p:txBody>
          <a:bodyPr/>
          <a:lstStyle/>
          <a:p>
            <a:r>
              <a:rPr lang="fr-FR" smtClean="0"/>
              <a:t>Modifiez le style du titre</a:t>
            </a:r>
            <a:endParaRPr lang="fr-FR"/>
          </a:p>
        </p:txBody>
      </p:sp>
      <p:sp>
        <p:nvSpPr>
          <p:cNvPr id="3" name="Sous-titre 2"/>
          <p:cNvSpPr>
            <a:spLocks noGrp="1"/>
          </p:cNvSpPr>
          <p:nvPr>
            <p:ph type="subTitle" idx="1"/>
          </p:nvPr>
        </p:nvSpPr>
        <p:spPr>
          <a:xfrm>
            <a:off x="1828324" y="3886200"/>
            <a:ext cx="8532178" cy="4431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09441" y="6356351"/>
            <a:ext cx="2844059"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a:xfrm>
            <a:off x="8735325" y="6356351"/>
            <a:ext cx="2844059" cy="365125"/>
          </a:xfrm>
          <a:prstGeom prst="rect">
            <a:avLst/>
          </a:prstGeom>
        </p:spPr>
        <p:txBody>
          <a:bodyPr/>
          <a:lstStyle>
            <a:lvl1pPr>
              <a:defRPr/>
            </a:lvl1pPr>
          </a:lstStyle>
          <a:p>
            <a:pPr>
              <a:defRPr/>
            </a:pPr>
            <a:fld id="{213BEC6E-38A3-4005-8761-BAC2DD93E76F}" type="slidenum">
              <a:rPr lang="fr-FR"/>
              <a:pPr>
                <a:defRPr/>
              </a:pPr>
              <a:t>‹#›</a:t>
            </a:fld>
            <a:endParaRPr lang="fr-FR"/>
          </a:p>
        </p:txBody>
      </p:sp>
    </p:spTree>
    <p:extLst>
      <p:ext uri="{BB962C8B-B14F-4D97-AF65-F5344CB8AC3E}">
        <p14:creationId xmlns:p14="http://schemas.microsoft.com/office/powerpoint/2010/main" val="509176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9" name="Text Placeholder 8"/>
          <p:cNvSpPr>
            <a:spLocks noGrp="1"/>
          </p:cNvSpPr>
          <p:nvPr>
            <p:ph type="body" sz="quarter" idx="11" hasCustomPrompt="1"/>
          </p:nvPr>
        </p:nvSpPr>
        <p:spPr>
          <a:xfrm>
            <a:off x="512764"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199568750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7555285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Color 1 Layout">
    <p:bg>
      <p:bgPr>
        <a:solidFill>
          <a:schemeClr val="accent3"/>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181041558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lank Color 1 Layout">
    <p:bg>
      <p:bgPr>
        <a:solidFill>
          <a:schemeClr val="accent6"/>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9162486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Click to edit title style</a:t>
            </a:r>
          </a:p>
        </p:txBody>
      </p:sp>
      <p:pic>
        <p:nvPicPr>
          <p:cNvPr id="3"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21577804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233938"/>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93035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02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4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734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206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Color Layout 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8576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Color Layout 5">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1070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777426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750205"/>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3" y="1447800"/>
            <a:ext cx="11149013" cy="20043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8094" y="0"/>
            <a:ext cx="1910731" cy="548010"/>
          </a:xfrm>
          <a:prstGeom prst="rect">
            <a:avLst/>
          </a:prstGeom>
        </p:spPr>
      </p:pic>
    </p:spTree>
    <p:extLst>
      <p:ext uri="{BB962C8B-B14F-4D97-AF65-F5344CB8AC3E}">
        <p14:creationId xmlns:p14="http://schemas.microsoft.com/office/powerpoint/2010/main" val="20076935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814291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cSld name="1_Titre de section">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28324" y="2743200"/>
            <a:ext cx="9495011" cy="387798"/>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12188825"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67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324" y="1600200"/>
            <a:ext cx="10360501"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828324" y="1600200"/>
            <a:ext cx="10157354" cy="609398"/>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a:xfrm>
            <a:off x="8125883" y="6248401"/>
            <a:ext cx="3535698" cy="365125"/>
          </a:xfrm>
          <a:prstGeom prst="rect">
            <a:avLst/>
          </a:prstGeom>
        </p:spPr>
        <p:txBody>
          <a:bodyPr/>
          <a:lstStyle/>
          <a:p>
            <a:fld id="{7DF2AB10-8A48-486D-9FF3-659F38C7DCF1}" type="datetimeFigureOut">
              <a:rPr lang="fr-FR" smtClean="0"/>
              <a:pPr/>
              <a:t>17/01/2012</a:t>
            </a:fld>
            <a:endParaRPr lang="fr-FR"/>
          </a:p>
        </p:txBody>
      </p:sp>
      <p:sp>
        <p:nvSpPr>
          <p:cNvPr id="13" name="Espace réservé du numéro de diapositive 12"/>
          <p:cNvSpPr>
            <a:spLocks noGrp="1"/>
          </p:cNvSpPr>
          <p:nvPr>
            <p:ph type="sldNum" sz="quarter" idx="11"/>
          </p:nvPr>
        </p:nvSpPr>
        <p:spPr>
          <a:xfrm>
            <a:off x="0" y="1752600"/>
            <a:ext cx="1726750" cy="701676"/>
          </a:xfrm>
          <a:prstGeom prst="rect">
            <a:avLst/>
          </a:prstGeom>
        </p:spPr>
        <p:txBody>
          <a:bodyPr>
            <a:noAutofit/>
          </a:bodyPr>
          <a:lstStyle>
            <a:lvl1pPr>
              <a:defRPr sz="2400">
                <a:solidFill>
                  <a:srgbClr val="FFFFFF"/>
                </a:solidFill>
              </a:defRPr>
            </a:lvl1pPr>
          </a:lstStyle>
          <a:p>
            <a:fld id="{9FD258B0-8EE0-4FBB-BD97-6C18AD323733}" type="slidenum">
              <a:rPr lang="fr-FR" smtClean="0"/>
              <a:pPr/>
              <a:t>‹#›</a:t>
            </a:fld>
            <a:endParaRPr lang="fr-FR"/>
          </a:p>
        </p:txBody>
      </p:sp>
      <p:sp>
        <p:nvSpPr>
          <p:cNvPr id="14" name="Espace réservé du pied de page 13"/>
          <p:cNvSpPr>
            <a:spLocks noGrp="1"/>
          </p:cNvSpPr>
          <p:nvPr>
            <p:ph type="ftr" sz="quarter" idx="12"/>
          </p:nvPr>
        </p:nvSpPr>
        <p:spPr>
          <a:xfrm>
            <a:off x="812589" y="6248207"/>
            <a:ext cx="7226228" cy="365125"/>
          </a:xfrm>
          <a:prstGeom prst="rect">
            <a:avLst/>
          </a:prstGeom>
        </p:spPr>
        <p:txBody>
          <a:bodyPr/>
          <a:lstStyle/>
          <a:p>
            <a:endParaRPr lang="fr-FR"/>
          </a:p>
        </p:txBody>
      </p:sp>
      <p:pic>
        <p:nvPicPr>
          <p:cNvPr id="10" name="Picture 3" descr="C:\Users\atayac.CORPIKOULA\Desktop\Doc Travail Market\Fish.jpg"/>
          <p:cNvPicPr>
            <a:picLocks noChangeAspect="1" noChangeArrowheads="1"/>
          </p:cNvPicPr>
          <p:nvPr userDrawn="1"/>
        </p:nvPicPr>
        <p:blipFill>
          <a:blip r:embed="rId2" cstate="print"/>
          <a:srcRect/>
          <a:stretch>
            <a:fillRect/>
          </a:stretch>
        </p:blipFill>
        <p:spPr bwMode="auto">
          <a:xfrm>
            <a:off x="9499282" y="4500570"/>
            <a:ext cx="2308683" cy="2243138"/>
          </a:xfrm>
          <a:prstGeom prst="rect">
            <a:avLst/>
          </a:prstGeom>
          <a:noFill/>
        </p:spPr>
      </p:pic>
    </p:spTree>
    <p:extLst>
      <p:ext uri="{BB962C8B-B14F-4D97-AF65-F5344CB8AC3E}">
        <p14:creationId xmlns:p14="http://schemas.microsoft.com/office/powerpoint/2010/main" val="28853414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162" y="2130426"/>
            <a:ext cx="10360501" cy="747897"/>
          </a:xfrm>
        </p:spPr>
        <p:txBody>
          <a:bodyPr/>
          <a:lstStyle/>
          <a:p>
            <a:r>
              <a:rPr lang="fr-FR" smtClean="0"/>
              <a:t>Modifiez le style du titre</a:t>
            </a:r>
            <a:endParaRPr lang="fr-FR"/>
          </a:p>
        </p:txBody>
      </p:sp>
      <p:sp>
        <p:nvSpPr>
          <p:cNvPr id="3" name="Sous-titre 2"/>
          <p:cNvSpPr>
            <a:spLocks noGrp="1"/>
          </p:cNvSpPr>
          <p:nvPr>
            <p:ph type="subTitle" idx="1"/>
          </p:nvPr>
        </p:nvSpPr>
        <p:spPr>
          <a:xfrm>
            <a:off x="1828324" y="3886200"/>
            <a:ext cx="8532178" cy="4431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09441" y="6356351"/>
            <a:ext cx="2844059"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1"/>
          </p:nvPr>
        </p:nvSpPr>
        <p:spPr>
          <a:xfrm>
            <a:off x="8735325" y="6356351"/>
            <a:ext cx="2844059" cy="365125"/>
          </a:xfrm>
          <a:prstGeom prst="rect">
            <a:avLst/>
          </a:prstGeom>
        </p:spPr>
        <p:txBody>
          <a:bodyPr/>
          <a:lstStyle>
            <a:lvl1pPr>
              <a:defRPr/>
            </a:lvl1pPr>
          </a:lstStyle>
          <a:p>
            <a:pPr>
              <a:defRPr/>
            </a:pPr>
            <a:fld id="{213BEC6E-38A3-4005-8761-BAC2DD93E76F}" type="slidenum">
              <a:rPr lang="fr-FR"/>
              <a:pPr>
                <a:defRPr/>
              </a:pPr>
              <a:t>‹#›</a:t>
            </a:fld>
            <a:endParaRPr lang="fr-FR"/>
          </a:p>
        </p:txBody>
      </p:sp>
    </p:spTree>
    <p:extLst>
      <p:ext uri="{BB962C8B-B14F-4D97-AF65-F5344CB8AC3E}">
        <p14:creationId xmlns:p14="http://schemas.microsoft.com/office/powerpoint/2010/main" val="1645167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02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
        <p:nvSpPr>
          <p:cNvPr id="6" name="TextBox 5"/>
          <p:cNvSpPr txBox="1"/>
          <p:nvPr userDrawn="1"/>
        </p:nvSpPr>
        <p:spPr>
          <a:xfrm>
            <a:off x="457201" y="6492241"/>
            <a:ext cx="462609" cy="276999"/>
          </a:xfrm>
          <a:prstGeom prst="rect">
            <a:avLst/>
          </a:prstGeom>
          <a:noFill/>
        </p:spPr>
        <p:txBody>
          <a:bodyPr wrap="square" lIns="91429" tIns="45715" rIns="91429" bIns="45715" rtlCol="0">
            <a:spAutoFit/>
          </a:bodyPr>
          <a:lstStyle/>
          <a:p>
            <a:pPr defTabSz="685970"/>
            <a:fld id="{0462CC3E-48DD-4274-8616-D549FD7B2C15}" type="slidenum">
              <a:rPr lang="en-US" sz="1200" smtClean="0">
                <a:solidFill>
                  <a:srgbClr val="FFFFFF">
                    <a:lumMod val="50000"/>
                  </a:srgbClr>
                </a:solidFill>
              </a:rPr>
              <a:pPr defTabSz="685970"/>
              <a:t>‹#›</a:t>
            </a:fld>
            <a:endParaRPr lang="en-US" sz="1200" dirty="0">
              <a:solidFill>
                <a:srgbClr val="FFFFFF">
                  <a:lumMod val="50000"/>
                </a:srgbClr>
              </a:solidFill>
            </a:endParaRPr>
          </a:p>
        </p:txBody>
      </p:sp>
    </p:spTree>
    <p:extLst>
      <p:ext uri="{BB962C8B-B14F-4D97-AF65-F5344CB8AC3E}">
        <p14:creationId xmlns:p14="http://schemas.microsoft.com/office/powerpoint/2010/main" val="396322443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7502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0"/>
            <a:ext cx="11149013" cy="20043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Box 6"/>
          <p:cNvSpPr txBox="1"/>
          <p:nvPr userDrawn="1"/>
        </p:nvSpPr>
        <p:spPr>
          <a:xfrm>
            <a:off x="457201" y="6492241"/>
            <a:ext cx="462609" cy="276999"/>
          </a:xfrm>
          <a:prstGeom prst="rect">
            <a:avLst/>
          </a:prstGeom>
          <a:noFill/>
        </p:spPr>
        <p:txBody>
          <a:bodyPr wrap="square" lIns="91429" tIns="45715" rIns="91429" bIns="45715" rtlCol="0">
            <a:spAutoFit/>
          </a:bodyPr>
          <a:lstStyle/>
          <a:p>
            <a:pPr defTabSz="685970"/>
            <a:fld id="{0462CC3E-48DD-4274-8616-D549FD7B2C15}" type="slidenum">
              <a:rPr lang="en-US" sz="1200" smtClean="0">
                <a:solidFill>
                  <a:srgbClr val="FFFFFF">
                    <a:lumMod val="50000"/>
                  </a:srgbClr>
                </a:solidFill>
              </a:rPr>
              <a:pPr defTabSz="685970"/>
              <a:t>‹#›</a:t>
            </a:fld>
            <a:endParaRPr lang="en-US" sz="1200" dirty="0">
              <a:solidFill>
                <a:srgbClr val="FFFFFF">
                  <a:lumMod val="50000"/>
                </a:srgbClr>
              </a:solidFill>
            </a:endParaRPr>
          </a:p>
        </p:txBody>
      </p:sp>
    </p:spTree>
    <p:extLst>
      <p:ext uri="{BB962C8B-B14F-4D97-AF65-F5344CB8AC3E}">
        <p14:creationId xmlns:p14="http://schemas.microsoft.com/office/powerpoint/2010/main" val="35966503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439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024168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3" y="1447800"/>
            <a:ext cx="11149013" cy="200439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457201" y="6492241"/>
            <a:ext cx="462609" cy="276999"/>
          </a:xfrm>
          <a:prstGeom prst="rect">
            <a:avLst/>
          </a:prstGeom>
          <a:noFill/>
        </p:spPr>
        <p:txBody>
          <a:bodyPr wrap="square" lIns="91429" tIns="45715" rIns="91429" bIns="45715" rtlCol="0">
            <a:spAutoFit/>
          </a:bodyPr>
          <a:lstStyle/>
          <a:p>
            <a:pPr defTabSz="685970"/>
            <a:fld id="{0462CC3E-48DD-4274-8616-D549FD7B2C15}" type="slidenum">
              <a:rPr lang="en-US" sz="1200" smtClean="0">
                <a:solidFill>
                  <a:srgbClr val="FFFFFF">
                    <a:lumMod val="50000"/>
                  </a:srgbClr>
                </a:solidFill>
              </a:rPr>
              <a:pPr defTabSz="685970"/>
              <a:t>‹#›</a:t>
            </a:fld>
            <a:endParaRPr lang="en-US" sz="1200" dirty="0">
              <a:solidFill>
                <a:srgbClr val="FFFFFF">
                  <a:lumMod val="50000"/>
                </a:srgbClr>
              </a:solidFill>
            </a:endParaRPr>
          </a:p>
        </p:txBody>
      </p:sp>
    </p:spTree>
    <p:extLst>
      <p:ext uri="{BB962C8B-B14F-4D97-AF65-F5344CB8AC3E}">
        <p14:creationId xmlns:p14="http://schemas.microsoft.com/office/powerpoint/2010/main" val="36116625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Box 3"/>
          <p:cNvSpPr txBox="1"/>
          <p:nvPr userDrawn="1"/>
        </p:nvSpPr>
        <p:spPr>
          <a:xfrm>
            <a:off x="457201" y="6492241"/>
            <a:ext cx="462609" cy="276999"/>
          </a:xfrm>
          <a:prstGeom prst="rect">
            <a:avLst/>
          </a:prstGeom>
          <a:noFill/>
        </p:spPr>
        <p:txBody>
          <a:bodyPr wrap="square" lIns="91429" tIns="45715" rIns="91429" bIns="45715" rtlCol="0">
            <a:spAutoFit/>
          </a:bodyPr>
          <a:lstStyle/>
          <a:p>
            <a:pPr defTabSz="685970"/>
            <a:fld id="{0462CC3E-48DD-4274-8616-D549FD7B2C15}" type="slidenum">
              <a:rPr lang="en-US" sz="1200" smtClean="0">
                <a:solidFill>
                  <a:srgbClr val="FFFFFF">
                    <a:lumMod val="50000"/>
                  </a:srgbClr>
                </a:solidFill>
              </a:rPr>
              <a:pPr defTabSz="685970"/>
              <a:t>‹#›</a:t>
            </a:fld>
            <a:endParaRPr lang="en-US" sz="1200" dirty="0">
              <a:solidFill>
                <a:srgbClr val="FFFFFF">
                  <a:lumMod val="50000"/>
                </a:srgbClr>
              </a:solidFill>
            </a:endParaRPr>
          </a:p>
        </p:txBody>
      </p:sp>
    </p:spTree>
    <p:extLst>
      <p:ext uri="{BB962C8B-B14F-4D97-AF65-F5344CB8AC3E}">
        <p14:creationId xmlns:p14="http://schemas.microsoft.com/office/powerpoint/2010/main" val="46769241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0788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Layout - 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4"/>
          <p:cNvSpPr txBox="1"/>
          <p:nvPr userDrawn="1"/>
        </p:nvSpPr>
        <p:spPr>
          <a:xfrm>
            <a:off x="457201" y="6492241"/>
            <a:ext cx="462609" cy="276999"/>
          </a:xfrm>
          <a:prstGeom prst="rect">
            <a:avLst/>
          </a:prstGeom>
          <a:noFill/>
        </p:spPr>
        <p:txBody>
          <a:bodyPr wrap="square" lIns="91429" tIns="45715" rIns="91429" bIns="45715" rtlCol="0">
            <a:spAutoFit/>
          </a:bodyPr>
          <a:lstStyle/>
          <a:p>
            <a:pPr defTabSz="685970"/>
            <a:fld id="{0462CC3E-48DD-4274-8616-D549FD7B2C15}" type="slidenum">
              <a:rPr lang="en-US" sz="1200" smtClean="0">
                <a:solidFill>
                  <a:srgbClr val="FFFFFF">
                    <a:lumMod val="50000"/>
                  </a:srgbClr>
                </a:solidFill>
              </a:rPr>
              <a:pPr defTabSz="685970"/>
              <a:t>‹#›</a:t>
            </a:fld>
            <a:endParaRPr lang="en-US" sz="1200" dirty="0">
              <a:solidFill>
                <a:srgbClr val="FFFFFF">
                  <a:lumMod val="50000"/>
                </a:srgbClr>
              </a:solidFill>
            </a:endParaRPr>
          </a:p>
        </p:txBody>
      </p:sp>
    </p:spTree>
    <p:extLst>
      <p:ext uri="{BB962C8B-B14F-4D97-AF65-F5344CB8AC3E}">
        <p14:creationId xmlns:p14="http://schemas.microsoft.com/office/powerpoint/2010/main" val="220818072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88826" cy="619125"/>
          </a:xfrm>
          <a:solidFill>
            <a:srgbClr val="FFFF99"/>
          </a:solidFill>
        </p:spPr>
        <p:txBody>
          <a:bodyPr wrap="square" lIns="152376" tIns="76189" rIns="152376" bIns="76189"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608303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Color 1 Layout">
    <p:bg>
      <p:bgPr>
        <a:solidFill>
          <a:schemeClr val="accent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4"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Tree>
    <p:extLst>
      <p:ext uri="{BB962C8B-B14F-4D97-AF65-F5344CB8AC3E}">
        <p14:creationId xmlns:p14="http://schemas.microsoft.com/office/powerpoint/2010/main" val="271768123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Color 2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0303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12764" y="3219165"/>
            <a:ext cx="7513637"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2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5"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Tree>
    <p:extLst>
      <p:ext uri="{BB962C8B-B14F-4D97-AF65-F5344CB8AC3E}">
        <p14:creationId xmlns:p14="http://schemas.microsoft.com/office/powerpoint/2010/main" val="67241702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1" descr="CE_013 4x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034" y="5165725"/>
            <a:ext cx="5408791"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8"/>
          <p:cNvSpPr>
            <a:spLocks/>
          </p:cNvSpPr>
          <p:nvPr/>
        </p:nvSpPr>
        <p:spPr bwMode="gray">
          <a:xfrm>
            <a:off x="0" y="5314950"/>
            <a:ext cx="12188825" cy="1543050"/>
          </a:xfrm>
          <a:custGeom>
            <a:avLst/>
            <a:gdLst>
              <a:gd name="T0" fmla="*/ 0 w 5758"/>
              <a:gd name="T1" fmla="*/ 0 h 1338"/>
              <a:gd name="T2" fmla="*/ 2147483647 w 5758"/>
              <a:gd name="T3" fmla="*/ 2147483647 h 1338"/>
              <a:gd name="T4" fmla="*/ 2147483647 w 5758"/>
              <a:gd name="T5" fmla="*/ 2147483647 h 1338"/>
              <a:gd name="T6" fmla="*/ 2147483647 w 5758"/>
              <a:gd name="T7" fmla="*/ 2147483647 h 1338"/>
              <a:gd name="T8" fmla="*/ 2147483647 w 5758"/>
              <a:gd name="T9" fmla="*/ 2147483647 h 1338"/>
              <a:gd name="T10" fmla="*/ 0 w 5758"/>
              <a:gd name="T11" fmla="*/ 2147483647 h 1338"/>
              <a:gd name="T12" fmla="*/ 0 w 5758"/>
              <a:gd name="T13" fmla="*/ 0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8" h="1338">
                <a:moveTo>
                  <a:pt x="0" y="0"/>
                </a:moveTo>
                <a:lnTo>
                  <a:pt x="339" y="1"/>
                </a:lnTo>
                <a:lnTo>
                  <a:pt x="339" y="778"/>
                </a:lnTo>
                <a:lnTo>
                  <a:pt x="5758" y="777"/>
                </a:lnTo>
                <a:lnTo>
                  <a:pt x="5758" y="1338"/>
                </a:lnTo>
                <a:lnTo>
                  <a:pt x="0" y="1338"/>
                </a:lnTo>
                <a:lnTo>
                  <a:pt x="0" y="0"/>
                </a:lnTo>
                <a:close/>
              </a:path>
            </a:pathLst>
          </a:cu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1600" smtClean="0">
              <a:solidFill>
                <a:prstClr val="black"/>
              </a:solidFill>
            </a:endParaRPr>
          </a:p>
        </p:txBody>
      </p:sp>
      <p:sp>
        <p:nvSpPr>
          <p:cNvPr id="6" name="Freeform 7"/>
          <p:cNvSpPr>
            <a:spLocks/>
          </p:cNvSpPr>
          <p:nvPr/>
        </p:nvSpPr>
        <p:spPr bwMode="hidden">
          <a:xfrm>
            <a:off x="0" y="5313363"/>
            <a:ext cx="12188825" cy="1543050"/>
          </a:xfrm>
          <a:custGeom>
            <a:avLst/>
            <a:gdLst>
              <a:gd name="T0" fmla="*/ 0 w 5758"/>
              <a:gd name="T1" fmla="*/ 0 h 1338"/>
              <a:gd name="T2" fmla="*/ 2147483647 w 5758"/>
              <a:gd name="T3" fmla="*/ 2147483647 h 1338"/>
              <a:gd name="T4" fmla="*/ 2147483647 w 5758"/>
              <a:gd name="T5" fmla="*/ 2147483647 h 1338"/>
              <a:gd name="T6" fmla="*/ 2147483647 w 5758"/>
              <a:gd name="T7" fmla="*/ 2147483647 h 1338"/>
              <a:gd name="T8" fmla="*/ 2147483647 w 5758"/>
              <a:gd name="T9" fmla="*/ 2147483647 h 1338"/>
              <a:gd name="T10" fmla="*/ 0 w 5758"/>
              <a:gd name="T11" fmla="*/ 2147483647 h 1338"/>
              <a:gd name="T12" fmla="*/ 0 w 5758"/>
              <a:gd name="T13" fmla="*/ 0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8" h="1338">
                <a:moveTo>
                  <a:pt x="0" y="0"/>
                </a:moveTo>
                <a:lnTo>
                  <a:pt x="339" y="1"/>
                </a:lnTo>
                <a:lnTo>
                  <a:pt x="339" y="778"/>
                </a:lnTo>
                <a:lnTo>
                  <a:pt x="5758" y="777"/>
                </a:lnTo>
                <a:lnTo>
                  <a:pt x="5758" y="1338"/>
                </a:lnTo>
                <a:lnTo>
                  <a:pt x="0" y="1338"/>
                </a:lnTo>
                <a:lnTo>
                  <a:pt x="0" y="0"/>
                </a:lnTo>
                <a:close/>
              </a:path>
            </a:pathLst>
          </a:custGeom>
          <a:solidFill>
            <a:srgbClr val="CCEBF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1600" smtClean="0">
              <a:solidFill>
                <a:prstClr val="black"/>
              </a:solidFill>
            </a:endParaRPr>
          </a:p>
        </p:txBody>
      </p:sp>
      <p:sp>
        <p:nvSpPr>
          <p:cNvPr id="7" name="Text Box 27"/>
          <p:cNvSpPr txBox="1">
            <a:spLocks noChangeArrowheads="1"/>
          </p:cNvSpPr>
          <p:nvPr/>
        </p:nvSpPr>
        <p:spPr bwMode="auto">
          <a:xfrm>
            <a:off x="719479" y="6551616"/>
            <a:ext cx="34897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fontAlgn="base">
              <a:spcBef>
                <a:spcPct val="0"/>
              </a:spcBef>
              <a:spcAft>
                <a:spcPct val="0"/>
              </a:spcAft>
              <a:defRPr/>
            </a:pPr>
            <a:r>
              <a:rPr lang="en-GB" sz="900" smtClean="0">
                <a:solidFill>
                  <a:prstClr val="white"/>
                </a:solidFill>
              </a:rPr>
              <a:t>© 2010 Colt Technology Services Group Limited. All rights reserved.</a:t>
            </a:r>
          </a:p>
        </p:txBody>
      </p:sp>
      <p:pic>
        <p:nvPicPr>
          <p:cNvPr id="8" name="Picture 70" descr="colt_descriptor_m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7994686" y="6403978"/>
            <a:ext cx="3544494"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5"/>
          <p:cNvSpPr>
            <a:spLocks noChangeArrowheads="1"/>
          </p:cNvSpPr>
          <p:nvPr/>
        </p:nvSpPr>
        <p:spPr bwMode="gray">
          <a:xfrm>
            <a:off x="0" y="0"/>
            <a:ext cx="11513785" cy="4318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sp>
        <p:nvSpPr>
          <p:cNvPr id="10" name="Rectangle 76"/>
          <p:cNvSpPr>
            <a:spLocks noChangeArrowheads="1"/>
          </p:cNvSpPr>
          <p:nvPr userDrawn="1"/>
        </p:nvSpPr>
        <p:spPr bwMode="hidden">
          <a:xfrm>
            <a:off x="0" y="0"/>
            <a:ext cx="11513785" cy="431800"/>
          </a:xfrm>
          <a:prstGeom prst="rect">
            <a:avLst/>
          </a:prstGeom>
          <a:solidFill>
            <a:srgbClr val="CCEB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pic>
        <p:nvPicPr>
          <p:cNvPr id="11" name="Picture 35" descr="Lightb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894" y="4826003"/>
            <a:ext cx="1138893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ctrTitle"/>
          </p:nvPr>
        </p:nvSpPr>
        <p:spPr>
          <a:xfrm>
            <a:off x="719479" y="760416"/>
            <a:ext cx="10794306" cy="1277937"/>
          </a:xfrm>
        </p:spPr>
        <p:txBody>
          <a:bodyPr/>
          <a:lstStyle>
            <a:lvl1pPr>
              <a:defRPr sz="5000"/>
            </a:lvl1pPr>
          </a:lstStyle>
          <a:p>
            <a:pPr lvl="0"/>
            <a:r>
              <a:rPr lang="en-US" noProof="0" smtClean="0"/>
              <a:t>Click to edit Master title style</a:t>
            </a:r>
            <a:endParaRPr lang="en-GB" noProof="0" smtClean="0"/>
          </a:p>
        </p:txBody>
      </p:sp>
      <p:sp>
        <p:nvSpPr>
          <p:cNvPr id="21517" name="Rectangle 13"/>
          <p:cNvSpPr>
            <a:spLocks noGrp="1" noChangeArrowheads="1"/>
          </p:cNvSpPr>
          <p:nvPr>
            <p:ph type="subTitle" sz="quarter" idx="1"/>
          </p:nvPr>
        </p:nvSpPr>
        <p:spPr>
          <a:xfrm>
            <a:off x="719481" y="2200275"/>
            <a:ext cx="8612590" cy="400050"/>
          </a:xfrm>
        </p:spPr>
        <p:txBody>
          <a:bodyPr/>
          <a:lstStyle>
            <a:lvl1pPr>
              <a:lnSpc>
                <a:spcPct val="85000"/>
              </a:lnSpc>
              <a:defRPr sz="2400" b="1">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92250595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49184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173845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3"/>
            <a:ext cx="10360501"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644349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481" y="1438275"/>
            <a:ext cx="5294521" cy="487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17149" y="1438275"/>
            <a:ext cx="5294521" cy="4875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24969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267226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175061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22676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50"/>
            <a:ext cx="4010039"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443"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03528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611946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1137496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739" y="539750"/>
            <a:ext cx="2698048" cy="57737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481" y="539750"/>
            <a:ext cx="7893111" cy="5773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9279766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472816" y="2311401"/>
            <a:ext cx="10360501" cy="817033"/>
          </a:xfrm>
          <a:prstGeom prst="rect">
            <a:avLst/>
          </a:prstGeom>
        </p:spPr>
        <p:txBody>
          <a:bodyPr/>
          <a:lstStyle>
            <a:lvl1pPr algn="l">
              <a:defRPr sz="4800">
                <a:latin typeface="Segoe Light"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1518404" y="3230033"/>
            <a:ext cx="8532178" cy="812800"/>
          </a:xfrm>
          <a:prstGeom prst="rect">
            <a:avLst/>
          </a:prstGeom>
        </p:spPr>
        <p:txBody>
          <a:bodyPr>
            <a:normAutofit/>
          </a:bodyPr>
          <a:lstStyle>
            <a:lvl1pPr marL="0" indent="0" algn="l">
              <a:buNone/>
              <a:defRPr sz="3200">
                <a:solidFill>
                  <a:schemeClr val="accent2"/>
                </a:solidFill>
                <a:latin typeface="Segoe Light"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advaiya\users\Victor.Melniciuc\Logos\mslogo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25177" y="5062126"/>
            <a:ext cx="1015735" cy="166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victor.melniciuc\Desktop\==Work\ComSector branding refresh\review\Round9\JPEGs\OC_Logo-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25177" y="1144203"/>
            <a:ext cx="2031471" cy="2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11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6434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a:prstGeom prst="rect">
            <a:avLst/>
          </a:prstGeom>
        </p:spPr>
        <p:txBody>
          <a:bodyPr/>
          <a:lstStyle>
            <a:lvl1pPr algn="l">
              <a:defRPr/>
            </a:lvl1pPr>
          </a:lstStyle>
          <a:p>
            <a:r>
              <a:rPr lang="en-US" smtClean="0"/>
              <a:t>Click to edit Master title style</a:t>
            </a:r>
            <a:endParaRPr lang="en-US" dirty="0"/>
          </a:p>
        </p:txBody>
      </p:sp>
      <p:pic>
        <p:nvPicPr>
          <p:cNvPr id="6" name="Picture 2" descr="C:\Users\victor.melniciuc\Desktop\==Work\ComSector branding refresh\review\Round5\PPT jpegs\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3192" y="6584773"/>
            <a:ext cx="2357117" cy="2879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977103" y="6550516"/>
            <a:ext cx="2002628" cy="246221"/>
          </a:xfrm>
          <a:prstGeom prst="rect">
            <a:avLst/>
          </a:prstGeom>
          <a:noFill/>
        </p:spPr>
        <p:txBody>
          <a:bodyPr wrap="square" lIns="121899" tIns="60949" rIns="121899" bIns="60949" rtlCol="0">
            <a:spAutoFit/>
          </a:bodyPr>
          <a:lstStyle/>
          <a:p>
            <a:pPr algn="ctr" defTabSz="1218987"/>
            <a:r>
              <a:rPr lang="en-US" sz="800" dirty="0" smtClean="0">
                <a:solidFill>
                  <a:srgbClr val="5082B9"/>
                </a:solidFill>
                <a:latin typeface="Segoe UI" pitchFamily="34" charset="0"/>
                <a:ea typeface="Segoe UI" pitchFamily="34" charset="0"/>
                <a:cs typeface="Segoe UI" pitchFamily="34" charset="0"/>
              </a:rPr>
              <a:t>Microsoft Confidential</a:t>
            </a:r>
            <a:endParaRPr lang="en-US" sz="800" dirty="0">
              <a:solidFill>
                <a:srgbClr val="5082B9"/>
              </a:solidFill>
              <a:latin typeface="Segoe UI" pitchFamily="34" charset="0"/>
              <a:ea typeface="Segoe UI" pitchFamily="34" charset="0"/>
              <a:cs typeface="Segoe UI" pitchFamily="34" charset="0"/>
            </a:endParaRPr>
          </a:p>
        </p:txBody>
      </p:sp>
      <p:sp>
        <p:nvSpPr>
          <p:cNvPr id="8" name="TextBox 7"/>
          <p:cNvSpPr txBox="1"/>
          <p:nvPr userDrawn="1"/>
        </p:nvSpPr>
        <p:spPr>
          <a:xfrm>
            <a:off x="507869" y="6493934"/>
            <a:ext cx="616651" cy="328295"/>
          </a:xfrm>
          <a:prstGeom prst="rect">
            <a:avLst/>
          </a:prstGeom>
          <a:noFill/>
        </p:spPr>
        <p:txBody>
          <a:bodyPr wrap="square" lIns="121899" tIns="60949" rIns="121899" bIns="60949" rtlCol="0">
            <a:spAutoFit/>
          </a:bodyPr>
          <a:lstStyle/>
          <a:p>
            <a:pPr defTabSz="1218987"/>
            <a:fld id="{0462CC3E-48DD-4274-8616-D549FD7B2C15}" type="slidenum">
              <a:rPr lang="en-US" sz="1300" smtClean="0">
                <a:solidFill>
                  <a:prstClr val="white"/>
                </a:solidFill>
                <a:latin typeface="Segoe" pitchFamily="34" charset="0"/>
                <a:ea typeface="Verdana" pitchFamily="34" charset="0"/>
                <a:cs typeface="Verdana" pitchFamily="34" charset="0"/>
              </a:rPr>
              <a:pPr defTabSz="1218987"/>
              <a:t>‹#›</a:t>
            </a:fld>
            <a:endParaRPr lang="en-US" sz="1300" dirty="0">
              <a:solidFill>
                <a:prstClr val="white"/>
              </a:solidFill>
              <a:latin typeface="Segoe" pitchFamily="34" charset="0"/>
              <a:ea typeface="Verdana" pitchFamily="34" charset="0"/>
              <a:cs typeface="Verdana" pitchFamily="34" charset="0"/>
            </a:endParaRPr>
          </a:p>
        </p:txBody>
      </p:sp>
    </p:spTree>
    <p:extLst>
      <p:ext uri="{BB962C8B-B14F-4D97-AF65-F5344CB8AC3E}">
        <p14:creationId xmlns:p14="http://schemas.microsoft.com/office/powerpoint/2010/main" val="198132337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victor.melniciuc\Desktop\==Work\ComSector branding refresh\review\Round5\PPT jpegs\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3192" y="6584773"/>
            <a:ext cx="2357117" cy="287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4977103" y="6550516"/>
            <a:ext cx="2002628" cy="246221"/>
          </a:xfrm>
          <a:prstGeom prst="rect">
            <a:avLst/>
          </a:prstGeom>
          <a:noFill/>
        </p:spPr>
        <p:txBody>
          <a:bodyPr wrap="square" lIns="121899" tIns="60949" rIns="121899" bIns="60949" rtlCol="0">
            <a:spAutoFit/>
          </a:bodyPr>
          <a:lstStyle/>
          <a:p>
            <a:pPr algn="ctr" defTabSz="1218987"/>
            <a:r>
              <a:rPr lang="en-US" sz="800" dirty="0" smtClean="0">
                <a:solidFill>
                  <a:srgbClr val="5082B9"/>
                </a:solidFill>
                <a:latin typeface="Segoe UI" pitchFamily="34" charset="0"/>
                <a:ea typeface="Segoe UI" pitchFamily="34" charset="0"/>
                <a:cs typeface="Segoe UI" pitchFamily="34" charset="0"/>
              </a:rPr>
              <a:t>Microsoft Confidential</a:t>
            </a:r>
            <a:endParaRPr lang="en-US" sz="800" dirty="0">
              <a:solidFill>
                <a:srgbClr val="5082B9"/>
              </a:solidFill>
              <a:latin typeface="Segoe UI" pitchFamily="34" charset="0"/>
              <a:ea typeface="Segoe UI" pitchFamily="34" charset="0"/>
              <a:cs typeface="Segoe UI" pitchFamily="34" charset="0"/>
            </a:endParaRPr>
          </a:p>
        </p:txBody>
      </p:sp>
      <p:sp>
        <p:nvSpPr>
          <p:cNvPr id="7" name="TextBox 6"/>
          <p:cNvSpPr txBox="1"/>
          <p:nvPr userDrawn="1"/>
        </p:nvSpPr>
        <p:spPr>
          <a:xfrm>
            <a:off x="507869" y="6493934"/>
            <a:ext cx="616651" cy="328295"/>
          </a:xfrm>
          <a:prstGeom prst="rect">
            <a:avLst/>
          </a:prstGeom>
          <a:noFill/>
        </p:spPr>
        <p:txBody>
          <a:bodyPr wrap="square" lIns="121899" tIns="60949" rIns="121899" bIns="60949" rtlCol="0">
            <a:spAutoFit/>
          </a:bodyPr>
          <a:lstStyle/>
          <a:p>
            <a:pPr defTabSz="1218987"/>
            <a:fld id="{0462CC3E-48DD-4274-8616-D549FD7B2C15}" type="slidenum">
              <a:rPr lang="en-US" sz="1300" smtClean="0">
                <a:solidFill>
                  <a:prstClr val="white"/>
                </a:solidFill>
                <a:latin typeface="Segoe" pitchFamily="34" charset="0"/>
                <a:ea typeface="Verdana" pitchFamily="34" charset="0"/>
                <a:cs typeface="Verdana" pitchFamily="34" charset="0"/>
              </a:rPr>
              <a:pPr defTabSz="1218987"/>
              <a:t>‹#›</a:t>
            </a:fld>
            <a:endParaRPr lang="en-US" sz="1300" dirty="0">
              <a:solidFill>
                <a:prstClr val="white"/>
              </a:solidFill>
              <a:latin typeface="Segoe" pitchFamily="34" charset="0"/>
              <a:ea typeface="Verdana" pitchFamily="34" charset="0"/>
              <a:cs typeface="Verdana" pitchFamily="34" charset="0"/>
            </a:endParaRPr>
          </a:p>
        </p:txBody>
      </p:sp>
    </p:spTree>
    <p:extLst>
      <p:ext uri="{BB962C8B-B14F-4D97-AF65-F5344CB8AC3E}">
        <p14:creationId xmlns:p14="http://schemas.microsoft.com/office/powerpoint/2010/main" val="13390753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a:prstGeom prst="rect">
            <a:avLst/>
          </a:prstGeo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a:prstGeom prst="rect">
            <a:avLst/>
          </a:prstGeom>
        </p:spPr>
        <p:txBody>
          <a:bodyPr>
            <a:normAutofit/>
          </a:bodyPr>
          <a:lstStyle>
            <a:lvl1pPr marL="0" indent="0">
              <a:buNone/>
              <a:defRPr sz="32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2389095" y="5367338"/>
            <a:ext cx="7313295" cy="804863"/>
          </a:xfrm>
          <a:prstGeom prst="rect">
            <a:avLst/>
          </a:prstGeo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pic>
        <p:nvPicPr>
          <p:cNvPr id="8" name="Picture 2" descr="C:\Users\victor.melniciuc\Desktop\==Work\ComSector branding refresh\review\Round5\PPT jpegs\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43192" y="6584773"/>
            <a:ext cx="2357117" cy="287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4977103" y="6550516"/>
            <a:ext cx="2002628" cy="246221"/>
          </a:xfrm>
          <a:prstGeom prst="rect">
            <a:avLst/>
          </a:prstGeom>
          <a:noFill/>
        </p:spPr>
        <p:txBody>
          <a:bodyPr wrap="square" lIns="121899" tIns="60949" rIns="121899" bIns="60949" rtlCol="0">
            <a:spAutoFit/>
          </a:bodyPr>
          <a:lstStyle/>
          <a:p>
            <a:pPr algn="ctr" defTabSz="1218987"/>
            <a:r>
              <a:rPr lang="en-US" sz="800" dirty="0" smtClean="0">
                <a:solidFill>
                  <a:srgbClr val="5082B9"/>
                </a:solidFill>
                <a:latin typeface="Segoe UI" pitchFamily="34" charset="0"/>
                <a:ea typeface="Segoe UI" pitchFamily="34" charset="0"/>
                <a:cs typeface="Segoe UI" pitchFamily="34" charset="0"/>
              </a:rPr>
              <a:t>Microsoft Confidential</a:t>
            </a:r>
            <a:endParaRPr lang="en-US" sz="800" dirty="0">
              <a:solidFill>
                <a:srgbClr val="5082B9"/>
              </a:solidFill>
              <a:latin typeface="Segoe UI" pitchFamily="34" charset="0"/>
              <a:ea typeface="Segoe UI" pitchFamily="34" charset="0"/>
              <a:cs typeface="Segoe UI" pitchFamily="34" charset="0"/>
            </a:endParaRPr>
          </a:p>
        </p:txBody>
      </p:sp>
      <p:sp>
        <p:nvSpPr>
          <p:cNvPr id="10" name="TextBox 9"/>
          <p:cNvSpPr txBox="1"/>
          <p:nvPr userDrawn="1"/>
        </p:nvSpPr>
        <p:spPr>
          <a:xfrm>
            <a:off x="507869" y="6493934"/>
            <a:ext cx="616651" cy="328295"/>
          </a:xfrm>
          <a:prstGeom prst="rect">
            <a:avLst/>
          </a:prstGeom>
          <a:noFill/>
        </p:spPr>
        <p:txBody>
          <a:bodyPr wrap="square" lIns="121899" tIns="60949" rIns="121899" bIns="60949" rtlCol="0">
            <a:spAutoFit/>
          </a:bodyPr>
          <a:lstStyle/>
          <a:p>
            <a:pPr defTabSz="1218987"/>
            <a:fld id="{0462CC3E-48DD-4274-8616-D549FD7B2C15}" type="slidenum">
              <a:rPr lang="en-US" sz="1300" smtClean="0">
                <a:solidFill>
                  <a:prstClr val="white"/>
                </a:solidFill>
                <a:latin typeface="Segoe" pitchFamily="34" charset="0"/>
                <a:ea typeface="Verdana" pitchFamily="34" charset="0"/>
                <a:cs typeface="Verdana" pitchFamily="34" charset="0"/>
              </a:rPr>
              <a:pPr defTabSz="1218987"/>
              <a:t>‹#›</a:t>
            </a:fld>
            <a:endParaRPr lang="en-US" sz="1300" dirty="0">
              <a:solidFill>
                <a:prstClr val="white"/>
              </a:solidFill>
              <a:latin typeface="Segoe" pitchFamily="34" charset="0"/>
              <a:ea typeface="Verdana" pitchFamily="34" charset="0"/>
              <a:cs typeface="Verdana" pitchFamily="34" charset="0"/>
            </a:endParaRPr>
          </a:p>
        </p:txBody>
      </p:sp>
    </p:spTree>
    <p:extLst>
      <p:ext uri="{BB962C8B-B14F-4D97-AF65-F5344CB8AC3E}">
        <p14:creationId xmlns:p14="http://schemas.microsoft.com/office/powerpoint/2010/main" val="278852041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 Box 6"/>
          <p:cNvSpPr txBox="1">
            <a:spLocks noChangeArrowheads="1"/>
          </p:cNvSpPr>
          <p:nvPr userDrawn="1"/>
        </p:nvSpPr>
        <p:spPr bwMode="auto">
          <a:xfrm>
            <a:off x="406295" y="5754131"/>
            <a:ext cx="11374121" cy="697627"/>
          </a:xfrm>
          <a:prstGeom prst="rect">
            <a:avLst/>
          </a:prstGeom>
          <a:noFill/>
          <a:ln w="12700">
            <a:noFill/>
            <a:miter lim="800000"/>
            <a:headEnd type="none" w="sm" len="sm"/>
            <a:tailEnd type="none" w="sm" len="sm"/>
          </a:ln>
          <a:effectLst/>
        </p:spPr>
        <p:txBody>
          <a:bodyPr lIns="121899" tIns="60949" rIns="121899" bIns="60949">
            <a:spAutoFit/>
          </a:bodyPr>
          <a:lstStyle/>
          <a:p>
            <a:pPr algn="ctr" defTabSz="1218987" eaLnBrk="0" hangingPunct="0"/>
            <a:r>
              <a:rPr lang="en-US" sz="900" dirty="0">
                <a:solidFill>
                  <a:srgbClr val="5082B9"/>
                </a:solidFill>
                <a:latin typeface="Segoe Semibold" pitchFamily="34" charset="0"/>
                <a:cs typeface="Arial" charset="0"/>
              </a:rPr>
              <a:t>© </a:t>
            </a:r>
            <a:r>
              <a:rPr lang="en-US" sz="900" dirty="0" smtClean="0">
                <a:solidFill>
                  <a:srgbClr val="5082B9"/>
                </a:solidFill>
                <a:latin typeface="Segoe Semibold" pitchFamily="34" charset="0"/>
                <a:cs typeface="Arial" charset="0"/>
              </a:rPr>
              <a:t>2011 </a:t>
            </a:r>
            <a:r>
              <a:rPr lang="en-US" sz="900" dirty="0">
                <a:solidFill>
                  <a:srgbClr val="5082B9"/>
                </a:solidFill>
                <a:latin typeface="Segoe Semibold" pitchFamily="34" charset="0"/>
                <a:cs typeface="Arial" charset="0"/>
              </a:rPr>
              <a:t>Microsoft Corporation. All rights reserved. Microsoft, Windows, Windows Vista and other product names are or may be registered trademarks and/or trademarks in the U.S. and/or other countries.</a:t>
            </a:r>
          </a:p>
          <a:p>
            <a:pPr algn="ctr" defTabSz="1218987" eaLnBrk="0" hangingPunct="0"/>
            <a:r>
              <a:rPr lang="en-US" sz="900" dirty="0">
                <a:solidFill>
                  <a:srgbClr val="5082B9"/>
                </a:solidFill>
                <a:latin typeface="Segoe Semibold"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44060" y="2091670"/>
            <a:ext cx="5606298" cy="204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0624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8846150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082088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674740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7819538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17751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89905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641056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014425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0"/>
            <a:ext cx="11149013" cy="200439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12188826" cy="619125"/>
          </a:xfrm>
          <a:solidFill>
            <a:srgbClr val="FFFF99"/>
          </a:solidFill>
        </p:spPr>
        <p:txBody>
          <a:bodyPr wrap="square" lIns="152376" tIns="76189" rIns="152376" bIns="76189"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93930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764" y="1768476"/>
            <a:ext cx="11228440" cy="1218795"/>
          </a:xfrm>
        </p:spPr>
        <p:txBody>
          <a:bodyPr/>
          <a:lstStyle>
            <a:lvl1pPr marL="0" indent="0">
              <a:buNone/>
              <a:defRPr sz="8800" i="0" spc="-100"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pic>
        <p:nvPicPr>
          <p:cNvPr id="7" name="Picture 2" descr="Microsoft logo and tagline"/>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black">
          <a:xfrm>
            <a:off x="10120742" y="6307016"/>
            <a:ext cx="1869647" cy="314448"/>
          </a:xfrm>
          <a:prstGeom prst="rect">
            <a:avLst/>
          </a:prstGeom>
          <a:noFill/>
          <a:ln>
            <a:noFill/>
          </a:ln>
        </p:spPr>
      </p:pic>
      <p:sp>
        <p:nvSpPr>
          <p:cNvPr id="9" name="Text Placeholder 8"/>
          <p:cNvSpPr>
            <a:spLocks noGrp="1"/>
          </p:cNvSpPr>
          <p:nvPr>
            <p:ph type="body" sz="quarter" idx="11" hasCustomPrompt="1"/>
          </p:nvPr>
        </p:nvSpPr>
        <p:spPr>
          <a:xfrm>
            <a:off x="512764" y="3219165"/>
            <a:ext cx="7513637" cy="443198"/>
          </a:xfrm>
        </p:spPr>
        <p:txBody>
          <a:bodyPr/>
          <a:lstStyle>
            <a:lvl1pPr marL="0" indent="0">
              <a:buNone/>
              <a:defRPr spc="-100"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spTree>
    <p:extLst>
      <p:ext uri="{BB962C8B-B14F-4D97-AF65-F5344CB8AC3E}">
        <p14:creationId xmlns:p14="http://schemas.microsoft.com/office/powerpoint/2010/main" val="365871999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4416" y="1"/>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7" name="Title 1"/>
          <p:cNvSpPr>
            <a:spLocks noGrp="1"/>
          </p:cNvSpPr>
          <p:nvPr>
            <p:ph type="title" hasCustomPrompt="1"/>
          </p:nvPr>
        </p:nvSpPr>
        <p:spPr>
          <a:xfrm>
            <a:off x="382514" y="295073"/>
            <a:ext cx="9826699" cy="750205"/>
          </a:xfrm>
        </p:spPr>
        <p:txBody>
          <a:bodyPr/>
          <a:lstStyle>
            <a:lvl1pPr>
              <a:defRPr>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609442" y="1295401"/>
            <a:ext cx="10969943" cy="20043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9060361" y="6492892"/>
            <a:ext cx="3128465" cy="365125"/>
          </a:xfrm>
          <a:prstGeom prst="rect">
            <a:avLst/>
          </a:prstGeom>
        </p:spPr>
        <p:txBody>
          <a:bodyPr vert="horz" lIns="91429" tIns="45715" rIns="91429" bIns="45715" rtlCol="0" anchor="ctr"/>
          <a:lstStyle>
            <a:lvl1pPr algn="r">
              <a:defRPr sz="1200">
                <a:solidFill>
                  <a:schemeClr val="bg1"/>
                </a:solidFill>
              </a:defRPr>
            </a:lvl1pPr>
          </a:lstStyle>
          <a:p>
            <a:fld id="{40E23B03-6AFE-40A9-BC2C-E89E0B2C5091}" type="slidenum">
              <a:rPr lang="en-US" smtClean="0"/>
              <a:pPr/>
              <a:t>‹#›</a:t>
            </a:fld>
            <a:endParaRPr lang="en-US" dirty="0"/>
          </a:p>
        </p:txBody>
      </p:sp>
      <p:pic>
        <p:nvPicPr>
          <p:cNvPr id="13" name="Picture 2"/>
          <p:cNvPicPr>
            <a:picLocks noChangeAspect="1" noChangeArrowheads="1"/>
          </p:cNvPicPr>
          <p:nvPr userDrawn="1"/>
        </p:nvPicPr>
        <p:blipFill>
          <a:blip r:embed="rId2" cstate="print">
            <a:lum bright="100000" contrast="100000"/>
            <a:extLst>
              <a:ext uri="{28A0092B-C50C-407E-A947-70E740481C1C}">
                <a14:useLocalDpi xmlns:a14="http://schemas.microsoft.com/office/drawing/2010/main" val="0"/>
              </a:ext>
            </a:extLst>
          </a:blip>
          <a:stretch>
            <a:fillRect/>
          </a:stretch>
        </p:blipFill>
        <p:spPr bwMode="auto">
          <a:xfrm>
            <a:off x="203149"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2129" y="190501"/>
            <a:ext cx="922757" cy="781434"/>
          </a:xfrm>
          <a:prstGeom prst="rect">
            <a:avLst/>
          </a:prstGeom>
          <a:noFill/>
          <a:ln>
            <a:noFill/>
          </a:ln>
        </p:spPr>
      </p:pic>
      <p:sp>
        <p:nvSpPr>
          <p:cNvPr id="8" name="Rectangle 7"/>
          <p:cNvSpPr/>
          <p:nvPr userDrawn="1"/>
        </p:nvSpPr>
        <p:spPr>
          <a:xfrm>
            <a:off x="0" y="0"/>
            <a:ext cx="227012"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Tree>
    <p:extLst>
      <p:ext uri="{BB962C8B-B14F-4D97-AF65-F5344CB8AC3E}">
        <p14:creationId xmlns:p14="http://schemas.microsoft.com/office/powerpoint/2010/main" val="25045264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8.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1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9786927"/>
      </p:ext>
    </p:extLst>
  </p:cSld>
  <p:clrMap bg1="lt1" tx1="dk1" bg2="lt2" tx2="dk2" accent1="accent1" accent2="accent2" accent3="accent3" accent4="accent4" accent5="accent5" accent6="accent6" hlink="hlink" folHlink="folHlink"/>
  <p:sldLayoutIdLst>
    <p:sldLayoutId id="2147483744" r:id="rId1"/>
    <p:sldLayoutId id="2147483735" r:id="rId2"/>
    <p:sldLayoutId id="2147483736" r:id="rId3"/>
    <p:sldLayoutId id="2147483739" r:id="rId4"/>
    <p:sldLayoutId id="2147483740" r:id="rId5"/>
    <p:sldLayoutId id="2147483742" r:id="rId6"/>
    <p:sldLayoutId id="2147483743" r:id="rId7"/>
    <p:sldLayoutId id="2147483777" r:id="rId8"/>
    <p:sldLayoutId id="2147483778" r:id="rId9"/>
    <p:sldLayoutId id="2147483780" r:id="rId10"/>
    <p:sldLayoutId id="2147483784" r:id="rId11"/>
    <p:sldLayoutId id="2147483840" r:id="rId12"/>
  </p:sldLayoutIdLst>
  <p:transition>
    <p:fade/>
  </p:transition>
  <p:txStyles>
    <p:titleStyle>
      <a:lvl1pPr algn="l" defTabSz="914259"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36" indent="-346036" algn="l" defTabSz="914259"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167" indent="-284130" algn="l" defTabSz="914259" rtl="0" eaLnBrk="1" latinLnBrk="0" hangingPunct="1">
        <a:lnSpc>
          <a:spcPct val="90000"/>
        </a:lnSpc>
        <a:spcBef>
          <a:spcPct val="20000"/>
        </a:spcBef>
        <a:buSzPct val="90000"/>
        <a:buFont typeface="Arial" pitchFamily="34" charset="0"/>
        <a:buChar char="•"/>
        <a:tabLst>
          <a:tab pos="630167"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296" indent="-284130" algn="l" defTabSz="914259"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557" indent="-223812" algn="l" defTabSz="914259" rtl="0" eaLnBrk="1" latinLnBrk="0" hangingPunct="1">
        <a:lnSpc>
          <a:spcPct val="90000"/>
        </a:lnSpc>
        <a:spcBef>
          <a:spcPct val="20000"/>
        </a:spcBef>
        <a:buSzPct val="90000"/>
        <a:buFont typeface="Arial" pitchFamily="34" charset="0"/>
        <a:buChar char="•"/>
        <a:tabLst>
          <a:tab pos="914296"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719" indent="-230162" algn="l" defTabSz="914259"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21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5013393"/>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6" r:id="rId11"/>
    <p:sldLayoutId id="2147483785" r:id="rId12"/>
    <p:sldLayoutId id="2147483837" r:id="rId13"/>
    <p:sldLayoutId id="2147483838" r:id="rId14"/>
    <p:sldLayoutId id="2147483839" r:id="rId15"/>
  </p:sldLayoutIdLst>
  <p:transition>
    <p:fade/>
  </p:transition>
  <p:txStyles>
    <p:titleStyle>
      <a:lvl1pPr algn="l" defTabSz="914259"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p:titleStyle>
    <p:bodyStyle>
      <a:lvl1pPr marL="346036" indent="-346036" algn="l" defTabSz="914259"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167" indent="-284130" algn="l" defTabSz="914259" rtl="0" eaLnBrk="1" latinLnBrk="0" hangingPunct="1">
        <a:lnSpc>
          <a:spcPct val="90000"/>
        </a:lnSpc>
        <a:spcBef>
          <a:spcPct val="20000"/>
        </a:spcBef>
        <a:buSzPct val="90000"/>
        <a:buFont typeface="Arial" pitchFamily="34" charset="0"/>
        <a:buChar char="•"/>
        <a:tabLst>
          <a:tab pos="630167"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296" indent="-284130" algn="l" defTabSz="914259"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557" indent="-223812" algn="l" defTabSz="914259" rtl="0" eaLnBrk="1" latinLnBrk="0" hangingPunct="1">
        <a:lnSpc>
          <a:spcPct val="90000"/>
        </a:lnSpc>
        <a:spcBef>
          <a:spcPct val="20000"/>
        </a:spcBef>
        <a:buSzPct val="90000"/>
        <a:buFont typeface="Arial" pitchFamily="34" charset="0"/>
        <a:buChar char="•"/>
        <a:tabLst>
          <a:tab pos="914296"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719" indent="-230162" algn="l" defTabSz="914259"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21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9191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1728" y="6356350"/>
            <a:ext cx="734559" cy="479878"/>
          </a:xfrm>
          <a:prstGeom prst="rect">
            <a:avLst/>
          </a:prstGeom>
        </p:spPr>
        <p:txBody>
          <a:bodyPr vert="horz" lIns="91429" tIns="45715" rIns="91429" bIns="45715" rtlCol="0" anchor="ctr"/>
          <a:lstStyle>
            <a:lvl1pPr algn="l">
              <a:defRPr sz="1200">
                <a:solidFill>
                  <a:schemeClr val="tx1">
                    <a:lumMod val="75000"/>
                  </a:schemeClr>
                </a:solidFill>
              </a:defRPr>
            </a:lvl1pPr>
          </a:lstStyle>
          <a:p>
            <a:fld id="{BA54CF57-2CA5-453A-A6E9-85DE0CE7F272}" type="slidenum">
              <a:rPr lang="en-US" smtClean="0">
                <a:solidFill>
                  <a:srgbClr val="FFFFFF">
                    <a:lumMod val="75000"/>
                  </a:srgbClr>
                </a:solidFill>
              </a:rPr>
              <a:pPr/>
              <a:t>‹#›</a:t>
            </a:fld>
            <a:endParaRPr lang="en-US">
              <a:solidFill>
                <a:srgbClr val="FFFFFF">
                  <a:lumMod val="75000"/>
                </a:srgbClr>
              </a:solidFill>
            </a:endParaRPr>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3550" y="6443926"/>
            <a:ext cx="1589134" cy="370950"/>
          </a:xfrm>
          <a:prstGeom prst="rect">
            <a:avLst/>
          </a:prstGeom>
        </p:spPr>
      </p:pic>
    </p:spTree>
    <p:extLst>
      <p:ext uri="{BB962C8B-B14F-4D97-AF65-F5344CB8AC3E}">
        <p14:creationId xmlns:p14="http://schemas.microsoft.com/office/powerpoint/2010/main" val="892274755"/>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transition>
    <p:fade/>
  </p:transition>
  <p:timing>
    <p:tnLst>
      <p:par>
        <p:cTn id="1" dur="indefinite" restart="never" nodeType="tmRoot"/>
      </p:par>
    </p:tnLst>
  </p:timing>
  <p:hf hdr="0" ftr="0" dt="0"/>
  <p:txStyles>
    <p:titleStyle>
      <a:lvl1pPr algn="l" defTabSz="914259"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36" indent="-346036" algn="l" defTabSz="914259"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167" indent="-284130" algn="l" defTabSz="914259" rtl="0" eaLnBrk="1" latinLnBrk="0" hangingPunct="1">
        <a:lnSpc>
          <a:spcPct val="90000"/>
        </a:lnSpc>
        <a:spcBef>
          <a:spcPct val="20000"/>
        </a:spcBef>
        <a:buSzPct val="90000"/>
        <a:buFont typeface="Arial" pitchFamily="34" charset="0"/>
        <a:buChar char="•"/>
        <a:tabLst>
          <a:tab pos="630167"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296" indent="-284130" algn="l" defTabSz="914259"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557" indent="-223812" algn="l" defTabSz="914259" rtl="0" eaLnBrk="1" latinLnBrk="0" hangingPunct="1">
        <a:lnSpc>
          <a:spcPct val="90000"/>
        </a:lnSpc>
        <a:spcBef>
          <a:spcPct val="20000"/>
        </a:spcBef>
        <a:buSzPct val="90000"/>
        <a:buFont typeface="Arial" pitchFamily="34" charset="0"/>
        <a:buChar char="•"/>
        <a:tabLst>
          <a:tab pos="914296"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719" indent="-230162" algn="l" defTabSz="914259"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21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89" algn="l" defTabSz="914259" rtl="0" eaLnBrk="1" latinLnBrk="0" hangingPunct="1">
        <a:defRPr sz="1800" kern="1200">
          <a:solidFill>
            <a:schemeClr val="tx1"/>
          </a:solidFill>
          <a:latin typeface="+mn-lt"/>
          <a:ea typeface="+mn-ea"/>
          <a:cs typeface="+mn-cs"/>
        </a:defRPr>
      </a:lvl4pPr>
      <a:lvl5pPr marL="1828520" algn="l" defTabSz="914259" rtl="0" eaLnBrk="1" latinLnBrk="0" hangingPunct="1">
        <a:defRPr sz="1800" kern="1200">
          <a:solidFill>
            <a:schemeClr val="tx1"/>
          </a:solidFill>
          <a:latin typeface="+mn-lt"/>
          <a:ea typeface="+mn-ea"/>
          <a:cs typeface="+mn-cs"/>
        </a:defRPr>
      </a:lvl5pPr>
      <a:lvl6pPr marL="2285650" algn="l" defTabSz="914259" rtl="0" eaLnBrk="1" latinLnBrk="0" hangingPunct="1">
        <a:defRPr sz="1800" kern="1200">
          <a:solidFill>
            <a:schemeClr val="tx1"/>
          </a:solidFill>
          <a:latin typeface="+mn-lt"/>
          <a:ea typeface="+mn-ea"/>
          <a:cs typeface="+mn-cs"/>
        </a:defRPr>
      </a:lvl6pPr>
      <a:lvl7pPr marL="2742779" algn="l" defTabSz="914259" rtl="0" eaLnBrk="1" latinLnBrk="0" hangingPunct="1">
        <a:defRPr sz="1800" kern="1200">
          <a:solidFill>
            <a:schemeClr val="tx1"/>
          </a:solidFill>
          <a:latin typeface="+mn-lt"/>
          <a:ea typeface="+mn-ea"/>
          <a:cs typeface="+mn-cs"/>
        </a:defRPr>
      </a:lvl7pPr>
      <a:lvl8pPr marL="3199909"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2"/>
          <p:cNvSpPr>
            <a:spLocks noChangeArrowheads="1"/>
          </p:cNvSpPr>
          <p:nvPr/>
        </p:nvSpPr>
        <p:spPr bwMode="gray">
          <a:xfrm>
            <a:off x="2" y="0"/>
            <a:ext cx="12184593" cy="4318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sp>
        <p:nvSpPr>
          <p:cNvPr id="1027" name="Rectangle 18"/>
          <p:cNvSpPr>
            <a:spLocks noChangeArrowheads="1"/>
          </p:cNvSpPr>
          <p:nvPr/>
        </p:nvSpPr>
        <p:spPr bwMode="hidden">
          <a:xfrm>
            <a:off x="2" y="0"/>
            <a:ext cx="12184593" cy="431800"/>
          </a:xfrm>
          <a:prstGeom prst="rect">
            <a:avLst/>
          </a:prstGeom>
          <a:solidFill>
            <a:srgbClr val="CCEB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sp>
        <p:nvSpPr>
          <p:cNvPr id="1028" name="Rectangle 2"/>
          <p:cNvSpPr>
            <a:spLocks noGrp="1" noChangeArrowheads="1"/>
          </p:cNvSpPr>
          <p:nvPr>
            <p:ph type="title"/>
          </p:nvPr>
        </p:nvSpPr>
        <p:spPr bwMode="auto">
          <a:xfrm>
            <a:off x="719479" y="539750"/>
            <a:ext cx="10794306"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719479" y="1438275"/>
            <a:ext cx="10792189"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030" name="Rectangle 21"/>
          <p:cNvSpPr>
            <a:spLocks noChangeArrowheads="1"/>
          </p:cNvSpPr>
          <p:nvPr/>
        </p:nvSpPr>
        <p:spPr bwMode="black">
          <a:xfrm>
            <a:off x="719479" y="6508753"/>
            <a:ext cx="20678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fld id="{F50766A5-60FC-452F-BC49-FD14CB2FA09C}" type="slidenum">
              <a:rPr lang="en-GB" sz="900" smtClean="0">
                <a:solidFill>
                  <a:srgbClr val="808080"/>
                </a:solidFill>
              </a:rPr>
              <a:pPr defTabSz="914400" fontAlgn="base">
                <a:spcBef>
                  <a:spcPct val="0"/>
                </a:spcBef>
                <a:spcAft>
                  <a:spcPct val="0"/>
                </a:spcAft>
              </a:pPr>
              <a:t>‹#›</a:t>
            </a:fld>
            <a:endParaRPr lang="en-GB" sz="900" smtClean="0">
              <a:solidFill>
                <a:srgbClr val="808080"/>
              </a:solidFill>
            </a:endParaRPr>
          </a:p>
        </p:txBody>
      </p:sp>
      <p:pic>
        <p:nvPicPr>
          <p:cNvPr id="1031" name="Picture 32" descr="Colt_logo_RGB_L J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39395" y="6337303"/>
            <a:ext cx="16167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81032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p:fade/>
  </p:transition>
  <p:txStyles>
    <p:titleStyle>
      <a:lvl1pPr algn="l" rtl="0" eaLnBrk="0" fontAlgn="base" hangingPunct="0">
        <a:lnSpc>
          <a:spcPct val="85000"/>
        </a:lnSpc>
        <a:spcBef>
          <a:spcPct val="0"/>
        </a:spcBef>
        <a:spcAft>
          <a:spcPct val="0"/>
        </a:spcAft>
        <a:defRPr sz="2800" b="1">
          <a:solidFill>
            <a:schemeClr val="tx2"/>
          </a:solidFill>
          <a:latin typeface="+mj-lt"/>
          <a:ea typeface="+mj-ea"/>
          <a:cs typeface="+mj-cs"/>
        </a:defRPr>
      </a:lvl1pPr>
      <a:lvl2pPr algn="l" rtl="0" eaLnBrk="0" fontAlgn="base" hangingPunct="0">
        <a:lnSpc>
          <a:spcPct val="85000"/>
        </a:lnSpc>
        <a:spcBef>
          <a:spcPct val="0"/>
        </a:spcBef>
        <a:spcAft>
          <a:spcPct val="0"/>
        </a:spcAft>
        <a:defRPr sz="2800" b="1">
          <a:solidFill>
            <a:schemeClr val="tx2"/>
          </a:solidFill>
          <a:latin typeface="Arial" charset="0"/>
        </a:defRPr>
      </a:lvl2pPr>
      <a:lvl3pPr algn="l" rtl="0" eaLnBrk="0" fontAlgn="base" hangingPunct="0">
        <a:lnSpc>
          <a:spcPct val="85000"/>
        </a:lnSpc>
        <a:spcBef>
          <a:spcPct val="0"/>
        </a:spcBef>
        <a:spcAft>
          <a:spcPct val="0"/>
        </a:spcAft>
        <a:defRPr sz="2800" b="1">
          <a:solidFill>
            <a:schemeClr val="tx2"/>
          </a:solidFill>
          <a:latin typeface="Arial" charset="0"/>
        </a:defRPr>
      </a:lvl3pPr>
      <a:lvl4pPr algn="l" rtl="0" eaLnBrk="0" fontAlgn="base" hangingPunct="0">
        <a:lnSpc>
          <a:spcPct val="85000"/>
        </a:lnSpc>
        <a:spcBef>
          <a:spcPct val="0"/>
        </a:spcBef>
        <a:spcAft>
          <a:spcPct val="0"/>
        </a:spcAft>
        <a:defRPr sz="2800" b="1">
          <a:solidFill>
            <a:schemeClr val="tx2"/>
          </a:solidFill>
          <a:latin typeface="Arial" charset="0"/>
        </a:defRPr>
      </a:lvl4pPr>
      <a:lvl5pPr algn="l" rtl="0" eaLnBrk="0" fontAlgn="base" hangingPunct="0">
        <a:lnSpc>
          <a:spcPct val="85000"/>
        </a:lnSpc>
        <a:spcBef>
          <a:spcPct val="0"/>
        </a:spcBef>
        <a:spcAft>
          <a:spcPct val="0"/>
        </a:spcAft>
        <a:defRPr sz="2800" b="1">
          <a:solidFill>
            <a:schemeClr val="tx2"/>
          </a:solidFill>
          <a:latin typeface="Arial" charset="0"/>
        </a:defRPr>
      </a:lvl5pPr>
      <a:lvl6pPr marL="457200" algn="l" rtl="0" eaLnBrk="1" fontAlgn="base" hangingPunct="1">
        <a:lnSpc>
          <a:spcPct val="85000"/>
        </a:lnSpc>
        <a:spcBef>
          <a:spcPct val="0"/>
        </a:spcBef>
        <a:spcAft>
          <a:spcPct val="0"/>
        </a:spcAft>
        <a:defRPr sz="2800" b="1">
          <a:solidFill>
            <a:schemeClr val="tx2"/>
          </a:solidFill>
          <a:latin typeface="Arial" charset="0"/>
        </a:defRPr>
      </a:lvl6pPr>
      <a:lvl7pPr marL="914400" algn="l" rtl="0" eaLnBrk="1" fontAlgn="base" hangingPunct="1">
        <a:lnSpc>
          <a:spcPct val="85000"/>
        </a:lnSpc>
        <a:spcBef>
          <a:spcPct val="0"/>
        </a:spcBef>
        <a:spcAft>
          <a:spcPct val="0"/>
        </a:spcAft>
        <a:defRPr sz="2800" b="1">
          <a:solidFill>
            <a:schemeClr val="tx2"/>
          </a:solidFill>
          <a:latin typeface="Arial" charset="0"/>
        </a:defRPr>
      </a:lvl7pPr>
      <a:lvl8pPr marL="1371600" algn="l" rtl="0" eaLnBrk="1" fontAlgn="base" hangingPunct="1">
        <a:lnSpc>
          <a:spcPct val="85000"/>
        </a:lnSpc>
        <a:spcBef>
          <a:spcPct val="0"/>
        </a:spcBef>
        <a:spcAft>
          <a:spcPct val="0"/>
        </a:spcAft>
        <a:defRPr sz="2800" b="1">
          <a:solidFill>
            <a:schemeClr val="tx2"/>
          </a:solidFill>
          <a:latin typeface="Arial" charset="0"/>
        </a:defRPr>
      </a:lvl8pPr>
      <a:lvl9pPr marL="1828800" algn="l" rtl="0" eaLnBrk="1" fontAlgn="base" hangingPunct="1">
        <a:lnSpc>
          <a:spcPct val="85000"/>
        </a:lnSpc>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75000"/>
        </a:spcBef>
        <a:spcAft>
          <a:spcPct val="0"/>
        </a:spcAft>
        <a:buClr>
          <a:schemeClr val="tx2"/>
        </a:buClr>
        <a:buSzPct val="125000"/>
        <a:defRPr sz="2000">
          <a:solidFill>
            <a:schemeClr val="tx1"/>
          </a:solidFill>
          <a:latin typeface="+mn-lt"/>
          <a:ea typeface="+mn-ea"/>
          <a:cs typeface="+mn-cs"/>
        </a:defRPr>
      </a:lvl1pPr>
      <a:lvl2pPr marL="180975" indent="-179388" algn="l" rtl="0" eaLnBrk="0" fontAlgn="base" hangingPunct="0">
        <a:spcBef>
          <a:spcPct val="50000"/>
        </a:spcBef>
        <a:spcAft>
          <a:spcPct val="0"/>
        </a:spcAft>
        <a:buClr>
          <a:schemeClr val="tx2"/>
        </a:buClr>
        <a:buSzPct val="125000"/>
        <a:buChar char="•"/>
        <a:defRPr sz="2000">
          <a:solidFill>
            <a:schemeClr val="tx1"/>
          </a:solidFill>
          <a:latin typeface="+mn-lt"/>
        </a:defRPr>
      </a:lvl2pPr>
      <a:lvl3pPr marL="352425" indent="-169863" algn="l" rtl="0" eaLnBrk="0" fontAlgn="base" hangingPunct="0">
        <a:spcBef>
          <a:spcPct val="25000"/>
        </a:spcBef>
        <a:spcAft>
          <a:spcPct val="0"/>
        </a:spcAft>
        <a:buClr>
          <a:schemeClr val="tx2"/>
        </a:buClr>
        <a:buFont typeface="Arial" charset="0"/>
        <a:buChar char="–"/>
        <a:defRPr>
          <a:solidFill>
            <a:schemeClr val="tx1"/>
          </a:solidFill>
          <a:latin typeface="+mn-lt"/>
        </a:defRPr>
      </a:lvl3pPr>
      <a:lvl4pPr marL="495300" indent="-141288" algn="l" rtl="0" eaLnBrk="0" fontAlgn="base" hangingPunct="0">
        <a:spcBef>
          <a:spcPct val="20000"/>
        </a:spcBef>
        <a:spcAft>
          <a:spcPct val="0"/>
        </a:spcAft>
        <a:buClr>
          <a:schemeClr val="tx1"/>
        </a:buClr>
        <a:buSzPct val="125000"/>
        <a:buChar char="•"/>
        <a:defRPr sz="1600">
          <a:solidFill>
            <a:schemeClr val="tx1"/>
          </a:solidFill>
          <a:latin typeface="+mn-lt"/>
        </a:defRPr>
      </a:lvl4pPr>
      <a:lvl5pPr marL="2057400" indent="-228600" algn="l" rtl="0" eaLnBrk="0" fontAlgn="base" hangingPunct="0">
        <a:spcBef>
          <a:spcPct val="20000"/>
        </a:spcBef>
        <a:spcAft>
          <a:spcPct val="0"/>
        </a:spcAft>
        <a:buClr>
          <a:schemeClr val="tx2"/>
        </a:buClr>
        <a:buSzPct val="125000"/>
        <a:buChar char="•"/>
        <a:defRPr sz="1400">
          <a:solidFill>
            <a:schemeClr val="tx1"/>
          </a:solidFill>
          <a:latin typeface="+mn-lt"/>
        </a:defRPr>
      </a:lvl5pPr>
      <a:lvl6pPr marL="2514600" indent="-228600" algn="l" rtl="0" eaLnBrk="1" fontAlgn="base" hangingPunct="1">
        <a:spcBef>
          <a:spcPct val="20000"/>
        </a:spcBef>
        <a:spcAft>
          <a:spcPct val="0"/>
        </a:spcAft>
        <a:buClr>
          <a:schemeClr val="tx2"/>
        </a:buClr>
        <a:buSzPct val="125000"/>
        <a:buChar char="•"/>
        <a:defRPr sz="1400">
          <a:solidFill>
            <a:schemeClr val="tx1"/>
          </a:solidFill>
          <a:latin typeface="+mn-lt"/>
        </a:defRPr>
      </a:lvl6pPr>
      <a:lvl7pPr marL="2971800" indent="-228600" algn="l" rtl="0" eaLnBrk="1" fontAlgn="base" hangingPunct="1">
        <a:spcBef>
          <a:spcPct val="20000"/>
        </a:spcBef>
        <a:spcAft>
          <a:spcPct val="0"/>
        </a:spcAft>
        <a:buClr>
          <a:schemeClr val="tx2"/>
        </a:buClr>
        <a:buSzPct val="125000"/>
        <a:buChar char="•"/>
        <a:defRPr sz="1400">
          <a:solidFill>
            <a:schemeClr val="tx1"/>
          </a:solidFill>
          <a:latin typeface="+mn-lt"/>
        </a:defRPr>
      </a:lvl7pPr>
      <a:lvl8pPr marL="3429000" indent="-228600" algn="l" rtl="0" eaLnBrk="1" fontAlgn="base" hangingPunct="1">
        <a:spcBef>
          <a:spcPct val="20000"/>
        </a:spcBef>
        <a:spcAft>
          <a:spcPct val="0"/>
        </a:spcAft>
        <a:buClr>
          <a:schemeClr val="tx2"/>
        </a:buClr>
        <a:buSzPct val="125000"/>
        <a:buChar char="•"/>
        <a:defRPr sz="1400">
          <a:solidFill>
            <a:schemeClr val="tx1"/>
          </a:solidFill>
          <a:latin typeface="+mn-lt"/>
        </a:defRPr>
      </a:lvl8pPr>
      <a:lvl9pPr marL="3886200" indent="-228600" algn="l" rtl="0" eaLnBrk="1" fontAlgn="base" hangingPunct="1">
        <a:spcBef>
          <a:spcPct val="20000"/>
        </a:spcBef>
        <a:spcAft>
          <a:spcPct val="0"/>
        </a:spcAft>
        <a:buClr>
          <a:schemeClr val="tx2"/>
        </a:buClr>
        <a:buSzPct val="12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a:fld id="{1E81C769-C547-46CE-A0A0-F3060AFB74A9}" type="datetimeFigureOut">
              <a:rPr lang="en-US" smtClean="0">
                <a:solidFill>
                  <a:srgbClr val="262626">
                    <a:tint val="75000"/>
                  </a:srgbClr>
                </a:solidFill>
              </a:rPr>
              <a:pPr defTabSz="1218987"/>
              <a:t>1/17/2012</a:t>
            </a:fld>
            <a:endParaRPr lang="en-US">
              <a:solidFill>
                <a:srgbClr val="262626">
                  <a:tint val="75000"/>
                </a:srgb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a:endParaRPr lang="en-US">
              <a:solidFill>
                <a:srgbClr val="262626">
                  <a:tint val="75000"/>
                </a:srgb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a:fld id="{52173527-741B-4F44-85DA-3A371FA344A9}" type="slidenum">
              <a:rPr lang="en-US" smtClean="0">
                <a:solidFill>
                  <a:srgbClr val="262626">
                    <a:tint val="75000"/>
                  </a:srgbClr>
                </a:solidFill>
              </a:rPr>
              <a:pPr defTabSz="1218987"/>
              <a:t>‹#›</a:t>
            </a:fld>
            <a:endParaRPr lang="en-US">
              <a:solidFill>
                <a:srgbClr val="262626">
                  <a:tint val="75000"/>
                </a:srgbClr>
              </a:solidFill>
            </a:endParaRPr>
          </a:p>
        </p:txBody>
      </p:sp>
      <p:sp>
        <p:nvSpPr>
          <p:cNvPr id="7" name="Title Placeholder 1"/>
          <p:cNvSpPr>
            <a:spLocks noGrp="1"/>
          </p:cNvSpPr>
          <p:nvPr>
            <p:ph type="title"/>
          </p:nvPr>
        </p:nvSpPr>
        <p:spPr>
          <a:xfrm>
            <a:off x="609441" y="274637"/>
            <a:ext cx="10969943" cy="1143000"/>
          </a:xfrm>
          <a:prstGeom prst="rect">
            <a:avLst/>
          </a:prstGeom>
        </p:spPr>
        <p:txBody>
          <a:bodyPr vert="horz" lIns="121899" tIns="0" rIns="121899" bIns="60949" rtlCol="0" anchor="t">
            <a:noAutofit/>
          </a:bodyPr>
          <a:lstStyle/>
          <a:p>
            <a:pPr marL="0" marR="0" lvl="0" indent="0" algn="l" defTabSz="1218987" rtl="0" eaLnBrk="1" fontAlgn="auto" latinLnBrk="0" hangingPunct="1">
              <a:lnSpc>
                <a:spcPct val="100000"/>
              </a:lnSpc>
              <a:spcBef>
                <a:spcPct val="0"/>
              </a:spcBef>
              <a:spcAft>
                <a:spcPts val="0"/>
              </a:spcAft>
              <a:buClrTx/>
              <a:buSzTx/>
              <a:buFontTx/>
              <a:buNone/>
              <a:tabLst/>
            </a:pPr>
            <a:r>
              <a:rPr lang="en-US" smtClean="0"/>
              <a:t>Click to edit Master title style</a:t>
            </a:r>
            <a:endParaRPr lang="en-US" dirty="0"/>
          </a:p>
        </p:txBody>
      </p:sp>
      <p:sp>
        <p:nvSpPr>
          <p:cNvPr id="8"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buSzPct val="140000"/>
            </a:pPr>
            <a:r>
              <a:rPr lang="en-US" smtClean="0"/>
              <a:t>Click to edit Master text styles</a:t>
            </a:r>
          </a:p>
          <a:p>
            <a:pPr lvl="1">
              <a:buSzPct val="140000"/>
            </a:pPr>
            <a:r>
              <a:rPr lang="en-US" smtClean="0"/>
              <a:t>Second level</a:t>
            </a:r>
          </a:p>
          <a:p>
            <a:pPr lvl="2">
              <a:buSzPct val="140000"/>
            </a:pPr>
            <a:r>
              <a:rPr lang="en-US" smtClean="0"/>
              <a:t>Third level</a:t>
            </a:r>
          </a:p>
          <a:p>
            <a:pPr lvl="3">
              <a:buSzPct val="140000"/>
            </a:pPr>
            <a:r>
              <a:rPr lang="en-US" smtClean="0"/>
              <a:t>Fourth level</a:t>
            </a:r>
          </a:p>
          <a:p>
            <a:pPr lvl="4">
              <a:buSzPct val="140000"/>
            </a:pPr>
            <a:r>
              <a:rPr lang="en-US" smtClean="0"/>
              <a:t>Fifth level</a:t>
            </a:r>
            <a:endParaRPr lang="en-US" dirty="0"/>
          </a:p>
        </p:txBody>
      </p:sp>
    </p:spTree>
    <p:extLst>
      <p:ext uri="{BB962C8B-B14F-4D97-AF65-F5344CB8AC3E}">
        <p14:creationId xmlns:p14="http://schemas.microsoft.com/office/powerpoint/2010/main" val="145061345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txStyles>
    <p:titleStyle>
      <a:lvl1pPr algn="ctr" defTabSz="1218987" rtl="0" eaLnBrk="1" latinLnBrk="0" hangingPunct="1">
        <a:spcBef>
          <a:spcPct val="0"/>
        </a:spcBef>
        <a:buNone/>
        <a:defRPr lang="en-US" sz="4300" kern="1200" dirty="0">
          <a:gradFill flip="none" rotWithShape="1">
            <a:gsLst>
              <a:gs pos="0">
                <a:srgbClr val="B9CDE5"/>
              </a:gs>
              <a:gs pos="100000">
                <a:prstClr val="white"/>
              </a:gs>
            </a:gsLst>
            <a:lin ang="16200000" scaled="0"/>
            <a:tileRect/>
          </a:gradFill>
          <a:latin typeface="Segoe Light" pitchFamily="34" charset="0"/>
          <a:ea typeface="+mn-ea"/>
          <a:cs typeface="+mn-cs"/>
        </a:defRPr>
      </a:lvl1pPr>
    </p:titleStyle>
    <p:bodyStyle>
      <a:lvl1pPr marL="457120" indent="-457120" algn="l" defTabSz="1218987" rtl="0" eaLnBrk="1" latinLnBrk="0" hangingPunct="1">
        <a:spcBef>
          <a:spcPct val="20000"/>
        </a:spcBef>
        <a:buClr>
          <a:schemeClr val="accent3"/>
        </a:buClr>
        <a:buFont typeface="Arial" pitchFamily="34" charset="0"/>
        <a:buChar char="•"/>
        <a:defRPr lang="en-US" sz="2400" kern="1200" dirty="0" smtClean="0">
          <a:solidFill>
            <a:schemeClr val="bg1"/>
          </a:solidFill>
          <a:latin typeface="Segoe" pitchFamily="34" charset="0"/>
          <a:ea typeface="+mn-ea"/>
          <a:cs typeface="+mn-cs"/>
        </a:defRPr>
      </a:lvl1pPr>
      <a:lvl2pPr marL="990427" indent="-380933" algn="l" defTabSz="1218987" rtl="0" eaLnBrk="1" latinLnBrk="0" hangingPunct="1">
        <a:spcBef>
          <a:spcPct val="20000"/>
        </a:spcBef>
        <a:buFont typeface="Arial" pitchFamily="34" charset="0"/>
        <a:buChar char="–"/>
        <a:defRPr lang="en-US" sz="2100" kern="1200" dirty="0" smtClean="0">
          <a:solidFill>
            <a:schemeClr val="bg1"/>
          </a:solidFill>
          <a:latin typeface="Segoe" pitchFamily="34" charset="0"/>
          <a:ea typeface="+mn-ea"/>
          <a:cs typeface="+mn-cs"/>
        </a:defRPr>
      </a:lvl2pPr>
      <a:lvl3pPr marL="1523733" indent="-304747" algn="l" defTabSz="1218987" rtl="0" eaLnBrk="1" latinLnBrk="0" hangingPunct="1">
        <a:spcBef>
          <a:spcPct val="20000"/>
        </a:spcBef>
        <a:buFont typeface="Arial" pitchFamily="34" charset="0"/>
        <a:buChar char="•"/>
        <a:defRPr lang="en-US" sz="1900" kern="1200" dirty="0" smtClean="0">
          <a:solidFill>
            <a:schemeClr val="accent3"/>
          </a:solidFill>
          <a:latin typeface="Segoe" pitchFamily="34" charset="0"/>
          <a:ea typeface="+mn-ea"/>
          <a:cs typeface="+mn-cs"/>
        </a:defRPr>
      </a:lvl3pPr>
      <a:lvl4pPr marL="2133227" indent="-304747" algn="l" defTabSz="1218987" rtl="0" eaLnBrk="1" latinLnBrk="0" hangingPunct="1">
        <a:spcBef>
          <a:spcPct val="20000"/>
        </a:spcBef>
        <a:buFont typeface="Arial" pitchFamily="34" charset="0"/>
        <a:buChar char="–"/>
        <a:defRPr lang="en-US" sz="1600" kern="1200" dirty="0" smtClean="0">
          <a:solidFill>
            <a:schemeClr val="accent3"/>
          </a:solidFill>
          <a:latin typeface="Segoe" pitchFamily="34" charset="0"/>
          <a:ea typeface="+mn-ea"/>
          <a:cs typeface="+mn-cs"/>
        </a:defRPr>
      </a:lvl4pPr>
      <a:lvl5pPr marL="2742720" indent="-304747" algn="l" defTabSz="1218987" rtl="0" eaLnBrk="1" latinLnBrk="0" hangingPunct="1">
        <a:spcBef>
          <a:spcPct val="20000"/>
        </a:spcBef>
        <a:buFont typeface="Arial" pitchFamily="34" charset="0"/>
        <a:buChar char="»"/>
        <a:defRPr lang="en-US" sz="1600" kern="1200" dirty="0">
          <a:solidFill>
            <a:schemeClr val="accent3"/>
          </a:solidFill>
          <a:latin typeface="Segoe"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17002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ransition>
    <p:fade/>
  </p:transition>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UI Light" pitchFamily="34" charset="0"/>
          <a:ea typeface="+mn-ea"/>
          <a:cs typeface="Arial" charset="0"/>
        </a:defRPr>
      </a:lvl1pPr>
    </p:titleStyle>
    <p:bodyStyle>
      <a:lvl1pPr marL="346075" indent="-346075" algn="l" defTabSz="914363" rtl="0" eaLnBrk="1" latinLnBrk="0" hangingPunct="1">
        <a:lnSpc>
          <a:spcPct val="90000"/>
        </a:lnSpc>
        <a:spcBef>
          <a:spcPct val="20000"/>
        </a:spcBef>
        <a:buSzPct val="90000"/>
        <a:buFont typeface="Arial" pitchFamily="34" charset="0"/>
        <a:buChar char="•"/>
        <a:defRPr sz="32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630238" indent="-284163" algn="l" defTabSz="914363" rtl="0" eaLnBrk="1" latinLnBrk="0" hangingPunct="1">
        <a:lnSpc>
          <a:spcPct val="90000"/>
        </a:lnSpc>
        <a:spcBef>
          <a:spcPct val="20000"/>
        </a:spcBef>
        <a:buSzPct val="90000"/>
        <a:buFont typeface="Arial" pitchFamily="34" charset="0"/>
        <a:buChar char="•"/>
        <a:tabLst>
          <a:tab pos="630238" algn="l"/>
        </a:tabLst>
        <a:defRPr sz="28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914400" indent="-284163" algn="l" defTabSz="914363" rtl="0" eaLnBrk="1" latinLnBrk="0" hangingPunct="1">
        <a:lnSpc>
          <a:spcPct val="90000"/>
        </a:lnSpc>
        <a:spcBef>
          <a:spcPct val="20000"/>
        </a:spcBef>
        <a:buSzPct val="90000"/>
        <a:buFont typeface="Arial" pitchFamily="34" charset="0"/>
        <a:buChar char="•"/>
        <a:defRPr sz="24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1482725" indent="-223838" algn="l" defTabSz="914363" rtl="0" eaLnBrk="1" latinLnBrk="0" hangingPunct="1">
        <a:lnSpc>
          <a:spcPct val="90000"/>
        </a:lnSpc>
        <a:spcBef>
          <a:spcPct val="20000"/>
        </a:spcBef>
        <a:buSzPct val="90000"/>
        <a:buFont typeface="Arial" pitchFamily="34" charset="0"/>
        <a:buChar char="•"/>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1712913" indent="-230188" algn="l" defTabSz="914363" rtl="0" eaLnBrk="1" latinLnBrk="0" hangingPunct="1">
        <a:lnSpc>
          <a:spcPct val="90000"/>
        </a:lnSpc>
        <a:spcBef>
          <a:spcPct val="20000"/>
        </a:spcBef>
        <a:buSzPct val="90000"/>
        <a:buFont typeface="Arial" pitchFamily="34" charset="0"/>
        <a:buChar char="•"/>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7.jpe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4" Type="http://schemas.openxmlformats.org/officeDocument/2006/relationships/image" Target="../media/image8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83.jpeg"/><Relationship Id="rId1" Type="http://schemas.openxmlformats.org/officeDocument/2006/relationships/slideLayout" Target="../slideLayouts/slideLayout39.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21.xml.rels><?xml version="1.0" encoding="UTF-8" standalone="yes"?>
<Relationships xmlns="http://schemas.openxmlformats.org/package/2006/relationships"><Relationship Id="rId13" Type="http://schemas.microsoft.com/office/2007/relationships/hdphoto" Target="../media/hdphoto5.wdp"/><Relationship Id="rId18" Type="http://schemas.microsoft.com/office/2007/relationships/hdphoto" Target="../media/hdphoto7.wdp"/><Relationship Id="rId26" Type="http://schemas.openxmlformats.org/officeDocument/2006/relationships/image" Target="../media/image116.png"/><Relationship Id="rId39" Type="http://schemas.openxmlformats.org/officeDocument/2006/relationships/image" Target="../media/image127.png"/><Relationship Id="rId21" Type="http://schemas.openxmlformats.org/officeDocument/2006/relationships/image" Target="../media/image111.png"/><Relationship Id="rId34" Type="http://schemas.openxmlformats.org/officeDocument/2006/relationships/image" Target="../media/image122.jpeg"/><Relationship Id="rId42" Type="http://schemas.openxmlformats.org/officeDocument/2006/relationships/image" Target="../media/image130.png"/><Relationship Id="rId47" Type="http://schemas.microsoft.com/office/2007/relationships/hdphoto" Target="../media/hdphoto11.wdp"/><Relationship Id="rId50" Type="http://schemas.microsoft.com/office/2007/relationships/hdphoto" Target="../media/hdphoto12.wdp"/><Relationship Id="rId55" Type="http://schemas.openxmlformats.org/officeDocument/2006/relationships/image" Target="../media/image138.png"/><Relationship Id="rId7" Type="http://schemas.openxmlformats.org/officeDocument/2006/relationships/image" Target="../media/image102.png"/><Relationship Id="rId12" Type="http://schemas.openxmlformats.org/officeDocument/2006/relationships/image" Target="../media/image105.png"/><Relationship Id="rId17" Type="http://schemas.openxmlformats.org/officeDocument/2006/relationships/image" Target="../media/image108.png"/><Relationship Id="rId25" Type="http://schemas.openxmlformats.org/officeDocument/2006/relationships/image" Target="../media/image115.png"/><Relationship Id="rId33" Type="http://schemas.microsoft.com/office/2007/relationships/hdphoto" Target="../media/hdphoto9.wdp"/><Relationship Id="rId38" Type="http://schemas.openxmlformats.org/officeDocument/2006/relationships/image" Target="../media/image126.png"/><Relationship Id="rId46" Type="http://schemas.openxmlformats.org/officeDocument/2006/relationships/image" Target="../media/image133.png"/><Relationship Id="rId2" Type="http://schemas.openxmlformats.org/officeDocument/2006/relationships/image" Target="../media/image99.png"/><Relationship Id="rId16" Type="http://schemas.microsoft.com/office/2007/relationships/hdphoto" Target="../media/hdphoto6.wdp"/><Relationship Id="rId20" Type="http://schemas.openxmlformats.org/officeDocument/2006/relationships/image" Target="../media/image110.png"/><Relationship Id="rId29" Type="http://schemas.openxmlformats.org/officeDocument/2006/relationships/image" Target="../media/image119.png"/><Relationship Id="rId41" Type="http://schemas.openxmlformats.org/officeDocument/2006/relationships/image" Target="../media/image129.png"/><Relationship Id="rId54" Type="http://schemas.openxmlformats.org/officeDocument/2006/relationships/hyperlink" Target="http://upload.wikimedia.org/wikipedia/en/2/2c/Swisscom_Logo.png" TargetMode="External"/><Relationship Id="rId1" Type="http://schemas.openxmlformats.org/officeDocument/2006/relationships/slideLayout" Target="../slideLayouts/slideLayout32.xml"/><Relationship Id="rId6" Type="http://schemas.microsoft.com/office/2007/relationships/hdphoto" Target="../media/hdphoto3.wdp"/><Relationship Id="rId11" Type="http://schemas.openxmlformats.org/officeDocument/2006/relationships/image" Target="../media/image104.png"/><Relationship Id="rId24" Type="http://schemas.openxmlformats.org/officeDocument/2006/relationships/image" Target="../media/image114.png"/><Relationship Id="rId32" Type="http://schemas.openxmlformats.org/officeDocument/2006/relationships/image" Target="../media/image121.png"/><Relationship Id="rId37" Type="http://schemas.openxmlformats.org/officeDocument/2006/relationships/image" Target="../media/image125.png"/><Relationship Id="rId40" Type="http://schemas.openxmlformats.org/officeDocument/2006/relationships/image" Target="../media/image128.png"/><Relationship Id="rId45" Type="http://schemas.openxmlformats.org/officeDocument/2006/relationships/image" Target="../media/image132.png"/><Relationship Id="rId53" Type="http://schemas.microsoft.com/office/2007/relationships/hdphoto" Target="../media/hdphoto13.wdp"/><Relationship Id="rId5" Type="http://schemas.openxmlformats.org/officeDocument/2006/relationships/image" Target="../media/image101.png"/><Relationship Id="rId15" Type="http://schemas.openxmlformats.org/officeDocument/2006/relationships/image" Target="../media/image107.png"/><Relationship Id="rId23" Type="http://schemas.openxmlformats.org/officeDocument/2006/relationships/image" Target="../media/image113.png"/><Relationship Id="rId28" Type="http://schemas.openxmlformats.org/officeDocument/2006/relationships/image" Target="../media/image118.png"/><Relationship Id="rId36" Type="http://schemas.openxmlformats.org/officeDocument/2006/relationships/image" Target="../media/image124.png"/><Relationship Id="rId49" Type="http://schemas.openxmlformats.org/officeDocument/2006/relationships/image" Target="../media/image135.png"/><Relationship Id="rId57" Type="http://schemas.openxmlformats.org/officeDocument/2006/relationships/image" Target="../media/image139.png"/><Relationship Id="rId10" Type="http://schemas.openxmlformats.org/officeDocument/2006/relationships/image" Target="../media/image103.png"/><Relationship Id="rId19" Type="http://schemas.openxmlformats.org/officeDocument/2006/relationships/image" Target="../media/image109.png"/><Relationship Id="rId31" Type="http://schemas.microsoft.com/office/2007/relationships/hdphoto" Target="../media/hdphoto8.wdp"/><Relationship Id="rId44" Type="http://schemas.microsoft.com/office/2007/relationships/hdphoto" Target="../media/hdphoto10.wdp"/><Relationship Id="rId52" Type="http://schemas.openxmlformats.org/officeDocument/2006/relationships/image" Target="../media/image137.png"/><Relationship Id="rId4" Type="http://schemas.microsoft.com/office/2007/relationships/hdphoto" Target="../media/hdphoto2.wdp"/><Relationship Id="rId9" Type="http://schemas.openxmlformats.org/officeDocument/2006/relationships/hyperlink" Target="http://upload.wikimedia.org/wikipedia/en/e/ec/Portugaltelecom2009.png" TargetMode="External"/><Relationship Id="rId14" Type="http://schemas.openxmlformats.org/officeDocument/2006/relationships/image" Target="../media/image106.png"/><Relationship Id="rId22" Type="http://schemas.openxmlformats.org/officeDocument/2006/relationships/image" Target="../media/image112.png"/><Relationship Id="rId27" Type="http://schemas.openxmlformats.org/officeDocument/2006/relationships/image" Target="../media/image117.png"/><Relationship Id="rId30" Type="http://schemas.openxmlformats.org/officeDocument/2006/relationships/image" Target="../media/image120.png"/><Relationship Id="rId35" Type="http://schemas.openxmlformats.org/officeDocument/2006/relationships/image" Target="../media/image123.png"/><Relationship Id="rId43" Type="http://schemas.openxmlformats.org/officeDocument/2006/relationships/image" Target="../media/image131.png"/><Relationship Id="rId48" Type="http://schemas.openxmlformats.org/officeDocument/2006/relationships/image" Target="../media/image134.png"/><Relationship Id="rId56" Type="http://schemas.microsoft.com/office/2007/relationships/hdphoto" Target="../media/hdphoto14.wdp"/><Relationship Id="rId8" Type="http://schemas.microsoft.com/office/2007/relationships/hdphoto" Target="../media/hdphoto4.wdp"/><Relationship Id="rId51" Type="http://schemas.openxmlformats.org/officeDocument/2006/relationships/image" Target="../media/image136.png"/><Relationship Id="rId3"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2" Type="http://schemas.openxmlformats.org/officeDocument/2006/relationships/image" Target="../media/image143.png"/><Relationship Id="rId16" Type="http://schemas.openxmlformats.org/officeDocument/2006/relationships/image" Target="../media/image157.png"/><Relationship Id="rId1" Type="http://schemas.openxmlformats.org/officeDocument/2006/relationships/slideLayout" Target="../slideLayouts/slideLayout54.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image" Target="../media/image158.png"/><Relationship Id="rId1" Type="http://schemas.openxmlformats.org/officeDocument/2006/relationships/slideLayout" Target="../slideLayouts/slideLayout4.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5.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74.png"/><Relationship Id="rId10" Type="http://schemas.openxmlformats.org/officeDocument/2006/relationships/image" Target="../media/image179.png"/><Relationship Id="rId4" Type="http://schemas.openxmlformats.org/officeDocument/2006/relationships/image" Target="../media/image173.png"/><Relationship Id="rId9" Type="http://schemas.openxmlformats.org/officeDocument/2006/relationships/image" Target="../media/image178.png"/></Relationships>
</file>

<file path=ppt/slides/_rels/slide32.xml.rels><?xml version="1.0" encoding="UTF-8" standalone="yes"?>
<Relationships xmlns="http://schemas.openxmlformats.org/package/2006/relationships"><Relationship Id="rId8" Type="http://schemas.openxmlformats.org/officeDocument/2006/relationships/image" Target="../media/image183.jpeg"/><Relationship Id="rId13" Type="http://schemas.openxmlformats.org/officeDocument/2006/relationships/image" Target="../media/image188.png"/><Relationship Id="rId3" Type="http://schemas.openxmlformats.org/officeDocument/2006/relationships/image" Target="../media/image176.png"/><Relationship Id="rId7" Type="http://schemas.openxmlformats.org/officeDocument/2006/relationships/image" Target="../media/image180.png"/><Relationship Id="rId12" Type="http://schemas.openxmlformats.org/officeDocument/2006/relationships/image" Target="../media/image187.jpeg"/><Relationship Id="rId2" Type="http://schemas.openxmlformats.org/officeDocument/2006/relationships/image" Target="../media/image181.png"/><Relationship Id="rId1" Type="http://schemas.openxmlformats.org/officeDocument/2006/relationships/slideLayout" Target="../slideLayouts/slideLayout12.xml"/><Relationship Id="rId6" Type="http://schemas.openxmlformats.org/officeDocument/2006/relationships/image" Target="../media/image182.png"/><Relationship Id="rId11" Type="http://schemas.openxmlformats.org/officeDocument/2006/relationships/image" Target="../media/image186.jpeg"/><Relationship Id="rId5" Type="http://schemas.openxmlformats.org/officeDocument/2006/relationships/image" Target="../media/image178.png"/><Relationship Id="rId10" Type="http://schemas.openxmlformats.org/officeDocument/2006/relationships/image" Target="../media/image185.png"/><Relationship Id="rId4" Type="http://schemas.openxmlformats.org/officeDocument/2006/relationships/image" Target="../media/image177.png"/><Relationship Id="rId9" Type="http://schemas.openxmlformats.org/officeDocument/2006/relationships/image" Target="../media/image18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6.png"/><Relationship Id="rId5" Type="http://schemas.openxmlformats.org/officeDocument/2006/relationships/image" Target="../media/image21.jpe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hyperlink" Target="http://www.netissime.com/" TargetMode="External"/><Relationship Id="rId39" Type="http://schemas.openxmlformats.org/officeDocument/2006/relationships/image" Target="../media/image58.jpeg"/><Relationship Id="rId3" Type="http://schemas.openxmlformats.org/officeDocument/2006/relationships/chart" Target="../charts/chart4.xml"/><Relationship Id="rId21" Type="http://schemas.openxmlformats.org/officeDocument/2006/relationships/image" Target="../media/image44.png"/><Relationship Id="rId34" Type="http://schemas.openxmlformats.org/officeDocument/2006/relationships/image" Target="../media/image54.png"/><Relationship Id="rId42" Type="http://schemas.openxmlformats.org/officeDocument/2006/relationships/image" Target="../media/image61.jpe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jpeg"/><Relationship Id="rId33" Type="http://schemas.openxmlformats.org/officeDocument/2006/relationships/image" Target="../media/image53.jpeg"/><Relationship Id="rId38" Type="http://schemas.openxmlformats.org/officeDocument/2006/relationships/image" Target="../media/image57.gif"/><Relationship Id="rId2" Type="http://schemas.openxmlformats.org/officeDocument/2006/relationships/notesSlide" Target="../notesSlides/notesSlide4.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0.gif"/><Relationship Id="rId41" Type="http://schemas.openxmlformats.org/officeDocument/2006/relationships/image" Target="../media/image60.jpeg"/><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jpeg"/><Relationship Id="rId32" Type="http://schemas.openxmlformats.org/officeDocument/2006/relationships/hyperlink" Target="http://www.net-streams.fr/Accueil.shtm" TargetMode="External"/><Relationship Id="rId37" Type="http://schemas.openxmlformats.org/officeDocument/2006/relationships/hyperlink" Target="http://fr.atos.net/fr-fr/" TargetMode="External"/><Relationship Id="rId40" Type="http://schemas.openxmlformats.org/officeDocument/2006/relationships/image" Target="../media/image59.jpe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hyperlink" Target="http://www.magic.fr/index.php" TargetMode="External"/><Relationship Id="rId36" Type="http://schemas.openxmlformats.org/officeDocument/2006/relationships/image" Target="../media/image56.gif"/><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2.jpe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49.gif"/><Relationship Id="rId30" Type="http://schemas.openxmlformats.org/officeDocument/2006/relationships/image" Target="../media/image51.jpeg"/><Relationship Id="rId35" Type="http://schemas.openxmlformats.org/officeDocument/2006/relationships/image" Target="../media/image55.jpeg"/><Relationship Id="rId43" Type="http://schemas.openxmlformats.org/officeDocument/2006/relationships/image" Target="../media/image62.jpeg"/></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23.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64.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2764" y="1768476"/>
            <a:ext cx="11354558" cy="1661993"/>
          </a:xfrm>
        </p:spPr>
        <p:txBody>
          <a:bodyPr/>
          <a:lstStyle/>
          <a:p>
            <a:r>
              <a:rPr lang="en-US" sz="6000" b="1" dirty="0" smtClean="0"/>
              <a:t>Les </a:t>
            </a:r>
            <a:r>
              <a:rPr lang="en-US" sz="6000" b="1" dirty="0" err="1" smtClean="0"/>
              <a:t>offres</a:t>
            </a:r>
            <a:r>
              <a:rPr lang="en-US" sz="6000" b="1" dirty="0" smtClean="0"/>
              <a:t> Microsoft pour </a:t>
            </a:r>
            <a:r>
              <a:rPr lang="en-US" sz="6000" b="1" dirty="0" err="1" smtClean="0"/>
              <a:t>vos</a:t>
            </a:r>
            <a:r>
              <a:rPr lang="en-US" sz="6000" b="1" dirty="0" smtClean="0"/>
              <a:t> </a:t>
            </a:r>
            <a:r>
              <a:rPr lang="en-US" sz="6000" b="1" dirty="0" err="1" smtClean="0"/>
              <a:t>offres</a:t>
            </a:r>
            <a:r>
              <a:rPr lang="en-US" sz="6000" b="1" dirty="0" smtClean="0"/>
              <a:t> de Cloud</a:t>
            </a:r>
            <a:endParaRPr lang="en-US" sz="6000" b="1" dirty="0"/>
          </a:p>
        </p:txBody>
      </p:sp>
      <p:sp>
        <p:nvSpPr>
          <p:cNvPr id="7" name="Text Placeholder 6"/>
          <p:cNvSpPr>
            <a:spLocks noGrp="1"/>
          </p:cNvSpPr>
          <p:nvPr>
            <p:ph type="body" sz="quarter" idx="11"/>
          </p:nvPr>
        </p:nvSpPr>
        <p:spPr>
          <a:xfrm>
            <a:off x="512763" y="4513226"/>
            <a:ext cx="8451775" cy="861774"/>
          </a:xfrm>
        </p:spPr>
        <p:txBody>
          <a:bodyPr/>
          <a:lstStyle/>
          <a:p>
            <a:r>
              <a:rPr lang="en-US" sz="2800" dirty="0" smtClean="0"/>
              <a:t>Maziar Zolghadr</a:t>
            </a:r>
          </a:p>
          <a:p>
            <a:r>
              <a:rPr lang="en-US" sz="2800" dirty="0" err="1" smtClean="0"/>
              <a:t>Directeur</a:t>
            </a:r>
            <a:r>
              <a:rPr lang="en-US" sz="2800" dirty="0" smtClean="0"/>
              <a:t> B2B – Division </a:t>
            </a:r>
            <a:r>
              <a:rPr lang="en-US" sz="2800" dirty="0" err="1" smtClean="0"/>
              <a:t>Opérateurs</a:t>
            </a:r>
            <a:endParaRPr lang="en-US" sz="2800" dirty="0"/>
          </a:p>
        </p:txBody>
      </p:sp>
    </p:spTree>
    <p:extLst>
      <p:ext uri="{BB962C8B-B14F-4D97-AF65-F5344CB8AC3E}">
        <p14:creationId xmlns:p14="http://schemas.microsoft.com/office/powerpoint/2010/main" val="4637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err="1" smtClean="0"/>
              <a:t>Ikoula</a:t>
            </a:r>
            <a:endParaRPr lang="fr-FR" dirty="0"/>
          </a:p>
        </p:txBody>
      </p:sp>
      <p:sp>
        <p:nvSpPr>
          <p:cNvPr id="4" name="Espace réservé du texte 3"/>
          <p:cNvSpPr>
            <a:spLocks noGrp="1"/>
          </p:cNvSpPr>
          <p:nvPr>
            <p:ph type="body" sz="quarter" idx="11"/>
          </p:nvPr>
        </p:nvSpPr>
        <p:spPr>
          <a:xfrm>
            <a:off x="512764" y="3219165"/>
            <a:ext cx="7513637" cy="984885"/>
          </a:xfrm>
        </p:spPr>
        <p:txBody>
          <a:bodyPr/>
          <a:lstStyle/>
          <a:p>
            <a:r>
              <a:rPr lang="fr-FR" dirty="0" smtClean="0">
                <a:solidFill>
                  <a:srgbClr val="000000"/>
                </a:solidFill>
              </a:rPr>
              <a:t>Jules-Henri </a:t>
            </a:r>
            <a:r>
              <a:rPr lang="fr-FR" dirty="0" err="1" smtClean="0">
                <a:solidFill>
                  <a:srgbClr val="000000"/>
                </a:solidFill>
              </a:rPr>
              <a:t>Gavetti</a:t>
            </a:r>
            <a:endParaRPr lang="fr-FR" dirty="0" smtClean="0">
              <a:solidFill>
                <a:srgbClr val="000000"/>
              </a:solidFill>
            </a:endParaRPr>
          </a:p>
          <a:p>
            <a:r>
              <a:rPr lang="fr-FR" dirty="0" smtClean="0"/>
              <a:t>PDG</a:t>
            </a:r>
            <a:endParaRPr lang="fr-FR" dirty="0"/>
          </a:p>
        </p:txBody>
      </p:sp>
    </p:spTree>
    <p:extLst>
      <p:ext uri="{BB962C8B-B14F-4D97-AF65-F5344CB8AC3E}">
        <p14:creationId xmlns:p14="http://schemas.microsoft.com/office/powerpoint/2010/main" val="6358442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55964" y="228600"/>
            <a:ext cx="10193049" cy="747713"/>
          </a:xfrm>
        </p:spPr>
        <p:txBody>
          <a:bodyPr/>
          <a:lstStyle/>
          <a:p>
            <a:r>
              <a:rPr lang="fr-FR" dirty="0" smtClean="0">
                <a:solidFill>
                  <a:schemeClr val="tx1">
                    <a:lumMod val="75000"/>
                    <a:lumOff val="25000"/>
                  </a:schemeClr>
                </a:solidFill>
              </a:rPr>
              <a:t>Ikoula - Chiffres France</a:t>
            </a:r>
            <a:endParaRPr lang="fr-FR" dirty="0">
              <a:solidFill>
                <a:schemeClr val="tx1">
                  <a:lumMod val="75000"/>
                  <a:lumOff val="25000"/>
                </a:schemeClr>
              </a:solidFill>
            </a:endParaRPr>
          </a:p>
        </p:txBody>
      </p:sp>
      <p:graphicFrame>
        <p:nvGraphicFramePr>
          <p:cNvPr id="8" name="Espace réservé du contenu 7"/>
          <p:cNvGraphicFramePr>
            <a:graphicFrameLocks noGrp="1"/>
          </p:cNvGraphicFramePr>
          <p:nvPr>
            <p:ph sz="quarter" idx="4294967295"/>
            <p:extLst>
              <p:ext uri="{D42A27DB-BD31-4B8C-83A1-F6EECF244321}">
                <p14:modId xmlns:p14="http://schemas.microsoft.com/office/powerpoint/2010/main" val="2031853715"/>
              </p:ext>
            </p:extLst>
          </p:nvPr>
        </p:nvGraphicFramePr>
        <p:xfrm>
          <a:off x="1119095" y="1600200"/>
          <a:ext cx="10868025"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t="18190"/>
          <a:stretch/>
        </p:blipFill>
        <p:spPr>
          <a:xfrm>
            <a:off x="10221796" y="0"/>
            <a:ext cx="1717731" cy="1268760"/>
          </a:xfrm>
          <a:prstGeom prst="rect">
            <a:avLst/>
          </a:prstGeom>
        </p:spPr>
      </p:pic>
    </p:spTree>
    <p:extLst>
      <p:ext uri="{BB962C8B-B14F-4D97-AF65-F5344CB8AC3E}">
        <p14:creationId xmlns:p14="http://schemas.microsoft.com/office/powerpoint/2010/main" val="20719111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Mettre Vidéo </a:t>
            </a:r>
            <a:r>
              <a:rPr lang="fr-FR" dirty="0" err="1" smtClean="0"/>
              <a:t>Ikoula</a:t>
            </a:r>
            <a:endParaRPr lang="fr-FR" dirty="0"/>
          </a:p>
        </p:txBody>
      </p:sp>
    </p:spTree>
    <p:extLst>
      <p:ext uri="{BB962C8B-B14F-4D97-AF65-F5344CB8AC3E}">
        <p14:creationId xmlns:p14="http://schemas.microsoft.com/office/powerpoint/2010/main" val="23537673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99247" y="228600"/>
            <a:ext cx="10449766" cy="747713"/>
          </a:xfrm>
        </p:spPr>
        <p:txBody>
          <a:bodyPr>
            <a:normAutofit fontScale="90000"/>
          </a:bodyPr>
          <a:lstStyle/>
          <a:p>
            <a:r>
              <a:rPr lang="fr-FR" dirty="0" smtClean="0">
                <a:solidFill>
                  <a:schemeClr val="tx1">
                    <a:lumMod val="75000"/>
                    <a:lumOff val="25000"/>
                  </a:schemeClr>
                </a:solidFill>
              </a:rPr>
              <a:t>VM @ 1€, payez uniquement ce que vous consommez grâce à Hyper-V</a:t>
            </a:r>
            <a:endParaRPr lang="fr-FR" dirty="0">
              <a:solidFill>
                <a:schemeClr val="tx1">
                  <a:lumMod val="75000"/>
                  <a:lumOff val="25000"/>
                </a:schemeClr>
              </a:solidFill>
            </a:endParaRPr>
          </a:p>
        </p:txBody>
      </p:sp>
      <p:sp>
        <p:nvSpPr>
          <p:cNvPr id="5" name="Espace réservé du contenu 4"/>
          <p:cNvSpPr>
            <a:spLocks noGrp="1"/>
          </p:cNvSpPr>
          <p:nvPr>
            <p:ph sz="quarter" idx="4294967295"/>
          </p:nvPr>
        </p:nvSpPr>
        <p:spPr>
          <a:xfrm>
            <a:off x="1319213" y="1600200"/>
            <a:ext cx="10869612" cy="4167188"/>
          </a:xfrm>
        </p:spPr>
        <p:txBody>
          <a:bodyPr/>
          <a:lstStyle/>
          <a:p>
            <a:pPr marL="0" indent="0">
              <a:buNone/>
            </a:pPr>
            <a:endParaRPr lang="fr-FR" dirty="0" smtClean="0"/>
          </a:p>
          <a:p>
            <a:endParaRPr lang="fr-FR" dirty="0" smtClean="0"/>
          </a:p>
          <a:p>
            <a:endParaRPr lang="fr-FR" dirty="0" smtClean="0"/>
          </a:p>
          <a:p>
            <a:endParaRPr lang="fr-FR" dirty="0" smtClean="0"/>
          </a:p>
          <a:p>
            <a:pPr lvl="1"/>
            <a:endParaRPr lang="fr-FR" dirty="0" smtClean="0"/>
          </a:p>
          <a:p>
            <a:endParaRPr lang="fr-FR" dirty="0" smtClean="0"/>
          </a:p>
          <a:p>
            <a:endParaRPr lang="fr-FR" dirty="0" smtClean="0"/>
          </a:p>
          <a:p>
            <a:endParaRPr lang="fr-FR" dirty="0"/>
          </a:p>
        </p:txBody>
      </p:sp>
      <p:grpSp>
        <p:nvGrpSpPr>
          <p:cNvPr id="11" name="Groupe 10"/>
          <p:cNvGrpSpPr/>
          <p:nvPr/>
        </p:nvGrpSpPr>
        <p:grpSpPr>
          <a:xfrm>
            <a:off x="882921" y="1723119"/>
            <a:ext cx="9081350" cy="1767272"/>
            <a:chOff x="1475656" y="3140968"/>
            <a:chExt cx="6840760" cy="1821626"/>
          </a:xfrm>
        </p:grpSpPr>
        <p:pic>
          <p:nvPicPr>
            <p:cNvPr id="6" name="Picture 2"/>
            <p:cNvPicPr>
              <a:picLocks noChangeAspect="1" noChangeArrowheads="1"/>
            </p:cNvPicPr>
            <p:nvPr/>
          </p:nvPicPr>
          <p:blipFill>
            <a:blip r:embed="rId2" cstate="email"/>
            <a:srcRect/>
            <a:stretch>
              <a:fillRect/>
            </a:stretch>
          </p:blipFill>
          <p:spPr bwMode="auto">
            <a:xfrm>
              <a:off x="1475656" y="3140968"/>
              <a:ext cx="6192688" cy="1494014"/>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1691680" y="4677076"/>
              <a:ext cx="3816424" cy="285518"/>
            </a:xfrm>
            <a:prstGeom prst="rect">
              <a:avLst/>
            </a:prstGeom>
            <a:noFill/>
          </p:spPr>
          <p:txBody>
            <a:bodyPr wrap="square" rtlCol="0">
              <a:spAutoFit/>
            </a:bodyPr>
            <a:lstStyle/>
            <a:p>
              <a:pPr algn="ctr"/>
              <a:r>
                <a:rPr lang="fr-FR" sz="1200" dirty="0" smtClean="0"/>
                <a:t>Plateforme traditionnelle</a:t>
              </a:r>
              <a:endParaRPr lang="fr-FR" sz="1200" dirty="0"/>
            </a:p>
          </p:txBody>
        </p:sp>
        <p:sp>
          <p:nvSpPr>
            <p:cNvPr id="8" name="ZoneTexte 7"/>
            <p:cNvSpPr txBox="1"/>
            <p:nvPr/>
          </p:nvSpPr>
          <p:spPr>
            <a:xfrm>
              <a:off x="5148064" y="4677075"/>
              <a:ext cx="3168352" cy="285518"/>
            </a:xfrm>
            <a:prstGeom prst="rect">
              <a:avLst/>
            </a:prstGeom>
            <a:noFill/>
          </p:spPr>
          <p:txBody>
            <a:bodyPr wrap="square" rtlCol="0">
              <a:spAutoFit/>
            </a:bodyPr>
            <a:lstStyle/>
            <a:p>
              <a:pPr algn="ctr"/>
              <a:r>
                <a:rPr lang="fr-FR" sz="1200" dirty="0" smtClean="0"/>
                <a:t>Approche </a:t>
              </a:r>
              <a:r>
                <a:rPr lang="fr-FR" sz="1200" dirty="0" err="1" smtClean="0"/>
                <a:t>IaaS</a:t>
              </a:r>
              <a:r>
                <a:rPr lang="fr-FR" sz="1200" dirty="0" smtClean="0"/>
                <a:t> à la consommation</a:t>
              </a:r>
              <a:endParaRPr lang="fr-FR" sz="1200" dirty="0"/>
            </a:p>
          </p:txBody>
        </p:sp>
      </p:grpSp>
      <p:grpSp>
        <p:nvGrpSpPr>
          <p:cNvPr id="9" name="Group 23"/>
          <p:cNvGrpSpPr>
            <a:grpSpLocks/>
          </p:cNvGrpSpPr>
          <p:nvPr/>
        </p:nvGrpSpPr>
        <p:grpSpPr bwMode="auto">
          <a:xfrm>
            <a:off x="0" y="3500438"/>
            <a:ext cx="12188825" cy="1676400"/>
            <a:chOff x="0" y="2086"/>
            <a:chExt cx="5760" cy="1056"/>
          </a:xfrm>
        </p:grpSpPr>
        <p:sp>
          <p:nvSpPr>
            <p:cNvPr id="10"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fr-FR">
                <a:cs typeface="Arial" pitchFamily="34" charset="0"/>
              </a:endParaRPr>
            </a:p>
          </p:txBody>
        </p:sp>
        <p:sp>
          <p:nvSpPr>
            <p:cNvPr id="12"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fr-FR">
                <a:cs typeface="Arial" pitchFamily="34" charset="0"/>
              </a:endParaRPr>
            </a:p>
          </p:txBody>
        </p:sp>
      </p:grpSp>
      <p:pic>
        <p:nvPicPr>
          <p:cNvPr id="36" name="Picture 2" descr="http://danstoncloud.com/cfs-file.ashx/__key/CommunityServer.Blogs.Components.WeblogFiles/js/hyperv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3838" y="2111188"/>
            <a:ext cx="1955700" cy="8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 name="Groupe 60"/>
          <p:cNvGrpSpPr/>
          <p:nvPr/>
        </p:nvGrpSpPr>
        <p:grpSpPr>
          <a:xfrm>
            <a:off x="1894670" y="3695700"/>
            <a:ext cx="7848872" cy="2664296"/>
            <a:chOff x="1187450" y="1700213"/>
            <a:chExt cx="6818313" cy="3892550"/>
          </a:xfrm>
        </p:grpSpPr>
        <p:grpSp>
          <p:nvGrpSpPr>
            <p:cNvPr id="62" name="Group 6"/>
            <p:cNvGrpSpPr>
              <a:grpSpLocks/>
            </p:cNvGrpSpPr>
            <p:nvPr/>
          </p:nvGrpSpPr>
          <p:grpSpPr bwMode="auto">
            <a:xfrm>
              <a:off x="1198563" y="1700213"/>
              <a:ext cx="6807200" cy="3881437"/>
              <a:chOff x="755" y="1071"/>
              <a:chExt cx="4288" cy="2445"/>
            </a:xfrm>
          </p:grpSpPr>
          <p:sp>
            <p:nvSpPr>
              <p:cNvPr id="78" name="Freeform 7"/>
              <p:cNvSpPr>
                <a:spLocks/>
              </p:cNvSpPr>
              <p:nvPr/>
            </p:nvSpPr>
            <p:spPr bwMode="gray">
              <a:xfrm>
                <a:off x="755" y="2049"/>
                <a:ext cx="3785" cy="90"/>
              </a:xfrm>
              <a:custGeom>
                <a:avLst/>
                <a:gdLst>
                  <a:gd name="T0" fmla="*/ 0 w 3785"/>
                  <a:gd name="T1" fmla="*/ 0 h 90"/>
                  <a:gd name="T2" fmla="*/ 90 w 3785"/>
                  <a:gd name="T3" fmla="*/ 90 h 90"/>
                  <a:gd name="T4" fmla="*/ 3785 w 3785"/>
                  <a:gd name="T5" fmla="*/ 90 h 90"/>
                  <a:gd name="T6" fmla="*/ 3695 w 3785"/>
                  <a:gd name="T7" fmla="*/ 0 h 90"/>
                  <a:gd name="T8" fmla="*/ 0 w 3785"/>
                  <a:gd name="T9" fmla="*/ 0 h 90"/>
                  <a:gd name="T10" fmla="*/ 0 60000 65536"/>
                  <a:gd name="T11" fmla="*/ 0 60000 65536"/>
                  <a:gd name="T12" fmla="*/ 0 60000 65536"/>
                  <a:gd name="T13" fmla="*/ 0 60000 65536"/>
                  <a:gd name="T14" fmla="*/ 0 60000 65536"/>
                  <a:gd name="T15" fmla="*/ 0 w 3785"/>
                  <a:gd name="T16" fmla="*/ 0 h 90"/>
                  <a:gd name="T17" fmla="*/ 3785 w 3785"/>
                  <a:gd name="T18" fmla="*/ 90 h 90"/>
                </a:gdLst>
                <a:ahLst/>
                <a:cxnLst>
                  <a:cxn ang="T10">
                    <a:pos x="T0" y="T1"/>
                  </a:cxn>
                  <a:cxn ang="T11">
                    <a:pos x="T2" y="T3"/>
                  </a:cxn>
                  <a:cxn ang="T12">
                    <a:pos x="T4" y="T5"/>
                  </a:cxn>
                  <a:cxn ang="T13">
                    <a:pos x="T6" y="T7"/>
                  </a:cxn>
                  <a:cxn ang="T14">
                    <a:pos x="T8" y="T9"/>
                  </a:cxn>
                </a:cxnLst>
                <a:rect l="T15" t="T16" r="T17" b="T18"/>
                <a:pathLst>
                  <a:path w="3785" h="90">
                    <a:moveTo>
                      <a:pt x="0" y="0"/>
                    </a:moveTo>
                    <a:lnTo>
                      <a:pt x="90" y="90"/>
                    </a:lnTo>
                    <a:lnTo>
                      <a:pt x="3785" y="90"/>
                    </a:lnTo>
                    <a:lnTo>
                      <a:pt x="3695" y="0"/>
                    </a:lnTo>
                    <a:lnTo>
                      <a:pt x="0" y="0"/>
                    </a:lnTo>
                    <a:close/>
                  </a:path>
                </a:pathLst>
              </a:custGeom>
              <a:solidFill>
                <a:sysClr val="window" lastClr="FFFFFF"/>
              </a:solidFill>
              <a:ln w="4826">
                <a:solidFill>
                  <a:srgbClr val="AEAEAE"/>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9" name="Freeform 8"/>
              <p:cNvSpPr>
                <a:spLocks/>
              </p:cNvSpPr>
              <p:nvPr/>
            </p:nvSpPr>
            <p:spPr bwMode="gray">
              <a:xfrm>
                <a:off x="755" y="2049"/>
                <a:ext cx="90" cy="477"/>
              </a:xfrm>
              <a:custGeom>
                <a:avLst/>
                <a:gdLst>
                  <a:gd name="T0" fmla="*/ 90 w 90"/>
                  <a:gd name="T1" fmla="*/ 90 h 477"/>
                  <a:gd name="T2" fmla="*/ 90 w 90"/>
                  <a:gd name="T3" fmla="*/ 477 h 477"/>
                  <a:gd name="T4" fmla="*/ 5 w 90"/>
                  <a:gd name="T5" fmla="*/ 392 h 477"/>
                  <a:gd name="T6" fmla="*/ 0 w 90"/>
                  <a:gd name="T7" fmla="*/ 0 h 477"/>
                  <a:gd name="T8" fmla="*/ 90 w 90"/>
                  <a:gd name="T9" fmla="*/ 90 h 477"/>
                  <a:gd name="T10" fmla="*/ 0 60000 65536"/>
                  <a:gd name="T11" fmla="*/ 0 60000 65536"/>
                  <a:gd name="T12" fmla="*/ 0 60000 65536"/>
                  <a:gd name="T13" fmla="*/ 0 60000 65536"/>
                  <a:gd name="T14" fmla="*/ 0 60000 65536"/>
                  <a:gd name="T15" fmla="*/ 0 w 90"/>
                  <a:gd name="T16" fmla="*/ 0 h 477"/>
                  <a:gd name="T17" fmla="*/ 90 w 90"/>
                  <a:gd name="T18" fmla="*/ 477 h 477"/>
                </a:gdLst>
                <a:ahLst/>
                <a:cxnLst>
                  <a:cxn ang="T10">
                    <a:pos x="T0" y="T1"/>
                  </a:cxn>
                  <a:cxn ang="T11">
                    <a:pos x="T2" y="T3"/>
                  </a:cxn>
                  <a:cxn ang="T12">
                    <a:pos x="T4" y="T5"/>
                  </a:cxn>
                  <a:cxn ang="T13">
                    <a:pos x="T6" y="T7"/>
                  </a:cxn>
                  <a:cxn ang="T14">
                    <a:pos x="T8" y="T9"/>
                  </a:cxn>
                </a:cxnLst>
                <a:rect l="T15" t="T16" r="T17" b="T18"/>
                <a:pathLst>
                  <a:path w="90" h="477">
                    <a:moveTo>
                      <a:pt x="90" y="90"/>
                    </a:moveTo>
                    <a:lnTo>
                      <a:pt x="90" y="477"/>
                    </a:lnTo>
                    <a:lnTo>
                      <a:pt x="5" y="392"/>
                    </a:lnTo>
                    <a:lnTo>
                      <a:pt x="0" y="0"/>
                    </a:lnTo>
                    <a:lnTo>
                      <a:pt x="90" y="90"/>
                    </a:lnTo>
                    <a:close/>
                  </a:path>
                </a:pathLst>
              </a:custGeom>
              <a:solidFill>
                <a:sysClr val="window" lastClr="FFFFFF"/>
              </a:solidFill>
              <a:ln w="4826">
                <a:solidFill>
                  <a:srgbClr val="AEAEAE"/>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0" name="Freeform 9"/>
              <p:cNvSpPr>
                <a:spLocks/>
              </p:cNvSpPr>
              <p:nvPr/>
            </p:nvSpPr>
            <p:spPr bwMode="gray">
              <a:xfrm>
                <a:off x="843" y="1168"/>
                <a:ext cx="4200" cy="2348"/>
              </a:xfrm>
              <a:custGeom>
                <a:avLst/>
                <a:gdLst>
                  <a:gd name="T0" fmla="*/ 0 w 4200"/>
                  <a:gd name="T1" fmla="*/ 1360 h 2348"/>
                  <a:gd name="T2" fmla="*/ 3709 w 4200"/>
                  <a:gd name="T3" fmla="*/ 1360 h 2348"/>
                  <a:gd name="T4" fmla="*/ 3208 w 4200"/>
                  <a:gd name="T5" fmla="*/ 2348 h 2348"/>
                  <a:gd name="T6" fmla="*/ 3576 w 4200"/>
                  <a:gd name="T7" fmla="*/ 2348 h 2348"/>
                  <a:gd name="T8" fmla="*/ 4200 w 4200"/>
                  <a:gd name="T9" fmla="*/ 1181 h 2348"/>
                  <a:gd name="T10" fmla="*/ 3576 w 4200"/>
                  <a:gd name="T11" fmla="*/ 0 h 2348"/>
                  <a:gd name="T12" fmla="*/ 3161 w 4200"/>
                  <a:gd name="T13" fmla="*/ 0 h 2348"/>
                  <a:gd name="T14" fmla="*/ 3695 w 4200"/>
                  <a:gd name="T15" fmla="*/ 973 h 2348"/>
                  <a:gd name="T16" fmla="*/ 0 w 4200"/>
                  <a:gd name="T17" fmla="*/ 973 h 2348"/>
                  <a:gd name="T18" fmla="*/ 0 w 4200"/>
                  <a:gd name="T19" fmla="*/ 1360 h 2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0"/>
                  <a:gd name="T31" fmla="*/ 0 h 2348"/>
                  <a:gd name="T32" fmla="*/ 4200 w 4200"/>
                  <a:gd name="T33" fmla="*/ 2348 h 2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0" h="2348">
                    <a:moveTo>
                      <a:pt x="0" y="1360"/>
                    </a:moveTo>
                    <a:lnTo>
                      <a:pt x="3709" y="1360"/>
                    </a:lnTo>
                    <a:lnTo>
                      <a:pt x="3208" y="2348"/>
                    </a:lnTo>
                    <a:lnTo>
                      <a:pt x="3576" y="2348"/>
                    </a:lnTo>
                    <a:lnTo>
                      <a:pt x="4200" y="1181"/>
                    </a:lnTo>
                    <a:lnTo>
                      <a:pt x="3576" y="0"/>
                    </a:lnTo>
                    <a:lnTo>
                      <a:pt x="3161" y="0"/>
                    </a:lnTo>
                    <a:lnTo>
                      <a:pt x="3695" y="973"/>
                    </a:lnTo>
                    <a:lnTo>
                      <a:pt x="0" y="973"/>
                    </a:lnTo>
                    <a:lnTo>
                      <a:pt x="0" y="1360"/>
                    </a:lnTo>
                    <a:close/>
                  </a:path>
                </a:pathLst>
              </a:custGeom>
              <a:solidFill>
                <a:sysClr val="window" lastClr="FFFFFF"/>
              </a:solidFill>
              <a:ln w="4826">
                <a:solidFill>
                  <a:srgbClr val="AEAEAE"/>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1" name="Freeform 10"/>
              <p:cNvSpPr>
                <a:spLocks/>
              </p:cNvSpPr>
              <p:nvPr/>
            </p:nvSpPr>
            <p:spPr bwMode="gray">
              <a:xfrm>
                <a:off x="3911" y="1071"/>
                <a:ext cx="510" cy="95"/>
              </a:xfrm>
              <a:custGeom>
                <a:avLst/>
                <a:gdLst>
                  <a:gd name="T0" fmla="*/ 95 w 510"/>
                  <a:gd name="T1" fmla="*/ 95 h 95"/>
                  <a:gd name="T2" fmla="*/ 0 w 510"/>
                  <a:gd name="T3" fmla="*/ 0 h 95"/>
                  <a:gd name="T4" fmla="*/ 435 w 510"/>
                  <a:gd name="T5" fmla="*/ 0 h 95"/>
                  <a:gd name="T6" fmla="*/ 510 w 510"/>
                  <a:gd name="T7" fmla="*/ 95 h 95"/>
                  <a:gd name="T8" fmla="*/ 95 w 510"/>
                  <a:gd name="T9" fmla="*/ 95 h 95"/>
                  <a:gd name="T10" fmla="*/ 0 60000 65536"/>
                  <a:gd name="T11" fmla="*/ 0 60000 65536"/>
                  <a:gd name="T12" fmla="*/ 0 60000 65536"/>
                  <a:gd name="T13" fmla="*/ 0 60000 65536"/>
                  <a:gd name="T14" fmla="*/ 0 60000 65536"/>
                  <a:gd name="T15" fmla="*/ 0 w 510"/>
                  <a:gd name="T16" fmla="*/ 0 h 95"/>
                  <a:gd name="T17" fmla="*/ 510 w 510"/>
                  <a:gd name="T18" fmla="*/ 95 h 95"/>
                </a:gdLst>
                <a:ahLst/>
                <a:cxnLst>
                  <a:cxn ang="T10">
                    <a:pos x="T0" y="T1"/>
                  </a:cxn>
                  <a:cxn ang="T11">
                    <a:pos x="T2" y="T3"/>
                  </a:cxn>
                  <a:cxn ang="T12">
                    <a:pos x="T4" y="T5"/>
                  </a:cxn>
                  <a:cxn ang="T13">
                    <a:pos x="T6" y="T7"/>
                  </a:cxn>
                  <a:cxn ang="T14">
                    <a:pos x="T8" y="T9"/>
                  </a:cxn>
                </a:cxnLst>
                <a:rect l="T15" t="T16" r="T17" b="T18"/>
                <a:pathLst>
                  <a:path w="510" h="95">
                    <a:moveTo>
                      <a:pt x="95" y="95"/>
                    </a:moveTo>
                    <a:lnTo>
                      <a:pt x="0" y="0"/>
                    </a:lnTo>
                    <a:lnTo>
                      <a:pt x="435" y="0"/>
                    </a:lnTo>
                    <a:lnTo>
                      <a:pt x="510" y="95"/>
                    </a:lnTo>
                    <a:lnTo>
                      <a:pt x="95" y="95"/>
                    </a:lnTo>
                    <a:close/>
                  </a:path>
                </a:pathLst>
              </a:custGeom>
              <a:solidFill>
                <a:sysClr val="window" lastClr="FFFFFF"/>
              </a:solidFill>
              <a:ln w="4826">
                <a:solidFill>
                  <a:srgbClr val="AEAEAE"/>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2" name="Freeform 11"/>
              <p:cNvSpPr>
                <a:spLocks/>
              </p:cNvSpPr>
              <p:nvPr/>
            </p:nvSpPr>
            <p:spPr bwMode="gray">
              <a:xfrm>
                <a:off x="3961" y="2526"/>
                <a:ext cx="593" cy="988"/>
              </a:xfrm>
              <a:custGeom>
                <a:avLst/>
                <a:gdLst>
                  <a:gd name="T0" fmla="*/ 92 w 593"/>
                  <a:gd name="T1" fmla="*/ 988 h 988"/>
                  <a:gd name="T2" fmla="*/ 0 w 593"/>
                  <a:gd name="T3" fmla="*/ 896 h 988"/>
                  <a:gd name="T4" fmla="*/ 465 w 593"/>
                  <a:gd name="T5" fmla="*/ 0 h 988"/>
                  <a:gd name="T6" fmla="*/ 593 w 593"/>
                  <a:gd name="T7" fmla="*/ 0 h 988"/>
                  <a:gd name="T8" fmla="*/ 92 w 593"/>
                  <a:gd name="T9" fmla="*/ 988 h 988"/>
                  <a:gd name="T10" fmla="*/ 0 60000 65536"/>
                  <a:gd name="T11" fmla="*/ 0 60000 65536"/>
                  <a:gd name="T12" fmla="*/ 0 60000 65536"/>
                  <a:gd name="T13" fmla="*/ 0 60000 65536"/>
                  <a:gd name="T14" fmla="*/ 0 60000 65536"/>
                  <a:gd name="T15" fmla="*/ 0 w 593"/>
                  <a:gd name="T16" fmla="*/ 0 h 988"/>
                  <a:gd name="T17" fmla="*/ 593 w 593"/>
                  <a:gd name="T18" fmla="*/ 988 h 988"/>
                </a:gdLst>
                <a:ahLst/>
                <a:cxnLst>
                  <a:cxn ang="T10">
                    <a:pos x="T0" y="T1"/>
                  </a:cxn>
                  <a:cxn ang="T11">
                    <a:pos x="T2" y="T3"/>
                  </a:cxn>
                  <a:cxn ang="T12">
                    <a:pos x="T4" y="T5"/>
                  </a:cxn>
                  <a:cxn ang="T13">
                    <a:pos x="T6" y="T7"/>
                  </a:cxn>
                  <a:cxn ang="T14">
                    <a:pos x="T8" y="T9"/>
                  </a:cxn>
                </a:cxnLst>
                <a:rect l="T15" t="T16" r="T17" b="T18"/>
                <a:pathLst>
                  <a:path w="593" h="988">
                    <a:moveTo>
                      <a:pt x="92" y="988"/>
                    </a:moveTo>
                    <a:lnTo>
                      <a:pt x="0" y="896"/>
                    </a:lnTo>
                    <a:lnTo>
                      <a:pt x="465" y="0"/>
                    </a:lnTo>
                    <a:lnTo>
                      <a:pt x="593" y="0"/>
                    </a:lnTo>
                    <a:lnTo>
                      <a:pt x="92" y="988"/>
                    </a:lnTo>
                    <a:close/>
                  </a:path>
                </a:pathLst>
              </a:custGeom>
              <a:solidFill>
                <a:sysClr val="window" lastClr="FFFFFF"/>
              </a:solidFill>
              <a:ln w="4826">
                <a:solidFill>
                  <a:srgbClr val="AEAEAE"/>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3" name="Freeform 12"/>
              <p:cNvSpPr>
                <a:spLocks/>
              </p:cNvSpPr>
              <p:nvPr/>
            </p:nvSpPr>
            <p:spPr bwMode="gray">
              <a:xfrm>
                <a:off x="3911" y="1071"/>
                <a:ext cx="629" cy="1068"/>
              </a:xfrm>
              <a:custGeom>
                <a:avLst/>
                <a:gdLst>
                  <a:gd name="T0" fmla="*/ 539 w 629"/>
                  <a:gd name="T1" fmla="*/ 978 h 1068"/>
                  <a:gd name="T2" fmla="*/ 0 w 629"/>
                  <a:gd name="T3" fmla="*/ 0 h 1068"/>
                  <a:gd name="T4" fmla="*/ 95 w 629"/>
                  <a:gd name="T5" fmla="*/ 95 h 1068"/>
                  <a:gd name="T6" fmla="*/ 629 w 629"/>
                  <a:gd name="T7" fmla="*/ 1068 h 1068"/>
                  <a:gd name="T8" fmla="*/ 539 w 629"/>
                  <a:gd name="T9" fmla="*/ 978 h 1068"/>
                  <a:gd name="T10" fmla="*/ 0 60000 65536"/>
                  <a:gd name="T11" fmla="*/ 0 60000 65536"/>
                  <a:gd name="T12" fmla="*/ 0 60000 65536"/>
                  <a:gd name="T13" fmla="*/ 0 60000 65536"/>
                  <a:gd name="T14" fmla="*/ 0 60000 65536"/>
                  <a:gd name="T15" fmla="*/ 0 w 629"/>
                  <a:gd name="T16" fmla="*/ 0 h 1068"/>
                  <a:gd name="T17" fmla="*/ 629 w 629"/>
                  <a:gd name="T18" fmla="*/ 1068 h 1068"/>
                </a:gdLst>
                <a:ahLst/>
                <a:cxnLst>
                  <a:cxn ang="T10">
                    <a:pos x="T0" y="T1"/>
                  </a:cxn>
                  <a:cxn ang="T11">
                    <a:pos x="T2" y="T3"/>
                  </a:cxn>
                  <a:cxn ang="T12">
                    <a:pos x="T4" y="T5"/>
                  </a:cxn>
                  <a:cxn ang="T13">
                    <a:pos x="T6" y="T7"/>
                  </a:cxn>
                  <a:cxn ang="T14">
                    <a:pos x="T8" y="T9"/>
                  </a:cxn>
                </a:cxnLst>
                <a:rect l="T15" t="T16" r="T17" b="T18"/>
                <a:pathLst>
                  <a:path w="629" h="1068">
                    <a:moveTo>
                      <a:pt x="539" y="978"/>
                    </a:moveTo>
                    <a:lnTo>
                      <a:pt x="0" y="0"/>
                    </a:lnTo>
                    <a:lnTo>
                      <a:pt x="95" y="95"/>
                    </a:lnTo>
                    <a:lnTo>
                      <a:pt x="629" y="1068"/>
                    </a:lnTo>
                    <a:lnTo>
                      <a:pt x="539" y="978"/>
                    </a:lnTo>
                    <a:close/>
                  </a:path>
                </a:pathLst>
              </a:custGeom>
              <a:solidFill>
                <a:sysClr val="window" lastClr="FFFFFF"/>
              </a:solidFill>
              <a:ln w="4826">
                <a:solidFill>
                  <a:srgbClr val="AEAEAE"/>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63" name="Group 13"/>
            <p:cNvGrpSpPr>
              <a:grpSpLocks/>
            </p:cNvGrpSpPr>
            <p:nvPr/>
          </p:nvGrpSpPr>
          <p:grpSpPr bwMode="auto">
            <a:xfrm>
              <a:off x="1190625" y="4010025"/>
              <a:ext cx="5722938" cy="1582738"/>
              <a:chOff x="750" y="2526"/>
              <a:chExt cx="3605" cy="997"/>
            </a:xfrm>
          </p:grpSpPr>
          <p:sp>
            <p:nvSpPr>
              <p:cNvPr id="74" name="Freeform 18"/>
              <p:cNvSpPr>
                <a:spLocks/>
              </p:cNvSpPr>
              <p:nvPr/>
            </p:nvSpPr>
            <p:spPr bwMode="gray">
              <a:xfrm>
                <a:off x="750" y="2536"/>
                <a:ext cx="98" cy="482"/>
              </a:xfrm>
              <a:custGeom>
                <a:avLst/>
                <a:gdLst>
                  <a:gd name="T0" fmla="*/ 27 w 92"/>
                  <a:gd name="T1" fmla="*/ 0 h 482"/>
                  <a:gd name="T2" fmla="*/ 238 w 92"/>
                  <a:gd name="T3" fmla="*/ 83 h 482"/>
                  <a:gd name="T4" fmla="*/ 233 w 92"/>
                  <a:gd name="T5" fmla="*/ 482 h 482"/>
                  <a:gd name="T6" fmla="*/ 0 w 92"/>
                  <a:gd name="T7" fmla="*/ 392 h 482"/>
                  <a:gd name="T8" fmla="*/ 27 w 92"/>
                  <a:gd name="T9" fmla="*/ 0 h 482"/>
                  <a:gd name="T10" fmla="*/ 0 60000 65536"/>
                  <a:gd name="T11" fmla="*/ 0 60000 65536"/>
                  <a:gd name="T12" fmla="*/ 0 60000 65536"/>
                  <a:gd name="T13" fmla="*/ 0 60000 65536"/>
                  <a:gd name="T14" fmla="*/ 0 60000 65536"/>
                  <a:gd name="T15" fmla="*/ 0 w 92"/>
                  <a:gd name="T16" fmla="*/ 0 h 482"/>
                  <a:gd name="T17" fmla="*/ 92 w 92"/>
                  <a:gd name="T18" fmla="*/ 482 h 482"/>
                </a:gdLst>
                <a:ahLst/>
                <a:cxnLst>
                  <a:cxn ang="T10">
                    <a:pos x="T0" y="T1"/>
                  </a:cxn>
                  <a:cxn ang="T11">
                    <a:pos x="T2" y="T3"/>
                  </a:cxn>
                  <a:cxn ang="T12">
                    <a:pos x="T4" y="T5"/>
                  </a:cxn>
                  <a:cxn ang="T13">
                    <a:pos x="T6" y="T7"/>
                  </a:cxn>
                  <a:cxn ang="T14">
                    <a:pos x="T8" y="T9"/>
                  </a:cxn>
                </a:cxnLst>
                <a:rect l="T15" t="T16" r="T17" b="T18"/>
                <a:pathLst>
                  <a:path w="92" h="482">
                    <a:moveTo>
                      <a:pt x="10" y="0"/>
                    </a:moveTo>
                    <a:lnTo>
                      <a:pt x="92" y="83"/>
                    </a:lnTo>
                    <a:lnTo>
                      <a:pt x="90" y="482"/>
                    </a:lnTo>
                    <a:lnTo>
                      <a:pt x="0" y="392"/>
                    </a:lnTo>
                    <a:lnTo>
                      <a:pt x="10" y="0"/>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5" name="Freeform 19"/>
              <p:cNvSpPr>
                <a:spLocks/>
              </p:cNvSpPr>
              <p:nvPr/>
            </p:nvSpPr>
            <p:spPr bwMode="gray">
              <a:xfrm>
                <a:off x="840" y="2619"/>
                <a:ext cx="3515" cy="904"/>
              </a:xfrm>
              <a:custGeom>
                <a:avLst/>
                <a:gdLst>
                  <a:gd name="T0" fmla="*/ 2 w 3515"/>
                  <a:gd name="T1" fmla="*/ 0 h 904"/>
                  <a:gd name="T2" fmla="*/ 3515 w 3515"/>
                  <a:gd name="T3" fmla="*/ 0 h 904"/>
                  <a:gd name="T4" fmla="*/ 3043 w 3515"/>
                  <a:gd name="T5" fmla="*/ 904 h 904"/>
                  <a:gd name="T6" fmla="*/ 2655 w 3515"/>
                  <a:gd name="T7" fmla="*/ 904 h 904"/>
                  <a:gd name="T8" fmla="*/ 2901 w 3515"/>
                  <a:gd name="T9" fmla="*/ 408 h 904"/>
                  <a:gd name="T10" fmla="*/ 0 w 3515"/>
                  <a:gd name="T11" fmla="*/ 399 h 904"/>
                  <a:gd name="T12" fmla="*/ 2 w 3515"/>
                  <a:gd name="T13" fmla="*/ 0 h 904"/>
                  <a:gd name="T14" fmla="*/ 0 60000 65536"/>
                  <a:gd name="T15" fmla="*/ 0 60000 65536"/>
                  <a:gd name="T16" fmla="*/ 0 60000 65536"/>
                  <a:gd name="T17" fmla="*/ 0 60000 65536"/>
                  <a:gd name="T18" fmla="*/ 0 60000 65536"/>
                  <a:gd name="T19" fmla="*/ 0 60000 65536"/>
                  <a:gd name="T20" fmla="*/ 0 60000 65536"/>
                  <a:gd name="T21" fmla="*/ 0 w 3515"/>
                  <a:gd name="T22" fmla="*/ 0 h 904"/>
                  <a:gd name="T23" fmla="*/ 3515 w 3515"/>
                  <a:gd name="T24" fmla="*/ 904 h 9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904">
                    <a:moveTo>
                      <a:pt x="2" y="0"/>
                    </a:moveTo>
                    <a:lnTo>
                      <a:pt x="3515" y="0"/>
                    </a:lnTo>
                    <a:lnTo>
                      <a:pt x="3043" y="904"/>
                    </a:lnTo>
                    <a:lnTo>
                      <a:pt x="2655" y="904"/>
                    </a:lnTo>
                    <a:lnTo>
                      <a:pt x="2901" y="408"/>
                    </a:lnTo>
                    <a:lnTo>
                      <a:pt x="0" y="399"/>
                    </a:lnTo>
                    <a:lnTo>
                      <a:pt x="2" y="0"/>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6" name="Freeform 20"/>
              <p:cNvSpPr>
                <a:spLocks/>
              </p:cNvSpPr>
              <p:nvPr/>
            </p:nvSpPr>
            <p:spPr bwMode="gray">
              <a:xfrm>
                <a:off x="760" y="2526"/>
                <a:ext cx="3595" cy="93"/>
              </a:xfrm>
              <a:custGeom>
                <a:avLst/>
                <a:gdLst>
                  <a:gd name="T0" fmla="*/ 0 w 3595"/>
                  <a:gd name="T1" fmla="*/ 10 h 93"/>
                  <a:gd name="T2" fmla="*/ 85 w 3595"/>
                  <a:gd name="T3" fmla="*/ 0 h 93"/>
                  <a:gd name="T4" fmla="*/ 3503 w 3595"/>
                  <a:gd name="T5" fmla="*/ 0 h 93"/>
                  <a:gd name="T6" fmla="*/ 3595 w 3595"/>
                  <a:gd name="T7" fmla="*/ 93 h 93"/>
                  <a:gd name="T8" fmla="*/ 82 w 3595"/>
                  <a:gd name="T9" fmla="*/ 93 h 93"/>
                  <a:gd name="T10" fmla="*/ 0 w 3595"/>
                  <a:gd name="T11" fmla="*/ 10 h 93"/>
                  <a:gd name="T12" fmla="*/ 0 60000 65536"/>
                  <a:gd name="T13" fmla="*/ 0 60000 65536"/>
                  <a:gd name="T14" fmla="*/ 0 60000 65536"/>
                  <a:gd name="T15" fmla="*/ 0 60000 65536"/>
                  <a:gd name="T16" fmla="*/ 0 60000 65536"/>
                  <a:gd name="T17" fmla="*/ 0 60000 65536"/>
                  <a:gd name="T18" fmla="*/ 0 w 3595"/>
                  <a:gd name="T19" fmla="*/ 0 h 93"/>
                  <a:gd name="T20" fmla="*/ 3595 w 3595"/>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595" h="93">
                    <a:moveTo>
                      <a:pt x="0" y="10"/>
                    </a:moveTo>
                    <a:lnTo>
                      <a:pt x="85" y="0"/>
                    </a:lnTo>
                    <a:lnTo>
                      <a:pt x="3503" y="0"/>
                    </a:lnTo>
                    <a:lnTo>
                      <a:pt x="3595" y="93"/>
                    </a:lnTo>
                    <a:lnTo>
                      <a:pt x="82" y="93"/>
                    </a:lnTo>
                    <a:lnTo>
                      <a:pt x="0" y="10"/>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7" name="Freeform 21"/>
              <p:cNvSpPr>
                <a:spLocks/>
              </p:cNvSpPr>
              <p:nvPr/>
            </p:nvSpPr>
            <p:spPr bwMode="gray">
              <a:xfrm>
                <a:off x="3391" y="3027"/>
                <a:ext cx="350" cy="496"/>
              </a:xfrm>
              <a:custGeom>
                <a:avLst/>
                <a:gdLst>
                  <a:gd name="T0" fmla="*/ 104 w 350"/>
                  <a:gd name="T1" fmla="*/ 496 h 496"/>
                  <a:gd name="T2" fmla="*/ 0 w 350"/>
                  <a:gd name="T3" fmla="*/ 392 h 496"/>
                  <a:gd name="T4" fmla="*/ 213 w 350"/>
                  <a:gd name="T5" fmla="*/ 0 h 496"/>
                  <a:gd name="T6" fmla="*/ 350 w 350"/>
                  <a:gd name="T7" fmla="*/ 0 h 496"/>
                  <a:gd name="T8" fmla="*/ 104 w 350"/>
                  <a:gd name="T9" fmla="*/ 496 h 496"/>
                  <a:gd name="T10" fmla="*/ 0 60000 65536"/>
                  <a:gd name="T11" fmla="*/ 0 60000 65536"/>
                  <a:gd name="T12" fmla="*/ 0 60000 65536"/>
                  <a:gd name="T13" fmla="*/ 0 60000 65536"/>
                  <a:gd name="T14" fmla="*/ 0 60000 65536"/>
                  <a:gd name="T15" fmla="*/ 0 w 350"/>
                  <a:gd name="T16" fmla="*/ 0 h 496"/>
                  <a:gd name="T17" fmla="*/ 350 w 350"/>
                  <a:gd name="T18" fmla="*/ 496 h 496"/>
                </a:gdLst>
                <a:ahLst/>
                <a:cxnLst>
                  <a:cxn ang="T10">
                    <a:pos x="T0" y="T1"/>
                  </a:cxn>
                  <a:cxn ang="T11">
                    <a:pos x="T2" y="T3"/>
                  </a:cxn>
                  <a:cxn ang="T12">
                    <a:pos x="T4" y="T5"/>
                  </a:cxn>
                  <a:cxn ang="T13">
                    <a:pos x="T6" y="T7"/>
                  </a:cxn>
                  <a:cxn ang="T14">
                    <a:pos x="T8" y="T9"/>
                  </a:cxn>
                </a:cxnLst>
                <a:rect l="T15" t="T16" r="T17" b="T18"/>
                <a:pathLst>
                  <a:path w="350" h="496">
                    <a:moveTo>
                      <a:pt x="104" y="496"/>
                    </a:moveTo>
                    <a:lnTo>
                      <a:pt x="0" y="392"/>
                    </a:lnTo>
                    <a:lnTo>
                      <a:pt x="213" y="0"/>
                    </a:lnTo>
                    <a:lnTo>
                      <a:pt x="350" y="0"/>
                    </a:lnTo>
                    <a:lnTo>
                      <a:pt x="104" y="496"/>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64" name="Group 18"/>
            <p:cNvGrpSpPr>
              <a:grpSpLocks/>
            </p:cNvGrpSpPr>
            <p:nvPr/>
          </p:nvGrpSpPr>
          <p:grpSpPr bwMode="auto">
            <a:xfrm>
              <a:off x="1187450" y="1700213"/>
              <a:ext cx="5734050" cy="1552575"/>
              <a:chOff x="748" y="1071"/>
              <a:chExt cx="3612" cy="978"/>
            </a:xfrm>
          </p:grpSpPr>
          <p:sp>
            <p:nvSpPr>
              <p:cNvPr id="69" name="Freeform 13"/>
              <p:cNvSpPr>
                <a:spLocks/>
              </p:cNvSpPr>
              <p:nvPr/>
            </p:nvSpPr>
            <p:spPr bwMode="gray">
              <a:xfrm>
                <a:off x="748" y="1560"/>
                <a:ext cx="103" cy="489"/>
              </a:xfrm>
              <a:custGeom>
                <a:avLst/>
                <a:gdLst>
                  <a:gd name="T0" fmla="*/ 239 w 97"/>
                  <a:gd name="T1" fmla="*/ 489 h 489"/>
                  <a:gd name="T2" fmla="*/ 239 w 97"/>
                  <a:gd name="T3" fmla="*/ 97 h 489"/>
                  <a:gd name="T4" fmla="*/ 0 w 97"/>
                  <a:gd name="T5" fmla="*/ 0 h 489"/>
                  <a:gd name="T6" fmla="*/ 0 w 97"/>
                  <a:gd name="T7" fmla="*/ 400 h 489"/>
                  <a:gd name="T8" fmla="*/ 239 w 97"/>
                  <a:gd name="T9" fmla="*/ 489 h 489"/>
                  <a:gd name="T10" fmla="*/ 0 60000 65536"/>
                  <a:gd name="T11" fmla="*/ 0 60000 65536"/>
                  <a:gd name="T12" fmla="*/ 0 60000 65536"/>
                  <a:gd name="T13" fmla="*/ 0 60000 65536"/>
                  <a:gd name="T14" fmla="*/ 0 60000 65536"/>
                  <a:gd name="T15" fmla="*/ 0 w 97"/>
                  <a:gd name="T16" fmla="*/ 0 h 489"/>
                  <a:gd name="T17" fmla="*/ 97 w 97"/>
                  <a:gd name="T18" fmla="*/ 489 h 489"/>
                </a:gdLst>
                <a:ahLst/>
                <a:cxnLst>
                  <a:cxn ang="T10">
                    <a:pos x="T0" y="T1"/>
                  </a:cxn>
                  <a:cxn ang="T11">
                    <a:pos x="T2" y="T3"/>
                  </a:cxn>
                  <a:cxn ang="T12">
                    <a:pos x="T4" y="T5"/>
                  </a:cxn>
                  <a:cxn ang="T13">
                    <a:pos x="T6" y="T7"/>
                  </a:cxn>
                  <a:cxn ang="T14">
                    <a:pos x="T8" y="T9"/>
                  </a:cxn>
                </a:cxnLst>
                <a:rect l="T15" t="T16" r="T17" b="T18"/>
                <a:pathLst>
                  <a:path w="97" h="489">
                    <a:moveTo>
                      <a:pt x="97" y="489"/>
                    </a:moveTo>
                    <a:lnTo>
                      <a:pt x="97" y="97"/>
                    </a:lnTo>
                    <a:lnTo>
                      <a:pt x="0" y="0"/>
                    </a:lnTo>
                    <a:lnTo>
                      <a:pt x="0" y="400"/>
                    </a:lnTo>
                    <a:lnTo>
                      <a:pt x="97" y="489"/>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0" name="Freeform 14"/>
              <p:cNvSpPr>
                <a:spLocks/>
              </p:cNvSpPr>
              <p:nvPr/>
            </p:nvSpPr>
            <p:spPr bwMode="gray">
              <a:xfrm>
                <a:off x="748" y="1558"/>
                <a:ext cx="3019" cy="99"/>
              </a:xfrm>
              <a:custGeom>
                <a:avLst/>
                <a:gdLst>
                  <a:gd name="T0" fmla="*/ 97 w 3007"/>
                  <a:gd name="T1" fmla="*/ 99 h 99"/>
                  <a:gd name="T2" fmla="*/ 3191 w 3007"/>
                  <a:gd name="T3" fmla="*/ 99 h 99"/>
                  <a:gd name="T4" fmla="*/ 3088 w 3007"/>
                  <a:gd name="T5" fmla="*/ 0 h 99"/>
                  <a:gd name="T6" fmla="*/ 0 w 3007"/>
                  <a:gd name="T7" fmla="*/ 2 h 99"/>
                  <a:gd name="T8" fmla="*/ 97 w 3007"/>
                  <a:gd name="T9" fmla="*/ 99 h 99"/>
                  <a:gd name="T10" fmla="*/ 0 60000 65536"/>
                  <a:gd name="T11" fmla="*/ 0 60000 65536"/>
                  <a:gd name="T12" fmla="*/ 0 60000 65536"/>
                  <a:gd name="T13" fmla="*/ 0 60000 65536"/>
                  <a:gd name="T14" fmla="*/ 0 60000 65536"/>
                  <a:gd name="T15" fmla="*/ 0 w 3007"/>
                  <a:gd name="T16" fmla="*/ 0 h 99"/>
                  <a:gd name="T17" fmla="*/ 3007 w 3007"/>
                  <a:gd name="T18" fmla="*/ 99 h 99"/>
                </a:gdLst>
                <a:ahLst/>
                <a:cxnLst>
                  <a:cxn ang="T10">
                    <a:pos x="T0" y="T1"/>
                  </a:cxn>
                  <a:cxn ang="T11">
                    <a:pos x="T2" y="T3"/>
                  </a:cxn>
                  <a:cxn ang="T12">
                    <a:pos x="T4" y="T5"/>
                  </a:cxn>
                  <a:cxn ang="T13">
                    <a:pos x="T6" y="T7"/>
                  </a:cxn>
                  <a:cxn ang="T14">
                    <a:pos x="T8" y="T9"/>
                  </a:cxn>
                </a:cxnLst>
                <a:rect l="T15" t="T16" r="T17" b="T18"/>
                <a:pathLst>
                  <a:path w="3007" h="99">
                    <a:moveTo>
                      <a:pt x="97" y="99"/>
                    </a:moveTo>
                    <a:lnTo>
                      <a:pt x="3007" y="99"/>
                    </a:lnTo>
                    <a:lnTo>
                      <a:pt x="2908" y="0"/>
                    </a:lnTo>
                    <a:lnTo>
                      <a:pt x="0" y="2"/>
                    </a:lnTo>
                    <a:lnTo>
                      <a:pt x="97" y="99"/>
                    </a:lnTo>
                    <a:close/>
                  </a:path>
                </a:pathLst>
              </a:custGeom>
              <a:solidFill>
                <a:srgbClr val="FF9600"/>
              </a:solidFill>
              <a:ln w="4826">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1" name="Freeform 15"/>
              <p:cNvSpPr>
                <a:spLocks/>
              </p:cNvSpPr>
              <p:nvPr/>
            </p:nvSpPr>
            <p:spPr bwMode="gray">
              <a:xfrm>
                <a:off x="845" y="1166"/>
                <a:ext cx="3515" cy="883"/>
              </a:xfrm>
              <a:custGeom>
                <a:avLst/>
                <a:gdLst>
                  <a:gd name="T0" fmla="*/ 0 w 3515"/>
                  <a:gd name="T1" fmla="*/ 883 h 883"/>
                  <a:gd name="T2" fmla="*/ 3515 w 3515"/>
                  <a:gd name="T3" fmla="*/ 883 h 883"/>
                  <a:gd name="T4" fmla="*/ 3028 w 3515"/>
                  <a:gd name="T5" fmla="*/ 0 h 883"/>
                  <a:gd name="T6" fmla="*/ 2617 w 3515"/>
                  <a:gd name="T7" fmla="*/ 0 h 883"/>
                  <a:gd name="T8" fmla="*/ 2910 w 3515"/>
                  <a:gd name="T9" fmla="*/ 491 h 883"/>
                  <a:gd name="T10" fmla="*/ 0 w 3515"/>
                  <a:gd name="T11" fmla="*/ 491 h 883"/>
                  <a:gd name="T12" fmla="*/ 0 w 3515"/>
                  <a:gd name="T13" fmla="*/ 883 h 883"/>
                  <a:gd name="T14" fmla="*/ 0 60000 65536"/>
                  <a:gd name="T15" fmla="*/ 0 60000 65536"/>
                  <a:gd name="T16" fmla="*/ 0 60000 65536"/>
                  <a:gd name="T17" fmla="*/ 0 60000 65536"/>
                  <a:gd name="T18" fmla="*/ 0 60000 65536"/>
                  <a:gd name="T19" fmla="*/ 0 60000 65536"/>
                  <a:gd name="T20" fmla="*/ 0 60000 65536"/>
                  <a:gd name="T21" fmla="*/ 0 w 3515"/>
                  <a:gd name="T22" fmla="*/ 0 h 883"/>
                  <a:gd name="T23" fmla="*/ 3515 w 3515"/>
                  <a:gd name="T24" fmla="*/ 883 h 8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5" h="883">
                    <a:moveTo>
                      <a:pt x="0" y="883"/>
                    </a:moveTo>
                    <a:lnTo>
                      <a:pt x="3515" y="883"/>
                    </a:lnTo>
                    <a:lnTo>
                      <a:pt x="3028" y="0"/>
                    </a:lnTo>
                    <a:lnTo>
                      <a:pt x="2617" y="0"/>
                    </a:lnTo>
                    <a:lnTo>
                      <a:pt x="2910" y="491"/>
                    </a:lnTo>
                    <a:lnTo>
                      <a:pt x="0" y="491"/>
                    </a:lnTo>
                    <a:lnTo>
                      <a:pt x="0" y="883"/>
                    </a:lnTo>
                    <a:close/>
                  </a:path>
                </a:pathLst>
              </a:custGeom>
              <a:solidFill>
                <a:srgbClr val="FF9600"/>
              </a:solidFill>
              <a:ln w="4826">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2" name="Freeform 16"/>
              <p:cNvSpPr>
                <a:spLocks/>
              </p:cNvSpPr>
              <p:nvPr/>
            </p:nvSpPr>
            <p:spPr bwMode="gray">
              <a:xfrm>
                <a:off x="3373" y="1071"/>
                <a:ext cx="394" cy="586"/>
              </a:xfrm>
              <a:custGeom>
                <a:avLst/>
                <a:gdLst>
                  <a:gd name="T0" fmla="*/ 449 w 382"/>
                  <a:gd name="T1" fmla="*/ 487 h 586"/>
                  <a:gd name="T2" fmla="*/ 0 w 382"/>
                  <a:gd name="T3" fmla="*/ 0 h 586"/>
                  <a:gd name="T4" fmla="*/ 141 w 382"/>
                  <a:gd name="T5" fmla="*/ 95 h 586"/>
                  <a:gd name="T6" fmla="*/ 606 w 382"/>
                  <a:gd name="T7" fmla="*/ 586 h 586"/>
                  <a:gd name="T8" fmla="*/ 449 w 382"/>
                  <a:gd name="T9" fmla="*/ 487 h 586"/>
                  <a:gd name="T10" fmla="*/ 0 60000 65536"/>
                  <a:gd name="T11" fmla="*/ 0 60000 65536"/>
                  <a:gd name="T12" fmla="*/ 0 60000 65536"/>
                  <a:gd name="T13" fmla="*/ 0 60000 65536"/>
                  <a:gd name="T14" fmla="*/ 0 60000 65536"/>
                  <a:gd name="T15" fmla="*/ 0 w 382"/>
                  <a:gd name="T16" fmla="*/ 0 h 586"/>
                  <a:gd name="T17" fmla="*/ 382 w 382"/>
                  <a:gd name="T18" fmla="*/ 586 h 586"/>
                </a:gdLst>
                <a:ahLst/>
                <a:cxnLst>
                  <a:cxn ang="T10">
                    <a:pos x="T0" y="T1"/>
                  </a:cxn>
                  <a:cxn ang="T11">
                    <a:pos x="T2" y="T3"/>
                  </a:cxn>
                  <a:cxn ang="T12">
                    <a:pos x="T4" y="T5"/>
                  </a:cxn>
                  <a:cxn ang="T13">
                    <a:pos x="T6" y="T7"/>
                  </a:cxn>
                  <a:cxn ang="T14">
                    <a:pos x="T8" y="T9"/>
                  </a:cxn>
                </a:cxnLst>
                <a:rect l="T15" t="T16" r="T17" b="T18"/>
                <a:pathLst>
                  <a:path w="382" h="586">
                    <a:moveTo>
                      <a:pt x="283" y="487"/>
                    </a:moveTo>
                    <a:lnTo>
                      <a:pt x="0" y="0"/>
                    </a:lnTo>
                    <a:lnTo>
                      <a:pt x="89" y="95"/>
                    </a:lnTo>
                    <a:lnTo>
                      <a:pt x="382" y="586"/>
                    </a:lnTo>
                    <a:lnTo>
                      <a:pt x="283" y="487"/>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3" name="Freeform 17"/>
              <p:cNvSpPr>
                <a:spLocks/>
              </p:cNvSpPr>
              <p:nvPr/>
            </p:nvSpPr>
            <p:spPr bwMode="gray">
              <a:xfrm>
                <a:off x="3373" y="1071"/>
                <a:ext cx="500" cy="95"/>
              </a:xfrm>
              <a:custGeom>
                <a:avLst/>
                <a:gdLst>
                  <a:gd name="T0" fmla="*/ 0 w 500"/>
                  <a:gd name="T1" fmla="*/ 0 h 95"/>
                  <a:gd name="T2" fmla="*/ 411 w 500"/>
                  <a:gd name="T3" fmla="*/ 0 h 95"/>
                  <a:gd name="T4" fmla="*/ 500 w 500"/>
                  <a:gd name="T5" fmla="*/ 95 h 95"/>
                  <a:gd name="T6" fmla="*/ 89 w 500"/>
                  <a:gd name="T7" fmla="*/ 95 h 95"/>
                  <a:gd name="T8" fmla="*/ 0 w 500"/>
                  <a:gd name="T9" fmla="*/ 0 h 95"/>
                  <a:gd name="T10" fmla="*/ 0 60000 65536"/>
                  <a:gd name="T11" fmla="*/ 0 60000 65536"/>
                  <a:gd name="T12" fmla="*/ 0 60000 65536"/>
                  <a:gd name="T13" fmla="*/ 0 60000 65536"/>
                  <a:gd name="T14" fmla="*/ 0 60000 65536"/>
                  <a:gd name="T15" fmla="*/ 0 w 500"/>
                  <a:gd name="T16" fmla="*/ 0 h 95"/>
                  <a:gd name="T17" fmla="*/ 500 w 500"/>
                  <a:gd name="T18" fmla="*/ 95 h 95"/>
                </a:gdLst>
                <a:ahLst/>
                <a:cxnLst>
                  <a:cxn ang="T10">
                    <a:pos x="T0" y="T1"/>
                  </a:cxn>
                  <a:cxn ang="T11">
                    <a:pos x="T2" y="T3"/>
                  </a:cxn>
                  <a:cxn ang="T12">
                    <a:pos x="T4" y="T5"/>
                  </a:cxn>
                  <a:cxn ang="T13">
                    <a:pos x="T6" y="T7"/>
                  </a:cxn>
                  <a:cxn ang="T14">
                    <a:pos x="T8" y="T9"/>
                  </a:cxn>
                </a:cxnLst>
                <a:rect l="T15" t="T16" r="T17" b="T18"/>
                <a:pathLst>
                  <a:path w="500" h="95">
                    <a:moveTo>
                      <a:pt x="0" y="0"/>
                    </a:moveTo>
                    <a:lnTo>
                      <a:pt x="411" y="0"/>
                    </a:lnTo>
                    <a:lnTo>
                      <a:pt x="500" y="95"/>
                    </a:lnTo>
                    <a:lnTo>
                      <a:pt x="89" y="95"/>
                    </a:lnTo>
                    <a:lnTo>
                      <a:pt x="0" y="0"/>
                    </a:lnTo>
                    <a:close/>
                  </a:path>
                </a:pathLst>
              </a:custGeom>
              <a:solidFill>
                <a:srgbClr val="FF9600"/>
              </a:solidFill>
              <a:ln>
                <a:noFill/>
              </a:ln>
              <a:extLst>
                <a:ext uri="{91240B29-F687-4F45-9708-019B960494DF}">
                  <a14:hiddenLine xmlns:a14="http://schemas.microsoft.com/office/drawing/2010/main" w="4826">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grpSp>
        <p:grpSp>
          <p:nvGrpSpPr>
            <p:cNvPr id="65" name="Group 24"/>
            <p:cNvGrpSpPr>
              <a:grpSpLocks/>
            </p:cNvGrpSpPr>
            <p:nvPr/>
          </p:nvGrpSpPr>
          <p:grpSpPr bwMode="auto">
            <a:xfrm>
              <a:off x="1477963" y="2814638"/>
              <a:ext cx="4894237" cy="1795462"/>
              <a:chOff x="931" y="1773"/>
              <a:chExt cx="1846" cy="1131"/>
            </a:xfrm>
          </p:grpSpPr>
          <p:sp>
            <p:nvSpPr>
              <p:cNvPr id="66" name="Text Box 19"/>
              <p:cNvSpPr txBox="1">
                <a:spLocks noChangeArrowheads="1"/>
              </p:cNvSpPr>
              <p:nvPr/>
            </p:nvSpPr>
            <p:spPr bwMode="gray">
              <a:xfrm>
                <a:off x="931" y="2257"/>
                <a:ext cx="18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0" marR="0" lvl="0" indent="0" defTabSz="801688" eaLnBrk="1" fontAlgn="auto" latinLnBrk="0" hangingPunct="1">
                  <a:lnSpc>
                    <a:spcPct val="100000"/>
                  </a:lnSpc>
                  <a:spcBef>
                    <a:spcPts val="0"/>
                  </a:spcBef>
                  <a:spcAft>
                    <a:spcPct val="40000"/>
                  </a:spcAft>
                  <a:buClrTx/>
                  <a:buSzTx/>
                  <a:buFontTx/>
                  <a:buNone/>
                  <a:tabLst/>
                  <a:defRPr/>
                </a:pPr>
                <a:r>
                  <a:rPr kumimoji="0" lang="fr-FR" sz="1600" b="1" i="0" u="none" strike="noStrike" kern="0" cap="none" spc="0" normalizeH="0" baseline="0" noProof="1" smtClean="0">
                    <a:ln>
                      <a:noFill/>
                    </a:ln>
                    <a:solidFill>
                      <a:srgbClr val="262626"/>
                    </a:solidFill>
                    <a:effectLst/>
                    <a:uLnTx/>
                    <a:uFillTx/>
                    <a:latin typeface="Arial" pitchFamily="34" charset="0"/>
                    <a:cs typeface="Arial" pitchFamily="34" charset="0"/>
                  </a:rPr>
                  <a:t>Paiement à l’usage</a:t>
                </a:r>
                <a:endParaRPr kumimoji="0" lang="fr-FR" sz="1600" b="1" i="0" u="none" strike="noStrike" kern="0" cap="none" spc="0" normalizeH="0" baseline="0" noProof="1">
                  <a:ln>
                    <a:noFill/>
                  </a:ln>
                  <a:solidFill>
                    <a:srgbClr val="262626"/>
                  </a:solidFill>
                  <a:effectLst/>
                  <a:uLnTx/>
                  <a:uFillTx/>
                  <a:latin typeface="Arial" pitchFamily="34" charset="0"/>
                  <a:cs typeface="Arial" pitchFamily="34" charset="0"/>
                </a:endParaRPr>
              </a:p>
            </p:txBody>
          </p:sp>
          <p:sp>
            <p:nvSpPr>
              <p:cNvPr id="67" name="Text Box 19"/>
              <p:cNvSpPr txBox="1">
                <a:spLocks noChangeArrowheads="1"/>
              </p:cNvSpPr>
              <p:nvPr/>
            </p:nvSpPr>
            <p:spPr bwMode="gray">
              <a:xfrm>
                <a:off x="977" y="2750"/>
                <a:ext cx="18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0" marR="0" lvl="0" indent="0" defTabSz="801688" eaLnBrk="1" fontAlgn="auto" latinLnBrk="0" hangingPunct="1">
                  <a:lnSpc>
                    <a:spcPct val="100000"/>
                  </a:lnSpc>
                  <a:spcBef>
                    <a:spcPts val="0"/>
                  </a:spcBef>
                  <a:spcAft>
                    <a:spcPct val="40000"/>
                  </a:spcAft>
                  <a:buClrTx/>
                  <a:buSzTx/>
                  <a:buFontTx/>
                  <a:buNone/>
                  <a:tabLst/>
                  <a:defRPr/>
                </a:pPr>
                <a:r>
                  <a:rPr kumimoji="0" lang="fr-FR" sz="1600" b="1" i="0" u="none" strike="noStrike" kern="0" cap="none" spc="0" normalizeH="0" baseline="0" noProof="1" smtClean="0">
                    <a:ln>
                      <a:noFill/>
                    </a:ln>
                    <a:solidFill>
                      <a:sysClr val="window" lastClr="FFFFFF"/>
                    </a:solidFill>
                    <a:effectLst/>
                    <a:uLnTx/>
                    <a:uFillTx/>
                    <a:latin typeface="Arial" pitchFamily="34" charset="0"/>
                    <a:cs typeface="Arial" pitchFamily="34" charset="0"/>
                  </a:rPr>
                  <a:t>Consommation en temps réel</a:t>
                </a:r>
                <a:endParaRPr kumimoji="0" lang="fr-FR" sz="1600" b="1" i="0" u="none" strike="noStrike" kern="0" cap="none" spc="0" normalizeH="0" baseline="0" noProof="1">
                  <a:ln>
                    <a:noFill/>
                  </a:ln>
                  <a:solidFill>
                    <a:sysClr val="window" lastClr="FFFFFF"/>
                  </a:solidFill>
                  <a:effectLst/>
                  <a:uLnTx/>
                  <a:uFillTx/>
                  <a:latin typeface="Arial" pitchFamily="34" charset="0"/>
                  <a:cs typeface="Arial" pitchFamily="34" charset="0"/>
                </a:endParaRPr>
              </a:p>
            </p:txBody>
          </p:sp>
          <p:sp>
            <p:nvSpPr>
              <p:cNvPr id="68" name="Text Box 19"/>
              <p:cNvSpPr txBox="1">
                <a:spLocks noChangeArrowheads="1"/>
              </p:cNvSpPr>
              <p:nvPr/>
            </p:nvSpPr>
            <p:spPr bwMode="gray">
              <a:xfrm>
                <a:off x="931" y="1773"/>
                <a:ext cx="180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marL="0" marR="0" lvl="0" indent="0" defTabSz="801688"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ysClr val="window" lastClr="FFFFFF"/>
                    </a:solidFill>
                    <a:effectLst/>
                    <a:uLnTx/>
                    <a:uFillTx/>
                    <a:latin typeface="Arial" pitchFamily="34" charset="0"/>
                  </a:rPr>
                  <a:t>5 indicateurs: RAM, CPU, BP, </a:t>
                </a:r>
                <a:r>
                  <a:rPr kumimoji="0" lang="fr-FR" sz="1600" b="1" i="0" u="none" strike="noStrike" kern="0" cap="none" spc="0" normalizeH="0" baseline="0" noProof="0" dirty="0" err="1">
                    <a:ln>
                      <a:noFill/>
                    </a:ln>
                    <a:solidFill>
                      <a:sysClr val="window" lastClr="FFFFFF"/>
                    </a:solidFill>
                    <a:effectLst/>
                    <a:uLnTx/>
                    <a:uFillTx/>
                    <a:latin typeface="Arial" pitchFamily="34" charset="0"/>
                  </a:rPr>
                  <a:t>Disk</a:t>
                </a:r>
                <a:r>
                  <a:rPr kumimoji="0" lang="fr-FR" sz="1600" b="1" i="0" u="none" strike="noStrike" kern="0" cap="none" spc="0" normalizeH="0" baseline="0" noProof="0" dirty="0">
                    <a:ln>
                      <a:noFill/>
                    </a:ln>
                    <a:solidFill>
                      <a:sysClr val="window" lastClr="FFFFFF"/>
                    </a:solidFill>
                    <a:effectLst/>
                    <a:uLnTx/>
                    <a:uFillTx/>
                    <a:latin typeface="Arial" pitchFamily="34" charset="0"/>
                  </a:rPr>
                  <a:t>, </a:t>
                </a:r>
                <a:r>
                  <a:rPr kumimoji="0" lang="fr-FR" sz="1600" b="1" i="0" u="none" strike="noStrike" kern="0" cap="none" spc="0" normalizeH="0" baseline="0" noProof="0" dirty="0" err="1">
                    <a:ln>
                      <a:noFill/>
                    </a:ln>
                    <a:solidFill>
                      <a:sysClr val="window" lastClr="FFFFFF"/>
                    </a:solidFill>
                    <a:effectLst/>
                    <a:uLnTx/>
                    <a:uFillTx/>
                    <a:latin typeface="Arial" pitchFamily="34" charset="0"/>
                  </a:rPr>
                  <a:t>Disk</a:t>
                </a:r>
                <a:r>
                  <a:rPr kumimoji="0" lang="fr-FR" sz="1600" b="1" i="0" u="none" strike="noStrike" kern="0" cap="none" spc="0" normalizeH="0" baseline="0" noProof="0" dirty="0">
                    <a:ln>
                      <a:noFill/>
                    </a:ln>
                    <a:solidFill>
                      <a:sysClr val="window" lastClr="FFFFFF"/>
                    </a:solidFill>
                    <a:effectLst/>
                    <a:uLnTx/>
                    <a:uFillTx/>
                    <a:latin typeface="Arial" pitchFamily="34" charset="0"/>
                  </a:rPr>
                  <a:t> I/O</a:t>
                </a:r>
              </a:p>
            </p:txBody>
          </p:sp>
        </p:grpSp>
      </p:grpSp>
      <p:pic>
        <p:nvPicPr>
          <p:cNvPr id="84" name="Picture 2" descr="http://danstoncloud.com/cfs-file.ashx/__key/CommunityServer.Blogs.Components.WeblogFiles/js/hyperv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3422" y="4797152"/>
            <a:ext cx="953013" cy="42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298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26"/>
          <p:cNvSpPr/>
          <p:nvPr/>
        </p:nvSpPr>
        <p:spPr>
          <a:xfrm>
            <a:off x="3598786" y="3113312"/>
            <a:ext cx="4909474" cy="2445047"/>
          </a:xfrm>
          <a:prstGeom prst="rect">
            <a:avLst/>
          </a:prstGeom>
          <a:solidFill>
            <a:schemeClr val="accent3"/>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bg1"/>
                </a:solidFill>
                <a:latin typeface="Calibri" pitchFamily="34" charset="0"/>
                <a:cs typeface="Calibri" pitchFamily="34" charset="0"/>
              </a:rPr>
              <a:t>Jules-Henri Gavetti</a:t>
            </a:r>
          </a:p>
          <a:p>
            <a:pPr algn="ctr"/>
            <a:r>
              <a:rPr lang="de-DE" sz="2400" dirty="0" smtClean="0">
                <a:solidFill>
                  <a:schemeClr val="bg1"/>
                </a:solidFill>
                <a:latin typeface="Calibri" pitchFamily="34" charset="0"/>
                <a:cs typeface="Calibri" pitchFamily="34" charset="0"/>
              </a:rPr>
              <a:t>PDG </a:t>
            </a:r>
            <a:r>
              <a:rPr lang="de-DE" sz="2400" dirty="0" err="1" smtClean="0">
                <a:solidFill>
                  <a:schemeClr val="bg1"/>
                </a:solidFill>
                <a:latin typeface="Calibri" pitchFamily="34" charset="0"/>
                <a:cs typeface="Calibri" pitchFamily="34" charset="0"/>
              </a:rPr>
              <a:t>d‘IKOULA</a:t>
            </a:r>
            <a:endParaRPr lang="de-DE" sz="2400" dirty="0" smtClean="0">
              <a:solidFill>
                <a:schemeClr val="bg1"/>
              </a:solidFill>
              <a:latin typeface="Calibri" pitchFamily="34" charset="0"/>
              <a:cs typeface="Calibri" pitchFamily="34" charset="0"/>
            </a:endParaRPr>
          </a:p>
          <a:p>
            <a:pPr algn="ctr"/>
            <a:r>
              <a:rPr lang="de-DE" sz="2400" dirty="0" smtClean="0">
                <a:solidFill>
                  <a:schemeClr val="bg1"/>
                </a:solidFill>
                <a:latin typeface="Calibri" pitchFamily="34" charset="0"/>
                <a:cs typeface="Calibri" pitchFamily="34" charset="0"/>
              </a:rPr>
              <a:t>jhgavetti@ikoula.com</a:t>
            </a:r>
            <a:endParaRPr lang="de-DE" sz="2400" dirty="0">
              <a:solidFill>
                <a:schemeClr val="bg1"/>
              </a:solidFill>
              <a:latin typeface="Calibri" pitchFamily="34" charset="0"/>
              <a:cs typeface="Calibri" pitchFamily="34" charset="0"/>
            </a:endParaRPr>
          </a:p>
        </p:txBody>
      </p:sp>
      <p:sp>
        <p:nvSpPr>
          <p:cNvPr id="10" name="Titre 9"/>
          <p:cNvSpPr>
            <a:spLocks noGrp="1"/>
          </p:cNvSpPr>
          <p:nvPr>
            <p:ph type="title" idx="4294967295"/>
          </p:nvPr>
        </p:nvSpPr>
        <p:spPr>
          <a:xfrm>
            <a:off x="2032000" y="1600200"/>
            <a:ext cx="10156825" cy="609600"/>
          </a:xfrm>
        </p:spPr>
        <p:txBody>
          <a:bodyPr/>
          <a:lstStyle/>
          <a:p>
            <a:r>
              <a:rPr lang="fr-FR" dirty="0" smtClean="0"/>
              <a:t>Contact</a:t>
            </a:r>
            <a:endParaRPr lang="fr-FR" dirty="0"/>
          </a:p>
        </p:txBody>
      </p:sp>
    </p:spTree>
    <p:extLst>
      <p:ext uri="{BB962C8B-B14F-4D97-AF65-F5344CB8AC3E}">
        <p14:creationId xmlns:p14="http://schemas.microsoft.com/office/powerpoint/2010/main" val="16802136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Colt</a:t>
            </a:r>
            <a:endParaRPr lang="fr-FR" dirty="0"/>
          </a:p>
        </p:txBody>
      </p:sp>
      <p:sp>
        <p:nvSpPr>
          <p:cNvPr id="5" name="Espace réservé du texte 4"/>
          <p:cNvSpPr>
            <a:spLocks noGrp="1"/>
          </p:cNvSpPr>
          <p:nvPr>
            <p:ph type="body" sz="quarter" idx="11"/>
          </p:nvPr>
        </p:nvSpPr>
        <p:spPr>
          <a:xfrm>
            <a:off x="512764" y="3219165"/>
            <a:ext cx="10976403" cy="1526572"/>
          </a:xfrm>
        </p:spPr>
        <p:txBody>
          <a:bodyPr/>
          <a:lstStyle/>
          <a:p>
            <a:pPr>
              <a:tabLst>
                <a:tab pos="10585450" algn="r"/>
              </a:tabLst>
            </a:pPr>
            <a:r>
              <a:rPr lang="fr-FR" dirty="0" smtClean="0">
                <a:solidFill>
                  <a:schemeClr val="accent3"/>
                </a:solidFill>
              </a:rPr>
              <a:t>Francis Weill</a:t>
            </a:r>
            <a:r>
              <a:rPr lang="fr-FR" dirty="0" smtClean="0"/>
              <a:t>	</a:t>
            </a:r>
          </a:p>
          <a:p>
            <a:pPr>
              <a:tabLst>
                <a:tab pos="10585450" algn="r"/>
              </a:tabLst>
            </a:pPr>
            <a:r>
              <a:rPr lang="fr-FR" dirty="0"/>
              <a:t>	</a:t>
            </a:r>
            <a:r>
              <a:rPr lang="en-US" dirty="0" smtClean="0"/>
              <a:t>EMEA </a:t>
            </a:r>
            <a:r>
              <a:rPr lang="en-US" dirty="0"/>
              <a:t>Director Business Development </a:t>
            </a:r>
            <a:r>
              <a:rPr lang="en-US" dirty="0" smtClean="0"/>
              <a:t>&amp; Managed </a:t>
            </a:r>
            <a:r>
              <a:rPr lang="en-US" dirty="0"/>
              <a:t>Services Strategy</a:t>
            </a:r>
          </a:p>
          <a:p>
            <a:pPr>
              <a:tabLst>
                <a:tab pos="7089775" algn="r"/>
              </a:tabLst>
            </a:pPr>
            <a:endParaRPr lang="fr-FR" dirty="0"/>
          </a:p>
        </p:txBody>
      </p:sp>
    </p:spTree>
    <p:extLst>
      <p:ext uri="{BB962C8B-B14F-4D97-AF65-F5344CB8AC3E}">
        <p14:creationId xmlns:p14="http://schemas.microsoft.com/office/powerpoint/2010/main" val="982917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87877" y="5207004"/>
            <a:ext cx="3412857" cy="984885"/>
          </a:xfrm>
          <a:prstGeom prst="rect">
            <a:avLst/>
          </a:prstGeom>
          <a:noFill/>
        </p:spPr>
        <p:txBody>
          <a:bodyPr wrap="none">
            <a:spAutoFit/>
          </a:bodyPr>
          <a:lstStyle/>
          <a:p>
            <a:pPr algn="ctr" defTabSz="914400">
              <a:defRPr/>
            </a:pPr>
            <a:r>
              <a:rPr lang="fr-FR" sz="1600" b="1" dirty="0">
                <a:solidFill>
                  <a:prstClr val="black">
                    <a:lumMod val="75000"/>
                    <a:lumOff val="25000"/>
                  </a:prstClr>
                </a:solidFill>
              </a:rPr>
              <a:t>Francis Weill</a:t>
            </a:r>
          </a:p>
          <a:p>
            <a:pPr algn="ctr" defTabSz="914400" fontAlgn="base">
              <a:spcBef>
                <a:spcPct val="0"/>
              </a:spcBef>
              <a:spcAft>
                <a:spcPct val="0"/>
              </a:spcAft>
              <a:defRPr/>
            </a:pPr>
            <a:r>
              <a:rPr lang="en-GB" sz="1400" dirty="0">
                <a:solidFill>
                  <a:prstClr val="black">
                    <a:lumMod val="75000"/>
                    <a:lumOff val="25000"/>
                  </a:prstClr>
                </a:solidFill>
              </a:rPr>
              <a:t>EMEA Director Business Development &amp;</a:t>
            </a:r>
          </a:p>
          <a:p>
            <a:pPr algn="ctr" defTabSz="914400" fontAlgn="base">
              <a:spcBef>
                <a:spcPct val="0"/>
              </a:spcBef>
              <a:spcAft>
                <a:spcPct val="0"/>
              </a:spcAft>
              <a:defRPr/>
            </a:pPr>
            <a:r>
              <a:rPr lang="en-GB" sz="1400" dirty="0">
                <a:solidFill>
                  <a:prstClr val="black">
                    <a:lumMod val="75000"/>
                    <a:lumOff val="25000"/>
                  </a:prstClr>
                </a:solidFill>
              </a:rPr>
              <a:t>Managed Services Strategy</a:t>
            </a:r>
            <a:endParaRPr lang="fr-FR" sz="1400" dirty="0">
              <a:solidFill>
                <a:prstClr val="black">
                  <a:lumMod val="75000"/>
                  <a:lumOff val="25000"/>
                </a:prstClr>
              </a:solidFill>
            </a:endParaRPr>
          </a:p>
          <a:p>
            <a:pPr algn="ctr" defTabSz="914400">
              <a:defRPr/>
            </a:pPr>
            <a:r>
              <a:rPr lang="fr-FR" sz="1400" dirty="0">
                <a:solidFill>
                  <a:prstClr val="black">
                    <a:lumMod val="75000"/>
                    <a:lumOff val="25000"/>
                  </a:prstClr>
                </a:solidFill>
              </a:rPr>
              <a:t>francis.weill@colt.net</a:t>
            </a:r>
            <a:endParaRPr lang="fr-FR" sz="1600" dirty="0">
              <a:solidFill>
                <a:prstClr val="black">
                  <a:lumMod val="75000"/>
                  <a:lumOff val="25000"/>
                </a:prstClr>
              </a:solidFill>
            </a:endParaRPr>
          </a:p>
        </p:txBody>
      </p:sp>
      <p:sp>
        <p:nvSpPr>
          <p:cNvPr id="3" name="Rectangle 113"/>
          <p:cNvSpPr txBox="1">
            <a:spLocks noChangeArrowheads="1"/>
          </p:cNvSpPr>
          <p:nvPr/>
        </p:nvSpPr>
        <p:spPr bwMode="auto">
          <a:xfrm>
            <a:off x="289912" y="1050925"/>
            <a:ext cx="6088063" cy="155575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a:lstStyle>
            <a:lvl1pPr marL="182563" indent="-18256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75000"/>
              </a:spcBef>
              <a:spcAft>
                <a:spcPct val="0"/>
              </a:spcAft>
              <a:buClr>
                <a:srgbClr val="1F497D"/>
              </a:buClr>
              <a:buSzPct val="125000"/>
              <a:defRPr/>
            </a:pPr>
            <a:r>
              <a:rPr lang="fr-FR" sz="1200" b="1" u="sng" dirty="0" smtClean="0">
                <a:solidFill>
                  <a:prstClr val="black"/>
                </a:solidFill>
                <a:cs typeface="Arial" charset="0"/>
              </a:rPr>
              <a:t>Etendue</a:t>
            </a:r>
          </a:p>
          <a:p>
            <a:pPr defTabSz="914400" eaLnBrk="1" fontAlgn="base" hangingPunct="1">
              <a:spcBef>
                <a:spcPct val="75000"/>
              </a:spcBef>
              <a:spcAft>
                <a:spcPct val="0"/>
              </a:spcAft>
              <a:buClr>
                <a:srgbClr val="1F497D"/>
              </a:buClr>
              <a:buSzPct val="125000"/>
              <a:buFont typeface="Arial" charset="0"/>
              <a:buChar char="•"/>
              <a:defRPr/>
            </a:pPr>
            <a:r>
              <a:rPr lang="fr-FR" sz="1200" dirty="0" smtClean="0">
                <a:solidFill>
                  <a:prstClr val="black"/>
                </a:solidFill>
                <a:cs typeface="Arial" charset="0"/>
              </a:rPr>
              <a:t>Possession et gestion d’un réseau fibre européen (</a:t>
            </a:r>
            <a:r>
              <a:rPr lang="fr-FR" sz="1200" b="1" dirty="0" smtClean="0">
                <a:solidFill>
                  <a:prstClr val="black"/>
                </a:solidFill>
                <a:cs typeface="Arial" charset="0"/>
              </a:rPr>
              <a:t>35 000 Kms</a:t>
            </a:r>
            <a:r>
              <a:rPr lang="fr-FR" sz="1200" dirty="0" smtClean="0">
                <a:solidFill>
                  <a:prstClr val="black"/>
                </a:solidFill>
                <a:cs typeface="Arial" charset="0"/>
              </a:rPr>
              <a:t>)</a:t>
            </a:r>
            <a:endParaRPr lang="fr-FR" sz="1200" baseline="30000" dirty="0" smtClean="0">
              <a:solidFill>
                <a:prstClr val="black"/>
              </a:solidFill>
              <a:cs typeface="Arial" charset="0"/>
            </a:endParaRPr>
          </a:p>
          <a:p>
            <a:pPr defTabSz="914400" eaLnBrk="1" fontAlgn="base" hangingPunct="1">
              <a:spcBef>
                <a:spcPct val="75000"/>
              </a:spcBef>
              <a:spcAft>
                <a:spcPct val="0"/>
              </a:spcAft>
              <a:buClr>
                <a:srgbClr val="1F497D"/>
              </a:buClr>
              <a:buSzPct val="125000"/>
              <a:buFont typeface="Arial" charset="0"/>
              <a:buChar char="•"/>
              <a:defRPr/>
            </a:pPr>
            <a:r>
              <a:rPr lang="fr-FR" sz="1200" dirty="0" smtClean="0">
                <a:solidFill>
                  <a:prstClr val="black"/>
                </a:solidFill>
                <a:cs typeface="Arial" charset="0"/>
              </a:rPr>
              <a:t>Couverture inégalée en Europe</a:t>
            </a:r>
            <a:br>
              <a:rPr lang="fr-FR" sz="1200" dirty="0" smtClean="0">
                <a:solidFill>
                  <a:prstClr val="black"/>
                </a:solidFill>
                <a:cs typeface="Arial" charset="0"/>
              </a:rPr>
            </a:br>
            <a:r>
              <a:rPr lang="fr-FR" sz="1200" dirty="0" smtClean="0">
                <a:solidFill>
                  <a:prstClr val="black"/>
                </a:solidFill>
                <a:cs typeface="Arial" charset="0"/>
              </a:rPr>
              <a:t>dans </a:t>
            </a:r>
            <a:r>
              <a:rPr lang="fr-FR" sz="1200" b="1" dirty="0" smtClean="0">
                <a:solidFill>
                  <a:prstClr val="black"/>
                </a:solidFill>
                <a:cs typeface="Arial" charset="0"/>
              </a:rPr>
              <a:t>100 villes</a:t>
            </a:r>
          </a:p>
          <a:p>
            <a:pPr defTabSz="914400" eaLnBrk="1" fontAlgn="base" hangingPunct="1">
              <a:spcBef>
                <a:spcPct val="75000"/>
              </a:spcBef>
              <a:spcAft>
                <a:spcPct val="0"/>
              </a:spcAft>
              <a:buClr>
                <a:srgbClr val="1F497D"/>
              </a:buClr>
              <a:buSzPct val="125000"/>
              <a:buFont typeface="Arial" charset="0"/>
              <a:buChar char="•"/>
              <a:defRPr/>
            </a:pPr>
            <a:r>
              <a:rPr lang="fr-FR" sz="1200" dirty="0" smtClean="0">
                <a:solidFill>
                  <a:prstClr val="black"/>
                </a:solidFill>
                <a:cs typeface="Arial" charset="0"/>
              </a:rPr>
              <a:t>Infrastructure IT intégrée et </a:t>
            </a:r>
            <a:br>
              <a:rPr lang="fr-FR" sz="1200" dirty="0" smtClean="0">
                <a:solidFill>
                  <a:prstClr val="black"/>
                </a:solidFill>
                <a:cs typeface="Arial" charset="0"/>
              </a:rPr>
            </a:br>
            <a:r>
              <a:rPr lang="fr-FR" sz="1200" dirty="0" smtClean="0">
                <a:solidFill>
                  <a:prstClr val="black"/>
                </a:solidFill>
                <a:cs typeface="Arial" charset="0"/>
              </a:rPr>
              <a:t>facilement extensible </a:t>
            </a:r>
          </a:p>
        </p:txBody>
      </p:sp>
      <p:sp>
        <p:nvSpPr>
          <p:cNvPr id="4" name="Rectangle 113"/>
          <p:cNvSpPr txBox="1">
            <a:spLocks noChangeArrowheads="1"/>
          </p:cNvSpPr>
          <p:nvPr/>
        </p:nvSpPr>
        <p:spPr bwMode="auto">
          <a:xfrm>
            <a:off x="6627677" y="1050930"/>
            <a:ext cx="5336843" cy="3730625"/>
          </a:xfrm>
          <a:prstGeom prst="rect">
            <a:avLst/>
          </a:prstGeom>
          <a:ln/>
          <a:extLst/>
        </p:spPr>
        <p:style>
          <a:lnRef idx="1">
            <a:schemeClr val="accent1"/>
          </a:lnRef>
          <a:fillRef idx="2">
            <a:schemeClr val="accent1"/>
          </a:fillRef>
          <a:effectRef idx="1">
            <a:schemeClr val="accent1"/>
          </a:effectRef>
          <a:fontRef idx="minor">
            <a:schemeClr val="dk1"/>
          </a:fontRef>
        </p:style>
        <p:txBody>
          <a:bodyPr lIns="0" tIns="0" rIns="0" bIns="0"/>
          <a:lstStyle>
            <a:lvl1pPr marL="182563" indent="-182563">
              <a:defRPr>
                <a:solidFill>
                  <a:schemeClr val="tx1"/>
                </a:solidFill>
                <a:latin typeface="Arial" pitchFamily="34" charset="0"/>
              </a:defRPr>
            </a:lvl1pPr>
            <a:lvl2pPr marL="717550" indent="-285750">
              <a:defRPr>
                <a:solidFill>
                  <a:schemeClr val="tx1"/>
                </a:solidFill>
                <a:latin typeface="Arial" pitchFamily="34" charset="0"/>
              </a:defRPr>
            </a:lvl2pPr>
            <a:lvl3pPr marL="1601788" indent="-228600">
              <a:defRPr>
                <a:solidFill>
                  <a:schemeClr val="tx1"/>
                </a:solidFill>
                <a:latin typeface="Arial" pitchFamily="34" charset="0"/>
              </a:defRPr>
            </a:lvl3pPr>
            <a:lvl4pPr marL="2009775" indent="-228600">
              <a:defRPr>
                <a:solidFill>
                  <a:schemeClr val="tx1"/>
                </a:solidFill>
                <a:latin typeface="Arial" pitchFamily="34" charset="0"/>
              </a:defRPr>
            </a:lvl4pPr>
            <a:lvl5pPr marL="2417763" indent="-228600">
              <a:defRPr>
                <a:solidFill>
                  <a:schemeClr val="tx1"/>
                </a:solidFill>
                <a:latin typeface="Arial" pitchFamily="34" charset="0"/>
              </a:defRPr>
            </a:lvl5pPr>
            <a:lvl6pPr marL="2874963" indent="-228600" fontAlgn="base">
              <a:spcBef>
                <a:spcPct val="0"/>
              </a:spcBef>
              <a:spcAft>
                <a:spcPct val="0"/>
              </a:spcAft>
              <a:defRPr>
                <a:solidFill>
                  <a:schemeClr val="tx1"/>
                </a:solidFill>
                <a:latin typeface="Arial" pitchFamily="34" charset="0"/>
              </a:defRPr>
            </a:lvl6pPr>
            <a:lvl7pPr marL="3332163" indent="-228600" fontAlgn="base">
              <a:spcBef>
                <a:spcPct val="0"/>
              </a:spcBef>
              <a:spcAft>
                <a:spcPct val="0"/>
              </a:spcAft>
              <a:defRPr>
                <a:solidFill>
                  <a:schemeClr val="tx1"/>
                </a:solidFill>
                <a:latin typeface="Arial" pitchFamily="34" charset="0"/>
              </a:defRPr>
            </a:lvl7pPr>
            <a:lvl8pPr marL="3789363" indent="-228600" fontAlgn="base">
              <a:spcBef>
                <a:spcPct val="0"/>
              </a:spcBef>
              <a:spcAft>
                <a:spcPct val="0"/>
              </a:spcAft>
              <a:defRPr>
                <a:solidFill>
                  <a:schemeClr val="tx1"/>
                </a:solidFill>
                <a:latin typeface="Arial" pitchFamily="34" charset="0"/>
              </a:defRPr>
            </a:lvl8pPr>
            <a:lvl9pPr marL="4246563" indent="-228600" fontAlgn="base">
              <a:spcBef>
                <a:spcPct val="0"/>
              </a:spcBef>
              <a:spcAft>
                <a:spcPct val="0"/>
              </a:spcAft>
              <a:defRPr>
                <a:solidFill>
                  <a:schemeClr val="tx1"/>
                </a:solidFill>
                <a:latin typeface="Arial" pitchFamily="34" charset="0"/>
              </a:defRPr>
            </a:lvl9pPr>
          </a:lstStyle>
          <a:p>
            <a:pPr algn="r" defTabSz="914400" fontAlgn="base">
              <a:spcBef>
                <a:spcPct val="75000"/>
              </a:spcBef>
              <a:spcAft>
                <a:spcPct val="0"/>
              </a:spcAft>
              <a:buClr>
                <a:srgbClr val="1F497D"/>
              </a:buClr>
              <a:buSzPct val="125000"/>
              <a:defRPr/>
            </a:pPr>
            <a:r>
              <a:rPr lang="fr-FR" sz="1200" b="1" u="sng" dirty="0" smtClean="0">
                <a:solidFill>
                  <a:prstClr val="black"/>
                </a:solidFill>
              </a:rPr>
              <a:t>Crédibilité </a:t>
            </a:r>
            <a:endParaRPr lang="fr-FR" sz="1200" b="1" u="sng" dirty="0">
              <a:solidFill>
                <a:prstClr val="black"/>
              </a:solidFill>
            </a:endParaRPr>
          </a:p>
          <a:p>
            <a:pPr algn="r" defTabSz="914400" fontAlgn="base">
              <a:spcBef>
                <a:spcPct val="75000"/>
              </a:spcBef>
              <a:spcAft>
                <a:spcPct val="0"/>
              </a:spcAft>
              <a:buClr>
                <a:srgbClr val="1F497D"/>
              </a:buClr>
              <a:buSzPct val="125000"/>
              <a:buFont typeface="Arial" pitchFamily="34" charset="0"/>
              <a:buChar char="•"/>
              <a:defRPr/>
            </a:pPr>
            <a:r>
              <a:rPr lang="fr-FR" sz="1200" b="1" dirty="0" smtClean="0">
                <a:solidFill>
                  <a:prstClr val="black"/>
                </a:solidFill>
              </a:rPr>
              <a:t>45 </a:t>
            </a:r>
            <a:r>
              <a:rPr lang="fr-FR" sz="1200" b="1" dirty="0">
                <a:solidFill>
                  <a:prstClr val="black"/>
                </a:solidFill>
              </a:rPr>
              <a:t>000 </a:t>
            </a:r>
            <a:r>
              <a:rPr lang="fr-FR" sz="1200" b="1" dirty="0" smtClean="0">
                <a:solidFill>
                  <a:prstClr val="black"/>
                </a:solidFill>
              </a:rPr>
              <a:t>clients</a:t>
            </a:r>
          </a:p>
          <a:p>
            <a:pPr algn="r" defTabSz="914400" fontAlgn="base">
              <a:spcBef>
                <a:spcPct val="75000"/>
              </a:spcBef>
              <a:spcAft>
                <a:spcPct val="0"/>
              </a:spcAft>
              <a:buClr>
                <a:srgbClr val="1F497D"/>
              </a:buClr>
              <a:buSzPct val="125000"/>
              <a:buFont typeface="Arial" pitchFamily="34" charset="0"/>
              <a:buChar char="•"/>
              <a:defRPr/>
            </a:pPr>
            <a:r>
              <a:rPr lang="en-GB" sz="1200" dirty="0" err="1" smtClean="0">
                <a:solidFill>
                  <a:prstClr val="black"/>
                </a:solidFill>
              </a:rPr>
              <a:t>Chiffre</a:t>
            </a:r>
            <a:r>
              <a:rPr lang="en-GB" sz="1200" dirty="0" smtClean="0">
                <a:solidFill>
                  <a:prstClr val="black"/>
                </a:solidFill>
              </a:rPr>
              <a:t> </a:t>
            </a:r>
            <a:r>
              <a:rPr lang="en-GB" sz="1200" dirty="0" err="1" smtClean="0">
                <a:solidFill>
                  <a:prstClr val="black"/>
                </a:solidFill>
              </a:rPr>
              <a:t>d’affaires</a:t>
            </a:r>
            <a:r>
              <a:rPr lang="en-GB" sz="1200" dirty="0" smtClean="0">
                <a:solidFill>
                  <a:prstClr val="black"/>
                </a:solidFill>
              </a:rPr>
              <a:t> 2010: </a:t>
            </a:r>
            <a:r>
              <a:rPr lang="en-GB" sz="1200" b="1" dirty="0" smtClean="0">
                <a:solidFill>
                  <a:prstClr val="black"/>
                </a:solidFill>
              </a:rPr>
              <a:t>1,583m€</a:t>
            </a:r>
            <a:endParaRPr lang="en-GB" sz="1200" b="1" dirty="0">
              <a:solidFill>
                <a:prstClr val="black"/>
              </a:solidFill>
            </a:endParaRPr>
          </a:p>
          <a:p>
            <a:pPr algn="r" defTabSz="914400" fontAlgn="base">
              <a:spcBef>
                <a:spcPct val="75000"/>
              </a:spcBef>
              <a:spcAft>
                <a:spcPct val="0"/>
              </a:spcAft>
              <a:buClr>
                <a:srgbClr val="1F497D"/>
              </a:buClr>
              <a:buSzPct val="125000"/>
              <a:buFont typeface="Arial" pitchFamily="34" charset="0"/>
              <a:buChar char="•"/>
              <a:defRPr/>
            </a:pPr>
            <a:r>
              <a:rPr lang="en-GB" sz="1200" dirty="0" smtClean="0">
                <a:solidFill>
                  <a:prstClr val="black"/>
                </a:solidFill>
              </a:rPr>
              <a:t>EBITDA 2010 </a:t>
            </a:r>
            <a:r>
              <a:rPr lang="en-GB" sz="1200" b="1" dirty="0" smtClean="0">
                <a:solidFill>
                  <a:prstClr val="black"/>
                </a:solidFill>
              </a:rPr>
              <a:t>330.2m€</a:t>
            </a:r>
            <a:endParaRPr lang="en-GB" sz="1200" b="1" dirty="0">
              <a:solidFill>
                <a:prstClr val="black"/>
              </a:solidFill>
            </a:endParaRPr>
          </a:p>
          <a:p>
            <a:pPr algn="r" defTabSz="914400" fontAlgn="base">
              <a:spcBef>
                <a:spcPct val="75000"/>
              </a:spcBef>
              <a:spcAft>
                <a:spcPct val="0"/>
              </a:spcAft>
              <a:buClr>
                <a:srgbClr val="1F497D"/>
              </a:buClr>
              <a:buSzPct val="125000"/>
              <a:buFont typeface="Arial" pitchFamily="34" charset="0"/>
              <a:buChar char="•"/>
              <a:defRPr/>
            </a:pPr>
            <a:r>
              <a:rPr lang="en-GB" sz="1200" dirty="0" err="1" smtClean="0">
                <a:solidFill>
                  <a:prstClr val="black"/>
                </a:solidFill>
              </a:rPr>
              <a:t>Actionnaire</a:t>
            </a:r>
            <a:r>
              <a:rPr lang="en-GB" sz="1200" dirty="0" smtClean="0">
                <a:solidFill>
                  <a:prstClr val="black"/>
                </a:solidFill>
              </a:rPr>
              <a:t> stable</a:t>
            </a:r>
            <a:endParaRPr lang="en-GB" sz="1200" dirty="0">
              <a:solidFill>
                <a:prstClr val="black"/>
              </a:solidFill>
            </a:endParaRPr>
          </a:p>
          <a:p>
            <a:pPr marL="0" indent="0" algn="r" defTabSz="914400" fontAlgn="base">
              <a:spcBef>
                <a:spcPct val="75000"/>
              </a:spcBef>
              <a:spcAft>
                <a:spcPct val="0"/>
              </a:spcAft>
              <a:buClr>
                <a:srgbClr val="1F497D"/>
              </a:buClr>
              <a:buSzPct val="125000"/>
              <a:defRPr/>
            </a:pPr>
            <a:endParaRPr lang="fr-FR" sz="1200" b="1" u="sng" dirty="0" smtClean="0">
              <a:solidFill>
                <a:prstClr val="black"/>
              </a:solidFill>
            </a:endParaRPr>
          </a:p>
          <a:p>
            <a:pPr marL="0" indent="0" algn="r" defTabSz="914400" fontAlgn="base">
              <a:spcBef>
                <a:spcPct val="75000"/>
              </a:spcBef>
              <a:spcAft>
                <a:spcPct val="0"/>
              </a:spcAft>
              <a:buClr>
                <a:srgbClr val="1F497D"/>
              </a:buClr>
              <a:buSzPct val="125000"/>
              <a:defRPr/>
            </a:pPr>
            <a:r>
              <a:rPr lang="fr-FR" sz="1200" b="1" u="sng" dirty="0" smtClean="0">
                <a:solidFill>
                  <a:prstClr val="black"/>
                </a:solidFill>
              </a:rPr>
              <a:t>Dans </a:t>
            </a:r>
            <a:r>
              <a:rPr lang="fr-FR" sz="1200" b="1" u="sng" dirty="0">
                <a:solidFill>
                  <a:prstClr val="black"/>
                </a:solidFill>
              </a:rPr>
              <a:t>nos </a:t>
            </a:r>
            <a:r>
              <a:rPr lang="fr-FR" sz="1200" b="1" u="sng" dirty="0" err="1" smtClean="0">
                <a:solidFill>
                  <a:prstClr val="black"/>
                </a:solidFill>
              </a:rPr>
              <a:t>Datacentres</a:t>
            </a:r>
            <a:endParaRPr lang="fr-FR" sz="1200" b="1" u="sng" dirty="0">
              <a:solidFill>
                <a:prstClr val="black"/>
              </a:solidFill>
            </a:endParaRPr>
          </a:p>
          <a:p>
            <a:pPr lvl="1" algn="r" defTabSz="914400" fontAlgn="base">
              <a:spcBef>
                <a:spcPct val="75000"/>
              </a:spcBef>
              <a:spcAft>
                <a:spcPct val="0"/>
              </a:spcAft>
              <a:buClr>
                <a:srgbClr val="1F497D"/>
              </a:buClr>
              <a:buSzPct val="125000"/>
              <a:buFont typeface="Arial" pitchFamily="34" charset="0"/>
              <a:buChar char="•"/>
              <a:defRPr/>
            </a:pPr>
            <a:r>
              <a:rPr lang="fr-FR" sz="1200" b="1" dirty="0">
                <a:solidFill>
                  <a:prstClr val="black"/>
                </a:solidFill>
              </a:rPr>
              <a:t>19 Data </a:t>
            </a:r>
            <a:r>
              <a:rPr lang="fr-FR" sz="1200" b="1" dirty="0" smtClean="0">
                <a:solidFill>
                  <a:prstClr val="black"/>
                </a:solidFill>
              </a:rPr>
              <a:t>Centres          </a:t>
            </a:r>
            <a:r>
              <a:rPr lang="fr-FR" sz="1200" dirty="0" smtClean="0">
                <a:solidFill>
                  <a:prstClr val="black"/>
                </a:solidFill>
              </a:rPr>
              <a:t>(ISO/IEC </a:t>
            </a:r>
            <a:r>
              <a:rPr lang="fr-FR" sz="1200" dirty="0">
                <a:solidFill>
                  <a:prstClr val="black"/>
                </a:solidFill>
              </a:rPr>
              <a:t>27001) 23 000 m</a:t>
            </a:r>
            <a:r>
              <a:rPr lang="fr-FR" sz="1200" baseline="30000" dirty="0">
                <a:solidFill>
                  <a:prstClr val="black"/>
                </a:solidFill>
              </a:rPr>
              <a:t>2</a:t>
            </a:r>
          </a:p>
          <a:p>
            <a:pPr lvl="1" algn="r" defTabSz="914400" fontAlgn="base">
              <a:spcBef>
                <a:spcPct val="75000"/>
              </a:spcBef>
              <a:spcAft>
                <a:spcPct val="0"/>
              </a:spcAft>
              <a:buClr>
                <a:srgbClr val="1F497D"/>
              </a:buClr>
              <a:buSzPct val="125000"/>
              <a:buFont typeface="Arial" pitchFamily="34" charset="0"/>
              <a:buChar char="•"/>
              <a:defRPr/>
            </a:pPr>
            <a:r>
              <a:rPr lang="fr-FR" sz="1200" dirty="0" smtClean="0">
                <a:solidFill>
                  <a:prstClr val="black"/>
                </a:solidFill>
              </a:rPr>
              <a:t>Plus </a:t>
            </a:r>
            <a:r>
              <a:rPr lang="fr-FR" sz="1200" dirty="0">
                <a:solidFill>
                  <a:prstClr val="black"/>
                </a:solidFill>
              </a:rPr>
              <a:t>de 5000 baies client</a:t>
            </a:r>
          </a:p>
          <a:p>
            <a:pPr lvl="1" algn="r" defTabSz="914400" fontAlgn="base">
              <a:spcBef>
                <a:spcPct val="75000"/>
              </a:spcBef>
              <a:spcAft>
                <a:spcPct val="0"/>
              </a:spcAft>
              <a:buClr>
                <a:srgbClr val="1F497D"/>
              </a:buClr>
              <a:buSzPct val="125000"/>
              <a:buFont typeface="Arial" pitchFamily="34" charset="0"/>
              <a:buChar char="•"/>
              <a:defRPr/>
            </a:pPr>
            <a:r>
              <a:rPr lang="fr-FR" sz="1200" dirty="0">
                <a:solidFill>
                  <a:prstClr val="black"/>
                </a:solidFill>
              </a:rPr>
              <a:t>Plus de </a:t>
            </a:r>
            <a:r>
              <a:rPr lang="fr-FR" sz="1200" dirty="0" smtClean="0">
                <a:solidFill>
                  <a:prstClr val="black"/>
                </a:solidFill>
              </a:rPr>
              <a:t>25 </a:t>
            </a:r>
            <a:r>
              <a:rPr lang="fr-FR" sz="1200" dirty="0">
                <a:solidFill>
                  <a:prstClr val="black"/>
                </a:solidFill>
              </a:rPr>
              <a:t>000 équipements</a:t>
            </a:r>
          </a:p>
          <a:p>
            <a:pPr lvl="1" algn="r" defTabSz="914400" fontAlgn="base">
              <a:spcBef>
                <a:spcPct val="75000"/>
              </a:spcBef>
              <a:spcAft>
                <a:spcPct val="0"/>
              </a:spcAft>
              <a:buClr>
                <a:srgbClr val="1F497D"/>
              </a:buClr>
              <a:buSzPct val="125000"/>
              <a:buFont typeface="Arial" pitchFamily="34" charset="0"/>
              <a:buChar char="•"/>
              <a:defRPr/>
            </a:pPr>
            <a:r>
              <a:rPr lang="fr-FR" sz="1200" dirty="0" smtClean="0">
                <a:solidFill>
                  <a:prstClr val="black"/>
                </a:solidFill>
              </a:rPr>
              <a:t>Des </a:t>
            </a:r>
            <a:r>
              <a:rPr lang="fr-FR" sz="1200" dirty="0" err="1">
                <a:solidFill>
                  <a:prstClr val="black"/>
                </a:solidFill>
              </a:rPr>
              <a:t>peta</a:t>
            </a:r>
            <a:r>
              <a:rPr lang="fr-FR" sz="1200" dirty="0">
                <a:solidFill>
                  <a:prstClr val="black"/>
                </a:solidFill>
              </a:rPr>
              <a:t>-octets de données managées </a:t>
            </a:r>
            <a:r>
              <a:rPr lang="fr-FR" sz="1200" dirty="0" smtClean="0">
                <a:solidFill>
                  <a:prstClr val="black"/>
                </a:solidFill>
              </a:rPr>
              <a:t>stockées</a:t>
            </a:r>
            <a:endParaRPr lang="fr-FR" sz="1200" dirty="0">
              <a:solidFill>
                <a:prstClr val="black"/>
              </a:solidFill>
            </a:endParaRPr>
          </a:p>
        </p:txBody>
      </p:sp>
      <p:sp>
        <p:nvSpPr>
          <p:cNvPr id="6" name="Rectangle 113"/>
          <p:cNvSpPr txBox="1">
            <a:spLocks noChangeArrowheads="1"/>
          </p:cNvSpPr>
          <p:nvPr/>
        </p:nvSpPr>
        <p:spPr bwMode="auto">
          <a:xfrm>
            <a:off x="311070" y="2724154"/>
            <a:ext cx="6066902" cy="2079625"/>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lstStyle>
            <a:lvl1pPr marL="182563" indent="-18256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spcBef>
                <a:spcPct val="75000"/>
              </a:spcBef>
              <a:spcAft>
                <a:spcPct val="0"/>
              </a:spcAft>
              <a:buClr>
                <a:srgbClr val="1F497D"/>
              </a:buClr>
              <a:buSzPct val="125000"/>
              <a:defRPr/>
            </a:pPr>
            <a:r>
              <a:rPr lang="fr-FR" sz="1200" b="1" u="sng" dirty="0" smtClean="0">
                <a:solidFill>
                  <a:prstClr val="black"/>
                </a:solidFill>
                <a:cs typeface="Arial" charset="0"/>
              </a:rPr>
              <a:t>Capacités</a:t>
            </a:r>
          </a:p>
          <a:p>
            <a:pPr defTabSz="914400" eaLnBrk="1" fontAlgn="base" hangingPunct="1">
              <a:spcBef>
                <a:spcPct val="75000"/>
              </a:spcBef>
              <a:spcAft>
                <a:spcPct val="0"/>
              </a:spcAft>
              <a:buClr>
                <a:srgbClr val="1F497D"/>
              </a:buClr>
              <a:buSzPct val="125000"/>
              <a:buFont typeface="Arial" charset="0"/>
              <a:buChar char="•"/>
              <a:defRPr/>
            </a:pPr>
            <a:r>
              <a:rPr lang="fr-FR" sz="1200" dirty="0" smtClean="0">
                <a:solidFill>
                  <a:prstClr val="black"/>
                </a:solidFill>
                <a:cs typeface="Arial" charset="0"/>
              </a:rPr>
              <a:t>Solutions de bout en </a:t>
            </a:r>
            <a:br>
              <a:rPr lang="fr-FR" sz="1200" dirty="0" smtClean="0">
                <a:solidFill>
                  <a:prstClr val="black"/>
                </a:solidFill>
                <a:cs typeface="Arial" charset="0"/>
              </a:rPr>
            </a:br>
            <a:r>
              <a:rPr lang="fr-FR" sz="1200" dirty="0" smtClean="0">
                <a:solidFill>
                  <a:prstClr val="black"/>
                </a:solidFill>
                <a:cs typeface="Arial" charset="0"/>
              </a:rPr>
              <a:t>bout intégrant des Services </a:t>
            </a:r>
            <a:br>
              <a:rPr lang="fr-FR" sz="1200" dirty="0" smtClean="0">
                <a:solidFill>
                  <a:prstClr val="black"/>
                </a:solidFill>
                <a:cs typeface="Arial" charset="0"/>
              </a:rPr>
            </a:br>
            <a:r>
              <a:rPr lang="fr-FR" sz="1200" dirty="0" smtClean="0">
                <a:solidFill>
                  <a:prstClr val="black"/>
                </a:solidFill>
                <a:cs typeface="Arial" charset="0"/>
              </a:rPr>
              <a:t>IT managés, services réseaux et téléphonie</a:t>
            </a:r>
          </a:p>
          <a:p>
            <a:pPr defTabSz="914400" eaLnBrk="1" fontAlgn="base" hangingPunct="1">
              <a:spcBef>
                <a:spcPct val="75000"/>
              </a:spcBef>
              <a:spcAft>
                <a:spcPct val="0"/>
              </a:spcAft>
              <a:buClr>
                <a:srgbClr val="1F497D"/>
              </a:buClr>
              <a:buSzPct val="125000"/>
              <a:buFont typeface="Arial" charset="0"/>
              <a:buChar char="•"/>
              <a:defRPr/>
            </a:pPr>
            <a:r>
              <a:rPr lang="fr-FR" sz="1200" dirty="0" smtClean="0">
                <a:solidFill>
                  <a:prstClr val="black"/>
                </a:solidFill>
                <a:cs typeface="Arial" charset="0"/>
              </a:rPr>
              <a:t>Collaboration avec les fournisseurs  technologiques leaders du marché</a:t>
            </a:r>
          </a:p>
          <a:p>
            <a:pPr defTabSz="914400" eaLnBrk="1" fontAlgn="base" hangingPunct="1">
              <a:spcBef>
                <a:spcPct val="75000"/>
              </a:spcBef>
              <a:spcAft>
                <a:spcPct val="0"/>
              </a:spcAft>
              <a:buClr>
                <a:srgbClr val="1F497D"/>
              </a:buClr>
              <a:buSzPct val="125000"/>
              <a:buFont typeface="Arial" charset="0"/>
              <a:buChar char="•"/>
              <a:defRPr/>
            </a:pPr>
            <a:r>
              <a:rPr lang="fr-FR" sz="1200" b="1" dirty="0" smtClean="0">
                <a:solidFill>
                  <a:prstClr val="black"/>
                </a:solidFill>
                <a:cs typeface="Arial" charset="0"/>
              </a:rPr>
              <a:t>600</a:t>
            </a:r>
            <a:r>
              <a:rPr lang="fr-FR" sz="1200" dirty="0" smtClean="0">
                <a:solidFill>
                  <a:prstClr val="black"/>
                </a:solidFill>
                <a:cs typeface="Arial" charset="0"/>
              </a:rPr>
              <a:t> partenaires commerciaux indirects</a:t>
            </a:r>
          </a:p>
          <a:p>
            <a:pPr defTabSz="914400" eaLnBrk="1" fontAlgn="base" hangingPunct="1">
              <a:spcBef>
                <a:spcPct val="75000"/>
              </a:spcBef>
              <a:spcAft>
                <a:spcPct val="0"/>
              </a:spcAft>
              <a:buClr>
                <a:srgbClr val="1F497D"/>
              </a:buClr>
              <a:buSzPct val="125000"/>
              <a:buFont typeface="Arial" charset="0"/>
              <a:buChar char="•"/>
              <a:defRPr/>
            </a:pPr>
            <a:r>
              <a:rPr lang="fr-FR" sz="1200" b="1" dirty="0" smtClean="0">
                <a:solidFill>
                  <a:prstClr val="black"/>
                </a:solidFill>
                <a:cs typeface="Arial" charset="0"/>
              </a:rPr>
              <a:t>5,000</a:t>
            </a:r>
            <a:r>
              <a:rPr lang="fr-FR" sz="1200" dirty="0" smtClean="0">
                <a:solidFill>
                  <a:prstClr val="black"/>
                </a:solidFill>
                <a:cs typeface="Arial" charset="0"/>
              </a:rPr>
              <a:t> employés dans 15 pays</a:t>
            </a:r>
          </a:p>
        </p:txBody>
      </p:sp>
      <p:pic>
        <p:nvPicPr>
          <p:cNvPr id="3078" name="Picture 90" descr="Colt_logo_RGB_L J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7961" y="261938"/>
            <a:ext cx="353603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68756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Colt Network_Map_June 2010_layers5_low 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64" y="857846"/>
            <a:ext cx="10245697" cy="54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re 1"/>
          <p:cNvSpPr txBox="1">
            <a:spLocks/>
          </p:cNvSpPr>
          <p:nvPr/>
        </p:nvSpPr>
        <p:spPr bwMode="auto">
          <a:xfrm>
            <a:off x="759686" y="201618"/>
            <a:ext cx="9844169"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lnSpc>
                <a:spcPct val="85000"/>
              </a:lnSpc>
              <a:spcBef>
                <a:spcPct val="0"/>
              </a:spcBef>
              <a:spcAft>
                <a:spcPct val="0"/>
              </a:spcAft>
            </a:pPr>
            <a:r>
              <a:rPr lang="fr-FR" sz="2800" b="1" smtClean="0">
                <a:solidFill>
                  <a:srgbClr val="1F497D"/>
                </a:solidFill>
              </a:rPr>
              <a:t>Réseau &amp; infrastructure internationale</a:t>
            </a:r>
          </a:p>
        </p:txBody>
      </p:sp>
    </p:spTree>
    <p:extLst>
      <p:ext uri="{BB962C8B-B14F-4D97-AF65-F5344CB8AC3E}">
        <p14:creationId xmlns:p14="http://schemas.microsoft.com/office/powerpoint/2010/main" val="9365761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bwMode="auto">
          <a:xfrm>
            <a:off x="2276940" y="4935543"/>
            <a:ext cx="8077213" cy="1824037"/>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lIns="0" tIns="0" rIns="0" bIns="0"/>
          <a:lstStyle/>
          <a:p>
            <a:pPr defTabSz="914400" fontAlgn="base">
              <a:spcBef>
                <a:spcPct val="0"/>
              </a:spcBef>
              <a:spcAft>
                <a:spcPct val="0"/>
              </a:spcAft>
              <a:defRPr/>
            </a:pPr>
            <a:endParaRPr lang="en-US" sz="1600">
              <a:solidFill>
                <a:prstClr val="black"/>
              </a:solidFill>
            </a:endParaRPr>
          </a:p>
        </p:txBody>
      </p:sp>
      <p:grpSp>
        <p:nvGrpSpPr>
          <p:cNvPr id="5123" name="Groupe 1"/>
          <p:cNvGrpSpPr>
            <a:grpSpLocks/>
          </p:cNvGrpSpPr>
          <p:nvPr/>
        </p:nvGrpSpPr>
        <p:grpSpPr bwMode="auto">
          <a:xfrm>
            <a:off x="2054711" y="955675"/>
            <a:ext cx="7998994" cy="3924300"/>
            <a:chOff x="193675" y="1008063"/>
            <a:chExt cx="8893175" cy="4827587"/>
          </a:xfrm>
        </p:grpSpPr>
        <p:grpSp>
          <p:nvGrpSpPr>
            <p:cNvPr id="5131" name="Groupe 7"/>
            <p:cNvGrpSpPr>
              <a:grpSpLocks/>
            </p:cNvGrpSpPr>
            <p:nvPr/>
          </p:nvGrpSpPr>
          <p:grpSpPr bwMode="auto">
            <a:xfrm>
              <a:off x="193675" y="1213119"/>
              <a:ext cx="8493125" cy="2714356"/>
              <a:chOff x="193675" y="1213119"/>
              <a:chExt cx="8893296" cy="2715014"/>
            </a:xfrm>
          </p:grpSpPr>
          <p:grpSp>
            <p:nvGrpSpPr>
              <p:cNvPr id="5141" name="Groupe 3"/>
              <p:cNvGrpSpPr>
                <a:grpSpLocks/>
              </p:cNvGrpSpPr>
              <p:nvPr/>
            </p:nvGrpSpPr>
            <p:grpSpPr bwMode="auto">
              <a:xfrm>
                <a:off x="193675" y="1213119"/>
                <a:ext cx="8893296" cy="2715014"/>
                <a:chOff x="193675" y="1213119"/>
                <a:chExt cx="8893296" cy="2715014"/>
              </a:xfrm>
            </p:grpSpPr>
            <p:pic>
              <p:nvPicPr>
                <p:cNvPr id="5143" name="Picture 92" descr="jpeg1"/>
                <p:cNvPicPr>
                  <a:picLocks noChangeAspect="1" noChangeArrowheads="1"/>
                </p:cNvPicPr>
                <p:nvPr/>
              </p:nvPicPr>
              <p:blipFill>
                <a:blip r:embed="rId2">
                  <a:extLst>
                    <a:ext uri="{28A0092B-C50C-407E-A947-70E740481C1C}">
                      <a14:useLocalDpi xmlns:a14="http://schemas.microsoft.com/office/drawing/2010/main" val="0"/>
                    </a:ext>
                  </a:extLst>
                </a:blip>
                <a:srcRect t="16853" b="12404"/>
                <a:stretch>
                  <a:fillRect/>
                </a:stretch>
              </p:blipFill>
              <p:spPr bwMode="auto">
                <a:xfrm>
                  <a:off x="193675" y="1620963"/>
                  <a:ext cx="3331332" cy="2307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44" name="Group 54"/>
                <p:cNvGrpSpPr>
                  <a:grpSpLocks/>
                </p:cNvGrpSpPr>
                <p:nvPr/>
              </p:nvGrpSpPr>
              <p:grpSpPr bwMode="auto">
                <a:xfrm>
                  <a:off x="5888067" y="1606673"/>
                  <a:ext cx="3198904" cy="2321460"/>
                  <a:chOff x="3016" y="890"/>
                  <a:chExt cx="2313" cy="1657"/>
                </a:xfrm>
              </p:grpSpPr>
              <p:pic>
                <p:nvPicPr>
                  <p:cNvPr id="5149" name="Picture 12" descr="Diagram6 - no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 y="890"/>
                    <a:ext cx="1796" cy="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 name="Text Box 19"/>
                  <p:cNvSpPr txBox="1">
                    <a:spLocks noChangeArrowheads="1"/>
                  </p:cNvSpPr>
                  <p:nvPr/>
                </p:nvSpPr>
                <p:spPr bwMode="auto">
                  <a:xfrm>
                    <a:off x="3230" y="1252"/>
                    <a:ext cx="29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lnSpc>
                        <a:spcPct val="90000"/>
                      </a:lnSpc>
                      <a:spcBef>
                        <a:spcPct val="20000"/>
                      </a:spcBef>
                      <a:spcAft>
                        <a:spcPct val="0"/>
                      </a:spcAft>
                      <a:buClr>
                        <a:srgbClr val="739DC3"/>
                      </a:buClr>
                      <a:buFont typeface="Arial" charset="0"/>
                      <a:buNone/>
                    </a:pPr>
                    <a:r>
                      <a:rPr lang="en-GB" sz="1200" b="1" smtClean="0">
                        <a:solidFill>
                          <a:prstClr val="black"/>
                        </a:solidFill>
                        <a:cs typeface="Arial" charset="0"/>
                      </a:rPr>
                      <a:t>Video</a:t>
                    </a:r>
                  </a:p>
                </p:txBody>
              </p:sp>
              <p:sp>
                <p:nvSpPr>
                  <p:cNvPr id="5151" name="Text Box 20"/>
                  <p:cNvSpPr txBox="1">
                    <a:spLocks noChangeArrowheads="1"/>
                  </p:cNvSpPr>
                  <p:nvPr/>
                </p:nvSpPr>
                <p:spPr bwMode="auto">
                  <a:xfrm>
                    <a:off x="3224" y="1480"/>
                    <a:ext cx="236"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lnSpc>
                        <a:spcPct val="90000"/>
                      </a:lnSpc>
                      <a:spcBef>
                        <a:spcPct val="20000"/>
                      </a:spcBef>
                      <a:spcAft>
                        <a:spcPct val="0"/>
                      </a:spcAft>
                      <a:buClr>
                        <a:srgbClr val="739DC3"/>
                      </a:buClr>
                      <a:buFont typeface="Arial" charset="0"/>
                      <a:buNone/>
                    </a:pPr>
                    <a:r>
                      <a:rPr lang="en-GB" sz="1200" b="1" smtClean="0">
                        <a:solidFill>
                          <a:prstClr val="black"/>
                        </a:solidFill>
                        <a:cs typeface="Arial" charset="0"/>
                      </a:rPr>
                      <a:t>Data</a:t>
                    </a:r>
                  </a:p>
                </p:txBody>
              </p:sp>
              <p:sp>
                <p:nvSpPr>
                  <p:cNvPr id="5152" name="Text Box 21"/>
                  <p:cNvSpPr txBox="1">
                    <a:spLocks noChangeArrowheads="1"/>
                  </p:cNvSpPr>
                  <p:nvPr/>
                </p:nvSpPr>
                <p:spPr bwMode="auto">
                  <a:xfrm>
                    <a:off x="3288" y="1728"/>
                    <a:ext cx="104"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lnSpc>
                        <a:spcPct val="90000"/>
                      </a:lnSpc>
                      <a:spcBef>
                        <a:spcPct val="20000"/>
                      </a:spcBef>
                      <a:spcAft>
                        <a:spcPct val="0"/>
                      </a:spcAft>
                      <a:buClr>
                        <a:srgbClr val="739DC3"/>
                      </a:buClr>
                      <a:buFont typeface="Arial" charset="0"/>
                      <a:buNone/>
                    </a:pPr>
                    <a:r>
                      <a:rPr lang="en-GB" sz="1200" b="1" smtClean="0">
                        <a:solidFill>
                          <a:prstClr val="black"/>
                        </a:solidFill>
                        <a:cs typeface="Arial" charset="0"/>
                      </a:rPr>
                      <a:t>IP</a:t>
                    </a:r>
                  </a:p>
                </p:txBody>
              </p:sp>
              <p:sp>
                <p:nvSpPr>
                  <p:cNvPr id="5153" name="Text Box 22"/>
                  <p:cNvSpPr txBox="1">
                    <a:spLocks noChangeArrowheads="1"/>
                  </p:cNvSpPr>
                  <p:nvPr/>
                </p:nvSpPr>
                <p:spPr bwMode="auto">
                  <a:xfrm>
                    <a:off x="3129" y="929"/>
                    <a:ext cx="224"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lnSpc>
                        <a:spcPct val="90000"/>
                      </a:lnSpc>
                      <a:spcBef>
                        <a:spcPct val="20000"/>
                      </a:spcBef>
                      <a:spcAft>
                        <a:spcPct val="0"/>
                      </a:spcAft>
                      <a:buClr>
                        <a:srgbClr val="739DC3"/>
                      </a:buClr>
                      <a:buFont typeface="Arial" charset="0"/>
                      <a:buNone/>
                    </a:pPr>
                    <a:r>
                      <a:rPr lang="en-GB" sz="1200" b="1" smtClean="0">
                        <a:solidFill>
                          <a:prstClr val="black"/>
                        </a:solidFill>
                        <a:cs typeface="Arial" charset="0"/>
                      </a:rPr>
                      <a:t>Voix</a:t>
                    </a:r>
                  </a:p>
                </p:txBody>
              </p:sp>
              <p:sp>
                <p:nvSpPr>
                  <p:cNvPr id="5154" name="Line 23"/>
                  <p:cNvSpPr>
                    <a:spLocks noChangeShapeType="1"/>
                  </p:cNvSpPr>
                  <p:nvPr/>
                </p:nvSpPr>
                <p:spPr bwMode="auto">
                  <a:xfrm>
                    <a:off x="3016" y="1047"/>
                    <a:ext cx="594" cy="0"/>
                  </a:xfrm>
                  <a:prstGeom prst="line">
                    <a:avLst/>
                  </a:prstGeom>
                  <a:noFill/>
                  <a:ln w="28575">
                    <a:solidFill>
                      <a:schemeClr val="accent1"/>
                    </a:solidFill>
                    <a:round/>
                    <a:headEnd type="arrow" w="med" len="sm"/>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fontAlgn="base">
                      <a:spcBef>
                        <a:spcPct val="0"/>
                      </a:spcBef>
                      <a:spcAft>
                        <a:spcPct val="0"/>
                      </a:spcAft>
                    </a:pPr>
                    <a:endParaRPr lang="fr-FR" sz="1600" smtClean="0">
                      <a:solidFill>
                        <a:prstClr val="black"/>
                      </a:solidFill>
                    </a:endParaRPr>
                  </a:p>
                </p:txBody>
              </p:sp>
              <p:sp>
                <p:nvSpPr>
                  <p:cNvPr id="5155" name="Line 24"/>
                  <p:cNvSpPr>
                    <a:spLocks noChangeShapeType="1"/>
                  </p:cNvSpPr>
                  <p:nvPr/>
                </p:nvSpPr>
                <p:spPr bwMode="auto">
                  <a:xfrm>
                    <a:off x="3244" y="1203"/>
                    <a:ext cx="480" cy="0"/>
                  </a:xfrm>
                  <a:prstGeom prst="line">
                    <a:avLst/>
                  </a:prstGeom>
                  <a:noFill/>
                  <a:ln w="28575">
                    <a:solidFill>
                      <a:schemeClr val="accent1"/>
                    </a:solidFill>
                    <a:round/>
                    <a:headEnd type="arrow" w="med" len="sm"/>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fontAlgn="base">
                      <a:spcBef>
                        <a:spcPct val="0"/>
                      </a:spcBef>
                      <a:spcAft>
                        <a:spcPct val="0"/>
                      </a:spcAft>
                    </a:pPr>
                    <a:endParaRPr lang="fr-FR" sz="1600" smtClean="0">
                      <a:solidFill>
                        <a:prstClr val="black"/>
                      </a:solidFill>
                    </a:endParaRPr>
                  </a:p>
                </p:txBody>
              </p:sp>
              <p:sp>
                <p:nvSpPr>
                  <p:cNvPr id="5156" name="Line 25"/>
                  <p:cNvSpPr>
                    <a:spLocks noChangeShapeType="1"/>
                  </p:cNvSpPr>
                  <p:nvPr/>
                </p:nvSpPr>
                <p:spPr bwMode="auto">
                  <a:xfrm>
                    <a:off x="3160" y="1599"/>
                    <a:ext cx="480" cy="0"/>
                  </a:xfrm>
                  <a:prstGeom prst="line">
                    <a:avLst/>
                  </a:prstGeom>
                  <a:noFill/>
                  <a:ln w="28575">
                    <a:solidFill>
                      <a:schemeClr val="accent1"/>
                    </a:solidFill>
                    <a:round/>
                    <a:headEnd type="arrow" w="med" len="sm"/>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fontAlgn="base">
                      <a:spcBef>
                        <a:spcPct val="0"/>
                      </a:spcBef>
                      <a:spcAft>
                        <a:spcPct val="0"/>
                      </a:spcAft>
                    </a:pPr>
                    <a:endParaRPr lang="fr-FR" sz="1600" smtClean="0">
                      <a:solidFill>
                        <a:prstClr val="black"/>
                      </a:solidFill>
                    </a:endParaRPr>
                  </a:p>
                </p:txBody>
              </p:sp>
              <p:sp>
                <p:nvSpPr>
                  <p:cNvPr id="5157" name="Line 26"/>
                  <p:cNvSpPr>
                    <a:spLocks noChangeShapeType="1"/>
                  </p:cNvSpPr>
                  <p:nvPr/>
                </p:nvSpPr>
                <p:spPr bwMode="auto">
                  <a:xfrm>
                    <a:off x="3160" y="2343"/>
                    <a:ext cx="858" cy="0"/>
                  </a:xfrm>
                  <a:prstGeom prst="line">
                    <a:avLst/>
                  </a:prstGeom>
                  <a:noFill/>
                  <a:ln w="28575">
                    <a:solidFill>
                      <a:schemeClr val="accent1"/>
                    </a:solidFill>
                    <a:round/>
                    <a:headEnd type="arrow" w="med" len="sm"/>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fontAlgn="base">
                      <a:spcBef>
                        <a:spcPct val="0"/>
                      </a:spcBef>
                      <a:spcAft>
                        <a:spcPct val="0"/>
                      </a:spcAft>
                    </a:pPr>
                    <a:endParaRPr lang="fr-FR" sz="1600" smtClean="0">
                      <a:solidFill>
                        <a:prstClr val="black"/>
                      </a:solidFill>
                    </a:endParaRPr>
                  </a:p>
                </p:txBody>
              </p:sp>
              <p:sp>
                <p:nvSpPr>
                  <p:cNvPr id="5158" name="Line 27"/>
                  <p:cNvSpPr>
                    <a:spLocks noChangeShapeType="1"/>
                  </p:cNvSpPr>
                  <p:nvPr/>
                </p:nvSpPr>
                <p:spPr bwMode="auto">
                  <a:xfrm flipV="1">
                    <a:off x="3400" y="1767"/>
                    <a:ext cx="750" cy="25"/>
                  </a:xfrm>
                  <a:prstGeom prst="line">
                    <a:avLst/>
                  </a:prstGeom>
                  <a:noFill/>
                  <a:ln w="28575">
                    <a:solidFill>
                      <a:schemeClr val="accent1"/>
                    </a:solidFill>
                    <a:round/>
                    <a:headEnd type="arrow" w="med" len="sm"/>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fontAlgn="base">
                      <a:spcBef>
                        <a:spcPct val="0"/>
                      </a:spcBef>
                      <a:spcAft>
                        <a:spcPct val="0"/>
                      </a:spcAft>
                    </a:pPr>
                    <a:endParaRPr lang="fr-FR" sz="1600" smtClean="0">
                      <a:solidFill>
                        <a:prstClr val="black"/>
                      </a:solidFill>
                    </a:endParaRPr>
                  </a:p>
                </p:txBody>
              </p:sp>
            </p:grpSp>
            <p:pic>
              <p:nvPicPr>
                <p:cNvPr id="5145" name="Picture 64" descr="pp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78" y="1842124"/>
                  <a:ext cx="1819754" cy="1791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ZoneTexte 13"/>
                <p:cNvSpPr txBox="1"/>
                <p:nvPr/>
              </p:nvSpPr>
              <p:spPr bwMode="auto">
                <a:xfrm>
                  <a:off x="890342" y="1660443"/>
                  <a:ext cx="575265" cy="416583"/>
                </a:xfrm>
                <a:prstGeom prst="rect">
                  <a:avLst/>
                </a:prstGeom>
                <a:noFill/>
              </p:spPr>
              <p:txBody>
                <a:bodyPr wrap="none">
                  <a:spAutoFit/>
                </a:bodyPr>
                <a:lstStyle/>
                <a:p>
                  <a:pPr algn="r" defTabSz="914400" fontAlgn="base">
                    <a:spcBef>
                      <a:spcPct val="0"/>
                    </a:spcBef>
                    <a:spcAft>
                      <a:spcPct val="0"/>
                    </a:spcAft>
                    <a:defRPr/>
                  </a:pPr>
                  <a:r>
                    <a:rPr lang="fr-FR" sz="1600" b="1" dirty="0">
                      <a:solidFill>
                        <a:srgbClr val="FF0000"/>
                      </a:solidFill>
                    </a:rPr>
                    <a:t> x19</a:t>
                  </a:r>
                </a:p>
              </p:txBody>
            </p:sp>
            <p:sp>
              <p:nvSpPr>
                <p:cNvPr id="15" name="ZoneTexte 14"/>
                <p:cNvSpPr txBox="1"/>
                <p:nvPr/>
              </p:nvSpPr>
              <p:spPr bwMode="auto">
                <a:xfrm>
                  <a:off x="4076757" y="3275889"/>
                  <a:ext cx="856422" cy="416583"/>
                </a:xfrm>
                <a:prstGeom prst="rect">
                  <a:avLst/>
                </a:prstGeom>
                <a:noFill/>
              </p:spPr>
              <p:txBody>
                <a:bodyPr wrap="none">
                  <a:spAutoFit/>
                </a:bodyPr>
                <a:lstStyle/>
                <a:p>
                  <a:pPr algn="r" defTabSz="914400" fontAlgn="base">
                    <a:spcBef>
                      <a:spcPct val="0"/>
                    </a:spcBef>
                    <a:spcAft>
                      <a:spcPct val="0"/>
                    </a:spcAft>
                    <a:defRPr/>
                  </a:pPr>
                  <a:r>
                    <a:rPr lang="fr-FR" sz="1600" b="1" dirty="0">
                      <a:solidFill>
                        <a:srgbClr val="FF0000"/>
                      </a:solidFill>
                    </a:rPr>
                    <a:t> x 5000</a:t>
                  </a:r>
                </a:p>
              </p:txBody>
            </p:sp>
            <p:sp>
              <p:nvSpPr>
                <p:cNvPr id="16" name="ZoneTexte 15"/>
                <p:cNvSpPr txBox="1"/>
                <p:nvPr/>
              </p:nvSpPr>
              <p:spPr bwMode="auto">
                <a:xfrm>
                  <a:off x="6586845" y="1213119"/>
                  <a:ext cx="1317645" cy="416583"/>
                </a:xfrm>
                <a:prstGeom prst="rect">
                  <a:avLst/>
                </a:prstGeom>
                <a:noFill/>
              </p:spPr>
              <p:txBody>
                <a:bodyPr wrap="none">
                  <a:spAutoFit/>
                </a:bodyPr>
                <a:lstStyle/>
                <a:p>
                  <a:pPr algn="r" defTabSz="914400" fontAlgn="base">
                    <a:spcBef>
                      <a:spcPct val="0"/>
                    </a:spcBef>
                    <a:spcAft>
                      <a:spcPct val="0"/>
                    </a:spcAft>
                    <a:defRPr/>
                  </a:pPr>
                  <a:r>
                    <a:rPr lang="fr-FR" sz="1600" b="1" dirty="0">
                      <a:solidFill>
                        <a:srgbClr val="FF0000"/>
                      </a:solidFill>
                    </a:rPr>
                    <a:t> x 35 000km</a:t>
                  </a:r>
                </a:p>
              </p:txBody>
            </p:sp>
          </p:grpSp>
          <p:sp>
            <p:nvSpPr>
              <p:cNvPr id="5142" name="Text Box 102"/>
              <p:cNvSpPr txBox="1">
                <a:spLocks noChangeArrowheads="1"/>
              </p:cNvSpPr>
              <p:nvPr/>
            </p:nvSpPr>
            <p:spPr bwMode="auto">
              <a:xfrm>
                <a:off x="6264714" y="3459712"/>
                <a:ext cx="802402" cy="45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400" eaLnBrk="1" fontAlgn="base" hangingPunct="1">
                  <a:lnSpc>
                    <a:spcPct val="90000"/>
                  </a:lnSpc>
                  <a:spcBef>
                    <a:spcPct val="20000"/>
                  </a:spcBef>
                  <a:spcAft>
                    <a:spcPct val="0"/>
                  </a:spcAft>
                  <a:buClr>
                    <a:srgbClr val="739DC3"/>
                  </a:buClr>
                  <a:buFont typeface="Arial" charset="0"/>
                  <a:buNone/>
                </a:pPr>
                <a:r>
                  <a:rPr lang="en-GB" sz="1200" b="1" smtClean="0">
                    <a:solidFill>
                      <a:prstClr val="black"/>
                    </a:solidFill>
                    <a:cs typeface="Arial" charset="0"/>
                  </a:rPr>
                  <a:t>Cloud</a:t>
                </a:r>
              </a:p>
              <a:p>
                <a:pPr defTabSz="914400" eaLnBrk="1" fontAlgn="base" hangingPunct="1">
                  <a:lnSpc>
                    <a:spcPct val="90000"/>
                  </a:lnSpc>
                  <a:spcBef>
                    <a:spcPct val="20000"/>
                  </a:spcBef>
                  <a:spcAft>
                    <a:spcPct val="0"/>
                  </a:spcAft>
                  <a:buClr>
                    <a:srgbClr val="739DC3"/>
                  </a:buClr>
                  <a:buFont typeface="Arial" charset="0"/>
                  <a:buNone/>
                </a:pPr>
                <a:r>
                  <a:rPr lang="en-GB" sz="1200" b="1" smtClean="0">
                    <a:solidFill>
                      <a:prstClr val="black"/>
                    </a:solidFill>
                    <a:cs typeface="Arial" charset="0"/>
                  </a:rPr>
                  <a:t>Computing</a:t>
                </a:r>
              </a:p>
            </p:txBody>
          </p:sp>
        </p:grpSp>
        <p:grpSp>
          <p:nvGrpSpPr>
            <p:cNvPr id="5132" name="Groupe 6"/>
            <p:cNvGrpSpPr>
              <a:grpSpLocks/>
            </p:cNvGrpSpPr>
            <p:nvPr/>
          </p:nvGrpSpPr>
          <p:grpSpPr bwMode="auto">
            <a:xfrm>
              <a:off x="3425825" y="4371975"/>
              <a:ext cx="2255838" cy="1463675"/>
              <a:chOff x="6924760" y="4365624"/>
              <a:chExt cx="2924781" cy="2021527"/>
            </a:xfrm>
          </p:grpSpPr>
          <p:pic>
            <p:nvPicPr>
              <p:cNvPr id="5139" name="Picture 2"/>
              <p:cNvPicPr>
                <a:picLocks noChangeAspect="1" noChangeArrowheads="1"/>
              </p:cNvPicPr>
              <p:nvPr/>
            </p:nvPicPr>
            <p:blipFill>
              <a:blip r:embed="rId5">
                <a:extLst>
                  <a:ext uri="{28A0092B-C50C-407E-A947-70E740481C1C}">
                    <a14:useLocalDpi xmlns:a14="http://schemas.microsoft.com/office/drawing/2010/main" val="0"/>
                  </a:ext>
                </a:extLst>
              </a:blip>
              <a:srcRect l="12186" t="13327" r="8195" b="24284"/>
              <a:stretch>
                <a:fillRect/>
              </a:stretch>
            </p:blipFill>
            <p:spPr bwMode="auto">
              <a:xfrm>
                <a:off x="6924760" y="4365624"/>
                <a:ext cx="2924781" cy="202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0" name="Picture 12" descr="\\ulpgctmfil001\desktop1\FWeill\Desktop\CMS\2010\Image\Logos\Logo Colt 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8689" y="5445125"/>
                <a:ext cx="2051049"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33" name="Line 98"/>
            <p:cNvSpPr>
              <a:spLocks noChangeShapeType="1"/>
            </p:cNvSpPr>
            <p:nvPr/>
          </p:nvSpPr>
          <p:spPr bwMode="auto">
            <a:xfrm>
              <a:off x="2809875" y="4141788"/>
              <a:ext cx="998538" cy="460375"/>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1600" smtClean="0">
                <a:solidFill>
                  <a:prstClr val="black"/>
                </a:solidFill>
              </a:endParaRPr>
            </a:p>
          </p:txBody>
        </p:sp>
        <p:sp>
          <p:nvSpPr>
            <p:cNvPr id="5134" name="Line 99"/>
            <p:cNvSpPr>
              <a:spLocks noChangeShapeType="1"/>
            </p:cNvSpPr>
            <p:nvPr/>
          </p:nvSpPr>
          <p:spPr bwMode="auto">
            <a:xfrm>
              <a:off x="4452938" y="3879850"/>
              <a:ext cx="0" cy="522288"/>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1600" smtClean="0">
                <a:solidFill>
                  <a:prstClr val="black"/>
                </a:solidFill>
              </a:endParaRPr>
            </a:p>
          </p:txBody>
        </p:sp>
        <p:sp>
          <p:nvSpPr>
            <p:cNvPr id="5135" name="Line 100"/>
            <p:cNvSpPr>
              <a:spLocks noChangeShapeType="1"/>
            </p:cNvSpPr>
            <p:nvPr/>
          </p:nvSpPr>
          <p:spPr bwMode="auto">
            <a:xfrm flipH="1">
              <a:off x="5008563" y="4232275"/>
              <a:ext cx="898525" cy="369888"/>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fr-FR" sz="1600" smtClean="0">
                <a:solidFill>
                  <a:prstClr val="black"/>
                </a:solidFill>
              </a:endParaRPr>
            </a:p>
          </p:txBody>
        </p:sp>
        <p:sp>
          <p:nvSpPr>
            <p:cNvPr id="5136" name="Oval 55"/>
            <p:cNvSpPr>
              <a:spLocks noChangeArrowheads="1"/>
            </p:cNvSpPr>
            <p:nvPr/>
          </p:nvSpPr>
          <p:spPr bwMode="auto">
            <a:xfrm>
              <a:off x="193675" y="1146175"/>
              <a:ext cx="3384550" cy="3179763"/>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sp>
          <p:nvSpPr>
            <p:cNvPr id="5137" name="Oval 60"/>
            <p:cNvSpPr>
              <a:spLocks noChangeArrowheads="1"/>
            </p:cNvSpPr>
            <p:nvPr/>
          </p:nvSpPr>
          <p:spPr bwMode="auto">
            <a:xfrm>
              <a:off x="5126038" y="1008063"/>
              <a:ext cx="3960812" cy="34290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sp>
          <p:nvSpPr>
            <p:cNvPr id="5138" name="Oval 78"/>
            <p:cNvSpPr>
              <a:spLocks noChangeArrowheads="1"/>
            </p:cNvSpPr>
            <p:nvPr/>
          </p:nvSpPr>
          <p:spPr bwMode="auto">
            <a:xfrm>
              <a:off x="3257550" y="1700213"/>
              <a:ext cx="2390775" cy="2098675"/>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1600" smtClean="0">
                <a:solidFill>
                  <a:prstClr val="black"/>
                </a:solidFill>
              </a:endParaRPr>
            </a:p>
          </p:txBody>
        </p:sp>
      </p:grpSp>
      <p:sp>
        <p:nvSpPr>
          <p:cNvPr id="5124" name="Titre 1"/>
          <p:cNvSpPr>
            <a:spLocks noGrp="1"/>
          </p:cNvSpPr>
          <p:nvPr>
            <p:ph type="title"/>
          </p:nvPr>
        </p:nvSpPr>
        <p:spPr>
          <a:xfrm>
            <a:off x="770266" y="233368"/>
            <a:ext cx="9844169" cy="917575"/>
          </a:xfrm>
        </p:spPr>
        <p:txBody>
          <a:bodyPr/>
          <a:lstStyle/>
          <a:p>
            <a:pPr eaLnBrk="1" hangingPunct="1"/>
            <a:r>
              <a:rPr lang="fr-FR" smtClean="0"/>
              <a:t>Colt un acteur unique en Europe</a:t>
            </a:r>
          </a:p>
        </p:txBody>
      </p:sp>
      <p:sp>
        <p:nvSpPr>
          <p:cNvPr id="3" name="ZoneTexte 2"/>
          <p:cNvSpPr txBox="1"/>
          <p:nvPr/>
        </p:nvSpPr>
        <p:spPr>
          <a:xfrm>
            <a:off x="4308411" y="5087938"/>
            <a:ext cx="2526846" cy="400110"/>
          </a:xfrm>
          <a:prstGeom prst="rect">
            <a:avLst/>
          </a:prstGeom>
          <a:noFill/>
        </p:spPr>
        <p:txBody>
          <a:bodyPr wrap="none">
            <a:spAutoFit/>
          </a:bodyPr>
          <a:lstStyle/>
          <a:p>
            <a:pPr defTabSz="914400" fontAlgn="base">
              <a:spcBef>
                <a:spcPct val="0"/>
              </a:spcBef>
              <a:spcAft>
                <a:spcPct val="0"/>
              </a:spcAft>
              <a:defRPr/>
            </a:pPr>
            <a:r>
              <a:rPr lang="fr-FR" sz="2000" b="1" dirty="0">
                <a:solidFill>
                  <a:prstClr val="black"/>
                </a:solidFill>
                <a:effectLst>
                  <a:outerShdw blurRad="38100" dist="38100" dir="2700000" algn="tl">
                    <a:srgbClr val="000000">
                      <a:alpha val="43137"/>
                    </a:srgbClr>
                  </a:outerShdw>
                </a:effectLst>
              </a:rPr>
              <a:t>COLT  Smart Office</a:t>
            </a:r>
            <a:endParaRPr lang="en-US" sz="2000" b="1" dirty="0">
              <a:solidFill>
                <a:prstClr val="black"/>
              </a:solidFill>
              <a:effectLst>
                <a:outerShdw blurRad="38100" dist="38100" dir="2700000" algn="tl">
                  <a:srgbClr val="000000">
                    <a:alpha val="43137"/>
                  </a:srgbClr>
                </a:outerShdw>
              </a:effectLst>
            </a:endParaRPr>
          </a:p>
        </p:txBody>
      </p:sp>
      <p:pic>
        <p:nvPicPr>
          <p:cNvPr id="5126" name="Picture 33" descr="Smart Office Solutions Dia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2899" y="5492755"/>
            <a:ext cx="132252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Groupe 3"/>
          <p:cNvGrpSpPr>
            <a:grpSpLocks/>
          </p:cNvGrpSpPr>
          <p:nvPr/>
        </p:nvGrpSpPr>
        <p:grpSpPr bwMode="auto">
          <a:xfrm>
            <a:off x="4833211" y="5772155"/>
            <a:ext cx="5328379" cy="709613"/>
            <a:chOff x="3565177" y="5535621"/>
            <a:chExt cx="3997205" cy="709802"/>
          </a:xfrm>
        </p:grpSpPr>
        <p:pic>
          <p:nvPicPr>
            <p:cNvPr id="44" name="Picture 2" descr="C:\Users\Claudette\Documents\DVD_ART37-Sept2010\Logos\Exchange\Exchange Server 2010\exchange server 2010 v rev.png"/>
            <p:cNvPicPr preferRelativeResize="0">
              <a:picLocks noChangeArrowheads="1"/>
            </p:cNvPicPr>
            <p:nvPr/>
          </p:nvPicPr>
          <p:blipFill>
            <a:blip r:embed="rId8"/>
            <a:srcRect/>
            <a:stretch>
              <a:fillRect/>
            </a:stretch>
          </p:blipFill>
          <p:spPr bwMode="auto">
            <a:xfrm>
              <a:off x="3565177" y="5535621"/>
              <a:ext cx="1354097" cy="709802"/>
            </a:xfrm>
            <a:prstGeom prst="rect">
              <a:avLst/>
            </a:prstGeom>
            <a:extLst/>
          </p:spPr>
          <p:style>
            <a:lnRef idx="1">
              <a:schemeClr val="accent2"/>
            </a:lnRef>
            <a:fillRef idx="3">
              <a:schemeClr val="accent2"/>
            </a:fillRef>
            <a:effectRef idx="2">
              <a:schemeClr val="accent2"/>
            </a:effectRef>
            <a:fontRef idx="minor">
              <a:schemeClr val="lt1"/>
            </a:fontRef>
          </p:style>
        </p:pic>
        <p:pic>
          <p:nvPicPr>
            <p:cNvPr id="45" name="Picture 3" descr="C:\Users\Claudette\Documents\DVD_ART37-Sept2010\Logos\Sharepoint\SharePoint Server 2010\SharePoint Server 2010 logo vr.png .png"/>
            <p:cNvPicPr preferRelativeResize="0">
              <a:picLocks noChangeArrowheads="1"/>
            </p:cNvPicPr>
            <p:nvPr/>
          </p:nvPicPr>
          <p:blipFill>
            <a:blip r:embed="rId9"/>
            <a:srcRect/>
            <a:stretch>
              <a:fillRect/>
            </a:stretch>
          </p:blipFill>
          <p:spPr bwMode="auto">
            <a:xfrm>
              <a:off x="4998647" y="5535621"/>
              <a:ext cx="1389020" cy="709802"/>
            </a:xfrm>
            <a:prstGeom prst="rect">
              <a:avLst/>
            </a:prstGeom>
            <a:extLst/>
          </p:spPr>
          <p:style>
            <a:lnRef idx="1">
              <a:schemeClr val="accent2"/>
            </a:lnRef>
            <a:fillRef idx="3">
              <a:schemeClr val="accent2"/>
            </a:fillRef>
            <a:effectRef idx="2">
              <a:schemeClr val="accent2"/>
            </a:effectRef>
            <a:fontRef idx="minor">
              <a:schemeClr val="lt1"/>
            </a:fontRef>
          </p:style>
        </p:pic>
        <p:pic>
          <p:nvPicPr>
            <p:cNvPr id="46" name="Picture 3" descr="C:\Users\Claudette\Documents\DVD_ART37-Sept2010\Logos\Lync\Lync h_rgb_r.png"/>
            <p:cNvPicPr preferRelativeResize="0">
              <a:picLocks noChangeArrowheads="1"/>
            </p:cNvPicPr>
            <p:nvPr/>
          </p:nvPicPr>
          <p:blipFill>
            <a:blip r:embed="rId10"/>
            <a:srcRect/>
            <a:stretch>
              <a:fillRect/>
            </a:stretch>
          </p:blipFill>
          <p:spPr bwMode="auto">
            <a:xfrm>
              <a:off x="6465453" y="5535621"/>
              <a:ext cx="1096929" cy="690747"/>
            </a:xfrm>
            <a:prstGeom prst="rect">
              <a:avLst/>
            </a:prstGeom>
            <a:extLst/>
          </p:spPr>
          <p:style>
            <a:lnRef idx="1">
              <a:schemeClr val="accent2"/>
            </a:lnRef>
            <a:fillRef idx="3">
              <a:schemeClr val="accent2"/>
            </a:fillRef>
            <a:effectRef idx="2">
              <a:schemeClr val="accent2"/>
            </a:effectRef>
            <a:fontRef idx="minor">
              <a:schemeClr val="lt1"/>
            </a:fontRef>
          </p:style>
        </p:pic>
      </p:grpSp>
    </p:spTree>
    <p:extLst>
      <p:ext uri="{BB962C8B-B14F-4D97-AF65-F5344CB8AC3E}">
        <p14:creationId xmlns:p14="http://schemas.microsoft.com/office/powerpoint/2010/main" val="39750523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42416" y="1300702"/>
            <a:ext cx="2881459" cy="4414303"/>
            <a:chOff x="4810776" y="1300699"/>
            <a:chExt cx="2881459" cy="4414302"/>
          </a:xfrm>
          <a:solidFill>
            <a:srgbClr val="910091"/>
          </a:solidFill>
        </p:grpSpPr>
        <p:sp>
          <p:nvSpPr>
            <p:cNvPr id="67" name="Rounded Rectangle 66"/>
            <p:cNvSpPr/>
            <p:nvPr/>
          </p:nvSpPr>
          <p:spPr bwMode="auto">
            <a:xfrm>
              <a:off x="4810776"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rgbClr val="000000"/>
                    </a:gs>
                    <a:gs pos="100000">
                      <a:srgbClr val="000000"/>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4" name="Rectangle 73"/>
            <p:cNvSpPr/>
            <p:nvPr/>
          </p:nvSpPr>
          <p:spPr>
            <a:xfrm>
              <a:off x="4810776" y="4276015"/>
              <a:ext cx="2881459" cy="1338826"/>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smtClean="0">
                  <a:gradFill>
                    <a:gsLst>
                      <a:gs pos="0">
                        <a:prstClr val="white"/>
                      </a:gs>
                      <a:gs pos="100000">
                        <a:prstClr val="white"/>
                      </a:gs>
                    </a:gsLst>
                    <a:lin ang="5400000" scaled="0"/>
                  </a:gradFill>
                  <a:ea typeface="Segoe UI" pitchFamily="34" charset="0"/>
                  <a:cs typeface="Segoe UI" pitchFamily="34" charset="0"/>
                </a:rPr>
                <a:t>Applications &amp; Communication </a:t>
              </a:r>
              <a:r>
                <a:rPr lang="en-US" sz="2700" b="1" dirty="0" err="1" smtClean="0">
                  <a:gradFill>
                    <a:gsLst>
                      <a:gs pos="0">
                        <a:prstClr val="white"/>
                      </a:gs>
                      <a:gs pos="100000">
                        <a:prstClr val="white"/>
                      </a:gs>
                    </a:gsLst>
                    <a:lin ang="5400000" scaled="0"/>
                  </a:gradFill>
                  <a:ea typeface="Segoe UI" pitchFamily="34" charset="0"/>
                  <a:cs typeface="Segoe UI" pitchFamily="34" charset="0"/>
                </a:rPr>
                <a:t>unifiée</a:t>
              </a:r>
              <a:endParaRPr lang="en-US" sz="2700" b="1" dirty="0">
                <a:gradFill>
                  <a:gsLst>
                    <a:gs pos="0">
                      <a:prstClr val="white"/>
                    </a:gs>
                    <a:gs pos="100000">
                      <a:prstClr val="white"/>
                    </a:gs>
                  </a:gsLst>
                  <a:lin ang="5400000" scaled="0"/>
                </a:gradFill>
                <a:ea typeface="Segoe UI" pitchFamily="34" charset="0"/>
                <a:cs typeface="Segoe UI" pitchFamily="34" charset="0"/>
              </a:endParaRPr>
            </a:p>
          </p:txBody>
        </p:sp>
      </p:grpSp>
      <p:grpSp>
        <p:nvGrpSpPr>
          <p:cNvPr id="7" name="Group 6"/>
          <p:cNvGrpSpPr/>
          <p:nvPr/>
        </p:nvGrpSpPr>
        <p:grpSpPr>
          <a:xfrm>
            <a:off x="7647660" y="1300700"/>
            <a:ext cx="2881460" cy="4414304"/>
            <a:chOff x="7809108" y="1300699"/>
            <a:chExt cx="2881460" cy="4414302"/>
          </a:xfrm>
          <a:solidFill>
            <a:srgbClr val="FF8A00"/>
          </a:solidFill>
        </p:grpSpPr>
        <p:sp>
          <p:nvSpPr>
            <p:cNvPr id="66" name="Rounded Rectangle 65"/>
            <p:cNvSpPr/>
            <p:nvPr/>
          </p:nvSpPr>
          <p:spPr bwMode="auto">
            <a:xfrm>
              <a:off x="7809109"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rgbClr val="000000"/>
                    </a:gs>
                    <a:gs pos="100000">
                      <a:srgbClr val="000000"/>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5" name="Rectangle 74"/>
            <p:cNvSpPr/>
            <p:nvPr/>
          </p:nvSpPr>
          <p:spPr>
            <a:xfrm>
              <a:off x="7809108" y="4276015"/>
              <a:ext cx="2881459" cy="507829"/>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smtClean="0">
                  <a:gradFill>
                    <a:gsLst>
                      <a:gs pos="0">
                        <a:prstClr val="white"/>
                      </a:gs>
                      <a:gs pos="100000">
                        <a:prstClr val="white"/>
                      </a:gs>
                    </a:gsLst>
                    <a:lin ang="5400000" scaled="0"/>
                  </a:gradFill>
                  <a:ea typeface="Segoe UI" pitchFamily="34" charset="0"/>
                  <a:cs typeface="Segoe UI" pitchFamily="34" charset="0"/>
                </a:rPr>
                <a:t>Poste de travail</a:t>
              </a:r>
              <a:endParaRPr lang="en-US" sz="2700" b="1" dirty="0">
                <a:gradFill>
                  <a:gsLst>
                    <a:gs pos="0">
                      <a:prstClr val="white"/>
                    </a:gs>
                    <a:gs pos="100000">
                      <a:prstClr val="white"/>
                    </a:gs>
                  </a:gsLst>
                  <a:lin ang="5400000" scaled="0"/>
                </a:gradFill>
                <a:ea typeface="Segoe UI" pitchFamily="34" charset="0"/>
                <a:cs typeface="Segoe UI" pitchFamily="34" charset="0"/>
              </a:endParaRPr>
            </a:p>
          </p:txBody>
        </p:sp>
      </p:grpSp>
      <p:grpSp>
        <p:nvGrpSpPr>
          <p:cNvPr id="9" name="Group 8"/>
          <p:cNvGrpSpPr/>
          <p:nvPr/>
        </p:nvGrpSpPr>
        <p:grpSpPr>
          <a:xfrm>
            <a:off x="1637167" y="1287255"/>
            <a:ext cx="2881460" cy="4414303"/>
            <a:chOff x="1806690" y="1300699"/>
            <a:chExt cx="2881460" cy="4414302"/>
          </a:xfrm>
          <a:solidFill>
            <a:srgbClr val="00AEEF"/>
          </a:solidFill>
        </p:grpSpPr>
        <p:sp>
          <p:nvSpPr>
            <p:cNvPr id="68" name="Rounded Rectangle 67"/>
            <p:cNvSpPr/>
            <p:nvPr/>
          </p:nvSpPr>
          <p:spPr bwMode="auto">
            <a:xfrm>
              <a:off x="1806691"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rgbClr val="000000"/>
                    </a:gs>
                    <a:gs pos="100000">
                      <a:srgbClr val="000000"/>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3" name="Rectangle 72"/>
            <p:cNvSpPr/>
            <p:nvPr/>
          </p:nvSpPr>
          <p:spPr>
            <a:xfrm>
              <a:off x="1806690" y="4276015"/>
              <a:ext cx="2881459" cy="923328"/>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a:gradFill>
                    <a:gsLst>
                      <a:gs pos="0">
                        <a:prstClr val="white"/>
                      </a:gs>
                      <a:gs pos="100000">
                        <a:prstClr val="white"/>
                      </a:gs>
                    </a:gsLst>
                    <a:lin ang="5400000" scaled="0"/>
                  </a:gradFill>
                  <a:ea typeface="Segoe UI" pitchFamily="34" charset="0"/>
                  <a:cs typeface="Segoe UI" pitchFamily="34" charset="0"/>
                </a:rPr>
                <a:t>Infrastructure &amp;</a:t>
              </a:r>
              <a:br>
                <a:rPr lang="en-US" sz="2700" b="1" dirty="0">
                  <a:gradFill>
                    <a:gsLst>
                      <a:gs pos="0">
                        <a:prstClr val="white"/>
                      </a:gs>
                      <a:gs pos="100000">
                        <a:prstClr val="white"/>
                      </a:gs>
                    </a:gsLst>
                    <a:lin ang="5400000" scaled="0"/>
                  </a:gradFill>
                  <a:ea typeface="Segoe UI" pitchFamily="34" charset="0"/>
                  <a:cs typeface="Segoe UI" pitchFamily="34" charset="0"/>
                </a:rPr>
              </a:br>
              <a:r>
                <a:rPr lang="en-US" sz="2700" b="1" dirty="0" err="1" smtClean="0">
                  <a:gradFill>
                    <a:gsLst>
                      <a:gs pos="0">
                        <a:prstClr val="white"/>
                      </a:gs>
                      <a:gs pos="100000">
                        <a:prstClr val="white"/>
                      </a:gs>
                    </a:gsLst>
                    <a:lin ang="5400000" scaled="0"/>
                  </a:gradFill>
                  <a:ea typeface="Segoe UI" pitchFamily="34" charset="0"/>
                  <a:cs typeface="Segoe UI" pitchFamily="34" charset="0"/>
                </a:rPr>
                <a:t>Plateforme</a:t>
              </a:r>
              <a:endParaRPr lang="en-US" sz="2700" b="1" dirty="0">
                <a:gradFill>
                  <a:gsLst>
                    <a:gs pos="0">
                      <a:prstClr val="white"/>
                    </a:gs>
                    <a:gs pos="100000">
                      <a:prstClr val="white"/>
                    </a:gs>
                  </a:gsLst>
                  <a:lin ang="5400000" scaled="0"/>
                </a:gradFill>
                <a:ea typeface="Segoe UI" pitchFamily="34" charset="0"/>
                <a:cs typeface="Segoe UI" pitchFamily="34" charset="0"/>
              </a:endParaRPr>
            </a:p>
          </p:txBody>
        </p:sp>
      </p:grpSp>
      <p:pic>
        <p:nvPicPr>
          <p:cNvPr id="27" name="Picture 26" descr="\\MAGNUM\Projects\Microsoft\Cloud Power FY12\Design\ICONS_PNG\Application.png"/>
          <p:cNvPicPr>
            <a:picLocks noChangeAspect="1" noChangeArrowheads="1"/>
          </p:cNvPicPr>
          <p:nvPr/>
        </p:nvPicPr>
        <p:blipFill>
          <a:blip r:embed="rId3" cstate="print">
            <a:lum bright="100000"/>
          </a:blip>
          <a:srcRect/>
          <a:stretch>
            <a:fillRect/>
          </a:stretch>
        </p:blipFill>
        <p:spPr bwMode="auto">
          <a:xfrm>
            <a:off x="4965833" y="1380617"/>
            <a:ext cx="2234618" cy="2235200"/>
          </a:xfrm>
          <a:prstGeom prst="rect">
            <a:avLst/>
          </a:prstGeom>
          <a:noFill/>
          <a:effectLst>
            <a:outerShdw blurRad="50800" dist="38100" dir="5400000" algn="t" rotWithShape="0">
              <a:prstClr val="black">
                <a:alpha val="40000"/>
              </a:prstClr>
            </a:outerShdw>
          </a:effectLst>
        </p:spPr>
      </p:pic>
      <p:sp>
        <p:nvSpPr>
          <p:cNvPr id="28" name="Freeform 132"/>
          <p:cNvSpPr>
            <a:spLocks/>
          </p:cNvSpPr>
          <p:nvPr/>
        </p:nvSpPr>
        <p:spPr bwMode="auto">
          <a:xfrm>
            <a:off x="9348139" y="2623133"/>
            <a:ext cx="176006" cy="225295"/>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chemeClr val="bg1"/>
          </a:solidFill>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29" name="Freeform 133"/>
          <p:cNvSpPr>
            <a:spLocks/>
          </p:cNvSpPr>
          <p:nvPr/>
        </p:nvSpPr>
        <p:spPr bwMode="auto">
          <a:xfrm>
            <a:off x="9334054" y="1909679"/>
            <a:ext cx="725158" cy="91056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chemeClr val="bg1"/>
          </a:solidFill>
          <a:ln>
            <a:solidFill>
              <a:srgbClr val="68BB43"/>
            </a:solid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0" name="Freeform 134"/>
          <p:cNvSpPr>
            <a:spLocks/>
          </p:cNvSpPr>
          <p:nvPr/>
        </p:nvSpPr>
        <p:spPr bwMode="auto">
          <a:xfrm>
            <a:off x="9334068" y="2266463"/>
            <a:ext cx="464666" cy="582009"/>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chemeClr val="bg1"/>
          </a:solidFill>
          <a:ln>
            <a:solidFill>
              <a:srgbClr val="68BB43"/>
            </a:solid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1" name="Freeform 168"/>
          <p:cNvSpPr>
            <a:spLocks noEditPoints="1"/>
          </p:cNvSpPr>
          <p:nvPr/>
        </p:nvSpPr>
        <p:spPr bwMode="auto">
          <a:xfrm>
            <a:off x="8354826" y="2169309"/>
            <a:ext cx="580833" cy="726043"/>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chemeClr val="bg1"/>
          </a:solidFill>
          <a:ln>
            <a:no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2" name="Freeform 169"/>
          <p:cNvSpPr>
            <a:spLocks/>
          </p:cNvSpPr>
          <p:nvPr/>
        </p:nvSpPr>
        <p:spPr bwMode="auto">
          <a:xfrm>
            <a:off x="8743774" y="2418238"/>
            <a:ext cx="461554" cy="60849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chemeClr val="bg1"/>
          </a:solidFill>
          <a:ln>
            <a:no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3" name="Freeform 32"/>
          <p:cNvSpPr>
            <a:spLocks noChangeAspect="1" noEditPoints="1"/>
          </p:cNvSpPr>
          <p:nvPr/>
        </p:nvSpPr>
        <p:spPr bwMode="auto">
          <a:xfrm rot="5400000">
            <a:off x="2949087" y="26198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4" name="Freeform 33"/>
          <p:cNvSpPr>
            <a:spLocks noChangeAspect="1" noEditPoints="1"/>
          </p:cNvSpPr>
          <p:nvPr/>
        </p:nvSpPr>
        <p:spPr bwMode="auto">
          <a:xfrm rot="5400000">
            <a:off x="2949087" y="23191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5" name="Freeform 34"/>
          <p:cNvSpPr>
            <a:spLocks noChangeAspect="1" noEditPoints="1"/>
          </p:cNvSpPr>
          <p:nvPr/>
        </p:nvSpPr>
        <p:spPr bwMode="auto">
          <a:xfrm rot="5400000">
            <a:off x="2949087" y="20184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6" name="Freeform 35"/>
          <p:cNvSpPr>
            <a:spLocks noChangeAspect="1" noEditPoints="1"/>
          </p:cNvSpPr>
          <p:nvPr/>
        </p:nvSpPr>
        <p:spPr bwMode="auto">
          <a:xfrm rot="5400000">
            <a:off x="2949087" y="17177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7" name="Rectangle 36"/>
          <p:cNvSpPr/>
          <p:nvPr/>
        </p:nvSpPr>
        <p:spPr bwMode="auto">
          <a:xfrm>
            <a:off x="2605342" y="1910355"/>
            <a:ext cx="945104" cy="1350148"/>
          </a:xfrm>
          <a:prstGeom prst="rect">
            <a:avLst/>
          </a:prstGeom>
          <a:no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74" tIns="60937" rIns="121874" bIns="60937" numCol="1" rtlCol="0" anchor="ctr" anchorCtr="0" compatLnSpc="1">
            <a:prstTxWarp prst="textNoShape">
              <a:avLst/>
            </a:prstTxWarp>
          </a:bodyPr>
          <a:lstStyle/>
          <a:p>
            <a:pPr algn="ctr" defTabSz="913919" fontAlgn="base">
              <a:spcBef>
                <a:spcPct val="0"/>
              </a:spcBef>
              <a:spcAft>
                <a:spcPct val="0"/>
              </a:spcAft>
            </a:pPr>
            <a:endParaRPr lang="en-US" sz="23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0126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Chart 82"/>
          <p:cNvGraphicFramePr>
            <a:graphicFrameLocks/>
          </p:cNvGraphicFramePr>
          <p:nvPr>
            <p:extLst>
              <p:ext uri="{D42A27DB-BD31-4B8C-83A1-F6EECF244321}">
                <p14:modId xmlns:p14="http://schemas.microsoft.com/office/powerpoint/2010/main" val="3422436923"/>
              </p:ext>
            </p:extLst>
          </p:nvPr>
        </p:nvGraphicFramePr>
        <p:xfrm>
          <a:off x="535173" y="1515333"/>
          <a:ext cx="5369681" cy="2957406"/>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4"/>
          <p:cNvSpPr>
            <a:spLocks noGrp="1"/>
          </p:cNvSpPr>
          <p:nvPr>
            <p:ph type="title"/>
          </p:nvPr>
        </p:nvSpPr>
        <p:spPr>
          <a:xfrm>
            <a:off x="519113" y="228601"/>
            <a:ext cx="11149013" cy="664797"/>
          </a:xfrm>
        </p:spPr>
        <p:txBody>
          <a:bodyPr/>
          <a:lstStyle/>
          <a:p>
            <a:r>
              <a:rPr lang="fr-FR" sz="4800" smtClean="0"/>
              <a:t>Transition Technologique</a:t>
            </a:r>
            <a:endParaRPr lang="fr-FR" sz="4800"/>
          </a:p>
        </p:txBody>
      </p:sp>
      <p:sp>
        <p:nvSpPr>
          <p:cNvPr id="7" name="Rectangle 6"/>
          <p:cNvSpPr/>
          <p:nvPr/>
        </p:nvSpPr>
        <p:spPr>
          <a:xfrm>
            <a:off x="6654534" y="1321670"/>
            <a:ext cx="4878907" cy="707886"/>
          </a:xfrm>
          <a:prstGeom prst="rect">
            <a:avLst/>
          </a:prstGeom>
        </p:spPr>
        <p:txBody>
          <a:bodyPr wrap="square" lIns="91429" tIns="45715" rIns="91429" bIns="45715">
            <a:spAutoFit/>
          </a:bodyPr>
          <a:lstStyle/>
          <a:p>
            <a:pPr defTabSz="913996"/>
            <a:r>
              <a:rPr lang="fr-FR" sz="4000" smtClean="0">
                <a:solidFill>
                  <a:schemeClr val="accent4"/>
                </a:solidFill>
                <a:latin typeface="+mj-lt"/>
              </a:rPr>
              <a:t>FY 2015</a:t>
            </a:r>
            <a:endParaRPr lang="fr-FR" sz="4000">
              <a:solidFill>
                <a:schemeClr val="accent4"/>
              </a:solidFill>
              <a:latin typeface="+mj-lt"/>
            </a:endParaRPr>
          </a:p>
        </p:txBody>
      </p:sp>
      <p:grpSp>
        <p:nvGrpSpPr>
          <p:cNvPr id="8" name="Group 7"/>
          <p:cNvGrpSpPr/>
          <p:nvPr/>
        </p:nvGrpSpPr>
        <p:grpSpPr>
          <a:xfrm>
            <a:off x="460072" y="3674712"/>
            <a:ext cx="5287400" cy="2845594"/>
            <a:chOff x="1186569" y="4518638"/>
            <a:chExt cx="5161971" cy="1949776"/>
          </a:xfrm>
        </p:grpSpPr>
        <p:graphicFrame>
          <p:nvGraphicFramePr>
            <p:cNvPr id="69" name="Chart 68"/>
            <p:cNvGraphicFramePr/>
            <p:nvPr>
              <p:extLst>
                <p:ext uri="{D42A27DB-BD31-4B8C-83A1-F6EECF244321}">
                  <p14:modId xmlns:p14="http://schemas.microsoft.com/office/powerpoint/2010/main" val="647252275"/>
                </p:ext>
              </p:extLst>
            </p:nvPr>
          </p:nvGraphicFramePr>
          <p:xfrm>
            <a:off x="1186569" y="4518638"/>
            <a:ext cx="5161971" cy="1879145"/>
          </p:xfrm>
          <a:graphic>
            <a:graphicData uri="http://schemas.openxmlformats.org/drawingml/2006/chart">
              <c:chart xmlns:c="http://schemas.openxmlformats.org/drawingml/2006/chart" xmlns:r="http://schemas.openxmlformats.org/officeDocument/2006/relationships" r:id="rId4"/>
            </a:graphicData>
          </a:graphic>
        </p:graphicFrame>
        <p:grpSp>
          <p:nvGrpSpPr>
            <p:cNvPr id="122" name="Group 121"/>
            <p:cNvGrpSpPr/>
            <p:nvPr/>
          </p:nvGrpSpPr>
          <p:grpSpPr>
            <a:xfrm>
              <a:off x="1369513" y="4831280"/>
              <a:ext cx="4867302" cy="1637134"/>
              <a:chOff x="6979534" y="5000922"/>
              <a:chExt cx="4867302" cy="1637134"/>
            </a:xfrm>
          </p:grpSpPr>
          <p:sp>
            <p:nvSpPr>
              <p:cNvPr id="131" name="Rectangle 130"/>
              <p:cNvSpPr/>
              <p:nvPr/>
            </p:nvSpPr>
            <p:spPr bwMode="auto">
              <a:xfrm>
                <a:off x="7179506" y="6240960"/>
                <a:ext cx="4667330" cy="397096"/>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91436" tIns="45718" rIns="91436" bIns="45718" numCol="1" rtlCol="0" anchor="t" anchorCtr="0" compatLnSpc="1">
                <a:prstTxWarp prst="textNoShape">
                  <a:avLst/>
                </a:prstTxWarp>
              </a:bodyPr>
              <a:lstStyle/>
              <a:p>
                <a:pPr defTabSz="913996">
                  <a:lnSpc>
                    <a:spcPts val="2600"/>
                  </a:lnSpc>
                  <a:defRPr/>
                </a:pPr>
                <a:r>
                  <a:rPr lang="fr-FR" sz="2000" kern="0" smtClean="0">
                    <a:solidFill>
                      <a:schemeClr val="tx1">
                        <a:lumMod val="75000"/>
                        <a:lumOff val="25000"/>
                      </a:schemeClr>
                    </a:solidFill>
                    <a:latin typeface="Segoe UI"/>
                    <a:ea typeface="Segoe UI" pitchFamily="34" charset="0"/>
                    <a:cs typeface="Segoe UI" pitchFamily="34" charset="0"/>
                  </a:rPr>
                  <a:t>Serveurs vendus (million)</a:t>
                </a:r>
                <a:endParaRPr lang="fr-FR" sz="2000" kern="0">
                  <a:solidFill>
                    <a:schemeClr val="tx1">
                      <a:lumMod val="75000"/>
                      <a:lumOff val="25000"/>
                    </a:schemeClr>
                  </a:solidFill>
                  <a:latin typeface="Segoe UI"/>
                  <a:ea typeface="Segoe UI" pitchFamily="34" charset="0"/>
                  <a:cs typeface="Segoe UI" pitchFamily="34" charset="0"/>
                </a:endParaRPr>
              </a:p>
            </p:txBody>
          </p:sp>
          <p:sp>
            <p:nvSpPr>
              <p:cNvPr id="125" name="TextBox 124"/>
              <p:cNvSpPr txBox="1"/>
              <p:nvPr/>
            </p:nvSpPr>
            <p:spPr>
              <a:xfrm>
                <a:off x="6979534" y="5520131"/>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7.7M</a:t>
                </a:r>
                <a:endParaRPr lang="fr-FR" sz="1400" b="1" kern="0">
                  <a:solidFill>
                    <a:prstClr val="white"/>
                  </a:solidFill>
                </a:endParaRPr>
              </a:p>
            </p:txBody>
          </p:sp>
          <p:sp>
            <p:nvSpPr>
              <p:cNvPr id="126" name="TextBox 125"/>
              <p:cNvSpPr txBox="1"/>
              <p:nvPr/>
            </p:nvSpPr>
            <p:spPr>
              <a:xfrm>
                <a:off x="8226870" y="5316177"/>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8.2M</a:t>
                </a:r>
                <a:endParaRPr lang="fr-FR" sz="1400" b="1" kern="0">
                  <a:solidFill>
                    <a:prstClr val="white"/>
                  </a:solidFill>
                </a:endParaRPr>
              </a:p>
            </p:txBody>
          </p:sp>
          <p:sp>
            <p:nvSpPr>
              <p:cNvPr id="127" name="TextBox 126"/>
              <p:cNvSpPr txBox="1"/>
              <p:nvPr/>
            </p:nvSpPr>
            <p:spPr>
              <a:xfrm>
                <a:off x="9464279" y="5088276"/>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8.6M</a:t>
                </a:r>
                <a:endParaRPr lang="fr-FR" sz="1400" b="1" kern="0">
                  <a:solidFill>
                    <a:prstClr val="white"/>
                  </a:solidFill>
                </a:endParaRPr>
              </a:p>
            </p:txBody>
          </p:sp>
          <p:sp>
            <p:nvSpPr>
              <p:cNvPr id="128" name="TextBox 127"/>
              <p:cNvSpPr txBox="1"/>
              <p:nvPr/>
            </p:nvSpPr>
            <p:spPr>
              <a:xfrm>
                <a:off x="10491943" y="5000922"/>
                <a:ext cx="852118" cy="149377"/>
              </a:xfrm>
              <a:prstGeom prst="rect">
                <a:avLst/>
              </a:prstGeom>
              <a:noFill/>
            </p:spPr>
            <p:txBody>
              <a:bodyPr wrap="square" lIns="0" tIns="0" rIns="0" bIns="0" rtlCol="0">
                <a:spAutoFit/>
              </a:bodyPr>
              <a:lstStyle/>
              <a:p>
                <a:pPr algn="ctr">
                  <a:defRPr/>
                </a:pPr>
                <a:r>
                  <a:rPr lang="fr-FR" sz="1400" b="1" kern="0" smtClean="0">
                    <a:solidFill>
                      <a:prstClr val="white"/>
                    </a:solidFill>
                  </a:rPr>
                  <a:t>9.0M</a:t>
                </a:r>
                <a:endParaRPr lang="fr-FR" sz="1400" b="1" kern="0">
                  <a:solidFill>
                    <a:prstClr val="white"/>
                  </a:solidFill>
                </a:endParaRPr>
              </a:p>
            </p:txBody>
          </p:sp>
        </p:grpSp>
      </p:grpSp>
      <p:sp>
        <p:nvSpPr>
          <p:cNvPr id="80" name="Rectangle 79"/>
          <p:cNvSpPr/>
          <p:nvPr/>
        </p:nvSpPr>
        <p:spPr bwMode="auto">
          <a:xfrm>
            <a:off x="891628" y="1534175"/>
            <a:ext cx="4424286" cy="397096"/>
          </a:xfrm>
          <a:prstGeom prst="rect">
            <a:avLst/>
          </a:prstGeom>
          <a:noFill/>
          <a:ln>
            <a:noFill/>
            <a:headEnd type="none" w="med" len="med"/>
            <a:tailEnd type="none" w="med" len="med"/>
          </a:ln>
          <a:effectLst/>
          <a:scene3d>
            <a:camera prst="orthographicFront" fov="0">
              <a:rot lat="0" lon="0" rev="0"/>
            </a:camera>
            <a:lightRig rig="soft" dir="tl">
              <a:rot lat="0" lon="0" rev="20000000"/>
            </a:lightRig>
          </a:scene3d>
          <a:sp3d prstMaterial="matte">
            <a:bevelT w="63500" h="63500" prst="coolSlant"/>
          </a:sp3d>
        </p:spPr>
        <p:txBody>
          <a:bodyPr vert="horz" wrap="square" lIns="91425" tIns="45713" rIns="91425" bIns="45713" numCol="1" rtlCol="0" anchor="t" anchorCtr="0" compatLnSpc="1">
            <a:prstTxWarp prst="textNoShape">
              <a:avLst/>
            </a:prstTxWarp>
          </a:bodyPr>
          <a:lstStyle/>
          <a:p>
            <a:pPr defTabSz="913996">
              <a:lnSpc>
                <a:spcPts val="2600"/>
              </a:lnSpc>
              <a:defRPr/>
            </a:pPr>
            <a:r>
              <a:rPr lang="fr-FR" sz="2000" kern="0" smtClean="0">
                <a:solidFill>
                  <a:schemeClr val="tx1">
                    <a:lumMod val="75000"/>
                    <a:lumOff val="25000"/>
                  </a:schemeClr>
                </a:solidFill>
                <a:latin typeface="Segoe UI"/>
                <a:ea typeface="Segoe UI" pitchFamily="34" charset="0"/>
                <a:cs typeface="Segoe UI" pitchFamily="34" charset="0"/>
              </a:rPr>
              <a:t>Serveurs vendus virtualisés</a:t>
            </a:r>
            <a:endParaRPr lang="fr-FR" sz="2000" kern="0">
              <a:solidFill>
                <a:schemeClr val="tx1">
                  <a:lumMod val="75000"/>
                  <a:lumOff val="25000"/>
                </a:schemeClr>
              </a:solidFill>
              <a:latin typeface="Segoe UI"/>
              <a:ea typeface="Segoe UI" pitchFamily="34" charset="0"/>
              <a:cs typeface="Segoe UI" pitchFamily="34" charset="0"/>
            </a:endParaRPr>
          </a:p>
        </p:txBody>
      </p:sp>
      <p:grpSp>
        <p:nvGrpSpPr>
          <p:cNvPr id="12" name="Group 11"/>
          <p:cNvGrpSpPr/>
          <p:nvPr/>
        </p:nvGrpSpPr>
        <p:grpSpPr>
          <a:xfrm>
            <a:off x="6680640" y="428028"/>
            <a:ext cx="3841101" cy="430305"/>
            <a:chOff x="6612367" y="1442406"/>
            <a:chExt cx="5055758" cy="430305"/>
          </a:xfrm>
        </p:grpSpPr>
        <p:sp>
          <p:nvSpPr>
            <p:cNvPr id="5" name="Chevron 4"/>
            <p:cNvSpPr/>
            <p:nvPr/>
          </p:nvSpPr>
          <p:spPr bwMode="auto">
            <a:xfrm>
              <a:off x="6612367" y="1442406"/>
              <a:ext cx="1737360" cy="430305"/>
            </a:xfrm>
            <a:prstGeom prst="chevron">
              <a:avLst/>
            </a:prstGeom>
            <a:solidFill>
              <a:schemeClr val="accent5"/>
            </a:solidFill>
            <a:ln w="63500">
              <a:no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fr-FR" smtClean="0">
                  <a:solidFill>
                    <a:schemeClr val="bg1"/>
                  </a:solidFill>
                  <a:latin typeface="+mj-lt"/>
                </a:rPr>
                <a:t>Physique</a:t>
              </a:r>
              <a:endParaRPr lang="fr-FR">
                <a:solidFill>
                  <a:schemeClr val="bg1"/>
                </a:solidFill>
                <a:latin typeface="+mj-lt"/>
              </a:endParaRPr>
            </a:p>
          </p:txBody>
        </p:sp>
        <p:sp>
          <p:nvSpPr>
            <p:cNvPr id="36" name="Chevron 35"/>
            <p:cNvSpPr/>
            <p:nvPr/>
          </p:nvSpPr>
          <p:spPr bwMode="auto">
            <a:xfrm>
              <a:off x="8270670" y="1442406"/>
              <a:ext cx="1739153" cy="430305"/>
            </a:xfrm>
            <a:prstGeom prst="chevron">
              <a:avLst/>
            </a:prstGeom>
            <a:solidFill>
              <a:schemeClr val="accent5"/>
            </a:solidFill>
            <a:ln w="63500">
              <a:no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fr-FR" smtClean="0">
                  <a:solidFill>
                    <a:schemeClr val="bg1"/>
                  </a:solidFill>
                  <a:latin typeface="+mj-lt"/>
                </a:rPr>
                <a:t>Virtuel</a:t>
              </a:r>
              <a:endParaRPr lang="fr-FR">
                <a:solidFill>
                  <a:schemeClr val="bg1"/>
                </a:solidFill>
                <a:latin typeface="+mj-lt"/>
              </a:endParaRPr>
            </a:p>
          </p:txBody>
        </p:sp>
        <p:sp>
          <p:nvSpPr>
            <p:cNvPr id="37" name="Chevron 36"/>
            <p:cNvSpPr/>
            <p:nvPr/>
          </p:nvSpPr>
          <p:spPr bwMode="auto">
            <a:xfrm>
              <a:off x="9930765" y="1442406"/>
              <a:ext cx="1737360" cy="430305"/>
            </a:xfrm>
            <a:prstGeom prst="chevron">
              <a:avLst/>
            </a:prstGeom>
            <a:solidFill>
              <a:schemeClr val="accent5"/>
            </a:solidFill>
            <a:ln w="63500">
              <a:noFill/>
            </a:ln>
          </p:spPr>
          <p:style>
            <a:lnRef idx="1">
              <a:schemeClr val="accent1"/>
            </a:lnRef>
            <a:fillRef idx="3">
              <a:schemeClr val="accent1"/>
            </a:fillRef>
            <a:effectRef idx="2">
              <a:schemeClr val="accent1"/>
            </a:effectRef>
            <a:fontRef idx="minor">
              <a:schemeClr val="lt1"/>
            </a:fontRef>
          </p:style>
          <p:txBody>
            <a:bodyPr lIns="0" rIns="0" rtlCol="0" anchor="t"/>
            <a:lstStyle/>
            <a:p>
              <a:pPr algn="ctr"/>
              <a:r>
                <a:rPr lang="fr-FR" smtClean="0">
                  <a:solidFill>
                    <a:schemeClr val="bg1"/>
                  </a:solidFill>
                  <a:latin typeface="+mj-lt"/>
                </a:rPr>
                <a:t>Cloud</a:t>
              </a:r>
              <a:endParaRPr lang="fr-FR">
                <a:solidFill>
                  <a:schemeClr val="bg1"/>
                </a:solidFill>
                <a:latin typeface="+mj-lt"/>
              </a:endParaRPr>
            </a:p>
          </p:txBody>
        </p:sp>
      </p:grpSp>
      <p:sp>
        <p:nvSpPr>
          <p:cNvPr id="23" name="Rectangle 22"/>
          <p:cNvSpPr/>
          <p:nvPr/>
        </p:nvSpPr>
        <p:spPr bwMode="auto">
          <a:xfrm>
            <a:off x="8733389" y="1947661"/>
            <a:ext cx="1878374" cy="386036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Serveurs </a:t>
            </a:r>
            <a:b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virtuels</a:t>
            </a: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4" name="Rectangle 23"/>
          <p:cNvSpPr/>
          <p:nvPr/>
        </p:nvSpPr>
        <p:spPr bwMode="auto">
          <a:xfrm>
            <a:off x="6746934" y="1947661"/>
            <a:ext cx="1878374" cy="1878374"/>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serveurs</a:t>
            </a: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5" name="Rectangle 24"/>
          <p:cNvSpPr/>
          <p:nvPr/>
        </p:nvSpPr>
        <p:spPr bwMode="auto">
          <a:xfrm>
            <a:off x="6746934" y="3934254"/>
            <a:ext cx="1878374" cy="187837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virtualisés</a:t>
            </a: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6" name="Right Arrow 25"/>
          <p:cNvSpPr/>
          <p:nvPr/>
        </p:nvSpPr>
        <p:spPr bwMode="auto">
          <a:xfrm rot="16200000">
            <a:off x="8330705" y="3616991"/>
            <a:ext cx="3568411"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27" name="TextBox 26"/>
          <p:cNvSpPr txBox="1"/>
          <p:nvPr/>
        </p:nvSpPr>
        <p:spPr>
          <a:xfrm>
            <a:off x="8764970" y="3427209"/>
            <a:ext cx="1388040" cy="1538883"/>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85</a:t>
            </a:r>
            <a:br>
              <a:rPr lang="fr-FR" sz="5000" spc="-300" smtClean="0">
                <a:gradFill>
                  <a:gsLst>
                    <a:gs pos="0">
                      <a:srgbClr val="FBFBFB"/>
                    </a:gs>
                    <a:gs pos="86000">
                      <a:srgbClr val="FBFBFB"/>
                    </a:gs>
                  </a:gsLst>
                  <a:lin ang="5400000" scaled="0"/>
                </a:gradFill>
                <a:latin typeface="+mj-lt"/>
              </a:rPr>
            </a:br>
            <a:r>
              <a:rPr lang="fr-FR" sz="5000" spc="-300" smtClean="0">
                <a:gradFill>
                  <a:gsLst>
                    <a:gs pos="0">
                      <a:srgbClr val="FBFBFB"/>
                    </a:gs>
                    <a:gs pos="86000">
                      <a:srgbClr val="FBFBFB"/>
                    </a:gs>
                  </a:gsLst>
                  <a:lin ang="5400000" scaled="0"/>
                </a:gradFill>
                <a:latin typeface="+mj-lt"/>
              </a:rPr>
              <a:t>mio</a:t>
            </a:r>
            <a:endParaRPr lang="fr-FR" sz="5000" spc="-300">
              <a:gradFill>
                <a:gsLst>
                  <a:gs pos="0">
                    <a:srgbClr val="FBFBFB"/>
                  </a:gs>
                  <a:gs pos="86000">
                    <a:srgbClr val="FBFBFB"/>
                  </a:gs>
                </a:gsLst>
                <a:lin ang="5400000" scaled="0"/>
              </a:gradFill>
              <a:latin typeface="+mj-lt"/>
            </a:endParaRPr>
          </a:p>
        </p:txBody>
      </p:sp>
      <p:sp>
        <p:nvSpPr>
          <p:cNvPr id="28" name="Right Arrow 27"/>
          <p:cNvSpPr/>
          <p:nvPr/>
        </p:nvSpPr>
        <p:spPr bwMode="auto">
          <a:xfrm rot="16200000">
            <a:off x="7486048" y="2851615"/>
            <a:ext cx="1135178"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29" name="TextBox 28"/>
          <p:cNvSpPr txBox="1"/>
          <p:nvPr/>
        </p:nvSpPr>
        <p:spPr>
          <a:xfrm>
            <a:off x="6771924" y="3937575"/>
            <a:ext cx="1121981" cy="769441"/>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26%</a:t>
            </a:r>
            <a:endParaRPr lang="fr-FR" sz="5000" spc="-300">
              <a:gradFill>
                <a:gsLst>
                  <a:gs pos="0">
                    <a:srgbClr val="FBFBFB"/>
                  </a:gs>
                  <a:gs pos="86000">
                    <a:srgbClr val="FBFBFB"/>
                  </a:gs>
                </a:gsLst>
                <a:lin ang="5400000" scaled="0"/>
              </a:gradFill>
              <a:latin typeface="+mj-lt"/>
            </a:endParaRPr>
          </a:p>
        </p:txBody>
      </p:sp>
      <p:sp>
        <p:nvSpPr>
          <p:cNvPr id="30" name="Right Arrow 29"/>
          <p:cNvSpPr/>
          <p:nvPr/>
        </p:nvSpPr>
        <p:spPr bwMode="auto">
          <a:xfrm rot="16200000">
            <a:off x="7369813" y="4721970"/>
            <a:ext cx="1367652"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31" name="TextBox 30"/>
          <p:cNvSpPr txBox="1"/>
          <p:nvPr/>
        </p:nvSpPr>
        <p:spPr>
          <a:xfrm>
            <a:off x="6771924" y="1950983"/>
            <a:ext cx="1853385" cy="769441"/>
          </a:xfrm>
          <a:prstGeom prst="rect">
            <a:avLst/>
          </a:prstGeom>
          <a:noFill/>
        </p:spPr>
        <p:txBody>
          <a:bodyPr wrap="square" lIns="0" tIns="0" rIns="0" bIns="0" rtlCol="0">
            <a:spAutoFit/>
          </a:bodyPr>
          <a:lstStyle/>
          <a:p>
            <a:r>
              <a:rPr lang="fr-FR" sz="5000" spc="-300" dirty="0" smtClean="0">
                <a:gradFill>
                  <a:gsLst>
                    <a:gs pos="0">
                      <a:srgbClr val="FBFBFB"/>
                    </a:gs>
                    <a:gs pos="86000">
                      <a:srgbClr val="FBFBFB"/>
                    </a:gs>
                  </a:gsLst>
                  <a:lin ang="5400000" scaled="0"/>
                </a:gradFill>
                <a:latin typeface="+mj-lt"/>
              </a:rPr>
              <a:t>36 </a:t>
            </a:r>
            <a:r>
              <a:rPr lang="fr-FR" sz="4000" spc="-300" dirty="0" smtClean="0">
                <a:gradFill>
                  <a:gsLst>
                    <a:gs pos="0">
                      <a:srgbClr val="FBFBFB"/>
                    </a:gs>
                    <a:gs pos="86000">
                      <a:srgbClr val="FBFBFB"/>
                    </a:gs>
                  </a:gsLst>
                  <a:lin ang="5400000" scaled="0"/>
                </a:gradFill>
                <a:latin typeface="+mj-lt"/>
              </a:rPr>
              <a:t>million</a:t>
            </a:r>
            <a:r>
              <a:rPr lang="fr-FR" sz="5000" spc="-300" dirty="0" smtClean="0">
                <a:gradFill>
                  <a:gsLst>
                    <a:gs pos="0">
                      <a:srgbClr val="FBFBFB"/>
                    </a:gs>
                    <a:gs pos="86000">
                      <a:srgbClr val="FBFBFB"/>
                    </a:gs>
                  </a:gsLst>
                  <a:lin ang="5400000" scaled="0"/>
                </a:gradFill>
                <a:latin typeface="+mj-lt"/>
              </a:rPr>
              <a:t> </a:t>
            </a:r>
            <a:endParaRPr lang="fr-FR" sz="5000" spc="-300" dirty="0">
              <a:gradFill>
                <a:gsLst>
                  <a:gs pos="0">
                    <a:srgbClr val="FBFBFB"/>
                  </a:gs>
                  <a:gs pos="86000">
                    <a:srgbClr val="FBFBFB"/>
                  </a:gs>
                </a:gsLst>
                <a:lin ang="5400000" scaled="0"/>
              </a:gradFill>
              <a:latin typeface="+mj-lt"/>
            </a:endParaRPr>
          </a:p>
        </p:txBody>
      </p:sp>
    </p:spTree>
    <p:extLst>
      <p:ext uri="{BB962C8B-B14F-4D97-AF65-F5344CB8AC3E}">
        <p14:creationId xmlns:p14="http://schemas.microsoft.com/office/powerpoint/2010/main" val="100568062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 y="4202354"/>
            <a:ext cx="12188825" cy="2655651"/>
          </a:xfrm>
          <a:prstGeom prst="rect">
            <a:avLst/>
          </a:prstGeom>
          <a:gradFill>
            <a:gsLst>
              <a:gs pos="21000">
                <a:srgbClr val="000000">
                  <a:alpha val="13000"/>
                </a:srgbClr>
              </a:gs>
              <a:gs pos="75000">
                <a:srgbClr val="000000">
                  <a:alpha val="0"/>
                </a:srgbClr>
              </a:gs>
            </a:gsLst>
            <a:lin ang="162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16007" tIns="58002" rIns="116007" bIns="58002" numCol="1" rtlCol="0" anchor="ctr" anchorCtr="0" compatLnSpc="1">
            <a:prstTxWarp prst="textNoShape">
              <a:avLst/>
            </a:prstTxWarp>
          </a:bodyPr>
          <a:lstStyle/>
          <a:p>
            <a:pPr algn="ctr" defTabSz="1159749" fontAlgn="base">
              <a:spcBef>
                <a:spcPct val="0"/>
              </a:spcBef>
              <a:spcAft>
                <a:spcPct val="0"/>
              </a:spcAft>
            </a:pPr>
            <a:endParaRPr lang="fr-FR" sz="2700">
              <a:solidFill>
                <a:srgbClr val="FFFFFF"/>
              </a:solidFill>
              <a:latin typeface="Segoe UI Light"/>
            </a:endParaRPr>
          </a:p>
        </p:txBody>
      </p:sp>
      <p:grpSp>
        <p:nvGrpSpPr>
          <p:cNvPr id="2" name="Group 1"/>
          <p:cNvGrpSpPr/>
          <p:nvPr/>
        </p:nvGrpSpPr>
        <p:grpSpPr>
          <a:xfrm>
            <a:off x="304724" y="1363932"/>
            <a:ext cx="5239169" cy="2451669"/>
            <a:chOff x="304717" y="1363934"/>
            <a:chExt cx="5239169" cy="2451665"/>
          </a:xfrm>
        </p:grpSpPr>
        <p:sp>
          <p:nvSpPr>
            <p:cNvPr id="9" name="TextBox 8"/>
            <p:cNvSpPr txBox="1"/>
            <p:nvPr/>
          </p:nvSpPr>
          <p:spPr>
            <a:xfrm>
              <a:off x="304717" y="1363934"/>
              <a:ext cx="5239169" cy="618579"/>
            </a:xfrm>
            <a:prstGeom prst="rect">
              <a:avLst/>
            </a:prstGeom>
            <a:noFill/>
          </p:spPr>
          <p:txBody>
            <a:bodyPr wrap="square" lIns="118833" tIns="59411" rIns="118833" bIns="59411" rtlCol="0">
              <a:spAutoFit/>
            </a:bodyPr>
            <a:lstStyle/>
            <a:p>
              <a:pPr algn="ctr" defTabSz="773285">
                <a:lnSpc>
                  <a:spcPct val="90000"/>
                </a:lnSpc>
                <a:spcBef>
                  <a:spcPct val="0"/>
                </a:spcBef>
                <a:spcAft>
                  <a:spcPct val="35000"/>
                </a:spcAft>
                <a:defRPr/>
              </a:pPr>
              <a:r>
                <a:rPr lang="fr-FR" spc="-25" smtClean="0">
                  <a:solidFill>
                    <a:srgbClr val="FFFFFF"/>
                  </a:solidFill>
                  <a:latin typeface="Segoe UI Light"/>
                </a:rPr>
                <a:t>Meilleure expérience productivité</a:t>
              </a:r>
              <a:br>
                <a:rPr lang="fr-FR" spc="-25" smtClean="0">
                  <a:solidFill>
                    <a:srgbClr val="FFFFFF"/>
                  </a:solidFill>
                  <a:latin typeface="Segoe UI Light"/>
                </a:rPr>
              </a:br>
              <a:r>
                <a:rPr lang="fr-FR" spc="-25" smtClean="0">
                  <a:solidFill>
                    <a:srgbClr val="FFFFFF"/>
                  </a:solidFill>
                  <a:latin typeface="Segoe UI Light"/>
                </a:rPr>
                <a:t>pc, smartphone et browser</a:t>
              </a:r>
              <a:endParaRPr lang="fr-FR" spc="-25">
                <a:solidFill>
                  <a:srgbClr val="FFFFFF"/>
                </a:solidFill>
                <a:latin typeface="Segoe UI Ligh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951" y="2357274"/>
              <a:ext cx="2341883" cy="1458325"/>
            </a:xfrm>
            <a:prstGeom prst="roundRect">
              <a:avLst>
                <a:gd name="adj" fmla="val 834"/>
              </a:avLst>
            </a:prstGeom>
            <a:noFill/>
            <a:ln w="9525">
              <a:noFill/>
              <a:miter lim="800000"/>
              <a:headEnd/>
              <a:tailEnd/>
            </a:ln>
            <a:effectLst>
              <a:outerShdw blurRad="368300" sx="102000" sy="102000" algn="ctr" rotWithShape="0">
                <a:prstClr val="black">
                  <a:alpha val="20000"/>
                </a:prstClr>
              </a:outerShdw>
              <a:reflection blurRad="6350" stA="41000" endPos="37000" dist="76200" dir="5400000" sy="-100000" algn="bl" rotWithShape="0"/>
            </a:effectLst>
          </p:spPr>
        </p:pic>
      </p:grpSp>
      <p:grpSp>
        <p:nvGrpSpPr>
          <p:cNvPr id="34" name="Group 33"/>
          <p:cNvGrpSpPr/>
          <p:nvPr/>
        </p:nvGrpSpPr>
        <p:grpSpPr>
          <a:xfrm>
            <a:off x="-77818" y="5432152"/>
            <a:ext cx="12344466" cy="898687"/>
            <a:chOff x="-77818" y="5507010"/>
            <a:chExt cx="12344466" cy="898687"/>
          </a:xfrm>
          <a:solidFill>
            <a:schemeClr val="accent3"/>
          </a:solidFill>
        </p:grpSpPr>
        <p:sp>
          <p:nvSpPr>
            <p:cNvPr id="21" name="Rectangle 20"/>
            <p:cNvSpPr/>
            <p:nvPr/>
          </p:nvSpPr>
          <p:spPr bwMode="auto">
            <a:xfrm>
              <a:off x="-77818" y="5507010"/>
              <a:ext cx="12344466" cy="898687"/>
            </a:xfrm>
            <a:prstGeom prst="rect">
              <a:avLst/>
            </a:prstGeom>
            <a:grpFill/>
            <a:ln w="25400" cap="flat" cmpd="sng" algn="ctr">
              <a:noFill/>
              <a:prstDash val="solid"/>
              <a:headEnd type="none" w="med" len="med"/>
              <a:tailEnd type="none" w="med" len="med"/>
            </a:ln>
            <a:effectLst/>
          </p:spPr>
          <p:txBody>
            <a:bodyPr vert="horz" wrap="square" lIns="68580" tIns="34291" rIns="68580" bIns="34291" numCol="1" rtlCol="0" anchor="ctr" anchorCtr="0" compatLnSpc="1">
              <a:prstTxWarp prst="textNoShape">
                <a:avLst/>
              </a:prstTxWarp>
            </a:bodyPr>
            <a:lstStyle/>
            <a:p>
              <a:pPr algn="ctr" defTabSz="870007" fontAlgn="base">
                <a:spcBef>
                  <a:spcPct val="0"/>
                </a:spcBef>
                <a:spcAft>
                  <a:spcPct val="0"/>
                </a:spcAft>
              </a:pPr>
              <a:endParaRPr lang="fr-FR" b="1" kern="0">
                <a:solidFill>
                  <a:srgbClr val="FFFFFF"/>
                </a:solidFill>
                <a:latin typeface="Segoe UI Light"/>
              </a:endParaRPr>
            </a:p>
          </p:txBody>
        </p:sp>
        <p:grpSp>
          <p:nvGrpSpPr>
            <p:cNvPr id="33" name="Group 32"/>
            <p:cNvGrpSpPr/>
            <p:nvPr/>
          </p:nvGrpSpPr>
          <p:grpSpPr>
            <a:xfrm>
              <a:off x="703728" y="5660892"/>
              <a:ext cx="10821893" cy="590920"/>
              <a:chOff x="703728" y="5660892"/>
              <a:chExt cx="10821893" cy="590920"/>
            </a:xfrm>
            <a:grpFill/>
          </p:grpSpPr>
          <p:sp>
            <p:nvSpPr>
              <p:cNvPr id="22" name="TextBox 21"/>
              <p:cNvSpPr txBox="1"/>
              <p:nvPr/>
            </p:nvSpPr>
            <p:spPr>
              <a:xfrm>
                <a:off x="703728" y="5660892"/>
                <a:ext cx="2094513" cy="590917"/>
              </a:xfrm>
              <a:prstGeom prst="rect">
                <a:avLst/>
              </a:prstGeom>
              <a:grpFill/>
              <a:ln>
                <a:noFill/>
              </a:ln>
            </p:spPr>
            <p:txBody>
              <a:bodyPr wrap="none" lIns="91423" tIns="45713" rIns="91423" bIns="45713" rtlCol="0" anchor="ctr">
                <a:spAutoFit/>
              </a:bodyPr>
              <a:lstStyle/>
              <a:p>
                <a:pPr algn="ctr" defTabSz="773285">
                  <a:lnSpc>
                    <a:spcPct val="90000"/>
                  </a:lnSpc>
                  <a:spcBef>
                    <a:spcPct val="0"/>
                  </a:spcBef>
                  <a:defRPr/>
                </a:pPr>
                <a:r>
                  <a:rPr lang="fr-FR" b="1" spc="-25" dirty="0" smtClean="0">
                    <a:solidFill>
                      <a:srgbClr val="FFFFFF"/>
                    </a:solidFill>
                    <a:latin typeface="Segoe UI Light"/>
                  </a:rPr>
                  <a:t>COMMUNICATIONS</a:t>
                </a:r>
              </a:p>
              <a:p>
                <a:pPr algn="ctr" defTabSz="773285">
                  <a:lnSpc>
                    <a:spcPct val="90000"/>
                  </a:lnSpc>
                  <a:spcBef>
                    <a:spcPct val="0"/>
                  </a:spcBef>
                  <a:defRPr/>
                </a:pPr>
                <a:r>
                  <a:rPr lang="fr-FR" b="1" spc="-25" dirty="0" smtClean="0">
                    <a:solidFill>
                      <a:srgbClr val="FFFFFF"/>
                    </a:solidFill>
                    <a:latin typeface="Segoe UI Light"/>
                  </a:rPr>
                  <a:t>UNIFIEES</a:t>
                </a:r>
                <a:endParaRPr lang="fr-FR" b="1" spc="-25" dirty="0">
                  <a:solidFill>
                    <a:srgbClr val="FFFFFF"/>
                  </a:solidFill>
                  <a:latin typeface="Segoe UI Light"/>
                </a:endParaRPr>
              </a:p>
            </p:txBody>
          </p:sp>
          <p:sp>
            <p:nvSpPr>
              <p:cNvPr id="23" name="TextBox 22"/>
              <p:cNvSpPr txBox="1"/>
              <p:nvPr/>
            </p:nvSpPr>
            <p:spPr>
              <a:xfrm>
                <a:off x="3081968" y="5785544"/>
                <a:ext cx="1886636" cy="341618"/>
              </a:xfrm>
              <a:prstGeom prst="rect">
                <a:avLst/>
              </a:prstGeom>
              <a:grpFill/>
              <a:ln>
                <a:noFill/>
              </a:ln>
            </p:spPr>
            <p:txBody>
              <a:bodyPr wrap="none" lIns="91423" tIns="45713" rIns="91423" bIns="45713" rtlCol="0" anchor="ctr">
                <a:spAutoFit/>
              </a:bodyPr>
              <a:lstStyle/>
              <a:p>
                <a:pPr algn="ctr" defTabSz="773285">
                  <a:lnSpc>
                    <a:spcPct val="90000"/>
                  </a:lnSpc>
                  <a:spcBef>
                    <a:spcPct val="0"/>
                  </a:spcBef>
                  <a:defRPr/>
                </a:pPr>
                <a:r>
                  <a:rPr lang="fr-FR" b="1" spc="-25" dirty="0" smtClean="0">
                    <a:solidFill>
                      <a:srgbClr val="FFFFFF"/>
                    </a:solidFill>
                    <a:latin typeface="Segoe UI Light"/>
                  </a:rPr>
                  <a:t>COLLABORATION</a:t>
                </a:r>
                <a:endParaRPr lang="fr-FR" b="1" spc="-25" dirty="0">
                  <a:solidFill>
                    <a:srgbClr val="FFFFFF"/>
                  </a:solidFill>
                  <a:latin typeface="Segoe UI Light"/>
                </a:endParaRPr>
              </a:p>
            </p:txBody>
          </p:sp>
          <p:sp>
            <p:nvSpPr>
              <p:cNvPr id="24" name="TextBox 23"/>
              <p:cNvSpPr txBox="1"/>
              <p:nvPr/>
            </p:nvSpPr>
            <p:spPr>
              <a:xfrm>
                <a:off x="5578910" y="5660895"/>
                <a:ext cx="1441386" cy="590917"/>
              </a:xfrm>
              <a:prstGeom prst="rect">
                <a:avLst/>
              </a:prstGeom>
              <a:grpFill/>
              <a:ln>
                <a:noFill/>
              </a:ln>
            </p:spPr>
            <p:txBody>
              <a:bodyPr wrap="none" lIns="91423" tIns="45713" rIns="91423" bIns="45713" rtlCol="0" anchor="ctr">
                <a:spAutoFit/>
              </a:bodyPr>
              <a:lstStyle/>
              <a:p>
                <a:pPr algn="ctr" defTabSz="773285">
                  <a:lnSpc>
                    <a:spcPct val="90000"/>
                  </a:lnSpc>
                  <a:spcBef>
                    <a:spcPct val="0"/>
                  </a:spcBef>
                  <a:defRPr/>
                </a:pPr>
                <a:r>
                  <a:rPr lang="fr-FR" b="1" spc="-25" smtClean="0">
                    <a:solidFill>
                      <a:srgbClr val="FFFFFF"/>
                    </a:solidFill>
                    <a:latin typeface="Segoe UI Light"/>
                  </a:rPr>
                  <a:t>GESTION DE </a:t>
                </a:r>
                <a:br>
                  <a:rPr lang="fr-FR" b="1" spc="-25" smtClean="0">
                    <a:solidFill>
                      <a:srgbClr val="FFFFFF"/>
                    </a:solidFill>
                    <a:latin typeface="Segoe UI Light"/>
                  </a:rPr>
                </a:br>
                <a:r>
                  <a:rPr lang="fr-FR" b="1" spc="-25" smtClean="0">
                    <a:solidFill>
                      <a:srgbClr val="FFFFFF"/>
                    </a:solidFill>
                    <a:latin typeface="Segoe UI Light"/>
                  </a:rPr>
                  <a:t>CONTENU</a:t>
                </a:r>
                <a:endParaRPr lang="fr-FR" b="1" spc="-25">
                  <a:solidFill>
                    <a:srgbClr val="FFFFFF"/>
                  </a:solidFill>
                  <a:latin typeface="Segoe UI Light"/>
                </a:endParaRPr>
              </a:p>
            </p:txBody>
          </p:sp>
          <p:sp>
            <p:nvSpPr>
              <p:cNvPr id="25" name="TextBox 24"/>
              <p:cNvSpPr txBox="1"/>
              <p:nvPr/>
            </p:nvSpPr>
            <p:spPr>
              <a:xfrm>
                <a:off x="7712145" y="5785541"/>
                <a:ext cx="1723514" cy="341618"/>
              </a:xfrm>
              <a:prstGeom prst="rect">
                <a:avLst/>
              </a:prstGeom>
              <a:grpFill/>
              <a:ln>
                <a:noFill/>
              </a:ln>
            </p:spPr>
            <p:txBody>
              <a:bodyPr wrap="none" lIns="91423" tIns="45713" rIns="91423" bIns="45713" rtlCol="0" anchor="ctr">
                <a:spAutoFit/>
              </a:bodyPr>
              <a:lstStyle/>
              <a:p>
                <a:pPr algn="ctr" defTabSz="773285">
                  <a:lnSpc>
                    <a:spcPct val="90000"/>
                  </a:lnSpc>
                  <a:spcBef>
                    <a:spcPct val="0"/>
                  </a:spcBef>
                  <a:defRPr/>
                </a:pPr>
                <a:r>
                  <a:rPr lang="fr-FR" b="1" spc="-25" smtClean="0">
                    <a:solidFill>
                      <a:srgbClr val="FFFFFF"/>
                    </a:solidFill>
                    <a:latin typeface="Segoe UI Light"/>
                  </a:rPr>
                  <a:t>DECISIONNELLE</a:t>
                </a:r>
                <a:endParaRPr lang="fr-FR" b="1" spc="-25">
                  <a:solidFill>
                    <a:srgbClr val="FFFFFF"/>
                  </a:solidFill>
                  <a:latin typeface="Segoe UI Light"/>
                </a:endParaRPr>
              </a:p>
            </p:txBody>
          </p:sp>
          <p:sp>
            <p:nvSpPr>
              <p:cNvPr id="26" name="TextBox 25"/>
              <p:cNvSpPr txBox="1"/>
              <p:nvPr/>
            </p:nvSpPr>
            <p:spPr>
              <a:xfrm>
                <a:off x="10170796" y="5785541"/>
                <a:ext cx="1354825" cy="341618"/>
              </a:xfrm>
              <a:prstGeom prst="rect">
                <a:avLst/>
              </a:prstGeom>
              <a:grpFill/>
              <a:ln>
                <a:noFill/>
              </a:ln>
            </p:spPr>
            <p:txBody>
              <a:bodyPr wrap="none" lIns="91423" tIns="45713" rIns="91423" bIns="45713" rtlCol="0" anchor="ctr">
                <a:spAutoFit/>
              </a:bodyPr>
              <a:lstStyle/>
              <a:p>
                <a:pPr algn="ctr" defTabSz="773285">
                  <a:lnSpc>
                    <a:spcPct val="90000"/>
                  </a:lnSpc>
                  <a:spcBef>
                    <a:spcPct val="0"/>
                  </a:spcBef>
                  <a:defRPr/>
                </a:pPr>
                <a:r>
                  <a:rPr lang="fr-FR" b="1" spc="-25" smtClean="0">
                    <a:solidFill>
                      <a:srgbClr val="FFFFFF"/>
                    </a:solidFill>
                    <a:latin typeface="Segoe UI Light"/>
                  </a:rPr>
                  <a:t>RECHERCHE</a:t>
                </a:r>
                <a:endParaRPr lang="fr-FR" b="1" spc="-25">
                  <a:solidFill>
                    <a:srgbClr val="FFFFFF"/>
                  </a:solidFill>
                  <a:latin typeface="Segoe UI Light"/>
                </a:endParaRPr>
              </a:p>
            </p:txBody>
          </p:sp>
        </p:grpSp>
      </p:grpSp>
      <p:grpSp>
        <p:nvGrpSpPr>
          <p:cNvPr id="35" name="Group 34"/>
          <p:cNvGrpSpPr/>
          <p:nvPr/>
        </p:nvGrpSpPr>
        <p:grpSpPr>
          <a:xfrm>
            <a:off x="6034789" y="1375833"/>
            <a:ext cx="5190103" cy="3926411"/>
            <a:chOff x="5720193" y="1375831"/>
            <a:chExt cx="5190106" cy="3926409"/>
          </a:xfrm>
        </p:grpSpPr>
        <p:grpSp>
          <p:nvGrpSpPr>
            <p:cNvPr id="32" name="Group 31"/>
            <p:cNvGrpSpPr/>
            <p:nvPr/>
          </p:nvGrpSpPr>
          <p:grpSpPr>
            <a:xfrm>
              <a:off x="5720193" y="1375831"/>
              <a:ext cx="5190106" cy="3583444"/>
              <a:chOff x="5720193" y="1375831"/>
              <a:chExt cx="5190106" cy="3583444"/>
            </a:xfrm>
          </p:grpSpPr>
          <p:grpSp>
            <p:nvGrpSpPr>
              <p:cNvPr id="3" name="Group 2"/>
              <p:cNvGrpSpPr/>
              <p:nvPr/>
            </p:nvGrpSpPr>
            <p:grpSpPr>
              <a:xfrm>
                <a:off x="6532133" y="2389645"/>
                <a:ext cx="4378166" cy="2569630"/>
                <a:chOff x="5430380" y="1678704"/>
                <a:chExt cx="5820570" cy="3416202"/>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0380" y="3318869"/>
                  <a:ext cx="4409884" cy="177603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4683" y="1678704"/>
                  <a:ext cx="4716267" cy="1899427"/>
                </a:xfrm>
                <a:prstGeom prst="rect">
                  <a:avLst/>
                </a:prstGeom>
              </p:spPr>
            </p:pic>
            <p:grpSp>
              <p:nvGrpSpPr>
                <p:cNvPr id="6" name="Group 5"/>
                <p:cNvGrpSpPr/>
                <p:nvPr/>
              </p:nvGrpSpPr>
              <p:grpSpPr>
                <a:xfrm>
                  <a:off x="7133561" y="2024297"/>
                  <a:ext cx="2452777" cy="2452781"/>
                  <a:chOff x="7606803" y="2224824"/>
                  <a:chExt cx="2452778" cy="2452781"/>
                </a:xfrm>
              </p:grpSpPr>
              <p:sp>
                <p:nvSpPr>
                  <p:cNvPr id="8" name="Circular Arrow 7"/>
                  <p:cNvSpPr/>
                  <p:nvPr/>
                </p:nvSpPr>
                <p:spPr bwMode="auto">
                  <a:xfrm rot="14535608">
                    <a:off x="7606801" y="2224827"/>
                    <a:ext cx="2452780" cy="2452775"/>
                  </a:xfrm>
                  <a:prstGeom prst="circularArrow">
                    <a:avLst/>
                  </a:prstGeom>
                  <a:gradFill>
                    <a:gsLst>
                      <a:gs pos="0">
                        <a:schemeClr val="bg1">
                          <a:lumMod val="75000"/>
                          <a:alpha val="0"/>
                        </a:schemeClr>
                      </a:gs>
                      <a:gs pos="88000">
                        <a:srgbClr val="FFC000"/>
                      </a:gs>
                    </a:gsLst>
                    <a:lin ang="210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159749" fontAlgn="base">
                      <a:spcBef>
                        <a:spcPct val="0"/>
                      </a:spcBef>
                      <a:spcAft>
                        <a:spcPct val="0"/>
                      </a:spcAft>
                    </a:pPr>
                    <a:endParaRPr lang="fr-FR" sz="2700">
                      <a:solidFill>
                        <a:srgbClr val="FFFFFF"/>
                      </a:solidFill>
                      <a:latin typeface="Segoe UI Light"/>
                    </a:endParaRPr>
                  </a:p>
                </p:txBody>
              </p:sp>
              <p:sp>
                <p:nvSpPr>
                  <p:cNvPr id="7" name="Circular Arrow 6"/>
                  <p:cNvSpPr/>
                  <p:nvPr/>
                </p:nvSpPr>
                <p:spPr bwMode="auto">
                  <a:xfrm rot="2744773">
                    <a:off x="7606803" y="2224825"/>
                    <a:ext cx="2452779" cy="2452777"/>
                  </a:xfrm>
                  <a:prstGeom prst="circularArrow">
                    <a:avLst/>
                  </a:prstGeom>
                  <a:gradFill>
                    <a:gsLst>
                      <a:gs pos="0">
                        <a:schemeClr val="bg1">
                          <a:lumMod val="75000"/>
                          <a:alpha val="0"/>
                        </a:schemeClr>
                      </a:gs>
                      <a:gs pos="100000">
                        <a:srgbClr val="FFC000"/>
                      </a:gs>
                    </a:gsLst>
                    <a:lin ang="21594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159749" fontAlgn="base">
                      <a:spcBef>
                        <a:spcPct val="0"/>
                      </a:spcBef>
                      <a:spcAft>
                        <a:spcPct val="0"/>
                      </a:spcAft>
                    </a:pPr>
                    <a:endParaRPr lang="fr-FR" sz="2700">
                      <a:solidFill>
                        <a:srgbClr val="FFFFFF"/>
                      </a:solidFill>
                      <a:latin typeface="Segoe UI Light"/>
                    </a:endParaRPr>
                  </a:p>
                </p:txBody>
              </p:sp>
            </p:grpSp>
          </p:grpSp>
          <p:sp>
            <p:nvSpPr>
              <p:cNvPr id="10" name="TextBox 9"/>
              <p:cNvSpPr txBox="1"/>
              <p:nvPr/>
            </p:nvSpPr>
            <p:spPr>
              <a:xfrm>
                <a:off x="5720193" y="1375831"/>
                <a:ext cx="4030117" cy="396981"/>
              </a:xfrm>
              <a:prstGeom prst="rect">
                <a:avLst/>
              </a:prstGeom>
              <a:noFill/>
            </p:spPr>
            <p:txBody>
              <a:bodyPr wrap="square" lIns="118833" tIns="59411" rIns="118833" bIns="59411" rtlCol="0">
                <a:spAutoFit/>
              </a:bodyPr>
              <a:lstStyle/>
              <a:p>
                <a:pPr defTabSz="1381203">
                  <a:spcBef>
                    <a:spcPct val="50000"/>
                  </a:spcBef>
                </a:pPr>
                <a:r>
                  <a:rPr lang="fr-FR">
                    <a:solidFill>
                      <a:srgbClr val="FFFFFF"/>
                    </a:solidFill>
                    <a:latin typeface="Segoe UI Light"/>
                  </a:rPr>
                  <a:t>Cloud selon votre besoin</a:t>
                </a:r>
              </a:p>
            </p:txBody>
          </p:sp>
        </p:grpSp>
        <p:sp>
          <p:nvSpPr>
            <p:cNvPr id="27" name="Rectangle 26"/>
            <p:cNvSpPr/>
            <p:nvPr/>
          </p:nvSpPr>
          <p:spPr>
            <a:xfrm>
              <a:off x="9923884" y="2069499"/>
              <a:ext cx="687689" cy="276999"/>
            </a:xfrm>
            <a:prstGeom prst="rect">
              <a:avLst/>
            </a:prstGeom>
            <a:noFill/>
          </p:spPr>
          <p:txBody>
            <a:bodyPr wrap="none" lIns="0" tIns="0" rIns="0" bIns="0">
              <a:spAutoFit/>
              <a:scene3d>
                <a:camera prst="orthographicFront"/>
                <a:lightRig rig="threePt" dir="t"/>
              </a:scene3d>
              <a:sp3d/>
            </a:bodyPr>
            <a:lstStyle/>
            <a:p>
              <a:pPr algn="ctr" defTabSz="773285">
                <a:lnSpc>
                  <a:spcPct val="90000"/>
                </a:lnSpc>
                <a:spcBef>
                  <a:spcPct val="0"/>
                </a:spcBef>
                <a:spcAft>
                  <a:spcPct val="35000"/>
                </a:spcAft>
              </a:pPr>
              <a:r>
                <a:rPr lang="fr-FR" sz="2000" spc="-25" dirty="0" smtClean="0">
                  <a:solidFill>
                    <a:srgbClr val="FFFFFF"/>
                  </a:solidFill>
                  <a:latin typeface="Segoe UI Light"/>
                </a:rPr>
                <a:t>Online</a:t>
              </a:r>
              <a:endParaRPr lang="fr-FR" sz="2000" spc="-25" dirty="0">
                <a:solidFill>
                  <a:srgbClr val="FFFFFF"/>
                </a:solidFill>
                <a:latin typeface="Segoe UI Light"/>
              </a:endParaRPr>
            </a:p>
          </p:txBody>
        </p:sp>
        <p:sp>
          <p:nvSpPr>
            <p:cNvPr id="28" name="Rectangle 27"/>
            <p:cNvSpPr/>
            <p:nvPr/>
          </p:nvSpPr>
          <p:spPr>
            <a:xfrm>
              <a:off x="7288067" y="5025241"/>
              <a:ext cx="755015" cy="276999"/>
            </a:xfrm>
            <a:prstGeom prst="rect">
              <a:avLst/>
            </a:prstGeom>
            <a:noFill/>
          </p:spPr>
          <p:txBody>
            <a:bodyPr wrap="none" lIns="0" tIns="0" rIns="0" bIns="0">
              <a:spAutoFit/>
              <a:scene3d>
                <a:camera prst="orthographicFront"/>
                <a:lightRig rig="threePt" dir="t"/>
              </a:scene3d>
              <a:sp3d/>
            </a:bodyPr>
            <a:lstStyle/>
            <a:p>
              <a:pPr algn="ctr" defTabSz="773285">
                <a:lnSpc>
                  <a:spcPct val="90000"/>
                </a:lnSpc>
                <a:spcBef>
                  <a:spcPct val="0"/>
                </a:spcBef>
                <a:spcAft>
                  <a:spcPct val="35000"/>
                </a:spcAft>
                <a:defRPr/>
              </a:pPr>
              <a:r>
                <a:rPr lang="fr-FR" sz="2000" spc="-25" smtClean="0">
                  <a:solidFill>
                    <a:srgbClr val="FFFFFF"/>
                  </a:solidFill>
                  <a:latin typeface="Segoe UI Light"/>
                </a:rPr>
                <a:t>Sur site</a:t>
              </a:r>
              <a:endParaRPr lang="fr-FR" sz="2000" spc="-25">
                <a:solidFill>
                  <a:srgbClr val="FFFFFF"/>
                </a:solidFill>
                <a:latin typeface="Segoe UI Light"/>
              </a:endParaRPr>
            </a:p>
          </p:txBody>
        </p:sp>
        <p:sp>
          <p:nvSpPr>
            <p:cNvPr id="31" name="Rectangle 30"/>
            <p:cNvSpPr/>
            <p:nvPr/>
          </p:nvSpPr>
          <p:spPr>
            <a:xfrm>
              <a:off x="6165993" y="2112647"/>
              <a:ext cx="908584" cy="276999"/>
            </a:xfrm>
            <a:prstGeom prst="rect">
              <a:avLst/>
            </a:prstGeom>
            <a:noFill/>
          </p:spPr>
          <p:txBody>
            <a:bodyPr wrap="none" lIns="0" tIns="0" rIns="0" bIns="0">
              <a:spAutoFit/>
              <a:scene3d>
                <a:camera prst="orthographicFront"/>
                <a:lightRig rig="threePt" dir="t"/>
              </a:scene3d>
              <a:sp3d/>
            </a:bodyPr>
            <a:lstStyle/>
            <a:p>
              <a:pPr algn="ctr" defTabSz="773285">
                <a:lnSpc>
                  <a:spcPct val="90000"/>
                </a:lnSpc>
                <a:spcBef>
                  <a:spcPct val="0"/>
                </a:spcBef>
                <a:spcAft>
                  <a:spcPct val="35000"/>
                </a:spcAft>
              </a:pPr>
              <a:r>
                <a:rPr lang="fr-FR" sz="2000" spc="-25" dirty="0" smtClean="0">
                  <a:solidFill>
                    <a:srgbClr val="FFFFFF"/>
                  </a:solidFill>
                  <a:latin typeface="Segoe UI Light"/>
                </a:rPr>
                <a:t>Hébergé</a:t>
              </a:r>
              <a:endParaRPr lang="fr-FR" sz="2000" spc="-25" dirty="0">
                <a:solidFill>
                  <a:srgbClr val="FFFFFF"/>
                </a:solidFill>
                <a:latin typeface="Segoe UI Light"/>
              </a:endParaRPr>
            </a:p>
          </p:txBody>
        </p:sp>
      </p:grpSp>
      <p:sp>
        <p:nvSpPr>
          <p:cNvPr id="30" name="Title 29"/>
          <p:cNvSpPr>
            <a:spLocks noGrp="1"/>
          </p:cNvSpPr>
          <p:nvPr>
            <p:ph type="title"/>
          </p:nvPr>
        </p:nvSpPr>
        <p:spPr/>
        <p:txBody>
          <a:bodyPr/>
          <a:lstStyle/>
          <a:p>
            <a:r>
              <a:rPr lang="fr-FR" smtClean="0">
                <a:solidFill>
                  <a:schemeClr val="tx1"/>
                </a:solidFill>
                <a:latin typeface="+mj-lt"/>
              </a:rPr>
              <a:t>Productivité personnelle et collaborative</a:t>
            </a:r>
            <a:endParaRPr lang="fr-FR">
              <a:solidFill>
                <a:schemeClr val="tx1"/>
              </a:solidFill>
              <a:latin typeface="+mj-lt"/>
            </a:endParaRPr>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6318" y="2970094"/>
            <a:ext cx="1378676" cy="1563975"/>
          </a:xfrm>
          <a:prstGeom prst="rect">
            <a:avLst/>
          </a:prstGeom>
          <a:noFill/>
          <a:ln w="9525">
            <a:noFill/>
            <a:miter lim="800000"/>
            <a:headEnd/>
            <a:tailEnd/>
          </a:ln>
          <a:effectLst/>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132" y="3196303"/>
            <a:ext cx="1274285" cy="1219200"/>
          </a:xfrm>
          <a:prstGeom prst="roundRect">
            <a:avLst>
              <a:gd name="adj" fmla="val 834"/>
            </a:avLst>
          </a:prstGeom>
          <a:noFill/>
          <a:ln w="9525">
            <a:noFill/>
            <a:miter lim="800000"/>
            <a:headEnd/>
            <a:tailEnd/>
          </a:ln>
          <a:effectLst>
            <a:outerShdw blurRad="368300" sx="102000" sy="102000" algn="ctr" rotWithShape="0">
              <a:prstClr val="black">
                <a:alpha val="20000"/>
              </a:prstClr>
            </a:outerShdw>
          </a:effectLst>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3953" y="3429818"/>
            <a:ext cx="2803430" cy="1916409"/>
          </a:xfrm>
          <a:prstGeom prst="roundRect">
            <a:avLst>
              <a:gd name="adj" fmla="val 834"/>
            </a:avLst>
          </a:prstGeom>
          <a:noFill/>
          <a:ln w="9525">
            <a:noFill/>
            <a:miter lim="800000"/>
            <a:headEnd/>
            <a:tailEnd/>
          </a:ln>
          <a:effectLst>
            <a:outerShdw blurRad="368300" sx="102000" sy="102000" algn="ctr" rotWithShape="0">
              <a:prstClr val="black">
                <a:alpha val="20000"/>
              </a:prstClr>
            </a:outerShdw>
          </a:effectLst>
        </p:spPr>
      </p:pic>
      <p:pic>
        <p:nvPicPr>
          <p:cNvPr id="39" name="Picture 38"/>
          <p:cNvPicPr>
            <a:picLocks noChangeAspect="1"/>
          </p:cNvPicPr>
          <p:nvPr/>
        </p:nvPicPr>
        <p:blipFill rotWithShape="1">
          <a:blip r:embed="rId9">
            <a:extLst>
              <a:ext uri="{28A0092B-C50C-407E-A947-70E740481C1C}">
                <a14:useLocalDpi xmlns:a14="http://schemas.microsoft.com/office/drawing/2010/main" val="0"/>
              </a:ext>
            </a:extLst>
          </a:blip>
          <a:srcRect r="74141"/>
          <a:stretch/>
        </p:blipFill>
        <p:spPr>
          <a:xfrm>
            <a:off x="3966541" y="3467939"/>
            <a:ext cx="490001" cy="813473"/>
          </a:xfrm>
          <a:prstGeom prst="rect">
            <a:avLst/>
          </a:prstGeom>
          <a:noFill/>
          <a:ln>
            <a:noFill/>
          </a:ln>
          <a:effectLst>
            <a:outerShdw blurRad="38100" algn="ctr" rotWithShape="0">
              <a:prstClr val="black">
                <a:alpha val="30000"/>
              </a:prstClr>
            </a:outerShdw>
          </a:effectLst>
        </p:spPr>
      </p:pic>
    </p:spTree>
    <p:extLst>
      <p:ext uri="{BB962C8B-B14F-4D97-AF65-F5344CB8AC3E}">
        <p14:creationId xmlns:p14="http://schemas.microsoft.com/office/powerpoint/2010/main" val="30690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75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75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50"/>
                                        <p:tgtEl>
                                          <p:spTgt spid="39"/>
                                        </p:tgtEl>
                                      </p:cBhvr>
                                    </p:animEffect>
                                  </p:childTnLst>
                                </p:cTn>
                              </p:par>
                              <p:par>
                                <p:cTn id="20" presetID="10" presetClass="entr" presetSubtype="0" fill="hold" nodeType="withEffect">
                                  <p:stCondLst>
                                    <p:cond delay="25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750"/>
                                        <p:tgtEl>
                                          <p:spTgt spid="35"/>
                                        </p:tgtEl>
                                      </p:cBhvr>
                                    </p:animEffect>
                                  </p:childTnLst>
                                </p:cTn>
                              </p:par>
                              <p:par>
                                <p:cTn id="23" presetID="22" presetClass="entr" presetSubtype="8" fill="hold" nodeType="withEffect">
                                  <p:stCondLst>
                                    <p:cond delay="5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7391" y="5134330"/>
            <a:ext cx="4817969" cy="1549724"/>
          </a:xfrm>
          <a:prstGeom prst="rect">
            <a:avLst/>
          </a:prstGeom>
        </p:spPr>
      </p:pic>
      <p:pic>
        <p:nvPicPr>
          <p:cNvPr id="84" name="Picture 8" descr="http://upload.wikimedia.org/wikipedia/commons/thumb/5/51/Telef%C3%B3nica_Logo.svg/1000px-Telef%C3%B3nica_Logo.svg.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8686017" y="1117221"/>
            <a:ext cx="1588401" cy="4336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5" name="Picture 13" descr="http://upload.wikimedia.org/wikipedia/en/thumb/b/b2/TeliaSonera_new_logo.svg/1000px-TeliaSonera_new_logo.svg.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9605127" y="2056660"/>
            <a:ext cx="2360159" cy="5097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6" name="Picture 26" descr="C:\Users\Claudette\Documents\2011 Jobs\logos\jack henry and associates.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783815" y="348652"/>
            <a:ext cx="1376595" cy="28151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7" name="Picture 30" descr="File:Portugaltelecom2009.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75384" y="2913243"/>
            <a:ext cx="729129" cy="72913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8" name="Group 87"/>
          <p:cNvGrpSpPr/>
          <p:nvPr/>
        </p:nvGrpSpPr>
        <p:grpSpPr>
          <a:xfrm>
            <a:off x="2613068" y="387688"/>
            <a:ext cx="1383952" cy="203443"/>
            <a:chOff x="3829696" y="-672827"/>
            <a:chExt cx="2561346" cy="376518"/>
          </a:xfrm>
          <a:effectLst>
            <a:outerShdw blurRad="50800" dist="38100" dir="2700000" algn="tl" rotWithShape="0">
              <a:prstClr val="black">
                <a:alpha val="40000"/>
              </a:prstClr>
            </a:outerShdw>
          </a:effectLst>
        </p:grpSpPr>
        <p:pic>
          <p:nvPicPr>
            <p:cNvPr id="89" name="Picture 34" descr="http://upload.wikimedia.org/wikipedia/en/thumb/9/9d/Telmex_logo.svg/1000px-Telmex_logo.svg.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68888"/>
            <a:stretch/>
          </p:blipFill>
          <p:spPr bwMode="auto">
            <a:xfrm>
              <a:off x="3829696" y="-672827"/>
              <a:ext cx="796896" cy="37651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http://upload.wikimedia.org/wikipedia/en/thumb/9/9d/Telmex_logo.svg/1000px-Telmex_logo.svg.pn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31112"/>
            <a:stretch/>
          </p:blipFill>
          <p:spPr bwMode="auto">
            <a:xfrm>
              <a:off x="4626591" y="-672827"/>
              <a:ext cx="1764451" cy="3765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p:cNvGrpSpPr/>
          <p:nvPr/>
        </p:nvGrpSpPr>
        <p:grpSpPr>
          <a:xfrm>
            <a:off x="5293210" y="1967951"/>
            <a:ext cx="1636218" cy="687212"/>
            <a:chOff x="2218085" y="-834018"/>
            <a:chExt cx="1985757" cy="834018"/>
          </a:xfrm>
          <a:effectLst>
            <a:outerShdw blurRad="50800" dist="38100" dir="2700000" algn="tl" rotWithShape="0">
              <a:prstClr val="black">
                <a:alpha val="40000"/>
              </a:prstClr>
            </a:outerShdw>
          </a:effectLst>
        </p:grpSpPr>
        <p:pic>
          <p:nvPicPr>
            <p:cNvPr id="92" name="Picture 25" descr="http://upload.wikimedia.org/wikipedia/en/thumb/a/a0/KPN_logo.svg/500px-KPN_logo.svg.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56374"/>
            <a:stretch/>
          </p:blipFill>
          <p:spPr bwMode="auto">
            <a:xfrm>
              <a:off x="2218085" y="-834018"/>
              <a:ext cx="866309" cy="83401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5" descr="http://upload.wikimedia.org/wikipedia/en/thumb/a/a0/KPN_logo.svg/500px-KPN_logo.svg.p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l="43626"/>
            <a:stretch/>
          </p:blipFill>
          <p:spPr bwMode="auto">
            <a:xfrm>
              <a:off x="3084394" y="-834018"/>
              <a:ext cx="1119448" cy="834018"/>
            </a:xfrm>
            <a:prstGeom prst="rect">
              <a:avLst/>
            </a:prstGeom>
            <a:noFill/>
            <a:extLst>
              <a:ext uri="{909E8E84-426E-40DD-AFC4-6F175D3DCCD1}">
                <a14:hiddenFill xmlns:a14="http://schemas.microsoft.com/office/drawing/2010/main">
                  <a:solidFill>
                    <a:srgbClr val="FFFFFF"/>
                  </a:solidFill>
                </a14:hiddenFill>
              </a:ext>
            </a:extLst>
          </p:spPr>
        </p:pic>
      </p:grpSp>
      <p:pic>
        <p:nvPicPr>
          <p:cNvPr id="94" name="Picture 18" descr="\\sfp\Work\White_Whale\2-20476_Ballmer_Office365 Launch\Art\Partner Logos\central europe on demand.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6000"/>
                    </a14:imgEffect>
                  </a14:imgLayer>
                </a14:imgProps>
              </a:ext>
              <a:ext uri="{28A0092B-C50C-407E-A947-70E740481C1C}">
                <a14:useLocalDpi xmlns:a14="http://schemas.microsoft.com/office/drawing/2010/main"/>
              </a:ext>
            </a:extLst>
          </a:blip>
          <a:srcRect/>
          <a:stretch>
            <a:fillRect/>
          </a:stretch>
        </p:blipFill>
        <p:spPr bwMode="auto">
          <a:xfrm>
            <a:off x="3192899" y="1044073"/>
            <a:ext cx="1772444" cy="5799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5" name="Picture 19" descr="\\sfp\Work\White_Whale\2-20476_Ballmer_Office365 Launch\Art\Partner Logos\Elisa_logo_LR.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0686138" y="1134763"/>
            <a:ext cx="818373" cy="3985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22" descr="\\sfp\Work\White_Whale\2-20476_Ballmer_Office365 Launch\Art\Partner Logos\intY_logo NEW 11.png"/>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3517070" y="2992453"/>
            <a:ext cx="836172" cy="5707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7" name="Picture 17" descr="\\sfp\Work\White_Whale\2-20476_Ballmer_Office365 Launch\Art\Partner Logos\BT_colour_mark_pos_CS3.png"/>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0654058" y="4102973"/>
            <a:ext cx="1080828" cy="51252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8" name="Picture 12" descr="\\sfp\Work\White_Whale\2-20476_Ballmer_Office365 Launch\Art\Partner Logos\01_atea_colour_cmyk.png"/>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8830488" y="3109525"/>
            <a:ext cx="1287970" cy="3365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9" name="Picture 27" descr="\\sfp\Work\White_Whale\2-20476_Ballmer_Office365 Launch\Art\Partner Logos\Mamut logo.png"/>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350021" y="1140567"/>
            <a:ext cx="1089957" cy="3869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0" name="Picture 29" descr="\\sfp\Work\White_Whale\2-20476_Ballmer_Office365 Launch\Art\Partner Logos\O2_P2747.png"/>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10502174" y="277236"/>
            <a:ext cx="441186" cy="4243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1" name="Picture 2" descr="http://upload.wikimedia.org/wikipedia/commons/thumb/c/c8/Orange_logo.svg/2000px-Orange_logo.svg.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448434" y="3987277"/>
            <a:ext cx="743908" cy="7439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Picture 16" descr="\\sfp\Work\White_Whale\2-20476_Ballmer_Office365 Launch\Art\Partner Logos\Bell_Pantone301_Lg [Converted].png"/>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5244114" y="3045158"/>
            <a:ext cx="812263" cy="4653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 name="Picture 4" descr="\\sfp\Work\White_Whale\2-20476_Ballmer_Office365 Launch\Art\Partner Logos\Ricoh Logo [Converted].png"/>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6636302" y="3134833"/>
            <a:ext cx="1584587" cy="2859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 name="Picture 10" descr="\\sfp\Work\White_Whale\2-20476_Ballmer_Office365 Launch\Art\Partner Logos\VF_HOR_RGB_9R [Converted].png"/>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542182" y="3071090"/>
            <a:ext cx="2150625" cy="4134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21" descr="\\sfp\Work\White_Whale\2-20476_Ballmer_Office365 Launch\Art\Partner Logos\intuit_blue [Converted].png"/>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1304805" y="1149077"/>
            <a:ext cx="1269231" cy="3699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25" descr="\\sfp\Work\White_Whale\2-20476_Ballmer_Office365 Launch\Art\Partner Logos\KT Wordmark_Basic(White bg).png"/>
          <p:cNvPicPr>
            <a:picLocks noChangeAspect="1" noChangeArrowheads="1"/>
          </p:cNvPicPr>
          <p:nvPr/>
        </p:nvPicPr>
        <p:blipFill>
          <a:blip r:embed="rId30" cstate="print">
            <a:extLst>
              <a:ext uri="{BEBA8EAE-BF5A-486C-A8C5-ECC9F3942E4B}">
                <a14:imgProps xmlns:a14="http://schemas.microsoft.com/office/drawing/2010/main">
                  <a14:imgLayer r:embed="rId31">
                    <a14:imgEffect>
                      <a14:brightnessContrast bright="33000"/>
                    </a14:imgEffect>
                  </a14:imgLayer>
                </a14:imgProps>
              </a:ext>
              <a:ext uri="{28A0092B-C50C-407E-A947-70E740481C1C}">
                <a14:useLocalDpi xmlns:a14="http://schemas.microsoft.com/office/drawing/2010/main"/>
              </a:ext>
            </a:extLst>
          </a:blip>
          <a:srcRect/>
          <a:stretch>
            <a:fillRect/>
          </a:stretch>
        </p:blipFill>
        <p:spPr bwMode="auto">
          <a:xfrm>
            <a:off x="344746" y="1115655"/>
            <a:ext cx="536816" cy="4367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7" name="Picture 30" descr="\\sfp\Work\White_Whale\2-20476_Ballmer_Office365 Launch\Art\Partner Logos\OtsukaCorp_B [Converted].png"/>
          <p:cNvPicPr>
            <a:picLocks noChangeAspect="1" noChangeArrowheads="1"/>
          </p:cNvPicPr>
          <p:nvPr/>
        </p:nvPicPr>
        <p:blipFill>
          <a:blip r:embed="rId32" cstate="print">
            <a:extLst>
              <a:ext uri="{BEBA8EAE-BF5A-486C-A8C5-ECC9F3942E4B}">
                <a14:imgProps xmlns:a14="http://schemas.microsoft.com/office/drawing/2010/main">
                  <a14:imgLayer r:embed="rId3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4241" y="4240926"/>
            <a:ext cx="2358564" cy="2366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8" name="Picture 15" descr="\\sfp\Work\White_Whale\2-20476_Ballmer_Office365 Launch\Art\Partner Logos\Belgacom.jpg"/>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2003381" y="1991770"/>
            <a:ext cx="961630" cy="639575"/>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 name="Picture 5"/>
          <p:cNvPicPr>
            <a:picLocks noChangeAspect="1" noChangeArrowheads="1"/>
          </p:cNvPicPr>
          <p:nvPr/>
        </p:nvPicPr>
        <p:blipFill>
          <a:blip r:embed="rId35" cstate="print">
            <a:extLst>
              <a:ext uri="{28A0092B-C50C-407E-A947-70E740481C1C}">
                <a14:useLocalDpi xmlns:a14="http://schemas.microsoft.com/office/drawing/2010/main" val="0"/>
              </a:ext>
            </a:extLst>
          </a:blip>
          <a:stretch>
            <a:fillRect/>
          </a:stretch>
        </p:blipFill>
        <p:spPr bwMode="auto">
          <a:xfrm>
            <a:off x="11157897" y="237502"/>
            <a:ext cx="825212" cy="5038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 name="Picture 2" descr="\\sfp\Work\White_Whale\2-20476_Ballmer_Office365 Launch\Art\Partner Logos\PGi_Logo_Sm_CMYK.png"/>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9583673" y="4039978"/>
            <a:ext cx="679484" cy="6385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1" name="Picture 7" descr="\\sfp\Work\White_Whale\2-20476_Ballmer_Office365 Launch\Art\Partner Logos\Starhub logo.png"/>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3285258" y="4111562"/>
            <a:ext cx="1328383" cy="4953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2" name="Picture 14" descr="\\sfp\Work\White_Whale\2-20476_Ballmer_Office365 Launch\Art\Partner Logos\appriver-logo-emailwebsecurityexperts_stacked.png"/>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5557030" y="1106395"/>
            <a:ext cx="1158693" cy="4552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3" name="Picture 28"/>
          <p:cNvPicPr>
            <a:picLocks noChangeAspect="1" noChangeArrowheads="1"/>
          </p:cNvPicPr>
          <p:nvPr/>
        </p:nvPicPr>
        <p:blipFill>
          <a:blip r:embed="rId39" cstate="print">
            <a:extLst>
              <a:ext uri="{28A0092B-C50C-407E-A947-70E740481C1C}">
                <a14:useLocalDpi xmlns:a14="http://schemas.microsoft.com/office/drawing/2010/main" val="0"/>
              </a:ext>
            </a:extLst>
          </a:blip>
          <a:stretch>
            <a:fillRect/>
          </a:stretch>
        </p:blipFill>
        <p:spPr bwMode="auto">
          <a:xfrm>
            <a:off x="215954" y="256260"/>
            <a:ext cx="1916088" cy="4663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4" name="Picture 2" descr="http://upload.wikimedia.org/wikipedia/commons/thumb/a/a1/Telstra.svg/2000px-Telstra.svg.png"/>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186051" y="4177301"/>
            <a:ext cx="1419197" cy="36385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4" descr="http://upload.wikimedia.org/wikipedia/en/thumb/5/54/TDC.svg/2000px-TDC.svg.png"/>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529398" y="1929173"/>
            <a:ext cx="895585" cy="7647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16" name="Group 115"/>
          <p:cNvGrpSpPr/>
          <p:nvPr/>
        </p:nvGrpSpPr>
        <p:grpSpPr>
          <a:xfrm>
            <a:off x="6396504" y="318081"/>
            <a:ext cx="1611458" cy="342663"/>
            <a:chOff x="9904546" y="2158927"/>
            <a:chExt cx="1870224" cy="397686"/>
          </a:xfrm>
          <a:effectLst>
            <a:outerShdw blurRad="50800" dist="38100" dir="2700000" algn="tl" rotWithShape="0">
              <a:prstClr val="black">
                <a:alpha val="40000"/>
              </a:prstClr>
            </a:outerShdw>
          </a:effectLst>
        </p:grpSpPr>
        <p:pic>
          <p:nvPicPr>
            <p:cNvPr id="117" name="Picture 6" descr="\\sfp\Work\White_Whale\2-20476_Ballmer_Office365 Launch\Art\Partner Logos\SKBKontur Logo.png"/>
            <p:cNvPicPr>
              <a:picLocks noChangeAspect="1" noChangeArrowheads="1"/>
            </p:cNvPicPr>
            <p:nvPr/>
          </p:nvPicPr>
          <p:blipFill rotWithShape="1">
            <a:blip r:embed="rId42" cstate="print">
              <a:extLst>
                <a:ext uri="{28A0092B-C50C-407E-A947-70E740481C1C}">
                  <a14:useLocalDpi xmlns:a14="http://schemas.microsoft.com/office/drawing/2010/main"/>
                </a:ext>
              </a:extLst>
            </a:blip>
            <a:srcRect r="78129"/>
            <a:stretch/>
          </p:blipFill>
          <p:spPr bwMode="auto">
            <a:xfrm>
              <a:off x="9904546" y="2167787"/>
              <a:ext cx="409035" cy="38882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6" descr="\\sfp\Work\White_Whale\2-20476_Ballmer_Office365 Launch\Art\Partner Logos\SKBKontur Logo.png"/>
            <p:cNvPicPr>
              <a:picLocks noChangeAspect="1" noChangeArrowheads="1"/>
            </p:cNvPicPr>
            <p:nvPr/>
          </p:nvPicPr>
          <p:blipFill rotWithShape="1">
            <a:blip r:embed="rId43" cstate="print">
              <a:extLst>
                <a:ext uri="{BEBA8EAE-BF5A-486C-A8C5-ECC9F3942E4B}">
                  <a14:imgProps xmlns:a14="http://schemas.microsoft.com/office/drawing/2010/main">
                    <a14:imgLayer r:embed="rId44">
                      <a14:imgEffect>
                        <a14:brightnessContrast bright="100000"/>
                      </a14:imgEffect>
                    </a14:imgLayer>
                  </a14:imgProps>
                </a:ext>
                <a:ext uri="{28A0092B-C50C-407E-A947-70E740481C1C}">
                  <a14:useLocalDpi xmlns:a14="http://schemas.microsoft.com/office/drawing/2010/main"/>
                </a:ext>
              </a:extLst>
            </a:blip>
            <a:srcRect l="25965"/>
            <a:stretch/>
          </p:blipFill>
          <p:spPr bwMode="auto">
            <a:xfrm>
              <a:off x="10390152" y="2158927"/>
              <a:ext cx="1384618" cy="3888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118"/>
          <p:cNvGrpSpPr/>
          <p:nvPr/>
        </p:nvGrpSpPr>
        <p:grpSpPr>
          <a:xfrm>
            <a:off x="4388408" y="347564"/>
            <a:ext cx="1436548" cy="283693"/>
            <a:chOff x="6346462" y="2197576"/>
            <a:chExt cx="1667228" cy="329248"/>
          </a:xfrm>
          <a:effectLst>
            <a:outerShdw blurRad="50800" dist="38100" dir="2700000" algn="tl" rotWithShape="0">
              <a:prstClr val="black">
                <a:alpha val="40000"/>
              </a:prstClr>
            </a:outerShdw>
          </a:effectLst>
        </p:grpSpPr>
        <p:pic>
          <p:nvPicPr>
            <p:cNvPr id="120" name="Picture 20" descr="\\sfp\Work\White_Whale\2-20476_Ballmer_Office365 Launch\Art\Partner Logos\InterCall_logo_RGB_gradient_horiz [Converted].png"/>
            <p:cNvPicPr>
              <a:picLocks noChangeAspect="1" noChangeArrowheads="1"/>
            </p:cNvPicPr>
            <p:nvPr/>
          </p:nvPicPr>
          <p:blipFill rotWithShape="1">
            <a:blip r:embed="rId45" cstate="print">
              <a:extLst>
                <a:ext uri="{28A0092B-C50C-407E-A947-70E740481C1C}">
                  <a14:useLocalDpi xmlns:a14="http://schemas.microsoft.com/office/drawing/2010/main"/>
                </a:ext>
              </a:extLst>
            </a:blip>
            <a:srcRect r="76971"/>
            <a:stretch/>
          </p:blipFill>
          <p:spPr bwMode="auto">
            <a:xfrm>
              <a:off x="6346462" y="2197576"/>
              <a:ext cx="383948" cy="32924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0" descr="\\sfp\Work\White_Whale\2-20476_Ballmer_Office365 Launch\Art\Partner Logos\InterCall_logo_RGB_gradient_horiz [Converted].png"/>
            <p:cNvPicPr>
              <a:picLocks noChangeAspect="1" noChangeArrowheads="1"/>
            </p:cNvPicPr>
            <p:nvPr/>
          </p:nvPicPr>
          <p:blipFill rotWithShape="1">
            <a:blip r:embed="rId46" cstate="print">
              <a:extLst>
                <a:ext uri="{BEBA8EAE-BF5A-486C-A8C5-ECC9F3942E4B}">
                  <a14:imgProps xmlns:a14="http://schemas.microsoft.com/office/drawing/2010/main">
                    <a14:imgLayer r:embed="rId47">
                      <a14:imgEffect>
                        <a14:brightnessContrast bright="100000"/>
                      </a14:imgEffect>
                    </a14:imgLayer>
                  </a14:imgProps>
                </a:ext>
                <a:ext uri="{28A0092B-C50C-407E-A947-70E740481C1C}">
                  <a14:useLocalDpi xmlns:a14="http://schemas.microsoft.com/office/drawing/2010/main"/>
                </a:ext>
              </a:extLst>
            </a:blip>
            <a:srcRect l="23029"/>
            <a:stretch/>
          </p:blipFill>
          <p:spPr bwMode="auto">
            <a:xfrm>
              <a:off x="6730409" y="2197576"/>
              <a:ext cx="1283281"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oup 121"/>
          <p:cNvGrpSpPr/>
          <p:nvPr/>
        </p:nvGrpSpPr>
        <p:grpSpPr>
          <a:xfrm>
            <a:off x="450742" y="1962886"/>
            <a:ext cx="854062" cy="697345"/>
            <a:chOff x="5358986" y="5987932"/>
            <a:chExt cx="772534" cy="630777"/>
          </a:xfrm>
          <a:effectLst>
            <a:outerShdw blurRad="50800" dist="38100" dir="2700000" algn="tl" rotWithShape="0">
              <a:prstClr val="black">
                <a:alpha val="40000"/>
              </a:prstClr>
            </a:outerShdw>
          </a:effectLst>
        </p:grpSpPr>
        <p:pic>
          <p:nvPicPr>
            <p:cNvPr id="123" name="Picture 11" descr="\\sfp\Work\White_Whale\2-20476_Ballmer_Office365 Launch\Art\Partner Logos\VimpelCom Beeline-Business Logo [Converted].png"/>
            <p:cNvPicPr>
              <a:picLocks noChangeAspect="1" noChangeArrowheads="1"/>
            </p:cNvPicPr>
            <p:nvPr/>
          </p:nvPicPr>
          <p:blipFill rotWithShape="1">
            <a:blip r:embed="rId48" cstate="print">
              <a:extLst>
                <a:ext uri="{28A0092B-C50C-407E-A947-70E740481C1C}">
                  <a14:useLocalDpi xmlns:a14="http://schemas.microsoft.com/office/drawing/2010/main"/>
                </a:ext>
              </a:extLst>
            </a:blip>
            <a:srcRect b="46850"/>
            <a:stretch/>
          </p:blipFill>
          <p:spPr bwMode="auto">
            <a:xfrm>
              <a:off x="5358986" y="5987932"/>
              <a:ext cx="772534" cy="409295"/>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1" descr="\\sfp\Work\White_Whale\2-20476_Ballmer_Office365 Launch\Art\Partner Logos\VimpelCom Beeline-Business Logo [Converted].png"/>
            <p:cNvPicPr>
              <a:picLocks noChangeAspect="1" noChangeArrowheads="1"/>
            </p:cNvPicPr>
            <p:nvPr/>
          </p:nvPicPr>
          <p:blipFill rotWithShape="1">
            <a:blip r:embed="rId49" cstate="print">
              <a:extLst>
                <a:ext uri="{BEBA8EAE-BF5A-486C-A8C5-ECC9F3942E4B}">
                  <a14:imgProps xmlns:a14="http://schemas.microsoft.com/office/drawing/2010/main">
                    <a14:imgLayer r:embed="rId50">
                      <a14:imgEffect>
                        <a14:brightnessContrast bright="100000"/>
                      </a14:imgEffect>
                    </a14:imgLayer>
                  </a14:imgProps>
                </a:ext>
                <a:ext uri="{28A0092B-C50C-407E-A947-70E740481C1C}">
                  <a14:useLocalDpi xmlns:a14="http://schemas.microsoft.com/office/drawing/2010/main"/>
                </a:ext>
              </a:extLst>
            </a:blip>
            <a:srcRect t="54538" b="16701"/>
            <a:stretch/>
          </p:blipFill>
          <p:spPr bwMode="auto">
            <a:xfrm>
              <a:off x="5358986" y="6397227"/>
              <a:ext cx="772534" cy="2214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p:cNvGrpSpPr/>
          <p:nvPr/>
        </p:nvGrpSpPr>
        <p:grpSpPr>
          <a:xfrm>
            <a:off x="7867550" y="1932020"/>
            <a:ext cx="1393592" cy="759077"/>
            <a:chOff x="10600538" y="2831083"/>
            <a:chExt cx="1260560" cy="686616"/>
          </a:xfrm>
          <a:effectLst>
            <a:outerShdw blurRad="50800" dist="38100" dir="2700000" algn="tl" rotWithShape="0">
              <a:prstClr val="black">
                <a:alpha val="40000"/>
              </a:prstClr>
            </a:outerShdw>
          </a:effectLst>
        </p:grpSpPr>
        <p:pic>
          <p:nvPicPr>
            <p:cNvPr id="126" name="Picture 9" descr="\\sfp\Work\White_Whale\2-20476_Ballmer_Office365 Launch\Art\Partner Logos\upc_business_logo_rgb-1256722838.png"/>
            <p:cNvPicPr>
              <a:picLocks noChangeAspect="1" noChangeArrowheads="1"/>
            </p:cNvPicPr>
            <p:nvPr/>
          </p:nvPicPr>
          <p:blipFill rotWithShape="1">
            <a:blip r:embed="rId51" cstate="print">
              <a:extLst>
                <a:ext uri="{28A0092B-C50C-407E-A947-70E740481C1C}">
                  <a14:useLocalDpi xmlns:a14="http://schemas.microsoft.com/office/drawing/2010/main"/>
                </a:ext>
              </a:extLst>
            </a:blip>
            <a:srcRect r="47883"/>
            <a:stretch/>
          </p:blipFill>
          <p:spPr bwMode="auto">
            <a:xfrm>
              <a:off x="10600538" y="2831083"/>
              <a:ext cx="611975" cy="686616"/>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9" descr="\\sfp\Work\White_Whale\2-20476_Ballmer_Office365 Launch\Art\Partner Logos\upc_business_logo_rgb-1256722838.png"/>
            <p:cNvPicPr>
              <a:picLocks noChangeAspect="1" noChangeArrowheads="1"/>
            </p:cNvPicPr>
            <p:nvPr/>
          </p:nvPicPr>
          <p:blipFill rotWithShape="1">
            <a:blip r:embed="rId52" cstate="print">
              <a:extLst>
                <a:ext uri="{BEBA8EAE-BF5A-486C-A8C5-ECC9F3942E4B}">
                  <a14:imgProps xmlns:a14="http://schemas.microsoft.com/office/drawing/2010/main">
                    <a14:imgLayer r:embed="rId53">
                      <a14:imgEffect>
                        <a14:brightnessContrast bright="100000"/>
                      </a14:imgEffect>
                    </a14:imgLayer>
                  </a14:imgProps>
                </a:ext>
                <a:ext uri="{28A0092B-C50C-407E-A947-70E740481C1C}">
                  <a14:useLocalDpi xmlns:a14="http://schemas.microsoft.com/office/drawing/2010/main"/>
                </a:ext>
              </a:extLst>
            </a:blip>
            <a:srcRect l="51144" r="-6379"/>
            <a:stretch/>
          </p:blipFill>
          <p:spPr bwMode="auto">
            <a:xfrm>
              <a:off x="11212513" y="2831083"/>
              <a:ext cx="648585" cy="686616"/>
            </a:xfrm>
            <a:prstGeom prst="rect">
              <a:avLst/>
            </a:prstGeom>
            <a:noFill/>
            <a:extLst>
              <a:ext uri="{909E8E84-426E-40DD-AFC4-6F175D3DCCD1}">
                <a14:hiddenFill xmlns:a14="http://schemas.microsoft.com/office/drawing/2010/main">
                  <a:solidFill>
                    <a:srgbClr val="FFFFFF"/>
                  </a:solidFill>
                </a14:hiddenFill>
              </a:ext>
            </a:extLst>
          </p:spPr>
        </p:pic>
      </p:grpSp>
      <p:pic>
        <p:nvPicPr>
          <p:cNvPr id="128" name="Picture 2" descr="File:Swisscom Logo.png">
            <a:hlinkClick r:id="rId54"/>
          </p:cNvPr>
          <p:cNvPicPr>
            <a:picLocks noChangeAspect="1" noChangeArrowheads="1"/>
          </p:cNvPicPr>
          <p:nvPr/>
        </p:nvPicPr>
        <p:blipFill>
          <a:blip r:embed="rId55" cstate="print">
            <a:extLst>
              <a:ext uri="{BEBA8EAE-BF5A-486C-A8C5-ECC9F3942E4B}">
                <a14:imgProps xmlns:a14="http://schemas.microsoft.com/office/drawing/2010/main">
                  <a14:imgLayer r:embed="rId56">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a:off x="6725460" y="3789354"/>
            <a:ext cx="1497493" cy="113975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2621721" y="2071972"/>
            <a:ext cx="6743108" cy="2168955"/>
          </a:xfrm>
          <a:prstGeom prst="rect">
            <a:avLst/>
          </a:prstGeom>
        </p:spPr>
      </p:pic>
    </p:spTree>
    <p:extLst>
      <p:ext uri="{BB962C8B-B14F-4D97-AF65-F5344CB8AC3E}">
        <p14:creationId xmlns:p14="http://schemas.microsoft.com/office/powerpoint/2010/main" val="158374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88205E-6 4.81481E-6 L -4.88205E-6 0.37384 " pathEditMode="relative" rAng="0" ptsTypes="AA">
                                      <p:cBhvr>
                                        <p:cTn id="6" dur="1250" fill="hold"/>
                                        <p:tgtEl>
                                          <p:spTgt spid="49"/>
                                        </p:tgtEl>
                                        <p:attrNameLst>
                                          <p:attrName>ppt_x</p:attrName>
                                          <p:attrName>ppt_y</p:attrName>
                                        </p:attrNameLst>
                                      </p:cBhvr>
                                      <p:rCtr x="0" y="18681"/>
                                    </p:animMotion>
                                  </p:childTnLst>
                                </p:cTn>
                              </p:par>
                              <p:par>
                                <p:cTn id="7" presetID="10" presetClass="exit" presetSubtype="0" fill="hold" nodeType="withEffect">
                                  <p:stCondLst>
                                    <p:cond delay="200"/>
                                  </p:stCondLst>
                                  <p:childTnLst>
                                    <p:animEffect transition="out" filter="fade">
                                      <p:cBhvr>
                                        <p:cTn id="8" dur="1100"/>
                                        <p:tgtEl>
                                          <p:spTgt spid="49"/>
                                        </p:tgtEl>
                                      </p:cBhvr>
                                    </p:animEffect>
                                    <p:set>
                                      <p:cBhvr>
                                        <p:cTn id="9" dur="1" fill="hold">
                                          <p:stCondLst>
                                            <p:cond delay="1099"/>
                                          </p:stCondLst>
                                        </p:cTn>
                                        <p:tgtEl>
                                          <p:spTgt spid="49"/>
                                        </p:tgtEl>
                                        <p:attrNameLst>
                                          <p:attrName>style.visibility</p:attrName>
                                        </p:attrNameLst>
                                      </p:cBhvr>
                                      <p:to>
                                        <p:strVal val="hidden"/>
                                      </p:to>
                                    </p:set>
                                  </p:childTnLst>
                                </p:cTn>
                              </p:par>
                              <p:par>
                                <p:cTn id="10" presetID="10" presetClass="entr" presetSubtype="0" fill="hold" nodeType="withEffect">
                                  <p:stCondLst>
                                    <p:cond delay="6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400"/>
                                        <p:tgtEl>
                                          <p:spTgt spid="3"/>
                                        </p:tgtEl>
                                      </p:cBhvr>
                                    </p:animEffect>
                                  </p:childTnLst>
                                </p:cTn>
                              </p:par>
                            </p:childTnLst>
                          </p:cTn>
                        </p:par>
                        <p:par>
                          <p:cTn id="13" fill="hold">
                            <p:stCondLst>
                              <p:cond delay="2000"/>
                            </p:stCondLst>
                            <p:childTnLst>
                              <p:par>
                                <p:cTn id="14" presetID="23" presetClass="entr" presetSubtype="36"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 calcmode="lin" valueType="num">
                                      <p:cBhvr>
                                        <p:cTn id="16" dur="500" fill="hold"/>
                                        <p:tgtEl>
                                          <p:spTgt spid="91"/>
                                        </p:tgtEl>
                                        <p:attrNameLst>
                                          <p:attrName>ppt_w</p:attrName>
                                        </p:attrNameLst>
                                      </p:cBhvr>
                                      <p:tavLst>
                                        <p:tav tm="0">
                                          <p:val>
                                            <p:strVal val="(6*min(max(#ppt_w*#ppt_h,.3),1)-7.4)/-.7*#ppt_w"/>
                                          </p:val>
                                        </p:tav>
                                        <p:tav tm="100000">
                                          <p:val>
                                            <p:strVal val="#ppt_w"/>
                                          </p:val>
                                        </p:tav>
                                      </p:tavLst>
                                    </p:anim>
                                    <p:anim calcmode="lin" valueType="num">
                                      <p:cBhvr>
                                        <p:cTn id="17" dur="500" fill="hold"/>
                                        <p:tgtEl>
                                          <p:spTgt spid="91"/>
                                        </p:tgtEl>
                                        <p:attrNameLst>
                                          <p:attrName>ppt_h</p:attrName>
                                        </p:attrNameLst>
                                      </p:cBhvr>
                                      <p:tavLst>
                                        <p:tav tm="0">
                                          <p:val>
                                            <p:strVal val="(6*min(max(#ppt_w*#ppt_h,.3),1)-7.4)/-.7*#ppt_h"/>
                                          </p:val>
                                        </p:tav>
                                        <p:tav tm="100000">
                                          <p:val>
                                            <p:strVal val="#ppt_h"/>
                                          </p:val>
                                        </p:tav>
                                      </p:tavLst>
                                    </p:anim>
                                    <p:anim calcmode="lin" valueType="num">
                                      <p:cBhvr>
                                        <p:cTn id="18" dur="500" fill="hold"/>
                                        <p:tgtEl>
                                          <p:spTgt spid="91"/>
                                        </p:tgtEl>
                                        <p:attrNameLst>
                                          <p:attrName>ppt_x</p:attrName>
                                        </p:attrNameLst>
                                      </p:cBhvr>
                                      <p:tavLst>
                                        <p:tav tm="0">
                                          <p:val>
                                            <p:fltVal val="0.5"/>
                                          </p:val>
                                        </p:tav>
                                        <p:tav tm="100000">
                                          <p:val>
                                            <p:strVal val="#ppt_x"/>
                                          </p:val>
                                        </p:tav>
                                      </p:tavLst>
                                    </p:anim>
                                    <p:anim calcmode="lin" valueType="num">
                                      <p:cBhvr>
                                        <p:cTn id="19" dur="500" fill="hold"/>
                                        <p:tgtEl>
                                          <p:spTgt spid="91"/>
                                        </p:tgtEl>
                                        <p:attrNameLst>
                                          <p:attrName>ppt_y</p:attrName>
                                        </p:attrNameLst>
                                      </p:cBhvr>
                                      <p:tavLst>
                                        <p:tav tm="0">
                                          <p:val>
                                            <p:strVal val="1+(6*min(max(#ppt_w*#ppt_h,.3),1)-7.4)/-.7*#ppt_h/2"/>
                                          </p:val>
                                        </p:tav>
                                        <p:tav tm="100000">
                                          <p:val>
                                            <p:strVal val="#ppt_y"/>
                                          </p:val>
                                        </p:tav>
                                      </p:tavLst>
                                    </p:anim>
                                  </p:childTnLst>
                                </p:cTn>
                              </p:par>
                              <p:par>
                                <p:cTn id="20" presetID="23" presetClass="entr" presetSubtype="36" fill="hold" nodeType="withEffect">
                                  <p:stCondLst>
                                    <p:cond delay="50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strVal val="(6*min(max(#ppt_w*#ppt_h,.3),1)-7.4)/-.7*#ppt_w"/>
                                          </p:val>
                                        </p:tav>
                                        <p:tav tm="100000">
                                          <p:val>
                                            <p:strVal val="#ppt_w"/>
                                          </p:val>
                                        </p:tav>
                                      </p:tavLst>
                                    </p:anim>
                                    <p:anim calcmode="lin" valueType="num">
                                      <p:cBhvr>
                                        <p:cTn id="23" dur="500" fill="hold"/>
                                        <p:tgtEl>
                                          <p:spTgt spid="87"/>
                                        </p:tgtEl>
                                        <p:attrNameLst>
                                          <p:attrName>ppt_h</p:attrName>
                                        </p:attrNameLst>
                                      </p:cBhvr>
                                      <p:tavLst>
                                        <p:tav tm="0">
                                          <p:val>
                                            <p:strVal val="(6*min(max(#ppt_w*#ppt_h,.3),1)-7.4)/-.7*#ppt_h"/>
                                          </p:val>
                                        </p:tav>
                                        <p:tav tm="100000">
                                          <p:val>
                                            <p:strVal val="#ppt_h"/>
                                          </p:val>
                                        </p:tav>
                                      </p:tavLst>
                                    </p:anim>
                                    <p:anim calcmode="lin" valueType="num">
                                      <p:cBhvr>
                                        <p:cTn id="24" dur="500" fill="hold"/>
                                        <p:tgtEl>
                                          <p:spTgt spid="87"/>
                                        </p:tgtEl>
                                        <p:attrNameLst>
                                          <p:attrName>ppt_x</p:attrName>
                                        </p:attrNameLst>
                                      </p:cBhvr>
                                      <p:tavLst>
                                        <p:tav tm="0">
                                          <p:val>
                                            <p:fltVal val="0.5"/>
                                          </p:val>
                                        </p:tav>
                                        <p:tav tm="100000">
                                          <p:val>
                                            <p:strVal val="#ppt_x"/>
                                          </p:val>
                                        </p:tav>
                                      </p:tavLst>
                                    </p:anim>
                                    <p:anim calcmode="lin" valueType="num">
                                      <p:cBhvr>
                                        <p:cTn id="25" dur="500" fill="hold"/>
                                        <p:tgtEl>
                                          <p:spTgt spid="87"/>
                                        </p:tgtEl>
                                        <p:attrNameLst>
                                          <p:attrName>ppt_y</p:attrName>
                                        </p:attrNameLst>
                                      </p:cBhvr>
                                      <p:tavLst>
                                        <p:tav tm="0">
                                          <p:val>
                                            <p:strVal val="1+(6*min(max(#ppt_w*#ppt_h,.3),1)-7.4)/-.7*#ppt_h/2"/>
                                          </p:val>
                                        </p:tav>
                                        <p:tav tm="100000">
                                          <p:val>
                                            <p:strVal val="#ppt_y"/>
                                          </p:val>
                                        </p:tav>
                                      </p:tavLst>
                                    </p:anim>
                                  </p:childTnLst>
                                </p:cTn>
                              </p:par>
                              <p:par>
                                <p:cTn id="26" presetID="23" presetClass="entr" presetSubtype="36" fill="hold" nodeType="withEffect">
                                  <p:stCondLst>
                                    <p:cond delay="1000"/>
                                  </p:stCondLst>
                                  <p:childTnLst>
                                    <p:set>
                                      <p:cBhvr>
                                        <p:cTn id="27" dur="1" fill="hold">
                                          <p:stCondLst>
                                            <p:cond delay="0"/>
                                          </p:stCondLst>
                                        </p:cTn>
                                        <p:tgtEl>
                                          <p:spTgt spid="85"/>
                                        </p:tgtEl>
                                        <p:attrNameLst>
                                          <p:attrName>style.visibility</p:attrName>
                                        </p:attrNameLst>
                                      </p:cBhvr>
                                      <p:to>
                                        <p:strVal val="visible"/>
                                      </p:to>
                                    </p:set>
                                    <p:anim calcmode="lin" valueType="num">
                                      <p:cBhvr>
                                        <p:cTn id="28" dur="500" fill="hold"/>
                                        <p:tgtEl>
                                          <p:spTgt spid="85"/>
                                        </p:tgtEl>
                                        <p:attrNameLst>
                                          <p:attrName>ppt_w</p:attrName>
                                        </p:attrNameLst>
                                      </p:cBhvr>
                                      <p:tavLst>
                                        <p:tav tm="0">
                                          <p:val>
                                            <p:strVal val="(6*min(max(#ppt_w*#ppt_h,.3),1)-7.4)/-.7*#ppt_w"/>
                                          </p:val>
                                        </p:tav>
                                        <p:tav tm="100000">
                                          <p:val>
                                            <p:strVal val="#ppt_w"/>
                                          </p:val>
                                        </p:tav>
                                      </p:tavLst>
                                    </p:anim>
                                    <p:anim calcmode="lin" valueType="num">
                                      <p:cBhvr>
                                        <p:cTn id="29" dur="500" fill="hold"/>
                                        <p:tgtEl>
                                          <p:spTgt spid="85"/>
                                        </p:tgtEl>
                                        <p:attrNameLst>
                                          <p:attrName>ppt_h</p:attrName>
                                        </p:attrNameLst>
                                      </p:cBhvr>
                                      <p:tavLst>
                                        <p:tav tm="0">
                                          <p:val>
                                            <p:strVal val="(6*min(max(#ppt_w*#ppt_h,.3),1)-7.4)/-.7*#ppt_h"/>
                                          </p:val>
                                        </p:tav>
                                        <p:tav tm="100000">
                                          <p:val>
                                            <p:strVal val="#ppt_h"/>
                                          </p:val>
                                        </p:tav>
                                      </p:tavLst>
                                    </p:anim>
                                    <p:anim calcmode="lin" valueType="num">
                                      <p:cBhvr>
                                        <p:cTn id="30" dur="500" fill="hold"/>
                                        <p:tgtEl>
                                          <p:spTgt spid="85"/>
                                        </p:tgtEl>
                                        <p:attrNameLst>
                                          <p:attrName>ppt_x</p:attrName>
                                        </p:attrNameLst>
                                      </p:cBhvr>
                                      <p:tavLst>
                                        <p:tav tm="0">
                                          <p:val>
                                            <p:fltVal val="0.5"/>
                                          </p:val>
                                        </p:tav>
                                        <p:tav tm="100000">
                                          <p:val>
                                            <p:strVal val="#ppt_x"/>
                                          </p:val>
                                        </p:tav>
                                      </p:tavLst>
                                    </p:anim>
                                    <p:anim calcmode="lin" valueType="num">
                                      <p:cBhvr>
                                        <p:cTn id="31" dur="500" fill="hold"/>
                                        <p:tgtEl>
                                          <p:spTgt spid="85"/>
                                        </p:tgtEl>
                                        <p:attrNameLst>
                                          <p:attrName>ppt_y</p:attrName>
                                        </p:attrNameLst>
                                      </p:cBhvr>
                                      <p:tavLst>
                                        <p:tav tm="0">
                                          <p:val>
                                            <p:strVal val="1+(6*min(max(#ppt_w*#ppt_h,.3),1)-7.4)/-.7*#ppt_h/2"/>
                                          </p:val>
                                        </p:tav>
                                        <p:tav tm="100000">
                                          <p:val>
                                            <p:strVal val="#ppt_y"/>
                                          </p:val>
                                        </p:tav>
                                      </p:tavLst>
                                    </p:anim>
                                  </p:childTnLst>
                                </p:cTn>
                              </p:par>
                              <p:par>
                                <p:cTn id="32" presetID="23" presetClass="entr" presetSubtype="36" fill="hold" nodeType="withEffect">
                                  <p:stCondLst>
                                    <p:cond delay="130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strVal val="(6*min(max(#ppt_w*#ppt_h,.3),1)-7.4)/-.7*#ppt_w"/>
                                          </p:val>
                                        </p:tav>
                                        <p:tav tm="100000">
                                          <p:val>
                                            <p:strVal val="#ppt_w"/>
                                          </p:val>
                                        </p:tav>
                                      </p:tavLst>
                                    </p:anim>
                                    <p:anim calcmode="lin" valueType="num">
                                      <p:cBhvr>
                                        <p:cTn id="35" dur="500" fill="hold"/>
                                        <p:tgtEl>
                                          <p:spTgt spid="86"/>
                                        </p:tgtEl>
                                        <p:attrNameLst>
                                          <p:attrName>ppt_h</p:attrName>
                                        </p:attrNameLst>
                                      </p:cBhvr>
                                      <p:tavLst>
                                        <p:tav tm="0">
                                          <p:val>
                                            <p:strVal val="(6*min(max(#ppt_w*#ppt_h,.3),1)-7.4)/-.7*#ppt_h"/>
                                          </p:val>
                                        </p:tav>
                                        <p:tav tm="100000">
                                          <p:val>
                                            <p:strVal val="#ppt_h"/>
                                          </p:val>
                                        </p:tav>
                                      </p:tavLst>
                                    </p:anim>
                                    <p:anim calcmode="lin" valueType="num">
                                      <p:cBhvr>
                                        <p:cTn id="36" dur="500" fill="hold"/>
                                        <p:tgtEl>
                                          <p:spTgt spid="86"/>
                                        </p:tgtEl>
                                        <p:attrNameLst>
                                          <p:attrName>ppt_x</p:attrName>
                                        </p:attrNameLst>
                                      </p:cBhvr>
                                      <p:tavLst>
                                        <p:tav tm="0">
                                          <p:val>
                                            <p:fltVal val="0.5"/>
                                          </p:val>
                                        </p:tav>
                                        <p:tav tm="100000">
                                          <p:val>
                                            <p:strVal val="#ppt_x"/>
                                          </p:val>
                                        </p:tav>
                                      </p:tavLst>
                                    </p:anim>
                                    <p:anim calcmode="lin" valueType="num">
                                      <p:cBhvr>
                                        <p:cTn id="37" dur="500" fill="hold"/>
                                        <p:tgtEl>
                                          <p:spTgt spid="86"/>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nodeType="withEffect">
                                  <p:stCondLst>
                                    <p:cond delay="150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strVal val="(6*min(max(#ppt_w*#ppt_h,.3),1)-7.4)/-.7*#ppt_w"/>
                                          </p:val>
                                        </p:tav>
                                        <p:tav tm="100000">
                                          <p:val>
                                            <p:strVal val="#ppt_w"/>
                                          </p:val>
                                        </p:tav>
                                      </p:tavLst>
                                    </p:anim>
                                    <p:anim calcmode="lin" valueType="num">
                                      <p:cBhvr>
                                        <p:cTn id="41" dur="500" fill="hold"/>
                                        <p:tgtEl>
                                          <p:spTgt spid="84"/>
                                        </p:tgtEl>
                                        <p:attrNameLst>
                                          <p:attrName>ppt_h</p:attrName>
                                        </p:attrNameLst>
                                      </p:cBhvr>
                                      <p:tavLst>
                                        <p:tav tm="0">
                                          <p:val>
                                            <p:strVal val="(6*min(max(#ppt_w*#ppt_h,.3),1)-7.4)/-.7*#ppt_h"/>
                                          </p:val>
                                        </p:tav>
                                        <p:tav tm="100000">
                                          <p:val>
                                            <p:strVal val="#ppt_h"/>
                                          </p:val>
                                        </p:tav>
                                      </p:tavLst>
                                    </p:anim>
                                    <p:anim calcmode="lin" valueType="num">
                                      <p:cBhvr>
                                        <p:cTn id="42" dur="500" fill="hold"/>
                                        <p:tgtEl>
                                          <p:spTgt spid="84"/>
                                        </p:tgtEl>
                                        <p:attrNameLst>
                                          <p:attrName>ppt_x</p:attrName>
                                        </p:attrNameLst>
                                      </p:cBhvr>
                                      <p:tavLst>
                                        <p:tav tm="0">
                                          <p:val>
                                            <p:fltVal val="0.5"/>
                                          </p:val>
                                        </p:tav>
                                        <p:tav tm="100000">
                                          <p:val>
                                            <p:strVal val="#ppt_x"/>
                                          </p:val>
                                        </p:tav>
                                      </p:tavLst>
                                    </p:anim>
                                    <p:anim calcmode="lin" valueType="num">
                                      <p:cBhvr>
                                        <p:cTn id="43" dur="500" fill="hold"/>
                                        <p:tgtEl>
                                          <p:spTgt spid="84"/>
                                        </p:tgtEl>
                                        <p:attrNameLst>
                                          <p:attrName>ppt_y</p:attrName>
                                        </p:attrNameLst>
                                      </p:cBhvr>
                                      <p:tavLst>
                                        <p:tav tm="0">
                                          <p:val>
                                            <p:strVal val="1+(6*min(max(#ppt_w*#ppt_h,.3),1)-7.4)/-.7*#ppt_h/2"/>
                                          </p:val>
                                        </p:tav>
                                        <p:tav tm="100000">
                                          <p:val>
                                            <p:strVal val="#ppt_y"/>
                                          </p:val>
                                        </p:tav>
                                      </p:tavLst>
                                    </p:anim>
                                  </p:childTnLst>
                                </p:cTn>
                              </p:par>
                              <p:par>
                                <p:cTn id="44" presetID="23" presetClass="entr" presetSubtype="36" fill="hold" nodeType="withEffect">
                                  <p:stCondLst>
                                    <p:cond delay="14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strVal val="(6*min(max(#ppt_w*#ppt_h,.3),1)-7.4)/-.7*#ppt_w"/>
                                          </p:val>
                                        </p:tav>
                                        <p:tav tm="100000">
                                          <p:val>
                                            <p:strVal val="#ppt_w"/>
                                          </p:val>
                                        </p:tav>
                                      </p:tavLst>
                                    </p:anim>
                                    <p:anim calcmode="lin" valueType="num">
                                      <p:cBhvr>
                                        <p:cTn id="47" dur="500" fill="hold"/>
                                        <p:tgtEl>
                                          <p:spTgt spid="88"/>
                                        </p:tgtEl>
                                        <p:attrNameLst>
                                          <p:attrName>ppt_h</p:attrName>
                                        </p:attrNameLst>
                                      </p:cBhvr>
                                      <p:tavLst>
                                        <p:tav tm="0">
                                          <p:val>
                                            <p:strVal val="(6*min(max(#ppt_w*#ppt_h,.3),1)-7.4)/-.7*#ppt_h"/>
                                          </p:val>
                                        </p:tav>
                                        <p:tav tm="100000">
                                          <p:val>
                                            <p:strVal val="#ppt_h"/>
                                          </p:val>
                                        </p:tav>
                                      </p:tavLst>
                                    </p:anim>
                                    <p:anim calcmode="lin" valueType="num">
                                      <p:cBhvr>
                                        <p:cTn id="48" dur="500" fill="hold"/>
                                        <p:tgtEl>
                                          <p:spTgt spid="88"/>
                                        </p:tgtEl>
                                        <p:attrNameLst>
                                          <p:attrName>ppt_x</p:attrName>
                                        </p:attrNameLst>
                                      </p:cBhvr>
                                      <p:tavLst>
                                        <p:tav tm="0">
                                          <p:val>
                                            <p:fltVal val="0.5"/>
                                          </p:val>
                                        </p:tav>
                                        <p:tav tm="100000">
                                          <p:val>
                                            <p:strVal val="#ppt_x"/>
                                          </p:val>
                                        </p:tav>
                                      </p:tavLst>
                                    </p:anim>
                                    <p:anim calcmode="lin" valueType="num">
                                      <p:cBhvr>
                                        <p:cTn id="49" dur="500" fill="hold"/>
                                        <p:tgtEl>
                                          <p:spTgt spid="88"/>
                                        </p:tgtEl>
                                        <p:attrNameLst>
                                          <p:attrName>ppt_y</p:attrName>
                                        </p:attrNameLst>
                                      </p:cBhvr>
                                      <p:tavLst>
                                        <p:tav tm="0">
                                          <p:val>
                                            <p:strVal val="1+(6*min(max(#ppt_w*#ppt_h,.3),1)-7.4)/-.7*#ppt_h/2"/>
                                          </p:val>
                                        </p:tav>
                                        <p:tav tm="100000">
                                          <p:val>
                                            <p:strVal val="#ppt_y"/>
                                          </p:val>
                                        </p:tav>
                                      </p:tavLst>
                                    </p:anim>
                                  </p:childTnLst>
                                </p:cTn>
                              </p:par>
                              <p:par>
                                <p:cTn id="50" presetID="23" presetClass="entr" presetSubtype="36" fill="hold" nodeType="withEffect">
                                  <p:stCondLst>
                                    <p:cond delay="16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strVal val="(6*min(max(#ppt_w*#ppt_h,.3),1)-7.4)/-.7*#ppt_w"/>
                                          </p:val>
                                        </p:tav>
                                        <p:tav tm="100000">
                                          <p:val>
                                            <p:strVal val="#ppt_w"/>
                                          </p:val>
                                        </p:tav>
                                      </p:tavLst>
                                    </p:anim>
                                    <p:anim calcmode="lin" valueType="num">
                                      <p:cBhvr>
                                        <p:cTn id="53" dur="500" fill="hold"/>
                                        <p:tgtEl>
                                          <p:spTgt spid="104"/>
                                        </p:tgtEl>
                                        <p:attrNameLst>
                                          <p:attrName>ppt_h</p:attrName>
                                        </p:attrNameLst>
                                      </p:cBhvr>
                                      <p:tavLst>
                                        <p:tav tm="0">
                                          <p:val>
                                            <p:strVal val="(6*min(max(#ppt_w*#ppt_h,.3),1)-7.4)/-.7*#ppt_h"/>
                                          </p:val>
                                        </p:tav>
                                        <p:tav tm="100000">
                                          <p:val>
                                            <p:strVal val="#ppt_h"/>
                                          </p:val>
                                        </p:tav>
                                      </p:tavLst>
                                    </p:anim>
                                    <p:anim calcmode="lin" valueType="num">
                                      <p:cBhvr>
                                        <p:cTn id="54" dur="500" fill="hold"/>
                                        <p:tgtEl>
                                          <p:spTgt spid="104"/>
                                        </p:tgtEl>
                                        <p:attrNameLst>
                                          <p:attrName>ppt_x</p:attrName>
                                        </p:attrNameLst>
                                      </p:cBhvr>
                                      <p:tavLst>
                                        <p:tav tm="0">
                                          <p:val>
                                            <p:fltVal val="0.5"/>
                                          </p:val>
                                        </p:tav>
                                        <p:tav tm="100000">
                                          <p:val>
                                            <p:strVal val="#ppt_x"/>
                                          </p:val>
                                        </p:tav>
                                      </p:tavLst>
                                    </p:anim>
                                    <p:anim calcmode="lin" valueType="num">
                                      <p:cBhvr>
                                        <p:cTn id="55" dur="500" fill="hold"/>
                                        <p:tgtEl>
                                          <p:spTgt spid="104"/>
                                        </p:tgtEl>
                                        <p:attrNameLst>
                                          <p:attrName>ppt_y</p:attrName>
                                        </p:attrNameLst>
                                      </p:cBhvr>
                                      <p:tavLst>
                                        <p:tav tm="0">
                                          <p:val>
                                            <p:strVal val="1+(6*min(max(#ppt_w*#ppt_h,.3),1)-7.4)/-.7*#ppt_h/2"/>
                                          </p:val>
                                        </p:tav>
                                        <p:tav tm="100000">
                                          <p:val>
                                            <p:strVal val="#ppt_y"/>
                                          </p:val>
                                        </p:tav>
                                      </p:tavLst>
                                    </p:anim>
                                  </p:childTnLst>
                                </p:cTn>
                              </p:par>
                              <p:par>
                                <p:cTn id="56" presetID="23" presetClass="entr" presetSubtype="36" fill="hold" nodeType="withEffect">
                                  <p:stCondLst>
                                    <p:cond delay="2000"/>
                                  </p:stCondLst>
                                  <p:childTnLst>
                                    <p:set>
                                      <p:cBhvr>
                                        <p:cTn id="57" dur="1" fill="hold">
                                          <p:stCondLst>
                                            <p:cond delay="0"/>
                                          </p:stCondLst>
                                        </p:cTn>
                                        <p:tgtEl>
                                          <p:spTgt spid="100"/>
                                        </p:tgtEl>
                                        <p:attrNameLst>
                                          <p:attrName>style.visibility</p:attrName>
                                        </p:attrNameLst>
                                      </p:cBhvr>
                                      <p:to>
                                        <p:strVal val="visible"/>
                                      </p:to>
                                    </p:set>
                                    <p:anim calcmode="lin" valueType="num">
                                      <p:cBhvr>
                                        <p:cTn id="58" dur="500" fill="hold"/>
                                        <p:tgtEl>
                                          <p:spTgt spid="100"/>
                                        </p:tgtEl>
                                        <p:attrNameLst>
                                          <p:attrName>ppt_w</p:attrName>
                                        </p:attrNameLst>
                                      </p:cBhvr>
                                      <p:tavLst>
                                        <p:tav tm="0">
                                          <p:val>
                                            <p:strVal val="(6*min(max(#ppt_w*#ppt_h,.3),1)-7.4)/-.7*#ppt_w"/>
                                          </p:val>
                                        </p:tav>
                                        <p:tav tm="100000">
                                          <p:val>
                                            <p:strVal val="#ppt_w"/>
                                          </p:val>
                                        </p:tav>
                                      </p:tavLst>
                                    </p:anim>
                                    <p:anim calcmode="lin" valueType="num">
                                      <p:cBhvr>
                                        <p:cTn id="59" dur="500" fill="hold"/>
                                        <p:tgtEl>
                                          <p:spTgt spid="100"/>
                                        </p:tgtEl>
                                        <p:attrNameLst>
                                          <p:attrName>ppt_h</p:attrName>
                                        </p:attrNameLst>
                                      </p:cBhvr>
                                      <p:tavLst>
                                        <p:tav tm="0">
                                          <p:val>
                                            <p:strVal val="(6*min(max(#ppt_w*#ppt_h,.3),1)-7.4)/-.7*#ppt_h"/>
                                          </p:val>
                                        </p:tav>
                                        <p:tav tm="100000">
                                          <p:val>
                                            <p:strVal val="#ppt_h"/>
                                          </p:val>
                                        </p:tav>
                                      </p:tavLst>
                                    </p:anim>
                                    <p:anim calcmode="lin" valueType="num">
                                      <p:cBhvr>
                                        <p:cTn id="60" dur="500" fill="hold"/>
                                        <p:tgtEl>
                                          <p:spTgt spid="100"/>
                                        </p:tgtEl>
                                        <p:attrNameLst>
                                          <p:attrName>ppt_x</p:attrName>
                                        </p:attrNameLst>
                                      </p:cBhvr>
                                      <p:tavLst>
                                        <p:tav tm="0">
                                          <p:val>
                                            <p:fltVal val="0.5"/>
                                          </p:val>
                                        </p:tav>
                                        <p:tav tm="100000">
                                          <p:val>
                                            <p:strVal val="#ppt_x"/>
                                          </p:val>
                                        </p:tav>
                                      </p:tavLst>
                                    </p:anim>
                                    <p:anim calcmode="lin" valueType="num">
                                      <p:cBhvr>
                                        <p:cTn id="61" dur="500" fill="hold"/>
                                        <p:tgtEl>
                                          <p:spTgt spid="100"/>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nodeType="withEffect">
                                  <p:stCondLst>
                                    <p:cond delay="2300"/>
                                  </p:stCondLst>
                                  <p:childTnLst>
                                    <p:set>
                                      <p:cBhvr>
                                        <p:cTn id="63" dur="1" fill="hold">
                                          <p:stCondLst>
                                            <p:cond delay="0"/>
                                          </p:stCondLst>
                                        </p:cTn>
                                        <p:tgtEl>
                                          <p:spTgt spid="97"/>
                                        </p:tgtEl>
                                        <p:attrNameLst>
                                          <p:attrName>style.visibility</p:attrName>
                                        </p:attrNameLst>
                                      </p:cBhvr>
                                      <p:to>
                                        <p:strVal val="visible"/>
                                      </p:to>
                                    </p:set>
                                    <p:anim calcmode="lin" valueType="num">
                                      <p:cBhvr>
                                        <p:cTn id="64" dur="500" fill="hold"/>
                                        <p:tgtEl>
                                          <p:spTgt spid="97"/>
                                        </p:tgtEl>
                                        <p:attrNameLst>
                                          <p:attrName>ppt_w</p:attrName>
                                        </p:attrNameLst>
                                      </p:cBhvr>
                                      <p:tavLst>
                                        <p:tav tm="0">
                                          <p:val>
                                            <p:strVal val="(6*min(max(#ppt_w*#ppt_h,.3),1)-7.4)/-.7*#ppt_w"/>
                                          </p:val>
                                        </p:tav>
                                        <p:tav tm="100000">
                                          <p:val>
                                            <p:strVal val="#ppt_w"/>
                                          </p:val>
                                        </p:tav>
                                      </p:tavLst>
                                    </p:anim>
                                    <p:anim calcmode="lin" valueType="num">
                                      <p:cBhvr>
                                        <p:cTn id="65" dur="500" fill="hold"/>
                                        <p:tgtEl>
                                          <p:spTgt spid="97"/>
                                        </p:tgtEl>
                                        <p:attrNameLst>
                                          <p:attrName>ppt_h</p:attrName>
                                        </p:attrNameLst>
                                      </p:cBhvr>
                                      <p:tavLst>
                                        <p:tav tm="0">
                                          <p:val>
                                            <p:strVal val="(6*min(max(#ppt_w*#ppt_h,.3),1)-7.4)/-.7*#ppt_h"/>
                                          </p:val>
                                        </p:tav>
                                        <p:tav tm="100000">
                                          <p:val>
                                            <p:strVal val="#ppt_h"/>
                                          </p:val>
                                        </p:tav>
                                      </p:tavLst>
                                    </p:anim>
                                    <p:anim calcmode="lin" valueType="num">
                                      <p:cBhvr>
                                        <p:cTn id="66" dur="500" fill="hold"/>
                                        <p:tgtEl>
                                          <p:spTgt spid="97"/>
                                        </p:tgtEl>
                                        <p:attrNameLst>
                                          <p:attrName>ppt_x</p:attrName>
                                        </p:attrNameLst>
                                      </p:cBhvr>
                                      <p:tavLst>
                                        <p:tav tm="0">
                                          <p:val>
                                            <p:fltVal val="0.5"/>
                                          </p:val>
                                        </p:tav>
                                        <p:tav tm="100000">
                                          <p:val>
                                            <p:strVal val="#ppt_x"/>
                                          </p:val>
                                        </p:tav>
                                      </p:tavLst>
                                    </p:anim>
                                    <p:anim calcmode="lin" valueType="num">
                                      <p:cBhvr>
                                        <p:cTn id="67" dur="500" fill="hold"/>
                                        <p:tgtEl>
                                          <p:spTgt spid="97"/>
                                        </p:tgtEl>
                                        <p:attrNameLst>
                                          <p:attrName>ppt_y</p:attrName>
                                        </p:attrNameLst>
                                      </p:cBhvr>
                                      <p:tavLst>
                                        <p:tav tm="0">
                                          <p:val>
                                            <p:strVal val="1+(6*min(max(#ppt_w*#ppt_h,.3),1)-7.4)/-.7*#ppt_h/2"/>
                                          </p:val>
                                        </p:tav>
                                        <p:tav tm="100000">
                                          <p:val>
                                            <p:strVal val="#ppt_y"/>
                                          </p:val>
                                        </p:tav>
                                      </p:tavLst>
                                    </p:anim>
                                  </p:childTnLst>
                                </p:cTn>
                              </p:par>
                              <p:par>
                                <p:cTn id="68" presetID="23" presetClass="entr" presetSubtype="36" fill="hold" nodeType="withEffect">
                                  <p:stCondLst>
                                    <p:cond delay="1900"/>
                                  </p:stCondLst>
                                  <p:childTnLst>
                                    <p:set>
                                      <p:cBhvr>
                                        <p:cTn id="69" dur="1" fill="hold">
                                          <p:stCondLst>
                                            <p:cond delay="0"/>
                                          </p:stCondLst>
                                        </p:cTn>
                                        <p:tgtEl>
                                          <p:spTgt spid="103"/>
                                        </p:tgtEl>
                                        <p:attrNameLst>
                                          <p:attrName>style.visibility</p:attrName>
                                        </p:attrNameLst>
                                      </p:cBhvr>
                                      <p:to>
                                        <p:strVal val="visible"/>
                                      </p:to>
                                    </p:set>
                                    <p:anim calcmode="lin" valueType="num">
                                      <p:cBhvr>
                                        <p:cTn id="70" dur="500" fill="hold"/>
                                        <p:tgtEl>
                                          <p:spTgt spid="103"/>
                                        </p:tgtEl>
                                        <p:attrNameLst>
                                          <p:attrName>ppt_w</p:attrName>
                                        </p:attrNameLst>
                                      </p:cBhvr>
                                      <p:tavLst>
                                        <p:tav tm="0">
                                          <p:val>
                                            <p:strVal val="(6*min(max(#ppt_w*#ppt_h,.3),1)-7.4)/-.7*#ppt_w"/>
                                          </p:val>
                                        </p:tav>
                                        <p:tav tm="100000">
                                          <p:val>
                                            <p:strVal val="#ppt_w"/>
                                          </p:val>
                                        </p:tav>
                                      </p:tavLst>
                                    </p:anim>
                                    <p:anim calcmode="lin" valueType="num">
                                      <p:cBhvr>
                                        <p:cTn id="71" dur="500" fill="hold"/>
                                        <p:tgtEl>
                                          <p:spTgt spid="103"/>
                                        </p:tgtEl>
                                        <p:attrNameLst>
                                          <p:attrName>ppt_h</p:attrName>
                                        </p:attrNameLst>
                                      </p:cBhvr>
                                      <p:tavLst>
                                        <p:tav tm="0">
                                          <p:val>
                                            <p:strVal val="(6*min(max(#ppt_w*#ppt_h,.3),1)-7.4)/-.7*#ppt_h"/>
                                          </p:val>
                                        </p:tav>
                                        <p:tav tm="100000">
                                          <p:val>
                                            <p:strVal val="#ppt_h"/>
                                          </p:val>
                                        </p:tav>
                                      </p:tavLst>
                                    </p:anim>
                                    <p:anim calcmode="lin" valueType="num">
                                      <p:cBhvr>
                                        <p:cTn id="72" dur="500" fill="hold"/>
                                        <p:tgtEl>
                                          <p:spTgt spid="103"/>
                                        </p:tgtEl>
                                        <p:attrNameLst>
                                          <p:attrName>ppt_x</p:attrName>
                                        </p:attrNameLst>
                                      </p:cBhvr>
                                      <p:tavLst>
                                        <p:tav tm="0">
                                          <p:val>
                                            <p:fltVal val="0.5"/>
                                          </p:val>
                                        </p:tav>
                                        <p:tav tm="100000">
                                          <p:val>
                                            <p:strVal val="#ppt_x"/>
                                          </p:val>
                                        </p:tav>
                                      </p:tavLst>
                                    </p:anim>
                                    <p:anim calcmode="lin" valueType="num">
                                      <p:cBhvr>
                                        <p:cTn id="73" dur="500" fill="hold"/>
                                        <p:tgtEl>
                                          <p:spTgt spid="103"/>
                                        </p:tgtEl>
                                        <p:attrNameLst>
                                          <p:attrName>ppt_y</p:attrName>
                                        </p:attrNameLst>
                                      </p:cBhvr>
                                      <p:tavLst>
                                        <p:tav tm="0">
                                          <p:val>
                                            <p:strVal val="1+(6*min(max(#ppt_w*#ppt_h,.3),1)-7.4)/-.7*#ppt_h/2"/>
                                          </p:val>
                                        </p:tav>
                                        <p:tav tm="100000">
                                          <p:val>
                                            <p:strVal val="#ppt_y"/>
                                          </p:val>
                                        </p:tav>
                                      </p:tavLst>
                                    </p:anim>
                                  </p:childTnLst>
                                </p:cTn>
                              </p:par>
                              <p:par>
                                <p:cTn id="74" presetID="23" presetClass="entr" presetSubtype="36" fill="hold" nodeType="withEffect">
                                  <p:stCondLst>
                                    <p:cond delay="2300"/>
                                  </p:stCondLst>
                                  <p:childTnLst>
                                    <p:set>
                                      <p:cBhvr>
                                        <p:cTn id="75" dur="1" fill="hold">
                                          <p:stCondLst>
                                            <p:cond delay="0"/>
                                          </p:stCondLst>
                                        </p:cTn>
                                        <p:tgtEl>
                                          <p:spTgt spid="119"/>
                                        </p:tgtEl>
                                        <p:attrNameLst>
                                          <p:attrName>style.visibility</p:attrName>
                                        </p:attrNameLst>
                                      </p:cBhvr>
                                      <p:to>
                                        <p:strVal val="visible"/>
                                      </p:to>
                                    </p:set>
                                    <p:anim calcmode="lin" valueType="num">
                                      <p:cBhvr>
                                        <p:cTn id="76" dur="500" fill="hold"/>
                                        <p:tgtEl>
                                          <p:spTgt spid="119"/>
                                        </p:tgtEl>
                                        <p:attrNameLst>
                                          <p:attrName>ppt_w</p:attrName>
                                        </p:attrNameLst>
                                      </p:cBhvr>
                                      <p:tavLst>
                                        <p:tav tm="0">
                                          <p:val>
                                            <p:strVal val="(6*min(max(#ppt_w*#ppt_h,.3),1)-7.4)/-.7*#ppt_w"/>
                                          </p:val>
                                        </p:tav>
                                        <p:tav tm="100000">
                                          <p:val>
                                            <p:strVal val="#ppt_w"/>
                                          </p:val>
                                        </p:tav>
                                      </p:tavLst>
                                    </p:anim>
                                    <p:anim calcmode="lin" valueType="num">
                                      <p:cBhvr>
                                        <p:cTn id="77" dur="500" fill="hold"/>
                                        <p:tgtEl>
                                          <p:spTgt spid="119"/>
                                        </p:tgtEl>
                                        <p:attrNameLst>
                                          <p:attrName>ppt_h</p:attrName>
                                        </p:attrNameLst>
                                      </p:cBhvr>
                                      <p:tavLst>
                                        <p:tav tm="0">
                                          <p:val>
                                            <p:strVal val="(6*min(max(#ppt_w*#ppt_h,.3),1)-7.4)/-.7*#ppt_h"/>
                                          </p:val>
                                        </p:tav>
                                        <p:tav tm="100000">
                                          <p:val>
                                            <p:strVal val="#ppt_h"/>
                                          </p:val>
                                        </p:tav>
                                      </p:tavLst>
                                    </p:anim>
                                    <p:anim calcmode="lin" valueType="num">
                                      <p:cBhvr>
                                        <p:cTn id="78" dur="500" fill="hold"/>
                                        <p:tgtEl>
                                          <p:spTgt spid="119"/>
                                        </p:tgtEl>
                                        <p:attrNameLst>
                                          <p:attrName>ppt_x</p:attrName>
                                        </p:attrNameLst>
                                      </p:cBhvr>
                                      <p:tavLst>
                                        <p:tav tm="0">
                                          <p:val>
                                            <p:fltVal val="0.5"/>
                                          </p:val>
                                        </p:tav>
                                        <p:tav tm="100000">
                                          <p:val>
                                            <p:strVal val="#ppt_x"/>
                                          </p:val>
                                        </p:tav>
                                      </p:tavLst>
                                    </p:anim>
                                    <p:anim calcmode="lin" valueType="num">
                                      <p:cBhvr>
                                        <p:cTn id="79" dur="500" fill="hold"/>
                                        <p:tgtEl>
                                          <p:spTgt spid="119"/>
                                        </p:tgtEl>
                                        <p:attrNameLst>
                                          <p:attrName>ppt_y</p:attrName>
                                        </p:attrNameLst>
                                      </p:cBhvr>
                                      <p:tavLst>
                                        <p:tav tm="0">
                                          <p:val>
                                            <p:strVal val="1+(6*min(max(#ppt_w*#ppt_h,.3),1)-7.4)/-.7*#ppt_h/2"/>
                                          </p:val>
                                        </p:tav>
                                        <p:tav tm="100000">
                                          <p:val>
                                            <p:strVal val="#ppt_y"/>
                                          </p:val>
                                        </p:tav>
                                      </p:tavLst>
                                    </p:anim>
                                  </p:childTnLst>
                                </p:cTn>
                              </p:par>
                              <p:par>
                                <p:cTn id="80" presetID="23" presetClass="entr" presetSubtype="36" fill="hold" nodeType="withEffect">
                                  <p:stCondLst>
                                    <p:cond delay="1800"/>
                                  </p:stCondLst>
                                  <p:childTnLst>
                                    <p:set>
                                      <p:cBhvr>
                                        <p:cTn id="81" dur="1" fill="hold">
                                          <p:stCondLst>
                                            <p:cond delay="0"/>
                                          </p:stCondLst>
                                        </p:cTn>
                                        <p:tgtEl>
                                          <p:spTgt spid="105"/>
                                        </p:tgtEl>
                                        <p:attrNameLst>
                                          <p:attrName>style.visibility</p:attrName>
                                        </p:attrNameLst>
                                      </p:cBhvr>
                                      <p:to>
                                        <p:strVal val="visible"/>
                                      </p:to>
                                    </p:set>
                                    <p:anim calcmode="lin" valueType="num">
                                      <p:cBhvr>
                                        <p:cTn id="82" dur="500" fill="hold"/>
                                        <p:tgtEl>
                                          <p:spTgt spid="105"/>
                                        </p:tgtEl>
                                        <p:attrNameLst>
                                          <p:attrName>ppt_w</p:attrName>
                                        </p:attrNameLst>
                                      </p:cBhvr>
                                      <p:tavLst>
                                        <p:tav tm="0">
                                          <p:val>
                                            <p:strVal val="(6*min(max(#ppt_w*#ppt_h,.3),1)-7.4)/-.7*#ppt_w"/>
                                          </p:val>
                                        </p:tav>
                                        <p:tav tm="100000">
                                          <p:val>
                                            <p:strVal val="#ppt_w"/>
                                          </p:val>
                                        </p:tav>
                                      </p:tavLst>
                                    </p:anim>
                                    <p:anim calcmode="lin" valueType="num">
                                      <p:cBhvr>
                                        <p:cTn id="83" dur="500" fill="hold"/>
                                        <p:tgtEl>
                                          <p:spTgt spid="105"/>
                                        </p:tgtEl>
                                        <p:attrNameLst>
                                          <p:attrName>ppt_h</p:attrName>
                                        </p:attrNameLst>
                                      </p:cBhvr>
                                      <p:tavLst>
                                        <p:tav tm="0">
                                          <p:val>
                                            <p:strVal val="(6*min(max(#ppt_w*#ppt_h,.3),1)-7.4)/-.7*#ppt_h"/>
                                          </p:val>
                                        </p:tav>
                                        <p:tav tm="100000">
                                          <p:val>
                                            <p:strVal val="#ppt_h"/>
                                          </p:val>
                                        </p:tav>
                                      </p:tavLst>
                                    </p:anim>
                                    <p:anim calcmode="lin" valueType="num">
                                      <p:cBhvr>
                                        <p:cTn id="84" dur="500" fill="hold"/>
                                        <p:tgtEl>
                                          <p:spTgt spid="105"/>
                                        </p:tgtEl>
                                        <p:attrNameLst>
                                          <p:attrName>ppt_x</p:attrName>
                                        </p:attrNameLst>
                                      </p:cBhvr>
                                      <p:tavLst>
                                        <p:tav tm="0">
                                          <p:val>
                                            <p:fltVal val="0.5"/>
                                          </p:val>
                                        </p:tav>
                                        <p:tav tm="100000">
                                          <p:val>
                                            <p:strVal val="#ppt_x"/>
                                          </p:val>
                                        </p:tav>
                                      </p:tavLst>
                                    </p:anim>
                                    <p:anim calcmode="lin" valueType="num">
                                      <p:cBhvr>
                                        <p:cTn id="85" dur="500" fill="hold"/>
                                        <p:tgtEl>
                                          <p:spTgt spid="105"/>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nodeType="withEffect">
                                  <p:stCondLst>
                                    <p:cond delay="2200"/>
                                  </p:stCondLst>
                                  <p:childTnLst>
                                    <p:set>
                                      <p:cBhvr>
                                        <p:cTn id="87" dur="1" fill="hold">
                                          <p:stCondLst>
                                            <p:cond delay="0"/>
                                          </p:stCondLst>
                                        </p:cTn>
                                        <p:tgtEl>
                                          <p:spTgt spid="101"/>
                                        </p:tgtEl>
                                        <p:attrNameLst>
                                          <p:attrName>style.visibility</p:attrName>
                                        </p:attrNameLst>
                                      </p:cBhvr>
                                      <p:to>
                                        <p:strVal val="visible"/>
                                      </p:to>
                                    </p:set>
                                    <p:anim calcmode="lin" valueType="num">
                                      <p:cBhvr>
                                        <p:cTn id="88" dur="500" fill="hold"/>
                                        <p:tgtEl>
                                          <p:spTgt spid="101"/>
                                        </p:tgtEl>
                                        <p:attrNameLst>
                                          <p:attrName>ppt_w</p:attrName>
                                        </p:attrNameLst>
                                      </p:cBhvr>
                                      <p:tavLst>
                                        <p:tav tm="0">
                                          <p:val>
                                            <p:strVal val="(6*min(max(#ppt_w*#ppt_h,.3),1)-7.4)/-.7*#ppt_w"/>
                                          </p:val>
                                        </p:tav>
                                        <p:tav tm="100000">
                                          <p:val>
                                            <p:strVal val="#ppt_w"/>
                                          </p:val>
                                        </p:tav>
                                      </p:tavLst>
                                    </p:anim>
                                    <p:anim calcmode="lin" valueType="num">
                                      <p:cBhvr>
                                        <p:cTn id="89" dur="500" fill="hold"/>
                                        <p:tgtEl>
                                          <p:spTgt spid="101"/>
                                        </p:tgtEl>
                                        <p:attrNameLst>
                                          <p:attrName>ppt_h</p:attrName>
                                        </p:attrNameLst>
                                      </p:cBhvr>
                                      <p:tavLst>
                                        <p:tav tm="0">
                                          <p:val>
                                            <p:strVal val="(6*min(max(#ppt_w*#ppt_h,.3),1)-7.4)/-.7*#ppt_h"/>
                                          </p:val>
                                        </p:tav>
                                        <p:tav tm="100000">
                                          <p:val>
                                            <p:strVal val="#ppt_h"/>
                                          </p:val>
                                        </p:tav>
                                      </p:tavLst>
                                    </p:anim>
                                    <p:anim calcmode="lin" valueType="num">
                                      <p:cBhvr>
                                        <p:cTn id="90" dur="500" fill="hold"/>
                                        <p:tgtEl>
                                          <p:spTgt spid="101"/>
                                        </p:tgtEl>
                                        <p:attrNameLst>
                                          <p:attrName>ppt_x</p:attrName>
                                        </p:attrNameLst>
                                      </p:cBhvr>
                                      <p:tavLst>
                                        <p:tav tm="0">
                                          <p:val>
                                            <p:fltVal val="0.5"/>
                                          </p:val>
                                        </p:tav>
                                        <p:tav tm="100000">
                                          <p:val>
                                            <p:strVal val="#ppt_x"/>
                                          </p:val>
                                        </p:tav>
                                      </p:tavLst>
                                    </p:anim>
                                    <p:anim calcmode="lin" valueType="num">
                                      <p:cBhvr>
                                        <p:cTn id="91" dur="500" fill="hold"/>
                                        <p:tgtEl>
                                          <p:spTgt spid="101"/>
                                        </p:tgtEl>
                                        <p:attrNameLst>
                                          <p:attrName>ppt_y</p:attrName>
                                        </p:attrNameLst>
                                      </p:cBhvr>
                                      <p:tavLst>
                                        <p:tav tm="0">
                                          <p:val>
                                            <p:strVal val="1+(6*min(max(#ppt_w*#ppt_h,.3),1)-7.4)/-.7*#ppt_h/2"/>
                                          </p:val>
                                        </p:tav>
                                        <p:tav tm="100000">
                                          <p:val>
                                            <p:strVal val="#ppt_y"/>
                                          </p:val>
                                        </p:tav>
                                      </p:tavLst>
                                    </p:anim>
                                  </p:childTnLst>
                                </p:cTn>
                              </p:par>
                              <p:par>
                                <p:cTn id="92" presetID="23" presetClass="entr" presetSubtype="36" fill="hold" nodeType="withEffect">
                                  <p:stCondLst>
                                    <p:cond delay="2000"/>
                                  </p:stCondLst>
                                  <p:childTnLst>
                                    <p:set>
                                      <p:cBhvr>
                                        <p:cTn id="93" dur="1" fill="hold">
                                          <p:stCondLst>
                                            <p:cond delay="0"/>
                                          </p:stCondLst>
                                        </p:cTn>
                                        <p:tgtEl>
                                          <p:spTgt spid="102"/>
                                        </p:tgtEl>
                                        <p:attrNameLst>
                                          <p:attrName>style.visibility</p:attrName>
                                        </p:attrNameLst>
                                      </p:cBhvr>
                                      <p:to>
                                        <p:strVal val="visible"/>
                                      </p:to>
                                    </p:set>
                                    <p:anim calcmode="lin" valueType="num">
                                      <p:cBhvr>
                                        <p:cTn id="94" dur="500" fill="hold"/>
                                        <p:tgtEl>
                                          <p:spTgt spid="102"/>
                                        </p:tgtEl>
                                        <p:attrNameLst>
                                          <p:attrName>ppt_w</p:attrName>
                                        </p:attrNameLst>
                                      </p:cBhvr>
                                      <p:tavLst>
                                        <p:tav tm="0">
                                          <p:val>
                                            <p:strVal val="(6*min(max(#ppt_w*#ppt_h,.3),1)-7.4)/-.7*#ppt_w"/>
                                          </p:val>
                                        </p:tav>
                                        <p:tav tm="100000">
                                          <p:val>
                                            <p:strVal val="#ppt_w"/>
                                          </p:val>
                                        </p:tav>
                                      </p:tavLst>
                                    </p:anim>
                                    <p:anim calcmode="lin" valueType="num">
                                      <p:cBhvr>
                                        <p:cTn id="95" dur="500" fill="hold"/>
                                        <p:tgtEl>
                                          <p:spTgt spid="102"/>
                                        </p:tgtEl>
                                        <p:attrNameLst>
                                          <p:attrName>ppt_h</p:attrName>
                                        </p:attrNameLst>
                                      </p:cBhvr>
                                      <p:tavLst>
                                        <p:tav tm="0">
                                          <p:val>
                                            <p:strVal val="(6*min(max(#ppt_w*#ppt_h,.3),1)-7.4)/-.7*#ppt_h"/>
                                          </p:val>
                                        </p:tav>
                                        <p:tav tm="100000">
                                          <p:val>
                                            <p:strVal val="#ppt_h"/>
                                          </p:val>
                                        </p:tav>
                                      </p:tavLst>
                                    </p:anim>
                                    <p:anim calcmode="lin" valueType="num">
                                      <p:cBhvr>
                                        <p:cTn id="96" dur="500" fill="hold"/>
                                        <p:tgtEl>
                                          <p:spTgt spid="102"/>
                                        </p:tgtEl>
                                        <p:attrNameLst>
                                          <p:attrName>ppt_x</p:attrName>
                                        </p:attrNameLst>
                                      </p:cBhvr>
                                      <p:tavLst>
                                        <p:tav tm="0">
                                          <p:val>
                                            <p:fltVal val="0.5"/>
                                          </p:val>
                                        </p:tav>
                                        <p:tav tm="100000">
                                          <p:val>
                                            <p:strVal val="#ppt_x"/>
                                          </p:val>
                                        </p:tav>
                                      </p:tavLst>
                                    </p:anim>
                                    <p:anim calcmode="lin" valueType="num">
                                      <p:cBhvr>
                                        <p:cTn id="97" dur="500" fill="hold"/>
                                        <p:tgtEl>
                                          <p:spTgt spid="102"/>
                                        </p:tgtEl>
                                        <p:attrNameLst>
                                          <p:attrName>ppt_y</p:attrName>
                                        </p:attrNameLst>
                                      </p:cBhvr>
                                      <p:tavLst>
                                        <p:tav tm="0">
                                          <p:val>
                                            <p:strVal val="1+(6*min(max(#ppt_w*#ppt_h,.3),1)-7.4)/-.7*#ppt_h/2"/>
                                          </p:val>
                                        </p:tav>
                                        <p:tav tm="100000">
                                          <p:val>
                                            <p:strVal val="#ppt_y"/>
                                          </p:val>
                                        </p:tav>
                                      </p:tavLst>
                                    </p:anim>
                                  </p:childTnLst>
                                </p:cTn>
                              </p:par>
                              <p:par>
                                <p:cTn id="98" presetID="23" presetClass="entr" presetSubtype="36" fill="hold" nodeType="withEffect">
                                  <p:stCondLst>
                                    <p:cond delay="2800"/>
                                  </p:stCondLst>
                                  <p:childTnLst>
                                    <p:set>
                                      <p:cBhvr>
                                        <p:cTn id="99" dur="1" fill="hold">
                                          <p:stCondLst>
                                            <p:cond delay="0"/>
                                          </p:stCondLst>
                                        </p:cTn>
                                        <p:tgtEl>
                                          <p:spTgt spid="115"/>
                                        </p:tgtEl>
                                        <p:attrNameLst>
                                          <p:attrName>style.visibility</p:attrName>
                                        </p:attrNameLst>
                                      </p:cBhvr>
                                      <p:to>
                                        <p:strVal val="visible"/>
                                      </p:to>
                                    </p:set>
                                    <p:anim calcmode="lin" valueType="num">
                                      <p:cBhvr>
                                        <p:cTn id="100" dur="500" fill="hold"/>
                                        <p:tgtEl>
                                          <p:spTgt spid="115"/>
                                        </p:tgtEl>
                                        <p:attrNameLst>
                                          <p:attrName>ppt_w</p:attrName>
                                        </p:attrNameLst>
                                      </p:cBhvr>
                                      <p:tavLst>
                                        <p:tav tm="0">
                                          <p:val>
                                            <p:strVal val="(6*min(max(#ppt_w*#ppt_h,.3),1)-7.4)/-.7*#ppt_w"/>
                                          </p:val>
                                        </p:tav>
                                        <p:tav tm="100000">
                                          <p:val>
                                            <p:strVal val="#ppt_w"/>
                                          </p:val>
                                        </p:tav>
                                      </p:tavLst>
                                    </p:anim>
                                    <p:anim calcmode="lin" valueType="num">
                                      <p:cBhvr>
                                        <p:cTn id="101" dur="500" fill="hold"/>
                                        <p:tgtEl>
                                          <p:spTgt spid="115"/>
                                        </p:tgtEl>
                                        <p:attrNameLst>
                                          <p:attrName>ppt_h</p:attrName>
                                        </p:attrNameLst>
                                      </p:cBhvr>
                                      <p:tavLst>
                                        <p:tav tm="0">
                                          <p:val>
                                            <p:strVal val="(6*min(max(#ppt_w*#ppt_h,.3),1)-7.4)/-.7*#ppt_h"/>
                                          </p:val>
                                        </p:tav>
                                        <p:tav tm="100000">
                                          <p:val>
                                            <p:strVal val="#ppt_h"/>
                                          </p:val>
                                        </p:tav>
                                      </p:tavLst>
                                    </p:anim>
                                    <p:anim calcmode="lin" valueType="num">
                                      <p:cBhvr>
                                        <p:cTn id="102" dur="500" fill="hold"/>
                                        <p:tgtEl>
                                          <p:spTgt spid="115"/>
                                        </p:tgtEl>
                                        <p:attrNameLst>
                                          <p:attrName>ppt_x</p:attrName>
                                        </p:attrNameLst>
                                      </p:cBhvr>
                                      <p:tavLst>
                                        <p:tav tm="0">
                                          <p:val>
                                            <p:fltVal val="0.5"/>
                                          </p:val>
                                        </p:tav>
                                        <p:tav tm="100000">
                                          <p:val>
                                            <p:strVal val="#ppt_x"/>
                                          </p:val>
                                        </p:tav>
                                      </p:tavLst>
                                    </p:anim>
                                    <p:anim calcmode="lin" valueType="num">
                                      <p:cBhvr>
                                        <p:cTn id="103" dur="500" fill="hold"/>
                                        <p:tgtEl>
                                          <p:spTgt spid="115"/>
                                        </p:tgtEl>
                                        <p:attrNameLst>
                                          <p:attrName>ppt_y</p:attrName>
                                        </p:attrNameLst>
                                      </p:cBhvr>
                                      <p:tavLst>
                                        <p:tav tm="0">
                                          <p:val>
                                            <p:strVal val="1+(6*min(max(#ppt_w*#ppt_h,.3),1)-7.4)/-.7*#ppt_h/2"/>
                                          </p:val>
                                        </p:tav>
                                        <p:tav tm="100000">
                                          <p:val>
                                            <p:strVal val="#ppt_y"/>
                                          </p:val>
                                        </p:tav>
                                      </p:tavLst>
                                    </p:anim>
                                  </p:childTnLst>
                                </p:cTn>
                              </p:par>
                              <p:par>
                                <p:cTn id="104" presetID="23" presetClass="entr" presetSubtype="36" fill="hold" nodeType="withEffect">
                                  <p:stCondLst>
                                    <p:cond delay="2600"/>
                                  </p:stCondLst>
                                  <p:childTnLst>
                                    <p:set>
                                      <p:cBhvr>
                                        <p:cTn id="105" dur="1" fill="hold">
                                          <p:stCondLst>
                                            <p:cond delay="0"/>
                                          </p:stCondLst>
                                        </p:cTn>
                                        <p:tgtEl>
                                          <p:spTgt spid="96"/>
                                        </p:tgtEl>
                                        <p:attrNameLst>
                                          <p:attrName>style.visibility</p:attrName>
                                        </p:attrNameLst>
                                      </p:cBhvr>
                                      <p:to>
                                        <p:strVal val="visible"/>
                                      </p:to>
                                    </p:set>
                                    <p:anim calcmode="lin" valueType="num">
                                      <p:cBhvr>
                                        <p:cTn id="106" dur="500" fill="hold"/>
                                        <p:tgtEl>
                                          <p:spTgt spid="9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9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96"/>
                                        </p:tgtEl>
                                        <p:attrNameLst>
                                          <p:attrName>ppt_x</p:attrName>
                                        </p:attrNameLst>
                                      </p:cBhvr>
                                      <p:tavLst>
                                        <p:tav tm="0">
                                          <p:val>
                                            <p:fltVal val="0.5"/>
                                          </p:val>
                                        </p:tav>
                                        <p:tav tm="100000">
                                          <p:val>
                                            <p:strVal val="#ppt_x"/>
                                          </p:val>
                                        </p:tav>
                                      </p:tavLst>
                                    </p:anim>
                                    <p:anim calcmode="lin" valueType="num">
                                      <p:cBhvr>
                                        <p:cTn id="109" dur="500" fill="hold"/>
                                        <p:tgtEl>
                                          <p:spTgt spid="96"/>
                                        </p:tgtEl>
                                        <p:attrNameLst>
                                          <p:attrName>ppt_y</p:attrName>
                                        </p:attrNameLst>
                                      </p:cBhvr>
                                      <p:tavLst>
                                        <p:tav tm="0">
                                          <p:val>
                                            <p:strVal val="1+(6*min(max(#ppt_w*#ppt_h,.3),1)-7.4)/-.7*#ppt_h/2"/>
                                          </p:val>
                                        </p:tav>
                                        <p:tav tm="100000">
                                          <p:val>
                                            <p:strVal val="#ppt_y"/>
                                          </p:val>
                                        </p:tav>
                                      </p:tavLst>
                                    </p:anim>
                                  </p:childTnLst>
                                </p:cTn>
                              </p:par>
                              <p:par>
                                <p:cTn id="110" presetID="23" presetClass="entr" presetSubtype="36" fill="hold" nodeType="withEffect">
                                  <p:stCondLst>
                                    <p:cond delay="1900"/>
                                  </p:stCondLst>
                                  <p:childTnLst>
                                    <p:set>
                                      <p:cBhvr>
                                        <p:cTn id="111" dur="1" fill="hold">
                                          <p:stCondLst>
                                            <p:cond delay="0"/>
                                          </p:stCondLst>
                                        </p:cTn>
                                        <p:tgtEl>
                                          <p:spTgt spid="114"/>
                                        </p:tgtEl>
                                        <p:attrNameLst>
                                          <p:attrName>style.visibility</p:attrName>
                                        </p:attrNameLst>
                                      </p:cBhvr>
                                      <p:to>
                                        <p:strVal val="visible"/>
                                      </p:to>
                                    </p:set>
                                    <p:anim calcmode="lin" valueType="num">
                                      <p:cBhvr>
                                        <p:cTn id="112" dur="500" fill="hold"/>
                                        <p:tgtEl>
                                          <p:spTgt spid="114"/>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4"/>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4"/>
                                        </p:tgtEl>
                                        <p:attrNameLst>
                                          <p:attrName>ppt_x</p:attrName>
                                        </p:attrNameLst>
                                      </p:cBhvr>
                                      <p:tavLst>
                                        <p:tav tm="0">
                                          <p:val>
                                            <p:fltVal val="0.5"/>
                                          </p:val>
                                        </p:tav>
                                        <p:tav tm="100000">
                                          <p:val>
                                            <p:strVal val="#ppt_x"/>
                                          </p:val>
                                        </p:tav>
                                      </p:tavLst>
                                    </p:anim>
                                    <p:anim calcmode="lin" valueType="num">
                                      <p:cBhvr>
                                        <p:cTn id="115" dur="500" fill="hold"/>
                                        <p:tgtEl>
                                          <p:spTgt spid="114"/>
                                        </p:tgtEl>
                                        <p:attrNameLst>
                                          <p:attrName>ppt_y</p:attrName>
                                        </p:attrNameLst>
                                      </p:cBhvr>
                                      <p:tavLst>
                                        <p:tav tm="0">
                                          <p:val>
                                            <p:strVal val="1+(6*min(max(#ppt_w*#ppt_h,.3),1)-7.4)/-.7*#ppt_h/2"/>
                                          </p:val>
                                        </p:tav>
                                        <p:tav tm="100000">
                                          <p:val>
                                            <p:strVal val="#ppt_y"/>
                                          </p:val>
                                        </p:tav>
                                      </p:tavLst>
                                    </p:anim>
                                  </p:childTnLst>
                                </p:cTn>
                              </p:par>
                              <p:par>
                                <p:cTn id="116" presetID="23" presetClass="entr" presetSubtype="36" fill="hold" nodeType="withEffect">
                                  <p:stCondLst>
                                    <p:cond delay="2200"/>
                                  </p:stCondLst>
                                  <p:childTnLst>
                                    <p:set>
                                      <p:cBhvr>
                                        <p:cTn id="117" dur="1" fill="hold">
                                          <p:stCondLst>
                                            <p:cond delay="0"/>
                                          </p:stCondLst>
                                        </p:cTn>
                                        <p:tgtEl>
                                          <p:spTgt spid="99"/>
                                        </p:tgtEl>
                                        <p:attrNameLst>
                                          <p:attrName>style.visibility</p:attrName>
                                        </p:attrNameLst>
                                      </p:cBhvr>
                                      <p:to>
                                        <p:strVal val="visible"/>
                                      </p:to>
                                    </p:set>
                                    <p:anim calcmode="lin" valueType="num">
                                      <p:cBhvr>
                                        <p:cTn id="118" dur="500" fill="hold"/>
                                        <p:tgtEl>
                                          <p:spTgt spid="99"/>
                                        </p:tgtEl>
                                        <p:attrNameLst>
                                          <p:attrName>ppt_w</p:attrName>
                                        </p:attrNameLst>
                                      </p:cBhvr>
                                      <p:tavLst>
                                        <p:tav tm="0">
                                          <p:val>
                                            <p:strVal val="(6*min(max(#ppt_w*#ppt_h,.3),1)-7.4)/-.7*#ppt_w"/>
                                          </p:val>
                                        </p:tav>
                                        <p:tav tm="100000">
                                          <p:val>
                                            <p:strVal val="#ppt_w"/>
                                          </p:val>
                                        </p:tav>
                                      </p:tavLst>
                                    </p:anim>
                                    <p:anim calcmode="lin" valueType="num">
                                      <p:cBhvr>
                                        <p:cTn id="119" dur="500" fill="hold"/>
                                        <p:tgtEl>
                                          <p:spTgt spid="99"/>
                                        </p:tgtEl>
                                        <p:attrNameLst>
                                          <p:attrName>ppt_h</p:attrName>
                                        </p:attrNameLst>
                                      </p:cBhvr>
                                      <p:tavLst>
                                        <p:tav tm="0">
                                          <p:val>
                                            <p:strVal val="(6*min(max(#ppt_w*#ppt_h,.3),1)-7.4)/-.7*#ppt_h"/>
                                          </p:val>
                                        </p:tav>
                                        <p:tav tm="100000">
                                          <p:val>
                                            <p:strVal val="#ppt_h"/>
                                          </p:val>
                                        </p:tav>
                                      </p:tavLst>
                                    </p:anim>
                                    <p:anim calcmode="lin" valueType="num">
                                      <p:cBhvr>
                                        <p:cTn id="120" dur="500" fill="hold"/>
                                        <p:tgtEl>
                                          <p:spTgt spid="99"/>
                                        </p:tgtEl>
                                        <p:attrNameLst>
                                          <p:attrName>ppt_x</p:attrName>
                                        </p:attrNameLst>
                                      </p:cBhvr>
                                      <p:tavLst>
                                        <p:tav tm="0">
                                          <p:val>
                                            <p:fltVal val="0.5"/>
                                          </p:val>
                                        </p:tav>
                                        <p:tav tm="100000">
                                          <p:val>
                                            <p:strVal val="#ppt_x"/>
                                          </p:val>
                                        </p:tav>
                                      </p:tavLst>
                                    </p:anim>
                                    <p:anim calcmode="lin" valueType="num">
                                      <p:cBhvr>
                                        <p:cTn id="121" dur="500" fill="hold"/>
                                        <p:tgtEl>
                                          <p:spTgt spid="99"/>
                                        </p:tgtEl>
                                        <p:attrNameLst>
                                          <p:attrName>ppt_y</p:attrName>
                                        </p:attrNameLst>
                                      </p:cBhvr>
                                      <p:tavLst>
                                        <p:tav tm="0">
                                          <p:val>
                                            <p:strVal val="1+(6*min(max(#ppt_w*#ppt_h,.3),1)-7.4)/-.7*#ppt_h/2"/>
                                          </p:val>
                                        </p:tav>
                                        <p:tav tm="100000">
                                          <p:val>
                                            <p:strVal val="#ppt_y"/>
                                          </p:val>
                                        </p:tav>
                                      </p:tavLst>
                                    </p:anim>
                                  </p:childTnLst>
                                </p:cTn>
                              </p:par>
                              <p:par>
                                <p:cTn id="122" presetID="23" presetClass="entr" presetSubtype="36" fill="hold" nodeType="withEffect">
                                  <p:stCondLst>
                                    <p:cond delay="2000"/>
                                  </p:stCondLst>
                                  <p:childTnLst>
                                    <p:set>
                                      <p:cBhvr>
                                        <p:cTn id="123" dur="1" fill="hold">
                                          <p:stCondLst>
                                            <p:cond delay="0"/>
                                          </p:stCondLst>
                                        </p:cTn>
                                        <p:tgtEl>
                                          <p:spTgt spid="95"/>
                                        </p:tgtEl>
                                        <p:attrNameLst>
                                          <p:attrName>style.visibility</p:attrName>
                                        </p:attrNameLst>
                                      </p:cBhvr>
                                      <p:to>
                                        <p:strVal val="visible"/>
                                      </p:to>
                                    </p:set>
                                    <p:anim calcmode="lin" valueType="num">
                                      <p:cBhvr>
                                        <p:cTn id="124" dur="500" fill="hold"/>
                                        <p:tgtEl>
                                          <p:spTgt spid="95"/>
                                        </p:tgtEl>
                                        <p:attrNameLst>
                                          <p:attrName>ppt_w</p:attrName>
                                        </p:attrNameLst>
                                      </p:cBhvr>
                                      <p:tavLst>
                                        <p:tav tm="0">
                                          <p:val>
                                            <p:strVal val="(6*min(max(#ppt_w*#ppt_h,.3),1)-7.4)/-.7*#ppt_w"/>
                                          </p:val>
                                        </p:tav>
                                        <p:tav tm="100000">
                                          <p:val>
                                            <p:strVal val="#ppt_w"/>
                                          </p:val>
                                        </p:tav>
                                      </p:tavLst>
                                    </p:anim>
                                    <p:anim calcmode="lin" valueType="num">
                                      <p:cBhvr>
                                        <p:cTn id="125" dur="500" fill="hold"/>
                                        <p:tgtEl>
                                          <p:spTgt spid="95"/>
                                        </p:tgtEl>
                                        <p:attrNameLst>
                                          <p:attrName>ppt_h</p:attrName>
                                        </p:attrNameLst>
                                      </p:cBhvr>
                                      <p:tavLst>
                                        <p:tav tm="0">
                                          <p:val>
                                            <p:strVal val="(6*min(max(#ppt_w*#ppt_h,.3),1)-7.4)/-.7*#ppt_h"/>
                                          </p:val>
                                        </p:tav>
                                        <p:tav tm="100000">
                                          <p:val>
                                            <p:strVal val="#ppt_h"/>
                                          </p:val>
                                        </p:tav>
                                      </p:tavLst>
                                    </p:anim>
                                    <p:anim calcmode="lin" valueType="num">
                                      <p:cBhvr>
                                        <p:cTn id="126" dur="500" fill="hold"/>
                                        <p:tgtEl>
                                          <p:spTgt spid="95"/>
                                        </p:tgtEl>
                                        <p:attrNameLst>
                                          <p:attrName>ppt_x</p:attrName>
                                        </p:attrNameLst>
                                      </p:cBhvr>
                                      <p:tavLst>
                                        <p:tav tm="0">
                                          <p:val>
                                            <p:fltVal val="0.5"/>
                                          </p:val>
                                        </p:tav>
                                        <p:tav tm="100000">
                                          <p:val>
                                            <p:strVal val="#ppt_x"/>
                                          </p:val>
                                        </p:tav>
                                      </p:tavLst>
                                    </p:anim>
                                    <p:anim calcmode="lin" valueType="num">
                                      <p:cBhvr>
                                        <p:cTn id="127" dur="500" fill="hold"/>
                                        <p:tgtEl>
                                          <p:spTgt spid="95"/>
                                        </p:tgtEl>
                                        <p:attrNameLst>
                                          <p:attrName>ppt_y</p:attrName>
                                        </p:attrNameLst>
                                      </p:cBhvr>
                                      <p:tavLst>
                                        <p:tav tm="0">
                                          <p:val>
                                            <p:strVal val="1+(6*min(max(#ppt_w*#ppt_h,.3),1)-7.4)/-.7*#ppt_h/2"/>
                                          </p:val>
                                        </p:tav>
                                        <p:tav tm="100000">
                                          <p:val>
                                            <p:strVal val="#ppt_y"/>
                                          </p:val>
                                        </p:tav>
                                      </p:tavLst>
                                    </p:anim>
                                  </p:childTnLst>
                                </p:cTn>
                              </p:par>
                              <p:par>
                                <p:cTn id="128" presetID="23" presetClass="entr" presetSubtype="36" fill="hold" nodeType="withEffect">
                                  <p:stCondLst>
                                    <p:cond delay="2600"/>
                                  </p:stCondLst>
                                  <p:childTnLst>
                                    <p:set>
                                      <p:cBhvr>
                                        <p:cTn id="129" dur="1" fill="hold">
                                          <p:stCondLst>
                                            <p:cond delay="0"/>
                                          </p:stCondLst>
                                        </p:cTn>
                                        <p:tgtEl>
                                          <p:spTgt spid="111"/>
                                        </p:tgtEl>
                                        <p:attrNameLst>
                                          <p:attrName>style.visibility</p:attrName>
                                        </p:attrNameLst>
                                      </p:cBhvr>
                                      <p:to>
                                        <p:strVal val="visible"/>
                                      </p:to>
                                    </p:set>
                                    <p:anim calcmode="lin" valueType="num">
                                      <p:cBhvr>
                                        <p:cTn id="130" dur="500" fill="hold"/>
                                        <p:tgtEl>
                                          <p:spTgt spid="111"/>
                                        </p:tgtEl>
                                        <p:attrNameLst>
                                          <p:attrName>ppt_w</p:attrName>
                                        </p:attrNameLst>
                                      </p:cBhvr>
                                      <p:tavLst>
                                        <p:tav tm="0">
                                          <p:val>
                                            <p:strVal val="(6*min(max(#ppt_w*#ppt_h,.3),1)-7.4)/-.7*#ppt_w"/>
                                          </p:val>
                                        </p:tav>
                                        <p:tav tm="100000">
                                          <p:val>
                                            <p:strVal val="#ppt_w"/>
                                          </p:val>
                                        </p:tav>
                                      </p:tavLst>
                                    </p:anim>
                                    <p:anim calcmode="lin" valueType="num">
                                      <p:cBhvr>
                                        <p:cTn id="131" dur="500" fill="hold"/>
                                        <p:tgtEl>
                                          <p:spTgt spid="111"/>
                                        </p:tgtEl>
                                        <p:attrNameLst>
                                          <p:attrName>ppt_h</p:attrName>
                                        </p:attrNameLst>
                                      </p:cBhvr>
                                      <p:tavLst>
                                        <p:tav tm="0">
                                          <p:val>
                                            <p:strVal val="(6*min(max(#ppt_w*#ppt_h,.3),1)-7.4)/-.7*#ppt_h"/>
                                          </p:val>
                                        </p:tav>
                                        <p:tav tm="100000">
                                          <p:val>
                                            <p:strVal val="#ppt_h"/>
                                          </p:val>
                                        </p:tav>
                                      </p:tavLst>
                                    </p:anim>
                                    <p:anim calcmode="lin" valueType="num">
                                      <p:cBhvr>
                                        <p:cTn id="132" dur="500" fill="hold"/>
                                        <p:tgtEl>
                                          <p:spTgt spid="111"/>
                                        </p:tgtEl>
                                        <p:attrNameLst>
                                          <p:attrName>ppt_x</p:attrName>
                                        </p:attrNameLst>
                                      </p:cBhvr>
                                      <p:tavLst>
                                        <p:tav tm="0">
                                          <p:val>
                                            <p:fltVal val="0.5"/>
                                          </p:val>
                                        </p:tav>
                                        <p:tav tm="100000">
                                          <p:val>
                                            <p:strVal val="#ppt_x"/>
                                          </p:val>
                                        </p:tav>
                                      </p:tavLst>
                                    </p:anim>
                                    <p:anim calcmode="lin" valueType="num">
                                      <p:cBhvr>
                                        <p:cTn id="133" dur="500" fill="hold"/>
                                        <p:tgtEl>
                                          <p:spTgt spid="111"/>
                                        </p:tgtEl>
                                        <p:attrNameLst>
                                          <p:attrName>ppt_y</p:attrName>
                                        </p:attrNameLst>
                                      </p:cBhvr>
                                      <p:tavLst>
                                        <p:tav tm="0">
                                          <p:val>
                                            <p:strVal val="1+(6*min(max(#ppt_w*#ppt_h,.3),1)-7.4)/-.7*#ppt_h/2"/>
                                          </p:val>
                                        </p:tav>
                                        <p:tav tm="100000">
                                          <p:val>
                                            <p:strVal val="#ppt_y"/>
                                          </p:val>
                                        </p:tav>
                                      </p:tavLst>
                                    </p:anim>
                                  </p:childTnLst>
                                </p:cTn>
                              </p:par>
                              <p:par>
                                <p:cTn id="134" presetID="23" presetClass="entr" presetSubtype="36" fill="hold" nodeType="withEffect">
                                  <p:stCondLst>
                                    <p:cond delay="3000"/>
                                  </p:stCondLst>
                                  <p:childTnLst>
                                    <p:set>
                                      <p:cBhvr>
                                        <p:cTn id="135" dur="1" fill="hold">
                                          <p:stCondLst>
                                            <p:cond delay="0"/>
                                          </p:stCondLst>
                                        </p:cTn>
                                        <p:tgtEl>
                                          <p:spTgt spid="109"/>
                                        </p:tgtEl>
                                        <p:attrNameLst>
                                          <p:attrName>style.visibility</p:attrName>
                                        </p:attrNameLst>
                                      </p:cBhvr>
                                      <p:to>
                                        <p:strVal val="visible"/>
                                      </p:to>
                                    </p:set>
                                    <p:anim calcmode="lin" valueType="num">
                                      <p:cBhvr>
                                        <p:cTn id="136" dur="500" fill="hold"/>
                                        <p:tgtEl>
                                          <p:spTgt spid="109"/>
                                        </p:tgtEl>
                                        <p:attrNameLst>
                                          <p:attrName>ppt_w</p:attrName>
                                        </p:attrNameLst>
                                      </p:cBhvr>
                                      <p:tavLst>
                                        <p:tav tm="0">
                                          <p:val>
                                            <p:strVal val="(6*min(max(#ppt_w*#ppt_h,.3),1)-7.4)/-.7*#ppt_w"/>
                                          </p:val>
                                        </p:tav>
                                        <p:tav tm="100000">
                                          <p:val>
                                            <p:strVal val="#ppt_w"/>
                                          </p:val>
                                        </p:tav>
                                      </p:tavLst>
                                    </p:anim>
                                    <p:anim calcmode="lin" valueType="num">
                                      <p:cBhvr>
                                        <p:cTn id="137" dur="500" fill="hold"/>
                                        <p:tgtEl>
                                          <p:spTgt spid="109"/>
                                        </p:tgtEl>
                                        <p:attrNameLst>
                                          <p:attrName>ppt_h</p:attrName>
                                        </p:attrNameLst>
                                      </p:cBhvr>
                                      <p:tavLst>
                                        <p:tav tm="0">
                                          <p:val>
                                            <p:strVal val="(6*min(max(#ppt_w*#ppt_h,.3),1)-7.4)/-.7*#ppt_h"/>
                                          </p:val>
                                        </p:tav>
                                        <p:tav tm="100000">
                                          <p:val>
                                            <p:strVal val="#ppt_h"/>
                                          </p:val>
                                        </p:tav>
                                      </p:tavLst>
                                    </p:anim>
                                    <p:anim calcmode="lin" valueType="num">
                                      <p:cBhvr>
                                        <p:cTn id="138" dur="500" fill="hold"/>
                                        <p:tgtEl>
                                          <p:spTgt spid="109"/>
                                        </p:tgtEl>
                                        <p:attrNameLst>
                                          <p:attrName>ppt_x</p:attrName>
                                        </p:attrNameLst>
                                      </p:cBhvr>
                                      <p:tavLst>
                                        <p:tav tm="0">
                                          <p:val>
                                            <p:fltVal val="0.5"/>
                                          </p:val>
                                        </p:tav>
                                        <p:tav tm="100000">
                                          <p:val>
                                            <p:strVal val="#ppt_x"/>
                                          </p:val>
                                        </p:tav>
                                      </p:tavLst>
                                    </p:anim>
                                    <p:anim calcmode="lin" valueType="num">
                                      <p:cBhvr>
                                        <p:cTn id="139" dur="500" fill="hold"/>
                                        <p:tgtEl>
                                          <p:spTgt spid="109"/>
                                        </p:tgtEl>
                                        <p:attrNameLst>
                                          <p:attrName>ppt_y</p:attrName>
                                        </p:attrNameLst>
                                      </p:cBhvr>
                                      <p:tavLst>
                                        <p:tav tm="0">
                                          <p:val>
                                            <p:strVal val="1+(6*min(max(#ppt_w*#ppt_h,.3),1)-7.4)/-.7*#ppt_h/2"/>
                                          </p:val>
                                        </p:tav>
                                        <p:tav tm="100000">
                                          <p:val>
                                            <p:strVal val="#ppt_y"/>
                                          </p:val>
                                        </p:tav>
                                      </p:tavLst>
                                    </p:anim>
                                  </p:childTnLst>
                                </p:cTn>
                              </p:par>
                              <p:par>
                                <p:cTn id="140" presetID="23" presetClass="entr" presetSubtype="36" fill="hold" nodeType="withEffect">
                                  <p:stCondLst>
                                    <p:cond delay="3300"/>
                                  </p:stCondLst>
                                  <p:childTnLst>
                                    <p:set>
                                      <p:cBhvr>
                                        <p:cTn id="141" dur="1" fill="hold">
                                          <p:stCondLst>
                                            <p:cond delay="0"/>
                                          </p:stCondLst>
                                        </p:cTn>
                                        <p:tgtEl>
                                          <p:spTgt spid="107"/>
                                        </p:tgtEl>
                                        <p:attrNameLst>
                                          <p:attrName>style.visibility</p:attrName>
                                        </p:attrNameLst>
                                      </p:cBhvr>
                                      <p:to>
                                        <p:strVal val="visible"/>
                                      </p:to>
                                    </p:set>
                                    <p:anim calcmode="lin" valueType="num">
                                      <p:cBhvr>
                                        <p:cTn id="142" dur="500" fill="hold"/>
                                        <p:tgtEl>
                                          <p:spTgt spid="107"/>
                                        </p:tgtEl>
                                        <p:attrNameLst>
                                          <p:attrName>ppt_w</p:attrName>
                                        </p:attrNameLst>
                                      </p:cBhvr>
                                      <p:tavLst>
                                        <p:tav tm="0">
                                          <p:val>
                                            <p:strVal val="(6*min(max(#ppt_w*#ppt_h,.3),1)-7.4)/-.7*#ppt_w"/>
                                          </p:val>
                                        </p:tav>
                                        <p:tav tm="100000">
                                          <p:val>
                                            <p:strVal val="#ppt_w"/>
                                          </p:val>
                                        </p:tav>
                                      </p:tavLst>
                                    </p:anim>
                                    <p:anim calcmode="lin" valueType="num">
                                      <p:cBhvr>
                                        <p:cTn id="143" dur="500" fill="hold"/>
                                        <p:tgtEl>
                                          <p:spTgt spid="107"/>
                                        </p:tgtEl>
                                        <p:attrNameLst>
                                          <p:attrName>ppt_h</p:attrName>
                                        </p:attrNameLst>
                                      </p:cBhvr>
                                      <p:tavLst>
                                        <p:tav tm="0">
                                          <p:val>
                                            <p:strVal val="(6*min(max(#ppt_w*#ppt_h,.3),1)-7.4)/-.7*#ppt_h"/>
                                          </p:val>
                                        </p:tav>
                                        <p:tav tm="100000">
                                          <p:val>
                                            <p:strVal val="#ppt_h"/>
                                          </p:val>
                                        </p:tav>
                                      </p:tavLst>
                                    </p:anim>
                                    <p:anim calcmode="lin" valueType="num">
                                      <p:cBhvr>
                                        <p:cTn id="144" dur="500" fill="hold"/>
                                        <p:tgtEl>
                                          <p:spTgt spid="107"/>
                                        </p:tgtEl>
                                        <p:attrNameLst>
                                          <p:attrName>ppt_x</p:attrName>
                                        </p:attrNameLst>
                                      </p:cBhvr>
                                      <p:tavLst>
                                        <p:tav tm="0">
                                          <p:val>
                                            <p:fltVal val="0.5"/>
                                          </p:val>
                                        </p:tav>
                                        <p:tav tm="100000">
                                          <p:val>
                                            <p:strVal val="#ppt_x"/>
                                          </p:val>
                                        </p:tav>
                                      </p:tavLst>
                                    </p:anim>
                                    <p:anim calcmode="lin" valueType="num">
                                      <p:cBhvr>
                                        <p:cTn id="145" dur="500" fill="hold"/>
                                        <p:tgtEl>
                                          <p:spTgt spid="107"/>
                                        </p:tgtEl>
                                        <p:attrNameLst>
                                          <p:attrName>ppt_y</p:attrName>
                                        </p:attrNameLst>
                                      </p:cBhvr>
                                      <p:tavLst>
                                        <p:tav tm="0">
                                          <p:val>
                                            <p:strVal val="1+(6*min(max(#ppt_w*#ppt_h,.3),1)-7.4)/-.7*#ppt_h/2"/>
                                          </p:val>
                                        </p:tav>
                                        <p:tav tm="100000">
                                          <p:val>
                                            <p:strVal val="#ppt_y"/>
                                          </p:val>
                                        </p:tav>
                                      </p:tavLst>
                                    </p:anim>
                                  </p:childTnLst>
                                </p:cTn>
                              </p:par>
                              <p:par>
                                <p:cTn id="146" presetID="23" presetClass="entr" presetSubtype="36" fill="hold" nodeType="withEffect">
                                  <p:stCondLst>
                                    <p:cond delay="2600"/>
                                  </p:stCondLst>
                                  <p:childTnLst>
                                    <p:set>
                                      <p:cBhvr>
                                        <p:cTn id="147" dur="1" fill="hold">
                                          <p:stCondLst>
                                            <p:cond delay="0"/>
                                          </p:stCondLst>
                                        </p:cTn>
                                        <p:tgtEl>
                                          <p:spTgt spid="112"/>
                                        </p:tgtEl>
                                        <p:attrNameLst>
                                          <p:attrName>style.visibility</p:attrName>
                                        </p:attrNameLst>
                                      </p:cBhvr>
                                      <p:to>
                                        <p:strVal val="visible"/>
                                      </p:to>
                                    </p:set>
                                    <p:anim calcmode="lin" valueType="num">
                                      <p:cBhvr>
                                        <p:cTn id="148" dur="500" fill="hold"/>
                                        <p:tgtEl>
                                          <p:spTgt spid="112"/>
                                        </p:tgtEl>
                                        <p:attrNameLst>
                                          <p:attrName>ppt_w</p:attrName>
                                        </p:attrNameLst>
                                      </p:cBhvr>
                                      <p:tavLst>
                                        <p:tav tm="0">
                                          <p:val>
                                            <p:strVal val="(6*min(max(#ppt_w*#ppt_h,.3),1)-7.4)/-.7*#ppt_w"/>
                                          </p:val>
                                        </p:tav>
                                        <p:tav tm="100000">
                                          <p:val>
                                            <p:strVal val="#ppt_w"/>
                                          </p:val>
                                        </p:tav>
                                      </p:tavLst>
                                    </p:anim>
                                    <p:anim calcmode="lin" valueType="num">
                                      <p:cBhvr>
                                        <p:cTn id="149" dur="500" fill="hold"/>
                                        <p:tgtEl>
                                          <p:spTgt spid="112"/>
                                        </p:tgtEl>
                                        <p:attrNameLst>
                                          <p:attrName>ppt_h</p:attrName>
                                        </p:attrNameLst>
                                      </p:cBhvr>
                                      <p:tavLst>
                                        <p:tav tm="0">
                                          <p:val>
                                            <p:strVal val="(6*min(max(#ppt_w*#ppt_h,.3),1)-7.4)/-.7*#ppt_h"/>
                                          </p:val>
                                        </p:tav>
                                        <p:tav tm="100000">
                                          <p:val>
                                            <p:strVal val="#ppt_h"/>
                                          </p:val>
                                        </p:tav>
                                      </p:tavLst>
                                    </p:anim>
                                    <p:anim calcmode="lin" valueType="num">
                                      <p:cBhvr>
                                        <p:cTn id="150" dur="500" fill="hold"/>
                                        <p:tgtEl>
                                          <p:spTgt spid="112"/>
                                        </p:tgtEl>
                                        <p:attrNameLst>
                                          <p:attrName>ppt_x</p:attrName>
                                        </p:attrNameLst>
                                      </p:cBhvr>
                                      <p:tavLst>
                                        <p:tav tm="0">
                                          <p:val>
                                            <p:fltVal val="0.5"/>
                                          </p:val>
                                        </p:tav>
                                        <p:tav tm="100000">
                                          <p:val>
                                            <p:strVal val="#ppt_x"/>
                                          </p:val>
                                        </p:tav>
                                      </p:tavLst>
                                    </p:anim>
                                    <p:anim calcmode="lin" valueType="num">
                                      <p:cBhvr>
                                        <p:cTn id="151" dur="500" fill="hold"/>
                                        <p:tgtEl>
                                          <p:spTgt spid="112"/>
                                        </p:tgtEl>
                                        <p:attrNameLst>
                                          <p:attrName>ppt_y</p:attrName>
                                        </p:attrNameLst>
                                      </p:cBhvr>
                                      <p:tavLst>
                                        <p:tav tm="0">
                                          <p:val>
                                            <p:strVal val="1+(6*min(max(#ppt_w*#ppt_h,.3),1)-7.4)/-.7*#ppt_h/2"/>
                                          </p:val>
                                        </p:tav>
                                        <p:tav tm="100000">
                                          <p:val>
                                            <p:strVal val="#ppt_y"/>
                                          </p:val>
                                        </p:tav>
                                      </p:tavLst>
                                    </p:anim>
                                  </p:childTnLst>
                                </p:cTn>
                              </p:par>
                              <p:par>
                                <p:cTn id="152" presetID="23" presetClass="entr" presetSubtype="36" fill="hold" nodeType="withEffect">
                                  <p:stCondLst>
                                    <p:cond delay="2300"/>
                                  </p:stCondLst>
                                  <p:childTnLst>
                                    <p:set>
                                      <p:cBhvr>
                                        <p:cTn id="153" dur="1" fill="hold">
                                          <p:stCondLst>
                                            <p:cond delay="0"/>
                                          </p:stCondLst>
                                        </p:cTn>
                                        <p:tgtEl>
                                          <p:spTgt spid="128"/>
                                        </p:tgtEl>
                                        <p:attrNameLst>
                                          <p:attrName>style.visibility</p:attrName>
                                        </p:attrNameLst>
                                      </p:cBhvr>
                                      <p:to>
                                        <p:strVal val="visible"/>
                                      </p:to>
                                    </p:set>
                                    <p:anim calcmode="lin" valueType="num">
                                      <p:cBhvr>
                                        <p:cTn id="154" dur="500" fill="hold"/>
                                        <p:tgtEl>
                                          <p:spTgt spid="128"/>
                                        </p:tgtEl>
                                        <p:attrNameLst>
                                          <p:attrName>ppt_w</p:attrName>
                                        </p:attrNameLst>
                                      </p:cBhvr>
                                      <p:tavLst>
                                        <p:tav tm="0">
                                          <p:val>
                                            <p:strVal val="(6*min(max(#ppt_w*#ppt_h,.3),1)-7.4)/-.7*#ppt_w"/>
                                          </p:val>
                                        </p:tav>
                                        <p:tav tm="100000">
                                          <p:val>
                                            <p:strVal val="#ppt_w"/>
                                          </p:val>
                                        </p:tav>
                                      </p:tavLst>
                                    </p:anim>
                                    <p:anim calcmode="lin" valueType="num">
                                      <p:cBhvr>
                                        <p:cTn id="155" dur="500" fill="hold"/>
                                        <p:tgtEl>
                                          <p:spTgt spid="128"/>
                                        </p:tgtEl>
                                        <p:attrNameLst>
                                          <p:attrName>ppt_h</p:attrName>
                                        </p:attrNameLst>
                                      </p:cBhvr>
                                      <p:tavLst>
                                        <p:tav tm="0">
                                          <p:val>
                                            <p:strVal val="(6*min(max(#ppt_w*#ppt_h,.3),1)-7.4)/-.7*#ppt_h"/>
                                          </p:val>
                                        </p:tav>
                                        <p:tav tm="100000">
                                          <p:val>
                                            <p:strVal val="#ppt_h"/>
                                          </p:val>
                                        </p:tav>
                                      </p:tavLst>
                                    </p:anim>
                                    <p:anim calcmode="lin" valueType="num">
                                      <p:cBhvr>
                                        <p:cTn id="156" dur="500" fill="hold"/>
                                        <p:tgtEl>
                                          <p:spTgt spid="128"/>
                                        </p:tgtEl>
                                        <p:attrNameLst>
                                          <p:attrName>ppt_x</p:attrName>
                                        </p:attrNameLst>
                                      </p:cBhvr>
                                      <p:tavLst>
                                        <p:tav tm="0">
                                          <p:val>
                                            <p:fltVal val="0.5"/>
                                          </p:val>
                                        </p:tav>
                                        <p:tav tm="100000">
                                          <p:val>
                                            <p:strVal val="#ppt_x"/>
                                          </p:val>
                                        </p:tav>
                                      </p:tavLst>
                                    </p:anim>
                                    <p:anim calcmode="lin" valueType="num">
                                      <p:cBhvr>
                                        <p:cTn id="157" dur="500" fill="hold"/>
                                        <p:tgtEl>
                                          <p:spTgt spid="128"/>
                                        </p:tgtEl>
                                        <p:attrNameLst>
                                          <p:attrName>ppt_y</p:attrName>
                                        </p:attrNameLst>
                                      </p:cBhvr>
                                      <p:tavLst>
                                        <p:tav tm="0">
                                          <p:val>
                                            <p:strVal val="1+(6*min(max(#ppt_w*#ppt_h,.3),1)-7.4)/-.7*#ppt_h/2"/>
                                          </p:val>
                                        </p:tav>
                                        <p:tav tm="100000">
                                          <p:val>
                                            <p:strVal val="#ppt_y"/>
                                          </p:val>
                                        </p:tav>
                                      </p:tavLst>
                                    </p:anim>
                                  </p:childTnLst>
                                </p:cTn>
                              </p:par>
                              <p:par>
                                <p:cTn id="158" presetID="23" presetClass="entr" presetSubtype="36" fill="hold" nodeType="withEffect">
                                  <p:stCondLst>
                                    <p:cond delay="2000"/>
                                  </p:stCondLst>
                                  <p:childTnLst>
                                    <p:set>
                                      <p:cBhvr>
                                        <p:cTn id="159" dur="1" fill="hold">
                                          <p:stCondLst>
                                            <p:cond delay="0"/>
                                          </p:stCondLst>
                                        </p:cTn>
                                        <p:tgtEl>
                                          <p:spTgt spid="108"/>
                                        </p:tgtEl>
                                        <p:attrNameLst>
                                          <p:attrName>style.visibility</p:attrName>
                                        </p:attrNameLst>
                                      </p:cBhvr>
                                      <p:to>
                                        <p:strVal val="visible"/>
                                      </p:to>
                                    </p:set>
                                    <p:anim calcmode="lin" valueType="num">
                                      <p:cBhvr>
                                        <p:cTn id="160" dur="500" fill="hold"/>
                                        <p:tgtEl>
                                          <p:spTgt spid="108"/>
                                        </p:tgtEl>
                                        <p:attrNameLst>
                                          <p:attrName>ppt_w</p:attrName>
                                        </p:attrNameLst>
                                      </p:cBhvr>
                                      <p:tavLst>
                                        <p:tav tm="0">
                                          <p:val>
                                            <p:strVal val="(6*min(max(#ppt_w*#ppt_h,.3),1)-7.4)/-.7*#ppt_w"/>
                                          </p:val>
                                        </p:tav>
                                        <p:tav tm="100000">
                                          <p:val>
                                            <p:strVal val="#ppt_w"/>
                                          </p:val>
                                        </p:tav>
                                      </p:tavLst>
                                    </p:anim>
                                    <p:anim calcmode="lin" valueType="num">
                                      <p:cBhvr>
                                        <p:cTn id="161" dur="500" fill="hold"/>
                                        <p:tgtEl>
                                          <p:spTgt spid="108"/>
                                        </p:tgtEl>
                                        <p:attrNameLst>
                                          <p:attrName>ppt_h</p:attrName>
                                        </p:attrNameLst>
                                      </p:cBhvr>
                                      <p:tavLst>
                                        <p:tav tm="0">
                                          <p:val>
                                            <p:strVal val="(6*min(max(#ppt_w*#ppt_h,.3),1)-7.4)/-.7*#ppt_h"/>
                                          </p:val>
                                        </p:tav>
                                        <p:tav tm="100000">
                                          <p:val>
                                            <p:strVal val="#ppt_h"/>
                                          </p:val>
                                        </p:tav>
                                      </p:tavLst>
                                    </p:anim>
                                    <p:anim calcmode="lin" valueType="num">
                                      <p:cBhvr>
                                        <p:cTn id="162" dur="500" fill="hold"/>
                                        <p:tgtEl>
                                          <p:spTgt spid="108"/>
                                        </p:tgtEl>
                                        <p:attrNameLst>
                                          <p:attrName>ppt_x</p:attrName>
                                        </p:attrNameLst>
                                      </p:cBhvr>
                                      <p:tavLst>
                                        <p:tav tm="0">
                                          <p:val>
                                            <p:fltVal val="0.5"/>
                                          </p:val>
                                        </p:tav>
                                        <p:tav tm="100000">
                                          <p:val>
                                            <p:strVal val="#ppt_x"/>
                                          </p:val>
                                        </p:tav>
                                      </p:tavLst>
                                    </p:anim>
                                    <p:anim calcmode="lin" valueType="num">
                                      <p:cBhvr>
                                        <p:cTn id="163" dur="500" fill="hold"/>
                                        <p:tgtEl>
                                          <p:spTgt spid="108"/>
                                        </p:tgtEl>
                                        <p:attrNameLst>
                                          <p:attrName>ppt_y</p:attrName>
                                        </p:attrNameLst>
                                      </p:cBhvr>
                                      <p:tavLst>
                                        <p:tav tm="0">
                                          <p:val>
                                            <p:strVal val="1+(6*min(max(#ppt_w*#ppt_h,.3),1)-7.4)/-.7*#ppt_h/2"/>
                                          </p:val>
                                        </p:tav>
                                        <p:tav tm="100000">
                                          <p:val>
                                            <p:strVal val="#ppt_y"/>
                                          </p:val>
                                        </p:tav>
                                      </p:tavLst>
                                    </p:anim>
                                  </p:childTnLst>
                                </p:cTn>
                              </p:par>
                              <p:par>
                                <p:cTn id="164" presetID="23" presetClass="entr" presetSubtype="36" fill="hold" nodeType="withEffect">
                                  <p:stCondLst>
                                    <p:cond delay="1800"/>
                                  </p:stCondLst>
                                  <p:childTnLst>
                                    <p:set>
                                      <p:cBhvr>
                                        <p:cTn id="165" dur="1" fill="hold">
                                          <p:stCondLst>
                                            <p:cond delay="0"/>
                                          </p:stCondLst>
                                        </p:cTn>
                                        <p:tgtEl>
                                          <p:spTgt spid="110"/>
                                        </p:tgtEl>
                                        <p:attrNameLst>
                                          <p:attrName>style.visibility</p:attrName>
                                        </p:attrNameLst>
                                      </p:cBhvr>
                                      <p:to>
                                        <p:strVal val="visible"/>
                                      </p:to>
                                    </p:set>
                                    <p:anim calcmode="lin" valueType="num">
                                      <p:cBhvr>
                                        <p:cTn id="166" dur="500" fill="hold"/>
                                        <p:tgtEl>
                                          <p:spTgt spid="110"/>
                                        </p:tgtEl>
                                        <p:attrNameLst>
                                          <p:attrName>ppt_w</p:attrName>
                                        </p:attrNameLst>
                                      </p:cBhvr>
                                      <p:tavLst>
                                        <p:tav tm="0">
                                          <p:val>
                                            <p:strVal val="(6*min(max(#ppt_w*#ppt_h,.3),1)-7.4)/-.7*#ppt_w"/>
                                          </p:val>
                                        </p:tav>
                                        <p:tav tm="100000">
                                          <p:val>
                                            <p:strVal val="#ppt_w"/>
                                          </p:val>
                                        </p:tav>
                                      </p:tavLst>
                                    </p:anim>
                                    <p:anim calcmode="lin" valueType="num">
                                      <p:cBhvr>
                                        <p:cTn id="167" dur="500" fill="hold"/>
                                        <p:tgtEl>
                                          <p:spTgt spid="110"/>
                                        </p:tgtEl>
                                        <p:attrNameLst>
                                          <p:attrName>ppt_h</p:attrName>
                                        </p:attrNameLst>
                                      </p:cBhvr>
                                      <p:tavLst>
                                        <p:tav tm="0">
                                          <p:val>
                                            <p:strVal val="(6*min(max(#ppt_w*#ppt_h,.3),1)-7.4)/-.7*#ppt_h"/>
                                          </p:val>
                                        </p:tav>
                                        <p:tav tm="100000">
                                          <p:val>
                                            <p:strVal val="#ppt_h"/>
                                          </p:val>
                                        </p:tav>
                                      </p:tavLst>
                                    </p:anim>
                                    <p:anim calcmode="lin" valueType="num">
                                      <p:cBhvr>
                                        <p:cTn id="168" dur="500" fill="hold"/>
                                        <p:tgtEl>
                                          <p:spTgt spid="110"/>
                                        </p:tgtEl>
                                        <p:attrNameLst>
                                          <p:attrName>ppt_x</p:attrName>
                                        </p:attrNameLst>
                                      </p:cBhvr>
                                      <p:tavLst>
                                        <p:tav tm="0">
                                          <p:val>
                                            <p:fltVal val="0.5"/>
                                          </p:val>
                                        </p:tav>
                                        <p:tav tm="100000">
                                          <p:val>
                                            <p:strVal val="#ppt_x"/>
                                          </p:val>
                                        </p:tav>
                                      </p:tavLst>
                                    </p:anim>
                                    <p:anim calcmode="lin" valueType="num">
                                      <p:cBhvr>
                                        <p:cTn id="169" dur="500" fill="hold"/>
                                        <p:tgtEl>
                                          <p:spTgt spid="110"/>
                                        </p:tgtEl>
                                        <p:attrNameLst>
                                          <p:attrName>ppt_y</p:attrName>
                                        </p:attrNameLst>
                                      </p:cBhvr>
                                      <p:tavLst>
                                        <p:tav tm="0">
                                          <p:val>
                                            <p:strVal val="1+(6*min(max(#ppt_w*#ppt_h,.3),1)-7.4)/-.7*#ppt_h/2"/>
                                          </p:val>
                                        </p:tav>
                                        <p:tav tm="100000">
                                          <p:val>
                                            <p:strVal val="#ppt_y"/>
                                          </p:val>
                                        </p:tav>
                                      </p:tavLst>
                                    </p:anim>
                                  </p:childTnLst>
                                </p:cTn>
                              </p:par>
                              <p:par>
                                <p:cTn id="170" presetID="23" presetClass="entr" presetSubtype="36" fill="hold" nodeType="withEffect">
                                  <p:stCondLst>
                                    <p:cond delay="2800"/>
                                  </p:stCondLst>
                                  <p:childTnLst>
                                    <p:set>
                                      <p:cBhvr>
                                        <p:cTn id="171" dur="1" fill="hold">
                                          <p:stCondLst>
                                            <p:cond delay="0"/>
                                          </p:stCondLst>
                                        </p:cTn>
                                        <p:tgtEl>
                                          <p:spTgt spid="94"/>
                                        </p:tgtEl>
                                        <p:attrNameLst>
                                          <p:attrName>style.visibility</p:attrName>
                                        </p:attrNameLst>
                                      </p:cBhvr>
                                      <p:to>
                                        <p:strVal val="visible"/>
                                      </p:to>
                                    </p:set>
                                    <p:anim calcmode="lin" valueType="num">
                                      <p:cBhvr>
                                        <p:cTn id="172" dur="500" fill="hold"/>
                                        <p:tgtEl>
                                          <p:spTgt spid="94"/>
                                        </p:tgtEl>
                                        <p:attrNameLst>
                                          <p:attrName>ppt_w</p:attrName>
                                        </p:attrNameLst>
                                      </p:cBhvr>
                                      <p:tavLst>
                                        <p:tav tm="0">
                                          <p:val>
                                            <p:strVal val="(6*min(max(#ppt_w*#ppt_h,.3),1)-7.4)/-.7*#ppt_w"/>
                                          </p:val>
                                        </p:tav>
                                        <p:tav tm="100000">
                                          <p:val>
                                            <p:strVal val="#ppt_w"/>
                                          </p:val>
                                        </p:tav>
                                      </p:tavLst>
                                    </p:anim>
                                    <p:anim calcmode="lin" valueType="num">
                                      <p:cBhvr>
                                        <p:cTn id="173" dur="500" fill="hold"/>
                                        <p:tgtEl>
                                          <p:spTgt spid="94"/>
                                        </p:tgtEl>
                                        <p:attrNameLst>
                                          <p:attrName>ppt_h</p:attrName>
                                        </p:attrNameLst>
                                      </p:cBhvr>
                                      <p:tavLst>
                                        <p:tav tm="0">
                                          <p:val>
                                            <p:strVal val="(6*min(max(#ppt_w*#ppt_h,.3),1)-7.4)/-.7*#ppt_h"/>
                                          </p:val>
                                        </p:tav>
                                        <p:tav tm="100000">
                                          <p:val>
                                            <p:strVal val="#ppt_h"/>
                                          </p:val>
                                        </p:tav>
                                      </p:tavLst>
                                    </p:anim>
                                    <p:anim calcmode="lin" valueType="num">
                                      <p:cBhvr>
                                        <p:cTn id="174" dur="500" fill="hold"/>
                                        <p:tgtEl>
                                          <p:spTgt spid="94"/>
                                        </p:tgtEl>
                                        <p:attrNameLst>
                                          <p:attrName>ppt_x</p:attrName>
                                        </p:attrNameLst>
                                      </p:cBhvr>
                                      <p:tavLst>
                                        <p:tav tm="0">
                                          <p:val>
                                            <p:fltVal val="0.5"/>
                                          </p:val>
                                        </p:tav>
                                        <p:tav tm="100000">
                                          <p:val>
                                            <p:strVal val="#ppt_x"/>
                                          </p:val>
                                        </p:tav>
                                      </p:tavLst>
                                    </p:anim>
                                    <p:anim calcmode="lin" valueType="num">
                                      <p:cBhvr>
                                        <p:cTn id="175" dur="500" fill="hold"/>
                                        <p:tgtEl>
                                          <p:spTgt spid="94"/>
                                        </p:tgtEl>
                                        <p:attrNameLst>
                                          <p:attrName>ppt_y</p:attrName>
                                        </p:attrNameLst>
                                      </p:cBhvr>
                                      <p:tavLst>
                                        <p:tav tm="0">
                                          <p:val>
                                            <p:strVal val="1+(6*min(max(#ppt_w*#ppt_h,.3),1)-7.4)/-.7*#ppt_h/2"/>
                                          </p:val>
                                        </p:tav>
                                        <p:tav tm="100000">
                                          <p:val>
                                            <p:strVal val="#ppt_y"/>
                                          </p:val>
                                        </p:tav>
                                      </p:tavLst>
                                    </p:anim>
                                  </p:childTnLst>
                                </p:cTn>
                              </p:par>
                              <p:par>
                                <p:cTn id="176" presetID="23" presetClass="entr" presetSubtype="36" fill="hold" nodeType="withEffect">
                                  <p:stCondLst>
                                    <p:cond delay="3000"/>
                                  </p:stCondLst>
                                  <p:childTnLst>
                                    <p:set>
                                      <p:cBhvr>
                                        <p:cTn id="177" dur="1" fill="hold">
                                          <p:stCondLst>
                                            <p:cond delay="0"/>
                                          </p:stCondLst>
                                        </p:cTn>
                                        <p:tgtEl>
                                          <p:spTgt spid="106"/>
                                        </p:tgtEl>
                                        <p:attrNameLst>
                                          <p:attrName>style.visibility</p:attrName>
                                        </p:attrNameLst>
                                      </p:cBhvr>
                                      <p:to>
                                        <p:strVal val="visible"/>
                                      </p:to>
                                    </p:set>
                                    <p:anim calcmode="lin" valueType="num">
                                      <p:cBhvr>
                                        <p:cTn id="178" dur="500" fill="hold"/>
                                        <p:tgtEl>
                                          <p:spTgt spid="106"/>
                                        </p:tgtEl>
                                        <p:attrNameLst>
                                          <p:attrName>ppt_w</p:attrName>
                                        </p:attrNameLst>
                                      </p:cBhvr>
                                      <p:tavLst>
                                        <p:tav tm="0">
                                          <p:val>
                                            <p:strVal val="(6*min(max(#ppt_w*#ppt_h,.3),1)-7.4)/-.7*#ppt_w"/>
                                          </p:val>
                                        </p:tav>
                                        <p:tav tm="100000">
                                          <p:val>
                                            <p:strVal val="#ppt_w"/>
                                          </p:val>
                                        </p:tav>
                                      </p:tavLst>
                                    </p:anim>
                                    <p:anim calcmode="lin" valueType="num">
                                      <p:cBhvr>
                                        <p:cTn id="179" dur="500" fill="hold"/>
                                        <p:tgtEl>
                                          <p:spTgt spid="106"/>
                                        </p:tgtEl>
                                        <p:attrNameLst>
                                          <p:attrName>ppt_h</p:attrName>
                                        </p:attrNameLst>
                                      </p:cBhvr>
                                      <p:tavLst>
                                        <p:tav tm="0">
                                          <p:val>
                                            <p:strVal val="(6*min(max(#ppt_w*#ppt_h,.3),1)-7.4)/-.7*#ppt_h"/>
                                          </p:val>
                                        </p:tav>
                                        <p:tav tm="100000">
                                          <p:val>
                                            <p:strVal val="#ppt_h"/>
                                          </p:val>
                                        </p:tav>
                                      </p:tavLst>
                                    </p:anim>
                                    <p:anim calcmode="lin" valueType="num">
                                      <p:cBhvr>
                                        <p:cTn id="180" dur="500" fill="hold"/>
                                        <p:tgtEl>
                                          <p:spTgt spid="106"/>
                                        </p:tgtEl>
                                        <p:attrNameLst>
                                          <p:attrName>ppt_x</p:attrName>
                                        </p:attrNameLst>
                                      </p:cBhvr>
                                      <p:tavLst>
                                        <p:tav tm="0">
                                          <p:val>
                                            <p:fltVal val="0.5"/>
                                          </p:val>
                                        </p:tav>
                                        <p:tav tm="100000">
                                          <p:val>
                                            <p:strVal val="#ppt_x"/>
                                          </p:val>
                                        </p:tav>
                                      </p:tavLst>
                                    </p:anim>
                                    <p:anim calcmode="lin" valueType="num">
                                      <p:cBhvr>
                                        <p:cTn id="181" dur="500" fill="hold"/>
                                        <p:tgtEl>
                                          <p:spTgt spid="106"/>
                                        </p:tgtEl>
                                        <p:attrNameLst>
                                          <p:attrName>ppt_y</p:attrName>
                                        </p:attrNameLst>
                                      </p:cBhvr>
                                      <p:tavLst>
                                        <p:tav tm="0">
                                          <p:val>
                                            <p:strVal val="1+(6*min(max(#ppt_w*#ppt_h,.3),1)-7.4)/-.7*#ppt_h/2"/>
                                          </p:val>
                                        </p:tav>
                                        <p:tav tm="100000">
                                          <p:val>
                                            <p:strVal val="#ppt_y"/>
                                          </p:val>
                                        </p:tav>
                                      </p:tavLst>
                                    </p:anim>
                                  </p:childTnLst>
                                </p:cTn>
                              </p:par>
                              <p:par>
                                <p:cTn id="182" presetID="23" presetClass="entr" presetSubtype="36" fill="hold" nodeType="withEffect">
                                  <p:stCondLst>
                                    <p:cond delay="2300"/>
                                  </p:stCondLst>
                                  <p:childTnLst>
                                    <p:set>
                                      <p:cBhvr>
                                        <p:cTn id="183" dur="1" fill="hold">
                                          <p:stCondLst>
                                            <p:cond delay="0"/>
                                          </p:stCondLst>
                                        </p:cTn>
                                        <p:tgtEl>
                                          <p:spTgt spid="98"/>
                                        </p:tgtEl>
                                        <p:attrNameLst>
                                          <p:attrName>style.visibility</p:attrName>
                                        </p:attrNameLst>
                                      </p:cBhvr>
                                      <p:to>
                                        <p:strVal val="visible"/>
                                      </p:to>
                                    </p:set>
                                    <p:anim calcmode="lin" valueType="num">
                                      <p:cBhvr>
                                        <p:cTn id="184" dur="500" fill="hold"/>
                                        <p:tgtEl>
                                          <p:spTgt spid="98"/>
                                        </p:tgtEl>
                                        <p:attrNameLst>
                                          <p:attrName>ppt_w</p:attrName>
                                        </p:attrNameLst>
                                      </p:cBhvr>
                                      <p:tavLst>
                                        <p:tav tm="0">
                                          <p:val>
                                            <p:strVal val="(6*min(max(#ppt_w*#ppt_h,.3),1)-7.4)/-.7*#ppt_w"/>
                                          </p:val>
                                        </p:tav>
                                        <p:tav tm="100000">
                                          <p:val>
                                            <p:strVal val="#ppt_w"/>
                                          </p:val>
                                        </p:tav>
                                      </p:tavLst>
                                    </p:anim>
                                    <p:anim calcmode="lin" valueType="num">
                                      <p:cBhvr>
                                        <p:cTn id="185" dur="500" fill="hold"/>
                                        <p:tgtEl>
                                          <p:spTgt spid="98"/>
                                        </p:tgtEl>
                                        <p:attrNameLst>
                                          <p:attrName>ppt_h</p:attrName>
                                        </p:attrNameLst>
                                      </p:cBhvr>
                                      <p:tavLst>
                                        <p:tav tm="0">
                                          <p:val>
                                            <p:strVal val="(6*min(max(#ppt_w*#ppt_h,.3),1)-7.4)/-.7*#ppt_h"/>
                                          </p:val>
                                        </p:tav>
                                        <p:tav tm="100000">
                                          <p:val>
                                            <p:strVal val="#ppt_h"/>
                                          </p:val>
                                        </p:tav>
                                      </p:tavLst>
                                    </p:anim>
                                    <p:anim calcmode="lin" valueType="num">
                                      <p:cBhvr>
                                        <p:cTn id="186" dur="500" fill="hold"/>
                                        <p:tgtEl>
                                          <p:spTgt spid="98"/>
                                        </p:tgtEl>
                                        <p:attrNameLst>
                                          <p:attrName>ppt_x</p:attrName>
                                        </p:attrNameLst>
                                      </p:cBhvr>
                                      <p:tavLst>
                                        <p:tav tm="0">
                                          <p:val>
                                            <p:fltVal val="0.5"/>
                                          </p:val>
                                        </p:tav>
                                        <p:tav tm="100000">
                                          <p:val>
                                            <p:strVal val="#ppt_x"/>
                                          </p:val>
                                        </p:tav>
                                      </p:tavLst>
                                    </p:anim>
                                    <p:anim calcmode="lin" valueType="num">
                                      <p:cBhvr>
                                        <p:cTn id="187" dur="500" fill="hold"/>
                                        <p:tgtEl>
                                          <p:spTgt spid="98"/>
                                        </p:tgtEl>
                                        <p:attrNameLst>
                                          <p:attrName>ppt_y</p:attrName>
                                        </p:attrNameLst>
                                      </p:cBhvr>
                                      <p:tavLst>
                                        <p:tav tm="0">
                                          <p:val>
                                            <p:strVal val="1+(6*min(max(#ppt_w*#ppt_h,.3),1)-7.4)/-.7*#ppt_h/2"/>
                                          </p:val>
                                        </p:tav>
                                        <p:tav tm="100000">
                                          <p:val>
                                            <p:strVal val="#ppt_y"/>
                                          </p:val>
                                        </p:tav>
                                      </p:tavLst>
                                    </p:anim>
                                  </p:childTnLst>
                                </p:cTn>
                              </p:par>
                              <p:par>
                                <p:cTn id="188" presetID="23" presetClass="entr" presetSubtype="36" fill="hold" nodeType="withEffect">
                                  <p:stCondLst>
                                    <p:cond delay="2500"/>
                                  </p:stCondLst>
                                  <p:childTnLst>
                                    <p:set>
                                      <p:cBhvr>
                                        <p:cTn id="189" dur="1" fill="hold">
                                          <p:stCondLst>
                                            <p:cond delay="0"/>
                                          </p:stCondLst>
                                        </p:cTn>
                                        <p:tgtEl>
                                          <p:spTgt spid="113"/>
                                        </p:tgtEl>
                                        <p:attrNameLst>
                                          <p:attrName>style.visibility</p:attrName>
                                        </p:attrNameLst>
                                      </p:cBhvr>
                                      <p:to>
                                        <p:strVal val="visible"/>
                                      </p:to>
                                    </p:set>
                                    <p:anim calcmode="lin" valueType="num">
                                      <p:cBhvr>
                                        <p:cTn id="190" dur="500" fill="hold"/>
                                        <p:tgtEl>
                                          <p:spTgt spid="113"/>
                                        </p:tgtEl>
                                        <p:attrNameLst>
                                          <p:attrName>ppt_w</p:attrName>
                                        </p:attrNameLst>
                                      </p:cBhvr>
                                      <p:tavLst>
                                        <p:tav tm="0">
                                          <p:val>
                                            <p:strVal val="(6*min(max(#ppt_w*#ppt_h,.3),1)-7.4)/-.7*#ppt_w"/>
                                          </p:val>
                                        </p:tav>
                                        <p:tav tm="100000">
                                          <p:val>
                                            <p:strVal val="#ppt_w"/>
                                          </p:val>
                                        </p:tav>
                                      </p:tavLst>
                                    </p:anim>
                                    <p:anim calcmode="lin" valueType="num">
                                      <p:cBhvr>
                                        <p:cTn id="191" dur="500" fill="hold"/>
                                        <p:tgtEl>
                                          <p:spTgt spid="113"/>
                                        </p:tgtEl>
                                        <p:attrNameLst>
                                          <p:attrName>ppt_h</p:attrName>
                                        </p:attrNameLst>
                                      </p:cBhvr>
                                      <p:tavLst>
                                        <p:tav tm="0">
                                          <p:val>
                                            <p:strVal val="(6*min(max(#ppt_w*#ppt_h,.3),1)-7.4)/-.7*#ppt_h"/>
                                          </p:val>
                                        </p:tav>
                                        <p:tav tm="100000">
                                          <p:val>
                                            <p:strVal val="#ppt_h"/>
                                          </p:val>
                                        </p:tav>
                                      </p:tavLst>
                                    </p:anim>
                                    <p:anim calcmode="lin" valueType="num">
                                      <p:cBhvr>
                                        <p:cTn id="192" dur="500" fill="hold"/>
                                        <p:tgtEl>
                                          <p:spTgt spid="113"/>
                                        </p:tgtEl>
                                        <p:attrNameLst>
                                          <p:attrName>ppt_x</p:attrName>
                                        </p:attrNameLst>
                                      </p:cBhvr>
                                      <p:tavLst>
                                        <p:tav tm="0">
                                          <p:val>
                                            <p:fltVal val="0.5"/>
                                          </p:val>
                                        </p:tav>
                                        <p:tav tm="100000">
                                          <p:val>
                                            <p:strVal val="#ppt_x"/>
                                          </p:val>
                                        </p:tav>
                                      </p:tavLst>
                                    </p:anim>
                                    <p:anim calcmode="lin" valueType="num">
                                      <p:cBhvr>
                                        <p:cTn id="193" dur="500" fill="hold"/>
                                        <p:tgtEl>
                                          <p:spTgt spid="113"/>
                                        </p:tgtEl>
                                        <p:attrNameLst>
                                          <p:attrName>ppt_y</p:attrName>
                                        </p:attrNameLst>
                                      </p:cBhvr>
                                      <p:tavLst>
                                        <p:tav tm="0">
                                          <p:val>
                                            <p:strVal val="1+(6*min(max(#ppt_w*#ppt_h,.3),1)-7.4)/-.7*#ppt_h/2"/>
                                          </p:val>
                                        </p:tav>
                                        <p:tav tm="100000">
                                          <p:val>
                                            <p:strVal val="#ppt_y"/>
                                          </p:val>
                                        </p:tav>
                                      </p:tavLst>
                                    </p:anim>
                                  </p:childTnLst>
                                </p:cTn>
                              </p:par>
                              <p:par>
                                <p:cTn id="194" presetID="23" presetClass="entr" presetSubtype="36" fill="hold" nodeType="withEffect">
                                  <p:stCondLst>
                                    <p:cond delay="1700"/>
                                  </p:stCondLst>
                                  <p:childTnLst>
                                    <p:set>
                                      <p:cBhvr>
                                        <p:cTn id="195" dur="1" fill="hold">
                                          <p:stCondLst>
                                            <p:cond delay="0"/>
                                          </p:stCondLst>
                                        </p:cTn>
                                        <p:tgtEl>
                                          <p:spTgt spid="116"/>
                                        </p:tgtEl>
                                        <p:attrNameLst>
                                          <p:attrName>style.visibility</p:attrName>
                                        </p:attrNameLst>
                                      </p:cBhvr>
                                      <p:to>
                                        <p:strVal val="visible"/>
                                      </p:to>
                                    </p:set>
                                    <p:anim calcmode="lin" valueType="num">
                                      <p:cBhvr>
                                        <p:cTn id="196" dur="500" fill="hold"/>
                                        <p:tgtEl>
                                          <p:spTgt spid="116"/>
                                        </p:tgtEl>
                                        <p:attrNameLst>
                                          <p:attrName>ppt_w</p:attrName>
                                        </p:attrNameLst>
                                      </p:cBhvr>
                                      <p:tavLst>
                                        <p:tav tm="0">
                                          <p:val>
                                            <p:strVal val="(6*min(max(#ppt_w*#ppt_h,.3),1)-7.4)/-.7*#ppt_w"/>
                                          </p:val>
                                        </p:tav>
                                        <p:tav tm="100000">
                                          <p:val>
                                            <p:strVal val="#ppt_w"/>
                                          </p:val>
                                        </p:tav>
                                      </p:tavLst>
                                    </p:anim>
                                    <p:anim calcmode="lin" valueType="num">
                                      <p:cBhvr>
                                        <p:cTn id="197" dur="500" fill="hold"/>
                                        <p:tgtEl>
                                          <p:spTgt spid="116"/>
                                        </p:tgtEl>
                                        <p:attrNameLst>
                                          <p:attrName>ppt_h</p:attrName>
                                        </p:attrNameLst>
                                      </p:cBhvr>
                                      <p:tavLst>
                                        <p:tav tm="0">
                                          <p:val>
                                            <p:strVal val="(6*min(max(#ppt_w*#ppt_h,.3),1)-7.4)/-.7*#ppt_h"/>
                                          </p:val>
                                        </p:tav>
                                        <p:tav tm="100000">
                                          <p:val>
                                            <p:strVal val="#ppt_h"/>
                                          </p:val>
                                        </p:tav>
                                      </p:tavLst>
                                    </p:anim>
                                    <p:anim calcmode="lin" valueType="num">
                                      <p:cBhvr>
                                        <p:cTn id="198" dur="500" fill="hold"/>
                                        <p:tgtEl>
                                          <p:spTgt spid="116"/>
                                        </p:tgtEl>
                                        <p:attrNameLst>
                                          <p:attrName>ppt_x</p:attrName>
                                        </p:attrNameLst>
                                      </p:cBhvr>
                                      <p:tavLst>
                                        <p:tav tm="0">
                                          <p:val>
                                            <p:fltVal val="0.5"/>
                                          </p:val>
                                        </p:tav>
                                        <p:tav tm="100000">
                                          <p:val>
                                            <p:strVal val="#ppt_x"/>
                                          </p:val>
                                        </p:tav>
                                      </p:tavLst>
                                    </p:anim>
                                    <p:anim calcmode="lin" valueType="num">
                                      <p:cBhvr>
                                        <p:cTn id="199" dur="500" fill="hold"/>
                                        <p:tgtEl>
                                          <p:spTgt spid="116"/>
                                        </p:tgtEl>
                                        <p:attrNameLst>
                                          <p:attrName>ppt_y</p:attrName>
                                        </p:attrNameLst>
                                      </p:cBhvr>
                                      <p:tavLst>
                                        <p:tav tm="0">
                                          <p:val>
                                            <p:strVal val="1+(6*min(max(#ppt_w*#ppt_h,.3),1)-7.4)/-.7*#ppt_h/2"/>
                                          </p:val>
                                        </p:tav>
                                        <p:tav tm="100000">
                                          <p:val>
                                            <p:strVal val="#ppt_y"/>
                                          </p:val>
                                        </p:tav>
                                      </p:tavLst>
                                    </p:anim>
                                  </p:childTnLst>
                                </p:cTn>
                              </p:par>
                              <p:par>
                                <p:cTn id="200" presetID="23" presetClass="entr" presetSubtype="36" fill="hold" nodeType="withEffect">
                                  <p:stCondLst>
                                    <p:cond delay="2200"/>
                                  </p:stCondLst>
                                  <p:childTnLst>
                                    <p:set>
                                      <p:cBhvr>
                                        <p:cTn id="201" dur="1" fill="hold">
                                          <p:stCondLst>
                                            <p:cond delay="0"/>
                                          </p:stCondLst>
                                        </p:cTn>
                                        <p:tgtEl>
                                          <p:spTgt spid="125"/>
                                        </p:tgtEl>
                                        <p:attrNameLst>
                                          <p:attrName>style.visibility</p:attrName>
                                        </p:attrNameLst>
                                      </p:cBhvr>
                                      <p:to>
                                        <p:strVal val="visible"/>
                                      </p:to>
                                    </p:set>
                                    <p:anim calcmode="lin" valueType="num">
                                      <p:cBhvr>
                                        <p:cTn id="202" dur="500" fill="hold"/>
                                        <p:tgtEl>
                                          <p:spTgt spid="125"/>
                                        </p:tgtEl>
                                        <p:attrNameLst>
                                          <p:attrName>ppt_w</p:attrName>
                                        </p:attrNameLst>
                                      </p:cBhvr>
                                      <p:tavLst>
                                        <p:tav tm="0">
                                          <p:val>
                                            <p:strVal val="(6*min(max(#ppt_w*#ppt_h,.3),1)-7.4)/-.7*#ppt_w"/>
                                          </p:val>
                                        </p:tav>
                                        <p:tav tm="100000">
                                          <p:val>
                                            <p:strVal val="#ppt_w"/>
                                          </p:val>
                                        </p:tav>
                                      </p:tavLst>
                                    </p:anim>
                                    <p:anim calcmode="lin" valueType="num">
                                      <p:cBhvr>
                                        <p:cTn id="203" dur="500" fill="hold"/>
                                        <p:tgtEl>
                                          <p:spTgt spid="125"/>
                                        </p:tgtEl>
                                        <p:attrNameLst>
                                          <p:attrName>ppt_h</p:attrName>
                                        </p:attrNameLst>
                                      </p:cBhvr>
                                      <p:tavLst>
                                        <p:tav tm="0">
                                          <p:val>
                                            <p:strVal val="(6*min(max(#ppt_w*#ppt_h,.3),1)-7.4)/-.7*#ppt_h"/>
                                          </p:val>
                                        </p:tav>
                                        <p:tav tm="100000">
                                          <p:val>
                                            <p:strVal val="#ppt_h"/>
                                          </p:val>
                                        </p:tav>
                                      </p:tavLst>
                                    </p:anim>
                                    <p:anim calcmode="lin" valueType="num">
                                      <p:cBhvr>
                                        <p:cTn id="204" dur="500" fill="hold"/>
                                        <p:tgtEl>
                                          <p:spTgt spid="125"/>
                                        </p:tgtEl>
                                        <p:attrNameLst>
                                          <p:attrName>ppt_x</p:attrName>
                                        </p:attrNameLst>
                                      </p:cBhvr>
                                      <p:tavLst>
                                        <p:tav tm="0">
                                          <p:val>
                                            <p:fltVal val="0.5"/>
                                          </p:val>
                                        </p:tav>
                                        <p:tav tm="100000">
                                          <p:val>
                                            <p:strVal val="#ppt_x"/>
                                          </p:val>
                                        </p:tav>
                                      </p:tavLst>
                                    </p:anim>
                                    <p:anim calcmode="lin" valueType="num">
                                      <p:cBhvr>
                                        <p:cTn id="205" dur="500" fill="hold"/>
                                        <p:tgtEl>
                                          <p:spTgt spid="125"/>
                                        </p:tgtEl>
                                        <p:attrNameLst>
                                          <p:attrName>ppt_y</p:attrName>
                                        </p:attrNameLst>
                                      </p:cBhvr>
                                      <p:tavLst>
                                        <p:tav tm="0">
                                          <p:val>
                                            <p:strVal val="1+(6*min(max(#ppt_w*#ppt_h,.3),1)-7.4)/-.7*#ppt_h/2"/>
                                          </p:val>
                                        </p:tav>
                                        <p:tav tm="100000">
                                          <p:val>
                                            <p:strVal val="#ppt_y"/>
                                          </p:val>
                                        </p:tav>
                                      </p:tavLst>
                                    </p:anim>
                                  </p:childTnLst>
                                </p:cTn>
                              </p:par>
                              <p:par>
                                <p:cTn id="206" presetID="23" presetClass="entr" presetSubtype="36" fill="hold" nodeType="withEffect">
                                  <p:stCondLst>
                                    <p:cond delay="2600"/>
                                  </p:stCondLst>
                                  <p:childTnLst>
                                    <p:set>
                                      <p:cBhvr>
                                        <p:cTn id="207" dur="1" fill="hold">
                                          <p:stCondLst>
                                            <p:cond delay="0"/>
                                          </p:stCondLst>
                                        </p:cTn>
                                        <p:tgtEl>
                                          <p:spTgt spid="122"/>
                                        </p:tgtEl>
                                        <p:attrNameLst>
                                          <p:attrName>style.visibility</p:attrName>
                                        </p:attrNameLst>
                                      </p:cBhvr>
                                      <p:to>
                                        <p:strVal val="visible"/>
                                      </p:to>
                                    </p:set>
                                    <p:anim calcmode="lin" valueType="num">
                                      <p:cBhvr>
                                        <p:cTn id="208" dur="500" fill="hold"/>
                                        <p:tgtEl>
                                          <p:spTgt spid="122"/>
                                        </p:tgtEl>
                                        <p:attrNameLst>
                                          <p:attrName>ppt_w</p:attrName>
                                        </p:attrNameLst>
                                      </p:cBhvr>
                                      <p:tavLst>
                                        <p:tav tm="0">
                                          <p:val>
                                            <p:strVal val="(6*min(max(#ppt_w*#ppt_h,.3),1)-7.4)/-.7*#ppt_w"/>
                                          </p:val>
                                        </p:tav>
                                        <p:tav tm="100000">
                                          <p:val>
                                            <p:strVal val="#ppt_w"/>
                                          </p:val>
                                        </p:tav>
                                      </p:tavLst>
                                    </p:anim>
                                    <p:anim calcmode="lin" valueType="num">
                                      <p:cBhvr>
                                        <p:cTn id="209" dur="500" fill="hold"/>
                                        <p:tgtEl>
                                          <p:spTgt spid="122"/>
                                        </p:tgtEl>
                                        <p:attrNameLst>
                                          <p:attrName>ppt_h</p:attrName>
                                        </p:attrNameLst>
                                      </p:cBhvr>
                                      <p:tavLst>
                                        <p:tav tm="0">
                                          <p:val>
                                            <p:strVal val="(6*min(max(#ppt_w*#ppt_h,.3),1)-7.4)/-.7*#ppt_h"/>
                                          </p:val>
                                        </p:tav>
                                        <p:tav tm="100000">
                                          <p:val>
                                            <p:strVal val="#ppt_h"/>
                                          </p:val>
                                        </p:tav>
                                      </p:tavLst>
                                    </p:anim>
                                    <p:anim calcmode="lin" valueType="num">
                                      <p:cBhvr>
                                        <p:cTn id="210" dur="500" fill="hold"/>
                                        <p:tgtEl>
                                          <p:spTgt spid="122"/>
                                        </p:tgtEl>
                                        <p:attrNameLst>
                                          <p:attrName>ppt_x</p:attrName>
                                        </p:attrNameLst>
                                      </p:cBhvr>
                                      <p:tavLst>
                                        <p:tav tm="0">
                                          <p:val>
                                            <p:fltVal val="0.5"/>
                                          </p:val>
                                        </p:tav>
                                        <p:tav tm="100000">
                                          <p:val>
                                            <p:strVal val="#ppt_x"/>
                                          </p:val>
                                        </p:tav>
                                      </p:tavLst>
                                    </p:anim>
                                    <p:anim calcmode="lin" valueType="num">
                                      <p:cBhvr>
                                        <p:cTn id="211" dur="500" fill="hold"/>
                                        <p:tgtEl>
                                          <p:spTgt spid="1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175345"/>
            <a:ext cx="7549343" cy="50351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fr-FR" smtClean="0"/>
              <a:t>Solutions hébergées chez les partenaires</a:t>
            </a:r>
            <a:endParaRPr lang="fr-FR"/>
          </a:p>
        </p:txBody>
      </p:sp>
      <p:sp>
        <p:nvSpPr>
          <p:cNvPr id="86" name="Rectangle 85"/>
          <p:cNvSpPr/>
          <p:nvPr/>
        </p:nvSpPr>
        <p:spPr>
          <a:xfrm>
            <a:off x="-10128548" y="6434136"/>
            <a:ext cx="9345436" cy="307728"/>
          </a:xfrm>
          <a:prstGeom prst="rect">
            <a:avLst/>
          </a:prstGeom>
        </p:spPr>
        <p:txBody>
          <a:bodyPr wrap="square" lIns="162485" tIns="81242" rIns="162485" bIns="81242">
            <a:spAutoFit/>
          </a:bodyPr>
          <a:lstStyle/>
          <a:p>
            <a:pPr defTabSz="609399"/>
            <a:r>
              <a:rPr lang="fr-FR" sz="900" smtClean="0">
                <a:solidFill>
                  <a:srgbClr val="FFFFFF"/>
                </a:solidFill>
                <a:cs typeface="Segoe UI" pitchFamily="34" charset="0"/>
              </a:rPr>
              <a:t>*Based on survey conducted by Microsoft, May – June 2010. </a:t>
            </a:r>
            <a:endParaRPr lang="fr-FR" sz="900">
              <a:solidFill>
                <a:srgbClr val="FFFFFF"/>
              </a:solidFill>
              <a:cs typeface="Segoe UI" pitchFamily="34" charset="0"/>
            </a:endParaRPr>
          </a:p>
        </p:txBody>
      </p:sp>
      <p:sp>
        <p:nvSpPr>
          <p:cNvPr id="22" name="black long rectangle"/>
          <p:cNvSpPr/>
          <p:nvPr/>
        </p:nvSpPr>
        <p:spPr bwMode="auto">
          <a:xfrm>
            <a:off x="6636137" y="2114613"/>
            <a:ext cx="5546866" cy="47631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marL="55024" defTabSz="1991435"/>
            <a:endParaRPr lang="fr-FR" sz="3700" b="1">
              <a:gradFill>
                <a:gsLst>
                  <a:gs pos="0">
                    <a:srgbClr val="FFFFFF"/>
                  </a:gs>
                  <a:gs pos="100000">
                    <a:srgbClr val="FFFFFF"/>
                  </a:gs>
                </a:gsLst>
                <a:lin ang="5400000" scaled="0"/>
              </a:gradFill>
              <a:latin typeface="Segoe UI" pitchFamily="34" charset="0"/>
              <a:cs typeface="Segoe UI" pitchFamily="34" charset="0"/>
            </a:endParaRPr>
          </a:p>
        </p:txBody>
      </p:sp>
      <p:sp>
        <p:nvSpPr>
          <p:cNvPr id="20" name="Rectangle 19"/>
          <p:cNvSpPr/>
          <p:nvPr/>
        </p:nvSpPr>
        <p:spPr bwMode="auto">
          <a:xfrm>
            <a:off x="0" y="5323829"/>
            <a:ext cx="12188825" cy="1024128"/>
          </a:xfrm>
          <a:prstGeom prst="rect">
            <a:avLst/>
          </a:prstGeom>
          <a:solidFill>
            <a:srgbClr val="5082B9"/>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fr-FR" sz="2900">
              <a:gradFill>
                <a:gsLst>
                  <a:gs pos="0">
                    <a:srgbClr val="FFFFFF"/>
                  </a:gs>
                  <a:gs pos="100000">
                    <a:srgbClr val="FFFFFF"/>
                  </a:gs>
                </a:gsLst>
                <a:lin ang="5400000" scaled="0"/>
              </a:gradFill>
            </a:endParaRPr>
          </a:p>
        </p:txBody>
      </p:sp>
      <p:sp>
        <p:nvSpPr>
          <p:cNvPr id="29" name="S/S ON"/>
          <p:cNvSpPr/>
          <p:nvPr/>
        </p:nvSpPr>
        <p:spPr>
          <a:xfrm>
            <a:off x="563697" y="5328610"/>
            <a:ext cx="2022697" cy="1015640"/>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2900" b="1" spc="-27" smtClean="0">
                <a:solidFill>
                  <a:schemeClr val="bg1"/>
                </a:solidFill>
                <a:latin typeface="Segoe UI" pitchFamily="34" charset="0"/>
                <a:cs typeface="Segoe UI" pitchFamily="34" charset="0"/>
              </a:rPr>
              <a:t>SECTEUR PUBLIC</a:t>
            </a:r>
            <a:endParaRPr lang="fr-FR" sz="2900" b="1" spc="-27">
              <a:solidFill>
                <a:schemeClr val="bg1"/>
              </a:solidFill>
              <a:latin typeface="Segoe UI" pitchFamily="34" charset="0"/>
              <a:cs typeface="Segoe UI" pitchFamily="34" charset="0"/>
            </a:endParaRPr>
          </a:p>
        </p:txBody>
      </p:sp>
      <p:sp>
        <p:nvSpPr>
          <p:cNvPr id="30" name="S/S ON"/>
          <p:cNvSpPr/>
          <p:nvPr/>
        </p:nvSpPr>
        <p:spPr>
          <a:xfrm>
            <a:off x="2942965" y="5328610"/>
            <a:ext cx="2900057" cy="1015640"/>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2900" b="1" spc="-27" smtClean="0">
                <a:solidFill>
                  <a:schemeClr val="bg1"/>
                </a:solidFill>
                <a:latin typeface="Segoe UI" pitchFamily="34" charset="0"/>
                <a:cs typeface="Segoe UI" pitchFamily="34" charset="0"/>
              </a:rPr>
              <a:t>CONTRÔLE DES DONNEES</a:t>
            </a:r>
            <a:endParaRPr lang="fr-FR" sz="2900" b="1" spc="-27">
              <a:solidFill>
                <a:schemeClr val="bg1"/>
              </a:solidFill>
              <a:latin typeface="Segoe UI" pitchFamily="34" charset="0"/>
              <a:cs typeface="Segoe UI" pitchFamily="34" charset="0"/>
            </a:endParaRPr>
          </a:p>
        </p:txBody>
      </p:sp>
      <p:sp>
        <p:nvSpPr>
          <p:cNvPr id="31" name="S/S ON"/>
          <p:cNvSpPr/>
          <p:nvPr/>
        </p:nvSpPr>
        <p:spPr>
          <a:xfrm>
            <a:off x="6199590" y="5328610"/>
            <a:ext cx="2715717" cy="1015640"/>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2900" b="1" spc="-27" smtClean="0">
                <a:solidFill>
                  <a:schemeClr val="bg1"/>
                </a:solidFill>
                <a:latin typeface="Segoe UI" pitchFamily="34" charset="0"/>
                <a:cs typeface="Segoe UI" pitchFamily="34" charset="0"/>
              </a:rPr>
              <a:t>OFFRES SUR MESURE</a:t>
            </a:r>
            <a:endParaRPr lang="fr-FR" sz="2900" b="1" spc="-27">
              <a:solidFill>
                <a:schemeClr val="bg1"/>
              </a:solidFill>
              <a:latin typeface="Segoe UI" pitchFamily="34" charset="0"/>
              <a:cs typeface="Segoe UI" pitchFamily="34" charset="0"/>
            </a:endParaRPr>
          </a:p>
        </p:txBody>
      </p:sp>
      <p:sp>
        <p:nvSpPr>
          <p:cNvPr id="32" name="S/S ON"/>
          <p:cNvSpPr/>
          <p:nvPr/>
        </p:nvSpPr>
        <p:spPr>
          <a:xfrm>
            <a:off x="9271878" y="5328610"/>
            <a:ext cx="2022697" cy="1015640"/>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2900" b="1" spc="-27" smtClean="0">
                <a:solidFill>
                  <a:schemeClr val="bg1"/>
                </a:solidFill>
                <a:latin typeface="Segoe UI" pitchFamily="34" charset="0"/>
                <a:cs typeface="Segoe UI" pitchFamily="34" charset="0"/>
              </a:rPr>
              <a:t>VOIX HEBERGEE</a:t>
            </a:r>
            <a:endParaRPr lang="fr-FR" sz="2900" b="1" spc="-27">
              <a:solidFill>
                <a:schemeClr val="bg1"/>
              </a:solidFill>
              <a:latin typeface="Segoe UI" pitchFamily="34" charset="0"/>
              <a:cs typeface="Segoe UI" pitchFamily="34" charset="0"/>
            </a:endParaRPr>
          </a:p>
        </p:txBody>
      </p:sp>
      <p:sp>
        <p:nvSpPr>
          <p:cNvPr id="26" name="Rectangle 25"/>
          <p:cNvSpPr/>
          <p:nvPr/>
        </p:nvSpPr>
        <p:spPr>
          <a:xfrm>
            <a:off x="6487073" y="3233844"/>
            <a:ext cx="3364340" cy="400087"/>
          </a:xfrm>
          <a:prstGeom prst="rect">
            <a:avLst/>
          </a:prstGeom>
        </p:spPr>
        <p:txBody>
          <a:bodyPr wrap="square" lIns="121899" tIns="60949" rIns="121899" bIns="60949">
            <a:spAutoFit/>
          </a:bodyPr>
          <a:lstStyle/>
          <a:p>
            <a:r>
              <a:rPr lang="fr-FR" altLang="zh-CN" smtClean="0">
                <a:gradFill>
                  <a:gsLst>
                    <a:gs pos="0">
                      <a:srgbClr val="FFFFFF"/>
                    </a:gs>
                    <a:gs pos="100000">
                      <a:srgbClr val="FFFFFF"/>
                    </a:gs>
                  </a:gsLst>
                  <a:lin ang="5400000" scaled="0"/>
                </a:gradFill>
                <a:latin typeface="Segoe UI" pitchFamily="34" charset="0"/>
                <a:cs typeface="Segoe UI" pitchFamily="34" charset="0"/>
              </a:rPr>
              <a:t>Mutualisé</a:t>
            </a:r>
            <a:endParaRPr lang="fr-FR" altLang="zh-CN">
              <a:gradFill>
                <a:gsLst>
                  <a:gs pos="0">
                    <a:srgbClr val="FFFFFF"/>
                  </a:gs>
                  <a:gs pos="100000">
                    <a:srgbClr val="FFFFFF"/>
                  </a:gs>
                </a:gsLst>
                <a:lin ang="5400000" scaled="0"/>
              </a:gradFill>
              <a:latin typeface="Segoe UI" pitchFamily="34" charset="0"/>
              <a:cs typeface="Segoe UI" pitchFamily="34" charset="0"/>
            </a:endParaRPr>
          </a:p>
        </p:txBody>
      </p:sp>
      <p:sp>
        <p:nvSpPr>
          <p:cNvPr id="27" name="Rectangle 26"/>
          <p:cNvSpPr/>
          <p:nvPr/>
        </p:nvSpPr>
        <p:spPr>
          <a:xfrm>
            <a:off x="6487074" y="3709313"/>
            <a:ext cx="5092589" cy="400087"/>
          </a:xfrm>
          <a:prstGeom prst="rect">
            <a:avLst/>
          </a:prstGeom>
        </p:spPr>
        <p:txBody>
          <a:bodyPr wrap="square" lIns="121899" tIns="60949" rIns="121899" bIns="60949">
            <a:spAutoFit/>
          </a:bodyPr>
          <a:lstStyle/>
          <a:p>
            <a:r>
              <a:rPr lang="fr-FR" altLang="zh-CN" smtClean="0">
                <a:gradFill>
                  <a:gsLst>
                    <a:gs pos="0">
                      <a:srgbClr val="FFFFFF"/>
                    </a:gs>
                    <a:gs pos="100000">
                      <a:srgbClr val="FFFFFF"/>
                    </a:gs>
                  </a:gsLst>
                  <a:lin ang="5400000" scaled="0"/>
                </a:gradFill>
                <a:latin typeface="Segoe UI" pitchFamily="34" charset="0"/>
                <a:cs typeface="Segoe UI" pitchFamily="34" charset="0"/>
              </a:rPr>
              <a:t>Support de la Virtualisation</a:t>
            </a:r>
            <a:endParaRPr lang="fr-FR" altLang="zh-CN">
              <a:gradFill>
                <a:gsLst>
                  <a:gs pos="0">
                    <a:srgbClr val="FFFFFF"/>
                  </a:gs>
                  <a:gs pos="100000">
                    <a:srgbClr val="FFFFFF"/>
                  </a:gs>
                </a:gsLst>
                <a:lin ang="5400000" scaled="0"/>
              </a:gradFill>
              <a:latin typeface="Segoe UI" pitchFamily="34" charset="0"/>
              <a:cs typeface="Segoe UI" pitchFamily="34" charset="0"/>
            </a:endParaRPr>
          </a:p>
        </p:txBody>
      </p:sp>
      <p:sp>
        <p:nvSpPr>
          <p:cNvPr id="28" name="Rectangle 27"/>
          <p:cNvSpPr/>
          <p:nvPr/>
        </p:nvSpPr>
        <p:spPr>
          <a:xfrm>
            <a:off x="6487073" y="4184781"/>
            <a:ext cx="5501146" cy="400087"/>
          </a:xfrm>
          <a:prstGeom prst="rect">
            <a:avLst/>
          </a:prstGeom>
        </p:spPr>
        <p:txBody>
          <a:bodyPr wrap="square" lIns="121899" tIns="60949" rIns="121899" bIns="60949">
            <a:spAutoFit/>
          </a:bodyPr>
          <a:lstStyle/>
          <a:p>
            <a:r>
              <a:rPr lang="fr-FR" altLang="zh-CN" smtClean="0">
                <a:gradFill>
                  <a:gsLst>
                    <a:gs pos="0">
                      <a:srgbClr val="FFFFFF"/>
                    </a:gs>
                    <a:gs pos="100000">
                      <a:srgbClr val="FFFFFF"/>
                    </a:gs>
                  </a:gsLst>
                  <a:lin ang="5400000" scaled="0"/>
                </a:gradFill>
                <a:latin typeface="Segoe UI" pitchFamily="34" charset="0"/>
                <a:cs typeface="Segoe UI" pitchFamily="34" charset="0"/>
              </a:rPr>
              <a:t>Nouvelles règles de licences</a:t>
            </a:r>
            <a:endParaRPr lang="fr-FR" altLang="zh-CN">
              <a:gradFill>
                <a:gsLst>
                  <a:gs pos="0">
                    <a:srgbClr val="FFFFFF"/>
                  </a:gs>
                  <a:gs pos="100000">
                    <a:srgbClr val="FFFFFF"/>
                  </a:gs>
                </a:gsLst>
                <a:lin ang="5400000" scaled="0"/>
              </a:gradFill>
              <a:latin typeface="Segoe UI" pitchFamily="34" charset="0"/>
              <a:cs typeface="Segoe UI" pitchFamily="34" charset="0"/>
            </a:endParaRPr>
          </a:p>
        </p:txBody>
      </p:sp>
      <p:sp>
        <p:nvSpPr>
          <p:cNvPr id="2" name="Rectangle 1"/>
          <p:cNvSpPr/>
          <p:nvPr/>
        </p:nvSpPr>
        <p:spPr>
          <a:xfrm>
            <a:off x="6382125" y="1746315"/>
            <a:ext cx="2815665" cy="400087"/>
          </a:xfrm>
          <a:prstGeom prst="rect">
            <a:avLst/>
          </a:prstGeom>
          <a:effectLst/>
        </p:spPr>
        <p:txBody>
          <a:bodyPr wrap="none" lIns="121899" tIns="60949" rIns="121899" bIns="60949">
            <a:spAutoFit/>
          </a:bodyPr>
          <a:lstStyle/>
          <a:p>
            <a:pPr marL="55024" defTabSz="1991435"/>
            <a:r>
              <a:rPr lang="fr-FR" smtClean="0">
                <a:latin typeface="Segoe Condensed" pitchFamily="34" charset="0"/>
                <a:cs typeface="Arial" charset="0"/>
              </a:rPr>
              <a:t>Les serveurs OFFICE sont prêts</a:t>
            </a:r>
          </a:p>
        </p:txBody>
      </p:sp>
      <p:sp>
        <p:nvSpPr>
          <p:cNvPr id="8" name="Rectangle 7"/>
          <p:cNvSpPr/>
          <p:nvPr/>
        </p:nvSpPr>
        <p:spPr>
          <a:xfrm>
            <a:off x="6449308" y="2025939"/>
            <a:ext cx="3861336" cy="1107973"/>
          </a:xfrm>
          <a:prstGeom prst="rect">
            <a:avLst/>
          </a:prstGeom>
        </p:spPr>
        <p:txBody>
          <a:bodyPr wrap="none" lIns="121899" tIns="60949" rIns="121899" bIns="60949">
            <a:spAutoFit/>
          </a:bodyPr>
          <a:lstStyle/>
          <a:p>
            <a:pPr lvl="0"/>
            <a:r>
              <a:rPr lang="fr-FR" sz="6400" b="1" smtClean="0">
                <a:solidFill>
                  <a:prstClr val="white"/>
                </a:solidFill>
                <a:latin typeface="Segoe Condensed" pitchFamily="34" charset="0"/>
              </a:rPr>
              <a:t>Aujourd’hui</a:t>
            </a:r>
            <a:endParaRPr lang="fr-FR" sz="6400" b="1">
              <a:solidFill>
                <a:prstClr val="white"/>
              </a:solidFill>
              <a:latin typeface="Segoe Condensed" pitchFamily="34" charset="0"/>
            </a:endParaRPr>
          </a:p>
        </p:txBody>
      </p:sp>
    </p:spTree>
    <p:extLst>
      <p:ext uri="{BB962C8B-B14F-4D97-AF65-F5344CB8AC3E}">
        <p14:creationId xmlns:p14="http://schemas.microsoft.com/office/powerpoint/2010/main" val="28491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750" fill="hold"/>
                                        <p:tgtEl>
                                          <p:spTgt spid="32"/>
                                        </p:tgtEl>
                                        <p:attrNameLst>
                                          <p:attrName>ppt_x</p:attrName>
                                        </p:attrNameLst>
                                      </p:cBhvr>
                                      <p:tavLst>
                                        <p:tav tm="0">
                                          <p:val>
                                            <p:strVal val="0-#ppt_w/2"/>
                                          </p:val>
                                        </p:tav>
                                        <p:tav tm="100000">
                                          <p:val>
                                            <p:strVal val="#ppt_x"/>
                                          </p:val>
                                        </p:tav>
                                      </p:tavLst>
                                    </p:anim>
                                    <p:anim calcmode="lin" valueType="num">
                                      <p:cBhvr additive="base">
                                        <p:cTn id="13" dur="75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25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750" fill="hold"/>
                                        <p:tgtEl>
                                          <p:spTgt spid="31"/>
                                        </p:tgtEl>
                                        <p:attrNameLst>
                                          <p:attrName>ppt_x</p:attrName>
                                        </p:attrNameLst>
                                      </p:cBhvr>
                                      <p:tavLst>
                                        <p:tav tm="0">
                                          <p:val>
                                            <p:strVal val="0-#ppt_w/2"/>
                                          </p:val>
                                        </p:tav>
                                        <p:tav tm="100000">
                                          <p:val>
                                            <p:strVal val="#ppt_x"/>
                                          </p:val>
                                        </p:tav>
                                      </p:tavLst>
                                    </p:anim>
                                    <p:anim calcmode="lin" valueType="num">
                                      <p:cBhvr additive="base">
                                        <p:cTn id="17" dur="750" fill="hold"/>
                                        <p:tgtEl>
                                          <p:spTgt spid="31"/>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750" fill="hold"/>
                                        <p:tgtEl>
                                          <p:spTgt spid="30"/>
                                        </p:tgtEl>
                                        <p:attrNameLst>
                                          <p:attrName>ppt_x</p:attrName>
                                        </p:attrNameLst>
                                      </p:cBhvr>
                                      <p:tavLst>
                                        <p:tav tm="0">
                                          <p:val>
                                            <p:strVal val="0-#ppt_w/2"/>
                                          </p:val>
                                        </p:tav>
                                        <p:tav tm="100000">
                                          <p:val>
                                            <p:strVal val="#ppt_x"/>
                                          </p:val>
                                        </p:tav>
                                      </p:tavLst>
                                    </p:anim>
                                    <p:anim calcmode="lin" valueType="num">
                                      <p:cBhvr additive="base">
                                        <p:cTn id="21" dur="750" fill="hold"/>
                                        <p:tgtEl>
                                          <p:spTgt spid="3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75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750" fill="hold"/>
                                        <p:tgtEl>
                                          <p:spTgt spid="29"/>
                                        </p:tgtEl>
                                        <p:attrNameLst>
                                          <p:attrName>ppt_x</p:attrName>
                                        </p:attrNameLst>
                                      </p:cBhvr>
                                      <p:tavLst>
                                        <p:tav tm="0">
                                          <p:val>
                                            <p:strVal val="0-#ppt_w/2"/>
                                          </p:val>
                                        </p:tav>
                                        <p:tav tm="100000">
                                          <p:val>
                                            <p:strVal val="#ppt_x"/>
                                          </p:val>
                                        </p:tav>
                                      </p:tavLst>
                                    </p:anim>
                                    <p:anim calcmode="lin" valueType="num">
                                      <p:cBhvr additive="base">
                                        <p:cTn id="25" dur="75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3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4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p:bldP spid="30" grpId="0"/>
      <p:bldP spid="31" grpId="0"/>
      <p:bldP spid="32" grpId="0"/>
      <p:bldP spid="26" grpId="0"/>
      <p:bldP spid="27" grpId="0"/>
      <p:bldP spid="28" grpId="0"/>
      <p:bldP spid="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VD\DVD_Art_02-28-11\Logos\Lync\Lync (brand)\Lync h_rgb_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230" y="68627"/>
            <a:ext cx="3425952" cy="154376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42665" y="3796791"/>
            <a:ext cx="3014315" cy="820737"/>
          </a:xfrm>
          <a:prstGeom prst="rect">
            <a:avLst/>
          </a:prstGeom>
          <a:noFill/>
        </p:spPr>
        <p:txBody>
          <a:bodyPr wrap="none" lIns="0" tIns="0" rIns="0" bIns="0" rtlCol="0">
            <a:spAutoFit/>
          </a:bodyPr>
          <a:lstStyle/>
          <a:p>
            <a:r>
              <a:rPr lang="fr-FR" sz="3700" b="1"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100% </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Test </a:t>
            </a:r>
            <a:r>
              <a:rPr lang="fr-FR" dirty="0" err="1"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Miercom</a:t>
            </a:r>
            <a:endPar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a:p>
            <a:r>
              <a:rPr lang="fr-FR" sz="1600" b="1" dirty="0">
                <a:gradFill>
                  <a:gsLst>
                    <a:gs pos="0">
                      <a:schemeClr val="tx1">
                        <a:lumMod val="75000"/>
                        <a:lumOff val="25000"/>
                      </a:schemeClr>
                    </a:gs>
                    <a:gs pos="80000">
                      <a:schemeClr val="tx1">
                        <a:lumMod val="65000"/>
                        <a:lumOff val="35000"/>
                      </a:schemeClr>
                    </a:gs>
                  </a:gsLst>
                  <a:lin ang="16200000" scaled="0"/>
                </a:gradFill>
                <a:latin typeface="+mj-lt"/>
              </a:rPr>
              <a:t>100 Million d’appels SIP sans erreur</a:t>
            </a:r>
          </a:p>
        </p:txBody>
      </p:sp>
      <p:sp>
        <p:nvSpPr>
          <p:cNvPr id="6" name="ZoneTexte 5"/>
          <p:cNvSpPr txBox="1"/>
          <p:nvPr/>
        </p:nvSpPr>
        <p:spPr>
          <a:xfrm>
            <a:off x="642665" y="2385290"/>
            <a:ext cx="2766783" cy="815608"/>
          </a:xfrm>
          <a:prstGeom prst="rect">
            <a:avLst/>
          </a:prstGeom>
          <a:noFill/>
        </p:spPr>
        <p:txBody>
          <a:bodyPr wrap="none" lIns="0" tIns="0" rIns="0" bIns="0" rtlCol="0">
            <a:spAutoFit/>
          </a:bodyPr>
          <a:lstStyle/>
          <a:p>
            <a:r>
              <a:rPr lang="fr-FR" sz="3700" b="1">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337% </a:t>
            </a:r>
            <a:r>
              <a:rPr lang="fr-FR"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ROI sur 12 mois</a:t>
            </a:r>
          </a:p>
          <a:p>
            <a:r>
              <a:rPr lang="fr-FR" sz="1600" b="1">
                <a:gradFill>
                  <a:gsLst>
                    <a:gs pos="0">
                      <a:schemeClr val="tx1">
                        <a:lumMod val="75000"/>
                        <a:lumOff val="25000"/>
                      </a:schemeClr>
                    </a:gs>
                    <a:gs pos="80000">
                      <a:schemeClr val="tx1">
                        <a:lumMod val="65000"/>
                        <a:lumOff val="35000"/>
                      </a:schemeClr>
                    </a:gs>
                  </a:gsLst>
                  <a:lin ang="16200000" scaled="0"/>
                </a:gradFill>
                <a:latin typeface="+mj-lt"/>
              </a:rPr>
              <a:t>Etude Forrester</a:t>
            </a:r>
          </a:p>
        </p:txBody>
      </p:sp>
      <p:sp>
        <p:nvSpPr>
          <p:cNvPr id="7" name="ZoneTexte 6"/>
          <p:cNvSpPr txBox="1"/>
          <p:nvPr/>
        </p:nvSpPr>
        <p:spPr>
          <a:xfrm>
            <a:off x="3432539" y="4819532"/>
            <a:ext cx="3851054" cy="815608"/>
          </a:xfrm>
          <a:prstGeom prst="rect">
            <a:avLst/>
          </a:prstGeom>
          <a:noFill/>
        </p:spPr>
        <p:txBody>
          <a:bodyPr wrap="none" lIns="0" tIns="0" rIns="0" bIns="0" rtlCol="0">
            <a:spAutoFit/>
          </a:bodyPr>
          <a:lstStyle/>
          <a:p>
            <a:r>
              <a:rPr lang="fr-FR" sz="3700" b="1"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100% </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Croissance </a:t>
            </a:r>
            <a:r>
              <a:rPr lang="fr-FR" dirty="0" err="1"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Lync</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 </a:t>
            </a:r>
            <a:r>
              <a:rPr lang="fr-FR" dirty="0" err="1"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Telephonie</a:t>
            </a:r>
            <a:endPar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a:p>
            <a:r>
              <a:rPr lang="fr-FR" sz="1600" b="1" dirty="0">
                <a:gradFill>
                  <a:gsLst>
                    <a:gs pos="0">
                      <a:schemeClr val="tx1">
                        <a:lumMod val="75000"/>
                        <a:lumOff val="25000"/>
                      </a:schemeClr>
                    </a:gs>
                    <a:gs pos="80000">
                      <a:schemeClr val="tx1">
                        <a:lumMod val="65000"/>
                        <a:lumOff val="35000"/>
                      </a:schemeClr>
                    </a:gs>
                  </a:gsLst>
                  <a:lin ang="16200000" scaled="0"/>
                </a:gradFill>
                <a:latin typeface="+mj-lt"/>
              </a:rPr>
              <a:t>7% des nouvelles lignes IP sont </a:t>
            </a:r>
            <a:r>
              <a:rPr lang="fr-FR" sz="1600" b="1" dirty="0" err="1">
                <a:gradFill>
                  <a:gsLst>
                    <a:gs pos="0">
                      <a:schemeClr val="tx1">
                        <a:lumMod val="75000"/>
                        <a:lumOff val="25000"/>
                      </a:schemeClr>
                    </a:gs>
                    <a:gs pos="80000">
                      <a:schemeClr val="tx1">
                        <a:lumMod val="65000"/>
                        <a:lumOff val="35000"/>
                      </a:schemeClr>
                    </a:gs>
                  </a:gsLst>
                  <a:lin ang="16200000" scaled="0"/>
                </a:gradFill>
                <a:latin typeface="+mj-lt"/>
              </a:rPr>
              <a:t>Lync</a:t>
            </a:r>
            <a:endParaRPr lang="fr-FR" sz="1600" b="1" dirty="0">
              <a:gradFill>
                <a:gsLst>
                  <a:gs pos="0">
                    <a:schemeClr val="tx1">
                      <a:lumMod val="75000"/>
                      <a:lumOff val="25000"/>
                    </a:schemeClr>
                  </a:gs>
                  <a:gs pos="80000">
                    <a:schemeClr val="tx1">
                      <a:lumMod val="65000"/>
                      <a:lumOff val="35000"/>
                    </a:schemeClr>
                  </a:gs>
                </a:gsLst>
                <a:lin ang="16200000" scaled="0"/>
              </a:gradFill>
              <a:latin typeface="+mj-lt"/>
            </a:endParaRPr>
          </a:p>
        </p:txBody>
      </p:sp>
      <p:sp>
        <p:nvSpPr>
          <p:cNvPr id="8" name="ZoneTexte 7"/>
          <p:cNvSpPr txBox="1"/>
          <p:nvPr/>
        </p:nvSpPr>
        <p:spPr>
          <a:xfrm>
            <a:off x="6981164" y="1575698"/>
            <a:ext cx="3302379" cy="815608"/>
          </a:xfrm>
          <a:prstGeom prst="rect">
            <a:avLst/>
          </a:prstGeom>
          <a:noFill/>
        </p:spPr>
        <p:txBody>
          <a:bodyPr wrap="none" lIns="0" tIns="0" rIns="0" bIns="0" rtlCol="0">
            <a:spAutoFit/>
          </a:bodyPr>
          <a:lstStyle/>
          <a:p>
            <a:r>
              <a:rPr lang="fr-FR" sz="3700" b="1"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2M  </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de positions IM </a:t>
            </a:r>
            <a:r>
              <a:rPr lang="fr-FR" dirty="0" err="1"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Presence</a:t>
            </a:r>
            <a:endPar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a:p>
            <a:r>
              <a:rPr lang="fr-FR" sz="1600" b="1" dirty="0">
                <a:gradFill>
                  <a:gsLst>
                    <a:gs pos="0">
                      <a:schemeClr val="tx1">
                        <a:lumMod val="75000"/>
                        <a:lumOff val="25000"/>
                      </a:schemeClr>
                    </a:gs>
                    <a:gs pos="80000">
                      <a:schemeClr val="tx1">
                        <a:lumMod val="65000"/>
                        <a:lumOff val="35000"/>
                      </a:schemeClr>
                    </a:gs>
                  </a:gsLst>
                  <a:lin ang="16200000" scaled="0"/>
                </a:gradFill>
                <a:latin typeface="+mj-lt"/>
              </a:rPr>
              <a:t>Vendues, &amp; déployées pour 1/3</a:t>
            </a:r>
            <a:endParaRPr lang="fr-FR" sz="1600"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p:txBody>
      </p:sp>
      <p:sp>
        <p:nvSpPr>
          <p:cNvPr id="9" name="ZoneTexte 8"/>
          <p:cNvSpPr txBox="1"/>
          <p:nvPr/>
        </p:nvSpPr>
        <p:spPr>
          <a:xfrm>
            <a:off x="6921731" y="371745"/>
            <a:ext cx="4083682" cy="815608"/>
          </a:xfrm>
          <a:prstGeom prst="rect">
            <a:avLst/>
          </a:prstGeom>
          <a:noFill/>
        </p:spPr>
        <p:txBody>
          <a:bodyPr wrap="none" lIns="0" tIns="0" rIns="0" bIns="0" rtlCol="0">
            <a:spAutoFit/>
          </a:bodyPr>
          <a:lstStyle/>
          <a:p>
            <a:r>
              <a:rPr lang="fr-FR" sz="3700" b="1"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40%-60% </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utilisateurs Entreprise</a:t>
            </a:r>
          </a:p>
          <a:p>
            <a:r>
              <a:rPr lang="fr-FR" sz="1600" b="1" dirty="0">
                <a:gradFill>
                  <a:gsLst>
                    <a:gs pos="0">
                      <a:schemeClr val="tx1">
                        <a:lumMod val="75000"/>
                        <a:lumOff val="25000"/>
                      </a:schemeClr>
                    </a:gs>
                    <a:gs pos="80000">
                      <a:schemeClr val="tx1">
                        <a:lumMod val="65000"/>
                        <a:lumOff val="35000"/>
                      </a:schemeClr>
                    </a:gs>
                  </a:gsLst>
                  <a:lin ang="16200000" scaled="0"/>
                </a:gradFill>
                <a:latin typeface="+mj-lt"/>
              </a:rPr>
              <a:t>Sans outil de communication temps réel</a:t>
            </a:r>
          </a:p>
        </p:txBody>
      </p:sp>
      <p:sp>
        <p:nvSpPr>
          <p:cNvPr id="10" name="ZoneTexte 9"/>
          <p:cNvSpPr txBox="1"/>
          <p:nvPr/>
        </p:nvSpPr>
        <p:spPr>
          <a:xfrm>
            <a:off x="6981164" y="2779651"/>
            <a:ext cx="3384132" cy="815608"/>
          </a:xfrm>
          <a:prstGeom prst="rect">
            <a:avLst/>
          </a:prstGeom>
          <a:noFill/>
        </p:spPr>
        <p:txBody>
          <a:bodyPr wrap="none" lIns="0" tIns="0" rIns="0" bIns="0" rtlCol="0">
            <a:spAutoFit/>
          </a:bodyPr>
          <a:lstStyle/>
          <a:p>
            <a:r>
              <a:rPr lang="fr-FR" sz="3700" b="1"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1M  </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de positions </a:t>
            </a:r>
            <a:r>
              <a:rPr lang="fr-FR" dirty="0" err="1"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conferencing</a:t>
            </a:r>
            <a:endPar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a:p>
            <a:r>
              <a:rPr lang="fr-FR" sz="1600" b="1" dirty="0">
                <a:gradFill>
                  <a:gsLst>
                    <a:gs pos="0">
                      <a:schemeClr val="tx1">
                        <a:lumMod val="75000"/>
                        <a:lumOff val="25000"/>
                      </a:schemeClr>
                    </a:gs>
                    <a:gs pos="80000">
                      <a:schemeClr val="tx1">
                        <a:lumMod val="65000"/>
                        <a:lumOff val="35000"/>
                      </a:schemeClr>
                    </a:gs>
                  </a:gsLst>
                  <a:lin ang="16200000" scaled="0"/>
                </a:gradFill>
                <a:latin typeface="+mj-lt"/>
              </a:rPr>
              <a:t>Licences vendues</a:t>
            </a:r>
            <a:endParaRPr lang="fr-FR" sz="1600"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p:txBody>
      </p:sp>
      <p:sp>
        <p:nvSpPr>
          <p:cNvPr id="12" name="ZoneTexte 11"/>
          <p:cNvSpPr txBox="1"/>
          <p:nvPr/>
        </p:nvSpPr>
        <p:spPr>
          <a:xfrm>
            <a:off x="6921731" y="3983604"/>
            <a:ext cx="3730765" cy="815608"/>
          </a:xfrm>
          <a:prstGeom prst="rect">
            <a:avLst/>
          </a:prstGeom>
          <a:noFill/>
        </p:spPr>
        <p:txBody>
          <a:bodyPr wrap="none" lIns="0" tIns="0" rIns="0" bIns="0" rtlCol="0">
            <a:spAutoFit/>
          </a:bodyPr>
          <a:lstStyle/>
          <a:p>
            <a:r>
              <a:rPr lang="fr-FR" sz="3700" b="1"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520 K  </a:t>
            </a:r>
            <a:r>
              <a:rPr lang="fr-FR" dirty="0" smtClean="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rPr>
              <a:t>de positions Téléphonies</a:t>
            </a:r>
          </a:p>
          <a:p>
            <a:r>
              <a:rPr lang="fr-FR" sz="1600" b="1" dirty="0">
                <a:gradFill>
                  <a:gsLst>
                    <a:gs pos="0">
                      <a:schemeClr val="tx1">
                        <a:lumMod val="75000"/>
                        <a:lumOff val="25000"/>
                      </a:schemeClr>
                    </a:gs>
                    <a:gs pos="80000">
                      <a:schemeClr val="tx1">
                        <a:lumMod val="65000"/>
                        <a:lumOff val="35000"/>
                      </a:schemeClr>
                    </a:gs>
                  </a:gsLst>
                  <a:lin ang="16200000" scaled="0"/>
                </a:gradFill>
                <a:latin typeface="+mj-lt"/>
              </a:rPr>
              <a:t>Licences vendues, 100 000 déployées</a:t>
            </a:r>
            <a:endParaRPr lang="fr-FR" sz="1600" dirty="0">
              <a:gradFill>
                <a:gsLst>
                  <a:gs pos="0">
                    <a:schemeClr val="tx1">
                      <a:lumMod val="75000"/>
                      <a:lumOff val="25000"/>
                    </a:schemeClr>
                  </a:gs>
                  <a:gs pos="80000">
                    <a:schemeClr val="tx1">
                      <a:lumMod val="65000"/>
                      <a:lumOff val="35000"/>
                    </a:schemeClr>
                  </a:gs>
                </a:gsLst>
                <a:lin ang="16200000" scaled="0"/>
              </a:gradFill>
              <a:effectLst>
                <a:outerShdw blurRad="38100" dist="38100" dir="2700000" algn="tl">
                  <a:srgbClr val="000000">
                    <a:alpha val="43137"/>
                  </a:srgbClr>
                </a:outerShdw>
              </a:effectLst>
              <a:latin typeface="+mj-lt"/>
            </a:endParaRPr>
          </a:p>
        </p:txBody>
      </p:sp>
      <p:sp>
        <p:nvSpPr>
          <p:cNvPr id="13" name="Rectangle 12"/>
          <p:cNvSpPr/>
          <p:nvPr/>
        </p:nvSpPr>
        <p:spPr bwMode="auto">
          <a:xfrm>
            <a:off x="0" y="5829267"/>
            <a:ext cx="12188825" cy="1024128"/>
          </a:xfrm>
          <a:prstGeom prst="rect">
            <a:avLst/>
          </a:prstGeom>
          <a:solidFill>
            <a:srgbClr val="5082B9"/>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88" tIns="60944" rIns="121888" bIns="60944" numCol="1" rtlCol="0" anchor="ctr" anchorCtr="0" compatLnSpc="1">
            <a:prstTxWarp prst="textNoShape">
              <a:avLst/>
            </a:prstTxWarp>
          </a:bodyPr>
          <a:lstStyle/>
          <a:p>
            <a:pPr algn="ctr" defTabSz="1218535" fontAlgn="base">
              <a:spcBef>
                <a:spcPct val="0"/>
              </a:spcBef>
              <a:spcAft>
                <a:spcPct val="0"/>
              </a:spcAft>
            </a:pPr>
            <a:endParaRPr lang="fr-FR" sz="2900">
              <a:gradFill>
                <a:gsLst>
                  <a:gs pos="0">
                    <a:srgbClr val="FFFFFF"/>
                  </a:gs>
                  <a:gs pos="100000">
                    <a:srgbClr val="FFFFFF"/>
                  </a:gs>
                </a:gsLst>
                <a:lin ang="5400000" scaled="0"/>
              </a:gradFill>
              <a:latin typeface="+mj-lt"/>
            </a:endParaRPr>
          </a:p>
        </p:txBody>
      </p:sp>
      <p:sp>
        <p:nvSpPr>
          <p:cNvPr id="18" name="S/S ON"/>
          <p:cNvSpPr/>
          <p:nvPr/>
        </p:nvSpPr>
        <p:spPr>
          <a:xfrm>
            <a:off x="3408082" y="5762890"/>
            <a:ext cx="4939681" cy="1200306"/>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3500" b="1" spc="-27" dirty="0" smtClean="0">
                <a:solidFill>
                  <a:schemeClr val="bg1"/>
                </a:solidFill>
                <a:latin typeface="+mj-lt"/>
                <a:cs typeface="Segoe UI" pitchFamily="34" charset="0"/>
              </a:rPr>
              <a:t>Hébergé Mutualisé </a:t>
            </a:r>
            <a:br>
              <a:rPr lang="fr-FR" sz="3500" b="1" spc="-27" dirty="0" smtClean="0">
                <a:solidFill>
                  <a:schemeClr val="bg1"/>
                </a:solidFill>
                <a:latin typeface="+mj-lt"/>
                <a:cs typeface="Segoe UI" pitchFamily="34" charset="0"/>
              </a:rPr>
            </a:br>
            <a:r>
              <a:rPr lang="fr-FR" sz="3500" b="1" spc="-27" dirty="0" smtClean="0">
                <a:solidFill>
                  <a:schemeClr val="bg1"/>
                </a:solidFill>
                <a:latin typeface="+mj-lt"/>
                <a:cs typeface="Segoe UI" pitchFamily="34" charset="0"/>
              </a:rPr>
              <a:t>ou dédié</a:t>
            </a:r>
            <a:endParaRPr lang="fr-FR" sz="3500" b="1" spc="-27" dirty="0">
              <a:solidFill>
                <a:schemeClr val="bg1"/>
              </a:solidFill>
              <a:latin typeface="+mj-lt"/>
              <a:cs typeface="Segoe UI" pitchFamily="34" charset="0"/>
            </a:endParaRPr>
          </a:p>
        </p:txBody>
      </p:sp>
      <p:sp>
        <p:nvSpPr>
          <p:cNvPr id="19" name="S/S ON"/>
          <p:cNvSpPr/>
          <p:nvPr/>
        </p:nvSpPr>
        <p:spPr>
          <a:xfrm>
            <a:off x="785150" y="5762890"/>
            <a:ext cx="2563084" cy="656591"/>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3500" b="1" spc="-27" dirty="0" smtClean="0">
                <a:solidFill>
                  <a:schemeClr val="bg1"/>
                </a:solidFill>
                <a:latin typeface="+mj-lt"/>
                <a:cs typeface="Segoe UI" pitchFamily="34" charset="0"/>
              </a:rPr>
              <a:t>Sur site</a:t>
            </a:r>
            <a:endParaRPr lang="fr-FR" sz="3500" b="1" spc="-27" dirty="0">
              <a:solidFill>
                <a:schemeClr val="bg1"/>
              </a:solidFill>
              <a:latin typeface="+mj-lt"/>
              <a:cs typeface="Segoe UI" pitchFamily="34" charset="0"/>
            </a:endParaRPr>
          </a:p>
        </p:txBody>
      </p:sp>
      <p:sp>
        <p:nvSpPr>
          <p:cNvPr id="20" name="S/S ON"/>
          <p:cNvSpPr/>
          <p:nvPr/>
        </p:nvSpPr>
        <p:spPr>
          <a:xfrm>
            <a:off x="8407609" y="5762890"/>
            <a:ext cx="2927107" cy="656591"/>
          </a:xfrm>
          <a:prstGeom prst="rect">
            <a:avLst/>
          </a:prstGeom>
        </p:spPr>
        <p:txBody>
          <a:bodyPr wrap="square" lIns="121899" tIns="60949" rIns="121899" bIns="60949">
            <a:spAutoFit/>
          </a:bodyPr>
          <a:lstStyle/>
          <a:p>
            <a:pPr indent="12696" algn="ctr" defTabSz="1218848">
              <a:spcBef>
                <a:spcPct val="0"/>
              </a:spcBef>
              <a:spcAft>
                <a:spcPts val="400"/>
              </a:spcAft>
              <a:buClr>
                <a:srgbClr val="777777">
                  <a:lumMod val="60000"/>
                  <a:lumOff val="40000"/>
                </a:srgbClr>
              </a:buClr>
              <a:buSzPct val="120000"/>
              <a:defRPr/>
            </a:pPr>
            <a:r>
              <a:rPr lang="fr-FR" sz="3500" b="1" spc="-27" dirty="0" err="1" smtClean="0">
                <a:solidFill>
                  <a:schemeClr val="bg1"/>
                </a:solidFill>
                <a:latin typeface="+mj-lt"/>
                <a:cs typeface="Segoe UI" pitchFamily="34" charset="0"/>
              </a:rPr>
              <a:t>Lync</a:t>
            </a:r>
            <a:r>
              <a:rPr lang="fr-FR" sz="3500" b="1" spc="-27" dirty="0" smtClean="0">
                <a:solidFill>
                  <a:schemeClr val="bg1"/>
                </a:solidFill>
                <a:latin typeface="+mj-lt"/>
                <a:cs typeface="Segoe UI" pitchFamily="34" charset="0"/>
              </a:rPr>
              <a:t> Online</a:t>
            </a:r>
            <a:endParaRPr lang="fr-FR" sz="3500" b="1" spc="-27" dirty="0">
              <a:solidFill>
                <a:schemeClr val="bg1"/>
              </a:solidFill>
              <a:latin typeface="+mj-lt"/>
              <a:cs typeface="Segoe UI" pitchFamily="34" charset="0"/>
            </a:endParaRPr>
          </a:p>
        </p:txBody>
      </p:sp>
    </p:spTree>
    <p:extLst>
      <p:ext uri="{BB962C8B-B14F-4D97-AF65-F5344CB8AC3E}">
        <p14:creationId xmlns:p14="http://schemas.microsoft.com/office/powerpoint/2010/main" val="2112466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 presetClass="entr" presetSubtype="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childTnLst>
                                </p:cTn>
                              </p:par>
                            </p:childTnLst>
                          </p:cTn>
                        </p:par>
                        <p:par>
                          <p:cTn id="16" fill="hold">
                            <p:stCondLst>
                              <p:cond delay="500"/>
                            </p:stCondLst>
                            <p:childTnLst>
                              <p:par>
                                <p:cTn id="17" presetID="2" presetClass="entr" presetSubtype="8" decel="10000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0-#ppt_w/2"/>
                                          </p:val>
                                        </p:tav>
                                        <p:tav tm="100000">
                                          <p:val>
                                            <p:strVal val="#ppt_x"/>
                                          </p:val>
                                        </p:tav>
                                      </p:tavLst>
                                    </p:anim>
                                    <p:anim calcmode="lin" valueType="num">
                                      <p:cBhvr additive="base">
                                        <p:cTn id="24" dur="7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err="1" smtClean="0"/>
              <a:t>Arkadin</a:t>
            </a:r>
            <a:endParaRPr lang="fr-FR" dirty="0"/>
          </a:p>
        </p:txBody>
      </p:sp>
      <p:sp>
        <p:nvSpPr>
          <p:cNvPr id="4" name="Espace réservé du texte 3"/>
          <p:cNvSpPr>
            <a:spLocks noGrp="1"/>
          </p:cNvSpPr>
          <p:nvPr>
            <p:ph type="body" sz="quarter" idx="11"/>
          </p:nvPr>
        </p:nvSpPr>
        <p:spPr>
          <a:xfrm>
            <a:off x="512764" y="3219165"/>
            <a:ext cx="7513637" cy="984885"/>
          </a:xfrm>
        </p:spPr>
        <p:txBody>
          <a:bodyPr/>
          <a:lstStyle/>
          <a:p>
            <a:r>
              <a:rPr lang="fr-FR" b="1" dirty="0">
                <a:solidFill>
                  <a:srgbClr val="FFC000"/>
                </a:solidFill>
              </a:rPr>
              <a:t>Hugues </a:t>
            </a:r>
            <a:r>
              <a:rPr lang="fr-FR" b="1" dirty="0" err="1" smtClean="0">
                <a:solidFill>
                  <a:srgbClr val="FFC000"/>
                </a:solidFill>
              </a:rPr>
              <a:t>Treguier</a:t>
            </a:r>
            <a:endParaRPr lang="fr-FR" b="1" dirty="0" smtClean="0">
              <a:solidFill>
                <a:srgbClr val="FFC000"/>
              </a:solidFill>
            </a:endParaRPr>
          </a:p>
          <a:p>
            <a:r>
              <a:rPr lang="fr-FR" dirty="0"/>
              <a:t>Directeur Nouveaux Produits </a:t>
            </a:r>
          </a:p>
        </p:txBody>
      </p:sp>
      <p:pic>
        <p:nvPicPr>
          <p:cNvPr id="5" name="Picture 12" descr="Home"/>
          <p:cNvPicPr>
            <a:picLocks noChangeAspect="1" noChangeArrowheads="1"/>
          </p:cNvPicPr>
          <p:nvPr/>
        </p:nvPicPr>
        <p:blipFill rotWithShape="1">
          <a:blip r:embed="rId3" cstate="print"/>
          <a:srcRect l="27764" t="57317" r="29420" b="9273"/>
          <a:stretch/>
        </p:blipFill>
        <p:spPr bwMode="auto">
          <a:xfrm>
            <a:off x="9767990" y="311150"/>
            <a:ext cx="2124580" cy="952501"/>
          </a:xfrm>
          <a:prstGeom prst="rect">
            <a:avLst/>
          </a:prstGeom>
          <a:noFill/>
          <a:ln w="9525">
            <a:noFill/>
            <a:miter lim="800000"/>
            <a:headEnd/>
            <a:tailEnd/>
          </a:ln>
        </p:spPr>
      </p:pic>
    </p:spTree>
    <p:extLst>
      <p:ext uri="{BB962C8B-B14F-4D97-AF65-F5344CB8AC3E}">
        <p14:creationId xmlns:p14="http://schemas.microsoft.com/office/powerpoint/2010/main" val="282335834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type="body" sz="quarter" idx="4294967295"/>
          </p:nvPr>
        </p:nvSpPr>
        <p:spPr>
          <a:xfrm>
            <a:off x="491013" y="1175340"/>
            <a:ext cx="11228387" cy="5392245"/>
          </a:xfrm>
        </p:spPr>
        <p:txBody>
          <a:bodyPr/>
          <a:lstStyle/>
          <a:p>
            <a:r>
              <a:rPr lang="en-US" sz="2800" b="1" spc="-100" dirty="0" smtClean="0">
                <a:ln w="3175">
                  <a:noFill/>
                </a:ln>
                <a:gradFill flip="none" rotWithShape="1">
                  <a:gsLst>
                    <a:gs pos="0">
                      <a:srgbClr val="000000">
                        <a:lumMod val="65000"/>
                        <a:lumOff val="35000"/>
                      </a:srgbClr>
                    </a:gs>
                    <a:gs pos="86000">
                      <a:srgbClr val="000000">
                        <a:lumMod val="65000"/>
                        <a:lumOff val="35000"/>
                      </a:srgbClr>
                    </a:gs>
                  </a:gsLst>
                  <a:lin ang="5400000" scaled="0"/>
                  <a:tileRect/>
                </a:gradFill>
                <a:latin typeface="Segoe UI Light" pitchFamily="34" charset="0"/>
                <a:cs typeface="Arial" charset="0"/>
              </a:rPr>
              <a:t>Pure-player </a:t>
            </a:r>
            <a:r>
              <a:rPr lang="en-US" sz="2800" b="1" spc="-100" dirty="0">
                <a:ln w="3175">
                  <a:noFill/>
                </a:ln>
                <a:gradFill flip="none" rotWithShape="1">
                  <a:gsLst>
                    <a:gs pos="0">
                      <a:srgbClr val="000000">
                        <a:lumMod val="65000"/>
                        <a:lumOff val="35000"/>
                      </a:srgbClr>
                    </a:gs>
                    <a:gs pos="86000">
                      <a:srgbClr val="000000">
                        <a:lumMod val="65000"/>
                        <a:lumOff val="35000"/>
                      </a:srgbClr>
                    </a:gs>
                  </a:gsLst>
                  <a:lin ang="5400000" scaled="0"/>
                  <a:tileRect/>
                </a:gradFill>
                <a:latin typeface="Segoe UI Light" pitchFamily="34" charset="0"/>
                <a:cs typeface="Arial" charset="0"/>
              </a:rPr>
              <a:t>in delivering Collaboration Solutions</a:t>
            </a:r>
          </a:p>
          <a:p>
            <a:pPr lvl="1"/>
            <a:r>
              <a:rPr lang="en-US" sz="2400" dirty="0">
                <a:solidFill>
                  <a:schemeClr val="tx1"/>
                </a:solidFill>
              </a:rPr>
              <a:t>Audio, Web, Video conferencing solutions + Unified Communications</a:t>
            </a:r>
          </a:p>
          <a:p>
            <a:r>
              <a:rPr lang="en-US" sz="2800" b="1" spc="-100" dirty="0">
                <a:ln w="3175">
                  <a:noFill/>
                </a:ln>
                <a:gradFill flip="none" rotWithShape="1">
                  <a:gsLst>
                    <a:gs pos="0">
                      <a:srgbClr val="000000">
                        <a:lumMod val="65000"/>
                        <a:lumOff val="35000"/>
                      </a:srgbClr>
                    </a:gs>
                    <a:gs pos="86000">
                      <a:srgbClr val="000000">
                        <a:lumMod val="65000"/>
                        <a:lumOff val="35000"/>
                      </a:srgbClr>
                    </a:gs>
                  </a:gsLst>
                  <a:lin ang="5400000" scaled="0"/>
                  <a:tileRect/>
                </a:gradFill>
                <a:latin typeface="Segoe UI Light" pitchFamily="34" charset="0"/>
                <a:cs typeface="Arial" charset="0"/>
              </a:rPr>
              <a:t>Strong Focus on Customer Care, Execution &amp; Service Delivery</a:t>
            </a:r>
          </a:p>
          <a:p>
            <a:pPr lvl="1"/>
            <a:r>
              <a:rPr lang="en-US" sz="2400" dirty="0">
                <a:solidFill>
                  <a:schemeClr val="tx1"/>
                </a:solidFill>
              </a:rPr>
              <a:t>70% of our workforce is customer-facing</a:t>
            </a:r>
          </a:p>
          <a:p>
            <a:r>
              <a:rPr lang="en-US" sz="2800" b="1" spc="-100" dirty="0">
                <a:ln w="3175">
                  <a:noFill/>
                </a:ln>
                <a:gradFill flip="none" rotWithShape="1">
                  <a:gsLst>
                    <a:gs pos="0">
                      <a:srgbClr val="000000">
                        <a:lumMod val="65000"/>
                        <a:lumOff val="35000"/>
                      </a:srgbClr>
                    </a:gs>
                    <a:gs pos="86000">
                      <a:srgbClr val="000000">
                        <a:lumMod val="65000"/>
                        <a:lumOff val="35000"/>
                      </a:srgbClr>
                    </a:gs>
                  </a:gsLst>
                  <a:lin ang="5400000" scaled="0"/>
                  <a:tileRect/>
                </a:gradFill>
                <a:latin typeface="Segoe UI Light" pitchFamily="34" charset="0"/>
                <a:cs typeface="Arial" charset="0"/>
              </a:rPr>
              <a:t>Key figures</a:t>
            </a:r>
          </a:p>
          <a:p>
            <a:pPr lvl="1"/>
            <a:r>
              <a:rPr lang="en-US" sz="2400" dirty="0">
                <a:solidFill>
                  <a:schemeClr val="tx1"/>
                </a:solidFill>
              </a:rPr>
              <a:t>Presence in 28 countries, 47 offices, 14 spoken languages</a:t>
            </a:r>
          </a:p>
          <a:p>
            <a:pPr lvl="1"/>
            <a:r>
              <a:rPr lang="en-US" sz="2400" dirty="0">
                <a:solidFill>
                  <a:schemeClr val="tx1"/>
                </a:solidFill>
              </a:rPr>
              <a:t>~150M USD forecast revenue in 2011 – 3rd CSP worldwide</a:t>
            </a:r>
          </a:p>
          <a:p>
            <a:r>
              <a:rPr lang="en-US" sz="2800" b="1" spc="-100" dirty="0">
                <a:ln w="3175">
                  <a:noFill/>
                </a:ln>
                <a:gradFill flip="none" rotWithShape="1">
                  <a:gsLst>
                    <a:gs pos="0">
                      <a:srgbClr val="000000">
                        <a:lumMod val="65000"/>
                        <a:lumOff val="35000"/>
                      </a:srgbClr>
                    </a:gs>
                    <a:gs pos="86000">
                      <a:srgbClr val="000000">
                        <a:lumMod val="65000"/>
                        <a:lumOff val="35000"/>
                      </a:srgbClr>
                    </a:gs>
                  </a:gsLst>
                  <a:lin ang="5400000" scaled="0"/>
                  <a:tileRect/>
                </a:gradFill>
                <a:latin typeface="Segoe UI Light" pitchFamily="34" charset="0"/>
                <a:cs typeface="Arial" charset="0"/>
              </a:rPr>
              <a:t>2012 : launch of a full UC&amp;C offer for our customers worldwide</a:t>
            </a:r>
          </a:p>
          <a:p>
            <a:pPr lvl="1"/>
            <a:r>
              <a:rPr lang="en-US" sz="2400" dirty="0">
                <a:solidFill>
                  <a:schemeClr val="tx1"/>
                </a:solidFill>
              </a:rPr>
              <a:t>Based on </a:t>
            </a:r>
            <a:r>
              <a:rPr lang="en-US" sz="2400" dirty="0" err="1">
                <a:solidFill>
                  <a:schemeClr val="tx1"/>
                </a:solidFill>
              </a:rPr>
              <a:t>Lync</a:t>
            </a:r>
            <a:r>
              <a:rPr lang="en-US" sz="2400" dirty="0">
                <a:solidFill>
                  <a:schemeClr val="tx1"/>
                </a:solidFill>
              </a:rPr>
              <a:t>, Exchange 2010 &amp; </a:t>
            </a:r>
            <a:r>
              <a:rPr lang="en-US" sz="2400" dirty="0" smtClean="0">
                <a:solidFill>
                  <a:schemeClr val="tx1"/>
                </a:solidFill>
              </a:rPr>
              <a:t>SharePoint </a:t>
            </a:r>
            <a:r>
              <a:rPr lang="en-US" sz="2400" dirty="0">
                <a:solidFill>
                  <a:schemeClr val="tx1"/>
                </a:solidFill>
              </a:rPr>
              <a:t>2010 technology</a:t>
            </a:r>
          </a:p>
          <a:p>
            <a:pPr lvl="1"/>
            <a:r>
              <a:rPr lang="en-US" sz="2400" dirty="0">
                <a:solidFill>
                  <a:schemeClr val="tx1"/>
                </a:solidFill>
              </a:rPr>
              <a:t>Supporting Hybrid audio conference between </a:t>
            </a:r>
            <a:r>
              <a:rPr lang="en-US" sz="2400" dirty="0" err="1">
                <a:solidFill>
                  <a:schemeClr val="tx1"/>
                </a:solidFill>
              </a:rPr>
              <a:t>Lync</a:t>
            </a:r>
            <a:r>
              <a:rPr lang="en-US" sz="2400" dirty="0">
                <a:solidFill>
                  <a:schemeClr val="tx1"/>
                </a:solidFill>
              </a:rPr>
              <a:t> VoIP and </a:t>
            </a:r>
            <a:r>
              <a:rPr lang="en-US" sz="2400" dirty="0" err="1">
                <a:solidFill>
                  <a:schemeClr val="tx1"/>
                </a:solidFill>
              </a:rPr>
              <a:t>Arkadin’s</a:t>
            </a:r>
            <a:r>
              <a:rPr lang="en-US" sz="2400" dirty="0">
                <a:solidFill>
                  <a:schemeClr val="tx1"/>
                </a:solidFill>
              </a:rPr>
              <a:t> ACP service for added reach &amp; flexibility</a:t>
            </a:r>
          </a:p>
          <a:p>
            <a:pPr lvl="1"/>
            <a:r>
              <a:rPr lang="en-US" sz="2400" dirty="0">
                <a:solidFill>
                  <a:schemeClr val="tx1"/>
                </a:solidFill>
              </a:rPr>
              <a:t>Private Cloud, </a:t>
            </a:r>
            <a:r>
              <a:rPr lang="en-US" sz="2400" dirty="0" err="1">
                <a:solidFill>
                  <a:schemeClr val="tx1"/>
                </a:solidFill>
              </a:rPr>
              <a:t>SaaS</a:t>
            </a:r>
            <a:r>
              <a:rPr lang="en-US" sz="2400" dirty="0">
                <a:solidFill>
                  <a:schemeClr val="tx1"/>
                </a:solidFill>
              </a:rPr>
              <a:t> Model for a better TTM, lower TCO</a:t>
            </a:r>
          </a:p>
          <a:p>
            <a:pPr lvl="1"/>
            <a:r>
              <a:rPr lang="en-US" sz="2400" dirty="0">
                <a:solidFill>
                  <a:schemeClr val="tx1"/>
                </a:solidFill>
              </a:rPr>
              <a:t>Supported by </a:t>
            </a:r>
            <a:r>
              <a:rPr lang="en-US" sz="2400" dirty="0" err="1">
                <a:solidFill>
                  <a:schemeClr val="tx1"/>
                </a:solidFill>
              </a:rPr>
              <a:t>Arkadin’s</a:t>
            </a:r>
            <a:r>
              <a:rPr lang="en-US" sz="2400" dirty="0">
                <a:solidFill>
                  <a:schemeClr val="tx1"/>
                </a:solidFill>
              </a:rPr>
              <a:t> customer-centric </a:t>
            </a:r>
            <a:r>
              <a:rPr lang="en-US" sz="2400" dirty="0" smtClean="0">
                <a:solidFill>
                  <a:schemeClr val="tx1"/>
                </a:solidFill>
              </a:rPr>
              <a:t>approach</a:t>
            </a:r>
            <a:endParaRPr lang="en-US" sz="2400" dirty="0">
              <a:solidFill>
                <a:schemeClr val="tx1"/>
              </a:solidFill>
            </a:endParaRPr>
          </a:p>
        </p:txBody>
      </p:sp>
      <p:pic>
        <p:nvPicPr>
          <p:cNvPr id="30" name="Picture 12" descr="Home"/>
          <p:cNvPicPr>
            <a:picLocks noChangeAspect="1" noChangeArrowheads="1"/>
          </p:cNvPicPr>
          <p:nvPr/>
        </p:nvPicPr>
        <p:blipFill rotWithShape="1">
          <a:blip r:embed="rId2" cstate="print"/>
          <a:srcRect l="27764" t="57317" r="29420" b="9273"/>
          <a:stretch/>
        </p:blipFill>
        <p:spPr bwMode="auto">
          <a:xfrm>
            <a:off x="9767990" y="311150"/>
            <a:ext cx="2124580" cy="952501"/>
          </a:xfrm>
          <a:prstGeom prst="rect">
            <a:avLst/>
          </a:prstGeom>
          <a:noFill/>
          <a:ln w="9525">
            <a:noFill/>
            <a:miter lim="800000"/>
            <a:headEnd/>
            <a:tailEnd/>
          </a:ln>
        </p:spPr>
      </p:pic>
      <p:sp>
        <p:nvSpPr>
          <p:cNvPr id="5" name="Content Placeholder 2"/>
          <p:cNvSpPr txBox="1">
            <a:spLocks/>
          </p:cNvSpPr>
          <p:nvPr/>
        </p:nvSpPr>
        <p:spPr>
          <a:xfrm>
            <a:off x="570387" y="1772941"/>
            <a:ext cx="11149013" cy="553998"/>
          </a:xfrm>
          <a:prstGeom prst="rect">
            <a:avLst/>
          </a:prstGeom>
        </p:spPr>
        <p:txBody>
          <a:bodyPr/>
          <a:lstStyle>
            <a:lvl1pPr marL="346036" indent="-346036" algn="l" defTabSz="914259" rtl="0" eaLnBrk="1" latinLnBrk="0" hangingPunct="1">
              <a:lnSpc>
                <a:spcPct val="90000"/>
              </a:lnSpc>
              <a:spcBef>
                <a:spcPct val="20000"/>
              </a:spcBef>
              <a:buSzPct val="90000"/>
              <a:buFont typeface="Arial" pitchFamily="34" charset="0"/>
              <a:buChar char="•"/>
              <a:defRPr sz="32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1pPr>
            <a:lvl2pPr marL="630167" indent="-284130" algn="l" defTabSz="914259" rtl="0" eaLnBrk="1" latinLnBrk="0" hangingPunct="1">
              <a:lnSpc>
                <a:spcPct val="90000"/>
              </a:lnSpc>
              <a:spcBef>
                <a:spcPct val="20000"/>
              </a:spcBef>
              <a:buSzPct val="90000"/>
              <a:buFont typeface="Arial" pitchFamily="34" charset="0"/>
              <a:buChar char="•"/>
              <a:tabLst>
                <a:tab pos="630167" algn="l"/>
              </a:tabLst>
              <a:defRPr sz="28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914296" indent="-284130" algn="l" defTabSz="914259" rtl="0" eaLnBrk="1" latinLnBrk="0" hangingPunct="1">
              <a:lnSpc>
                <a:spcPct val="90000"/>
              </a:lnSpc>
              <a:spcBef>
                <a:spcPct val="20000"/>
              </a:spcBef>
              <a:buSzPct val="90000"/>
              <a:buFont typeface="Arial" pitchFamily="34" charset="0"/>
              <a:buChar char="•"/>
              <a:defRPr sz="24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1482557" indent="-223812" algn="l" defTabSz="914259" rtl="0" eaLnBrk="1" latinLnBrk="0" hangingPunct="1">
              <a:lnSpc>
                <a:spcPct val="90000"/>
              </a:lnSpc>
              <a:spcBef>
                <a:spcPct val="20000"/>
              </a:spcBef>
              <a:buSzPct val="90000"/>
              <a:buFont typeface="Arial" pitchFamily="34" charset="0"/>
              <a:buChar char="•"/>
              <a:tabLst>
                <a:tab pos="914296" algn="l"/>
              </a:tabLst>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1712719" indent="-230162" algn="l" defTabSz="914259" rtl="0" eaLnBrk="1" latinLnBrk="0" hangingPunct="1">
              <a:lnSpc>
                <a:spcPct val="90000"/>
              </a:lnSpc>
              <a:spcBef>
                <a:spcPct val="20000"/>
              </a:spcBef>
              <a:buSzPct val="90000"/>
              <a:buFont typeface="Arial" pitchFamily="34" charset="0"/>
              <a:buChar char="•"/>
              <a:defRPr sz="20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251421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4" indent="-228565"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tx1"/>
              </a:solidFill>
            </a:endParaRPr>
          </a:p>
        </p:txBody>
      </p:sp>
      <p:sp>
        <p:nvSpPr>
          <p:cNvPr id="8" name="Title 9"/>
          <p:cNvSpPr txBox="1">
            <a:spLocks/>
          </p:cNvSpPr>
          <p:nvPr/>
        </p:nvSpPr>
        <p:spPr>
          <a:xfrm>
            <a:off x="519113" y="228601"/>
            <a:ext cx="11149013" cy="747897"/>
          </a:xfrm>
          <a:prstGeom prst="rect">
            <a:avLst/>
          </a:prstGeom>
        </p:spPr>
        <p:txBody>
          <a:bodyPr/>
          <a:lstStyle>
            <a:lvl1pPr algn="l" defTabSz="914259"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fr-FR" dirty="0" err="1" smtClean="0"/>
              <a:t>Arkadin</a:t>
            </a:r>
            <a:r>
              <a:rPr lang="fr-FR" dirty="0" smtClean="0"/>
              <a:t> </a:t>
            </a:r>
            <a:r>
              <a:rPr lang="fr-FR" dirty="0" err="1" smtClean="0"/>
              <a:t>at</a:t>
            </a:r>
            <a:r>
              <a:rPr lang="fr-FR" dirty="0" smtClean="0"/>
              <a:t> a </a:t>
            </a:r>
            <a:r>
              <a:rPr lang="fr-FR" dirty="0" err="1" smtClean="0"/>
              <a:t>Glance</a:t>
            </a:r>
            <a:endParaRPr lang="fr-FR" dirty="0"/>
          </a:p>
        </p:txBody>
      </p:sp>
    </p:spTree>
    <p:extLst>
      <p:ext uri="{BB962C8B-B14F-4D97-AF65-F5344CB8AC3E}">
        <p14:creationId xmlns:p14="http://schemas.microsoft.com/office/powerpoint/2010/main" val="40170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512764" y="1768476"/>
            <a:ext cx="11228440" cy="1107996"/>
          </a:xfrm>
        </p:spPr>
        <p:txBody>
          <a:bodyPr/>
          <a:lstStyle/>
          <a:p>
            <a:r>
              <a:rPr lang="fr-FR" sz="8000" dirty="0" smtClean="0"/>
              <a:t>SQL Server 2012</a:t>
            </a:r>
            <a:endParaRPr lang="fr-FR" sz="8000" dirty="0"/>
          </a:p>
        </p:txBody>
      </p:sp>
      <p:sp>
        <p:nvSpPr>
          <p:cNvPr id="5" name="Espace réservé du texte 4"/>
          <p:cNvSpPr>
            <a:spLocks noGrp="1"/>
          </p:cNvSpPr>
          <p:nvPr>
            <p:ph type="body" sz="quarter" idx="11"/>
          </p:nvPr>
        </p:nvSpPr>
        <p:spPr>
          <a:xfrm>
            <a:off x="512764" y="3219165"/>
            <a:ext cx="7513637" cy="984885"/>
          </a:xfrm>
        </p:spPr>
        <p:txBody>
          <a:bodyPr/>
          <a:lstStyle/>
          <a:p>
            <a:r>
              <a:rPr lang="es-ES" dirty="0" smtClean="0">
                <a:solidFill>
                  <a:srgbClr val="EE8200"/>
                </a:solidFill>
              </a:rPr>
              <a:t>Nadia </a:t>
            </a:r>
            <a:r>
              <a:rPr lang="es-ES" dirty="0">
                <a:solidFill>
                  <a:srgbClr val="EE8200"/>
                </a:solidFill>
              </a:rPr>
              <a:t>Ben El </a:t>
            </a:r>
            <a:r>
              <a:rPr lang="es-ES" dirty="0" err="1" smtClean="0">
                <a:solidFill>
                  <a:srgbClr val="EE8200"/>
                </a:solidFill>
              </a:rPr>
              <a:t>Kadi</a:t>
            </a:r>
            <a:endParaRPr lang="es-ES" dirty="0" smtClean="0">
              <a:solidFill>
                <a:srgbClr val="EE8200"/>
              </a:solidFill>
            </a:endParaRPr>
          </a:p>
          <a:p>
            <a:r>
              <a:rPr lang="es-ES" dirty="0" err="1" smtClean="0"/>
              <a:t>Ingénieur</a:t>
            </a:r>
            <a:r>
              <a:rPr lang="es-ES" dirty="0" smtClean="0"/>
              <a:t> </a:t>
            </a:r>
            <a:r>
              <a:rPr lang="es-ES" dirty="0" err="1" smtClean="0"/>
              <a:t>Avant</a:t>
            </a:r>
            <a:r>
              <a:rPr lang="es-ES" dirty="0" smtClean="0"/>
              <a:t>-vente Partenaires</a:t>
            </a:r>
            <a:endParaRPr lang="fr-FR" dirty="0"/>
          </a:p>
        </p:txBody>
      </p:sp>
    </p:spTree>
    <p:extLst>
      <p:ext uri="{BB962C8B-B14F-4D97-AF65-F5344CB8AC3E}">
        <p14:creationId xmlns:p14="http://schemas.microsoft.com/office/powerpoint/2010/main" val="20781982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67353" y="1275269"/>
            <a:ext cx="5281629" cy="5516895"/>
          </a:xfrm>
        </p:spPr>
        <p:txBody>
          <a:bodyPr/>
          <a:lstStyle/>
          <a:p>
            <a:pPr lvl="0"/>
            <a:r>
              <a:rPr lang="en-US" sz="2800" dirty="0">
                <a:gradFill>
                  <a:gsLst>
                    <a:gs pos="0">
                      <a:schemeClr val="accent6"/>
                    </a:gs>
                    <a:gs pos="86000">
                      <a:schemeClr val="accent6"/>
                    </a:gs>
                  </a:gsLst>
                  <a:lin ang="5400000" scaled="0"/>
                </a:gradFill>
              </a:rPr>
              <a:t>PLATEFORME STRATÉGIQUE</a:t>
            </a:r>
          </a:p>
          <a:p>
            <a:pPr lvl="1"/>
            <a:r>
              <a:rPr lang="fr-FR" dirty="0" smtClean="0"/>
              <a:t>Flexibilité </a:t>
            </a:r>
            <a:r>
              <a:rPr lang="fr-FR" dirty="0"/>
              <a:t>et haute disponibilité intégrée</a:t>
            </a:r>
          </a:p>
          <a:p>
            <a:pPr lvl="1"/>
            <a:r>
              <a:rPr lang="fr-FR" dirty="0"/>
              <a:t>Meilleur </a:t>
            </a:r>
            <a:r>
              <a:rPr lang="fr-FR" dirty="0" smtClean="0"/>
              <a:t>ROI  en </a:t>
            </a:r>
            <a:r>
              <a:rPr lang="fr-FR" dirty="0"/>
              <a:t>haute disponibilité</a:t>
            </a:r>
          </a:p>
          <a:p>
            <a:pPr lvl="1"/>
            <a:r>
              <a:rPr lang="fr-FR" dirty="0"/>
              <a:t>M</a:t>
            </a:r>
            <a:r>
              <a:rPr lang="fr-FR" dirty="0" smtClean="0"/>
              <a:t>onter </a:t>
            </a:r>
            <a:r>
              <a:rPr lang="fr-FR" dirty="0"/>
              <a:t>en charge pour le </a:t>
            </a:r>
            <a:r>
              <a:rPr lang="fr-FR" dirty="0" err="1" smtClean="0"/>
              <a:t>datawarehouse</a:t>
            </a:r>
            <a:endParaRPr lang="en-US" dirty="0" smtClean="0"/>
          </a:p>
          <a:p>
            <a:pPr lvl="1"/>
            <a:endParaRPr lang="en-US" sz="1600" dirty="0" smtClean="0"/>
          </a:p>
          <a:p>
            <a:r>
              <a:rPr lang="fr-FR" sz="2800" dirty="0">
                <a:gradFill>
                  <a:gsLst>
                    <a:gs pos="0">
                      <a:schemeClr val="accent6"/>
                    </a:gs>
                    <a:gs pos="86000">
                      <a:schemeClr val="accent6"/>
                    </a:gs>
                  </a:gsLst>
                  <a:lin ang="5400000" scaled="0"/>
                </a:gradFill>
              </a:rPr>
              <a:t>EFFICACITÉ DES DÉVELOPPEURS ET DU SERVICE INFORMATIQUE</a:t>
            </a:r>
          </a:p>
          <a:p>
            <a:pPr lvl="1"/>
            <a:r>
              <a:rPr lang="fr-FR" dirty="0" smtClean="0"/>
              <a:t>Plus </a:t>
            </a:r>
            <a:r>
              <a:rPr lang="fr-FR" dirty="0"/>
              <a:t>faible coût de l’administration</a:t>
            </a:r>
          </a:p>
          <a:p>
            <a:pPr lvl="1"/>
            <a:r>
              <a:rPr lang="fr-FR" dirty="0" smtClean="0"/>
              <a:t>Time to </a:t>
            </a:r>
            <a:r>
              <a:rPr lang="fr-FR" dirty="0" err="1" smtClean="0"/>
              <a:t>market</a:t>
            </a:r>
            <a:r>
              <a:rPr lang="fr-FR" dirty="0" smtClean="0"/>
              <a:t> pour </a:t>
            </a:r>
            <a:r>
              <a:rPr lang="fr-FR" dirty="0"/>
              <a:t>les développeurs</a:t>
            </a:r>
          </a:p>
          <a:p>
            <a:pPr lvl="1"/>
            <a:r>
              <a:rPr lang="fr-FR" dirty="0" smtClean="0"/>
              <a:t>Applications </a:t>
            </a:r>
            <a:r>
              <a:rPr lang="fr-FR" dirty="0"/>
              <a:t>plus innovantes, plus flexibles</a:t>
            </a:r>
          </a:p>
          <a:p>
            <a:pPr lvl="1"/>
            <a:endParaRPr lang="en-US" sz="1600" dirty="0" smtClean="0"/>
          </a:p>
          <a:p>
            <a:r>
              <a:rPr lang="en-US" sz="2800" dirty="0">
                <a:gradFill>
                  <a:gsLst>
                    <a:gs pos="0">
                      <a:schemeClr val="accent6"/>
                    </a:gs>
                    <a:gs pos="86000">
                      <a:schemeClr val="accent6"/>
                    </a:gs>
                  </a:gsLst>
                  <a:lin ang="5400000" scaled="0"/>
                </a:gradFill>
              </a:rPr>
              <a:t>ANALYSE ACCESSIBLE</a:t>
            </a:r>
            <a:br>
              <a:rPr lang="en-US" sz="2800" dirty="0">
                <a:gradFill>
                  <a:gsLst>
                    <a:gs pos="0">
                      <a:schemeClr val="accent6"/>
                    </a:gs>
                    <a:gs pos="86000">
                      <a:schemeClr val="accent6"/>
                    </a:gs>
                  </a:gsLst>
                  <a:lin ang="5400000" scaled="0"/>
                </a:gradFill>
              </a:rPr>
            </a:br>
            <a:r>
              <a:rPr lang="en-US" sz="2800" dirty="0">
                <a:gradFill>
                  <a:gsLst>
                    <a:gs pos="0">
                      <a:schemeClr val="accent6"/>
                    </a:gs>
                    <a:gs pos="86000">
                      <a:schemeClr val="accent6"/>
                    </a:gs>
                  </a:gsLst>
                  <a:lin ang="5400000" scaled="0"/>
                </a:gradFill>
              </a:rPr>
              <a:t>À TOUS</a:t>
            </a:r>
          </a:p>
          <a:p>
            <a:pPr lvl="1"/>
            <a:r>
              <a:rPr lang="fr-FR" dirty="0" smtClean="0"/>
              <a:t>Analyse </a:t>
            </a:r>
            <a:r>
              <a:rPr lang="fr-FR" dirty="0"/>
              <a:t>décisionnelle (BI) à la portée de </a:t>
            </a:r>
            <a:r>
              <a:rPr lang="fr-FR" dirty="0" smtClean="0"/>
              <a:t>tous</a:t>
            </a:r>
            <a:endParaRPr lang="fr-FR" dirty="0"/>
          </a:p>
          <a:p>
            <a:pPr lvl="1"/>
            <a:r>
              <a:rPr lang="fr-FR" dirty="0"/>
              <a:t>Performance d’analyse de haut </a:t>
            </a:r>
            <a:r>
              <a:rPr lang="fr-FR" dirty="0" smtClean="0"/>
              <a:t>niveau</a:t>
            </a:r>
            <a:endParaRPr lang="fr-FR" dirty="0"/>
          </a:p>
        </p:txBody>
      </p:sp>
      <p:sp>
        <p:nvSpPr>
          <p:cNvPr id="9" name="Rectangle 8"/>
          <p:cNvSpPr/>
          <p:nvPr/>
        </p:nvSpPr>
        <p:spPr bwMode="auto">
          <a:xfrm>
            <a:off x="9750269" y="3760808"/>
            <a:ext cx="1879579" cy="18795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ANALYSE ACCESSIBLE</a:t>
            </a:r>
            <a:br>
              <a:rPr lang="en-US" spc="-50" dirty="0">
                <a:gradFill>
                  <a:gsLst>
                    <a:gs pos="0">
                      <a:srgbClr val="FFFFFF"/>
                    </a:gs>
                    <a:gs pos="100000">
                      <a:srgbClr val="FFFFFF"/>
                    </a:gs>
                  </a:gsLst>
                  <a:lin ang="5400000" scaled="0"/>
                </a:gradFill>
                <a:ea typeface="Segoe UI" pitchFamily="34" charset="0"/>
                <a:cs typeface="Segoe UI" pitchFamily="34" charset="0"/>
              </a:rPr>
            </a:br>
            <a:r>
              <a:rPr lang="en-US" spc="-50" dirty="0">
                <a:gradFill>
                  <a:gsLst>
                    <a:gs pos="0">
                      <a:srgbClr val="FFFFFF"/>
                    </a:gs>
                    <a:gs pos="100000">
                      <a:srgbClr val="FFFFFF"/>
                    </a:gs>
                  </a:gsLst>
                  <a:lin ang="5400000" scaled="0"/>
                </a:gradFill>
                <a:ea typeface="Segoe UI" pitchFamily="34" charset="0"/>
                <a:cs typeface="Segoe UI" pitchFamily="34" charset="0"/>
              </a:rPr>
              <a:t>À TOUS</a:t>
            </a:r>
          </a:p>
        </p:txBody>
      </p:sp>
      <p:sp>
        <p:nvSpPr>
          <p:cNvPr id="12" name="Rectangle 11"/>
          <p:cNvSpPr/>
          <p:nvPr/>
        </p:nvSpPr>
        <p:spPr bwMode="auto">
          <a:xfrm>
            <a:off x="7767840" y="1772940"/>
            <a:ext cx="1879579" cy="18795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fr-FR" spc="-50" dirty="0">
                <a:gradFill>
                  <a:gsLst>
                    <a:gs pos="0">
                      <a:srgbClr val="FFFFFF"/>
                    </a:gs>
                    <a:gs pos="100000">
                      <a:srgbClr val="FFFFFF"/>
                    </a:gs>
                  </a:gsLst>
                  <a:lin ang="5400000" scaled="0"/>
                </a:gradFill>
                <a:ea typeface="Segoe UI" pitchFamily="34" charset="0"/>
                <a:cs typeface="Segoe UI" pitchFamily="34" charset="0"/>
              </a:rPr>
              <a:t>EFFICACITÉ DES DÉVELOPPEURS ET DU SERVICE INFORMATIQUE</a:t>
            </a:r>
          </a:p>
        </p:txBody>
      </p:sp>
      <p:sp>
        <p:nvSpPr>
          <p:cNvPr id="14" name="Rectangle 13"/>
          <p:cNvSpPr/>
          <p:nvPr/>
        </p:nvSpPr>
        <p:spPr bwMode="auto">
          <a:xfrm>
            <a:off x="5785411" y="3760808"/>
            <a:ext cx="1879579" cy="18795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r>
              <a:rPr lang="en-US" spc="-50" dirty="0">
                <a:gradFill>
                  <a:gsLst>
                    <a:gs pos="0">
                      <a:srgbClr val="FFFFFF"/>
                    </a:gs>
                    <a:gs pos="100000">
                      <a:srgbClr val="FFFFFF"/>
                    </a:gs>
                  </a:gsLst>
                  <a:lin ang="5400000" scaled="0"/>
                </a:gradFill>
                <a:ea typeface="Segoe UI" pitchFamily="34" charset="0"/>
                <a:cs typeface="Segoe UI" pitchFamily="34" charset="0"/>
              </a:rPr>
              <a:t>PLATEFORME STRATÉGIQUE</a:t>
            </a:r>
          </a:p>
        </p:txBody>
      </p:sp>
      <p:sp>
        <p:nvSpPr>
          <p:cNvPr id="19" name="Rectangle 18"/>
          <p:cNvSpPr/>
          <p:nvPr/>
        </p:nvSpPr>
        <p:spPr bwMode="auto">
          <a:xfrm>
            <a:off x="5781326" y="3204242"/>
            <a:ext cx="1883664" cy="45236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7763755" y="5192110"/>
            <a:ext cx="1883664" cy="45236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9746184" y="3204242"/>
            <a:ext cx="1883664" cy="452362"/>
          </a:xfrm>
          <a:prstGeom prst="rect">
            <a:avLst/>
          </a:prstGeom>
          <a:gradFill>
            <a:gsLst>
              <a:gs pos="100000">
                <a:srgbClr val="000000">
                  <a:alpha val="84000"/>
                </a:srgbClr>
              </a:gs>
              <a:gs pos="0">
                <a:srgbClr val="000000">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79581"/>
          <a:stretch/>
        </p:blipFill>
        <p:spPr>
          <a:xfrm>
            <a:off x="505971" y="132506"/>
            <a:ext cx="837920" cy="848747"/>
          </a:xfrm>
          <a:prstGeom prst="rect">
            <a:avLst/>
          </a:prstGeom>
        </p:spPr>
      </p:pic>
      <p:grpSp>
        <p:nvGrpSpPr>
          <p:cNvPr id="15" name="Group 94"/>
          <p:cNvGrpSpPr/>
          <p:nvPr/>
        </p:nvGrpSpPr>
        <p:grpSpPr>
          <a:xfrm>
            <a:off x="9942370" y="1954655"/>
            <a:ext cx="1422280" cy="1092802"/>
            <a:chOff x="6147924" y="6858000"/>
            <a:chExt cx="1635764" cy="1508071"/>
          </a:xfrm>
        </p:grpSpPr>
        <p:pic>
          <p:nvPicPr>
            <p:cNvPr id="16" name="Picture 9" descr="C:\Users\mollie\Pictures\DVD_ART34\Artwork_Imagery\Shapes\Arrows\Curved\3 piece arrow circular connected.png"/>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70134" y="7162171"/>
              <a:ext cx="936272" cy="980998"/>
            </a:xfrm>
            <a:prstGeom prst="rect">
              <a:avLst/>
            </a:prstGeom>
            <a:noFill/>
          </p:spPr>
        </p:pic>
        <p:pic>
          <p:nvPicPr>
            <p:cNvPr id="17" name="Picture 5" descr="C:\Program Files\Microsoft Resource DVD Artwork\DVD_ART\BoxShots_Logos\People Ready\PRB man 3 silouette people ready.png"/>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47924" y="7004754"/>
              <a:ext cx="330839" cy="828322"/>
            </a:xfrm>
            <a:prstGeom prst="rect">
              <a:avLst/>
            </a:prstGeom>
            <a:noFill/>
            <a:effectLst>
              <a:outerShdw blurRad="50800" dist="38100" dir="2700000" algn="tl" rotWithShape="0">
                <a:prstClr val="black">
                  <a:alpha val="40000"/>
                </a:prstClr>
              </a:outerShdw>
            </a:effectLst>
          </p:spPr>
        </p:pic>
        <p:pic>
          <p:nvPicPr>
            <p:cNvPr id="18" name="Picture 6" descr="C:\Program Files\Microsoft Resource DVD Artwork\DVD_ART\BoxShots_Logos\People Ready\PRB woman 2 silouette people ready.png"/>
            <p:cNvPicPr>
              <a:picLocks noChangeAspect="1" noChangeArrowheads="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0441" y="7004755"/>
              <a:ext cx="331279" cy="882236"/>
            </a:xfrm>
            <a:prstGeom prst="rect">
              <a:avLst/>
            </a:prstGeom>
            <a:noFill/>
            <a:effectLst>
              <a:outerShdw blurRad="50800" dist="38100" dir="2700000" algn="tl" rotWithShape="0">
                <a:prstClr val="black">
                  <a:alpha val="40000"/>
                </a:prstClr>
              </a:outerShdw>
            </a:effectLst>
          </p:spPr>
        </p:pic>
        <p:pic>
          <p:nvPicPr>
            <p:cNvPr id="20" name="Picture 8" descr="C:\Program Files\Microsoft Resource DVD Artwork\DVD_ART\Artwork_Imagery\Shapes and Graphics\Innovation - ideas\lightbulb.png"/>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7157155" y="6858000"/>
              <a:ext cx="626533" cy="911829"/>
            </a:xfrm>
            <a:prstGeom prst="rect">
              <a:avLst/>
            </a:prstGeom>
            <a:noFill/>
          </p:spPr>
        </p:pic>
        <p:grpSp>
          <p:nvGrpSpPr>
            <p:cNvPr id="21" name="Group 93"/>
            <p:cNvGrpSpPr/>
            <p:nvPr/>
          </p:nvGrpSpPr>
          <p:grpSpPr>
            <a:xfrm>
              <a:off x="6738989" y="7879694"/>
              <a:ext cx="599745" cy="486377"/>
              <a:chOff x="8985478" y="5938005"/>
              <a:chExt cx="599745" cy="486377"/>
            </a:xfrm>
          </p:grpSpPr>
          <p:pic>
            <p:nvPicPr>
              <p:cNvPr id="23" name="Picture 2" descr="c:\users\eva.ADI\Desktop\DVD36\DVD_ART36\Artwork_Imagery\Icons - Illustrations\_ REAL VISTA STYLE\database.png"/>
              <p:cNvPicPr>
                <a:picLocks noChangeAspect="1" noChangeArrowheads="1"/>
              </p:cNvPicPr>
              <p:nvPr/>
            </p:nvPicPr>
            <p:blipFill>
              <a:blip r:embed="rId7" cstate="screen">
                <a:grayscl/>
                <a:extLst>
                  <a:ext uri="{28A0092B-C50C-407E-A947-70E740481C1C}">
                    <a14:useLocalDpi xmlns:a14="http://schemas.microsoft.com/office/drawing/2010/main"/>
                  </a:ext>
                </a:extLst>
              </a:blip>
              <a:srcRect/>
              <a:stretch>
                <a:fillRect/>
              </a:stretch>
            </p:blipFill>
            <p:spPr bwMode="auto">
              <a:xfrm>
                <a:off x="9200445" y="5938005"/>
                <a:ext cx="384778" cy="384777"/>
              </a:xfrm>
              <a:prstGeom prst="rect">
                <a:avLst/>
              </a:prstGeom>
              <a:noFill/>
              <a:effectLst>
                <a:outerShdw blurRad="63500" sx="102000" sy="102000" algn="ctr" rotWithShape="0">
                  <a:prstClr val="black">
                    <a:alpha val="40000"/>
                  </a:prstClr>
                </a:outerShdw>
              </a:effectLst>
            </p:spPr>
          </p:pic>
          <p:pic>
            <p:nvPicPr>
              <p:cNvPr id="26" name="Picture 2" descr="c:\users\eva.ADI\Desktop\DVD36\DVD_ART36\Artwork_Imagery\Icons - Illustrations\_ REAL VISTA STYLE\database.png"/>
              <p:cNvPicPr>
                <a:picLocks noChangeAspect="1" noChangeArrowheads="1"/>
              </p:cNvPicPr>
              <p:nvPr/>
            </p:nvPicPr>
            <p:blipFill>
              <a:blip r:embed="rId7" cstate="screen">
                <a:grayscl/>
                <a:extLst>
                  <a:ext uri="{28A0092B-C50C-407E-A947-70E740481C1C}">
                    <a14:useLocalDpi xmlns:a14="http://schemas.microsoft.com/office/drawing/2010/main"/>
                  </a:ext>
                </a:extLst>
              </a:blip>
              <a:srcRect/>
              <a:stretch>
                <a:fillRect/>
              </a:stretch>
            </p:blipFill>
            <p:spPr bwMode="auto">
              <a:xfrm>
                <a:off x="8985478" y="5954937"/>
                <a:ext cx="384778" cy="384777"/>
              </a:xfrm>
              <a:prstGeom prst="rect">
                <a:avLst/>
              </a:prstGeom>
              <a:noFill/>
              <a:effectLst>
                <a:outerShdw blurRad="63500" sx="102000" sy="102000" algn="ctr" rotWithShape="0">
                  <a:prstClr val="black">
                    <a:alpha val="40000"/>
                  </a:prstClr>
                </a:outerShdw>
              </a:effectLst>
            </p:spPr>
          </p:pic>
          <p:pic>
            <p:nvPicPr>
              <p:cNvPr id="27" name="Picture 2" descr="c:\users\eva.ADI\Desktop\DVD36\DVD_ART36\Artwork_Imagery\Icons - Illustrations\_ REAL VISTA STYLE\database.png"/>
              <p:cNvPicPr>
                <a:picLocks noChangeAspect="1" noChangeArrowheads="1"/>
              </p:cNvPicPr>
              <p:nvPr/>
            </p:nvPicPr>
            <p:blipFill>
              <a:blip r:embed="rId7" cstate="screen">
                <a:grayscl/>
                <a:extLst>
                  <a:ext uri="{28A0092B-C50C-407E-A947-70E740481C1C}">
                    <a14:useLocalDpi xmlns:a14="http://schemas.microsoft.com/office/drawing/2010/main"/>
                  </a:ext>
                </a:extLst>
              </a:blip>
              <a:srcRect/>
              <a:stretch>
                <a:fillRect/>
              </a:stretch>
            </p:blipFill>
            <p:spPr bwMode="auto">
              <a:xfrm>
                <a:off x="9144000" y="6039605"/>
                <a:ext cx="384778" cy="384777"/>
              </a:xfrm>
              <a:prstGeom prst="rect">
                <a:avLst/>
              </a:prstGeom>
              <a:noFill/>
              <a:effectLst>
                <a:outerShdw blurRad="63500" sx="102000" sy="102000" algn="ctr" rotWithShape="0">
                  <a:prstClr val="black">
                    <a:alpha val="40000"/>
                  </a:prstClr>
                </a:outerShdw>
              </a:effectLst>
            </p:spPr>
          </p:pic>
        </p:grpSp>
      </p:grpSp>
      <p:grpSp>
        <p:nvGrpSpPr>
          <p:cNvPr id="28" name="Group 106"/>
          <p:cNvGrpSpPr/>
          <p:nvPr/>
        </p:nvGrpSpPr>
        <p:grpSpPr>
          <a:xfrm>
            <a:off x="7815888" y="4255801"/>
            <a:ext cx="1728013" cy="708293"/>
            <a:chOff x="4921956" y="6654800"/>
            <a:chExt cx="2045406" cy="1005982"/>
          </a:xfrm>
        </p:grpSpPr>
        <p:pic>
          <p:nvPicPr>
            <p:cNvPr id="29" name="Picture 9" descr="C:\Users\mollie\Pictures\DVD_ART34\Artwork_Imagery\Shapes\Arrows\Curved\3 piece arrow circular connected.png"/>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730259" y="6858000"/>
              <a:ext cx="678456" cy="710866"/>
            </a:xfrm>
            <a:prstGeom prst="rect">
              <a:avLst/>
            </a:prstGeom>
            <a:noFill/>
          </p:spPr>
        </p:pic>
        <p:grpSp>
          <p:nvGrpSpPr>
            <p:cNvPr id="30" name="Group 104"/>
            <p:cNvGrpSpPr/>
            <p:nvPr/>
          </p:nvGrpSpPr>
          <p:grpSpPr>
            <a:xfrm>
              <a:off x="4921956" y="6780439"/>
              <a:ext cx="970844" cy="671517"/>
              <a:chOff x="4151390" y="6533710"/>
              <a:chExt cx="1278566" cy="884361"/>
            </a:xfrm>
          </p:grpSpPr>
          <p:pic>
            <p:nvPicPr>
              <p:cNvPr id="38" name="Picture 65" descr="office.png"/>
              <p:cNvPicPr>
                <a:picLocks noChangeAspect="1"/>
              </p:cNvPicPr>
              <p:nvPr/>
            </p:nvPicPr>
            <p:blipFill>
              <a:blip r:embed="rId9" cstate="screen">
                <a:grayscl/>
                <a:extLst>
                  <a:ext uri="{28A0092B-C50C-407E-A947-70E740481C1C}">
                    <a14:useLocalDpi xmlns:a14="http://schemas.microsoft.com/office/drawing/2010/main"/>
                  </a:ext>
                </a:extLst>
              </a:blip>
              <a:stretch>
                <a:fillRect/>
              </a:stretch>
            </p:blipFill>
            <p:spPr>
              <a:xfrm>
                <a:off x="4151390" y="6533710"/>
                <a:ext cx="1047143" cy="784048"/>
              </a:xfrm>
              <a:prstGeom prst="rect">
                <a:avLst/>
              </a:prstGeom>
            </p:spPr>
          </p:pic>
          <p:grpSp>
            <p:nvGrpSpPr>
              <p:cNvPr id="39" name="Group 71"/>
              <p:cNvGrpSpPr/>
              <p:nvPr/>
            </p:nvGrpSpPr>
            <p:grpSpPr>
              <a:xfrm>
                <a:off x="4969485" y="6743316"/>
                <a:ext cx="460471" cy="674755"/>
                <a:chOff x="7160799" y="1886409"/>
                <a:chExt cx="1619902" cy="2373743"/>
              </a:xfrm>
            </p:grpSpPr>
            <p:pic>
              <p:nvPicPr>
                <p:cNvPr id="40" name="Picture 3" descr="c:\users\eva.ADI\Desktop\DVD36\DVD_ART36\Artwork_Imagery\Icons - Illustrations\Hardware - Istock\Istock 5373640 - Tall Rack Server Blade Servers.png"/>
                <p:cNvPicPr>
                  <a:picLocks noChangeAspect="1" noChangeArrowheads="1"/>
                </p:cNvPicPr>
                <p:nvPr/>
              </p:nvPicPr>
              <p:blipFill>
                <a:blip r:embed="rId10" cstate="screen">
                  <a:grayscl/>
                  <a:extLst>
                    <a:ext uri="{28A0092B-C50C-407E-A947-70E740481C1C}">
                      <a14:useLocalDpi xmlns:a14="http://schemas.microsoft.com/office/drawing/2010/main"/>
                    </a:ext>
                  </a:extLst>
                </a:blip>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41" name="Picture 3" descr="c:\users\eva.ADI\Desktop\DVD36\DVD_ART36\Artwork_Imagery\Icons - Illustrations\Hardware - Istock\Istock 5373640 - Tall Rack Server Blade Servers.png"/>
                <p:cNvPicPr>
                  <a:picLocks noChangeAspect="1" noChangeArrowheads="1"/>
                </p:cNvPicPr>
                <p:nvPr/>
              </p:nvPicPr>
              <p:blipFill>
                <a:blip r:embed="rId10" cstate="screen">
                  <a:grayscl/>
                  <a:extLst>
                    <a:ext uri="{28A0092B-C50C-407E-A947-70E740481C1C}">
                      <a14:useLocalDpi xmlns:a14="http://schemas.microsoft.com/office/drawing/2010/main"/>
                    </a:ext>
                  </a:extLst>
                </a:blip>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42" name="Picture 3" descr="c:\users\eva.ADI\Desktop\DVD36\DVD_ART36\Artwork_Imagery\Icons - Illustrations\Hardware - Istock\Istock 5373640 - Tall Rack Server Blade Servers.png"/>
                <p:cNvPicPr>
                  <a:picLocks noChangeAspect="1" noChangeArrowheads="1"/>
                </p:cNvPicPr>
                <p:nvPr/>
              </p:nvPicPr>
              <p:blipFill>
                <a:blip r:embed="rId10" cstate="screen">
                  <a:grayscl/>
                  <a:extLst>
                    <a:ext uri="{28A0092B-C50C-407E-A947-70E740481C1C}">
                      <a14:useLocalDpi xmlns:a14="http://schemas.microsoft.com/office/drawing/2010/main"/>
                    </a:ext>
                  </a:extLst>
                </a:blip>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43" name="Picture 2" descr="c:\users\eva.ADI\Desktop\DVD36\DVD_ART36\Artwork_Imagery\Icons - Illustrations\_ REAL VISTA STYLE\database.png"/>
                <p:cNvPicPr>
                  <a:picLocks noChangeAspect="1" noChangeArrowheads="1"/>
                </p:cNvPicPr>
                <p:nvPr/>
              </p:nvPicPr>
              <p:blipFill>
                <a:blip r:embed="rId11" cstate="screen">
                  <a:grayscl/>
                  <a:extLst>
                    <a:ext uri="{28A0092B-C50C-407E-A947-70E740481C1C}">
                      <a14:useLocalDpi xmlns:a14="http://schemas.microsoft.com/office/drawing/2010/main"/>
                    </a:ext>
                  </a:extLst>
                </a:blip>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nvGrpSpPr>
            <p:cNvPr id="31" name="Group 103"/>
            <p:cNvGrpSpPr/>
            <p:nvPr/>
          </p:nvGrpSpPr>
          <p:grpSpPr>
            <a:xfrm>
              <a:off x="6175021" y="6654800"/>
              <a:ext cx="792341" cy="1005982"/>
              <a:chOff x="6649155" y="6595533"/>
              <a:chExt cx="999068" cy="1268449"/>
            </a:xfrm>
          </p:grpSpPr>
          <p:pic>
            <p:nvPicPr>
              <p:cNvPr id="32" name="Picture 59" descr="office2.png"/>
              <p:cNvPicPr>
                <a:picLocks noChangeAspect="1"/>
              </p:cNvPicPr>
              <p:nvPr/>
            </p:nvPicPr>
            <p:blipFill>
              <a:blip r:embed="rId12" cstate="screen">
                <a:grayscl/>
                <a:extLst>
                  <a:ext uri="{28A0092B-C50C-407E-A947-70E740481C1C}">
                    <a14:useLocalDpi xmlns:a14="http://schemas.microsoft.com/office/drawing/2010/main"/>
                  </a:ext>
                </a:extLst>
              </a:blip>
              <a:stretch>
                <a:fillRect/>
              </a:stretch>
            </p:blipFill>
            <p:spPr>
              <a:xfrm>
                <a:off x="6649155" y="6595533"/>
                <a:ext cx="927947" cy="1159934"/>
              </a:xfrm>
              <a:prstGeom prst="rect">
                <a:avLst/>
              </a:prstGeom>
            </p:spPr>
          </p:pic>
          <p:grpSp>
            <p:nvGrpSpPr>
              <p:cNvPr id="33" name="Group 71"/>
              <p:cNvGrpSpPr/>
              <p:nvPr/>
            </p:nvGrpSpPr>
            <p:grpSpPr>
              <a:xfrm>
                <a:off x="7187752" y="7189227"/>
                <a:ext cx="460471" cy="674755"/>
                <a:chOff x="7160799" y="1886409"/>
                <a:chExt cx="1619902" cy="2373743"/>
              </a:xfrm>
            </p:grpSpPr>
            <p:pic>
              <p:nvPicPr>
                <p:cNvPr id="34" name="Picture 3" descr="c:\users\eva.ADI\Desktop\DVD36\DVD_ART36\Artwork_Imagery\Icons - Illustrations\Hardware - Istock\Istock 5373640 - Tall Rack Server Blade Servers.png"/>
                <p:cNvPicPr>
                  <a:picLocks noChangeAspect="1" noChangeArrowheads="1"/>
                </p:cNvPicPr>
                <p:nvPr/>
              </p:nvPicPr>
              <p:blipFill>
                <a:blip r:embed="rId13" cstate="screen">
                  <a:grayscl/>
                  <a:extLst>
                    <a:ext uri="{28A0092B-C50C-407E-A947-70E740481C1C}">
                      <a14:useLocalDpi xmlns:a14="http://schemas.microsoft.com/office/drawing/2010/main"/>
                    </a:ext>
                  </a:extLst>
                </a:blip>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35" name="Picture 3" descr="c:\users\eva.ADI\Desktop\DVD36\DVD_ART36\Artwork_Imagery\Icons - Illustrations\Hardware - Istock\Istock 5373640 - Tall Rack Server Blade Servers.png"/>
                <p:cNvPicPr>
                  <a:picLocks noChangeAspect="1" noChangeArrowheads="1"/>
                </p:cNvPicPr>
                <p:nvPr/>
              </p:nvPicPr>
              <p:blipFill>
                <a:blip r:embed="rId13" cstate="screen">
                  <a:grayscl/>
                  <a:extLst>
                    <a:ext uri="{28A0092B-C50C-407E-A947-70E740481C1C}">
                      <a14:useLocalDpi xmlns:a14="http://schemas.microsoft.com/office/drawing/2010/main"/>
                    </a:ext>
                  </a:extLst>
                </a:blip>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36" name="Picture 3" descr="c:\users\eva.ADI\Desktop\DVD36\DVD_ART36\Artwork_Imagery\Icons - Illustrations\Hardware - Istock\Istock 5373640 - Tall Rack Server Blade Servers.png"/>
                <p:cNvPicPr>
                  <a:picLocks noChangeAspect="1" noChangeArrowheads="1"/>
                </p:cNvPicPr>
                <p:nvPr/>
              </p:nvPicPr>
              <p:blipFill>
                <a:blip r:embed="rId13" cstate="screen">
                  <a:grayscl/>
                  <a:extLst>
                    <a:ext uri="{28A0092B-C50C-407E-A947-70E740481C1C}">
                      <a14:useLocalDpi xmlns:a14="http://schemas.microsoft.com/office/drawing/2010/main"/>
                    </a:ext>
                  </a:extLst>
                </a:blip>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37" name="Picture 2" descr="c:\users\eva.ADI\Desktop\DVD36\DVD_ART36\Artwork_Imagery\Icons - Illustrations\_ REAL VISTA STYLE\database.png"/>
                <p:cNvPicPr>
                  <a:picLocks noChangeAspect="1" noChangeArrowheads="1"/>
                </p:cNvPicPr>
                <p:nvPr/>
              </p:nvPicPr>
              <p:blipFill>
                <a:blip r:embed="rId14" cstate="screen">
                  <a:grayscl/>
                  <a:extLst>
                    <a:ext uri="{28A0092B-C50C-407E-A947-70E740481C1C}">
                      <a14:useLocalDpi xmlns:a14="http://schemas.microsoft.com/office/drawing/2010/main"/>
                    </a:ext>
                  </a:extLst>
                </a:blip>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grpSp>
        <p:nvGrpSpPr>
          <p:cNvPr id="44" name="Group 79"/>
          <p:cNvGrpSpPr/>
          <p:nvPr/>
        </p:nvGrpSpPr>
        <p:grpSpPr>
          <a:xfrm>
            <a:off x="6076789" y="2096968"/>
            <a:ext cx="1296822" cy="797519"/>
            <a:chOff x="4074229" y="6295319"/>
            <a:chExt cx="1525059" cy="1125361"/>
          </a:xfrm>
        </p:grpSpPr>
        <p:pic>
          <p:nvPicPr>
            <p:cNvPr id="45" name="Picture 3" descr="C:\Program Files\Microsoft Resource DVD Artwork\DVD_ART\Artwork_Imagery\HARDWARE_IMAGERY\Photos - OEM Hardware\Server Computer\HP Integrity rx5670 server front.png"/>
            <p:cNvPicPr>
              <a:picLocks noChangeAspect="1" noChangeArrowheads="1"/>
            </p:cNvPicPr>
            <p:nvPr/>
          </p:nvPicPr>
          <p:blipFill>
            <a:blip r:embed="rId15" cstate="screen">
              <a:grayscl/>
              <a:extLst>
                <a:ext uri="{28A0092B-C50C-407E-A947-70E740481C1C}">
                  <a14:useLocalDpi xmlns:a14="http://schemas.microsoft.com/office/drawing/2010/main"/>
                </a:ext>
              </a:extLst>
            </a:blip>
            <a:srcRect/>
            <a:stretch>
              <a:fillRect/>
            </a:stretch>
          </p:blipFill>
          <p:spPr bwMode="auto">
            <a:xfrm>
              <a:off x="4516261" y="6436703"/>
              <a:ext cx="1083027" cy="842594"/>
            </a:xfrm>
            <a:prstGeom prst="rect">
              <a:avLst/>
            </a:prstGeom>
            <a:noFill/>
          </p:spPr>
        </p:pic>
        <p:pic>
          <p:nvPicPr>
            <p:cNvPr id="46" name="Picture 4" descr="C:\Program Files\Microsoft Resource DVD Artwork\DVD_ART\Artwork_Imagery\HARDWARE_IMAGERY\Photos - OEM Hardware\Server Computer\HP Small Business Server.png"/>
            <p:cNvPicPr>
              <a:picLocks noChangeAspect="1" noChangeArrowheads="1"/>
            </p:cNvPicPr>
            <p:nvPr/>
          </p:nvPicPr>
          <p:blipFill>
            <a:blip r:embed="rId16"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74229" y="6295319"/>
              <a:ext cx="688721" cy="1125361"/>
            </a:xfrm>
            <a:prstGeom prst="rect">
              <a:avLst/>
            </a:prstGeom>
            <a:noFill/>
            <a:effectLst>
              <a:outerShdw blurRad="50800" dist="38100" algn="l" rotWithShape="0">
                <a:prstClr val="black">
                  <a:alpha val="40000"/>
                </a:prstClr>
              </a:outerShdw>
            </a:effectLst>
          </p:spPr>
        </p:pic>
      </p:grpSp>
      <p:sp>
        <p:nvSpPr>
          <p:cNvPr id="2" name="Title 1"/>
          <p:cNvSpPr>
            <a:spLocks noGrp="1"/>
          </p:cNvSpPr>
          <p:nvPr>
            <p:ph type="title"/>
          </p:nvPr>
        </p:nvSpPr>
        <p:spPr>
          <a:xfrm>
            <a:off x="1466491" y="211347"/>
            <a:ext cx="4468483" cy="747897"/>
          </a:xfrm>
          <a:noFill/>
          <a:ln>
            <a:noFill/>
          </a:ln>
        </p:spPr>
        <p:txBody>
          <a:bodyPr/>
          <a:lstStyle/>
          <a:p>
            <a:r>
              <a:rPr lang="en-US" dirty="0" smtClean="0"/>
              <a:t>SQL Server </a:t>
            </a:r>
            <a:r>
              <a:rPr lang="en-US" sz="4400" dirty="0" smtClean="0"/>
              <a:t>2012</a:t>
            </a:r>
            <a:endParaRPr lang="en-US" sz="4400" dirty="0"/>
          </a:p>
        </p:txBody>
      </p:sp>
    </p:spTree>
    <p:extLst>
      <p:ext uri="{BB962C8B-B14F-4D97-AF65-F5344CB8AC3E}">
        <p14:creationId xmlns:p14="http://schemas.microsoft.com/office/powerpoint/2010/main" val="179684122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42416" y="1300702"/>
            <a:ext cx="2881459" cy="4414303"/>
            <a:chOff x="4810776" y="1300699"/>
            <a:chExt cx="2881459" cy="4414302"/>
          </a:xfrm>
          <a:solidFill>
            <a:srgbClr val="910091"/>
          </a:solidFill>
        </p:grpSpPr>
        <p:sp>
          <p:nvSpPr>
            <p:cNvPr id="67" name="Rounded Rectangle 66"/>
            <p:cNvSpPr/>
            <p:nvPr/>
          </p:nvSpPr>
          <p:spPr bwMode="auto">
            <a:xfrm>
              <a:off x="4810776"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rgbClr val="000000"/>
                    </a:gs>
                    <a:gs pos="100000">
                      <a:srgbClr val="000000"/>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4" name="Rectangle 73"/>
            <p:cNvSpPr/>
            <p:nvPr/>
          </p:nvSpPr>
          <p:spPr>
            <a:xfrm>
              <a:off x="4810776" y="4276015"/>
              <a:ext cx="2881459" cy="1338826"/>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smtClean="0">
                  <a:gradFill>
                    <a:gsLst>
                      <a:gs pos="0">
                        <a:prstClr val="white"/>
                      </a:gs>
                      <a:gs pos="100000">
                        <a:prstClr val="white"/>
                      </a:gs>
                    </a:gsLst>
                    <a:lin ang="5400000" scaled="0"/>
                  </a:gradFill>
                  <a:ea typeface="Segoe UI" pitchFamily="34" charset="0"/>
                  <a:cs typeface="Segoe UI" pitchFamily="34" charset="0"/>
                </a:rPr>
                <a:t>Applications &amp; Communication </a:t>
              </a:r>
              <a:r>
                <a:rPr lang="en-US" sz="2700" b="1" dirty="0" err="1" smtClean="0">
                  <a:gradFill>
                    <a:gsLst>
                      <a:gs pos="0">
                        <a:prstClr val="white"/>
                      </a:gs>
                      <a:gs pos="100000">
                        <a:prstClr val="white"/>
                      </a:gs>
                    </a:gsLst>
                    <a:lin ang="5400000" scaled="0"/>
                  </a:gradFill>
                  <a:ea typeface="Segoe UI" pitchFamily="34" charset="0"/>
                  <a:cs typeface="Segoe UI" pitchFamily="34" charset="0"/>
                </a:rPr>
                <a:t>unifiée</a:t>
              </a:r>
              <a:endParaRPr lang="en-US" sz="2700" b="1" dirty="0">
                <a:gradFill>
                  <a:gsLst>
                    <a:gs pos="0">
                      <a:prstClr val="white"/>
                    </a:gs>
                    <a:gs pos="100000">
                      <a:prstClr val="white"/>
                    </a:gs>
                  </a:gsLst>
                  <a:lin ang="5400000" scaled="0"/>
                </a:gradFill>
                <a:ea typeface="Segoe UI" pitchFamily="34" charset="0"/>
                <a:cs typeface="Segoe UI" pitchFamily="34" charset="0"/>
              </a:endParaRPr>
            </a:p>
          </p:txBody>
        </p:sp>
      </p:grpSp>
      <p:grpSp>
        <p:nvGrpSpPr>
          <p:cNvPr id="7" name="Group 6"/>
          <p:cNvGrpSpPr/>
          <p:nvPr/>
        </p:nvGrpSpPr>
        <p:grpSpPr>
          <a:xfrm>
            <a:off x="7647660" y="1300700"/>
            <a:ext cx="2881460" cy="4414304"/>
            <a:chOff x="7809108" y="1300699"/>
            <a:chExt cx="2881460" cy="4414302"/>
          </a:xfrm>
          <a:solidFill>
            <a:srgbClr val="FF8A00"/>
          </a:solidFill>
        </p:grpSpPr>
        <p:sp>
          <p:nvSpPr>
            <p:cNvPr id="66" name="Rounded Rectangle 65"/>
            <p:cNvSpPr/>
            <p:nvPr/>
          </p:nvSpPr>
          <p:spPr bwMode="auto">
            <a:xfrm>
              <a:off x="7809109"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rgbClr val="000000"/>
                    </a:gs>
                    <a:gs pos="100000">
                      <a:srgbClr val="000000"/>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5" name="Rectangle 74"/>
            <p:cNvSpPr/>
            <p:nvPr/>
          </p:nvSpPr>
          <p:spPr>
            <a:xfrm>
              <a:off x="7809108" y="4276015"/>
              <a:ext cx="2881459" cy="507829"/>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smtClean="0">
                  <a:gradFill>
                    <a:gsLst>
                      <a:gs pos="0">
                        <a:prstClr val="white"/>
                      </a:gs>
                      <a:gs pos="100000">
                        <a:prstClr val="white"/>
                      </a:gs>
                    </a:gsLst>
                    <a:lin ang="5400000" scaled="0"/>
                  </a:gradFill>
                  <a:ea typeface="Segoe UI" pitchFamily="34" charset="0"/>
                  <a:cs typeface="Segoe UI" pitchFamily="34" charset="0"/>
                </a:rPr>
                <a:t>Poste de travail</a:t>
              </a:r>
              <a:endParaRPr lang="en-US" sz="2700" b="1" dirty="0">
                <a:gradFill>
                  <a:gsLst>
                    <a:gs pos="0">
                      <a:prstClr val="white"/>
                    </a:gs>
                    <a:gs pos="100000">
                      <a:prstClr val="white"/>
                    </a:gs>
                  </a:gsLst>
                  <a:lin ang="5400000" scaled="0"/>
                </a:gradFill>
                <a:ea typeface="Segoe UI" pitchFamily="34" charset="0"/>
                <a:cs typeface="Segoe UI" pitchFamily="34" charset="0"/>
              </a:endParaRPr>
            </a:p>
          </p:txBody>
        </p:sp>
      </p:grpSp>
      <p:grpSp>
        <p:nvGrpSpPr>
          <p:cNvPr id="9" name="Group 8"/>
          <p:cNvGrpSpPr/>
          <p:nvPr/>
        </p:nvGrpSpPr>
        <p:grpSpPr>
          <a:xfrm>
            <a:off x="1637167" y="1287255"/>
            <a:ext cx="2881460" cy="4414303"/>
            <a:chOff x="1806690" y="1300699"/>
            <a:chExt cx="2881460" cy="4414302"/>
          </a:xfrm>
          <a:solidFill>
            <a:srgbClr val="00AEEF"/>
          </a:solidFill>
        </p:grpSpPr>
        <p:sp>
          <p:nvSpPr>
            <p:cNvPr id="68" name="Rounded Rectangle 67"/>
            <p:cNvSpPr/>
            <p:nvPr/>
          </p:nvSpPr>
          <p:spPr bwMode="auto">
            <a:xfrm>
              <a:off x="1806691"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rgbClr val="000000"/>
                    </a:gs>
                    <a:gs pos="100000">
                      <a:srgbClr val="000000"/>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3" name="Rectangle 72"/>
            <p:cNvSpPr/>
            <p:nvPr/>
          </p:nvSpPr>
          <p:spPr>
            <a:xfrm>
              <a:off x="1806690" y="4276015"/>
              <a:ext cx="2881459" cy="923328"/>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a:gradFill>
                    <a:gsLst>
                      <a:gs pos="0">
                        <a:prstClr val="white"/>
                      </a:gs>
                      <a:gs pos="100000">
                        <a:prstClr val="white"/>
                      </a:gs>
                    </a:gsLst>
                    <a:lin ang="5400000" scaled="0"/>
                  </a:gradFill>
                  <a:ea typeface="Segoe UI" pitchFamily="34" charset="0"/>
                  <a:cs typeface="Segoe UI" pitchFamily="34" charset="0"/>
                </a:rPr>
                <a:t>Infrastructure &amp;</a:t>
              </a:r>
              <a:br>
                <a:rPr lang="en-US" sz="2700" b="1" dirty="0">
                  <a:gradFill>
                    <a:gsLst>
                      <a:gs pos="0">
                        <a:prstClr val="white"/>
                      </a:gs>
                      <a:gs pos="100000">
                        <a:prstClr val="white"/>
                      </a:gs>
                    </a:gsLst>
                    <a:lin ang="5400000" scaled="0"/>
                  </a:gradFill>
                  <a:ea typeface="Segoe UI" pitchFamily="34" charset="0"/>
                  <a:cs typeface="Segoe UI" pitchFamily="34" charset="0"/>
                </a:rPr>
              </a:br>
              <a:r>
                <a:rPr lang="en-US" sz="2700" b="1" dirty="0" err="1" smtClean="0">
                  <a:gradFill>
                    <a:gsLst>
                      <a:gs pos="0">
                        <a:prstClr val="white"/>
                      </a:gs>
                      <a:gs pos="100000">
                        <a:prstClr val="white"/>
                      </a:gs>
                    </a:gsLst>
                    <a:lin ang="5400000" scaled="0"/>
                  </a:gradFill>
                  <a:ea typeface="Segoe UI" pitchFamily="34" charset="0"/>
                  <a:cs typeface="Segoe UI" pitchFamily="34" charset="0"/>
                </a:rPr>
                <a:t>Plateforme</a:t>
              </a:r>
              <a:endParaRPr lang="en-US" sz="2700" b="1" dirty="0">
                <a:gradFill>
                  <a:gsLst>
                    <a:gs pos="0">
                      <a:prstClr val="white"/>
                    </a:gs>
                    <a:gs pos="100000">
                      <a:prstClr val="white"/>
                    </a:gs>
                  </a:gsLst>
                  <a:lin ang="5400000" scaled="0"/>
                </a:gradFill>
                <a:ea typeface="Segoe UI" pitchFamily="34" charset="0"/>
                <a:cs typeface="Segoe UI" pitchFamily="34" charset="0"/>
              </a:endParaRPr>
            </a:p>
          </p:txBody>
        </p:sp>
      </p:grpSp>
      <p:pic>
        <p:nvPicPr>
          <p:cNvPr id="27" name="Picture 26" descr="\\MAGNUM\Projects\Microsoft\Cloud Power FY12\Design\ICONS_PNG\Application.png"/>
          <p:cNvPicPr>
            <a:picLocks noChangeAspect="1" noChangeArrowheads="1"/>
          </p:cNvPicPr>
          <p:nvPr/>
        </p:nvPicPr>
        <p:blipFill>
          <a:blip r:embed="rId3" cstate="print">
            <a:lum bright="100000"/>
          </a:blip>
          <a:srcRect/>
          <a:stretch>
            <a:fillRect/>
          </a:stretch>
        </p:blipFill>
        <p:spPr bwMode="auto">
          <a:xfrm>
            <a:off x="4965833" y="1380617"/>
            <a:ext cx="2234618" cy="2235200"/>
          </a:xfrm>
          <a:prstGeom prst="rect">
            <a:avLst/>
          </a:prstGeom>
          <a:noFill/>
          <a:effectLst>
            <a:outerShdw blurRad="50800" dist="38100" dir="5400000" algn="t" rotWithShape="0">
              <a:prstClr val="black">
                <a:alpha val="40000"/>
              </a:prstClr>
            </a:outerShdw>
          </a:effectLst>
        </p:spPr>
      </p:pic>
      <p:sp>
        <p:nvSpPr>
          <p:cNvPr id="28" name="Freeform 132"/>
          <p:cNvSpPr>
            <a:spLocks/>
          </p:cNvSpPr>
          <p:nvPr/>
        </p:nvSpPr>
        <p:spPr bwMode="auto">
          <a:xfrm>
            <a:off x="9348139" y="2623133"/>
            <a:ext cx="176006" cy="225295"/>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chemeClr val="bg1"/>
          </a:solidFill>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29" name="Freeform 133"/>
          <p:cNvSpPr>
            <a:spLocks/>
          </p:cNvSpPr>
          <p:nvPr/>
        </p:nvSpPr>
        <p:spPr bwMode="auto">
          <a:xfrm>
            <a:off x="9334054" y="1909679"/>
            <a:ext cx="725158" cy="91056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chemeClr val="bg1"/>
          </a:solidFill>
          <a:ln>
            <a:solidFill>
              <a:srgbClr val="68BB43"/>
            </a:solid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0" name="Freeform 134"/>
          <p:cNvSpPr>
            <a:spLocks/>
          </p:cNvSpPr>
          <p:nvPr/>
        </p:nvSpPr>
        <p:spPr bwMode="auto">
          <a:xfrm>
            <a:off x="9334068" y="2266463"/>
            <a:ext cx="464666" cy="582009"/>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chemeClr val="bg1"/>
          </a:solidFill>
          <a:ln>
            <a:solidFill>
              <a:srgbClr val="68BB43"/>
            </a:solid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1" name="Freeform 168"/>
          <p:cNvSpPr>
            <a:spLocks noEditPoints="1"/>
          </p:cNvSpPr>
          <p:nvPr/>
        </p:nvSpPr>
        <p:spPr bwMode="auto">
          <a:xfrm>
            <a:off x="8354826" y="2169309"/>
            <a:ext cx="580833" cy="726043"/>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chemeClr val="bg1"/>
          </a:solidFill>
          <a:ln>
            <a:no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2" name="Freeform 169"/>
          <p:cNvSpPr>
            <a:spLocks/>
          </p:cNvSpPr>
          <p:nvPr/>
        </p:nvSpPr>
        <p:spPr bwMode="auto">
          <a:xfrm>
            <a:off x="8743774" y="2418238"/>
            <a:ext cx="461554" cy="60849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chemeClr val="bg1"/>
          </a:solidFill>
          <a:ln>
            <a:no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3" name="Freeform 32"/>
          <p:cNvSpPr>
            <a:spLocks noChangeAspect="1" noEditPoints="1"/>
          </p:cNvSpPr>
          <p:nvPr/>
        </p:nvSpPr>
        <p:spPr bwMode="auto">
          <a:xfrm rot="5400000">
            <a:off x="2949087" y="26198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4" name="Freeform 33"/>
          <p:cNvSpPr>
            <a:spLocks noChangeAspect="1" noEditPoints="1"/>
          </p:cNvSpPr>
          <p:nvPr/>
        </p:nvSpPr>
        <p:spPr bwMode="auto">
          <a:xfrm rot="5400000">
            <a:off x="2949087" y="23191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5" name="Freeform 34"/>
          <p:cNvSpPr>
            <a:spLocks noChangeAspect="1" noEditPoints="1"/>
          </p:cNvSpPr>
          <p:nvPr/>
        </p:nvSpPr>
        <p:spPr bwMode="auto">
          <a:xfrm rot="5400000">
            <a:off x="2949087" y="20184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6" name="Freeform 35"/>
          <p:cNvSpPr>
            <a:spLocks noChangeAspect="1" noEditPoints="1"/>
          </p:cNvSpPr>
          <p:nvPr/>
        </p:nvSpPr>
        <p:spPr bwMode="auto">
          <a:xfrm rot="5400000">
            <a:off x="2949087" y="17177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7" name="Rectangle 36"/>
          <p:cNvSpPr/>
          <p:nvPr/>
        </p:nvSpPr>
        <p:spPr bwMode="auto">
          <a:xfrm>
            <a:off x="2605342" y="1910355"/>
            <a:ext cx="945104" cy="1350148"/>
          </a:xfrm>
          <a:prstGeom prst="rect">
            <a:avLst/>
          </a:prstGeom>
          <a:no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74" tIns="60937" rIns="121874" bIns="60937" numCol="1" rtlCol="0" anchor="ctr" anchorCtr="0" compatLnSpc="1">
            <a:prstTxWarp prst="textNoShape">
              <a:avLst/>
            </a:prstTxWarp>
          </a:bodyPr>
          <a:lstStyle/>
          <a:p>
            <a:pPr algn="ctr" defTabSz="913919" fontAlgn="base">
              <a:spcBef>
                <a:spcPct val="0"/>
              </a:spcBef>
              <a:spcAft>
                <a:spcPct val="0"/>
              </a:spcAft>
            </a:pPr>
            <a:endParaRPr lang="en-US" sz="23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6673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7" y="228600"/>
            <a:ext cx="11165020" cy="553998"/>
          </a:xfrm>
        </p:spPr>
        <p:txBody>
          <a:bodyPr>
            <a:noAutofit/>
          </a:bodyPr>
          <a:lstStyle/>
          <a:p>
            <a:pPr algn="l"/>
            <a:r>
              <a:rPr lang="fr-FR" sz="2800" smtClean="0">
                <a:latin typeface="+mj-lt"/>
              </a:rPr>
              <a:t>Deux approches pour les Postes de travail Windows managés</a:t>
            </a:r>
            <a:endParaRPr lang="fr-FR" sz="2800">
              <a:latin typeface="+mj-lt"/>
            </a:endParaRPr>
          </a:p>
        </p:txBody>
      </p:sp>
      <p:sp>
        <p:nvSpPr>
          <p:cNvPr id="70" name="Slide Number Placeholder 69"/>
          <p:cNvSpPr>
            <a:spLocks noGrp="1"/>
          </p:cNvSpPr>
          <p:nvPr>
            <p:ph type="sldNum" sz="quarter" idx="4294967295"/>
          </p:nvPr>
        </p:nvSpPr>
        <p:spPr>
          <a:xfrm>
            <a:off x="5818909" y="6543586"/>
            <a:ext cx="551007" cy="300082"/>
          </a:xfrm>
          <a:prstGeom prst="rect">
            <a:avLst/>
          </a:prstGeom>
        </p:spPr>
        <p:txBody>
          <a:bodyPr>
            <a:normAutofit fontScale="92500" lnSpcReduction="10000"/>
          </a:bodyPr>
          <a:lstStyle/>
          <a:p>
            <a:pPr marL="0" lvl="4">
              <a:lnSpc>
                <a:spcPct val="90000"/>
              </a:lnSpc>
              <a:spcBef>
                <a:spcPct val="20000"/>
              </a:spcBef>
              <a:buSzPct val="90000"/>
            </a:pPr>
            <a:fld id="{E71EB9D6-9498-4397-B308-F033A4C913B2}" type="slidenum">
              <a:rPr lang="fr-FR" smtClean="0">
                <a:latin typeface="+mj-lt"/>
              </a:rPr>
              <a:pPr marL="0" lvl="4">
                <a:lnSpc>
                  <a:spcPct val="90000"/>
                </a:lnSpc>
                <a:spcBef>
                  <a:spcPct val="20000"/>
                </a:spcBef>
                <a:buSzPct val="90000"/>
              </a:pPr>
              <a:t>29</a:t>
            </a:fld>
            <a:endParaRPr lang="fr-FR">
              <a:latin typeface="+mj-lt"/>
            </a:endParaRPr>
          </a:p>
        </p:txBody>
      </p:sp>
      <p:sp>
        <p:nvSpPr>
          <p:cNvPr id="4" name="Rounded Rectangle 3"/>
          <p:cNvSpPr/>
          <p:nvPr/>
        </p:nvSpPr>
        <p:spPr bwMode="auto">
          <a:xfrm>
            <a:off x="515937" y="1179083"/>
            <a:ext cx="5529525" cy="4251567"/>
          </a:xfrm>
          <a:prstGeom prst="rect">
            <a:avLst/>
          </a:prstGeom>
          <a:noFill/>
          <a:ln w="3175" cap="flat" cmpd="sng" algn="ctr">
            <a:solidFill>
              <a:srgbClr val="FFFFFF">
                <a:alpha val="29000"/>
              </a:srgb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algn="ctr" fontAlgn="base">
              <a:lnSpc>
                <a:spcPct val="90000"/>
              </a:lnSpc>
              <a:spcBef>
                <a:spcPct val="20000"/>
              </a:spcBef>
              <a:spcAft>
                <a:spcPct val="0"/>
              </a:spcAft>
              <a:buClr>
                <a:srgbClr val="1F497D"/>
              </a:buClr>
              <a:buSzPct val="90000"/>
            </a:pPr>
            <a:r>
              <a:rPr lang="fr-FR" sz="2400" b="1" dirty="0" smtClean="0">
                <a:solidFill>
                  <a:srgbClr val="00AEEF"/>
                </a:solidFill>
                <a:effectLst>
                  <a:outerShdw blurRad="38100" dist="38100" dir="2700000" algn="tl">
                    <a:srgbClr val="000000">
                      <a:alpha val="43137"/>
                    </a:srgbClr>
                  </a:outerShdw>
                </a:effectLst>
                <a:latin typeface="+mj-lt"/>
              </a:rPr>
              <a:t>Virtual Desktop Infrastructure “VDI”</a:t>
            </a:r>
            <a:br>
              <a:rPr lang="fr-FR" sz="2400" b="1" dirty="0" smtClean="0">
                <a:solidFill>
                  <a:srgbClr val="00AEEF"/>
                </a:solidFill>
                <a:effectLst>
                  <a:outerShdw blurRad="38100" dist="38100" dir="2700000" algn="tl">
                    <a:srgbClr val="000000">
                      <a:alpha val="43137"/>
                    </a:srgbClr>
                  </a:outerShdw>
                </a:effectLst>
                <a:latin typeface="+mj-lt"/>
              </a:rPr>
            </a:br>
            <a:r>
              <a:rPr lang="fr-FR" dirty="0" smtClean="0">
                <a:solidFill>
                  <a:srgbClr val="00AEEF"/>
                </a:solidFill>
                <a:effectLst>
                  <a:outerShdw blurRad="38100" dist="38100" dir="2700000" algn="tl">
                    <a:srgbClr val="000000">
                      <a:alpha val="43137"/>
                    </a:srgbClr>
                  </a:outerShdw>
                </a:effectLst>
                <a:latin typeface="+mj-lt"/>
              </a:rPr>
              <a:t>Poste de travail complet dans une Machine Virtuelle (</a:t>
            </a:r>
            <a:r>
              <a:rPr lang="fr-FR" dirty="0" err="1" smtClean="0">
                <a:solidFill>
                  <a:srgbClr val="00AEEF"/>
                </a:solidFill>
                <a:effectLst>
                  <a:outerShdw blurRad="38100" dist="38100" dir="2700000" algn="tl">
                    <a:srgbClr val="000000">
                      <a:alpha val="43137"/>
                    </a:srgbClr>
                  </a:outerShdw>
                </a:effectLst>
                <a:latin typeface="+mj-lt"/>
              </a:rPr>
              <a:t>VMs</a:t>
            </a:r>
            <a:r>
              <a:rPr lang="fr-FR" dirty="0" smtClean="0">
                <a:solidFill>
                  <a:srgbClr val="00AEEF"/>
                </a:solidFill>
                <a:effectLst>
                  <a:outerShdw blurRad="38100" dist="38100" dir="2700000" algn="tl">
                    <a:srgbClr val="000000">
                      <a:alpha val="43137"/>
                    </a:srgbClr>
                  </a:outerShdw>
                </a:effectLst>
                <a:latin typeface="+mj-lt"/>
              </a:rPr>
              <a:t>)</a:t>
            </a:r>
            <a:endParaRPr lang="fr-FR" sz="2400" dirty="0">
              <a:solidFill>
                <a:srgbClr val="00AEEF"/>
              </a:solidFill>
              <a:effectLst>
                <a:outerShdw blurRad="38100" dist="38100" dir="2700000" algn="tl">
                  <a:srgbClr val="000000">
                    <a:alpha val="43137"/>
                  </a:srgbClr>
                </a:outerShdw>
              </a:effectLst>
              <a:latin typeface="+mj-lt"/>
            </a:endParaRPr>
          </a:p>
        </p:txBody>
      </p:sp>
      <p:sp>
        <p:nvSpPr>
          <p:cNvPr id="5" name="Rounded Rectangle 4"/>
          <p:cNvSpPr/>
          <p:nvPr/>
        </p:nvSpPr>
        <p:spPr bwMode="auto">
          <a:xfrm>
            <a:off x="614022" y="1951871"/>
            <a:ext cx="5333354" cy="3383064"/>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45720" tIns="45720" rIns="45720" bIns="45720" numCol="1" rtlCol="0" anchor="b" anchorCtr="0" compatLnSpc="1">
            <a:prstTxWarp prst="textNoShape">
              <a:avLst/>
            </a:prstTxWarp>
          </a:bodyPr>
          <a:lstStyle/>
          <a:p>
            <a:pPr marL="0" lvl="1" indent="-2117" algn="ctr">
              <a:lnSpc>
                <a:spcPct val="90000"/>
              </a:lnSpc>
              <a:spcBef>
                <a:spcPts val="200"/>
              </a:spcBef>
              <a:spcAft>
                <a:spcPts val="200"/>
              </a:spcAft>
              <a:buClr>
                <a:srgbClr val="1F497D"/>
              </a:buClr>
              <a:buSzPct val="90000"/>
              <a:tabLst>
                <a:tab pos="6094213" algn="r"/>
              </a:tabLst>
              <a:defRPr/>
            </a:pPr>
            <a:endParaRPr lang="fr-FR" altLang="zh-CN"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endParaRPr>
          </a:p>
        </p:txBody>
      </p:sp>
      <p:sp>
        <p:nvSpPr>
          <p:cNvPr id="8" name="Rounded Rectangle 7"/>
          <p:cNvSpPr/>
          <p:nvPr/>
        </p:nvSpPr>
        <p:spPr>
          <a:xfrm>
            <a:off x="515937" y="5601132"/>
            <a:ext cx="5529525" cy="786538"/>
          </a:xfrm>
          <a:prstGeom prst="rect">
            <a:avLst/>
          </a:prstGeom>
          <a:noFill/>
          <a:ln w="3175" cap="flat" cmpd="sng" algn="ctr">
            <a:solidFill>
              <a:srgbClr val="FFFFFF">
                <a:alpha val="29000"/>
              </a:srgb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marL="0" lvl="1" fontAlgn="base">
              <a:spcBef>
                <a:spcPts val="200"/>
              </a:spcBef>
              <a:spcAft>
                <a:spcPts val="200"/>
              </a:spcAft>
              <a:buClr>
                <a:srgbClr val="FFFF99"/>
              </a:buClr>
              <a:buSzPct val="90000"/>
              <a:defRPr/>
            </a:pPr>
            <a:r>
              <a:rPr lang="fr-FR" altLang="zh-CN" dirty="0" smtClean="0">
                <a:solidFill>
                  <a:srgbClr val="00AEEF"/>
                </a:solidFill>
                <a:effectLst>
                  <a:outerShdw blurRad="38100" dist="38100" dir="2700000" algn="tl">
                    <a:srgbClr val="000000">
                      <a:alpha val="43137"/>
                    </a:srgbClr>
                  </a:outerShdw>
                </a:effectLst>
                <a:latin typeface="+mj-lt"/>
              </a:rPr>
              <a:t>  Isolation au niveau de la VM</a:t>
            </a:r>
            <a:endParaRPr lang="fr-FR" altLang="zh-CN" dirty="0">
              <a:solidFill>
                <a:srgbClr val="00AEEF"/>
              </a:solidFill>
              <a:effectLst>
                <a:outerShdw blurRad="38100" dist="38100" dir="2700000" algn="tl">
                  <a:srgbClr val="000000">
                    <a:alpha val="43137"/>
                  </a:srgbClr>
                </a:outerShdw>
              </a:effectLst>
              <a:latin typeface="+mj-lt"/>
            </a:endParaRPr>
          </a:p>
        </p:txBody>
      </p:sp>
      <p:sp>
        <p:nvSpPr>
          <p:cNvPr id="11" name="Text Placeholder 5"/>
          <p:cNvSpPr txBox="1">
            <a:spLocks/>
          </p:cNvSpPr>
          <p:nvPr/>
        </p:nvSpPr>
        <p:spPr>
          <a:xfrm>
            <a:off x="1215822" y="2106997"/>
            <a:ext cx="1613886" cy="166199"/>
          </a:xfrm>
          <a:prstGeom prst="rect">
            <a:avLst/>
          </a:prstGeom>
        </p:spPr>
        <p:txBody>
          <a:bodyPr vert="horz" wrap="square" lIns="0" tIns="0" rIns="0" bIns="0" rtlCol="0">
            <a:spAutoFit/>
          </a:bodyPr>
          <a:lstStyle/>
          <a:p>
            <a:pPr marL="460375" indent="-460375">
              <a:lnSpc>
                <a:spcPct val="90000"/>
              </a:lnSpc>
              <a:spcBef>
                <a:spcPct val="20000"/>
              </a:spcBef>
              <a:defRPr/>
            </a:pPr>
            <a:endParaRPr lang="fr-FR" sz="1200" b="1" dirty="0">
              <a:ln>
                <a:solidFill>
                  <a:srgbClr val="FFFFFF">
                    <a:alpha val="0"/>
                  </a:srgbClr>
                </a:solidFill>
              </a:ln>
              <a:solidFill>
                <a:srgbClr val="FFFFFF"/>
              </a:solidFill>
              <a:effectLst>
                <a:outerShdw blurRad="38100" dist="38100" dir="2700000" algn="tl">
                  <a:srgbClr val="000000">
                    <a:alpha val="43137"/>
                  </a:srgbClr>
                </a:outerShdw>
              </a:effectLst>
              <a:latin typeface="+mj-lt"/>
              <a:ea typeface="Lucida Grande"/>
              <a:cs typeface="Lucida Grande"/>
            </a:endParaRPr>
          </a:p>
        </p:txBody>
      </p:sp>
      <p:pic>
        <p:nvPicPr>
          <p:cNvPr id="12" name="Picture 11" descr="Servers.png"/>
          <p:cNvPicPr>
            <a:picLocks noChangeAspect="1"/>
          </p:cNvPicPr>
          <p:nvPr/>
        </p:nvPicPr>
        <p:blipFill>
          <a:blip r:embed="rId2" cstate="print"/>
          <a:stretch>
            <a:fillRect/>
          </a:stretch>
        </p:blipFill>
        <p:spPr>
          <a:xfrm>
            <a:off x="3143315" y="2385977"/>
            <a:ext cx="2167467" cy="2167467"/>
          </a:xfrm>
          <a:prstGeom prst="rect">
            <a:avLst/>
          </a:prstGeom>
        </p:spPr>
      </p:pic>
      <p:cxnSp>
        <p:nvCxnSpPr>
          <p:cNvPr id="39" name="Elbow Connector 38"/>
          <p:cNvCxnSpPr/>
          <p:nvPr/>
        </p:nvCxnSpPr>
        <p:spPr>
          <a:xfrm>
            <a:off x="1509815" y="2594593"/>
            <a:ext cx="1601606" cy="936381"/>
          </a:xfrm>
          <a:prstGeom prst="bentConnector3">
            <a:avLst>
              <a:gd name="adj1" fmla="val 32154"/>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4" descr="C:\Program Files\Microsoft Resource DVD Artwork\DVD_ART\Artwork_Imagery\HARDWARE_IMAGERY\Illustration - Misc Hardware\Windows Vista Illustration Icons\Windows Vista Start Button.png"/>
          <p:cNvPicPr>
            <a:picLocks noChangeArrowheads="1"/>
          </p:cNvPicPr>
          <p:nvPr/>
        </p:nvPicPr>
        <p:blipFill>
          <a:blip r:embed="rId3" cstate="print"/>
          <a:stretch>
            <a:fillRect/>
          </a:stretch>
        </p:blipFill>
        <p:spPr bwMode="auto">
          <a:xfrm>
            <a:off x="3031121" y="3327152"/>
            <a:ext cx="416027" cy="411480"/>
          </a:xfrm>
          <a:prstGeom prst="rect">
            <a:avLst/>
          </a:prstGeom>
          <a:noFill/>
          <a:ln w="9525">
            <a:noFill/>
            <a:miter lim="800000"/>
            <a:headEnd/>
            <a:tailEnd/>
          </a:ln>
        </p:spPr>
      </p:pic>
      <p:pic>
        <p:nvPicPr>
          <p:cNvPr id="41" name="Picture 40" descr="green_mon.png"/>
          <p:cNvPicPr>
            <a:picLocks noChangeAspect="1"/>
          </p:cNvPicPr>
          <p:nvPr/>
        </p:nvPicPr>
        <p:blipFill>
          <a:blip r:embed="rId4"/>
          <a:stretch>
            <a:fillRect/>
          </a:stretch>
        </p:blipFill>
        <p:spPr>
          <a:xfrm>
            <a:off x="1105923" y="2219551"/>
            <a:ext cx="793488" cy="914400"/>
          </a:xfrm>
          <a:prstGeom prst="rect">
            <a:avLst/>
          </a:prstGeom>
          <a:noFill/>
          <a:ln>
            <a:noFill/>
          </a:ln>
        </p:spPr>
      </p:pic>
      <p:cxnSp>
        <p:nvCxnSpPr>
          <p:cNvPr id="36" name="Elbow Connector 35"/>
          <p:cNvCxnSpPr/>
          <p:nvPr/>
        </p:nvCxnSpPr>
        <p:spPr>
          <a:xfrm>
            <a:off x="1574115" y="3446673"/>
            <a:ext cx="1787926" cy="244416"/>
          </a:xfrm>
          <a:prstGeom prst="bentConnector3">
            <a:avLst>
              <a:gd name="adj1" fmla="val 19205"/>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4" descr="C:\Program Files\Microsoft Resource DVD Artwork\DVD_ART\Artwork_Imagery\HARDWARE_IMAGERY\Illustration - Misc Hardware\Windows Vista Illustration Icons\Windows Vista Start Button.png"/>
          <p:cNvPicPr>
            <a:picLocks noChangeArrowheads="1"/>
          </p:cNvPicPr>
          <p:nvPr/>
        </p:nvPicPr>
        <p:blipFill>
          <a:blip r:embed="rId3" cstate="print"/>
          <a:stretch>
            <a:fillRect/>
          </a:stretch>
        </p:blipFill>
        <p:spPr bwMode="auto">
          <a:xfrm>
            <a:off x="3263022" y="3477512"/>
            <a:ext cx="429465" cy="411480"/>
          </a:xfrm>
          <a:prstGeom prst="rect">
            <a:avLst/>
          </a:prstGeom>
          <a:noFill/>
          <a:ln w="9525">
            <a:noFill/>
            <a:miter lim="800000"/>
            <a:headEnd/>
            <a:tailEnd/>
          </a:ln>
        </p:spPr>
      </p:pic>
      <p:pic>
        <p:nvPicPr>
          <p:cNvPr id="38" name="Picture 37" descr="pc.png"/>
          <p:cNvPicPr>
            <a:picLocks noChangeAspect="1"/>
          </p:cNvPicPr>
          <p:nvPr/>
        </p:nvPicPr>
        <p:blipFill>
          <a:blip r:embed="rId5"/>
          <a:stretch>
            <a:fillRect/>
          </a:stretch>
        </p:blipFill>
        <p:spPr>
          <a:xfrm>
            <a:off x="1121436" y="3136276"/>
            <a:ext cx="877413" cy="640080"/>
          </a:xfrm>
          <a:prstGeom prst="rect">
            <a:avLst/>
          </a:prstGeom>
          <a:noFill/>
          <a:ln>
            <a:noFill/>
          </a:ln>
        </p:spPr>
      </p:pic>
      <p:cxnSp>
        <p:nvCxnSpPr>
          <p:cNvPr id="33" name="Elbow Connector 32"/>
          <p:cNvCxnSpPr/>
          <p:nvPr/>
        </p:nvCxnSpPr>
        <p:spPr>
          <a:xfrm flipV="1">
            <a:off x="1462083" y="3826250"/>
            <a:ext cx="2107956" cy="228599"/>
          </a:xfrm>
          <a:prstGeom prst="bentConnector3">
            <a:avLst>
              <a:gd name="adj1" fmla="val 15763"/>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4" descr="C:\Program Files\Microsoft Resource DVD Artwork\DVD_ART\Artwork_Imagery\HARDWARE_IMAGERY\Illustration - Misc Hardware\Windows Vista Illustration Icons\Windows Vista Start Button.png"/>
          <p:cNvPicPr>
            <a:picLocks noChangeArrowheads="1"/>
          </p:cNvPicPr>
          <p:nvPr/>
        </p:nvPicPr>
        <p:blipFill>
          <a:blip r:embed="rId3" cstate="print"/>
          <a:stretch>
            <a:fillRect/>
          </a:stretch>
        </p:blipFill>
        <p:spPr bwMode="auto">
          <a:xfrm>
            <a:off x="3517017" y="3611225"/>
            <a:ext cx="420859" cy="411480"/>
          </a:xfrm>
          <a:prstGeom prst="rect">
            <a:avLst/>
          </a:prstGeom>
          <a:noFill/>
          <a:ln w="9525">
            <a:noFill/>
            <a:miter lim="800000"/>
            <a:headEnd/>
            <a:tailEnd/>
          </a:ln>
        </p:spPr>
      </p:pic>
      <p:pic>
        <p:nvPicPr>
          <p:cNvPr id="35" name="Picture 34" descr="pc.png"/>
          <p:cNvPicPr>
            <a:picLocks noChangeAspect="1"/>
          </p:cNvPicPr>
          <p:nvPr/>
        </p:nvPicPr>
        <p:blipFill>
          <a:blip r:embed="rId6" cstate="print"/>
          <a:stretch>
            <a:fillRect/>
          </a:stretch>
        </p:blipFill>
        <p:spPr>
          <a:xfrm>
            <a:off x="1110117" y="3823290"/>
            <a:ext cx="882787" cy="640080"/>
          </a:xfrm>
          <a:prstGeom prst="rect">
            <a:avLst/>
          </a:prstGeom>
          <a:noFill/>
          <a:ln>
            <a:noFill/>
          </a:ln>
        </p:spPr>
      </p:pic>
      <p:cxnSp>
        <p:nvCxnSpPr>
          <p:cNvPr id="31" name="Elbow Connector 30"/>
          <p:cNvCxnSpPr/>
          <p:nvPr/>
        </p:nvCxnSpPr>
        <p:spPr>
          <a:xfrm flipV="1">
            <a:off x="1426356" y="3972300"/>
            <a:ext cx="2465236" cy="685799"/>
          </a:xfrm>
          <a:prstGeom prst="bentConnector3">
            <a:avLst>
              <a:gd name="adj1" fmla="val 23875"/>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4" descr="C:\Program Files\Microsoft Resource DVD Artwork\DVD_ART\Artwork_Imagery\HARDWARE_IMAGERY\Illustration - Misc Hardware\Windows Vista Illustration Icons\Windows Vista Start Button.png"/>
          <p:cNvPicPr>
            <a:picLocks noChangeArrowheads="1"/>
          </p:cNvPicPr>
          <p:nvPr/>
        </p:nvPicPr>
        <p:blipFill>
          <a:blip r:embed="rId3" cstate="print"/>
          <a:stretch>
            <a:fillRect/>
          </a:stretch>
        </p:blipFill>
        <p:spPr bwMode="auto">
          <a:xfrm>
            <a:off x="3771005" y="3758431"/>
            <a:ext cx="412255" cy="411480"/>
          </a:xfrm>
          <a:prstGeom prst="rect">
            <a:avLst/>
          </a:prstGeom>
          <a:noFill/>
          <a:ln w="9525">
            <a:noFill/>
            <a:miter lim="800000"/>
            <a:headEnd/>
            <a:tailEnd/>
          </a:ln>
        </p:spPr>
      </p:pic>
      <p:cxnSp>
        <p:nvCxnSpPr>
          <p:cNvPr id="29" name="Elbow Connector 28"/>
          <p:cNvCxnSpPr/>
          <p:nvPr/>
        </p:nvCxnSpPr>
        <p:spPr>
          <a:xfrm flipV="1">
            <a:off x="2201330" y="4105510"/>
            <a:ext cx="1879295" cy="838201"/>
          </a:xfrm>
          <a:prstGeom prst="bentConnector3">
            <a:avLst>
              <a:gd name="adj1" fmla="val 8455"/>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4" descr="C:\Program Files\Microsoft Resource DVD Artwork\DVD_ART\Artwork_Imagery\HARDWARE_IMAGERY\Illustration - Misc Hardware\Windows Vista Illustration Icons\Windows Vista Start Button.png"/>
          <p:cNvPicPr>
            <a:picLocks noChangeArrowheads="1"/>
          </p:cNvPicPr>
          <p:nvPr/>
        </p:nvPicPr>
        <p:blipFill>
          <a:blip r:embed="rId3" cstate="print"/>
          <a:stretch>
            <a:fillRect/>
          </a:stretch>
        </p:blipFill>
        <p:spPr bwMode="auto">
          <a:xfrm>
            <a:off x="4002911" y="3896673"/>
            <a:ext cx="425693" cy="411480"/>
          </a:xfrm>
          <a:prstGeom prst="rect">
            <a:avLst/>
          </a:prstGeom>
          <a:noFill/>
          <a:ln w="9525">
            <a:noFill/>
            <a:miter lim="800000"/>
            <a:headEnd/>
            <a:tailEnd/>
          </a:ln>
        </p:spPr>
      </p:pic>
      <p:grpSp>
        <p:nvGrpSpPr>
          <p:cNvPr id="21" name="Group 45"/>
          <p:cNvGrpSpPr/>
          <p:nvPr/>
        </p:nvGrpSpPr>
        <p:grpSpPr>
          <a:xfrm>
            <a:off x="4545465" y="4237137"/>
            <a:ext cx="1051859" cy="685871"/>
            <a:chOff x="5187001" y="3428179"/>
            <a:chExt cx="3147125" cy="1829621"/>
          </a:xfrm>
        </p:grpSpPr>
        <p:pic>
          <p:nvPicPr>
            <p:cNvPr id="24" name="Picture 23" descr="OrangeRing.png"/>
            <p:cNvPicPr>
              <a:picLocks noChangeAspect="1"/>
            </p:cNvPicPr>
            <p:nvPr/>
          </p:nvPicPr>
          <p:blipFill>
            <a:blip r:embed="rId7" cstate="print"/>
            <a:stretch>
              <a:fillRect/>
            </a:stretch>
          </p:blipFill>
          <p:spPr>
            <a:xfrm>
              <a:off x="5187001" y="3845491"/>
              <a:ext cx="3124206" cy="1412309"/>
            </a:xfrm>
            <a:prstGeom prst="rect">
              <a:avLst/>
            </a:prstGeom>
          </p:spPr>
        </p:pic>
        <p:sp>
          <p:nvSpPr>
            <p:cNvPr id="25" name="Rectangle 24"/>
            <p:cNvSpPr/>
            <p:nvPr/>
          </p:nvSpPr>
          <p:spPr>
            <a:xfrm>
              <a:off x="5310279" y="3853528"/>
              <a:ext cx="2855402" cy="1208785"/>
            </a:xfrm>
            <a:prstGeom prst="rect">
              <a:avLst/>
            </a:prstGeom>
          </p:spPr>
          <p:txBody>
            <a:bodyPr wrap="none">
              <a:prstTxWarp prst="textArchDown">
                <a:avLst/>
              </a:prstTxWarp>
              <a:spAutoFit/>
            </a:bodyPr>
            <a:lstStyle/>
            <a:p>
              <a:pPr algn="ctr" defTabSz="914328">
                <a:lnSpc>
                  <a:spcPct val="88000"/>
                </a:lnSpc>
                <a:defRPr/>
              </a:pPr>
              <a:r>
                <a:rPr lang="fr-FR" altLang="zh-CN" sz="600" smtClean="0">
                  <a:solidFill>
                    <a:srgbClr val="000000"/>
                  </a:solidFill>
                  <a:effectLst>
                    <a:outerShdw blurRad="38100" dist="38100" dir="2700000" algn="tl">
                      <a:srgbClr val="000000">
                        <a:alpha val="43137"/>
                      </a:srgbClr>
                    </a:outerShdw>
                  </a:effectLst>
                  <a:latin typeface="+mj-lt"/>
                  <a:cs typeface="Segoe Semibold"/>
                </a:rPr>
                <a:t>Operating</a:t>
              </a:r>
              <a:r>
                <a:rPr lang="fr-FR" altLang="zh-CN" sz="600" smtClean="0">
                  <a:solidFill>
                    <a:srgbClr val="FFFFFF"/>
                  </a:solidFill>
                  <a:effectLst>
                    <a:outerShdw blurRad="38100" dist="38100" dir="2700000" algn="tl">
                      <a:srgbClr val="000000">
                        <a:alpha val="43137"/>
                      </a:srgbClr>
                    </a:outerShdw>
                  </a:effectLst>
                  <a:latin typeface="+mj-lt"/>
                  <a:cs typeface="Segoe Semibold"/>
                </a:rPr>
                <a:t> </a:t>
              </a:r>
              <a:r>
                <a:rPr lang="fr-FR" altLang="zh-CN" sz="600" smtClean="0">
                  <a:solidFill>
                    <a:srgbClr val="000000"/>
                  </a:solidFill>
                  <a:effectLst>
                    <a:outerShdw blurRad="38100" dist="38100" dir="2700000" algn="tl">
                      <a:srgbClr val="000000">
                        <a:alpha val="43137"/>
                      </a:srgbClr>
                    </a:outerShdw>
                  </a:effectLst>
                  <a:latin typeface="+mj-lt"/>
                  <a:cs typeface="Segoe Semibold"/>
                </a:rPr>
                <a:t>System</a:t>
              </a:r>
            </a:p>
          </p:txBody>
        </p:sp>
        <p:pic>
          <p:nvPicPr>
            <p:cNvPr id="26" name="Picture 9" descr="\\server3\restrict\FTP_Root\Clients\White_Whale\8-20224_ChanelChambers\Working\Icons-01-07-10\PNGs\Ensuring access from anywhere.png"/>
            <p:cNvPicPr>
              <a:picLocks noChangeAspect="1" noChangeArrowheads="1"/>
            </p:cNvPicPr>
            <p:nvPr/>
          </p:nvPicPr>
          <p:blipFill>
            <a:blip r:embed="rId8" cstate="print"/>
            <a:srcRect/>
            <a:stretch>
              <a:fillRect/>
            </a:stretch>
          </p:blipFill>
          <p:spPr bwMode="auto">
            <a:xfrm>
              <a:off x="7351795" y="3727224"/>
              <a:ext cx="982331" cy="768577"/>
            </a:xfrm>
            <a:prstGeom prst="rect">
              <a:avLst/>
            </a:prstGeom>
            <a:noFill/>
          </p:spPr>
        </p:pic>
        <p:pic>
          <p:nvPicPr>
            <p:cNvPr id="27" name="Picture 8" descr="C:\Users\davidg\Pictures\DVD_ART35\Artwork_Imagery\Icons - Illustrations\_WINDOWS SERVER ICONS\Tools\Toolbox tools repair fix Red.png"/>
            <p:cNvPicPr>
              <a:picLocks noChangeAspect="1" noChangeArrowheads="1"/>
            </p:cNvPicPr>
            <p:nvPr/>
          </p:nvPicPr>
          <p:blipFill>
            <a:blip r:embed="rId9" cstate="print"/>
            <a:srcRect/>
            <a:stretch>
              <a:fillRect/>
            </a:stretch>
          </p:blipFill>
          <p:spPr bwMode="auto">
            <a:xfrm>
              <a:off x="6318152" y="3428179"/>
              <a:ext cx="1051897" cy="620942"/>
            </a:xfrm>
            <a:prstGeom prst="rect">
              <a:avLst/>
            </a:prstGeom>
            <a:noFill/>
          </p:spPr>
        </p:pic>
        <p:pic>
          <p:nvPicPr>
            <p:cNvPr id="28" name="Picture 9" descr="\\SERVER3\InternalBin\Resource DVD\DVD_ART36\Artwork_Imagery\Icons - Illustrations\Software Boxes\software CD product package.png"/>
            <p:cNvPicPr>
              <a:picLocks noChangeAspect="1" noChangeArrowheads="1"/>
            </p:cNvPicPr>
            <p:nvPr/>
          </p:nvPicPr>
          <p:blipFill>
            <a:blip r:embed="rId10" cstate="print"/>
            <a:srcRect/>
            <a:stretch>
              <a:fillRect/>
            </a:stretch>
          </p:blipFill>
          <p:spPr bwMode="auto">
            <a:xfrm>
              <a:off x="5460811" y="3740916"/>
              <a:ext cx="822344" cy="754885"/>
            </a:xfrm>
            <a:prstGeom prst="rect">
              <a:avLst/>
            </a:prstGeom>
            <a:noFill/>
          </p:spPr>
        </p:pic>
      </p:grpSp>
      <p:pic>
        <p:nvPicPr>
          <p:cNvPr id="22" name="Picture 5"/>
          <p:cNvPicPr>
            <a:picLocks noChangeAspect="1" noChangeArrowheads="1"/>
          </p:cNvPicPr>
          <p:nvPr/>
        </p:nvPicPr>
        <p:blipFill>
          <a:blip r:embed="rId11" cstate="print"/>
          <a:stretch>
            <a:fillRect/>
          </a:stretch>
        </p:blipFill>
        <p:spPr bwMode="auto">
          <a:xfrm>
            <a:off x="4539421" y="3459064"/>
            <a:ext cx="1057156" cy="704944"/>
          </a:xfrm>
          <a:prstGeom prst="rect">
            <a:avLst/>
          </a:prstGeom>
          <a:noFill/>
          <a:ln w="9525">
            <a:noFill/>
            <a:miter lim="800000"/>
            <a:headEnd/>
            <a:tailEnd/>
          </a:ln>
          <a:effectLst/>
        </p:spPr>
      </p:pic>
      <p:pic>
        <p:nvPicPr>
          <p:cNvPr id="23" name="Picture 3"/>
          <p:cNvPicPr>
            <a:picLocks noChangeAspect="1" noChangeArrowheads="1"/>
          </p:cNvPicPr>
          <p:nvPr/>
        </p:nvPicPr>
        <p:blipFill>
          <a:blip r:embed="rId12" cstate="print"/>
          <a:stretch>
            <a:fillRect/>
          </a:stretch>
        </p:blipFill>
        <p:spPr bwMode="auto">
          <a:xfrm>
            <a:off x="4537898" y="2690900"/>
            <a:ext cx="1054801" cy="721710"/>
          </a:xfrm>
          <a:prstGeom prst="rect">
            <a:avLst/>
          </a:prstGeom>
          <a:noFill/>
          <a:ln w="9525">
            <a:noFill/>
            <a:miter lim="800000"/>
            <a:headEnd/>
            <a:tailEnd/>
          </a:ln>
          <a:effectLst/>
        </p:spPr>
      </p:pic>
      <p:pic>
        <p:nvPicPr>
          <p:cNvPr id="19" name="Picture 18" descr="Win-Phone-7.png"/>
          <p:cNvPicPr>
            <a:picLocks noChangeAspect="1"/>
          </p:cNvPicPr>
          <p:nvPr/>
        </p:nvPicPr>
        <p:blipFill>
          <a:blip r:embed="rId13"/>
          <a:stretch>
            <a:fillRect/>
          </a:stretch>
        </p:blipFill>
        <p:spPr>
          <a:xfrm>
            <a:off x="940346" y="4449265"/>
            <a:ext cx="822960" cy="822960"/>
          </a:xfrm>
          <a:prstGeom prst="rect">
            <a:avLst/>
          </a:prstGeom>
          <a:noFill/>
          <a:ln>
            <a:noFill/>
          </a:ln>
        </p:spPr>
      </p:pic>
      <p:pic>
        <p:nvPicPr>
          <p:cNvPr id="20" name="Picture 19" descr="Motion LE1700 Tablet PC with stylus flat Vista.png"/>
          <p:cNvPicPr>
            <a:picLocks noChangeAspect="1"/>
          </p:cNvPicPr>
          <p:nvPr/>
        </p:nvPicPr>
        <p:blipFill>
          <a:blip r:embed="rId14"/>
          <a:stretch>
            <a:fillRect/>
          </a:stretch>
        </p:blipFill>
        <p:spPr>
          <a:xfrm>
            <a:off x="1691582" y="4690570"/>
            <a:ext cx="912770" cy="640080"/>
          </a:xfrm>
          <a:prstGeom prst="rect">
            <a:avLst/>
          </a:prstGeom>
          <a:noFill/>
          <a:ln>
            <a:noFill/>
          </a:ln>
        </p:spPr>
      </p:pic>
      <p:sp>
        <p:nvSpPr>
          <p:cNvPr id="6" name="Rounded Rectangle 5"/>
          <p:cNvSpPr/>
          <p:nvPr/>
        </p:nvSpPr>
        <p:spPr bwMode="auto">
          <a:xfrm>
            <a:off x="6151432" y="1179083"/>
            <a:ext cx="5529525" cy="4251567"/>
          </a:xfrm>
          <a:prstGeom prst="rect">
            <a:avLst/>
          </a:prstGeom>
          <a:noFill/>
          <a:ln w="3175" cap="flat" cmpd="sng" algn="ctr">
            <a:solidFill>
              <a:srgbClr val="FFFFFF">
                <a:alpha val="29000"/>
              </a:srgb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bodyPr>
          <a:lstStyle/>
          <a:p>
            <a:pPr algn="ctr" fontAlgn="base">
              <a:lnSpc>
                <a:spcPct val="90000"/>
              </a:lnSpc>
              <a:spcBef>
                <a:spcPct val="20000"/>
              </a:spcBef>
              <a:buClr>
                <a:srgbClr val="1F497D"/>
              </a:buClr>
              <a:buSzPct val="90000"/>
            </a:pPr>
            <a:r>
              <a:rPr lang="fr-FR" sz="2400" b="1" dirty="0" smtClean="0">
                <a:solidFill>
                  <a:srgbClr val="FF8A00"/>
                </a:solidFill>
                <a:effectLst>
                  <a:outerShdw blurRad="38100" dist="38100" dir="2700000" algn="tl">
                    <a:srgbClr val="000000">
                      <a:alpha val="43137"/>
                    </a:srgbClr>
                  </a:outerShdw>
                </a:effectLst>
                <a:latin typeface="+mj-lt"/>
              </a:rPr>
              <a:t>Virtualisation en mode Session</a:t>
            </a:r>
          </a:p>
          <a:p>
            <a:pPr algn="ctr" fontAlgn="base">
              <a:lnSpc>
                <a:spcPct val="90000"/>
              </a:lnSpc>
              <a:spcAft>
                <a:spcPts val="1200"/>
              </a:spcAft>
              <a:buClr>
                <a:srgbClr val="1F497D"/>
              </a:buClr>
              <a:buSzPct val="90000"/>
            </a:pPr>
            <a:r>
              <a:rPr lang="fr-FR" dirty="0" smtClean="0">
                <a:solidFill>
                  <a:srgbClr val="FF8A00"/>
                </a:solidFill>
                <a:effectLst>
                  <a:outerShdw blurRad="38100" dist="38100" dir="2700000" algn="tl">
                    <a:srgbClr val="000000">
                      <a:alpha val="43137"/>
                    </a:srgbClr>
                  </a:outerShdw>
                </a:effectLst>
                <a:latin typeface="+mj-lt"/>
              </a:rPr>
              <a:t>Poste de travail Serveur partagé en mode Session</a:t>
            </a:r>
            <a:endParaRPr lang="fr-FR" dirty="0">
              <a:solidFill>
                <a:srgbClr val="FF8A00"/>
              </a:solidFill>
              <a:effectLst>
                <a:outerShdw blurRad="38100" dist="38100" dir="2700000" algn="tl">
                  <a:srgbClr val="000000">
                    <a:alpha val="43137"/>
                  </a:srgbClr>
                </a:outerShdw>
              </a:effectLst>
              <a:latin typeface="+mj-lt"/>
            </a:endParaRPr>
          </a:p>
        </p:txBody>
      </p:sp>
      <p:sp>
        <p:nvSpPr>
          <p:cNvPr id="7" name="Rounded Rectangle 6"/>
          <p:cNvSpPr/>
          <p:nvPr/>
        </p:nvSpPr>
        <p:spPr bwMode="auto">
          <a:xfrm rot="5400000">
            <a:off x="7234608" y="981772"/>
            <a:ext cx="3376383" cy="5340096"/>
          </a:xfrm>
          <a:prstGeom prst="rect">
            <a:avLst/>
          </a:prstGeom>
          <a:no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45720" tIns="45720" rIns="45720" bIns="45720" numCol="1" rtlCol="0" anchor="b" anchorCtr="0" compatLnSpc="1">
            <a:prstTxWarp prst="textNoShape">
              <a:avLst/>
            </a:prstTxWarp>
          </a:bodyPr>
          <a:lstStyle/>
          <a:p>
            <a:pPr marL="0" lvl="1" indent="-2117" algn="ctr">
              <a:lnSpc>
                <a:spcPct val="90000"/>
              </a:lnSpc>
              <a:spcBef>
                <a:spcPts val="200"/>
              </a:spcBef>
              <a:spcAft>
                <a:spcPts val="200"/>
              </a:spcAft>
              <a:buClr>
                <a:srgbClr val="1F497D"/>
              </a:buClr>
              <a:buSzPct val="90000"/>
              <a:tabLst>
                <a:tab pos="6094213" algn="r"/>
              </a:tabLst>
              <a:defRPr/>
            </a:pPr>
            <a:endParaRPr lang="fr-FR" altLang="zh-CN" smtClean="0">
              <a:gradFill>
                <a:gsLst>
                  <a:gs pos="0">
                    <a:schemeClr val="tx1"/>
                  </a:gs>
                  <a:gs pos="100000">
                    <a:schemeClr val="tx1"/>
                  </a:gs>
                </a:gsLst>
                <a:lin ang="5400000" scaled="0"/>
              </a:gradFill>
              <a:effectLst>
                <a:outerShdw blurRad="38100" dist="38100" dir="2700000" algn="tl">
                  <a:srgbClr val="000000">
                    <a:alpha val="43137"/>
                  </a:srgbClr>
                </a:outerShdw>
              </a:effectLst>
              <a:latin typeface="+mj-lt"/>
            </a:endParaRPr>
          </a:p>
        </p:txBody>
      </p:sp>
      <p:sp>
        <p:nvSpPr>
          <p:cNvPr id="9" name="Rounded Rectangle 8"/>
          <p:cNvSpPr/>
          <p:nvPr/>
        </p:nvSpPr>
        <p:spPr>
          <a:xfrm>
            <a:off x="6151432" y="5601132"/>
            <a:ext cx="5529525" cy="786538"/>
          </a:xfrm>
          <a:prstGeom prst="rect">
            <a:avLst/>
          </a:prstGeom>
          <a:noFill/>
          <a:ln w="3175" cap="flat" cmpd="sng" algn="ctr">
            <a:solidFill>
              <a:srgbClr val="FFFFFF">
                <a:alpha val="29000"/>
              </a:srgbClr>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marL="0" lvl="1" fontAlgn="base">
              <a:spcBef>
                <a:spcPts val="200"/>
              </a:spcBef>
              <a:spcAft>
                <a:spcPts val="200"/>
              </a:spcAft>
              <a:buClr>
                <a:srgbClr val="FFFF99"/>
              </a:buClr>
              <a:buSzPct val="90000"/>
              <a:defRPr/>
            </a:pPr>
            <a:r>
              <a:rPr lang="fr-FR" altLang="zh-CN" dirty="0" smtClean="0">
                <a:solidFill>
                  <a:srgbClr val="FF8A00"/>
                </a:solidFill>
                <a:effectLst>
                  <a:outerShdw blurRad="38100" dist="38100" dir="2700000" algn="tl">
                    <a:srgbClr val="000000">
                      <a:alpha val="43137"/>
                    </a:srgbClr>
                  </a:outerShdw>
                </a:effectLst>
                <a:latin typeface="+mj-lt"/>
              </a:rPr>
              <a:t>  Montée en charge</a:t>
            </a:r>
          </a:p>
          <a:p>
            <a:pPr marL="0" lvl="1" fontAlgn="base">
              <a:spcBef>
                <a:spcPts val="200"/>
              </a:spcBef>
              <a:spcAft>
                <a:spcPts val="200"/>
              </a:spcAft>
              <a:buClr>
                <a:srgbClr val="FFFF99"/>
              </a:buClr>
              <a:buSzPct val="90000"/>
              <a:defRPr/>
            </a:pPr>
            <a:r>
              <a:rPr lang="fr-FR" altLang="zh-CN" dirty="0" smtClean="0">
                <a:solidFill>
                  <a:srgbClr val="FF8A00"/>
                </a:solidFill>
                <a:effectLst>
                  <a:outerShdw blurRad="38100" dist="38100" dir="2700000" algn="tl">
                    <a:srgbClr val="000000">
                      <a:alpha val="43137"/>
                    </a:srgbClr>
                  </a:outerShdw>
                </a:effectLst>
                <a:latin typeface="+mj-lt"/>
              </a:rPr>
              <a:t>  Pas de droits administrateur</a:t>
            </a:r>
            <a:endParaRPr lang="fr-FR" altLang="zh-CN" dirty="0">
              <a:solidFill>
                <a:srgbClr val="FF8A00"/>
              </a:solidFill>
              <a:effectLst>
                <a:outerShdw blurRad="38100" dist="38100" dir="2700000" algn="tl">
                  <a:srgbClr val="000000">
                    <a:alpha val="43137"/>
                  </a:srgbClr>
                </a:outerShdw>
              </a:effectLst>
              <a:latin typeface="+mj-lt"/>
            </a:endParaRPr>
          </a:p>
        </p:txBody>
      </p:sp>
      <p:pic>
        <p:nvPicPr>
          <p:cNvPr id="46" name="Picture 45" descr="Servers.png"/>
          <p:cNvPicPr>
            <a:picLocks noChangeAspect="1"/>
          </p:cNvPicPr>
          <p:nvPr/>
        </p:nvPicPr>
        <p:blipFill>
          <a:blip r:embed="rId2" cstate="print"/>
          <a:stretch>
            <a:fillRect/>
          </a:stretch>
        </p:blipFill>
        <p:spPr>
          <a:xfrm>
            <a:off x="9162117" y="2522143"/>
            <a:ext cx="2022809" cy="2167467"/>
          </a:xfrm>
          <a:prstGeom prst="rect">
            <a:avLst/>
          </a:prstGeom>
        </p:spPr>
      </p:pic>
      <p:grpSp>
        <p:nvGrpSpPr>
          <p:cNvPr id="47" name="Group 46"/>
          <p:cNvGrpSpPr/>
          <p:nvPr/>
        </p:nvGrpSpPr>
        <p:grpSpPr>
          <a:xfrm>
            <a:off x="10333085" y="2750066"/>
            <a:ext cx="1058676" cy="2232108"/>
            <a:chOff x="11067451" y="3287705"/>
            <a:chExt cx="1411211" cy="2232108"/>
          </a:xfrm>
        </p:grpSpPr>
        <p:grpSp>
          <p:nvGrpSpPr>
            <p:cNvPr id="61" name="Group 45"/>
            <p:cNvGrpSpPr/>
            <p:nvPr/>
          </p:nvGrpSpPr>
          <p:grpSpPr>
            <a:xfrm>
              <a:off x="11077532" y="4833942"/>
              <a:ext cx="1391913" cy="685871"/>
              <a:chOff x="5583653" y="3428179"/>
              <a:chExt cx="3124227" cy="1829621"/>
            </a:xfrm>
          </p:grpSpPr>
          <p:pic>
            <p:nvPicPr>
              <p:cNvPr id="64" name="Picture 63" descr="OrangeRing.png"/>
              <p:cNvPicPr>
                <a:picLocks noChangeAspect="1"/>
              </p:cNvPicPr>
              <p:nvPr/>
            </p:nvPicPr>
            <p:blipFill>
              <a:blip r:embed="rId7" cstate="print"/>
              <a:stretch>
                <a:fillRect/>
              </a:stretch>
            </p:blipFill>
            <p:spPr>
              <a:xfrm>
                <a:off x="5583653" y="3845491"/>
                <a:ext cx="3124227" cy="1412309"/>
              </a:xfrm>
              <a:prstGeom prst="rect">
                <a:avLst/>
              </a:prstGeom>
            </p:spPr>
          </p:pic>
          <p:sp>
            <p:nvSpPr>
              <p:cNvPr id="65" name="Rectangle 64"/>
              <p:cNvSpPr/>
              <p:nvPr/>
            </p:nvSpPr>
            <p:spPr>
              <a:xfrm>
                <a:off x="5673873" y="3853529"/>
                <a:ext cx="2855421" cy="1208785"/>
              </a:xfrm>
              <a:prstGeom prst="rect">
                <a:avLst/>
              </a:prstGeom>
            </p:spPr>
            <p:txBody>
              <a:bodyPr wrap="none">
                <a:prstTxWarp prst="textArchDown">
                  <a:avLst/>
                </a:prstTxWarp>
                <a:spAutoFit/>
              </a:bodyPr>
              <a:lstStyle/>
              <a:p>
                <a:pPr algn="ctr" defTabSz="914328">
                  <a:lnSpc>
                    <a:spcPct val="88000"/>
                  </a:lnSpc>
                  <a:defRPr/>
                </a:pPr>
                <a:r>
                  <a:rPr lang="fr-FR" altLang="zh-CN" sz="600" smtClean="0">
                    <a:solidFill>
                      <a:srgbClr val="000000"/>
                    </a:solidFill>
                    <a:effectLst>
                      <a:outerShdw blurRad="38100" dist="38100" dir="2700000" algn="tl">
                        <a:srgbClr val="000000">
                          <a:alpha val="43137"/>
                        </a:srgbClr>
                      </a:outerShdw>
                    </a:effectLst>
                    <a:latin typeface="+mj-lt"/>
                    <a:cs typeface="Segoe Semibold"/>
                  </a:rPr>
                  <a:t>Operating</a:t>
                </a:r>
                <a:r>
                  <a:rPr lang="fr-FR" altLang="zh-CN" sz="600" smtClean="0">
                    <a:solidFill>
                      <a:srgbClr val="FFFFFF"/>
                    </a:solidFill>
                    <a:effectLst>
                      <a:outerShdw blurRad="38100" dist="38100" dir="2700000" algn="tl">
                        <a:srgbClr val="000000">
                          <a:alpha val="43137"/>
                        </a:srgbClr>
                      </a:outerShdw>
                    </a:effectLst>
                    <a:latin typeface="+mj-lt"/>
                    <a:cs typeface="Segoe Semibold"/>
                  </a:rPr>
                  <a:t> </a:t>
                </a:r>
                <a:r>
                  <a:rPr lang="fr-FR" altLang="zh-CN" sz="600" smtClean="0">
                    <a:solidFill>
                      <a:srgbClr val="000000"/>
                    </a:solidFill>
                    <a:effectLst>
                      <a:outerShdw blurRad="38100" dist="38100" dir="2700000" algn="tl">
                        <a:srgbClr val="000000">
                          <a:alpha val="43137"/>
                        </a:srgbClr>
                      </a:outerShdw>
                    </a:effectLst>
                    <a:latin typeface="+mj-lt"/>
                    <a:cs typeface="Segoe Semibold"/>
                  </a:rPr>
                  <a:t>System</a:t>
                </a:r>
              </a:p>
            </p:txBody>
          </p:sp>
          <p:pic>
            <p:nvPicPr>
              <p:cNvPr id="66" name="Picture 9" descr="\\server3\restrict\FTP_Root\Clients\White_Whale\8-20224_ChanelChambers\Working\Icons-01-07-10\PNGs\Ensuring access from anywhere.png"/>
              <p:cNvPicPr>
                <a:picLocks noChangeAspect="1" noChangeArrowheads="1"/>
              </p:cNvPicPr>
              <p:nvPr/>
            </p:nvPicPr>
            <p:blipFill>
              <a:blip r:embed="rId8" cstate="print"/>
              <a:srcRect/>
              <a:stretch>
                <a:fillRect/>
              </a:stretch>
            </p:blipFill>
            <p:spPr bwMode="auto">
              <a:xfrm>
                <a:off x="7649342" y="3727224"/>
                <a:ext cx="982337" cy="768577"/>
              </a:xfrm>
              <a:prstGeom prst="rect">
                <a:avLst/>
              </a:prstGeom>
              <a:noFill/>
            </p:spPr>
          </p:pic>
          <p:pic>
            <p:nvPicPr>
              <p:cNvPr id="67" name="Picture 8" descr="C:\Users\davidg\Pictures\DVD_ART35\Artwork_Imagery\Icons - Illustrations\_WINDOWS SERVER ICONS\Tools\Toolbox tools repair fix Red.png"/>
              <p:cNvPicPr>
                <a:picLocks noChangeAspect="1" noChangeArrowheads="1"/>
              </p:cNvPicPr>
              <p:nvPr/>
            </p:nvPicPr>
            <p:blipFill>
              <a:blip r:embed="rId9" cstate="print"/>
              <a:srcRect/>
              <a:stretch>
                <a:fillRect/>
              </a:stretch>
            </p:blipFill>
            <p:spPr bwMode="auto">
              <a:xfrm>
                <a:off x="6615693" y="3428179"/>
                <a:ext cx="1051904" cy="620942"/>
              </a:xfrm>
              <a:prstGeom prst="rect">
                <a:avLst/>
              </a:prstGeom>
              <a:noFill/>
            </p:spPr>
          </p:pic>
          <p:pic>
            <p:nvPicPr>
              <p:cNvPr id="68" name="Picture 9" descr="\\SERVER3\InternalBin\Resource DVD\DVD_ART36\Artwork_Imagery\Icons - Illustrations\Software Boxes\software CD product package.png"/>
              <p:cNvPicPr>
                <a:picLocks noChangeAspect="1" noChangeArrowheads="1"/>
              </p:cNvPicPr>
              <p:nvPr/>
            </p:nvPicPr>
            <p:blipFill>
              <a:blip r:embed="rId10" cstate="print"/>
              <a:srcRect/>
              <a:stretch>
                <a:fillRect/>
              </a:stretch>
            </p:blipFill>
            <p:spPr bwMode="auto">
              <a:xfrm>
                <a:off x="5758346" y="3740916"/>
                <a:ext cx="822350" cy="754885"/>
              </a:xfrm>
              <a:prstGeom prst="rect">
                <a:avLst/>
              </a:prstGeom>
              <a:noFill/>
            </p:spPr>
          </p:pic>
        </p:grpSp>
        <p:pic>
          <p:nvPicPr>
            <p:cNvPr id="62" name="Picture 5"/>
            <p:cNvPicPr>
              <a:picLocks noChangeAspect="1" noChangeArrowheads="1"/>
            </p:cNvPicPr>
            <p:nvPr/>
          </p:nvPicPr>
          <p:blipFill>
            <a:blip r:embed="rId11" cstate="print"/>
            <a:stretch>
              <a:fillRect/>
            </a:stretch>
          </p:blipFill>
          <p:spPr bwMode="auto">
            <a:xfrm>
              <a:off x="11069476" y="4055869"/>
              <a:ext cx="1409186" cy="704944"/>
            </a:xfrm>
            <a:prstGeom prst="rect">
              <a:avLst/>
            </a:prstGeom>
            <a:noFill/>
            <a:ln w="9525">
              <a:noFill/>
              <a:miter lim="800000"/>
              <a:headEnd/>
              <a:tailEnd/>
            </a:ln>
            <a:effectLst/>
          </p:spPr>
        </p:pic>
        <p:pic>
          <p:nvPicPr>
            <p:cNvPr id="63" name="Picture 3"/>
            <p:cNvPicPr>
              <a:picLocks noChangeAspect="1" noChangeArrowheads="1"/>
            </p:cNvPicPr>
            <p:nvPr/>
          </p:nvPicPr>
          <p:blipFill>
            <a:blip r:embed="rId12" cstate="print"/>
            <a:stretch>
              <a:fillRect/>
            </a:stretch>
          </p:blipFill>
          <p:spPr bwMode="auto">
            <a:xfrm>
              <a:off x="11067451" y="3287705"/>
              <a:ext cx="1406047" cy="721710"/>
            </a:xfrm>
            <a:prstGeom prst="rect">
              <a:avLst/>
            </a:prstGeom>
            <a:noFill/>
            <a:ln w="9525">
              <a:noFill/>
              <a:miter lim="800000"/>
              <a:headEnd/>
              <a:tailEnd/>
            </a:ln>
            <a:effectLst/>
          </p:spPr>
        </p:pic>
      </p:grpSp>
      <p:cxnSp>
        <p:nvCxnSpPr>
          <p:cNvPr id="75" name="Elbow Connector 74"/>
          <p:cNvCxnSpPr/>
          <p:nvPr/>
        </p:nvCxnSpPr>
        <p:spPr>
          <a:xfrm>
            <a:off x="6951845" y="2622241"/>
            <a:ext cx="2381777" cy="93638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6" name="Picture 75" descr="green_mon.png"/>
          <p:cNvPicPr>
            <a:picLocks noChangeAspect="1"/>
          </p:cNvPicPr>
          <p:nvPr/>
        </p:nvPicPr>
        <p:blipFill>
          <a:blip r:embed="rId4"/>
          <a:stretch>
            <a:fillRect/>
          </a:stretch>
        </p:blipFill>
        <p:spPr>
          <a:xfrm>
            <a:off x="6547953" y="2247199"/>
            <a:ext cx="793488" cy="914400"/>
          </a:xfrm>
          <a:prstGeom prst="rect">
            <a:avLst/>
          </a:prstGeom>
          <a:noFill/>
          <a:ln>
            <a:noFill/>
          </a:ln>
        </p:spPr>
      </p:pic>
      <p:cxnSp>
        <p:nvCxnSpPr>
          <p:cNvPr id="77" name="Elbow Connector 76"/>
          <p:cNvCxnSpPr/>
          <p:nvPr/>
        </p:nvCxnSpPr>
        <p:spPr>
          <a:xfrm>
            <a:off x="7016145" y="3474321"/>
            <a:ext cx="2317477" cy="244416"/>
          </a:xfrm>
          <a:prstGeom prst="bentConnector3">
            <a:avLst>
              <a:gd name="adj1" fmla="val 3901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8" name="Picture 77" descr="pc.png"/>
          <p:cNvPicPr>
            <a:picLocks noChangeAspect="1"/>
          </p:cNvPicPr>
          <p:nvPr/>
        </p:nvPicPr>
        <p:blipFill>
          <a:blip r:embed="rId5"/>
          <a:stretch>
            <a:fillRect/>
          </a:stretch>
        </p:blipFill>
        <p:spPr>
          <a:xfrm>
            <a:off x="6563466" y="3163924"/>
            <a:ext cx="877413" cy="640080"/>
          </a:xfrm>
          <a:prstGeom prst="rect">
            <a:avLst/>
          </a:prstGeom>
          <a:noFill/>
          <a:ln>
            <a:noFill/>
          </a:ln>
        </p:spPr>
      </p:pic>
      <p:cxnSp>
        <p:nvCxnSpPr>
          <p:cNvPr id="79" name="Elbow Connector 78"/>
          <p:cNvCxnSpPr/>
          <p:nvPr/>
        </p:nvCxnSpPr>
        <p:spPr>
          <a:xfrm flipV="1">
            <a:off x="6904113" y="3853898"/>
            <a:ext cx="2429509" cy="228600"/>
          </a:xfrm>
          <a:prstGeom prst="bentConnector3">
            <a:avLst>
              <a:gd name="adj1" fmla="val 2951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Picture 79" descr="pc.png"/>
          <p:cNvPicPr>
            <a:picLocks noChangeAspect="1"/>
          </p:cNvPicPr>
          <p:nvPr/>
        </p:nvPicPr>
        <p:blipFill>
          <a:blip r:embed="rId6" cstate="print"/>
          <a:stretch>
            <a:fillRect/>
          </a:stretch>
        </p:blipFill>
        <p:spPr>
          <a:xfrm>
            <a:off x="6552147" y="3850938"/>
            <a:ext cx="882787" cy="640080"/>
          </a:xfrm>
          <a:prstGeom prst="rect">
            <a:avLst/>
          </a:prstGeom>
          <a:noFill/>
          <a:ln>
            <a:noFill/>
          </a:ln>
        </p:spPr>
      </p:pic>
      <p:cxnSp>
        <p:nvCxnSpPr>
          <p:cNvPr id="81" name="Elbow Connector 80"/>
          <p:cNvCxnSpPr/>
          <p:nvPr/>
        </p:nvCxnSpPr>
        <p:spPr>
          <a:xfrm flipV="1">
            <a:off x="6868386" y="3999948"/>
            <a:ext cx="2465236" cy="685799"/>
          </a:xfrm>
          <a:prstGeom prst="bentConnector3">
            <a:avLst>
              <a:gd name="adj1" fmla="val 34205"/>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flipV="1">
            <a:off x="7643360" y="4133158"/>
            <a:ext cx="1879295" cy="838201"/>
          </a:xfrm>
          <a:prstGeom prst="bentConnector3">
            <a:avLst>
              <a:gd name="adj1" fmla="val 8455"/>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3" name="Picture 82" descr="Win-Phone-7.png"/>
          <p:cNvPicPr>
            <a:picLocks noChangeAspect="1"/>
          </p:cNvPicPr>
          <p:nvPr/>
        </p:nvPicPr>
        <p:blipFill>
          <a:blip r:embed="rId13"/>
          <a:stretch>
            <a:fillRect/>
          </a:stretch>
        </p:blipFill>
        <p:spPr>
          <a:xfrm>
            <a:off x="6382376" y="4476913"/>
            <a:ext cx="822960" cy="822960"/>
          </a:xfrm>
          <a:prstGeom prst="rect">
            <a:avLst/>
          </a:prstGeom>
          <a:noFill/>
          <a:ln>
            <a:noFill/>
          </a:ln>
        </p:spPr>
      </p:pic>
      <p:pic>
        <p:nvPicPr>
          <p:cNvPr id="84" name="Picture 83" descr="Motion LE1700 Tablet PC with stylus flat Vista.png"/>
          <p:cNvPicPr>
            <a:picLocks noChangeAspect="1"/>
          </p:cNvPicPr>
          <p:nvPr/>
        </p:nvPicPr>
        <p:blipFill>
          <a:blip r:embed="rId14"/>
          <a:stretch>
            <a:fillRect/>
          </a:stretch>
        </p:blipFill>
        <p:spPr>
          <a:xfrm>
            <a:off x="7133612" y="4718218"/>
            <a:ext cx="912770" cy="640080"/>
          </a:xfrm>
          <a:prstGeom prst="rect">
            <a:avLst/>
          </a:prstGeom>
          <a:noFill/>
          <a:ln>
            <a:noFill/>
          </a:ln>
        </p:spPr>
      </p:pic>
      <p:pic>
        <p:nvPicPr>
          <p:cNvPr id="52"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3" cstate="print"/>
          <a:stretch>
            <a:fillRect/>
          </a:stretch>
        </p:blipFill>
        <p:spPr bwMode="auto">
          <a:xfrm>
            <a:off x="9104768" y="3397690"/>
            <a:ext cx="1071181" cy="1057714"/>
          </a:xfrm>
          <a:prstGeom prst="rect">
            <a:avLst/>
          </a:prstGeom>
          <a:noFill/>
          <a:ln w="9525">
            <a:noFill/>
            <a:miter lim="800000"/>
            <a:headEnd/>
            <a:tailEnd/>
          </a:ln>
        </p:spPr>
      </p:pic>
    </p:spTree>
    <p:extLst>
      <p:ext uri="{BB962C8B-B14F-4D97-AF65-F5344CB8AC3E}">
        <p14:creationId xmlns:p14="http://schemas.microsoft.com/office/powerpoint/2010/main" val="2449751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6139245" y="1764560"/>
            <a:ext cx="3867881" cy="385706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9" tIns="91429" rIns="45715" bIns="45715" numCol="1" spcCol="0" rtlCol="0" fromWordArt="0" anchor="t" anchorCtr="0" forceAA="0" compatLnSpc="1">
            <a:prstTxWarp prst="textNoShape">
              <a:avLst/>
            </a:prstTxWarp>
            <a:noAutofit/>
          </a:bodyPr>
          <a:lstStyle/>
          <a:p>
            <a:pPr>
              <a:spcBef>
                <a:spcPct val="0"/>
              </a:spcBef>
              <a:spcAft>
                <a:spcPts val="600"/>
              </a:spcAft>
            </a:pPr>
            <a:r>
              <a:rPr lang="fr-FR" sz="4000" kern="0" spc="-100" smtClean="0">
                <a:gradFill>
                  <a:gsLst>
                    <a:gs pos="0">
                      <a:srgbClr val="FFFFFF"/>
                    </a:gs>
                    <a:gs pos="100000">
                      <a:srgbClr val="FFFFFF"/>
                    </a:gs>
                  </a:gsLst>
                  <a:lin ang="5400000" scaled="0"/>
                </a:gradFill>
                <a:latin typeface="+mj-lt"/>
              </a:rPr>
              <a:t>En 2014</a:t>
            </a:r>
          </a:p>
          <a:p>
            <a:pPr>
              <a:spcAft>
                <a:spcPts val="600"/>
              </a:spcAft>
            </a:pPr>
            <a:r>
              <a:rPr lang="fr-FR" sz="2200" spc="-50" smtClean="0">
                <a:gradFill>
                  <a:gsLst>
                    <a:gs pos="0">
                      <a:srgbClr val="FFFFFF"/>
                    </a:gs>
                    <a:gs pos="100000">
                      <a:srgbClr val="FFFFFF"/>
                    </a:gs>
                  </a:gsLst>
                  <a:lin ang="5400000" scaled="0"/>
                </a:gradFill>
                <a:cs typeface="Arial" charset="0"/>
              </a:rPr>
              <a:t>80% des nouveaux logiciels déployés via le  Cloud</a:t>
            </a:r>
          </a:p>
          <a:p>
            <a:pPr>
              <a:spcAft>
                <a:spcPts val="600"/>
              </a:spcAft>
            </a:pPr>
            <a:r>
              <a:rPr lang="fr-FR" sz="2200" spc="-50" smtClean="0">
                <a:gradFill>
                  <a:gsLst>
                    <a:gs pos="0">
                      <a:srgbClr val="FFFFFF"/>
                    </a:gs>
                    <a:gs pos="100000">
                      <a:srgbClr val="FFFFFF"/>
                    </a:gs>
                  </a:gsLst>
                  <a:lin ang="5400000" scaled="0"/>
                </a:gradFill>
                <a:cs typeface="Arial" charset="0"/>
              </a:rPr>
              <a:t>1/3 des logiciels métier sera utilisé en SaaS</a:t>
            </a:r>
          </a:p>
          <a:p>
            <a:pPr>
              <a:spcAft>
                <a:spcPts val="600"/>
              </a:spcAft>
            </a:pPr>
            <a:r>
              <a:rPr lang="fr-FR" sz="2200" spc="-50" smtClean="0">
                <a:gradFill>
                  <a:gsLst>
                    <a:gs pos="0">
                      <a:srgbClr val="FFFFFF"/>
                    </a:gs>
                    <a:gs pos="100000">
                      <a:srgbClr val="FFFFFF"/>
                    </a:gs>
                  </a:gsLst>
                  <a:lin ang="5400000" scaled="0"/>
                </a:gradFill>
                <a:cs typeface="Arial" charset="0"/>
              </a:rPr>
              <a:t>Les Service Providers représentent +20% des dépenses serveurs et stockage</a:t>
            </a:r>
            <a:endParaRPr lang="fr-FR" sz="2200" spc="-50">
              <a:solidFill>
                <a:schemeClr val="tx1"/>
              </a:solidFill>
              <a:cs typeface="Arial" charset="0"/>
            </a:endParaRPr>
          </a:p>
        </p:txBody>
      </p:sp>
      <p:sp>
        <p:nvSpPr>
          <p:cNvPr id="2" name="Title 1"/>
          <p:cNvSpPr>
            <a:spLocks noGrp="1"/>
          </p:cNvSpPr>
          <p:nvPr>
            <p:ph type="title"/>
          </p:nvPr>
        </p:nvSpPr>
        <p:spPr>
          <a:xfrm>
            <a:off x="519113" y="228601"/>
            <a:ext cx="11149013" cy="747897"/>
          </a:xfrm>
        </p:spPr>
        <p:txBody>
          <a:bodyPr/>
          <a:lstStyle/>
          <a:p>
            <a:r>
              <a:rPr lang="fr-FR" smtClean="0"/>
              <a:t>Croissance du ségment de marché</a:t>
            </a:r>
            <a:endParaRPr lang="fr-FR"/>
          </a:p>
        </p:txBody>
      </p:sp>
      <p:sp>
        <p:nvSpPr>
          <p:cNvPr id="32" name="Rectangle 31"/>
          <p:cNvSpPr/>
          <p:nvPr/>
        </p:nvSpPr>
        <p:spPr bwMode="auto">
          <a:xfrm>
            <a:off x="189166" y="1768684"/>
            <a:ext cx="3848226" cy="386084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9" tIns="91429" rIns="45715" bIns="45715" numCol="1" spcCol="0" rtlCol="0" fromWordArt="0" anchor="t" anchorCtr="0" forceAA="0" compatLnSpc="1">
            <a:prstTxWarp prst="textNoShape">
              <a:avLst/>
            </a:prstTxWarp>
            <a:noAutofit/>
          </a:bodyPr>
          <a:lstStyle/>
          <a:p>
            <a:pPr>
              <a:spcBef>
                <a:spcPct val="0"/>
              </a:spcBef>
              <a:spcAft>
                <a:spcPts val="600"/>
              </a:spcAft>
            </a:pPr>
            <a:r>
              <a:rPr lang="fr-FR" sz="4000" kern="0" spc="-100" smtClean="0">
                <a:gradFill>
                  <a:gsLst>
                    <a:gs pos="0">
                      <a:srgbClr val="FFFFFF"/>
                    </a:gs>
                    <a:gs pos="100000">
                      <a:srgbClr val="FFFFFF"/>
                    </a:gs>
                  </a:gsLst>
                  <a:lin ang="5400000" scaled="0"/>
                </a:gradFill>
                <a:latin typeface="+mj-lt"/>
              </a:rPr>
              <a:t>Aujourd’hui</a:t>
            </a:r>
          </a:p>
          <a:p>
            <a:pPr>
              <a:spcAft>
                <a:spcPts val="600"/>
              </a:spcAft>
            </a:pPr>
            <a:r>
              <a:rPr lang="fr-FR" sz="2200" spc="-50" smtClean="0">
                <a:gradFill>
                  <a:gsLst>
                    <a:gs pos="0">
                      <a:srgbClr val="FFFFFF"/>
                    </a:gs>
                    <a:gs pos="100000">
                      <a:srgbClr val="FFFFFF"/>
                    </a:gs>
                  </a:gsLst>
                  <a:lin ang="5400000" scaled="0"/>
                </a:gradFill>
                <a:cs typeface="Arial" charset="0"/>
              </a:rPr>
              <a:t>Hébergement est le segment de croissance la plus forte du business Server &amp; Tools</a:t>
            </a:r>
          </a:p>
          <a:p>
            <a:pPr>
              <a:spcAft>
                <a:spcPts val="600"/>
              </a:spcAft>
            </a:pPr>
            <a:r>
              <a:rPr lang="fr-FR" sz="2200" spc="-50" smtClean="0">
                <a:gradFill>
                  <a:gsLst>
                    <a:gs pos="0">
                      <a:srgbClr val="FFFFFF"/>
                    </a:gs>
                    <a:gs pos="100000">
                      <a:srgbClr val="FFFFFF"/>
                    </a:gs>
                  </a:gsLst>
                  <a:lin ang="5400000" scaled="0"/>
                </a:gradFill>
                <a:cs typeface="Arial" charset="0"/>
              </a:rPr>
              <a:t/>
            </a:r>
            <a:br>
              <a:rPr lang="fr-FR" sz="2200" spc="-50" smtClean="0">
                <a:gradFill>
                  <a:gsLst>
                    <a:gs pos="0">
                      <a:srgbClr val="FFFFFF"/>
                    </a:gs>
                    <a:gs pos="100000">
                      <a:srgbClr val="FFFFFF"/>
                    </a:gs>
                  </a:gsLst>
                  <a:lin ang="5400000" scaled="0"/>
                </a:gradFill>
                <a:cs typeface="Arial" charset="0"/>
              </a:rPr>
            </a:br>
            <a:r>
              <a:rPr lang="fr-FR" sz="2200" spc="-50" smtClean="0">
                <a:gradFill>
                  <a:gsLst>
                    <a:gs pos="0">
                      <a:srgbClr val="FFFFFF"/>
                    </a:gs>
                    <a:gs pos="100000">
                      <a:srgbClr val="FFFFFF"/>
                    </a:gs>
                  </a:gsLst>
                  <a:lin ang="5400000" scaled="0"/>
                </a:gradFill>
                <a:cs typeface="Arial" charset="0"/>
              </a:rPr>
              <a:t>Croissance des instances Cloud</a:t>
            </a:r>
            <a:br>
              <a:rPr lang="fr-FR" sz="2200" spc="-50" smtClean="0">
                <a:gradFill>
                  <a:gsLst>
                    <a:gs pos="0">
                      <a:srgbClr val="FFFFFF"/>
                    </a:gs>
                    <a:gs pos="100000">
                      <a:srgbClr val="FFFFFF"/>
                    </a:gs>
                  </a:gsLst>
                  <a:lin ang="5400000" scaled="0"/>
                </a:gradFill>
                <a:cs typeface="Arial" charset="0"/>
              </a:rPr>
            </a:br>
            <a:r>
              <a:rPr lang="fr-FR" sz="2200" spc="-50" smtClean="0">
                <a:gradFill>
                  <a:gsLst>
                    <a:gs pos="0">
                      <a:srgbClr val="FFFFFF"/>
                    </a:gs>
                    <a:gs pos="100000">
                      <a:srgbClr val="FFFFFF"/>
                    </a:gs>
                  </a:gsLst>
                  <a:lin ang="5400000" scaled="0"/>
                </a:gradFill>
                <a:cs typeface="Arial" charset="0"/>
              </a:rPr>
              <a:t>de 45%  CAGR</a:t>
            </a:r>
          </a:p>
          <a:p>
            <a:pPr>
              <a:spcAft>
                <a:spcPts val="600"/>
              </a:spcAft>
            </a:pPr>
            <a:r>
              <a:rPr lang="fr-FR" sz="2200" spc="-50" smtClean="0">
                <a:gradFill>
                  <a:gsLst>
                    <a:gs pos="0">
                      <a:srgbClr val="FFFFFF"/>
                    </a:gs>
                    <a:gs pos="100000">
                      <a:srgbClr val="FFFFFF"/>
                    </a:gs>
                  </a:gsLst>
                  <a:lin ang="5400000" scaled="0"/>
                </a:gradFill>
                <a:cs typeface="Arial" charset="0"/>
              </a:rPr>
              <a:t>SPLA: Croissance 3x  plus rapide licences traditionnelles</a:t>
            </a:r>
            <a:endParaRPr lang="fr-FR" sz="2200" spc="-50">
              <a:gradFill>
                <a:gsLst>
                  <a:gs pos="0">
                    <a:srgbClr val="FFFFFF"/>
                  </a:gs>
                  <a:gs pos="100000">
                    <a:srgbClr val="FFFFFF"/>
                  </a:gs>
                </a:gsLst>
                <a:lin ang="5400000" scaled="0"/>
              </a:gradFill>
              <a:cs typeface="Arial" charset="0"/>
            </a:endParaRPr>
          </a:p>
        </p:txBody>
      </p:sp>
      <p:sp>
        <p:nvSpPr>
          <p:cNvPr id="30" name="Rectangle 29"/>
          <p:cNvSpPr/>
          <p:nvPr/>
        </p:nvSpPr>
        <p:spPr bwMode="auto">
          <a:xfrm>
            <a:off x="10104330" y="1761257"/>
            <a:ext cx="1878374" cy="3860367"/>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Logiciels</a:t>
            </a:r>
            <a:b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b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déployés</a:t>
            </a:r>
          </a:p>
          <a:p>
            <a:pPr defTabSz="913996" fontAlgn="base">
              <a:lnSpc>
                <a:spcPct val="80000"/>
              </a:lnSpc>
              <a:spcBef>
                <a:spcPct val="0"/>
              </a:spcBef>
              <a:spcAft>
                <a:spcPct val="0"/>
              </a:spcAft>
            </a:pP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via </a:t>
            </a:r>
            <a:r>
              <a:rPr lang="fr-FR" spc="-50">
                <a:gradFill>
                  <a:gsLst>
                    <a:gs pos="0">
                      <a:srgbClr val="FFFFFF"/>
                    </a:gs>
                    <a:gs pos="100000">
                      <a:srgbClr val="FFFFFF"/>
                    </a:gs>
                  </a:gsLst>
                  <a:lin ang="5400000" scaled="0"/>
                </a:gradFill>
                <a:latin typeface="Segoe UI" pitchFamily="34" charset="0"/>
                <a:ea typeface="Segoe UI" pitchFamily="34" charset="0"/>
                <a:cs typeface="Segoe UI" pitchFamily="34" charset="0"/>
              </a:rPr>
              <a:t>C</a:t>
            </a: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loud</a:t>
            </a:r>
            <a:endParaRPr lang="fr-FR" spc="-5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Rectangle 30"/>
          <p:cNvSpPr/>
          <p:nvPr/>
        </p:nvSpPr>
        <p:spPr bwMode="auto">
          <a:xfrm>
            <a:off x="4139844" y="1764560"/>
            <a:ext cx="1878374" cy="1878374"/>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Plus que </a:t>
            </a:r>
          </a:p>
          <a:p>
            <a:pPr defTabSz="913996" fontAlgn="base">
              <a:lnSpc>
                <a:spcPct val="80000"/>
              </a:lnSpc>
              <a:spcBef>
                <a:spcPct val="0"/>
              </a:spcBef>
              <a:spcAft>
                <a:spcPct val="0"/>
              </a:spcAft>
            </a:pP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entreprise</a:t>
            </a:r>
            <a:endParaRPr lang="fr-FR" spc="-5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nvSpPr>
        <p:spPr bwMode="auto">
          <a:xfrm>
            <a:off x="4139844" y="3751151"/>
            <a:ext cx="1878374" cy="187837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5" tIns="45715" rIns="45715" bIns="45715" numCol="1" spcCol="0" rtlCol="0" fromWordArt="0" anchor="b" anchorCtr="0" forceAA="0" compatLnSpc="1">
            <a:prstTxWarp prst="textNoShape">
              <a:avLst/>
            </a:prstTxWarp>
            <a:noAutofit/>
          </a:bodyPr>
          <a:lstStyle/>
          <a:p>
            <a:pPr defTabSz="913996" fontAlgn="base">
              <a:lnSpc>
                <a:spcPct val="80000"/>
              </a:lnSpc>
              <a:spcBef>
                <a:spcPct val="0"/>
              </a:spcBef>
              <a:spcAft>
                <a:spcPct val="0"/>
              </a:spcAft>
            </a:pP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SPLA </a:t>
            </a:r>
          </a:p>
          <a:p>
            <a:pPr defTabSz="913996" fontAlgn="base">
              <a:lnSpc>
                <a:spcPct val="80000"/>
              </a:lnSpc>
              <a:spcBef>
                <a:spcPct val="0"/>
              </a:spcBef>
              <a:spcAft>
                <a:spcPct val="0"/>
              </a:spcAft>
            </a:pPr>
            <a:r>
              <a:rPr lang="fr-FR" spc="-5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revenue</a:t>
            </a:r>
            <a:endParaRPr lang="fr-FR" spc="-5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4" name="Right Arrow 33"/>
          <p:cNvSpPr/>
          <p:nvPr/>
        </p:nvSpPr>
        <p:spPr bwMode="auto">
          <a:xfrm rot="16200000">
            <a:off x="9701646" y="3430588"/>
            <a:ext cx="3568411"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35" name="TextBox 34"/>
          <p:cNvSpPr txBox="1"/>
          <p:nvPr/>
        </p:nvSpPr>
        <p:spPr>
          <a:xfrm>
            <a:off x="10135911" y="3240806"/>
            <a:ext cx="1388040" cy="769441"/>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80%</a:t>
            </a:r>
            <a:endParaRPr lang="fr-FR" sz="5000" spc="-300">
              <a:gradFill>
                <a:gsLst>
                  <a:gs pos="0">
                    <a:srgbClr val="FBFBFB"/>
                  </a:gs>
                  <a:gs pos="86000">
                    <a:srgbClr val="FBFBFB"/>
                  </a:gs>
                </a:gsLst>
                <a:lin ang="5400000" scaled="0"/>
              </a:gradFill>
              <a:latin typeface="+mj-lt"/>
            </a:endParaRPr>
          </a:p>
        </p:txBody>
      </p:sp>
      <p:sp>
        <p:nvSpPr>
          <p:cNvPr id="36" name="Right Arrow 35"/>
          <p:cNvSpPr/>
          <p:nvPr/>
        </p:nvSpPr>
        <p:spPr bwMode="auto">
          <a:xfrm rot="16200000">
            <a:off x="4878958" y="2668514"/>
            <a:ext cx="1135178"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37" name="TextBox 36"/>
          <p:cNvSpPr txBox="1"/>
          <p:nvPr/>
        </p:nvSpPr>
        <p:spPr>
          <a:xfrm>
            <a:off x="4164833" y="3754473"/>
            <a:ext cx="1121981" cy="769441"/>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3x</a:t>
            </a:r>
            <a:endParaRPr lang="fr-FR" sz="5000" spc="-300">
              <a:gradFill>
                <a:gsLst>
                  <a:gs pos="0">
                    <a:srgbClr val="FBFBFB"/>
                  </a:gs>
                  <a:gs pos="86000">
                    <a:srgbClr val="FBFBFB"/>
                  </a:gs>
                </a:gsLst>
                <a:lin ang="5400000" scaled="0"/>
              </a:gradFill>
              <a:latin typeface="+mj-lt"/>
            </a:endParaRPr>
          </a:p>
        </p:txBody>
      </p:sp>
      <p:sp>
        <p:nvSpPr>
          <p:cNvPr id="38" name="Right Arrow 37"/>
          <p:cNvSpPr/>
          <p:nvPr/>
        </p:nvSpPr>
        <p:spPr bwMode="auto">
          <a:xfrm rot="16200000">
            <a:off x="4762723" y="4538869"/>
            <a:ext cx="1367652" cy="813661"/>
          </a:xfrm>
          <a:prstGeom prs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96" fontAlgn="base">
              <a:spcBef>
                <a:spcPct val="0"/>
              </a:spcBef>
              <a:spcAft>
                <a:spcPct val="0"/>
              </a:spcAft>
            </a:pPr>
            <a:endParaRPr lang="fr-FR" sz="2200">
              <a:gradFill>
                <a:gsLst>
                  <a:gs pos="0">
                    <a:srgbClr val="FFFFFF"/>
                  </a:gs>
                  <a:gs pos="100000">
                    <a:srgbClr val="FFFFFF"/>
                  </a:gs>
                </a:gsLst>
                <a:lin ang="5400000" scaled="0"/>
              </a:gradFill>
            </a:endParaRPr>
          </a:p>
        </p:txBody>
      </p:sp>
      <p:sp>
        <p:nvSpPr>
          <p:cNvPr id="39" name="TextBox 38"/>
          <p:cNvSpPr txBox="1"/>
          <p:nvPr/>
        </p:nvSpPr>
        <p:spPr>
          <a:xfrm>
            <a:off x="4164833" y="1767881"/>
            <a:ext cx="1121981" cy="769441"/>
          </a:xfrm>
          <a:prstGeom prst="rect">
            <a:avLst/>
          </a:prstGeom>
          <a:noFill/>
        </p:spPr>
        <p:txBody>
          <a:bodyPr wrap="square" lIns="0" tIns="0" rIns="0" bIns="0" rtlCol="0">
            <a:spAutoFit/>
          </a:bodyPr>
          <a:lstStyle/>
          <a:p>
            <a:r>
              <a:rPr lang="fr-FR" sz="5000" spc="-300" smtClean="0">
                <a:gradFill>
                  <a:gsLst>
                    <a:gs pos="0">
                      <a:srgbClr val="FBFBFB"/>
                    </a:gs>
                    <a:gs pos="86000">
                      <a:srgbClr val="FBFBFB"/>
                    </a:gs>
                  </a:gsLst>
                  <a:lin ang="5400000" scaled="0"/>
                </a:gradFill>
                <a:latin typeface="+mj-lt"/>
              </a:rPr>
              <a:t>4x</a:t>
            </a:r>
            <a:endParaRPr lang="fr-FR" sz="5000" spc="-300">
              <a:gradFill>
                <a:gsLst>
                  <a:gs pos="0">
                    <a:srgbClr val="FBFBFB"/>
                  </a:gs>
                  <a:gs pos="86000">
                    <a:srgbClr val="FBFBFB"/>
                  </a:gs>
                </a:gsLst>
                <a:lin ang="5400000" scaled="0"/>
              </a:gradFill>
              <a:latin typeface="+mj-lt"/>
            </a:endParaRPr>
          </a:p>
        </p:txBody>
      </p:sp>
      <p:grpSp>
        <p:nvGrpSpPr>
          <p:cNvPr id="40" name="Group 39"/>
          <p:cNvGrpSpPr/>
          <p:nvPr/>
        </p:nvGrpSpPr>
        <p:grpSpPr>
          <a:xfrm rot="16200000" flipV="1">
            <a:off x="12538794" y="2850195"/>
            <a:ext cx="3807064" cy="231020"/>
            <a:chOff x="798539" y="3475269"/>
            <a:chExt cx="3349860" cy="200185"/>
          </a:xfrm>
        </p:grpSpPr>
        <p:grpSp>
          <p:nvGrpSpPr>
            <p:cNvPr id="41" name="Group 40"/>
            <p:cNvGrpSpPr/>
            <p:nvPr/>
          </p:nvGrpSpPr>
          <p:grpSpPr>
            <a:xfrm>
              <a:off x="798539" y="3475269"/>
              <a:ext cx="1368661" cy="200185"/>
              <a:chOff x="1836925" y="2049425"/>
              <a:chExt cx="1368661" cy="200185"/>
            </a:xfrm>
          </p:grpSpPr>
          <p:cxnSp>
            <p:nvCxnSpPr>
              <p:cNvPr id="45" name="Straight Connector 44"/>
              <p:cNvCxnSpPr/>
              <p:nvPr/>
            </p:nvCxnSpPr>
            <p:spPr>
              <a:xfrm rot="5400000" flipV="1">
                <a:off x="2521256" y="1365095"/>
                <a:ext cx="0" cy="136866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847258" y="2049425"/>
                <a:ext cx="0" cy="20018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783258" y="3475269"/>
              <a:ext cx="1365141" cy="200185"/>
              <a:chOff x="2099416" y="2049425"/>
              <a:chExt cx="1365141" cy="200185"/>
            </a:xfrm>
          </p:grpSpPr>
          <p:cxnSp>
            <p:nvCxnSpPr>
              <p:cNvPr id="43" name="Straight Connector 42"/>
              <p:cNvCxnSpPr/>
              <p:nvPr/>
            </p:nvCxnSpPr>
            <p:spPr>
              <a:xfrm rot="5400000" flipV="1">
                <a:off x="2781987" y="1366857"/>
                <a:ext cx="0" cy="136514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453916" y="2049425"/>
                <a:ext cx="0" cy="20018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7" name="Title 21"/>
          <p:cNvSpPr txBox="1">
            <a:spLocks/>
          </p:cNvSpPr>
          <p:nvPr/>
        </p:nvSpPr>
        <p:spPr>
          <a:xfrm>
            <a:off x="14303286" y="2716392"/>
            <a:ext cx="514888" cy="443198"/>
          </a:xfrm>
          <a:prstGeom prst="rect">
            <a:avLst/>
          </a:prstGeom>
        </p:spPr>
        <p:txBody>
          <a:bodyPr vert="horz" wrap="square" lIns="0" tIns="0" rIns="0" bIns="0" rtlCol="0" anchor="t">
            <a:spAutoFit/>
          </a:bodyPr>
          <a:lstStyle>
            <a:defPPr>
              <a:defRPr lang="en-US"/>
            </a:defPPr>
            <a:lvl1pPr algn="ctr">
              <a:lnSpc>
                <a:spcPct val="90000"/>
              </a:lnSpc>
              <a:spcBef>
                <a:spcPct val="0"/>
              </a:spcBef>
              <a:buNone/>
              <a:defRPr sz="3200" b="0" cap="none" spc="-100" baseline="0">
                <a:ln w="3175">
                  <a:noFill/>
                </a:ln>
                <a:gradFill>
                  <a:gsLst>
                    <a:gs pos="0">
                      <a:schemeClr val="bg1">
                        <a:lumMod val="75000"/>
                      </a:schemeClr>
                    </a:gs>
                    <a:gs pos="100000">
                      <a:schemeClr val="bg1">
                        <a:lumMod val="75000"/>
                      </a:schemeClr>
                    </a:gs>
                  </a:gsLst>
                  <a:lin ang="5400000" scaled="0"/>
                </a:gradFill>
                <a:effectLst/>
                <a:latin typeface="Segoe UI Light" pitchFamily="34" charset="0"/>
                <a:ea typeface="Segoe UI" pitchFamily="34" charset="0"/>
                <a:cs typeface="Segoe UI" pitchFamily="34" charset="0"/>
              </a:defRPr>
            </a:lvl1pPr>
          </a:lstStyle>
          <a:p>
            <a:r>
              <a:rPr lang="fr-FR" smtClean="0"/>
              <a:t>1x</a:t>
            </a:r>
            <a:endParaRPr lang="fr-FR"/>
          </a:p>
        </p:txBody>
      </p:sp>
    </p:spTree>
    <p:extLst>
      <p:ext uri="{BB962C8B-B14F-4D97-AF65-F5344CB8AC3E}">
        <p14:creationId xmlns:p14="http://schemas.microsoft.com/office/powerpoint/2010/main" val="21263507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512764" y="1768476"/>
            <a:ext cx="11228440" cy="997196"/>
          </a:xfrm>
        </p:spPr>
        <p:txBody>
          <a:bodyPr/>
          <a:lstStyle/>
          <a:p>
            <a:r>
              <a:rPr lang="fr-FR" sz="7200" dirty="0" smtClean="0"/>
              <a:t>Orange – Forfait Informatique</a:t>
            </a:r>
            <a:endParaRPr lang="fr-FR" sz="7200" dirty="0"/>
          </a:p>
        </p:txBody>
      </p:sp>
      <p:sp>
        <p:nvSpPr>
          <p:cNvPr id="4" name="Espace réservé du texte 3"/>
          <p:cNvSpPr>
            <a:spLocks noGrp="1"/>
          </p:cNvSpPr>
          <p:nvPr>
            <p:ph type="body" sz="quarter" idx="11"/>
          </p:nvPr>
        </p:nvSpPr>
        <p:spPr>
          <a:xfrm>
            <a:off x="512764" y="3219165"/>
            <a:ext cx="7513637" cy="984885"/>
          </a:xfrm>
        </p:spPr>
        <p:txBody>
          <a:bodyPr/>
          <a:lstStyle/>
          <a:p>
            <a:r>
              <a:rPr lang="fr-FR" dirty="0" smtClean="0">
                <a:solidFill>
                  <a:schemeClr val="bg1"/>
                </a:solidFill>
              </a:rPr>
              <a:t>Benoit Delanoë</a:t>
            </a:r>
          </a:p>
          <a:p>
            <a:r>
              <a:rPr lang="fr-FR" dirty="0" smtClean="0"/>
              <a:t>Directeur Forfait Informatique</a:t>
            </a:r>
            <a:endParaRPr lang="fr-FR" dirty="0"/>
          </a:p>
        </p:txBody>
      </p:sp>
    </p:spTree>
    <p:extLst>
      <p:ext uri="{BB962C8B-B14F-4D97-AF65-F5344CB8AC3E}">
        <p14:creationId xmlns:p14="http://schemas.microsoft.com/office/powerpoint/2010/main" val="251639746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0"/>
          <p:cNvGrpSpPr>
            <a:grpSpLocks/>
          </p:cNvGrpSpPr>
          <p:nvPr/>
        </p:nvGrpSpPr>
        <p:grpSpPr bwMode="auto">
          <a:xfrm>
            <a:off x="4141239" y="2322513"/>
            <a:ext cx="3586815" cy="3211512"/>
            <a:chOff x="3210942" y="2233497"/>
            <a:chExt cx="2690511" cy="3211727"/>
          </a:xfrm>
        </p:grpSpPr>
        <p:sp>
          <p:nvSpPr>
            <p:cNvPr id="33" name="Rectangle à coins arrondis 32"/>
            <p:cNvSpPr/>
            <p:nvPr/>
          </p:nvSpPr>
          <p:spPr>
            <a:xfrm>
              <a:off x="3406182" y="2438298"/>
              <a:ext cx="2495271" cy="3006926"/>
            </a:xfrm>
            <a:prstGeom prst="roundRect">
              <a:avLst/>
            </a:prstGeom>
            <a:solidFill>
              <a:srgbClr val="FF7B29"/>
            </a:solidFill>
            <a:ln>
              <a:solidFill>
                <a:srgbClr val="FF66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36" name="Ellipse 35"/>
            <p:cNvSpPr/>
            <p:nvPr/>
          </p:nvSpPr>
          <p:spPr>
            <a:xfrm>
              <a:off x="3210942" y="2233497"/>
              <a:ext cx="504769" cy="503271"/>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rgbClr val="FF6600"/>
                  </a:solidFill>
                  <a:latin typeface="Helvetica 65 Medium" pitchFamily="2" charset="0"/>
                </a:rPr>
                <a:t>2</a:t>
              </a:r>
            </a:p>
          </p:txBody>
        </p:sp>
      </p:grpSp>
      <p:grpSp>
        <p:nvGrpSpPr>
          <p:cNvPr id="3" name="Groupe 11"/>
          <p:cNvGrpSpPr>
            <a:grpSpLocks/>
          </p:cNvGrpSpPr>
          <p:nvPr/>
        </p:nvGrpSpPr>
        <p:grpSpPr bwMode="auto">
          <a:xfrm>
            <a:off x="4558115" y="2668589"/>
            <a:ext cx="2749550" cy="898525"/>
            <a:chOff x="3524086" y="2636912"/>
            <a:chExt cx="2512409" cy="898452"/>
          </a:xfrm>
        </p:grpSpPr>
        <p:sp>
          <p:nvSpPr>
            <p:cNvPr id="51" name="Rectangle à coins arrondis 50"/>
            <p:cNvSpPr/>
            <p:nvPr/>
          </p:nvSpPr>
          <p:spPr>
            <a:xfrm>
              <a:off x="3524086" y="2898828"/>
              <a:ext cx="2285451" cy="593677"/>
            </a:xfrm>
            <a:prstGeom prst="roundRect">
              <a:avLst/>
            </a:prstGeom>
            <a:solidFill>
              <a:srgbClr val="FF7B2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pic>
          <p:nvPicPr>
            <p:cNvPr id="298018" name="Picture 2"/>
            <p:cNvPicPr>
              <a:picLocks noChangeAspect="1" noChangeArrowheads="1"/>
            </p:cNvPicPr>
            <p:nvPr/>
          </p:nvPicPr>
          <p:blipFill>
            <a:blip r:embed="rId2" cstate="print"/>
            <a:srcRect/>
            <a:stretch>
              <a:fillRect/>
            </a:stretch>
          </p:blipFill>
          <p:spPr bwMode="auto">
            <a:xfrm flipH="1">
              <a:off x="3524086" y="2636912"/>
              <a:ext cx="846243" cy="898452"/>
            </a:xfrm>
            <a:prstGeom prst="rect">
              <a:avLst/>
            </a:prstGeom>
            <a:noFill/>
            <a:ln w="9525">
              <a:noFill/>
              <a:miter lim="800000"/>
              <a:headEnd/>
              <a:tailEnd/>
            </a:ln>
          </p:spPr>
        </p:pic>
        <p:sp>
          <p:nvSpPr>
            <p:cNvPr id="37" name="Rectangle 36"/>
            <p:cNvSpPr/>
            <p:nvPr/>
          </p:nvSpPr>
          <p:spPr>
            <a:xfrm>
              <a:off x="4152585" y="2943274"/>
              <a:ext cx="1883910" cy="503197"/>
            </a:xfrm>
            <a:prstGeom prst="rect">
              <a:avLst/>
            </a:prstGeom>
          </p:spPr>
          <p:txBody>
            <a:bodyPr>
              <a:spAutoFit/>
            </a:bodyPr>
            <a:lstStyle/>
            <a:p>
              <a:pPr marL="193675" indent="-193675">
                <a:lnSpc>
                  <a:spcPts val="1600"/>
                </a:lnSpc>
                <a:spcAft>
                  <a:spcPct val="50000"/>
                </a:spcAft>
                <a:buClr>
                  <a:srgbClr val="FF6600"/>
                </a:buClr>
                <a:buSzPct val="70000"/>
                <a:defRPr/>
              </a:pPr>
              <a:r>
                <a:rPr lang="fr-FR" kern="0" dirty="0">
                  <a:solidFill>
                    <a:prstClr val="white"/>
                  </a:solidFill>
                  <a:latin typeface="Helvetica CE 55 Roman" pitchFamily="34" charset="0"/>
                </a:rPr>
                <a:t>	</a:t>
              </a:r>
              <a:r>
                <a:rPr lang="fr-FR" sz="1200" kern="0" dirty="0">
                  <a:solidFill>
                    <a:prstClr val="white"/>
                  </a:solidFill>
                  <a:latin typeface="Helvetica 45 Light" pitchFamily="34" charset="0"/>
                </a:rPr>
                <a:t>solutions</a:t>
              </a:r>
              <a:r>
                <a:rPr lang="fr-FR" kern="0" dirty="0">
                  <a:solidFill>
                    <a:prstClr val="white"/>
                  </a:solidFill>
                  <a:latin typeface="Helvetica CE 55 Roman" pitchFamily="34" charset="0"/>
                </a:rPr>
                <a:t/>
              </a:r>
              <a:br>
                <a:rPr lang="fr-FR" kern="0" dirty="0">
                  <a:solidFill>
                    <a:prstClr val="white"/>
                  </a:solidFill>
                  <a:latin typeface="Helvetica CE 55 Roman" pitchFamily="34" charset="0"/>
                </a:rPr>
              </a:br>
              <a:r>
                <a:rPr lang="fr-FR" kern="0" dirty="0">
                  <a:solidFill>
                    <a:prstClr val="white"/>
                  </a:solidFill>
                  <a:latin typeface="Helvetica CE 55 Roman" pitchFamily="34" charset="0"/>
                </a:rPr>
                <a:t>bureautique</a:t>
              </a:r>
            </a:p>
          </p:txBody>
        </p:sp>
      </p:grpSp>
      <p:grpSp>
        <p:nvGrpSpPr>
          <p:cNvPr id="4" name="Groupe 12"/>
          <p:cNvGrpSpPr>
            <a:grpSpLocks/>
          </p:cNvGrpSpPr>
          <p:nvPr/>
        </p:nvGrpSpPr>
        <p:grpSpPr bwMode="auto">
          <a:xfrm>
            <a:off x="4558115" y="3624263"/>
            <a:ext cx="2749550" cy="703262"/>
            <a:chOff x="3524088" y="3673461"/>
            <a:chExt cx="2512407" cy="703231"/>
          </a:xfrm>
        </p:grpSpPr>
        <p:sp>
          <p:nvSpPr>
            <p:cNvPr id="52" name="Rectangle à coins arrondis 51"/>
            <p:cNvSpPr/>
            <p:nvPr/>
          </p:nvSpPr>
          <p:spPr>
            <a:xfrm>
              <a:off x="3524088" y="3782993"/>
              <a:ext cx="2285449" cy="593699"/>
            </a:xfrm>
            <a:prstGeom prst="roundRect">
              <a:avLst/>
            </a:prstGeom>
            <a:solidFill>
              <a:srgbClr val="FF7B2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pic>
          <p:nvPicPr>
            <p:cNvPr id="298015" name="Picture 2"/>
            <p:cNvPicPr>
              <a:picLocks noChangeAspect="1" noChangeArrowheads="1"/>
            </p:cNvPicPr>
            <p:nvPr/>
          </p:nvPicPr>
          <p:blipFill>
            <a:blip r:embed="rId3" cstate="print"/>
            <a:srcRect/>
            <a:stretch>
              <a:fillRect/>
            </a:stretch>
          </p:blipFill>
          <p:spPr bwMode="auto">
            <a:xfrm>
              <a:off x="3587013" y="3673461"/>
              <a:ext cx="1009215" cy="616302"/>
            </a:xfrm>
            <a:prstGeom prst="rect">
              <a:avLst/>
            </a:prstGeom>
            <a:noFill/>
            <a:ln w="9525">
              <a:noFill/>
              <a:miter lim="800000"/>
              <a:headEnd/>
              <a:tailEnd/>
            </a:ln>
          </p:spPr>
        </p:pic>
        <p:sp>
          <p:nvSpPr>
            <p:cNvPr id="43" name="Rectangle 42"/>
            <p:cNvSpPr/>
            <p:nvPr/>
          </p:nvSpPr>
          <p:spPr>
            <a:xfrm>
              <a:off x="4152586" y="3829029"/>
              <a:ext cx="1883909" cy="501628"/>
            </a:xfrm>
            <a:prstGeom prst="rect">
              <a:avLst/>
            </a:prstGeom>
          </p:spPr>
          <p:txBody>
            <a:bodyPr>
              <a:spAutoFit/>
            </a:bodyPr>
            <a:lstStyle/>
            <a:p>
              <a:pPr marL="193675" indent="-193675">
                <a:lnSpc>
                  <a:spcPts val="1600"/>
                </a:lnSpc>
                <a:spcAft>
                  <a:spcPct val="50000"/>
                </a:spcAft>
                <a:buClr>
                  <a:srgbClr val="FF6600"/>
                </a:buClr>
                <a:buSzPct val="70000"/>
                <a:defRPr/>
              </a:pPr>
              <a:r>
                <a:rPr lang="fr-FR" kern="0" dirty="0">
                  <a:solidFill>
                    <a:prstClr val="white"/>
                  </a:solidFill>
                  <a:latin typeface="Helvetica CE 55 Roman" pitchFamily="34" charset="0"/>
                </a:rPr>
                <a:t>	</a:t>
              </a:r>
              <a:r>
                <a:rPr lang="fr-FR" sz="1200" kern="0" dirty="0">
                  <a:solidFill>
                    <a:prstClr val="white"/>
                  </a:solidFill>
                  <a:latin typeface="Helvetica 45 Light" pitchFamily="34" charset="0"/>
                </a:rPr>
                <a:t>solutions</a:t>
              </a:r>
              <a:r>
                <a:rPr lang="fr-FR" kern="0" dirty="0">
                  <a:solidFill>
                    <a:prstClr val="white"/>
                  </a:solidFill>
                  <a:latin typeface="Helvetica CE 55 Roman" pitchFamily="34" charset="0"/>
                </a:rPr>
                <a:t/>
              </a:r>
              <a:br>
                <a:rPr lang="fr-FR" kern="0" dirty="0">
                  <a:solidFill>
                    <a:prstClr val="white"/>
                  </a:solidFill>
                  <a:latin typeface="Helvetica CE 55 Roman" pitchFamily="34" charset="0"/>
                </a:rPr>
              </a:br>
              <a:r>
                <a:rPr lang="fr-FR" kern="0" dirty="0">
                  <a:solidFill>
                    <a:prstClr val="white"/>
                  </a:solidFill>
                  <a:latin typeface="Helvetica CE 55 Roman" pitchFamily="34" charset="0"/>
                </a:rPr>
                <a:t>collaboratives</a:t>
              </a:r>
            </a:p>
          </p:txBody>
        </p:sp>
      </p:grpSp>
      <p:grpSp>
        <p:nvGrpSpPr>
          <p:cNvPr id="5" name="Groupe 13"/>
          <p:cNvGrpSpPr>
            <a:grpSpLocks/>
          </p:cNvGrpSpPr>
          <p:nvPr/>
        </p:nvGrpSpPr>
        <p:grpSpPr bwMode="auto">
          <a:xfrm>
            <a:off x="4558115" y="4386264"/>
            <a:ext cx="2749550" cy="898525"/>
            <a:chOff x="3524088" y="4440465"/>
            <a:chExt cx="2512407" cy="898452"/>
          </a:xfrm>
        </p:grpSpPr>
        <p:sp>
          <p:nvSpPr>
            <p:cNvPr id="53" name="Rectangle à coins arrondis 52"/>
            <p:cNvSpPr/>
            <p:nvPr/>
          </p:nvSpPr>
          <p:spPr>
            <a:xfrm>
              <a:off x="3524088" y="4702381"/>
              <a:ext cx="2285449" cy="593677"/>
            </a:xfrm>
            <a:prstGeom prst="roundRect">
              <a:avLst/>
            </a:prstGeom>
            <a:solidFill>
              <a:srgbClr val="FF7B2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pic>
          <p:nvPicPr>
            <p:cNvPr id="298012" name="Picture 2"/>
            <p:cNvPicPr>
              <a:picLocks noChangeAspect="1" noChangeArrowheads="1"/>
            </p:cNvPicPr>
            <p:nvPr/>
          </p:nvPicPr>
          <p:blipFill>
            <a:blip r:embed="rId4" cstate="print"/>
            <a:srcRect/>
            <a:stretch>
              <a:fillRect/>
            </a:stretch>
          </p:blipFill>
          <p:spPr bwMode="auto">
            <a:xfrm flipH="1">
              <a:off x="3568964" y="4440465"/>
              <a:ext cx="756488" cy="898452"/>
            </a:xfrm>
            <a:prstGeom prst="rect">
              <a:avLst/>
            </a:prstGeom>
            <a:noFill/>
            <a:ln w="9525">
              <a:noFill/>
              <a:miter lim="800000"/>
              <a:headEnd/>
              <a:tailEnd/>
            </a:ln>
          </p:spPr>
        </p:pic>
        <p:sp>
          <p:nvSpPr>
            <p:cNvPr id="45" name="Rectangle 44"/>
            <p:cNvSpPr/>
            <p:nvPr/>
          </p:nvSpPr>
          <p:spPr>
            <a:xfrm>
              <a:off x="4152586" y="4746827"/>
              <a:ext cx="1883909" cy="503197"/>
            </a:xfrm>
            <a:prstGeom prst="rect">
              <a:avLst/>
            </a:prstGeom>
          </p:spPr>
          <p:txBody>
            <a:bodyPr>
              <a:spAutoFit/>
            </a:bodyPr>
            <a:lstStyle/>
            <a:p>
              <a:pPr marL="193675" indent="-193675">
                <a:lnSpc>
                  <a:spcPts val="1600"/>
                </a:lnSpc>
                <a:spcAft>
                  <a:spcPct val="50000"/>
                </a:spcAft>
                <a:buClr>
                  <a:srgbClr val="FF6600"/>
                </a:buClr>
                <a:buSzPct val="70000"/>
                <a:defRPr/>
              </a:pPr>
              <a:r>
                <a:rPr lang="fr-FR" kern="0" dirty="0">
                  <a:solidFill>
                    <a:prstClr val="white"/>
                  </a:solidFill>
                  <a:latin typeface="Helvetica CE 55 Roman" pitchFamily="34" charset="0"/>
                </a:rPr>
                <a:t>	</a:t>
              </a:r>
              <a:r>
                <a:rPr lang="fr-FR" sz="1200" kern="0" dirty="0">
                  <a:solidFill>
                    <a:prstClr val="white"/>
                  </a:solidFill>
                  <a:latin typeface="Helvetica 45 Light" pitchFamily="34" charset="0"/>
                </a:rPr>
                <a:t>solutions</a:t>
              </a:r>
              <a:r>
                <a:rPr lang="fr-FR" kern="0" dirty="0">
                  <a:solidFill>
                    <a:prstClr val="white"/>
                  </a:solidFill>
                  <a:latin typeface="Helvetica CE 55 Roman" pitchFamily="34" charset="0"/>
                </a:rPr>
                <a:t/>
              </a:r>
              <a:br>
                <a:rPr lang="fr-FR" kern="0" dirty="0">
                  <a:solidFill>
                    <a:prstClr val="white"/>
                  </a:solidFill>
                  <a:latin typeface="Helvetica CE 55 Roman" pitchFamily="34" charset="0"/>
                </a:rPr>
              </a:br>
              <a:r>
                <a:rPr lang="fr-FR" kern="0" dirty="0">
                  <a:solidFill>
                    <a:prstClr val="white"/>
                  </a:solidFill>
                  <a:latin typeface="Helvetica CE 55 Roman" pitchFamily="34" charset="0"/>
                </a:rPr>
                <a:t>métiers</a:t>
              </a:r>
            </a:p>
          </p:txBody>
        </p:sp>
      </p:grpSp>
      <p:grpSp>
        <p:nvGrpSpPr>
          <p:cNvPr id="6" name="Groupe 57"/>
          <p:cNvGrpSpPr>
            <a:grpSpLocks/>
          </p:cNvGrpSpPr>
          <p:nvPr/>
        </p:nvGrpSpPr>
        <p:grpSpPr bwMode="auto">
          <a:xfrm>
            <a:off x="8075097" y="2322513"/>
            <a:ext cx="2944085" cy="3211512"/>
            <a:chOff x="333462" y="2233497"/>
            <a:chExt cx="2690511" cy="3211727"/>
          </a:xfrm>
        </p:grpSpPr>
        <p:sp>
          <p:nvSpPr>
            <p:cNvPr id="59" name="Rectangle à coins arrondis 58"/>
            <p:cNvSpPr/>
            <p:nvPr/>
          </p:nvSpPr>
          <p:spPr>
            <a:xfrm>
              <a:off x="528703" y="2438298"/>
              <a:ext cx="2495270" cy="3006926"/>
            </a:xfrm>
            <a:prstGeom prst="roundRect">
              <a:avLst/>
            </a:prstGeom>
            <a:solidFill>
              <a:srgbClr val="FF7B2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60" name="Ellipse 59"/>
            <p:cNvSpPr/>
            <p:nvPr/>
          </p:nvSpPr>
          <p:spPr>
            <a:xfrm>
              <a:off x="333462" y="2233497"/>
              <a:ext cx="504768" cy="503271"/>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rgbClr val="FF6600"/>
                  </a:solidFill>
                  <a:latin typeface="Helvetica 65 Medium" pitchFamily="2" charset="0"/>
                </a:rPr>
                <a:t>3</a:t>
              </a:r>
            </a:p>
          </p:txBody>
        </p:sp>
        <p:pic>
          <p:nvPicPr>
            <p:cNvPr id="298009" name="Picture 2"/>
            <p:cNvPicPr>
              <a:picLocks noChangeAspect="1" noChangeArrowheads="1"/>
            </p:cNvPicPr>
            <p:nvPr/>
          </p:nvPicPr>
          <p:blipFill>
            <a:blip r:embed="rId5" cstate="print"/>
            <a:srcRect/>
            <a:stretch>
              <a:fillRect/>
            </a:stretch>
          </p:blipFill>
          <p:spPr bwMode="auto">
            <a:xfrm flipH="1">
              <a:off x="936339" y="2737553"/>
              <a:ext cx="1605514" cy="1295736"/>
            </a:xfrm>
            <a:prstGeom prst="rect">
              <a:avLst/>
            </a:prstGeom>
            <a:noFill/>
            <a:ln w="9525">
              <a:noFill/>
              <a:miter lim="800000"/>
              <a:headEnd/>
              <a:tailEnd/>
            </a:ln>
          </p:spPr>
        </p:pic>
        <p:sp>
          <p:nvSpPr>
            <p:cNvPr id="62" name="Rectangle 61"/>
            <p:cNvSpPr/>
            <p:nvPr/>
          </p:nvSpPr>
          <p:spPr>
            <a:xfrm>
              <a:off x="838230" y="4711750"/>
              <a:ext cx="1927009" cy="441355"/>
            </a:xfrm>
            <a:prstGeom prst="rect">
              <a:avLst/>
            </a:prstGeom>
          </p:spPr>
          <p:txBody>
            <a:bodyPr>
              <a:spAutoFit/>
            </a:bodyPr>
            <a:lstStyle/>
            <a:p>
              <a:pPr marL="193675" indent="-193675" algn="ctr">
                <a:lnSpc>
                  <a:spcPct val="70000"/>
                </a:lnSpc>
                <a:spcAft>
                  <a:spcPct val="50000"/>
                </a:spcAft>
                <a:buClr>
                  <a:srgbClr val="FF6600"/>
                </a:buClr>
                <a:buSzPct val="70000"/>
                <a:defRPr/>
              </a:pPr>
              <a:r>
                <a:rPr lang="fr-FR" sz="3200" kern="0" dirty="0">
                  <a:solidFill>
                    <a:prstClr val="white"/>
                  </a:solidFill>
                  <a:latin typeface="Helvetica CE 55 Roman" pitchFamily="34" charset="0"/>
                </a:rPr>
                <a:t>options</a:t>
              </a:r>
            </a:p>
          </p:txBody>
        </p:sp>
      </p:grpSp>
      <p:sp>
        <p:nvSpPr>
          <p:cNvPr id="63" name="Rectangle 62"/>
          <p:cNvSpPr/>
          <p:nvPr/>
        </p:nvSpPr>
        <p:spPr>
          <a:xfrm>
            <a:off x="8481391" y="4144963"/>
            <a:ext cx="2797505" cy="501650"/>
          </a:xfrm>
          <a:prstGeom prst="rect">
            <a:avLst/>
          </a:prstGeom>
        </p:spPr>
        <p:txBody>
          <a:bodyPr>
            <a:spAutoFit/>
          </a:bodyPr>
          <a:lstStyle/>
          <a:p>
            <a:pPr marL="193675" indent="-193675">
              <a:lnSpc>
                <a:spcPts val="1600"/>
              </a:lnSpc>
              <a:spcAft>
                <a:spcPct val="50000"/>
              </a:spcAft>
              <a:buClr>
                <a:srgbClr val="FF6600"/>
              </a:buClr>
              <a:buSzPct val="70000"/>
              <a:defRPr/>
            </a:pPr>
            <a:r>
              <a:rPr lang="fr-FR" sz="2000" kern="0" dirty="0">
                <a:solidFill>
                  <a:prstClr val="white"/>
                </a:solidFill>
                <a:latin typeface="Helvetica CE 55 Roman" pitchFamily="34" charset="0"/>
              </a:rPr>
              <a:t>	</a:t>
            </a:r>
            <a:r>
              <a:rPr lang="fr-FR" sz="1400" kern="0" dirty="0">
                <a:solidFill>
                  <a:prstClr val="white"/>
                </a:solidFill>
                <a:latin typeface="Helvetica 45 Light" pitchFamily="34" charset="0"/>
              </a:rPr>
              <a:t>assistance, sécurité, stockage…</a:t>
            </a:r>
            <a:endParaRPr lang="fr-FR" sz="2000" kern="0" dirty="0">
              <a:solidFill>
                <a:prstClr val="white"/>
              </a:solidFill>
              <a:latin typeface="Helvetica CE 55 Roman" pitchFamily="34" charset="0"/>
            </a:endParaRPr>
          </a:p>
        </p:txBody>
      </p:sp>
      <p:sp>
        <p:nvSpPr>
          <p:cNvPr id="64" name="ZoneTexte 63"/>
          <p:cNvSpPr txBox="1">
            <a:spLocks noChangeArrowheads="1"/>
          </p:cNvSpPr>
          <p:nvPr/>
        </p:nvSpPr>
        <p:spPr bwMode="auto">
          <a:xfrm>
            <a:off x="7615677" y="3008313"/>
            <a:ext cx="918841" cy="1862048"/>
          </a:xfrm>
          <a:prstGeom prst="rect">
            <a:avLst/>
          </a:prstGeom>
          <a:noFill/>
          <a:ln w="9525">
            <a:noFill/>
            <a:miter lim="800000"/>
            <a:headEnd/>
            <a:tailEnd/>
          </a:ln>
        </p:spPr>
        <p:txBody>
          <a:bodyPr wrap="none">
            <a:spAutoFit/>
          </a:bodyPr>
          <a:lstStyle/>
          <a:p>
            <a:pPr algn="ctr"/>
            <a:r>
              <a:rPr lang="fr-FR" sz="11500">
                <a:solidFill>
                  <a:srgbClr val="262626"/>
                </a:solidFill>
                <a:latin typeface="Calibri" pitchFamily="34" charset="0"/>
              </a:rPr>
              <a:t>+</a:t>
            </a:r>
          </a:p>
        </p:txBody>
      </p:sp>
      <p:grpSp>
        <p:nvGrpSpPr>
          <p:cNvPr id="297992" name="Groupe 67"/>
          <p:cNvGrpSpPr>
            <a:grpSpLocks/>
          </p:cNvGrpSpPr>
          <p:nvPr/>
        </p:nvGrpSpPr>
        <p:grpSpPr bwMode="auto">
          <a:xfrm>
            <a:off x="300489" y="2322513"/>
            <a:ext cx="3586816" cy="3211512"/>
            <a:chOff x="179512" y="2132856"/>
            <a:chExt cx="2690511" cy="3211727"/>
          </a:xfrm>
        </p:grpSpPr>
        <p:sp>
          <p:nvSpPr>
            <p:cNvPr id="69" name="Rectangle à coins arrondis 68"/>
            <p:cNvSpPr/>
            <p:nvPr/>
          </p:nvSpPr>
          <p:spPr>
            <a:xfrm>
              <a:off x="374753" y="2337657"/>
              <a:ext cx="2495270" cy="3006926"/>
            </a:xfrm>
            <a:prstGeom prst="roundRect">
              <a:avLst/>
            </a:prstGeom>
            <a:solidFill>
              <a:srgbClr val="FF7B2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prstClr val="white"/>
                </a:solidFill>
              </a:endParaRPr>
            </a:p>
          </p:txBody>
        </p:sp>
        <p:sp>
          <p:nvSpPr>
            <p:cNvPr id="79" name="Ellipse 78"/>
            <p:cNvSpPr/>
            <p:nvPr/>
          </p:nvSpPr>
          <p:spPr>
            <a:xfrm>
              <a:off x="179512" y="2132856"/>
              <a:ext cx="504768" cy="503271"/>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dirty="0">
                  <a:solidFill>
                    <a:srgbClr val="FF6600"/>
                  </a:solidFill>
                  <a:latin typeface="Helvetica 65 Medium" pitchFamily="2" charset="0"/>
                </a:rPr>
                <a:t>1</a:t>
              </a:r>
            </a:p>
          </p:txBody>
        </p:sp>
        <p:sp>
          <p:nvSpPr>
            <p:cNvPr id="90" name="Rectangle 89"/>
            <p:cNvSpPr/>
            <p:nvPr/>
          </p:nvSpPr>
          <p:spPr>
            <a:xfrm>
              <a:off x="455706" y="4365030"/>
              <a:ext cx="1944470" cy="437072"/>
            </a:xfrm>
            <a:prstGeom prst="rect">
              <a:avLst/>
            </a:prstGeom>
          </p:spPr>
          <p:txBody>
            <a:bodyPr>
              <a:spAutoFit/>
            </a:bodyPr>
            <a:lstStyle/>
            <a:p>
              <a:pPr marL="193675" indent="-193675">
                <a:lnSpc>
                  <a:spcPct val="70000"/>
                </a:lnSpc>
                <a:spcAft>
                  <a:spcPct val="50000"/>
                </a:spcAft>
                <a:buClr>
                  <a:srgbClr val="FF6600"/>
                </a:buClr>
                <a:buSzPct val="70000"/>
                <a:defRPr/>
              </a:pPr>
              <a:r>
                <a:rPr lang="fr-FR" sz="3200" kern="0" dirty="0">
                  <a:solidFill>
                    <a:prstClr val="white"/>
                  </a:solidFill>
                  <a:latin typeface="Helvetica CE 55 Roman" pitchFamily="34" charset="0"/>
                </a:rPr>
                <a:t>	</a:t>
              </a:r>
              <a:r>
                <a:rPr lang="fr-FR" sz="2000" kern="0" dirty="0">
                  <a:solidFill>
                    <a:prstClr val="white"/>
                  </a:solidFill>
                  <a:latin typeface="Helvetica 45 Light" pitchFamily="34" charset="0"/>
                </a:rPr>
                <a:t>forfait </a:t>
              </a:r>
              <a:r>
                <a:rPr lang="fr-FR" sz="3200" kern="0" dirty="0">
                  <a:solidFill>
                    <a:prstClr val="white"/>
                  </a:solidFill>
                  <a:latin typeface="Helvetica CE 55 Roman" pitchFamily="34" charset="0"/>
                </a:rPr>
                <a:t>bureau</a:t>
              </a:r>
            </a:p>
          </p:txBody>
        </p:sp>
      </p:grpSp>
      <p:sp>
        <p:nvSpPr>
          <p:cNvPr id="8" name="ZoneTexte 7"/>
          <p:cNvSpPr txBox="1">
            <a:spLocks noChangeArrowheads="1"/>
          </p:cNvSpPr>
          <p:nvPr/>
        </p:nvSpPr>
        <p:spPr bwMode="auto">
          <a:xfrm>
            <a:off x="3642669" y="3008313"/>
            <a:ext cx="918841" cy="1862048"/>
          </a:xfrm>
          <a:prstGeom prst="rect">
            <a:avLst/>
          </a:prstGeom>
          <a:noFill/>
          <a:ln w="9525">
            <a:noFill/>
            <a:miter lim="800000"/>
            <a:headEnd/>
            <a:tailEnd/>
          </a:ln>
        </p:spPr>
        <p:txBody>
          <a:bodyPr wrap="none">
            <a:spAutoFit/>
          </a:bodyPr>
          <a:lstStyle/>
          <a:p>
            <a:pPr algn="ctr"/>
            <a:r>
              <a:rPr lang="fr-FR" sz="11500">
                <a:solidFill>
                  <a:srgbClr val="262626"/>
                </a:solidFill>
                <a:latin typeface="Calibri" pitchFamily="34" charset="0"/>
              </a:rPr>
              <a:t>+</a:t>
            </a:r>
          </a:p>
        </p:txBody>
      </p:sp>
      <p:pic>
        <p:nvPicPr>
          <p:cNvPr id="297994" name="Picture 2"/>
          <p:cNvPicPr>
            <a:picLocks noChangeAspect="1" noChangeArrowheads="1"/>
          </p:cNvPicPr>
          <p:nvPr/>
        </p:nvPicPr>
        <p:blipFill>
          <a:blip r:embed="rId6" cstate="print"/>
          <a:srcRect/>
          <a:stretch>
            <a:fillRect/>
          </a:stretch>
        </p:blipFill>
        <p:spPr bwMode="auto">
          <a:xfrm>
            <a:off x="1722520" y="3368675"/>
            <a:ext cx="823302" cy="865188"/>
          </a:xfrm>
          <a:prstGeom prst="rect">
            <a:avLst/>
          </a:prstGeom>
          <a:noFill/>
          <a:ln w="9525">
            <a:noFill/>
            <a:miter lim="800000"/>
            <a:headEnd/>
            <a:tailEnd/>
          </a:ln>
        </p:spPr>
      </p:pic>
      <p:pic>
        <p:nvPicPr>
          <p:cNvPr id="297995" name="Picture 2" descr="V:\1- CURRENT\TONY\041 - MG - ORANGE - Présentation OBS\2- Documents\Sylvie\_PICTOS\COMMS EQUIP GIFS\C DATA CENTRE.gif"/>
          <p:cNvPicPr>
            <a:picLocks noChangeAspect="1" noChangeArrowheads="1"/>
          </p:cNvPicPr>
          <p:nvPr/>
        </p:nvPicPr>
        <p:blipFill>
          <a:blip r:embed="rId7" cstate="print"/>
          <a:srcRect/>
          <a:stretch>
            <a:fillRect/>
          </a:stretch>
        </p:blipFill>
        <p:spPr bwMode="auto">
          <a:xfrm>
            <a:off x="2729790" y="2801939"/>
            <a:ext cx="543658" cy="504825"/>
          </a:xfrm>
          <a:prstGeom prst="rect">
            <a:avLst/>
          </a:prstGeom>
          <a:noFill/>
          <a:ln w="9525">
            <a:noFill/>
            <a:miter lim="800000"/>
            <a:headEnd/>
            <a:tailEnd/>
          </a:ln>
        </p:spPr>
      </p:pic>
      <p:pic>
        <p:nvPicPr>
          <p:cNvPr id="297996" name="Picture 2"/>
          <p:cNvPicPr>
            <a:picLocks noChangeAspect="1" noChangeArrowheads="1"/>
          </p:cNvPicPr>
          <p:nvPr/>
        </p:nvPicPr>
        <p:blipFill>
          <a:blip r:embed="rId8" cstate="print"/>
          <a:srcRect/>
          <a:stretch>
            <a:fillRect/>
          </a:stretch>
        </p:blipFill>
        <p:spPr bwMode="auto">
          <a:xfrm>
            <a:off x="3233424" y="2959101"/>
            <a:ext cx="253934" cy="347663"/>
          </a:xfrm>
          <a:prstGeom prst="rect">
            <a:avLst/>
          </a:prstGeom>
          <a:noFill/>
          <a:ln w="9525">
            <a:noFill/>
            <a:miter lim="800000"/>
            <a:headEnd/>
            <a:tailEnd/>
          </a:ln>
        </p:spPr>
      </p:pic>
      <p:pic>
        <p:nvPicPr>
          <p:cNvPr id="297997" name="Image 82" descr="C DATABASE.gif"/>
          <p:cNvPicPr>
            <a:picLocks noChangeAspect="1"/>
          </p:cNvPicPr>
          <p:nvPr/>
        </p:nvPicPr>
        <p:blipFill>
          <a:blip r:embed="rId9" cstate="print"/>
          <a:srcRect/>
          <a:stretch>
            <a:fillRect/>
          </a:stretch>
        </p:blipFill>
        <p:spPr bwMode="auto">
          <a:xfrm>
            <a:off x="1123658" y="2843213"/>
            <a:ext cx="385597" cy="474662"/>
          </a:xfrm>
          <a:prstGeom prst="rect">
            <a:avLst/>
          </a:prstGeom>
          <a:noFill/>
          <a:ln w="9525">
            <a:noFill/>
            <a:miter lim="800000"/>
            <a:headEnd/>
            <a:tailEnd/>
          </a:ln>
        </p:spPr>
      </p:pic>
      <p:pic>
        <p:nvPicPr>
          <p:cNvPr id="297998" name="Image 83" descr="C INTERNET NETW.gif"/>
          <p:cNvPicPr>
            <a:picLocks noChangeAspect="1"/>
          </p:cNvPicPr>
          <p:nvPr/>
        </p:nvPicPr>
        <p:blipFill>
          <a:blip r:embed="rId10" cstate="print"/>
          <a:srcRect/>
          <a:stretch>
            <a:fillRect/>
          </a:stretch>
        </p:blipFill>
        <p:spPr bwMode="auto">
          <a:xfrm>
            <a:off x="876073" y="3752851"/>
            <a:ext cx="406440" cy="504825"/>
          </a:xfrm>
          <a:prstGeom prst="rect">
            <a:avLst/>
          </a:prstGeom>
          <a:noFill/>
          <a:ln w="9525">
            <a:noFill/>
            <a:miter lim="800000"/>
            <a:headEnd/>
            <a:tailEnd/>
          </a:ln>
        </p:spPr>
      </p:pic>
      <p:pic>
        <p:nvPicPr>
          <p:cNvPr id="297999" name="Image 84" descr="C HEADSET.gif"/>
          <p:cNvPicPr>
            <a:picLocks noChangeAspect="1"/>
          </p:cNvPicPr>
          <p:nvPr/>
        </p:nvPicPr>
        <p:blipFill>
          <a:blip r:embed="rId11" cstate="print"/>
          <a:srcRect/>
          <a:stretch>
            <a:fillRect/>
          </a:stretch>
        </p:blipFill>
        <p:spPr bwMode="auto">
          <a:xfrm>
            <a:off x="2886382" y="3824288"/>
            <a:ext cx="550605" cy="441325"/>
          </a:xfrm>
          <a:prstGeom prst="rect">
            <a:avLst/>
          </a:prstGeom>
          <a:noFill/>
          <a:ln w="9525">
            <a:noFill/>
            <a:miter lim="800000"/>
            <a:headEnd/>
            <a:tailEnd/>
          </a:ln>
        </p:spPr>
      </p:pic>
      <p:sp>
        <p:nvSpPr>
          <p:cNvPr id="39" name="Rectangle 12"/>
          <p:cNvSpPr txBox="1">
            <a:spLocks noChangeArrowheads="1"/>
          </p:cNvSpPr>
          <p:nvPr/>
        </p:nvSpPr>
        <p:spPr bwMode="auto">
          <a:xfrm>
            <a:off x="1" y="0"/>
            <a:ext cx="11331799" cy="1341438"/>
          </a:xfrm>
          <a:prstGeom prst="rect">
            <a:avLst/>
          </a:prstGeom>
          <a:noFill/>
          <a:ln w="9525">
            <a:noFill/>
            <a:miter lim="800000"/>
            <a:headEnd/>
            <a:tailEnd/>
          </a:ln>
          <a:effectLst/>
        </p:spPr>
        <p:txBody>
          <a:bodyPr lIns="252000" tIns="0" rIns="0" bIns="0" anchor="ctr"/>
          <a:lstStyle>
            <a:lvl1pPr algn="l" rtl="0" fontAlgn="base">
              <a:spcBef>
                <a:spcPct val="0"/>
              </a:spcBef>
              <a:spcAft>
                <a:spcPct val="0"/>
              </a:spcAft>
              <a:defRPr sz="4800">
                <a:solidFill>
                  <a:schemeClr val="tx2"/>
                </a:solidFill>
                <a:latin typeface="Helvetica 35 Thin" pitchFamily="34" charset="0"/>
                <a:ea typeface="+mj-ea"/>
                <a:cs typeface="+mj-cs"/>
              </a:defRPr>
            </a:lvl1pPr>
            <a:lvl2pPr algn="l" rtl="0" fontAlgn="base">
              <a:spcBef>
                <a:spcPct val="0"/>
              </a:spcBef>
              <a:spcAft>
                <a:spcPct val="0"/>
              </a:spcAft>
              <a:defRPr sz="2400">
                <a:solidFill>
                  <a:schemeClr val="tx2"/>
                </a:solidFill>
                <a:latin typeface="Helvetica 65 Medium" pitchFamily="2" charset="0"/>
              </a:defRPr>
            </a:lvl2pPr>
            <a:lvl3pPr algn="l" rtl="0" fontAlgn="base">
              <a:spcBef>
                <a:spcPct val="0"/>
              </a:spcBef>
              <a:spcAft>
                <a:spcPct val="0"/>
              </a:spcAft>
              <a:defRPr sz="2400">
                <a:solidFill>
                  <a:schemeClr val="tx2"/>
                </a:solidFill>
                <a:latin typeface="Helvetica 65 Medium" pitchFamily="2" charset="0"/>
              </a:defRPr>
            </a:lvl3pPr>
            <a:lvl4pPr algn="l" rtl="0" fontAlgn="base">
              <a:spcBef>
                <a:spcPct val="0"/>
              </a:spcBef>
              <a:spcAft>
                <a:spcPct val="0"/>
              </a:spcAft>
              <a:defRPr sz="2400">
                <a:solidFill>
                  <a:schemeClr val="tx2"/>
                </a:solidFill>
                <a:latin typeface="Helvetica 65 Medium" pitchFamily="2" charset="0"/>
              </a:defRPr>
            </a:lvl4pPr>
            <a:lvl5pPr algn="l" rtl="0" fontAlgn="base">
              <a:spcBef>
                <a:spcPct val="0"/>
              </a:spcBef>
              <a:spcAft>
                <a:spcPct val="0"/>
              </a:spcAft>
              <a:defRPr sz="2400">
                <a:solidFill>
                  <a:schemeClr val="tx2"/>
                </a:solidFill>
                <a:latin typeface="Helvetica 65 Medium" pitchFamily="2" charset="0"/>
              </a:defRPr>
            </a:lvl5pPr>
            <a:lvl6pPr marL="457200" algn="l" rtl="0" fontAlgn="base">
              <a:spcBef>
                <a:spcPct val="0"/>
              </a:spcBef>
              <a:spcAft>
                <a:spcPct val="0"/>
              </a:spcAft>
              <a:defRPr sz="2400">
                <a:solidFill>
                  <a:schemeClr val="tx2"/>
                </a:solidFill>
                <a:latin typeface="Helvetica 65 Medium" pitchFamily="2" charset="0"/>
              </a:defRPr>
            </a:lvl6pPr>
            <a:lvl7pPr marL="914400" algn="l" rtl="0" fontAlgn="base">
              <a:spcBef>
                <a:spcPct val="0"/>
              </a:spcBef>
              <a:spcAft>
                <a:spcPct val="0"/>
              </a:spcAft>
              <a:defRPr sz="2400">
                <a:solidFill>
                  <a:schemeClr val="tx2"/>
                </a:solidFill>
                <a:latin typeface="Helvetica 65 Medium" pitchFamily="2" charset="0"/>
              </a:defRPr>
            </a:lvl7pPr>
            <a:lvl8pPr marL="1371600" algn="l" rtl="0" fontAlgn="base">
              <a:spcBef>
                <a:spcPct val="0"/>
              </a:spcBef>
              <a:spcAft>
                <a:spcPct val="0"/>
              </a:spcAft>
              <a:defRPr sz="2400">
                <a:solidFill>
                  <a:schemeClr val="tx2"/>
                </a:solidFill>
                <a:latin typeface="Helvetica 65 Medium" pitchFamily="2" charset="0"/>
              </a:defRPr>
            </a:lvl8pPr>
            <a:lvl9pPr marL="1828800" algn="l" rtl="0" fontAlgn="base">
              <a:spcBef>
                <a:spcPct val="0"/>
              </a:spcBef>
              <a:spcAft>
                <a:spcPct val="0"/>
              </a:spcAft>
              <a:defRPr sz="2400">
                <a:solidFill>
                  <a:schemeClr val="tx2"/>
                </a:solidFill>
                <a:latin typeface="Helvetica 65 Medium" pitchFamily="2" charset="0"/>
              </a:defRPr>
            </a:lvl9pPr>
          </a:lstStyle>
          <a:p>
            <a:pPr>
              <a:defRPr/>
            </a:pPr>
            <a:r>
              <a:rPr lang="fr-FR" sz="3000" kern="0" dirty="0" smtClean="0">
                <a:solidFill>
                  <a:srgbClr val="FF6600"/>
                </a:solidFill>
                <a:latin typeface="+mj-lt"/>
              </a:rPr>
              <a:t>le Forfait Informatique 2012</a:t>
            </a:r>
            <a:endParaRPr lang="fr-FR" sz="3000" kern="0" dirty="0">
              <a:solidFill>
                <a:srgbClr val="000000"/>
              </a:solidFill>
              <a:latin typeface="+mj-lt"/>
            </a:endParaRPr>
          </a:p>
        </p:txBody>
      </p:sp>
      <p:sp>
        <p:nvSpPr>
          <p:cNvPr id="298003" name="Rectangle 39"/>
          <p:cNvSpPr>
            <a:spLocks noChangeArrowheads="1"/>
          </p:cNvSpPr>
          <p:nvPr/>
        </p:nvSpPr>
        <p:spPr bwMode="auto">
          <a:xfrm>
            <a:off x="285677" y="1000126"/>
            <a:ext cx="10474771" cy="461963"/>
          </a:xfrm>
          <a:prstGeom prst="rect">
            <a:avLst/>
          </a:prstGeom>
          <a:noFill/>
          <a:ln w="9525">
            <a:noFill/>
            <a:miter lim="800000"/>
            <a:headEnd/>
            <a:tailEnd/>
          </a:ln>
        </p:spPr>
        <p:txBody>
          <a:bodyPr>
            <a:spAutoFit/>
          </a:bodyPr>
          <a:lstStyle/>
          <a:p>
            <a:pPr marL="342900" lvl="1" indent="-342900">
              <a:buClr>
                <a:srgbClr val="FF5900"/>
              </a:buClr>
            </a:pPr>
            <a:r>
              <a:rPr lang="fr-FR" sz="2400" b="1" dirty="0" smtClean="0">
                <a:latin typeface="+mj-lt"/>
              </a:rPr>
              <a:t>une </a:t>
            </a:r>
            <a:r>
              <a:rPr lang="fr-FR" sz="2400" b="1" dirty="0">
                <a:latin typeface="+mj-lt"/>
              </a:rPr>
              <a:t>offre à la carte</a:t>
            </a:r>
          </a:p>
        </p:txBody>
      </p:sp>
      <p:sp>
        <p:nvSpPr>
          <p:cNvPr id="38" name="Espace réservé du numéro de diapositive 37"/>
          <p:cNvSpPr>
            <a:spLocks noGrp="1"/>
          </p:cNvSpPr>
          <p:nvPr>
            <p:ph type="sldNum" sz="quarter" idx="4294967295"/>
          </p:nvPr>
        </p:nvSpPr>
        <p:spPr>
          <a:xfrm>
            <a:off x="9345613" y="6356350"/>
            <a:ext cx="2843212" cy="365125"/>
          </a:xfrm>
          <a:prstGeom prst="rect">
            <a:avLst/>
          </a:prstGeom>
        </p:spPr>
        <p:txBody>
          <a:bodyPr/>
          <a:lstStyle/>
          <a:p>
            <a:pPr>
              <a:defRPr/>
            </a:pPr>
            <a:fld id="{213BEC6E-38A3-4005-8761-BAC2DD93E76F}" type="slidenum">
              <a:rPr lang="fr-FR" smtClean="0"/>
              <a:pPr>
                <a:defRPr/>
              </a:pPr>
              <a:t>31</a:t>
            </a:fld>
            <a:endParaRPr lang="fr-FR"/>
          </a:p>
        </p:txBody>
      </p:sp>
    </p:spTree>
    <p:extLst>
      <p:ext uri="{BB962C8B-B14F-4D97-AF65-F5344CB8AC3E}">
        <p14:creationId xmlns:p14="http://schemas.microsoft.com/office/powerpoint/2010/main" val="7672730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12"/>
          <p:cNvSpPr txBox="1">
            <a:spLocks noChangeArrowheads="1"/>
          </p:cNvSpPr>
          <p:nvPr/>
        </p:nvSpPr>
        <p:spPr bwMode="auto">
          <a:xfrm>
            <a:off x="1" y="0"/>
            <a:ext cx="11331799" cy="1341438"/>
          </a:xfrm>
          <a:prstGeom prst="rect">
            <a:avLst/>
          </a:prstGeom>
          <a:noFill/>
          <a:ln w="9525">
            <a:noFill/>
            <a:miter lim="800000"/>
            <a:headEnd/>
            <a:tailEnd/>
          </a:ln>
          <a:effectLst/>
        </p:spPr>
        <p:txBody>
          <a:bodyPr lIns="252000" tIns="0" rIns="0" bIns="0" anchor="ctr"/>
          <a:lstStyle>
            <a:lvl1pPr algn="l" rtl="0" fontAlgn="base">
              <a:spcBef>
                <a:spcPct val="0"/>
              </a:spcBef>
              <a:spcAft>
                <a:spcPct val="0"/>
              </a:spcAft>
              <a:defRPr sz="4800">
                <a:solidFill>
                  <a:schemeClr val="tx2"/>
                </a:solidFill>
                <a:latin typeface="Helvetica 35 Thin" pitchFamily="34" charset="0"/>
                <a:ea typeface="+mj-ea"/>
                <a:cs typeface="+mj-cs"/>
              </a:defRPr>
            </a:lvl1pPr>
            <a:lvl2pPr algn="l" rtl="0" fontAlgn="base">
              <a:spcBef>
                <a:spcPct val="0"/>
              </a:spcBef>
              <a:spcAft>
                <a:spcPct val="0"/>
              </a:spcAft>
              <a:defRPr sz="2400">
                <a:solidFill>
                  <a:schemeClr val="tx2"/>
                </a:solidFill>
                <a:latin typeface="Helvetica 65 Medium" pitchFamily="2" charset="0"/>
              </a:defRPr>
            </a:lvl2pPr>
            <a:lvl3pPr algn="l" rtl="0" fontAlgn="base">
              <a:spcBef>
                <a:spcPct val="0"/>
              </a:spcBef>
              <a:spcAft>
                <a:spcPct val="0"/>
              </a:spcAft>
              <a:defRPr sz="2400">
                <a:solidFill>
                  <a:schemeClr val="tx2"/>
                </a:solidFill>
                <a:latin typeface="Helvetica 65 Medium" pitchFamily="2" charset="0"/>
              </a:defRPr>
            </a:lvl3pPr>
            <a:lvl4pPr algn="l" rtl="0" fontAlgn="base">
              <a:spcBef>
                <a:spcPct val="0"/>
              </a:spcBef>
              <a:spcAft>
                <a:spcPct val="0"/>
              </a:spcAft>
              <a:defRPr sz="2400">
                <a:solidFill>
                  <a:schemeClr val="tx2"/>
                </a:solidFill>
                <a:latin typeface="Helvetica 65 Medium" pitchFamily="2" charset="0"/>
              </a:defRPr>
            </a:lvl4pPr>
            <a:lvl5pPr algn="l" rtl="0" fontAlgn="base">
              <a:spcBef>
                <a:spcPct val="0"/>
              </a:spcBef>
              <a:spcAft>
                <a:spcPct val="0"/>
              </a:spcAft>
              <a:defRPr sz="2400">
                <a:solidFill>
                  <a:schemeClr val="tx2"/>
                </a:solidFill>
                <a:latin typeface="Helvetica 65 Medium" pitchFamily="2" charset="0"/>
              </a:defRPr>
            </a:lvl5pPr>
            <a:lvl6pPr marL="457200" algn="l" rtl="0" fontAlgn="base">
              <a:spcBef>
                <a:spcPct val="0"/>
              </a:spcBef>
              <a:spcAft>
                <a:spcPct val="0"/>
              </a:spcAft>
              <a:defRPr sz="2400">
                <a:solidFill>
                  <a:schemeClr val="tx2"/>
                </a:solidFill>
                <a:latin typeface="Helvetica 65 Medium" pitchFamily="2" charset="0"/>
              </a:defRPr>
            </a:lvl6pPr>
            <a:lvl7pPr marL="914400" algn="l" rtl="0" fontAlgn="base">
              <a:spcBef>
                <a:spcPct val="0"/>
              </a:spcBef>
              <a:spcAft>
                <a:spcPct val="0"/>
              </a:spcAft>
              <a:defRPr sz="2400">
                <a:solidFill>
                  <a:schemeClr val="tx2"/>
                </a:solidFill>
                <a:latin typeface="Helvetica 65 Medium" pitchFamily="2" charset="0"/>
              </a:defRPr>
            </a:lvl7pPr>
            <a:lvl8pPr marL="1371600" algn="l" rtl="0" fontAlgn="base">
              <a:spcBef>
                <a:spcPct val="0"/>
              </a:spcBef>
              <a:spcAft>
                <a:spcPct val="0"/>
              </a:spcAft>
              <a:defRPr sz="2400">
                <a:solidFill>
                  <a:schemeClr val="tx2"/>
                </a:solidFill>
                <a:latin typeface="Helvetica 65 Medium" pitchFamily="2" charset="0"/>
              </a:defRPr>
            </a:lvl8pPr>
            <a:lvl9pPr marL="1828800" algn="l" rtl="0" fontAlgn="base">
              <a:spcBef>
                <a:spcPct val="0"/>
              </a:spcBef>
              <a:spcAft>
                <a:spcPct val="0"/>
              </a:spcAft>
              <a:defRPr sz="2400">
                <a:solidFill>
                  <a:schemeClr val="tx2"/>
                </a:solidFill>
                <a:latin typeface="Helvetica 65 Medium" pitchFamily="2" charset="0"/>
              </a:defRPr>
            </a:lvl9pPr>
          </a:lstStyle>
          <a:p>
            <a:pPr>
              <a:defRPr/>
            </a:pPr>
            <a:r>
              <a:rPr lang="fr-FR" sz="3200" kern="0" dirty="0" smtClean="0">
                <a:solidFill>
                  <a:srgbClr val="FF6600"/>
                </a:solidFill>
                <a:latin typeface="+mj-lt"/>
              </a:rPr>
              <a:t>le Forfait Informatique 2012 : le forfait bureau </a:t>
            </a:r>
            <a:endParaRPr lang="fr-FR" sz="3200" kern="0" dirty="0">
              <a:solidFill>
                <a:srgbClr val="000000"/>
              </a:solidFill>
              <a:latin typeface="+mj-lt"/>
            </a:endParaRPr>
          </a:p>
        </p:txBody>
      </p:sp>
      <p:grpSp>
        <p:nvGrpSpPr>
          <p:cNvPr id="299010" name="Groupe 4"/>
          <p:cNvGrpSpPr>
            <a:grpSpLocks/>
          </p:cNvGrpSpPr>
          <p:nvPr/>
        </p:nvGrpSpPr>
        <p:grpSpPr bwMode="auto">
          <a:xfrm>
            <a:off x="300489" y="2322513"/>
            <a:ext cx="3586816" cy="3211512"/>
            <a:chOff x="179512" y="2132856"/>
            <a:chExt cx="2690511" cy="3211727"/>
          </a:xfrm>
        </p:grpSpPr>
        <p:sp>
          <p:nvSpPr>
            <p:cNvPr id="46" name="Rectangle à coins arrondis 45"/>
            <p:cNvSpPr/>
            <p:nvPr/>
          </p:nvSpPr>
          <p:spPr>
            <a:xfrm>
              <a:off x="374753" y="2337657"/>
              <a:ext cx="2495270" cy="3006926"/>
            </a:xfrm>
            <a:prstGeom prst="roundRect">
              <a:avLst/>
            </a:prstGeom>
            <a:solidFill>
              <a:srgbClr val="FF7B2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solidFill>
                  <a:prstClr val="white"/>
                </a:solidFill>
                <a:latin typeface="+mj-lt"/>
              </a:endParaRPr>
            </a:p>
          </p:txBody>
        </p:sp>
        <p:sp>
          <p:nvSpPr>
            <p:cNvPr id="47" name="Ellipse 46"/>
            <p:cNvSpPr/>
            <p:nvPr/>
          </p:nvSpPr>
          <p:spPr>
            <a:xfrm>
              <a:off x="179512" y="2132856"/>
              <a:ext cx="504768" cy="503271"/>
            </a:xfrm>
            <a:prstGeom prst="ellipse">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dirty="0">
                  <a:solidFill>
                    <a:srgbClr val="FF6600"/>
                  </a:solidFill>
                  <a:latin typeface="+mj-lt"/>
                </a:rPr>
                <a:t>1</a:t>
              </a:r>
            </a:p>
          </p:txBody>
        </p:sp>
        <p:pic>
          <p:nvPicPr>
            <p:cNvPr id="299032" name="Picture 2"/>
            <p:cNvPicPr>
              <a:picLocks noChangeAspect="1" noChangeArrowheads="1"/>
            </p:cNvPicPr>
            <p:nvPr/>
          </p:nvPicPr>
          <p:blipFill>
            <a:blip r:embed="rId2" cstate="print"/>
            <a:srcRect/>
            <a:stretch>
              <a:fillRect/>
            </a:stretch>
          </p:blipFill>
          <p:spPr bwMode="auto">
            <a:xfrm flipH="1">
              <a:off x="1246289" y="3179721"/>
              <a:ext cx="566824" cy="865131"/>
            </a:xfrm>
            <a:prstGeom prst="rect">
              <a:avLst/>
            </a:prstGeom>
            <a:noFill/>
            <a:ln w="9525">
              <a:noFill/>
              <a:miter lim="800000"/>
              <a:headEnd/>
              <a:tailEnd/>
            </a:ln>
          </p:spPr>
        </p:pic>
        <p:grpSp>
          <p:nvGrpSpPr>
            <p:cNvPr id="299033" name="Groupe 1"/>
            <p:cNvGrpSpPr>
              <a:grpSpLocks/>
            </p:cNvGrpSpPr>
            <p:nvPr/>
          </p:nvGrpSpPr>
          <p:grpSpPr bwMode="auto">
            <a:xfrm>
              <a:off x="2001941" y="2613569"/>
              <a:ext cx="568693" cy="504056"/>
              <a:chOff x="755576" y="2602144"/>
              <a:chExt cx="802403" cy="711203"/>
            </a:xfrm>
          </p:grpSpPr>
          <p:pic>
            <p:nvPicPr>
              <p:cNvPr id="299038" name="Picture 2" descr="V:\1- CURRENT\TONY\041 - MG - ORANGE - Présentation OBS\2- Documents\Sylvie\_PICTOS\COMMS EQUIP GIFS\C DATA CENTRE.gif"/>
              <p:cNvPicPr>
                <a:picLocks noChangeAspect="1" noChangeArrowheads="1"/>
              </p:cNvPicPr>
              <p:nvPr/>
            </p:nvPicPr>
            <p:blipFill>
              <a:blip r:embed="rId3" cstate="print"/>
              <a:srcRect/>
              <a:stretch>
                <a:fillRect/>
              </a:stretch>
            </p:blipFill>
            <p:spPr bwMode="auto">
              <a:xfrm>
                <a:off x="755576" y="2602144"/>
                <a:ext cx="527735" cy="711203"/>
              </a:xfrm>
              <a:prstGeom prst="rect">
                <a:avLst/>
              </a:prstGeom>
              <a:noFill/>
              <a:ln w="9525">
                <a:noFill/>
                <a:miter lim="800000"/>
                <a:headEnd/>
                <a:tailEnd/>
              </a:ln>
            </p:spPr>
          </p:pic>
          <p:pic>
            <p:nvPicPr>
              <p:cNvPr id="299039" name="Picture 2"/>
              <p:cNvPicPr>
                <a:picLocks noChangeAspect="1" noChangeArrowheads="1"/>
              </p:cNvPicPr>
              <p:nvPr/>
            </p:nvPicPr>
            <p:blipFill>
              <a:blip r:embed="rId4" cstate="print"/>
              <a:srcRect/>
              <a:stretch>
                <a:fillRect/>
              </a:stretch>
            </p:blipFill>
            <p:spPr bwMode="auto">
              <a:xfrm>
                <a:off x="1288795" y="2822950"/>
                <a:ext cx="269184" cy="490397"/>
              </a:xfrm>
              <a:prstGeom prst="rect">
                <a:avLst/>
              </a:prstGeom>
              <a:noFill/>
              <a:ln w="9525">
                <a:noFill/>
                <a:miter lim="800000"/>
                <a:headEnd/>
                <a:tailEnd/>
              </a:ln>
            </p:spPr>
          </p:pic>
        </p:grpSp>
        <p:pic>
          <p:nvPicPr>
            <p:cNvPr id="299034" name="Image 53" descr="C DATABASE.gif"/>
            <p:cNvPicPr>
              <a:picLocks noChangeAspect="1"/>
            </p:cNvPicPr>
            <p:nvPr/>
          </p:nvPicPr>
          <p:blipFill>
            <a:blip r:embed="rId5" cstate="print"/>
            <a:srcRect/>
            <a:stretch>
              <a:fillRect/>
            </a:stretch>
          </p:blipFill>
          <p:spPr bwMode="auto">
            <a:xfrm>
              <a:off x="797648" y="2653898"/>
              <a:ext cx="265388" cy="474820"/>
            </a:xfrm>
            <a:prstGeom prst="rect">
              <a:avLst/>
            </a:prstGeom>
            <a:noFill/>
            <a:ln w="9525">
              <a:noFill/>
              <a:miter lim="800000"/>
              <a:headEnd/>
              <a:tailEnd/>
            </a:ln>
          </p:spPr>
        </p:pic>
        <p:pic>
          <p:nvPicPr>
            <p:cNvPr id="299035" name="Image 55" descr="C INTERNET NETW.gif"/>
            <p:cNvPicPr>
              <a:picLocks noChangeAspect="1"/>
            </p:cNvPicPr>
            <p:nvPr/>
          </p:nvPicPr>
          <p:blipFill>
            <a:blip r:embed="rId6" cstate="print"/>
            <a:srcRect/>
            <a:stretch>
              <a:fillRect/>
            </a:stretch>
          </p:blipFill>
          <p:spPr bwMode="auto">
            <a:xfrm>
              <a:off x="611636" y="3564281"/>
              <a:ext cx="280090" cy="504000"/>
            </a:xfrm>
            <a:prstGeom prst="rect">
              <a:avLst/>
            </a:prstGeom>
            <a:noFill/>
            <a:ln w="9525">
              <a:noFill/>
              <a:miter lim="800000"/>
              <a:headEnd/>
              <a:tailEnd/>
            </a:ln>
          </p:spPr>
        </p:pic>
        <p:pic>
          <p:nvPicPr>
            <p:cNvPr id="299036" name="Image 56" descr="C HEADSET.gif"/>
            <p:cNvPicPr>
              <a:picLocks noChangeAspect="1"/>
            </p:cNvPicPr>
            <p:nvPr/>
          </p:nvPicPr>
          <p:blipFill>
            <a:blip r:embed="rId7" cstate="print"/>
            <a:srcRect/>
            <a:stretch>
              <a:fillRect/>
            </a:stretch>
          </p:blipFill>
          <p:spPr bwMode="auto">
            <a:xfrm>
              <a:off x="2118945" y="3635113"/>
              <a:ext cx="379787" cy="441959"/>
            </a:xfrm>
            <a:prstGeom prst="rect">
              <a:avLst/>
            </a:prstGeom>
            <a:noFill/>
            <a:ln w="9525">
              <a:noFill/>
              <a:miter lim="800000"/>
              <a:headEnd/>
              <a:tailEnd/>
            </a:ln>
          </p:spPr>
        </p:pic>
        <p:sp>
          <p:nvSpPr>
            <p:cNvPr id="40" name="Rectangle 39"/>
            <p:cNvSpPr/>
            <p:nvPr/>
          </p:nvSpPr>
          <p:spPr>
            <a:xfrm>
              <a:off x="455706" y="4365030"/>
              <a:ext cx="1944470" cy="487731"/>
            </a:xfrm>
            <a:prstGeom prst="rect">
              <a:avLst/>
            </a:prstGeom>
          </p:spPr>
          <p:txBody>
            <a:bodyPr>
              <a:spAutoFit/>
            </a:bodyPr>
            <a:lstStyle/>
            <a:p>
              <a:pPr marL="193675" indent="-193675">
                <a:lnSpc>
                  <a:spcPct val="70000"/>
                </a:lnSpc>
                <a:spcAft>
                  <a:spcPct val="50000"/>
                </a:spcAft>
                <a:buClr>
                  <a:srgbClr val="FF6600"/>
                </a:buClr>
                <a:buSzPct val="70000"/>
                <a:defRPr/>
              </a:pPr>
              <a:r>
                <a:rPr lang="fr-FR" sz="3600" kern="0" dirty="0">
                  <a:solidFill>
                    <a:prstClr val="white"/>
                  </a:solidFill>
                  <a:latin typeface="+mj-lt"/>
                </a:rPr>
                <a:t>	</a:t>
              </a:r>
              <a:r>
                <a:rPr lang="fr-FR" sz="2400" kern="0" dirty="0">
                  <a:solidFill>
                    <a:prstClr val="white"/>
                  </a:solidFill>
                  <a:latin typeface="+mj-lt"/>
                </a:rPr>
                <a:t>forfait </a:t>
              </a:r>
              <a:r>
                <a:rPr lang="fr-FR" sz="3600" kern="0" dirty="0">
                  <a:solidFill>
                    <a:prstClr val="white"/>
                  </a:solidFill>
                  <a:latin typeface="+mj-lt"/>
                </a:rPr>
                <a:t>bureau</a:t>
              </a:r>
            </a:p>
          </p:txBody>
        </p:sp>
      </p:grpSp>
      <p:sp>
        <p:nvSpPr>
          <p:cNvPr id="49" name="Rectangle 48"/>
          <p:cNvSpPr>
            <a:spLocks noChangeArrowheads="1"/>
          </p:cNvSpPr>
          <p:nvPr/>
        </p:nvSpPr>
        <p:spPr bwMode="auto">
          <a:xfrm>
            <a:off x="4175096" y="1943101"/>
            <a:ext cx="3478894" cy="2995692"/>
          </a:xfrm>
          <a:prstGeom prst="rect">
            <a:avLst/>
          </a:prstGeom>
          <a:noFill/>
          <a:ln w="9525">
            <a:noFill/>
            <a:miter lim="800000"/>
            <a:headEnd/>
            <a:tailEnd/>
          </a:ln>
        </p:spPr>
        <p:txBody>
          <a:bodyPr lIns="90000" tIns="0">
            <a:spAutoFit/>
          </a:bodyPr>
          <a:lstStyle/>
          <a:p>
            <a:pPr marL="171450" indent="-171450">
              <a:spcBef>
                <a:spcPts val="88"/>
              </a:spcBef>
              <a:spcAft>
                <a:spcPts val="88"/>
              </a:spcAft>
              <a:buClr>
                <a:srgbClr val="FF6600"/>
              </a:buClr>
              <a:buFont typeface="Arial" charset="0"/>
              <a:buChar char="•"/>
            </a:pPr>
            <a:endParaRPr lang="fr-FR">
              <a:solidFill>
                <a:srgbClr val="595959"/>
              </a:solidFill>
              <a:latin typeface="+mj-lt"/>
            </a:endParaRPr>
          </a:p>
          <a:p>
            <a:pPr marL="171450" indent="-171450">
              <a:spcBef>
                <a:spcPts val="88"/>
              </a:spcBef>
              <a:spcAft>
                <a:spcPts val="88"/>
              </a:spcAft>
              <a:buClr>
                <a:srgbClr val="FF6600"/>
              </a:buClr>
              <a:buFont typeface="Arial" charset="0"/>
              <a:buChar char="•"/>
            </a:pPr>
            <a:r>
              <a:rPr lang="fr-FR">
                <a:solidFill>
                  <a:srgbClr val="595959"/>
                </a:solidFill>
                <a:latin typeface="+mj-lt"/>
              </a:rPr>
              <a:t>OS :</a:t>
            </a:r>
          </a:p>
          <a:p>
            <a:pPr marL="171450" indent="-171450">
              <a:spcBef>
                <a:spcPts val="88"/>
              </a:spcBef>
              <a:spcAft>
                <a:spcPts val="88"/>
              </a:spcAft>
              <a:buClr>
                <a:srgbClr val="FF6600"/>
              </a:buClr>
              <a:buFont typeface="Arial" charset="0"/>
              <a:buChar char="•"/>
            </a:pPr>
            <a:endParaRPr lang="fr-FR">
              <a:solidFill>
                <a:srgbClr val="595959"/>
              </a:solidFill>
              <a:latin typeface="+mj-lt"/>
            </a:endParaRPr>
          </a:p>
          <a:p>
            <a:pPr marL="171450" indent="-171450">
              <a:spcBef>
                <a:spcPts val="88"/>
              </a:spcBef>
              <a:spcAft>
                <a:spcPts val="88"/>
              </a:spcAft>
              <a:buClr>
                <a:srgbClr val="FF6600"/>
              </a:buClr>
              <a:buFont typeface="Arial" charset="0"/>
              <a:buChar char="•"/>
            </a:pPr>
            <a:endParaRPr lang="fr-FR">
              <a:solidFill>
                <a:srgbClr val="595959"/>
              </a:solidFill>
              <a:latin typeface="+mj-lt"/>
            </a:endParaRPr>
          </a:p>
          <a:p>
            <a:pPr marL="171450" indent="-171450">
              <a:spcBef>
                <a:spcPts val="88"/>
              </a:spcBef>
              <a:spcAft>
                <a:spcPts val="88"/>
              </a:spcAft>
              <a:buClr>
                <a:srgbClr val="FF6600"/>
              </a:buClr>
              <a:buFont typeface="Arial" charset="0"/>
              <a:buChar char="•"/>
            </a:pPr>
            <a:r>
              <a:rPr lang="fr-FR">
                <a:solidFill>
                  <a:srgbClr val="595959"/>
                </a:solidFill>
                <a:latin typeface="+mj-lt"/>
              </a:rPr>
              <a:t>virtualisation </a:t>
            </a:r>
            <a:br>
              <a:rPr lang="fr-FR">
                <a:solidFill>
                  <a:srgbClr val="595959"/>
                </a:solidFill>
                <a:latin typeface="+mj-lt"/>
              </a:rPr>
            </a:br>
            <a:r>
              <a:rPr lang="fr-FR">
                <a:solidFill>
                  <a:srgbClr val="595959"/>
                </a:solidFill>
                <a:latin typeface="+mj-lt"/>
              </a:rPr>
              <a:t>serveur :</a:t>
            </a:r>
            <a:endParaRPr lang="fr-FR">
              <a:solidFill>
                <a:srgbClr val="000000"/>
              </a:solidFill>
              <a:latin typeface="+mj-lt"/>
            </a:endParaRPr>
          </a:p>
          <a:p>
            <a:pPr marL="171450" indent="-171450">
              <a:spcBef>
                <a:spcPts val="88"/>
              </a:spcBef>
              <a:spcAft>
                <a:spcPts val="88"/>
              </a:spcAft>
              <a:buClr>
                <a:srgbClr val="FF6600"/>
              </a:buClr>
              <a:buFont typeface="Arial" charset="0"/>
              <a:buChar char="•"/>
            </a:pPr>
            <a:endParaRPr lang="fr-FR">
              <a:solidFill>
                <a:srgbClr val="595959"/>
              </a:solidFill>
              <a:latin typeface="+mj-lt"/>
            </a:endParaRPr>
          </a:p>
          <a:p>
            <a:pPr marL="171450" indent="-171450">
              <a:spcBef>
                <a:spcPts val="88"/>
              </a:spcBef>
              <a:spcAft>
                <a:spcPts val="88"/>
              </a:spcAft>
              <a:buClr>
                <a:srgbClr val="FF6600"/>
              </a:buClr>
              <a:buFont typeface="Arial" charset="0"/>
              <a:buChar char="•"/>
            </a:pPr>
            <a:r>
              <a:rPr lang="fr-FR">
                <a:solidFill>
                  <a:srgbClr val="595959"/>
                </a:solidFill>
                <a:latin typeface="+mj-lt"/>
              </a:rPr>
              <a:t>supervision </a:t>
            </a:r>
            <a:br>
              <a:rPr lang="fr-FR">
                <a:solidFill>
                  <a:srgbClr val="595959"/>
                </a:solidFill>
                <a:latin typeface="+mj-lt"/>
              </a:rPr>
            </a:br>
            <a:r>
              <a:rPr lang="fr-FR">
                <a:solidFill>
                  <a:srgbClr val="595959"/>
                </a:solidFill>
                <a:latin typeface="+mj-lt"/>
              </a:rPr>
              <a:t>et déploiement :</a:t>
            </a:r>
            <a:endParaRPr lang="fr-FR" b="1">
              <a:solidFill>
                <a:srgbClr val="595959"/>
              </a:solidFill>
              <a:latin typeface="+mj-lt"/>
            </a:endParaRPr>
          </a:p>
          <a:p>
            <a:pPr marL="171450" indent="-171450">
              <a:spcBef>
                <a:spcPts val="88"/>
              </a:spcBef>
              <a:spcAft>
                <a:spcPts val="88"/>
              </a:spcAft>
              <a:buClr>
                <a:srgbClr val="FF6600"/>
              </a:buClr>
              <a:buFont typeface="Arial" charset="0"/>
              <a:buChar char="•"/>
            </a:pPr>
            <a:endParaRPr lang="fr-FR">
              <a:solidFill>
                <a:srgbClr val="595959"/>
              </a:solidFill>
              <a:latin typeface="+mj-lt"/>
            </a:endParaRPr>
          </a:p>
        </p:txBody>
      </p:sp>
      <p:cxnSp>
        <p:nvCxnSpPr>
          <p:cNvPr id="34" name="Connecteur droit 33"/>
          <p:cNvCxnSpPr/>
          <p:nvPr/>
        </p:nvCxnSpPr>
        <p:spPr>
          <a:xfrm>
            <a:off x="4160283" y="2005014"/>
            <a:ext cx="0" cy="3584575"/>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3840750" y="3789363"/>
            <a:ext cx="319533" cy="0"/>
          </a:xfrm>
          <a:prstGeom prst="line">
            <a:avLst/>
          </a:prstGeom>
          <a:ln w="25400">
            <a:solidFill>
              <a:srgbClr val="FF6600"/>
            </a:solidFill>
          </a:ln>
        </p:spPr>
        <p:style>
          <a:lnRef idx="1">
            <a:schemeClr val="accent1"/>
          </a:lnRef>
          <a:fillRef idx="0">
            <a:schemeClr val="accent1"/>
          </a:fillRef>
          <a:effectRef idx="0">
            <a:schemeClr val="accent1"/>
          </a:effectRef>
          <a:fontRef idx="minor">
            <a:schemeClr val="tx1"/>
          </a:fontRef>
        </p:style>
      </p:cxnSp>
      <p:sp>
        <p:nvSpPr>
          <p:cNvPr id="299016" name="Rectangle 42"/>
          <p:cNvSpPr>
            <a:spLocks noChangeArrowheads="1"/>
          </p:cNvSpPr>
          <p:nvPr/>
        </p:nvSpPr>
        <p:spPr bwMode="auto">
          <a:xfrm>
            <a:off x="285677" y="1000126"/>
            <a:ext cx="10474771" cy="523220"/>
          </a:xfrm>
          <a:prstGeom prst="rect">
            <a:avLst/>
          </a:prstGeom>
          <a:noFill/>
          <a:ln w="9525">
            <a:noFill/>
            <a:miter lim="800000"/>
            <a:headEnd/>
            <a:tailEnd/>
          </a:ln>
        </p:spPr>
        <p:txBody>
          <a:bodyPr>
            <a:spAutoFit/>
          </a:bodyPr>
          <a:lstStyle/>
          <a:p>
            <a:pPr marL="342900" lvl="1" indent="-342900">
              <a:buClr>
                <a:srgbClr val="FF5900"/>
              </a:buClr>
            </a:pPr>
            <a:r>
              <a:rPr lang="fr-FR" sz="2800" b="1" dirty="0" smtClean="0">
                <a:solidFill>
                  <a:srgbClr val="000000"/>
                </a:solidFill>
                <a:latin typeface="+mj-lt"/>
              </a:rPr>
              <a:t>des </a:t>
            </a:r>
            <a:r>
              <a:rPr lang="fr-FR" sz="2800" b="1" dirty="0">
                <a:solidFill>
                  <a:srgbClr val="000000"/>
                </a:solidFill>
                <a:latin typeface="+mj-lt"/>
              </a:rPr>
              <a:t>services de base sur une nouvelle plateforme</a:t>
            </a:r>
          </a:p>
        </p:txBody>
      </p:sp>
      <p:pic>
        <p:nvPicPr>
          <p:cNvPr id="45" name="Picture 6" descr="http://t0.gstatic.com/images?q=tbn:ANd9GcTaBj9GDfDJh_YvW0UJEoaf-RL6IV6XcAyJfULFVVD48XqM_MID"/>
          <p:cNvPicPr>
            <a:picLocks noChangeAspect="1" noChangeArrowheads="1"/>
          </p:cNvPicPr>
          <p:nvPr/>
        </p:nvPicPr>
        <p:blipFill>
          <a:blip r:embed="rId8" cstate="print"/>
          <a:srcRect/>
          <a:stretch>
            <a:fillRect/>
          </a:stretch>
        </p:blipFill>
        <p:spPr bwMode="auto">
          <a:xfrm>
            <a:off x="6513403" y="2889250"/>
            <a:ext cx="1379814" cy="533400"/>
          </a:xfrm>
          <a:prstGeom prst="rect">
            <a:avLst/>
          </a:prstGeom>
          <a:noFill/>
          <a:ln w="9525">
            <a:noFill/>
            <a:miter lim="800000"/>
            <a:headEnd/>
            <a:tailEnd/>
          </a:ln>
        </p:spPr>
      </p:pic>
      <p:pic>
        <p:nvPicPr>
          <p:cNvPr id="52" name="Picture 4" descr="http://www.microsoft.com/global/everybodysbusiness/fr/ca/PublishingImages/logo_windows_server_2008.jpg"/>
          <p:cNvPicPr>
            <a:picLocks noChangeAspect="1" noChangeArrowheads="1"/>
          </p:cNvPicPr>
          <p:nvPr/>
        </p:nvPicPr>
        <p:blipFill>
          <a:blip r:embed="rId9" cstate="print"/>
          <a:srcRect/>
          <a:stretch>
            <a:fillRect/>
          </a:stretch>
        </p:blipFill>
        <p:spPr bwMode="auto">
          <a:xfrm>
            <a:off x="5734673" y="2079625"/>
            <a:ext cx="2399676" cy="522288"/>
          </a:xfrm>
          <a:prstGeom prst="rect">
            <a:avLst/>
          </a:prstGeom>
          <a:noFill/>
          <a:ln w="9525">
            <a:noFill/>
            <a:miter lim="800000"/>
            <a:headEnd/>
            <a:tailEnd/>
          </a:ln>
        </p:spPr>
      </p:pic>
      <p:pic>
        <p:nvPicPr>
          <p:cNvPr id="178191" name="Picture 107"/>
          <p:cNvPicPr>
            <a:picLocks noChangeAspect="1"/>
          </p:cNvPicPr>
          <p:nvPr/>
        </p:nvPicPr>
        <p:blipFill>
          <a:blip r:embed="rId10" cstate="print"/>
          <a:srcRect/>
          <a:stretch>
            <a:fillRect/>
          </a:stretch>
        </p:blipFill>
        <p:spPr bwMode="auto">
          <a:xfrm>
            <a:off x="6513403" y="3519488"/>
            <a:ext cx="1359816" cy="893762"/>
          </a:xfrm>
          <a:prstGeom prst="rect">
            <a:avLst/>
          </a:prstGeom>
          <a:noFill/>
          <a:ln w="9525">
            <a:noFill/>
            <a:miter lim="800000"/>
            <a:headEnd/>
            <a:tailEnd/>
          </a:ln>
        </p:spPr>
      </p:pic>
      <p:sp>
        <p:nvSpPr>
          <p:cNvPr id="29" name="Accolade fermante 28"/>
          <p:cNvSpPr/>
          <p:nvPr/>
        </p:nvSpPr>
        <p:spPr>
          <a:xfrm>
            <a:off x="7954479" y="2079626"/>
            <a:ext cx="359740" cy="24288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solidFill>
                <a:prstClr val="black"/>
              </a:solidFill>
              <a:latin typeface="+mj-lt"/>
            </a:endParaRPr>
          </a:p>
        </p:txBody>
      </p:sp>
      <p:sp>
        <p:nvSpPr>
          <p:cNvPr id="30" name="Accolade fermante 29"/>
          <p:cNvSpPr/>
          <p:nvPr/>
        </p:nvSpPr>
        <p:spPr>
          <a:xfrm>
            <a:off x="7954479" y="4778375"/>
            <a:ext cx="418991" cy="14859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solidFill>
                <a:prstClr val="black"/>
              </a:solidFill>
              <a:latin typeface="+mj-lt"/>
            </a:endParaRPr>
          </a:p>
        </p:txBody>
      </p:sp>
      <p:sp>
        <p:nvSpPr>
          <p:cNvPr id="31" name="Rectangle 30"/>
          <p:cNvSpPr>
            <a:spLocks noChangeArrowheads="1"/>
          </p:cNvSpPr>
          <p:nvPr/>
        </p:nvSpPr>
        <p:spPr bwMode="auto">
          <a:xfrm>
            <a:off x="8434836" y="1538288"/>
            <a:ext cx="2854640" cy="2744341"/>
          </a:xfrm>
          <a:prstGeom prst="rect">
            <a:avLst/>
          </a:prstGeom>
          <a:noFill/>
          <a:ln w="9525">
            <a:noFill/>
            <a:miter lim="800000"/>
            <a:headEnd/>
            <a:tailEnd/>
          </a:ln>
        </p:spPr>
        <p:txBody>
          <a:bodyPr lIns="90000" tIns="0">
            <a:spAutoFit/>
          </a:bodyPr>
          <a:lstStyle/>
          <a:p>
            <a:pPr marL="171450" indent="-171450">
              <a:spcBef>
                <a:spcPts val="88"/>
              </a:spcBef>
              <a:spcAft>
                <a:spcPts val="88"/>
              </a:spcAft>
              <a:buClr>
                <a:srgbClr val="FF6600"/>
              </a:buClr>
            </a:pPr>
            <a:endParaRPr lang="fr-FR" b="1" dirty="0">
              <a:solidFill>
                <a:srgbClr val="595959"/>
              </a:solidFill>
              <a:latin typeface="+mj-lt"/>
            </a:endParaRPr>
          </a:p>
          <a:p>
            <a:pPr marL="171450" indent="-171450">
              <a:spcBef>
                <a:spcPts val="88"/>
              </a:spcBef>
              <a:spcAft>
                <a:spcPts val="88"/>
              </a:spcAft>
              <a:buClr>
                <a:srgbClr val="FF6600"/>
              </a:buClr>
            </a:pPr>
            <a:endParaRPr lang="fr-FR" b="1" dirty="0">
              <a:solidFill>
                <a:srgbClr val="595959"/>
              </a:solidFill>
              <a:latin typeface="+mj-lt"/>
            </a:endParaRPr>
          </a:p>
          <a:p>
            <a:pPr marL="171450" indent="-171450">
              <a:spcBef>
                <a:spcPts val="88"/>
              </a:spcBef>
              <a:spcAft>
                <a:spcPts val="88"/>
              </a:spcAft>
              <a:buClr>
                <a:srgbClr val="FF6600"/>
              </a:buClr>
            </a:pPr>
            <a:r>
              <a:rPr lang="fr-FR" b="1" dirty="0">
                <a:latin typeface="+mj-lt"/>
              </a:rPr>
              <a:t>bénéfices entreprise</a:t>
            </a:r>
          </a:p>
          <a:p>
            <a:pPr marL="171450" indent="-171450">
              <a:spcBef>
                <a:spcPts val="88"/>
              </a:spcBef>
              <a:spcAft>
                <a:spcPts val="88"/>
              </a:spcAft>
              <a:buClr>
                <a:srgbClr val="FF6600"/>
              </a:buClr>
              <a:buFont typeface="Arial" charset="0"/>
              <a:buChar char="•"/>
            </a:pPr>
            <a:endParaRPr lang="fr-FR" dirty="0">
              <a:solidFill>
                <a:srgbClr val="595959"/>
              </a:solidFill>
              <a:latin typeface="+mj-lt"/>
            </a:endParaRPr>
          </a:p>
          <a:p>
            <a:pPr marL="171450" indent="-171450">
              <a:spcBef>
                <a:spcPts val="88"/>
              </a:spcBef>
              <a:spcAft>
                <a:spcPts val="88"/>
              </a:spcAft>
              <a:buClr>
                <a:srgbClr val="FF6600"/>
              </a:buClr>
              <a:buFont typeface="Arial" charset="0"/>
              <a:buChar char="•"/>
            </a:pPr>
            <a:r>
              <a:rPr lang="fr-FR" dirty="0" smtClean="0">
                <a:solidFill>
                  <a:srgbClr val="595959"/>
                </a:solidFill>
                <a:latin typeface="+mj-lt"/>
              </a:rPr>
              <a:t>performance</a:t>
            </a:r>
            <a:endParaRPr lang="fr-FR" dirty="0">
              <a:solidFill>
                <a:srgbClr val="595959"/>
              </a:solidFill>
              <a:latin typeface="+mj-lt"/>
            </a:endParaRPr>
          </a:p>
          <a:p>
            <a:pPr marL="171450" indent="-171450">
              <a:spcBef>
                <a:spcPts val="88"/>
              </a:spcBef>
              <a:spcAft>
                <a:spcPts val="88"/>
              </a:spcAft>
              <a:buClr>
                <a:srgbClr val="FF6600"/>
              </a:buClr>
              <a:buFont typeface="Arial" charset="0"/>
              <a:buChar char="•"/>
            </a:pPr>
            <a:r>
              <a:rPr lang="fr-FR" dirty="0" smtClean="0">
                <a:solidFill>
                  <a:srgbClr val="595959"/>
                </a:solidFill>
                <a:latin typeface="+mj-lt"/>
              </a:rPr>
              <a:t>flexibilité</a:t>
            </a:r>
            <a:endParaRPr lang="fr-FR" dirty="0">
              <a:solidFill>
                <a:srgbClr val="595959"/>
              </a:solidFill>
              <a:latin typeface="+mj-lt"/>
            </a:endParaRPr>
          </a:p>
          <a:p>
            <a:pPr marL="171450" indent="-171450">
              <a:spcBef>
                <a:spcPts val="88"/>
              </a:spcBef>
              <a:spcAft>
                <a:spcPts val="88"/>
              </a:spcAft>
              <a:buClr>
                <a:srgbClr val="FF6600"/>
              </a:buClr>
              <a:buFont typeface="Arial" charset="0"/>
              <a:buChar char="•"/>
            </a:pPr>
            <a:r>
              <a:rPr lang="fr-FR" dirty="0" smtClean="0">
                <a:solidFill>
                  <a:srgbClr val="595959"/>
                </a:solidFill>
                <a:latin typeface="+mj-lt"/>
              </a:rPr>
              <a:t>évolutivité</a:t>
            </a:r>
            <a:endParaRPr lang="fr-FR" b="1" dirty="0">
              <a:solidFill>
                <a:srgbClr val="595959"/>
              </a:solidFill>
              <a:latin typeface="+mj-lt"/>
            </a:endParaRPr>
          </a:p>
          <a:p>
            <a:pPr marL="171450" indent="-171450">
              <a:spcBef>
                <a:spcPts val="88"/>
              </a:spcBef>
              <a:spcAft>
                <a:spcPts val="88"/>
              </a:spcAft>
              <a:buClr>
                <a:srgbClr val="FF6600"/>
              </a:buClr>
              <a:buFont typeface="Arial" charset="0"/>
              <a:buChar char="•"/>
            </a:pPr>
            <a:r>
              <a:rPr lang="fr-FR" dirty="0">
                <a:solidFill>
                  <a:srgbClr val="595959"/>
                </a:solidFill>
                <a:latin typeface="+mj-lt"/>
              </a:rPr>
              <a:t>haute disponibilité</a:t>
            </a:r>
          </a:p>
          <a:p>
            <a:pPr marL="171450" indent="-171450">
              <a:spcBef>
                <a:spcPts val="88"/>
              </a:spcBef>
              <a:spcAft>
                <a:spcPts val="88"/>
              </a:spcAft>
              <a:buClr>
                <a:srgbClr val="FF6600"/>
              </a:buClr>
            </a:pPr>
            <a:endParaRPr lang="fr-FR" dirty="0">
              <a:solidFill>
                <a:srgbClr val="595959"/>
              </a:solidFill>
              <a:latin typeface="+mj-lt"/>
            </a:endParaRPr>
          </a:p>
        </p:txBody>
      </p:sp>
      <p:sp>
        <p:nvSpPr>
          <p:cNvPr id="32" name="Rectangle 31"/>
          <p:cNvSpPr>
            <a:spLocks noChangeArrowheads="1"/>
          </p:cNvSpPr>
          <p:nvPr/>
        </p:nvSpPr>
        <p:spPr bwMode="auto">
          <a:xfrm>
            <a:off x="8494088" y="4824414"/>
            <a:ext cx="2795389" cy="1277273"/>
          </a:xfrm>
          <a:prstGeom prst="rect">
            <a:avLst/>
          </a:prstGeom>
          <a:noFill/>
          <a:ln w="9525">
            <a:noFill/>
            <a:miter lim="800000"/>
            <a:headEnd/>
            <a:tailEnd/>
          </a:ln>
        </p:spPr>
        <p:txBody>
          <a:bodyPr>
            <a:spAutoFit/>
          </a:bodyPr>
          <a:lstStyle/>
          <a:p>
            <a:pPr marL="171450" indent="-171450">
              <a:spcBef>
                <a:spcPts val="88"/>
              </a:spcBef>
              <a:spcAft>
                <a:spcPts val="88"/>
              </a:spcAft>
              <a:buClr>
                <a:srgbClr val="FF6600"/>
              </a:buClr>
            </a:pPr>
            <a:r>
              <a:rPr lang="fr-FR" b="1" dirty="0">
                <a:latin typeface="+mj-lt"/>
              </a:rPr>
              <a:t>bénéfices utilisateur</a:t>
            </a:r>
          </a:p>
          <a:p>
            <a:pPr marL="171450" indent="-171450">
              <a:spcBef>
                <a:spcPts val="88"/>
              </a:spcBef>
              <a:spcAft>
                <a:spcPts val="88"/>
              </a:spcAft>
              <a:buClr>
                <a:srgbClr val="FF6600"/>
              </a:buClr>
              <a:buFont typeface="Arial" charset="0"/>
              <a:buChar char="•"/>
            </a:pPr>
            <a:endParaRPr lang="fr-FR" dirty="0">
              <a:solidFill>
                <a:srgbClr val="595959"/>
              </a:solidFill>
              <a:latin typeface="+mj-lt"/>
            </a:endParaRPr>
          </a:p>
          <a:p>
            <a:pPr marL="171450" indent="-171450">
              <a:spcBef>
                <a:spcPts val="88"/>
              </a:spcBef>
              <a:spcAft>
                <a:spcPts val="88"/>
              </a:spcAft>
              <a:buClr>
                <a:srgbClr val="FF6600"/>
              </a:buClr>
              <a:buFont typeface="Arial" charset="0"/>
              <a:buChar char="•"/>
            </a:pPr>
            <a:r>
              <a:rPr lang="fr-FR" dirty="0">
                <a:solidFill>
                  <a:srgbClr val="595959"/>
                </a:solidFill>
                <a:latin typeface="+mj-lt"/>
              </a:rPr>
              <a:t>confort </a:t>
            </a:r>
            <a:r>
              <a:rPr lang="fr-FR" dirty="0" smtClean="0">
                <a:solidFill>
                  <a:srgbClr val="595959"/>
                </a:solidFill>
                <a:latin typeface="+mj-lt"/>
              </a:rPr>
              <a:t>d’utilisation</a:t>
            </a:r>
          </a:p>
          <a:p>
            <a:pPr marL="171450" indent="-171450">
              <a:spcBef>
                <a:spcPts val="88"/>
              </a:spcBef>
              <a:spcAft>
                <a:spcPts val="88"/>
              </a:spcAft>
              <a:buClr>
                <a:srgbClr val="FF6600"/>
              </a:buClr>
              <a:buFont typeface="Arial" charset="0"/>
              <a:buChar char="•"/>
            </a:pPr>
            <a:r>
              <a:rPr lang="fr-FR" dirty="0" smtClean="0">
                <a:solidFill>
                  <a:srgbClr val="595959"/>
                </a:solidFill>
                <a:latin typeface="+mj-lt"/>
              </a:rPr>
              <a:t>fonctionnalités</a:t>
            </a:r>
            <a:endParaRPr lang="fr-FR" dirty="0">
              <a:solidFill>
                <a:srgbClr val="595959"/>
              </a:solidFill>
              <a:latin typeface="+mj-lt"/>
            </a:endParaRPr>
          </a:p>
        </p:txBody>
      </p:sp>
      <p:sp>
        <p:nvSpPr>
          <p:cNvPr id="33" name="Rectangle 32"/>
          <p:cNvSpPr>
            <a:spLocks noChangeArrowheads="1"/>
          </p:cNvSpPr>
          <p:nvPr/>
        </p:nvSpPr>
        <p:spPr bwMode="auto">
          <a:xfrm>
            <a:off x="4234349" y="4778376"/>
            <a:ext cx="3288443" cy="1528624"/>
          </a:xfrm>
          <a:prstGeom prst="rect">
            <a:avLst/>
          </a:prstGeom>
          <a:noFill/>
          <a:ln w="9525">
            <a:noFill/>
            <a:miter lim="800000"/>
            <a:headEnd/>
            <a:tailEnd/>
          </a:ln>
        </p:spPr>
        <p:txBody>
          <a:bodyPr>
            <a:spAutoFit/>
          </a:bodyPr>
          <a:lstStyle/>
          <a:p>
            <a:pPr marL="171450" indent="-171450">
              <a:spcBef>
                <a:spcPts val="88"/>
              </a:spcBef>
              <a:spcAft>
                <a:spcPts val="88"/>
              </a:spcAft>
              <a:buClr>
                <a:srgbClr val="FF6600"/>
              </a:buClr>
              <a:buFont typeface="Arial" charset="0"/>
              <a:buChar char="•"/>
            </a:pPr>
            <a:r>
              <a:rPr lang="fr-FR">
                <a:solidFill>
                  <a:srgbClr val="595959"/>
                </a:solidFill>
                <a:latin typeface="+mj-lt"/>
              </a:rPr>
              <a:t>Bureau </a:t>
            </a:r>
            <a:br>
              <a:rPr lang="fr-FR">
                <a:solidFill>
                  <a:srgbClr val="595959"/>
                </a:solidFill>
                <a:latin typeface="+mj-lt"/>
              </a:rPr>
            </a:br>
            <a:r>
              <a:rPr lang="fr-FR">
                <a:solidFill>
                  <a:srgbClr val="595959"/>
                </a:solidFill>
                <a:latin typeface="+mj-lt"/>
              </a:rPr>
              <a:t>look W7</a:t>
            </a:r>
          </a:p>
          <a:p>
            <a:pPr marL="171450" indent="-171450">
              <a:spcBef>
                <a:spcPts val="88"/>
              </a:spcBef>
              <a:spcAft>
                <a:spcPts val="88"/>
              </a:spcAft>
              <a:buClr>
                <a:srgbClr val="FF6600"/>
              </a:buClr>
              <a:buFont typeface="Arial" charset="0"/>
              <a:buChar char="•"/>
            </a:pPr>
            <a:endParaRPr lang="fr-FR">
              <a:solidFill>
                <a:srgbClr val="595959"/>
              </a:solidFill>
              <a:latin typeface="+mj-lt"/>
            </a:endParaRPr>
          </a:p>
          <a:p>
            <a:pPr marL="171450" indent="-171450">
              <a:spcBef>
                <a:spcPts val="88"/>
              </a:spcBef>
              <a:spcAft>
                <a:spcPts val="88"/>
              </a:spcAft>
              <a:buClr>
                <a:srgbClr val="FF6600"/>
              </a:buClr>
              <a:buFont typeface="Arial" charset="0"/>
              <a:buChar char="•"/>
            </a:pPr>
            <a:r>
              <a:rPr lang="fr-FR">
                <a:solidFill>
                  <a:srgbClr val="595959"/>
                </a:solidFill>
                <a:latin typeface="+mj-lt"/>
              </a:rPr>
              <a:t>Bureau multi média </a:t>
            </a:r>
            <a:br>
              <a:rPr lang="fr-FR">
                <a:solidFill>
                  <a:srgbClr val="595959"/>
                </a:solidFill>
                <a:latin typeface="+mj-lt"/>
              </a:rPr>
            </a:br>
            <a:r>
              <a:rPr lang="fr-FR">
                <a:solidFill>
                  <a:srgbClr val="595959"/>
                </a:solidFill>
                <a:latin typeface="+mj-lt"/>
              </a:rPr>
              <a:t>vidéo et son </a:t>
            </a:r>
            <a:endParaRPr lang="fr-FR" sz="1400">
              <a:solidFill>
                <a:srgbClr val="595959"/>
              </a:solidFill>
              <a:latin typeface="+mj-lt"/>
            </a:endParaRPr>
          </a:p>
        </p:txBody>
      </p:sp>
      <p:grpSp>
        <p:nvGrpSpPr>
          <p:cNvPr id="4" name="Groupe 22"/>
          <p:cNvGrpSpPr>
            <a:grpSpLocks/>
          </p:cNvGrpSpPr>
          <p:nvPr/>
        </p:nvGrpSpPr>
        <p:grpSpPr bwMode="auto">
          <a:xfrm>
            <a:off x="7474121" y="5634038"/>
            <a:ext cx="960716" cy="381000"/>
            <a:chOff x="1066780" y="2357430"/>
            <a:chExt cx="1366838" cy="704850"/>
          </a:xfrm>
        </p:grpSpPr>
        <p:pic>
          <p:nvPicPr>
            <p:cNvPr id="299028" name="Image 61" descr="hp 2 orange.jpg"/>
            <p:cNvPicPr>
              <a:picLocks noChangeAspect="1"/>
            </p:cNvPicPr>
            <p:nvPr/>
          </p:nvPicPr>
          <p:blipFill>
            <a:blip r:embed="rId11" cstate="print"/>
            <a:srcRect/>
            <a:stretch>
              <a:fillRect/>
            </a:stretch>
          </p:blipFill>
          <p:spPr bwMode="auto">
            <a:xfrm>
              <a:off x="1066780" y="2357430"/>
              <a:ext cx="647700" cy="704850"/>
            </a:xfrm>
            <a:prstGeom prst="rect">
              <a:avLst/>
            </a:prstGeom>
            <a:noFill/>
            <a:ln w="9525">
              <a:noFill/>
              <a:miter lim="800000"/>
              <a:headEnd/>
              <a:tailEnd/>
            </a:ln>
          </p:spPr>
        </p:pic>
        <p:pic>
          <p:nvPicPr>
            <p:cNvPr id="299029" name="Image 62" descr="caméra orange.jpg"/>
            <p:cNvPicPr>
              <a:picLocks noChangeAspect="1"/>
            </p:cNvPicPr>
            <p:nvPr/>
          </p:nvPicPr>
          <p:blipFill>
            <a:blip r:embed="rId12" cstate="print"/>
            <a:srcRect/>
            <a:stretch>
              <a:fillRect/>
            </a:stretch>
          </p:blipFill>
          <p:spPr bwMode="auto">
            <a:xfrm>
              <a:off x="1785918" y="2357430"/>
              <a:ext cx="647700" cy="704850"/>
            </a:xfrm>
            <a:prstGeom prst="rect">
              <a:avLst/>
            </a:prstGeom>
            <a:noFill/>
            <a:ln w="9525">
              <a:noFill/>
              <a:miter lim="800000"/>
              <a:headEnd/>
              <a:tailEnd/>
            </a:ln>
          </p:spPr>
        </p:pic>
      </p:grpSp>
      <p:pic>
        <p:nvPicPr>
          <p:cNvPr id="39" name="Picture 3" descr="C:\Users\v-sacars\Documents\Microsoft\Product logos\Windows7_h_rgb.png"/>
          <p:cNvPicPr>
            <a:picLocks noChangeAspect="1" noChangeArrowheads="1"/>
          </p:cNvPicPr>
          <p:nvPr/>
        </p:nvPicPr>
        <p:blipFill>
          <a:blip r:embed="rId13" cstate="print"/>
          <a:srcRect/>
          <a:stretch>
            <a:fillRect/>
          </a:stretch>
        </p:blipFill>
        <p:spPr bwMode="auto">
          <a:xfrm>
            <a:off x="6333535" y="4868863"/>
            <a:ext cx="1921407" cy="315912"/>
          </a:xfrm>
          <a:prstGeom prst="rect">
            <a:avLst/>
          </a:prstGeom>
          <a:noFill/>
          <a:ln w="9525">
            <a:noFill/>
            <a:miter lim="800000"/>
            <a:headEnd/>
            <a:tailEnd/>
          </a:ln>
        </p:spPr>
      </p:pic>
      <p:sp>
        <p:nvSpPr>
          <p:cNvPr id="35" name="Espace réservé du numéro de diapositive 34"/>
          <p:cNvSpPr>
            <a:spLocks noGrp="1"/>
          </p:cNvSpPr>
          <p:nvPr>
            <p:ph type="sldNum" sz="quarter" idx="11"/>
          </p:nvPr>
        </p:nvSpPr>
        <p:spPr/>
        <p:txBody>
          <a:bodyPr/>
          <a:lstStyle/>
          <a:p>
            <a:pPr>
              <a:defRPr/>
            </a:pPr>
            <a:fld id="{213BEC6E-38A3-4005-8761-BAC2DD93E76F}" type="slidenum">
              <a:rPr lang="fr-FR" sz="2000" smtClean="0">
                <a:latin typeface="+mj-lt"/>
              </a:rPr>
              <a:pPr>
                <a:defRPr/>
              </a:pPr>
              <a:t>32</a:t>
            </a:fld>
            <a:endParaRPr lang="fr-FR" sz="2000">
              <a:latin typeface="+mj-lt"/>
            </a:endParaRPr>
          </a:p>
        </p:txBody>
      </p:sp>
    </p:spTree>
    <p:extLst>
      <p:ext uri="{BB962C8B-B14F-4D97-AF65-F5344CB8AC3E}">
        <p14:creationId xmlns:p14="http://schemas.microsoft.com/office/powerpoint/2010/main" val="406182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178191"/>
                                        </p:tgtEl>
                                        <p:attrNameLst>
                                          <p:attrName>style.visibility</p:attrName>
                                        </p:attrNameLst>
                                      </p:cBhvr>
                                      <p:to>
                                        <p:strVal val="visible"/>
                                      </p:to>
                                    </p:set>
                                    <p:animEffect transition="in" filter="fade">
                                      <p:cBhvr>
                                        <p:cTn id="16" dur="500"/>
                                        <p:tgtEl>
                                          <p:spTgt spid="17819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heckerboard(across)">
                                      <p:cBhvr>
                                        <p:cTn id="21" dur="500"/>
                                        <p:tgtEl>
                                          <p:spTgt spid="31"/>
                                        </p:tgtEl>
                                      </p:cBhvr>
                                    </p:animEffect>
                                  </p:childTnLst>
                                </p:cTn>
                              </p:par>
                              <p:par>
                                <p:cTn id="22" presetID="10" presetClass="exit" presetSubtype="0" fill="hold" grpId="1" nodeType="withEffect">
                                  <p:stCondLst>
                                    <p:cond delay="0"/>
                                  </p:stCondLst>
                                  <p:iterate type="lt">
                                    <p:tmPct val="0"/>
                                  </p:iterate>
                                  <p:childTnLst>
                                    <p:animEffect transition="out" filter="fade">
                                      <p:cBhvr>
                                        <p:cTn id="23" dur="2000"/>
                                        <p:tgtEl>
                                          <p:spTgt spid="49"/>
                                        </p:tgtEl>
                                      </p:cBhvr>
                                    </p:animEffect>
                                    <p:set>
                                      <p:cBhvr>
                                        <p:cTn id="24" dur="1" fill="hold">
                                          <p:stCondLst>
                                            <p:cond delay="1999"/>
                                          </p:stCondLst>
                                        </p:cTn>
                                        <p:tgtEl>
                                          <p:spTgt spid="49"/>
                                        </p:tgtEl>
                                        <p:attrNameLst>
                                          <p:attrName>style.visibility</p:attrName>
                                        </p:attrNameLst>
                                      </p:cBhvr>
                                      <p:to>
                                        <p:strVal val="hidden"/>
                                      </p:to>
                                    </p:set>
                                  </p:childTnLst>
                                </p:cTn>
                              </p:par>
                              <p:par>
                                <p:cTn id="25" presetID="5"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par>
                                <p:cTn id="28" presetID="35" presetClass="path" presetSubtype="0" accel="50000" decel="50000" fill="hold" nodeType="withEffect">
                                  <p:stCondLst>
                                    <p:cond delay="0"/>
                                  </p:stCondLst>
                                  <p:childTnLst>
                                    <p:animMotion origin="layout" path="M 3.88889E-6 1.9334E-6 L -0.10539 0.00139 " pathEditMode="relative" rAng="0" ptsTypes="AA">
                                      <p:cBhvr>
                                        <p:cTn id="29" dur="2000" fill="hold"/>
                                        <p:tgtEl>
                                          <p:spTgt spid="52"/>
                                        </p:tgtEl>
                                        <p:attrNameLst>
                                          <p:attrName>ppt_x</p:attrName>
                                          <p:attrName>ppt_y</p:attrName>
                                        </p:attrNameLst>
                                      </p:cBhvr>
                                      <p:rCtr x="-53" y="1"/>
                                    </p:animMotion>
                                  </p:childTnLst>
                                </p:cTn>
                              </p:par>
                              <p:par>
                                <p:cTn id="30" presetID="35" presetClass="path" presetSubtype="0" accel="50000" decel="50000" fill="hold" nodeType="withEffect">
                                  <p:stCondLst>
                                    <p:cond delay="0"/>
                                  </p:stCondLst>
                                  <p:childTnLst>
                                    <p:animMotion origin="layout" path="M 0 5.18039E-7 L -0.11615 0.00046 " pathEditMode="relative" rAng="0" ptsTypes="AA">
                                      <p:cBhvr>
                                        <p:cTn id="31" dur="2000" fill="hold"/>
                                        <p:tgtEl>
                                          <p:spTgt spid="45"/>
                                        </p:tgtEl>
                                        <p:attrNameLst>
                                          <p:attrName>ppt_x</p:attrName>
                                          <p:attrName>ppt_y</p:attrName>
                                        </p:attrNameLst>
                                      </p:cBhvr>
                                      <p:rCtr x="-58" y="0"/>
                                    </p:animMotion>
                                  </p:childTnLst>
                                </p:cTn>
                              </p:par>
                              <p:par>
                                <p:cTn id="32" presetID="35" presetClass="path" presetSubtype="0" accel="50000" decel="50000" fill="hold" nodeType="withEffect">
                                  <p:stCondLst>
                                    <p:cond delay="0"/>
                                  </p:stCondLst>
                                  <p:childTnLst>
                                    <p:animMotion origin="layout" path="M 1.66667E-6 4.17206E-6 L -0.11511 0.00046 " pathEditMode="relative" rAng="0" ptsTypes="AA">
                                      <p:cBhvr>
                                        <p:cTn id="33" dur="2000" fill="hold"/>
                                        <p:tgtEl>
                                          <p:spTgt spid="178191"/>
                                        </p:tgtEl>
                                        <p:attrNameLst>
                                          <p:attrName>ppt_x</p:attrName>
                                          <p:attrName>ppt_y</p:attrName>
                                        </p:attrNameLst>
                                      </p:cBhvr>
                                      <p:rCtr x="-58" y="0"/>
                                    </p:animMotion>
                                  </p:childTnLst>
                                </p:cTn>
                              </p:par>
                              <p:par>
                                <p:cTn id="34" presetID="6" presetClass="emph" presetSubtype="0" fill="hold" nodeType="withEffect">
                                  <p:stCondLst>
                                    <p:cond delay="0"/>
                                  </p:stCondLst>
                                  <p:childTnLst>
                                    <p:animScale>
                                      <p:cBhvr>
                                        <p:cTn id="35" dur="2000" fill="hold"/>
                                        <p:tgtEl>
                                          <p:spTgt spid="52"/>
                                        </p:tgtEl>
                                      </p:cBhvr>
                                      <p:by x="70000" y="70000"/>
                                    </p:animScale>
                                  </p:childTnLst>
                                </p:cTn>
                              </p:par>
                              <p:par>
                                <p:cTn id="36" presetID="6" presetClass="emph" presetSubtype="0" fill="hold" nodeType="withEffect">
                                  <p:stCondLst>
                                    <p:cond delay="0"/>
                                  </p:stCondLst>
                                  <p:childTnLst>
                                    <p:animScale>
                                      <p:cBhvr>
                                        <p:cTn id="37" dur="2000" fill="hold"/>
                                        <p:tgtEl>
                                          <p:spTgt spid="45"/>
                                        </p:tgtEl>
                                      </p:cBhvr>
                                      <p:by x="70000" y="70000"/>
                                    </p:animScale>
                                  </p:childTnLst>
                                </p:cTn>
                              </p:par>
                              <p:par>
                                <p:cTn id="38" presetID="6" presetClass="emph" presetSubtype="0" fill="hold" nodeType="withEffect">
                                  <p:stCondLst>
                                    <p:cond delay="0"/>
                                  </p:stCondLst>
                                  <p:childTnLst>
                                    <p:animScale>
                                      <p:cBhvr>
                                        <p:cTn id="39" dur="2000" fill="hold"/>
                                        <p:tgtEl>
                                          <p:spTgt spid="178191"/>
                                        </p:tgtEl>
                                      </p:cBhvr>
                                      <p:by x="70000" y="70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checkerboard(across)">
                                      <p:cBhvr>
                                        <p:cTn id="55" dur="500"/>
                                        <p:tgtEl>
                                          <p:spTgt spid="32"/>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par>
                                <p:cTn id="59" presetID="10" presetClass="exit" presetSubtype="0" fill="hold" grpId="1" nodeType="withEffect">
                                  <p:stCondLst>
                                    <p:cond delay="0"/>
                                  </p:stCondLst>
                                  <p:childTnLst>
                                    <p:animEffect transition="out" filter="fade">
                                      <p:cBhvr>
                                        <p:cTn id="60" dur="2000"/>
                                        <p:tgtEl>
                                          <p:spTgt spid="33"/>
                                        </p:tgtEl>
                                      </p:cBhvr>
                                    </p:animEffect>
                                    <p:set>
                                      <p:cBhvr>
                                        <p:cTn id="61" dur="1" fill="hold">
                                          <p:stCondLst>
                                            <p:cond delay="1999"/>
                                          </p:stCondLst>
                                        </p:cTn>
                                        <p:tgtEl>
                                          <p:spTgt spid="33"/>
                                        </p:tgtEl>
                                        <p:attrNameLst>
                                          <p:attrName>style.visibility</p:attrName>
                                        </p:attrNameLst>
                                      </p:cBhvr>
                                      <p:to>
                                        <p:strVal val="hidden"/>
                                      </p:to>
                                    </p:set>
                                  </p:childTnLst>
                                </p:cTn>
                              </p:par>
                              <p:par>
                                <p:cTn id="62" presetID="35" presetClass="path" presetSubtype="0" accel="50000" decel="50000" fill="hold" nodeType="withEffect">
                                  <p:stCondLst>
                                    <p:cond delay="0"/>
                                  </p:stCondLst>
                                  <p:childTnLst>
                                    <p:animMotion origin="layout" path="M 1.94444E-6 -2.41443E-6 L -0.13438 0.00347 " pathEditMode="relative" rAng="0" ptsTypes="AA">
                                      <p:cBhvr>
                                        <p:cTn id="63" dur="2000" fill="hold"/>
                                        <p:tgtEl>
                                          <p:spTgt spid="39"/>
                                        </p:tgtEl>
                                        <p:attrNameLst>
                                          <p:attrName>ppt_x</p:attrName>
                                          <p:attrName>ppt_y</p:attrName>
                                        </p:attrNameLst>
                                      </p:cBhvr>
                                      <p:rCtr x="-67" y="2"/>
                                    </p:animMotion>
                                  </p:childTnLst>
                                </p:cTn>
                              </p:par>
                              <p:par>
                                <p:cTn id="64" presetID="35" presetClass="path" presetSubtype="0" accel="50000" decel="50000" fill="hold" nodeType="withEffect">
                                  <p:stCondLst>
                                    <p:cond delay="0"/>
                                  </p:stCondLst>
                                  <p:childTnLst>
                                    <p:animMotion origin="layout" path="M -4.16667E-6 1.11008E-7 L -0.17222 -0.00139 " pathEditMode="relative" rAng="0" ptsTypes="AA">
                                      <p:cBhvr>
                                        <p:cTn id="65" dur="2000" fill="hold"/>
                                        <p:tgtEl>
                                          <p:spTgt spid="4"/>
                                        </p:tgtEl>
                                        <p:attrNameLst>
                                          <p:attrName>ppt_x</p:attrName>
                                          <p:attrName>ppt_y</p:attrName>
                                        </p:attrNameLst>
                                      </p:cBhvr>
                                      <p:rCtr x="-86" y="-1"/>
                                    </p:animMotion>
                                  </p:childTnLst>
                                </p:cTn>
                              </p:par>
                              <p:par>
                                <p:cTn id="66" presetID="6" presetClass="emph" presetSubtype="0" fill="hold" nodeType="withEffect">
                                  <p:stCondLst>
                                    <p:cond delay="0"/>
                                  </p:stCondLst>
                                  <p:childTnLst>
                                    <p:animScale>
                                      <p:cBhvr>
                                        <p:cTn id="67" dur="2000" fill="hold"/>
                                        <p:tgtEl>
                                          <p:spTgt spid="39"/>
                                        </p:tgtEl>
                                      </p:cBhvr>
                                      <p:by x="70000" y="70000"/>
                                    </p:animScale>
                                  </p:childTnLst>
                                </p:cTn>
                              </p:par>
                              <p:par>
                                <p:cTn id="68" presetID="6" presetClass="emph" presetSubtype="0" fill="hold" nodeType="withEffect">
                                  <p:stCondLst>
                                    <p:cond delay="0"/>
                                  </p:stCondLst>
                                  <p:childTnLst>
                                    <p:animScale>
                                      <p:cBhvr>
                                        <p:cTn id="69" dur="2000" fill="hold"/>
                                        <p:tgtEl>
                                          <p:spTgt spid="4"/>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29" grpId="0" animBg="1"/>
      <p:bldP spid="30" grpId="0" animBg="1"/>
      <p:bldP spid="31" grpId="0"/>
      <p:bldP spid="32" grpId="0"/>
      <p:bldP spid="33" grpId="0"/>
      <p:bldP spid="3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démo</a:t>
            </a:r>
            <a:endParaRPr lang="fr-FR" dirty="0"/>
          </a:p>
        </p:txBody>
      </p:sp>
      <p:sp>
        <p:nvSpPr>
          <p:cNvPr id="5" name="Espace réservé du texte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87935354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Vidéo Client JPA</a:t>
            </a:r>
            <a:endParaRPr lang="fr-FR" dirty="0"/>
          </a:p>
        </p:txBody>
      </p:sp>
      <p:sp>
        <p:nvSpPr>
          <p:cNvPr id="5" name="Espace réservé du texte 4"/>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127162283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732904" y="3238052"/>
            <a:ext cx="1180772" cy="615553"/>
          </a:xfrm>
          <a:prstGeom prst="rect">
            <a:avLst/>
          </a:prstGeom>
          <a:noFill/>
        </p:spPr>
        <p:txBody>
          <a:bodyPr wrap="none" lIns="0" tIns="0" rIns="0" bIns="0" rtlCol="0">
            <a:spAutoFit/>
          </a:bodyPr>
          <a:lstStyle/>
          <a:p>
            <a:r>
              <a:rPr lang="fr-FR" sz="40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Merci</a:t>
            </a:r>
          </a:p>
        </p:txBody>
      </p:sp>
    </p:spTree>
    <p:extLst>
      <p:ext uri="{BB962C8B-B14F-4D97-AF65-F5344CB8AC3E}">
        <p14:creationId xmlns:p14="http://schemas.microsoft.com/office/powerpoint/2010/main" val="10153942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64797"/>
          </a:xfrm>
        </p:spPr>
        <p:txBody>
          <a:bodyPr/>
          <a:lstStyle/>
          <a:p>
            <a:r>
              <a:rPr lang="fr-FR" sz="4800" smtClean="0"/>
              <a:t>Les opportunités pour les Service Providers</a:t>
            </a:r>
            <a:endParaRPr lang="fr-FR" sz="4800"/>
          </a:p>
        </p:txBody>
      </p:sp>
      <p:graphicFrame>
        <p:nvGraphicFramePr>
          <p:cNvPr id="13" name="Chart 12"/>
          <p:cNvGraphicFramePr>
            <a:graphicFrameLocks/>
          </p:cNvGraphicFramePr>
          <p:nvPr>
            <p:extLst>
              <p:ext uri="{D42A27DB-BD31-4B8C-83A1-F6EECF244321}">
                <p14:modId xmlns:p14="http://schemas.microsoft.com/office/powerpoint/2010/main" val="2326431826"/>
              </p:ext>
            </p:extLst>
          </p:nvPr>
        </p:nvGraphicFramePr>
        <p:xfrm>
          <a:off x="315947" y="1088137"/>
          <a:ext cx="11352179" cy="466759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bwMode="auto">
          <a:xfrm>
            <a:off x="973257" y="5591590"/>
            <a:ext cx="10214306" cy="664797"/>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5" tIns="45713" rIns="91425" bIns="45713" numCol="1" rtlCol="0" anchor="ctr" anchorCtr="0" compatLnSpc="1">
            <a:prstTxWarp prst="textNoShape">
              <a:avLst/>
            </a:prstTxWarp>
          </a:bodyPr>
          <a:lstStyle/>
          <a:p>
            <a:pPr algn="ctr" defTabSz="913957" fontAlgn="base">
              <a:spcBef>
                <a:spcPct val="0"/>
              </a:spcBef>
              <a:spcAft>
                <a:spcPct val="0"/>
              </a:spcAft>
            </a:pPr>
            <a:r>
              <a:rPr lang="fr-FR" sz="2400" spc="-100" dirty="0" smtClean="0">
                <a:solidFill>
                  <a:schemeClr val="tx1">
                    <a:lumMod val="75000"/>
                    <a:lumOff val="25000"/>
                  </a:schemeClr>
                </a:solidFill>
              </a:rPr>
              <a:t>Le marché des services hébergés évolue; de l’e-mail et hébergement Web vers le Cloud privé, applications et IT as a Service</a:t>
            </a:r>
            <a:endParaRPr lang="fr-FR" sz="2400" spc="-100" dirty="0">
              <a:solidFill>
                <a:schemeClr val="tx1">
                  <a:lumMod val="75000"/>
                  <a:lumOff val="25000"/>
                </a:schemeClr>
              </a:solidFill>
            </a:endParaRPr>
          </a:p>
        </p:txBody>
      </p:sp>
      <p:sp>
        <p:nvSpPr>
          <p:cNvPr id="6" name="TextBox 5"/>
          <p:cNvSpPr txBox="1"/>
          <p:nvPr/>
        </p:nvSpPr>
        <p:spPr>
          <a:xfrm>
            <a:off x="7916028" y="1505783"/>
            <a:ext cx="1338146" cy="307777"/>
          </a:xfrm>
          <a:prstGeom prst="rect">
            <a:avLst/>
          </a:prstGeom>
          <a:noFill/>
        </p:spPr>
        <p:txBody>
          <a:bodyPr wrap="square" lIns="0" tIns="0" rIns="0" bIns="0" rtlCol="0">
            <a:spAutoFit/>
          </a:bodyPr>
          <a:lstStyle/>
          <a:p>
            <a:pPr algn="ctr"/>
            <a:r>
              <a:rPr lang="fr-FR" sz="2000" smtClean="0">
                <a:gradFill>
                  <a:gsLst>
                    <a:gs pos="0">
                      <a:schemeClr val="tx1"/>
                    </a:gs>
                    <a:gs pos="86000">
                      <a:schemeClr val="tx1"/>
                    </a:gs>
                  </a:gsLst>
                  <a:lin ang="5400000" scaled="0"/>
                </a:gradFill>
              </a:rPr>
              <a:t>$39.19</a:t>
            </a:r>
            <a:endParaRPr lang="fr-FR" sz="2000">
              <a:gradFill>
                <a:gsLst>
                  <a:gs pos="0">
                    <a:schemeClr val="tx1"/>
                  </a:gs>
                  <a:gs pos="86000">
                    <a:schemeClr val="tx1"/>
                  </a:gs>
                </a:gsLst>
                <a:lin ang="5400000" scaled="0"/>
              </a:gradFill>
            </a:endParaRPr>
          </a:p>
        </p:txBody>
      </p:sp>
      <p:sp>
        <p:nvSpPr>
          <p:cNvPr id="16" name="TextBox 15"/>
          <p:cNvSpPr txBox="1"/>
          <p:nvPr/>
        </p:nvSpPr>
        <p:spPr>
          <a:xfrm>
            <a:off x="6335204" y="2003557"/>
            <a:ext cx="1338146" cy="307777"/>
          </a:xfrm>
          <a:prstGeom prst="rect">
            <a:avLst/>
          </a:prstGeom>
          <a:noFill/>
        </p:spPr>
        <p:txBody>
          <a:bodyPr wrap="square" lIns="0" tIns="0" rIns="0" bIns="0" rtlCol="0">
            <a:spAutoFit/>
          </a:bodyPr>
          <a:lstStyle/>
          <a:p>
            <a:pPr algn="ctr"/>
            <a:r>
              <a:rPr lang="fr-FR" sz="2000" smtClean="0">
                <a:gradFill>
                  <a:gsLst>
                    <a:gs pos="0">
                      <a:schemeClr val="tx1"/>
                    </a:gs>
                    <a:gs pos="86000">
                      <a:schemeClr val="tx1"/>
                    </a:gs>
                  </a:gsLst>
                  <a:lin ang="5400000" scaled="0"/>
                </a:gradFill>
              </a:rPr>
              <a:t>$33.03</a:t>
            </a:r>
            <a:endParaRPr lang="fr-FR" sz="2000">
              <a:gradFill>
                <a:gsLst>
                  <a:gs pos="0">
                    <a:schemeClr val="tx1"/>
                  </a:gs>
                  <a:gs pos="86000">
                    <a:schemeClr val="tx1"/>
                  </a:gs>
                </a:gsLst>
                <a:lin ang="5400000" scaled="0"/>
              </a:gradFill>
            </a:endParaRPr>
          </a:p>
        </p:txBody>
      </p:sp>
      <p:sp>
        <p:nvSpPr>
          <p:cNvPr id="17" name="TextBox 16"/>
          <p:cNvSpPr txBox="1"/>
          <p:nvPr/>
        </p:nvSpPr>
        <p:spPr>
          <a:xfrm>
            <a:off x="4755322" y="2418037"/>
            <a:ext cx="1338146" cy="307777"/>
          </a:xfrm>
          <a:prstGeom prst="rect">
            <a:avLst/>
          </a:prstGeom>
          <a:noFill/>
        </p:spPr>
        <p:txBody>
          <a:bodyPr wrap="square" lIns="0" tIns="0" rIns="0" bIns="0" rtlCol="0">
            <a:spAutoFit/>
          </a:bodyPr>
          <a:lstStyle/>
          <a:p>
            <a:pPr algn="ctr"/>
            <a:r>
              <a:rPr lang="fr-FR" sz="2000" smtClean="0">
                <a:gradFill>
                  <a:gsLst>
                    <a:gs pos="0">
                      <a:schemeClr val="tx1"/>
                    </a:gs>
                    <a:gs pos="86000">
                      <a:schemeClr val="tx1"/>
                    </a:gs>
                  </a:gsLst>
                  <a:lin ang="5400000" scaled="0"/>
                </a:gradFill>
              </a:rPr>
              <a:t>$28.13</a:t>
            </a:r>
            <a:endParaRPr lang="fr-FR" sz="2000">
              <a:gradFill>
                <a:gsLst>
                  <a:gs pos="0">
                    <a:schemeClr val="tx1"/>
                  </a:gs>
                  <a:gs pos="86000">
                    <a:schemeClr val="tx1"/>
                  </a:gs>
                </a:gsLst>
                <a:lin ang="5400000" scaled="0"/>
              </a:gradFill>
            </a:endParaRPr>
          </a:p>
        </p:txBody>
      </p:sp>
      <p:sp>
        <p:nvSpPr>
          <p:cNvPr id="18" name="TextBox 17"/>
          <p:cNvSpPr txBox="1"/>
          <p:nvPr/>
        </p:nvSpPr>
        <p:spPr>
          <a:xfrm>
            <a:off x="3177402" y="2767992"/>
            <a:ext cx="1338146" cy="307777"/>
          </a:xfrm>
          <a:prstGeom prst="rect">
            <a:avLst/>
          </a:prstGeom>
          <a:noFill/>
        </p:spPr>
        <p:txBody>
          <a:bodyPr wrap="square" lIns="0" tIns="0" rIns="0" bIns="0" rtlCol="0">
            <a:spAutoFit/>
          </a:bodyPr>
          <a:lstStyle/>
          <a:p>
            <a:pPr algn="ctr"/>
            <a:r>
              <a:rPr lang="fr-FR" sz="2000" smtClean="0">
                <a:gradFill>
                  <a:gsLst>
                    <a:gs pos="0">
                      <a:schemeClr val="tx1"/>
                    </a:gs>
                    <a:gs pos="86000">
                      <a:schemeClr val="tx1"/>
                    </a:gs>
                  </a:gsLst>
                  <a:lin ang="5400000" scaled="0"/>
                </a:gradFill>
              </a:rPr>
              <a:t>$23.78</a:t>
            </a:r>
            <a:endParaRPr lang="fr-FR" sz="2000">
              <a:gradFill>
                <a:gsLst>
                  <a:gs pos="0">
                    <a:schemeClr val="tx1"/>
                  </a:gs>
                  <a:gs pos="86000">
                    <a:schemeClr val="tx1"/>
                  </a:gs>
                </a:gsLst>
                <a:lin ang="5400000" scaled="0"/>
              </a:gradFill>
            </a:endParaRPr>
          </a:p>
        </p:txBody>
      </p:sp>
      <p:sp>
        <p:nvSpPr>
          <p:cNvPr id="19" name="TextBox 18"/>
          <p:cNvSpPr txBox="1"/>
          <p:nvPr/>
        </p:nvSpPr>
        <p:spPr>
          <a:xfrm>
            <a:off x="1562037" y="3045972"/>
            <a:ext cx="1338146" cy="307777"/>
          </a:xfrm>
          <a:prstGeom prst="rect">
            <a:avLst/>
          </a:prstGeom>
          <a:noFill/>
        </p:spPr>
        <p:txBody>
          <a:bodyPr wrap="square" lIns="0" tIns="0" rIns="0" bIns="0" rtlCol="0">
            <a:spAutoFit/>
          </a:bodyPr>
          <a:lstStyle/>
          <a:p>
            <a:pPr algn="ctr"/>
            <a:r>
              <a:rPr lang="fr-FR" sz="2000" smtClean="0">
                <a:gradFill>
                  <a:gsLst>
                    <a:gs pos="0">
                      <a:schemeClr val="tx1"/>
                    </a:gs>
                    <a:gs pos="86000">
                      <a:schemeClr val="tx1"/>
                    </a:gs>
                  </a:gsLst>
                  <a:lin ang="5400000" scaled="0"/>
                </a:gradFill>
              </a:rPr>
              <a:t>$20.32</a:t>
            </a:r>
            <a:endParaRPr lang="fr-FR" sz="2000">
              <a:gradFill>
                <a:gsLst>
                  <a:gs pos="0">
                    <a:schemeClr val="tx1"/>
                  </a:gs>
                  <a:gs pos="86000">
                    <a:schemeClr val="tx1"/>
                  </a:gs>
                </a:gsLst>
                <a:lin ang="5400000" scaled="0"/>
              </a:gradFill>
            </a:endParaRPr>
          </a:p>
        </p:txBody>
      </p:sp>
      <p:sp>
        <p:nvSpPr>
          <p:cNvPr id="20" name="TextBox 19"/>
          <p:cNvSpPr txBox="1"/>
          <p:nvPr/>
        </p:nvSpPr>
        <p:spPr>
          <a:xfrm>
            <a:off x="519113" y="6377375"/>
            <a:ext cx="7518464" cy="261610"/>
          </a:xfrm>
          <a:prstGeom prst="rect">
            <a:avLst/>
          </a:prstGeom>
          <a:noFill/>
        </p:spPr>
        <p:txBody>
          <a:bodyPr wrap="square" lIns="91429" tIns="45715" rIns="91429" bIns="45715" rtlCol="0">
            <a:spAutoFit/>
          </a:bodyPr>
          <a:lstStyle>
            <a:defPPr>
              <a:defRPr lang="en-US"/>
            </a:defPPr>
            <a:lvl1pPr lvl="0">
              <a:defRPr sz="800" kern="0">
                <a:solidFill>
                  <a:schemeClr val="tx1">
                    <a:lumMod val="65000"/>
                    <a:lumOff val="35000"/>
                  </a:schemeClr>
                </a:solidFill>
              </a:defRPr>
            </a:lvl1pPr>
          </a:lstStyle>
          <a:p>
            <a:r>
              <a:rPr lang="fr-FR" sz="1100" i="1" smtClean="0">
                <a:gradFill>
                  <a:gsLst>
                    <a:gs pos="0">
                      <a:schemeClr val="tx1"/>
                    </a:gs>
                    <a:gs pos="100000">
                      <a:schemeClr val="tx1"/>
                    </a:gs>
                  </a:gsLst>
                  <a:lin ang="5400000" scaled="0"/>
                </a:gradFill>
              </a:rPr>
              <a:t>Source: Tier1 Research Internet Infrastructure Market Overview – Spring 2011</a:t>
            </a:r>
            <a:endParaRPr lang="fr-FR" sz="1100" i="1">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1963690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10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10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6"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42416" y="1300702"/>
            <a:ext cx="2881459" cy="4414303"/>
            <a:chOff x="4810776" y="1300699"/>
            <a:chExt cx="2881459" cy="4414302"/>
          </a:xfrm>
          <a:solidFill>
            <a:srgbClr val="910091"/>
          </a:solidFill>
        </p:grpSpPr>
        <p:sp>
          <p:nvSpPr>
            <p:cNvPr id="67" name="Rounded Rectangle 66"/>
            <p:cNvSpPr/>
            <p:nvPr/>
          </p:nvSpPr>
          <p:spPr bwMode="auto">
            <a:xfrm>
              <a:off x="4810776"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chemeClr val="tx1"/>
                    </a:gs>
                    <a:gs pos="100000">
                      <a:schemeClr val="tx1"/>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4" name="Rectangle 73"/>
            <p:cNvSpPr/>
            <p:nvPr/>
          </p:nvSpPr>
          <p:spPr>
            <a:xfrm>
              <a:off x="4810776" y="4276015"/>
              <a:ext cx="2881459" cy="1338826"/>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smtClean="0">
                  <a:gradFill>
                    <a:gsLst>
                      <a:gs pos="0">
                        <a:prstClr val="white"/>
                      </a:gs>
                      <a:gs pos="100000">
                        <a:prstClr val="white"/>
                      </a:gs>
                    </a:gsLst>
                    <a:lin ang="5400000" scaled="0"/>
                  </a:gradFill>
                  <a:latin typeface="Segoe UI" pitchFamily="34" charset="0"/>
                  <a:ea typeface="Segoe UI" pitchFamily="34" charset="0"/>
                  <a:cs typeface="Segoe UI" pitchFamily="34" charset="0"/>
                </a:rPr>
                <a:t>Applications &amp; Communication </a:t>
              </a:r>
              <a:r>
                <a:rPr lang="en-US" sz="2700" b="1" dirty="0" err="1" smtClean="0">
                  <a:gradFill>
                    <a:gsLst>
                      <a:gs pos="0">
                        <a:prstClr val="white"/>
                      </a:gs>
                      <a:gs pos="100000">
                        <a:prstClr val="white"/>
                      </a:gs>
                    </a:gsLst>
                    <a:lin ang="5400000" scaled="0"/>
                  </a:gradFill>
                  <a:latin typeface="Segoe UI" pitchFamily="34" charset="0"/>
                  <a:ea typeface="Segoe UI" pitchFamily="34" charset="0"/>
                  <a:cs typeface="Segoe UI" pitchFamily="34" charset="0"/>
                </a:rPr>
                <a:t>unifiée</a:t>
              </a:r>
              <a:endParaRPr lang="en-US" sz="2700" b="1" dirty="0">
                <a:gradFill>
                  <a:gsLst>
                    <a:gs pos="0">
                      <a:prstClr val="white"/>
                    </a:gs>
                    <a:gs pos="100000">
                      <a:prstClr val="white"/>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7647660" y="1300700"/>
            <a:ext cx="2881460" cy="4414304"/>
            <a:chOff x="7809108" y="1300699"/>
            <a:chExt cx="2881460" cy="4414302"/>
          </a:xfrm>
          <a:solidFill>
            <a:srgbClr val="FF8A00"/>
          </a:solidFill>
        </p:grpSpPr>
        <p:sp>
          <p:nvSpPr>
            <p:cNvPr id="66" name="Rounded Rectangle 65"/>
            <p:cNvSpPr/>
            <p:nvPr/>
          </p:nvSpPr>
          <p:spPr bwMode="auto">
            <a:xfrm>
              <a:off x="7809109"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chemeClr val="tx1"/>
                    </a:gs>
                    <a:gs pos="100000">
                      <a:schemeClr val="tx1"/>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5" name="Rectangle 74"/>
            <p:cNvSpPr/>
            <p:nvPr/>
          </p:nvSpPr>
          <p:spPr>
            <a:xfrm>
              <a:off x="7809108" y="4276015"/>
              <a:ext cx="2881459" cy="507829"/>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smtClean="0">
                  <a:gradFill>
                    <a:gsLst>
                      <a:gs pos="0">
                        <a:prstClr val="white"/>
                      </a:gs>
                      <a:gs pos="100000">
                        <a:prstClr val="white"/>
                      </a:gs>
                    </a:gsLst>
                    <a:lin ang="5400000" scaled="0"/>
                  </a:gradFill>
                  <a:latin typeface="Segoe UI" pitchFamily="34" charset="0"/>
                  <a:ea typeface="Segoe UI" pitchFamily="34" charset="0"/>
                  <a:cs typeface="Segoe UI" pitchFamily="34" charset="0"/>
                </a:rPr>
                <a:t>Poste de travail</a:t>
              </a:r>
              <a:endParaRPr lang="en-US" sz="2700" b="1" dirty="0">
                <a:gradFill>
                  <a:gsLst>
                    <a:gs pos="0">
                      <a:prstClr val="white"/>
                    </a:gs>
                    <a:gs pos="100000">
                      <a:prstClr val="white"/>
                    </a:gs>
                  </a:gsLst>
                  <a:lin ang="5400000" scaled="0"/>
                </a:gradFill>
                <a:latin typeface="Segoe UI" pitchFamily="34" charset="0"/>
                <a:ea typeface="Segoe UI" pitchFamily="34" charset="0"/>
                <a:cs typeface="Segoe UI" pitchFamily="34" charset="0"/>
              </a:endParaRPr>
            </a:p>
          </p:txBody>
        </p:sp>
      </p:grpSp>
      <p:grpSp>
        <p:nvGrpSpPr>
          <p:cNvPr id="9" name="Group 8"/>
          <p:cNvGrpSpPr/>
          <p:nvPr/>
        </p:nvGrpSpPr>
        <p:grpSpPr>
          <a:xfrm>
            <a:off x="1637167" y="1287255"/>
            <a:ext cx="2881460" cy="4414303"/>
            <a:chOff x="1806690" y="1300699"/>
            <a:chExt cx="2881460" cy="4414302"/>
          </a:xfrm>
          <a:solidFill>
            <a:srgbClr val="00AEEF"/>
          </a:solidFill>
        </p:grpSpPr>
        <p:sp>
          <p:nvSpPr>
            <p:cNvPr id="68" name="Rounded Rectangle 67"/>
            <p:cNvSpPr/>
            <p:nvPr/>
          </p:nvSpPr>
          <p:spPr bwMode="auto">
            <a:xfrm>
              <a:off x="1806691" y="1300699"/>
              <a:ext cx="2881459" cy="4414302"/>
            </a:xfrm>
            <a:prstGeom prst="rect">
              <a:avLst/>
            </a:prstGeom>
            <a:grp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algn="ctr" defTabSz="914146" fontAlgn="base">
                <a:lnSpc>
                  <a:spcPts val="2933"/>
                </a:lnSpc>
                <a:spcBef>
                  <a:spcPct val="0"/>
                </a:spcBef>
                <a:spcAft>
                  <a:spcPct val="0"/>
                </a:spcAft>
              </a:pPr>
              <a:endParaRPr lang="en-US" sz="2700" dirty="0">
                <a:ln w="3175">
                  <a:noFill/>
                </a:ln>
                <a:gradFill>
                  <a:gsLst>
                    <a:gs pos="0">
                      <a:schemeClr val="tx1"/>
                    </a:gs>
                    <a:gs pos="100000">
                      <a:schemeClr val="tx1"/>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3" name="Rectangle 72"/>
            <p:cNvSpPr/>
            <p:nvPr/>
          </p:nvSpPr>
          <p:spPr>
            <a:xfrm>
              <a:off x="1806690" y="4276015"/>
              <a:ext cx="2881459" cy="923328"/>
            </a:xfrm>
            <a:prstGeom prst="rect">
              <a:avLst/>
            </a:prstGeom>
            <a:grpFill/>
          </p:spPr>
          <p:txBody>
            <a:bodyPr wrap="square" lIns="91436" tIns="45719" rIns="91436" bIns="45719">
              <a:spAutoFit/>
            </a:bodyPr>
            <a:lstStyle/>
            <a:p>
              <a:pPr algn="ctr" defTabSz="1218597">
                <a:spcBef>
                  <a:spcPct val="20000"/>
                </a:spcBef>
                <a:buClr>
                  <a:prstClr val="white"/>
                </a:buClr>
                <a:buSzPct val="127000"/>
                <a:defRPr/>
              </a:pPr>
              <a:r>
                <a:rPr lang="en-US" sz="2700" b="1" dirty="0">
                  <a:gradFill>
                    <a:gsLst>
                      <a:gs pos="0">
                        <a:prstClr val="white"/>
                      </a:gs>
                      <a:gs pos="100000">
                        <a:prstClr val="white"/>
                      </a:gs>
                    </a:gsLst>
                    <a:lin ang="5400000" scaled="0"/>
                  </a:gradFill>
                  <a:latin typeface="Segoe UI" pitchFamily="34" charset="0"/>
                  <a:ea typeface="Segoe UI" pitchFamily="34" charset="0"/>
                  <a:cs typeface="Segoe UI" pitchFamily="34" charset="0"/>
                </a:rPr>
                <a:t>Infrastructure &amp;</a:t>
              </a:r>
              <a:br>
                <a:rPr lang="en-US" sz="2700" b="1" dirty="0">
                  <a:gradFill>
                    <a:gsLst>
                      <a:gs pos="0">
                        <a:prstClr val="white"/>
                      </a:gs>
                      <a:gs pos="100000">
                        <a:prstClr val="white"/>
                      </a:gs>
                    </a:gsLst>
                    <a:lin ang="5400000" scaled="0"/>
                  </a:gradFill>
                  <a:latin typeface="Segoe UI" pitchFamily="34" charset="0"/>
                  <a:ea typeface="Segoe UI" pitchFamily="34" charset="0"/>
                  <a:cs typeface="Segoe UI" pitchFamily="34" charset="0"/>
                </a:rPr>
              </a:br>
              <a:r>
                <a:rPr lang="en-US" sz="2700" b="1" dirty="0" err="1" smtClean="0">
                  <a:gradFill>
                    <a:gsLst>
                      <a:gs pos="0">
                        <a:prstClr val="white"/>
                      </a:gs>
                      <a:gs pos="100000">
                        <a:prstClr val="white"/>
                      </a:gs>
                    </a:gsLst>
                    <a:lin ang="5400000" scaled="0"/>
                  </a:gradFill>
                  <a:latin typeface="Segoe UI" pitchFamily="34" charset="0"/>
                  <a:ea typeface="Segoe UI" pitchFamily="34" charset="0"/>
                  <a:cs typeface="Segoe UI" pitchFamily="34" charset="0"/>
                </a:rPr>
                <a:t>Plateforme</a:t>
              </a:r>
              <a:endParaRPr lang="en-US" sz="2700" b="1" dirty="0">
                <a:gradFill>
                  <a:gsLst>
                    <a:gs pos="0">
                      <a:prstClr val="white"/>
                    </a:gs>
                    <a:gs pos="100000">
                      <a:prstClr val="white"/>
                    </a:gs>
                  </a:gsLst>
                  <a:lin ang="5400000" scaled="0"/>
                </a:gradFill>
                <a:latin typeface="Segoe UI" pitchFamily="34" charset="0"/>
                <a:ea typeface="Segoe UI" pitchFamily="34" charset="0"/>
                <a:cs typeface="Segoe UI" pitchFamily="34" charset="0"/>
              </a:endParaRPr>
            </a:p>
          </p:txBody>
        </p:sp>
      </p:grpSp>
      <p:pic>
        <p:nvPicPr>
          <p:cNvPr id="27" name="Picture 26" descr="\\MAGNUM\Projects\Microsoft\Cloud Power FY12\Design\ICONS_PNG\Application.png"/>
          <p:cNvPicPr>
            <a:picLocks noChangeAspect="1" noChangeArrowheads="1"/>
          </p:cNvPicPr>
          <p:nvPr/>
        </p:nvPicPr>
        <p:blipFill>
          <a:blip r:embed="rId2" cstate="print">
            <a:lum bright="100000"/>
          </a:blip>
          <a:srcRect/>
          <a:stretch>
            <a:fillRect/>
          </a:stretch>
        </p:blipFill>
        <p:spPr bwMode="auto">
          <a:xfrm>
            <a:off x="4965833" y="1380617"/>
            <a:ext cx="2234618" cy="2235200"/>
          </a:xfrm>
          <a:prstGeom prst="rect">
            <a:avLst/>
          </a:prstGeom>
          <a:noFill/>
          <a:effectLst>
            <a:outerShdw blurRad="50800" dist="38100" dir="5400000" algn="t" rotWithShape="0">
              <a:prstClr val="black">
                <a:alpha val="40000"/>
              </a:prstClr>
            </a:outerShdw>
          </a:effectLst>
        </p:spPr>
      </p:pic>
      <p:sp>
        <p:nvSpPr>
          <p:cNvPr id="28" name="Freeform 132"/>
          <p:cNvSpPr>
            <a:spLocks/>
          </p:cNvSpPr>
          <p:nvPr/>
        </p:nvSpPr>
        <p:spPr bwMode="auto">
          <a:xfrm>
            <a:off x="9348139" y="2623133"/>
            <a:ext cx="176006" cy="225295"/>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chemeClr val="bg1"/>
          </a:solidFill>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29" name="Freeform 133"/>
          <p:cNvSpPr>
            <a:spLocks/>
          </p:cNvSpPr>
          <p:nvPr/>
        </p:nvSpPr>
        <p:spPr bwMode="auto">
          <a:xfrm>
            <a:off x="9334054" y="1909679"/>
            <a:ext cx="725158" cy="91056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chemeClr val="bg1"/>
          </a:solidFill>
          <a:ln>
            <a:solidFill>
              <a:srgbClr val="68BB43"/>
            </a:solid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0" name="Freeform 134"/>
          <p:cNvSpPr>
            <a:spLocks/>
          </p:cNvSpPr>
          <p:nvPr/>
        </p:nvSpPr>
        <p:spPr bwMode="auto">
          <a:xfrm>
            <a:off x="9334068" y="2266463"/>
            <a:ext cx="464666" cy="582009"/>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chemeClr val="bg1"/>
          </a:solidFill>
          <a:ln>
            <a:solidFill>
              <a:srgbClr val="68BB43"/>
            </a:solid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1" name="Freeform 168"/>
          <p:cNvSpPr>
            <a:spLocks noEditPoints="1"/>
          </p:cNvSpPr>
          <p:nvPr/>
        </p:nvSpPr>
        <p:spPr bwMode="auto">
          <a:xfrm>
            <a:off x="8354826" y="2169309"/>
            <a:ext cx="580833" cy="726043"/>
          </a:xfrm>
          <a:custGeom>
            <a:avLst/>
            <a:gdLst/>
            <a:ahLst/>
            <a:cxnLst>
              <a:cxn ang="0">
                <a:pos x="215" y="24"/>
              </a:cxn>
              <a:cxn ang="0">
                <a:pos x="127" y="0"/>
              </a:cxn>
              <a:cxn ang="0">
                <a:pos x="39" y="24"/>
              </a:cxn>
              <a:cxn ang="0">
                <a:pos x="0" y="89"/>
              </a:cxn>
              <a:cxn ang="0">
                <a:pos x="42" y="155"/>
              </a:cxn>
              <a:cxn ang="0">
                <a:pos x="34" y="197"/>
              </a:cxn>
              <a:cxn ang="0">
                <a:pos x="27" y="231"/>
              </a:cxn>
              <a:cxn ang="0">
                <a:pos x="25" y="240"/>
              </a:cxn>
              <a:cxn ang="0">
                <a:pos x="31" y="233"/>
              </a:cxn>
              <a:cxn ang="0">
                <a:pos x="55" y="207"/>
              </a:cxn>
              <a:cxn ang="0">
                <a:pos x="87" y="173"/>
              </a:cxn>
              <a:cxn ang="0">
                <a:pos x="127" y="178"/>
              </a:cxn>
              <a:cxn ang="0">
                <a:pos x="215" y="153"/>
              </a:cxn>
              <a:cxn ang="0">
                <a:pos x="255" y="89"/>
              </a:cxn>
              <a:cxn ang="0">
                <a:pos x="215" y="24"/>
              </a:cxn>
              <a:cxn ang="0">
                <a:pos x="59" y="149"/>
              </a:cxn>
              <a:cxn ang="0">
                <a:pos x="59" y="147"/>
              </a:cxn>
              <a:cxn ang="0">
                <a:pos x="57" y="147"/>
              </a:cxn>
              <a:cxn ang="0">
                <a:pos x="15" y="89"/>
              </a:cxn>
              <a:cxn ang="0">
                <a:pos x="127" y="15"/>
              </a:cxn>
              <a:cxn ang="0">
                <a:pos x="240" y="89"/>
              </a:cxn>
              <a:cxn ang="0">
                <a:pos x="127" y="163"/>
              </a:cxn>
              <a:cxn ang="0">
                <a:pos x="83" y="157"/>
              </a:cxn>
              <a:cxn ang="0">
                <a:pos x="82" y="156"/>
              </a:cxn>
              <a:cxn ang="0">
                <a:pos x="81" y="158"/>
              </a:cxn>
              <a:cxn ang="0">
                <a:pos x="50" y="191"/>
              </a:cxn>
              <a:cxn ang="0">
                <a:pos x="59" y="149"/>
              </a:cxn>
            </a:cxnLst>
            <a:rect l="0" t="0" r="r" b="b"/>
            <a:pathLst>
              <a:path w="255" h="240">
                <a:moveTo>
                  <a:pt x="215" y="24"/>
                </a:moveTo>
                <a:cubicBezTo>
                  <a:pt x="192" y="8"/>
                  <a:pt x="160" y="0"/>
                  <a:pt x="127" y="0"/>
                </a:cubicBezTo>
                <a:cubicBezTo>
                  <a:pt x="94" y="0"/>
                  <a:pt x="63" y="8"/>
                  <a:pt x="39" y="24"/>
                </a:cubicBezTo>
                <a:cubicBezTo>
                  <a:pt x="14" y="41"/>
                  <a:pt x="0" y="64"/>
                  <a:pt x="0" y="89"/>
                </a:cubicBezTo>
                <a:cubicBezTo>
                  <a:pt x="0" y="114"/>
                  <a:pt x="15" y="138"/>
                  <a:pt x="42" y="155"/>
                </a:cubicBezTo>
                <a:cubicBezTo>
                  <a:pt x="34" y="197"/>
                  <a:pt x="34" y="197"/>
                  <a:pt x="34" y="197"/>
                </a:cubicBezTo>
                <a:cubicBezTo>
                  <a:pt x="27" y="231"/>
                  <a:pt x="27" y="231"/>
                  <a:pt x="27" y="231"/>
                </a:cubicBezTo>
                <a:cubicBezTo>
                  <a:pt x="25" y="240"/>
                  <a:pt x="25" y="240"/>
                  <a:pt x="25" y="240"/>
                </a:cubicBezTo>
                <a:cubicBezTo>
                  <a:pt x="31" y="233"/>
                  <a:pt x="31" y="233"/>
                  <a:pt x="31" y="233"/>
                </a:cubicBezTo>
                <a:cubicBezTo>
                  <a:pt x="55" y="207"/>
                  <a:pt x="55" y="207"/>
                  <a:pt x="55" y="207"/>
                </a:cubicBezTo>
                <a:cubicBezTo>
                  <a:pt x="87" y="173"/>
                  <a:pt x="87" y="173"/>
                  <a:pt x="87" y="173"/>
                </a:cubicBezTo>
                <a:cubicBezTo>
                  <a:pt x="100" y="176"/>
                  <a:pt x="113" y="178"/>
                  <a:pt x="127" y="178"/>
                </a:cubicBezTo>
                <a:cubicBezTo>
                  <a:pt x="160" y="178"/>
                  <a:pt x="192" y="169"/>
                  <a:pt x="215" y="153"/>
                </a:cubicBezTo>
                <a:cubicBezTo>
                  <a:pt x="241" y="136"/>
                  <a:pt x="255" y="113"/>
                  <a:pt x="255" y="89"/>
                </a:cubicBezTo>
                <a:cubicBezTo>
                  <a:pt x="255" y="64"/>
                  <a:pt x="241" y="41"/>
                  <a:pt x="215" y="24"/>
                </a:cubicBezTo>
                <a:close/>
                <a:moveTo>
                  <a:pt x="59" y="149"/>
                </a:moveTo>
                <a:cubicBezTo>
                  <a:pt x="59" y="147"/>
                  <a:pt x="59" y="147"/>
                  <a:pt x="59" y="147"/>
                </a:cubicBezTo>
                <a:cubicBezTo>
                  <a:pt x="57" y="147"/>
                  <a:pt x="57" y="147"/>
                  <a:pt x="57" y="147"/>
                </a:cubicBezTo>
                <a:cubicBezTo>
                  <a:pt x="30" y="132"/>
                  <a:pt x="15" y="111"/>
                  <a:pt x="15" y="89"/>
                </a:cubicBezTo>
                <a:cubicBezTo>
                  <a:pt x="15" y="48"/>
                  <a:pt x="65" y="15"/>
                  <a:pt x="127" y="15"/>
                </a:cubicBezTo>
                <a:cubicBezTo>
                  <a:pt x="189" y="15"/>
                  <a:pt x="240" y="48"/>
                  <a:pt x="240" y="89"/>
                </a:cubicBezTo>
                <a:cubicBezTo>
                  <a:pt x="240" y="129"/>
                  <a:pt x="189" y="163"/>
                  <a:pt x="127" y="163"/>
                </a:cubicBezTo>
                <a:cubicBezTo>
                  <a:pt x="112" y="163"/>
                  <a:pt x="97" y="161"/>
                  <a:pt x="83" y="157"/>
                </a:cubicBezTo>
                <a:cubicBezTo>
                  <a:pt x="82" y="156"/>
                  <a:pt x="82" y="156"/>
                  <a:pt x="82" y="156"/>
                </a:cubicBezTo>
                <a:cubicBezTo>
                  <a:pt x="81" y="158"/>
                  <a:pt x="81" y="158"/>
                  <a:pt x="81" y="158"/>
                </a:cubicBezTo>
                <a:cubicBezTo>
                  <a:pt x="50" y="191"/>
                  <a:pt x="50" y="191"/>
                  <a:pt x="50" y="191"/>
                </a:cubicBezTo>
                <a:lnTo>
                  <a:pt x="59" y="149"/>
                </a:lnTo>
                <a:close/>
              </a:path>
            </a:pathLst>
          </a:custGeom>
          <a:solidFill>
            <a:schemeClr val="bg1"/>
          </a:solidFill>
          <a:ln>
            <a:no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2" name="Freeform 169"/>
          <p:cNvSpPr>
            <a:spLocks/>
          </p:cNvSpPr>
          <p:nvPr/>
        </p:nvSpPr>
        <p:spPr bwMode="auto">
          <a:xfrm>
            <a:off x="8743774" y="2418238"/>
            <a:ext cx="461554" cy="608491"/>
          </a:xfrm>
          <a:custGeom>
            <a:avLst/>
            <a:gdLst/>
            <a:ahLst/>
            <a:cxnLst>
              <a:cxn ang="0">
                <a:pos x="203" y="74"/>
              </a:cxn>
              <a:cxn ang="0">
                <a:pos x="170" y="20"/>
              </a:cxn>
              <a:cxn ang="0">
                <a:pos x="98" y="0"/>
              </a:cxn>
              <a:cxn ang="0">
                <a:pos x="95" y="0"/>
              </a:cxn>
              <a:cxn ang="0">
                <a:pos x="95" y="3"/>
              </a:cxn>
              <a:cxn ang="0">
                <a:pos x="96" y="11"/>
              </a:cxn>
              <a:cxn ang="0">
                <a:pos x="96" y="13"/>
              </a:cxn>
              <a:cxn ang="0">
                <a:pos x="99" y="13"/>
              </a:cxn>
              <a:cxn ang="0">
                <a:pos x="190" y="74"/>
              </a:cxn>
              <a:cxn ang="0">
                <a:pos x="155" y="121"/>
              </a:cxn>
              <a:cxn ang="0">
                <a:pos x="153" y="122"/>
              </a:cxn>
              <a:cxn ang="0">
                <a:pos x="153" y="124"/>
              </a:cxn>
              <a:cxn ang="0">
                <a:pos x="160" y="157"/>
              </a:cxn>
              <a:cxn ang="0">
                <a:pos x="136" y="130"/>
              </a:cxn>
              <a:cxn ang="0">
                <a:pos x="134" y="129"/>
              </a:cxn>
              <a:cxn ang="0">
                <a:pos x="133" y="130"/>
              </a:cxn>
              <a:cxn ang="0">
                <a:pos x="97" y="134"/>
              </a:cxn>
              <a:cxn ang="0">
                <a:pos x="15" y="102"/>
              </a:cxn>
              <a:cxn ang="0">
                <a:pos x="14" y="100"/>
              </a:cxn>
              <a:cxn ang="0">
                <a:pos x="12" y="101"/>
              </a:cxn>
              <a:cxn ang="0">
                <a:pos x="4" y="103"/>
              </a:cxn>
              <a:cxn ang="0">
                <a:pos x="0" y="104"/>
              </a:cxn>
              <a:cxn ang="0">
                <a:pos x="2" y="107"/>
              </a:cxn>
              <a:cxn ang="0">
                <a:pos x="24" y="127"/>
              </a:cxn>
              <a:cxn ang="0">
                <a:pos x="97" y="148"/>
              </a:cxn>
              <a:cxn ang="0">
                <a:pos x="130" y="144"/>
              </a:cxn>
              <a:cxn ang="0">
                <a:pos x="156" y="172"/>
              </a:cxn>
              <a:cxn ang="0">
                <a:pos x="176" y="194"/>
              </a:cxn>
              <a:cxn ang="0">
                <a:pos x="182" y="200"/>
              </a:cxn>
              <a:cxn ang="0">
                <a:pos x="180" y="192"/>
              </a:cxn>
              <a:cxn ang="0">
                <a:pos x="175" y="163"/>
              </a:cxn>
              <a:cxn ang="0">
                <a:pos x="168" y="129"/>
              </a:cxn>
              <a:cxn ang="0">
                <a:pos x="203" y="74"/>
              </a:cxn>
            </a:cxnLst>
            <a:rect l="0" t="0" r="r" b="b"/>
            <a:pathLst>
              <a:path w="203" h="200">
                <a:moveTo>
                  <a:pt x="203" y="74"/>
                </a:moveTo>
                <a:cubicBezTo>
                  <a:pt x="203" y="53"/>
                  <a:pt x="191" y="34"/>
                  <a:pt x="170" y="20"/>
                </a:cubicBezTo>
                <a:cubicBezTo>
                  <a:pt x="151" y="7"/>
                  <a:pt x="125" y="0"/>
                  <a:pt x="98" y="0"/>
                </a:cubicBezTo>
                <a:cubicBezTo>
                  <a:pt x="95" y="0"/>
                  <a:pt x="95" y="0"/>
                  <a:pt x="95" y="0"/>
                </a:cubicBezTo>
                <a:cubicBezTo>
                  <a:pt x="95" y="3"/>
                  <a:pt x="95" y="3"/>
                  <a:pt x="95" y="3"/>
                </a:cubicBezTo>
                <a:cubicBezTo>
                  <a:pt x="96" y="5"/>
                  <a:pt x="96" y="8"/>
                  <a:pt x="96" y="11"/>
                </a:cubicBezTo>
                <a:cubicBezTo>
                  <a:pt x="96" y="13"/>
                  <a:pt x="96" y="13"/>
                  <a:pt x="96" y="13"/>
                </a:cubicBezTo>
                <a:cubicBezTo>
                  <a:pt x="99" y="13"/>
                  <a:pt x="99" y="13"/>
                  <a:pt x="99" y="13"/>
                </a:cubicBezTo>
                <a:cubicBezTo>
                  <a:pt x="149" y="14"/>
                  <a:pt x="190" y="41"/>
                  <a:pt x="190" y="74"/>
                </a:cubicBezTo>
                <a:cubicBezTo>
                  <a:pt x="190" y="92"/>
                  <a:pt x="177" y="110"/>
                  <a:pt x="155" y="121"/>
                </a:cubicBezTo>
                <a:cubicBezTo>
                  <a:pt x="153" y="122"/>
                  <a:pt x="153" y="122"/>
                  <a:pt x="153" y="122"/>
                </a:cubicBezTo>
                <a:cubicBezTo>
                  <a:pt x="153" y="124"/>
                  <a:pt x="153" y="124"/>
                  <a:pt x="153" y="124"/>
                </a:cubicBezTo>
                <a:cubicBezTo>
                  <a:pt x="160" y="157"/>
                  <a:pt x="160" y="157"/>
                  <a:pt x="160" y="157"/>
                </a:cubicBezTo>
                <a:cubicBezTo>
                  <a:pt x="136" y="130"/>
                  <a:pt x="136" y="130"/>
                  <a:pt x="136" y="130"/>
                </a:cubicBezTo>
                <a:cubicBezTo>
                  <a:pt x="134" y="129"/>
                  <a:pt x="134" y="129"/>
                  <a:pt x="134" y="129"/>
                </a:cubicBezTo>
                <a:cubicBezTo>
                  <a:pt x="133" y="130"/>
                  <a:pt x="133" y="130"/>
                  <a:pt x="133" y="130"/>
                </a:cubicBezTo>
                <a:cubicBezTo>
                  <a:pt x="122" y="133"/>
                  <a:pt x="109" y="134"/>
                  <a:pt x="97" y="134"/>
                </a:cubicBezTo>
                <a:cubicBezTo>
                  <a:pt x="62" y="134"/>
                  <a:pt x="31" y="122"/>
                  <a:pt x="15" y="102"/>
                </a:cubicBezTo>
                <a:cubicBezTo>
                  <a:pt x="14" y="100"/>
                  <a:pt x="14" y="100"/>
                  <a:pt x="14" y="100"/>
                </a:cubicBezTo>
                <a:cubicBezTo>
                  <a:pt x="12" y="101"/>
                  <a:pt x="12" y="101"/>
                  <a:pt x="12" y="101"/>
                </a:cubicBezTo>
                <a:cubicBezTo>
                  <a:pt x="10" y="102"/>
                  <a:pt x="7" y="102"/>
                  <a:pt x="4" y="103"/>
                </a:cubicBezTo>
                <a:cubicBezTo>
                  <a:pt x="0" y="104"/>
                  <a:pt x="0" y="104"/>
                  <a:pt x="0" y="104"/>
                </a:cubicBezTo>
                <a:cubicBezTo>
                  <a:pt x="2" y="107"/>
                  <a:pt x="2" y="107"/>
                  <a:pt x="2" y="107"/>
                </a:cubicBezTo>
                <a:cubicBezTo>
                  <a:pt x="8" y="115"/>
                  <a:pt x="15" y="121"/>
                  <a:pt x="24" y="127"/>
                </a:cubicBezTo>
                <a:cubicBezTo>
                  <a:pt x="44" y="141"/>
                  <a:pt x="70" y="148"/>
                  <a:pt x="97" y="148"/>
                </a:cubicBezTo>
                <a:cubicBezTo>
                  <a:pt x="108" y="148"/>
                  <a:pt x="119" y="147"/>
                  <a:pt x="130" y="144"/>
                </a:cubicBezTo>
                <a:cubicBezTo>
                  <a:pt x="156" y="172"/>
                  <a:pt x="156" y="172"/>
                  <a:pt x="156" y="172"/>
                </a:cubicBezTo>
                <a:cubicBezTo>
                  <a:pt x="176" y="194"/>
                  <a:pt x="176" y="194"/>
                  <a:pt x="176" y="194"/>
                </a:cubicBezTo>
                <a:cubicBezTo>
                  <a:pt x="182" y="200"/>
                  <a:pt x="182" y="200"/>
                  <a:pt x="182" y="200"/>
                </a:cubicBezTo>
                <a:cubicBezTo>
                  <a:pt x="180" y="192"/>
                  <a:pt x="180" y="192"/>
                  <a:pt x="180" y="192"/>
                </a:cubicBezTo>
                <a:cubicBezTo>
                  <a:pt x="175" y="163"/>
                  <a:pt x="175" y="163"/>
                  <a:pt x="175" y="163"/>
                </a:cubicBezTo>
                <a:cubicBezTo>
                  <a:pt x="168" y="129"/>
                  <a:pt x="168" y="129"/>
                  <a:pt x="168" y="129"/>
                </a:cubicBezTo>
                <a:cubicBezTo>
                  <a:pt x="190" y="115"/>
                  <a:pt x="203" y="95"/>
                  <a:pt x="203" y="74"/>
                </a:cubicBezTo>
                <a:close/>
              </a:path>
            </a:pathLst>
          </a:custGeom>
          <a:solidFill>
            <a:schemeClr val="bg1"/>
          </a:solidFill>
          <a:ln>
            <a:noFill/>
          </a:ln>
          <a:extLst/>
        </p:spPr>
        <p:txBody>
          <a:bodyPr vert="horz" wrap="square" lIns="121879" tIns="60940" rIns="121879" bIns="60940" numCol="1" anchor="t" anchorCtr="0" compatLnSpc="1">
            <a:prstTxWarp prst="textNoShape">
              <a:avLst/>
            </a:prstTxWarp>
          </a:bodyPr>
          <a:lstStyle/>
          <a:p>
            <a:endParaRPr lang="en-US">
              <a:solidFill>
                <a:srgbClr val="4D4D4D"/>
              </a:solidFill>
            </a:endParaRPr>
          </a:p>
        </p:txBody>
      </p:sp>
      <p:sp>
        <p:nvSpPr>
          <p:cNvPr id="33" name="Freeform 32"/>
          <p:cNvSpPr>
            <a:spLocks noChangeAspect="1" noEditPoints="1"/>
          </p:cNvSpPr>
          <p:nvPr/>
        </p:nvSpPr>
        <p:spPr bwMode="auto">
          <a:xfrm rot="5400000">
            <a:off x="2949087" y="26198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4" name="Freeform 33"/>
          <p:cNvSpPr>
            <a:spLocks noChangeAspect="1" noEditPoints="1"/>
          </p:cNvSpPr>
          <p:nvPr/>
        </p:nvSpPr>
        <p:spPr bwMode="auto">
          <a:xfrm rot="5400000">
            <a:off x="2949087" y="23191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5" name="Freeform 34"/>
          <p:cNvSpPr>
            <a:spLocks noChangeAspect="1" noEditPoints="1"/>
          </p:cNvSpPr>
          <p:nvPr/>
        </p:nvSpPr>
        <p:spPr bwMode="auto">
          <a:xfrm rot="5400000">
            <a:off x="2949087" y="20184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6" name="Freeform 35"/>
          <p:cNvSpPr>
            <a:spLocks noChangeAspect="1" noEditPoints="1"/>
          </p:cNvSpPr>
          <p:nvPr/>
        </p:nvSpPr>
        <p:spPr bwMode="auto">
          <a:xfrm rot="5400000">
            <a:off x="2949087" y="1717760"/>
            <a:ext cx="257620" cy="833239"/>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bg1"/>
          </a:solidFill>
          <a:ln>
            <a:solidFill>
              <a:schemeClr val="bg1"/>
            </a:solidFill>
          </a:ln>
          <a:extLst/>
        </p:spPr>
        <p:txBody>
          <a:bodyPr vert="horz" wrap="square" lIns="121879" tIns="60940" rIns="121879" bIns="60940" numCol="1" anchor="t" anchorCtr="0" compatLnSpc="1">
            <a:prstTxWarp prst="textNoShape">
              <a:avLst/>
            </a:prstTxWarp>
          </a:bodyPr>
          <a:lstStyle/>
          <a:p>
            <a:endParaRPr lang="en-US" dirty="0">
              <a:solidFill>
                <a:srgbClr val="FFFFFF"/>
              </a:solidFill>
            </a:endParaRPr>
          </a:p>
        </p:txBody>
      </p:sp>
      <p:sp>
        <p:nvSpPr>
          <p:cNvPr id="37" name="Rectangle 36"/>
          <p:cNvSpPr/>
          <p:nvPr/>
        </p:nvSpPr>
        <p:spPr bwMode="auto">
          <a:xfrm>
            <a:off x="2605342" y="1910355"/>
            <a:ext cx="945104" cy="1350148"/>
          </a:xfrm>
          <a:prstGeom prst="rect">
            <a:avLst/>
          </a:prstGeom>
          <a:noFill/>
          <a:ln>
            <a:solidFill>
              <a:schemeClr val="bg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74" tIns="60937" rIns="121874" bIns="60937" numCol="1" rtlCol="0" anchor="ctr" anchorCtr="0" compatLnSpc="1">
            <a:prstTxWarp prst="textNoShape">
              <a:avLst/>
            </a:prstTxWarp>
          </a:bodyPr>
          <a:lstStyle/>
          <a:p>
            <a:pPr algn="ctr" defTabSz="913919" fontAlgn="base">
              <a:spcBef>
                <a:spcPct val="0"/>
              </a:spcBef>
              <a:spcAft>
                <a:spcPct val="0"/>
              </a:spcAft>
            </a:pPr>
            <a:endParaRPr lang="en-US" sz="23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95718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6" presetClass="emph" presetSubtype="0" autoRev="1" fill="hold" nodeType="afterEffect">
                                  <p:stCondLst>
                                    <p:cond delay="3000"/>
                                  </p:stCondLst>
                                  <p:childTnLst>
                                    <p:animScale>
                                      <p:cBhvr>
                                        <p:cTn id="22" dur="400" fill="hold"/>
                                        <p:tgtEl>
                                          <p:spTgt spid="9"/>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0" name="Picture 30" hidden="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43"/>
          <a:stretch/>
        </p:blipFill>
        <p:spPr bwMode="auto">
          <a:xfrm>
            <a:off x="9069396" y="1638554"/>
            <a:ext cx="2925318" cy="2665915"/>
          </a:xfrm>
          <a:prstGeom prst="rect">
            <a:avLst/>
          </a:prstGeom>
          <a:noFill/>
          <a:ln>
            <a:noFill/>
          </a:ln>
        </p:spPr>
      </p:pic>
      <p:pic>
        <p:nvPicPr>
          <p:cNvPr id="15389" name="Picture 29" descr="87479366" hidden="1"/>
          <p:cNvPicPr>
            <a:picLocks noChangeAspect="1" noChangeArrowheads="1"/>
          </p:cNvPicPr>
          <p:nvPr/>
        </p:nvPicPr>
        <p:blipFill rotWithShape="1">
          <a:blip r:embed="rId4" cstate="email"/>
          <a:srcRect b="60243"/>
          <a:stretch/>
        </p:blipFill>
        <p:spPr bwMode="auto">
          <a:xfrm>
            <a:off x="6102776" y="1638554"/>
            <a:ext cx="2925318" cy="2665915"/>
          </a:xfrm>
          <a:prstGeom prst="rect">
            <a:avLst/>
          </a:prstGeom>
          <a:noFill/>
          <a:ln>
            <a:noFill/>
          </a:ln>
        </p:spPr>
      </p:pic>
      <p:pic>
        <p:nvPicPr>
          <p:cNvPr id="15386" name="Picture 26" descr="00914523_SizeFull" hidden="1"/>
          <p:cNvPicPr>
            <a:picLocks noChangeAspect="1" noChangeArrowheads="1"/>
          </p:cNvPicPr>
          <p:nvPr/>
        </p:nvPicPr>
        <p:blipFill rotWithShape="1">
          <a:blip r:embed="rId5" cstate="email"/>
          <a:srcRect t="9226" b="50280"/>
          <a:stretch/>
        </p:blipFill>
        <p:spPr bwMode="auto">
          <a:xfrm>
            <a:off x="3136158" y="1638554"/>
            <a:ext cx="2925318" cy="2665915"/>
          </a:xfrm>
          <a:prstGeom prst="rect">
            <a:avLst/>
          </a:prstGeom>
          <a:noFill/>
          <a:ln w="9525">
            <a:noFill/>
            <a:miter lim="800000"/>
            <a:headEnd/>
            <a:tailEnd/>
          </a:ln>
        </p:spPr>
      </p:pic>
      <p:pic>
        <p:nvPicPr>
          <p:cNvPr id="15364" name="Picture 27" descr="00914382_SizeFull" hidden="1"/>
          <p:cNvPicPr>
            <a:picLocks noChangeAspect="1" noChangeArrowheads="1"/>
          </p:cNvPicPr>
          <p:nvPr/>
        </p:nvPicPr>
        <p:blipFill rotWithShape="1">
          <a:blip r:embed="rId6" cstate="email"/>
          <a:srcRect t="17887" b="41749"/>
          <a:stretch/>
        </p:blipFill>
        <p:spPr bwMode="auto">
          <a:xfrm>
            <a:off x="169539" y="1638556"/>
            <a:ext cx="2925318" cy="2665095"/>
          </a:xfrm>
          <a:prstGeom prst="rect">
            <a:avLst/>
          </a:prstGeom>
          <a:noFill/>
          <a:ln w="9525">
            <a:noFill/>
            <a:miter lim="800000"/>
            <a:headEnd/>
            <a:tailEnd/>
          </a:ln>
        </p:spPr>
      </p:pic>
      <p:sp>
        <p:nvSpPr>
          <p:cNvPr id="10" name="Title 9"/>
          <p:cNvSpPr>
            <a:spLocks noGrp="1"/>
          </p:cNvSpPr>
          <p:nvPr>
            <p:ph type="title"/>
          </p:nvPr>
        </p:nvSpPr>
        <p:spPr/>
        <p:txBody>
          <a:bodyPr/>
          <a:lstStyle/>
          <a:p>
            <a:r>
              <a:rPr lang="en-US" dirty="0" smtClean="0"/>
              <a:t>Infrastructure Cloud de Microsoft</a:t>
            </a:r>
            <a:endParaRPr lang="en-US" dirty="0"/>
          </a:p>
        </p:txBody>
      </p:sp>
      <p:pic>
        <p:nvPicPr>
          <p:cNvPr id="33" name="Picture 32"/>
          <p:cNvPicPr>
            <a:picLocks noChangeAspect="1"/>
          </p:cNvPicPr>
          <p:nvPr/>
        </p:nvPicPr>
        <p:blipFill rotWithShape="1">
          <a:blip r:embed="rId7" cstate="print">
            <a:extLst>
              <a:ext uri="{28A0092B-C50C-407E-A947-70E740481C1C}">
                <a14:useLocalDpi xmlns:a14="http://schemas.microsoft.com/office/drawing/2010/main" val="0"/>
              </a:ext>
            </a:extLst>
          </a:blip>
          <a:srcRect b="1027"/>
          <a:stretch/>
        </p:blipFill>
        <p:spPr>
          <a:xfrm>
            <a:off x="1050353" y="1924842"/>
            <a:ext cx="6032260" cy="3982053"/>
          </a:xfrm>
          <a:prstGeom prst="rect">
            <a:avLst/>
          </a:prstGeom>
        </p:spPr>
      </p:pic>
      <p:grpSp>
        <p:nvGrpSpPr>
          <p:cNvPr id="8" name="Group 7"/>
          <p:cNvGrpSpPr/>
          <p:nvPr/>
        </p:nvGrpSpPr>
        <p:grpSpPr>
          <a:xfrm>
            <a:off x="7174560" y="1924840"/>
            <a:ext cx="1950212" cy="1950719"/>
            <a:chOff x="5382322" y="1443630"/>
            <a:chExt cx="1463040" cy="1463039"/>
          </a:xfrm>
          <a:solidFill>
            <a:schemeClr val="accent2"/>
          </a:solidFill>
        </p:grpSpPr>
        <p:grpSp>
          <p:nvGrpSpPr>
            <p:cNvPr id="2" name="Group 1"/>
            <p:cNvGrpSpPr/>
            <p:nvPr/>
          </p:nvGrpSpPr>
          <p:grpSpPr>
            <a:xfrm>
              <a:off x="5382322" y="1443630"/>
              <a:ext cx="1463040" cy="1463039"/>
              <a:chOff x="127187" y="1228915"/>
              <a:chExt cx="2027454" cy="2027454"/>
            </a:xfrm>
            <a:grpFill/>
          </p:grpSpPr>
          <p:sp>
            <p:nvSpPr>
              <p:cNvPr id="30" name="Rectangle 29"/>
              <p:cNvSpPr/>
              <p:nvPr/>
            </p:nvSpPr>
            <p:spPr bwMode="auto">
              <a:xfrm>
                <a:off x="127187" y="1228915"/>
                <a:ext cx="2027454" cy="2027454"/>
              </a:xfrm>
              <a:prstGeom prst="rect">
                <a:avLst/>
              </a:prstGeom>
              <a:grpFill/>
              <a:ln w="25400" cap="flat" cmpd="sng" algn="ctr">
                <a:noFill/>
                <a:prstDash val="solid"/>
                <a:headEnd type="none" w="med" len="med"/>
                <a:tailEnd type="none" w="med" len="med"/>
              </a:ln>
              <a:effectLst/>
            </p:spPr>
            <p:txBody>
              <a:bodyPr vert="horz" wrap="square" lIns="68580" tIns="34291" rIns="68580" bIns="34291" numCol="1" rtlCol="0" anchor="ctr" anchorCtr="0" compatLnSpc="1">
                <a:prstTxWarp prst="textNoShape">
                  <a:avLst/>
                </a:prstTxWarp>
              </a:bodyPr>
              <a:lstStyle/>
              <a:p>
                <a:pPr algn="ctr" defTabSz="870007" fontAlgn="base">
                  <a:spcBef>
                    <a:spcPct val="0"/>
                  </a:spcBef>
                  <a:spcAft>
                    <a:spcPct val="0"/>
                  </a:spcAft>
                </a:pPr>
                <a:endParaRPr lang="en-US" sz="2000" kern="0" dirty="0">
                  <a:solidFill>
                    <a:prstClr val="white"/>
                  </a:solidFill>
                  <a:latin typeface="Segoe Light" pitchFamily="34" charset="0"/>
                </a:endParaRPr>
              </a:p>
            </p:txBody>
          </p:sp>
          <p:sp>
            <p:nvSpPr>
              <p:cNvPr id="15377" name="Text Box 24"/>
              <p:cNvSpPr txBox="1">
                <a:spLocks noChangeArrowheads="1"/>
              </p:cNvSpPr>
              <p:nvPr/>
            </p:nvSpPr>
            <p:spPr bwMode="auto">
              <a:xfrm>
                <a:off x="127187" y="2604095"/>
                <a:ext cx="2027454" cy="607774"/>
              </a:xfrm>
              <a:prstGeom prst="rect">
                <a:avLst/>
              </a:prstGeom>
              <a:grpFill/>
              <a:ln w="9525">
                <a:noFill/>
                <a:miter lim="800000"/>
                <a:headEnd/>
                <a:tailEnd/>
              </a:ln>
            </p:spPr>
            <p:txBody>
              <a:bodyPr wrap="square" lIns="91435" tIns="45718" rIns="91435" bIns="45718">
                <a:spAutoFit/>
              </a:bodyPr>
              <a:lstStyle/>
              <a:p>
                <a:pPr defTabSz="1381203">
                  <a:spcBef>
                    <a:spcPct val="50000"/>
                  </a:spcBef>
                </a:pPr>
                <a:r>
                  <a:rPr lang="en-US" sz="1600" dirty="0" err="1" smtClean="0">
                    <a:solidFill>
                      <a:srgbClr val="FFFFFF"/>
                    </a:solidFill>
                    <a:latin typeface="Segoe UI Light"/>
                  </a:rPr>
                  <a:t>Centré</a:t>
                </a:r>
                <a:r>
                  <a:rPr lang="en-US" sz="1600" dirty="0" smtClean="0">
                    <a:solidFill>
                      <a:srgbClr val="FFFFFF"/>
                    </a:solidFill>
                    <a:latin typeface="Segoe UI Light"/>
                  </a:rPr>
                  <a:t> </a:t>
                </a:r>
                <a:r>
                  <a:rPr lang="en-US" sz="1600" dirty="0" err="1" smtClean="0">
                    <a:solidFill>
                      <a:srgbClr val="FFFFFF"/>
                    </a:solidFill>
                    <a:latin typeface="Segoe UI Light"/>
                  </a:rPr>
                  <a:t>sur</a:t>
                </a:r>
                <a:r>
                  <a:rPr lang="en-US" sz="1600" dirty="0" smtClean="0">
                    <a:solidFill>
                      <a:srgbClr val="FFFFFF"/>
                    </a:solidFill>
                    <a:latin typeface="Segoe UI Light"/>
                  </a:rPr>
                  <a:t> les applications</a:t>
                </a:r>
                <a:endParaRPr lang="en-US" sz="1600" dirty="0">
                  <a:solidFill>
                    <a:srgbClr val="FFFFFF"/>
                  </a:solidFill>
                  <a:latin typeface="Segoe UI Light"/>
                </a:endParaRPr>
              </a:p>
            </p:txBody>
          </p:sp>
        </p:grpSp>
        <p:pic>
          <p:nvPicPr>
            <p:cNvPr id="47" name="Picture 46" descr="\\MAGNUM\Projects\Microsoft\Cloud Power FY12\Design\ICONS_PNG\Application.png"/>
            <p:cNvPicPr>
              <a:picLocks noChangeAspect="1" noChangeArrowheads="1"/>
            </p:cNvPicPr>
            <p:nvPr/>
          </p:nvPicPr>
          <p:blipFill>
            <a:blip r:embed="rId8" cstate="print">
              <a:lum bright="100000"/>
            </a:blip>
            <a:srcRect/>
            <a:stretch>
              <a:fillRect/>
            </a:stretch>
          </p:blipFill>
          <p:spPr bwMode="auto">
            <a:xfrm>
              <a:off x="5647631" y="1547603"/>
              <a:ext cx="946285" cy="946285"/>
            </a:xfrm>
            <a:prstGeom prst="rect">
              <a:avLst/>
            </a:prstGeom>
            <a:grpFill/>
          </p:spPr>
        </p:pic>
      </p:grpSp>
      <p:grpSp>
        <p:nvGrpSpPr>
          <p:cNvPr id="7" name="Group 6"/>
          <p:cNvGrpSpPr/>
          <p:nvPr/>
        </p:nvGrpSpPr>
        <p:grpSpPr>
          <a:xfrm>
            <a:off x="7148240" y="3954236"/>
            <a:ext cx="2021329" cy="1950720"/>
            <a:chOff x="5362576" y="2965677"/>
            <a:chExt cx="1516392" cy="1463040"/>
          </a:xfrm>
        </p:grpSpPr>
        <p:grpSp>
          <p:nvGrpSpPr>
            <p:cNvPr id="4" name="Group 3"/>
            <p:cNvGrpSpPr/>
            <p:nvPr/>
          </p:nvGrpSpPr>
          <p:grpSpPr>
            <a:xfrm>
              <a:off x="5362576" y="2965677"/>
              <a:ext cx="1516392" cy="1463040"/>
              <a:chOff x="4558529" y="1228915"/>
              <a:chExt cx="1516392" cy="1463040"/>
            </a:xfrm>
          </p:grpSpPr>
          <p:sp>
            <p:nvSpPr>
              <p:cNvPr id="38" name="Rectangle 37"/>
              <p:cNvSpPr/>
              <p:nvPr/>
            </p:nvSpPr>
            <p:spPr bwMode="auto">
              <a:xfrm>
                <a:off x="4578275" y="1228915"/>
                <a:ext cx="1463040" cy="1463040"/>
              </a:xfrm>
              <a:prstGeom prst="rect">
                <a:avLst/>
              </a:prstGeom>
              <a:solidFill>
                <a:schemeClr val="accent3"/>
              </a:solidFill>
              <a:ln w="25400" cap="flat" cmpd="sng" algn="ctr">
                <a:noFill/>
                <a:prstDash val="solid"/>
                <a:headEnd type="none" w="med" len="med"/>
                <a:tailEnd type="none" w="med" len="med"/>
              </a:ln>
              <a:effectLst/>
            </p:spPr>
            <p:txBody>
              <a:bodyPr vert="horz" wrap="square" lIns="68580" tIns="34291" rIns="68580" bIns="34291" numCol="1" rtlCol="0" anchor="ctr" anchorCtr="0" compatLnSpc="1">
                <a:prstTxWarp prst="textNoShape">
                  <a:avLst/>
                </a:prstTxWarp>
              </a:bodyPr>
              <a:lstStyle/>
              <a:p>
                <a:pPr algn="ctr" defTabSz="870007" fontAlgn="base">
                  <a:spcBef>
                    <a:spcPct val="0"/>
                  </a:spcBef>
                  <a:spcAft>
                    <a:spcPct val="0"/>
                  </a:spcAft>
                </a:pPr>
                <a:endParaRPr lang="en-US" sz="2000" kern="0" dirty="0">
                  <a:solidFill>
                    <a:prstClr val="white"/>
                  </a:solidFill>
                  <a:latin typeface="Segoe Light" pitchFamily="34" charset="0"/>
                </a:endParaRPr>
              </a:p>
            </p:txBody>
          </p:sp>
          <p:sp>
            <p:nvSpPr>
              <p:cNvPr id="15379" name="Text Box 22"/>
              <p:cNvSpPr txBox="1">
                <a:spLocks noChangeArrowheads="1"/>
              </p:cNvSpPr>
              <p:nvPr/>
            </p:nvSpPr>
            <p:spPr bwMode="auto">
              <a:xfrm>
                <a:off x="4558529" y="2246616"/>
                <a:ext cx="1516392" cy="438578"/>
              </a:xfrm>
              <a:prstGeom prst="rect">
                <a:avLst/>
              </a:prstGeom>
              <a:noFill/>
              <a:ln w="9525">
                <a:noFill/>
                <a:miter lim="800000"/>
                <a:headEnd/>
                <a:tailEnd/>
              </a:ln>
            </p:spPr>
            <p:txBody>
              <a:bodyPr wrap="square" lIns="91435" tIns="45718" rIns="91435" bIns="45718">
                <a:spAutoFit/>
              </a:bodyPr>
              <a:lstStyle/>
              <a:p>
                <a:pPr defTabSz="1381203">
                  <a:spcBef>
                    <a:spcPct val="50000"/>
                  </a:spcBef>
                </a:pPr>
                <a:r>
                  <a:rPr lang="en-US" sz="1600" dirty="0">
                    <a:solidFill>
                      <a:srgbClr val="FFFFFF"/>
                    </a:solidFill>
                    <a:latin typeface="Segoe UI Light"/>
                  </a:rPr>
                  <a:t>Cross </a:t>
                </a:r>
                <a:r>
                  <a:rPr lang="en-US" sz="1600" dirty="0" err="1" smtClean="0">
                    <a:solidFill>
                      <a:srgbClr val="FFFFFF"/>
                    </a:solidFill>
                    <a:latin typeface="Segoe UI Light"/>
                  </a:rPr>
                  <a:t>Plateforme</a:t>
                </a:r>
                <a:r>
                  <a:rPr lang="en-US" sz="1600" dirty="0" smtClean="0">
                    <a:solidFill>
                      <a:srgbClr val="FFFFFF"/>
                    </a:solidFill>
                    <a:latin typeface="Segoe UI Light"/>
                  </a:rPr>
                  <a:t> bout en bout</a:t>
                </a:r>
                <a:endParaRPr lang="en-US" sz="1600" dirty="0">
                  <a:solidFill>
                    <a:srgbClr val="FFFFFF"/>
                  </a:solidFill>
                  <a:latin typeface="Segoe UI Light"/>
                </a:endParaRPr>
              </a:p>
            </p:txBody>
          </p:sp>
        </p:grpSp>
        <p:pic>
          <p:nvPicPr>
            <p:cNvPr id="48" name="Picture 47" descr="cross platform.png"/>
            <p:cNvPicPr>
              <a:picLocks noChangeAspect="1"/>
            </p:cNvPicPr>
            <p:nvPr/>
          </p:nvPicPr>
          <p:blipFill>
            <a:blip r:embed="rId9" cstate="print">
              <a:lum bright="100000"/>
            </a:blip>
            <a:stretch>
              <a:fillRect/>
            </a:stretch>
          </p:blipFill>
          <p:spPr>
            <a:xfrm>
              <a:off x="5719746" y="3270675"/>
              <a:ext cx="788192" cy="491544"/>
            </a:xfrm>
            <a:prstGeom prst="rect">
              <a:avLst/>
            </a:prstGeom>
          </p:spPr>
        </p:pic>
      </p:grpSp>
      <p:grpSp>
        <p:nvGrpSpPr>
          <p:cNvPr id="9" name="Group 8"/>
          <p:cNvGrpSpPr/>
          <p:nvPr/>
        </p:nvGrpSpPr>
        <p:grpSpPr>
          <a:xfrm>
            <a:off x="9215200" y="1924840"/>
            <a:ext cx="1958218" cy="1950720"/>
            <a:chOff x="6913200" y="1443630"/>
            <a:chExt cx="1469046" cy="1463040"/>
          </a:xfrm>
        </p:grpSpPr>
        <p:grpSp>
          <p:nvGrpSpPr>
            <p:cNvPr id="3" name="Group 2"/>
            <p:cNvGrpSpPr/>
            <p:nvPr/>
          </p:nvGrpSpPr>
          <p:grpSpPr>
            <a:xfrm>
              <a:off x="6913200" y="1443630"/>
              <a:ext cx="1469046" cy="1463040"/>
              <a:chOff x="2352804" y="1228915"/>
              <a:chExt cx="1469046" cy="1463040"/>
            </a:xfrm>
          </p:grpSpPr>
          <p:sp>
            <p:nvSpPr>
              <p:cNvPr id="37" name="Rectangle 36"/>
              <p:cNvSpPr/>
              <p:nvPr/>
            </p:nvSpPr>
            <p:spPr bwMode="auto">
              <a:xfrm>
                <a:off x="2352804" y="1228915"/>
                <a:ext cx="1463040" cy="1463040"/>
              </a:xfrm>
              <a:prstGeom prst="rect">
                <a:avLst/>
              </a:prstGeom>
              <a:solidFill>
                <a:schemeClr val="accent5"/>
              </a:solidFill>
              <a:ln w="25400" cap="flat" cmpd="sng" algn="ctr">
                <a:noFill/>
                <a:prstDash val="solid"/>
                <a:headEnd type="none" w="med" len="med"/>
                <a:tailEnd type="none" w="med" len="med"/>
              </a:ln>
              <a:effectLst/>
            </p:spPr>
            <p:txBody>
              <a:bodyPr vert="horz" wrap="square" lIns="68580" tIns="34291" rIns="68580" bIns="34291" numCol="1" rtlCol="0" anchor="ctr" anchorCtr="0" compatLnSpc="1">
                <a:prstTxWarp prst="textNoShape">
                  <a:avLst/>
                </a:prstTxWarp>
              </a:bodyPr>
              <a:lstStyle/>
              <a:p>
                <a:pPr algn="ctr" defTabSz="870007" fontAlgn="base">
                  <a:spcBef>
                    <a:spcPct val="0"/>
                  </a:spcBef>
                  <a:spcAft>
                    <a:spcPct val="0"/>
                  </a:spcAft>
                </a:pPr>
                <a:endParaRPr lang="en-US" sz="2000" kern="0" dirty="0">
                  <a:solidFill>
                    <a:prstClr val="white"/>
                  </a:solidFill>
                  <a:latin typeface="Segoe Light" pitchFamily="34" charset="0"/>
                </a:endParaRPr>
              </a:p>
            </p:txBody>
          </p:sp>
          <p:sp>
            <p:nvSpPr>
              <p:cNvPr id="15375" name="Text Box 26"/>
              <p:cNvSpPr txBox="1">
                <a:spLocks noChangeArrowheads="1"/>
              </p:cNvSpPr>
              <p:nvPr/>
            </p:nvSpPr>
            <p:spPr bwMode="auto">
              <a:xfrm>
                <a:off x="2352804" y="2199517"/>
                <a:ext cx="1469046" cy="438578"/>
              </a:xfrm>
              <a:prstGeom prst="rect">
                <a:avLst/>
              </a:prstGeom>
              <a:noFill/>
              <a:ln w="9525">
                <a:noFill/>
                <a:miter lim="800000"/>
                <a:headEnd/>
                <a:tailEnd/>
              </a:ln>
            </p:spPr>
            <p:txBody>
              <a:bodyPr wrap="square" lIns="91435" tIns="45718" rIns="0" bIns="45718">
                <a:spAutoFit/>
              </a:bodyPr>
              <a:lstStyle/>
              <a:p>
                <a:pPr defTabSz="1381203">
                  <a:spcBef>
                    <a:spcPct val="50000"/>
                  </a:spcBef>
                </a:pPr>
                <a:r>
                  <a:rPr lang="en-US" sz="1600" dirty="0" smtClean="0">
                    <a:solidFill>
                      <a:srgbClr val="FFFFFF"/>
                    </a:solidFill>
                    <a:latin typeface="Segoe UI Light"/>
                  </a:rPr>
                  <a:t/>
                </a:r>
                <a:br>
                  <a:rPr lang="en-US" sz="1600" dirty="0" smtClean="0">
                    <a:solidFill>
                      <a:srgbClr val="FFFFFF"/>
                    </a:solidFill>
                    <a:latin typeface="Segoe UI Light"/>
                  </a:rPr>
                </a:br>
                <a:r>
                  <a:rPr lang="en-US" sz="1600" dirty="0" smtClean="0">
                    <a:solidFill>
                      <a:srgbClr val="FFFFFF"/>
                    </a:solidFill>
                    <a:latin typeface="Segoe UI Light"/>
                  </a:rPr>
                  <a:t>Performances</a:t>
                </a:r>
                <a:endParaRPr lang="en-US" sz="1600" dirty="0">
                  <a:solidFill>
                    <a:srgbClr val="FFFFFF"/>
                  </a:solidFill>
                  <a:latin typeface="Segoe UI Light"/>
                </a:endParaRPr>
              </a:p>
            </p:txBody>
          </p:sp>
        </p:grpSp>
        <p:pic>
          <p:nvPicPr>
            <p:cNvPr id="49" name="Picture 2" descr="\\MAGNUM\Projects\Microsoft\Cloud Power FY12\Design\Icons\PNGs\Scalable_Elastic_3.png"/>
            <p:cNvPicPr>
              <a:picLocks noChangeAspect="1" noChangeArrowheads="1"/>
            </p:cNvPicPr>
            <p:nvPr/>
          </p:nvPicPr>
          <p:blipFill>
            <a:blip r:embed="rId10" cstate="print">
              <a:lum bright="100000" contrast="100000"/>
            </a:blip>
            <a:stretch>
              <a:fillRect/>
            </a:stretch>
          </p:blipFill>
          <p:spPr bwMode="auto">
            <a:xfrm>
              <a:off x="7246251" y="1597785"/>
              <a:ext cx="845922" cy="845922"/>
            </a:xfrm>
            <a:prstGeom prst="rect">
              <a:avLst/>
            </a:prstGeom>
            <a:noFill/>
          </p:spPr>
        </p:pic>
      </p:grpSp>
      <p:grpSp>
        <p:nvGrpSpPr>
          <p:cNvPr id="6" name="Group 5"/>
          <p:cNvGrpSpPr/>
          <p:nvPr/>
        </p:nvGrpSpPr>
        <p:grpSpPr>
          <a:xfrm>
            <a:off x="9215200" y="3964067"/>
            <a:ext cx="1950212" cy="1950720"/>
            <a:chOff x="6913200" y="2973050"/>
            <a:chExt cx="1463040" cy="1463040"/>
          </a:xfrm>
        </p:grpSpPr>
        <p:grpSp>
          <p:nvGrpSpPr>
            <p:cNvPr id="5" name="Group 4"/>
            <p:cNvGrpSpPr/>
            <p:nvPr/>
          </p:nvGrpSpPr>
          <p:grpSpPr>
            <a:xfrm>
              <a:off x="6913200" y="2973050"/>
              <a:ext cx="1463040" cy="1463040"/>
              <a:chOff x="6803754" y="1228915"/>
              <a:chExt cx="1463040" cy="1463040"/>
            </a:xfrm>
          </p:grpSpPr>
          <p:sp>
            <p:nvSpPr>
              <p:cNvPr id="39" name="Rectangle 38"/>
              <p:cNvSpPr/>
              <p:nvPr/>
            </p:nvSpPr>
            <p:spPr bwMode="auto">
              <a:xfrm>
                <a:off x="6803754" y="1228915"/>
                <a:ext cx="1463040" cy="1463040"/>
              </a:xfrm>
              <a:prstGeom prst="rect">
                <a:avLst/>
              </a:prstGeom>
              <a:solidFill>
                <a:schemeClr val="accent6"/>
              </a:solidFill>
              <a:ln w="25400" cap="flat" cmpd="sng" algn="ctr">
                <a:noFill/>
                <a:prstDash val="solid"/>
                <a:headEnd type="none" w="med" len="med"/>
                <a:tailEnd type="none" w="med" len="med"/>
              </a:ln>
              <a:effectLst/>
            </p:spPr>
            <p:txBody>
              <a:bodyPr vert="horz" wrap="square" lIns="68580" tIns="34291" rIns="68580" bIns="34291" numCol="1" rtlCol="0" anchor="ctr" anchorCtr="0" compatLnSpc="1">
                <a:prstTxWarp prst="textNoShape">
                  <a:avLst/>
                </a:prstTxWarp>
              </a:bodyPr>
              <a:lstStyle/>
              <a:p>
                <a:pPr defTabSz="870007" fontAlgn="base">
                  <a:spcBef>
                    <a:spcPct val="0"/>
                  </a:spcBef>
                  <a:spcAft>
                    <a:spcPct val="0"/>
                  </a:spcAft>
                </a:pPr>
                <a:endParaRPr lang="en-US" sz="2000" kern="0" dirty="0">
                  <a:solidFill>
                    <a:srgbClr val="00AEEF"/>
                  </a:solidFill>
                  <a:latin typeface="Segoe Light" pitchFamily="34" charset="0"/>
                </a:endParaRPr>
              </a:p>
            </p:txBody>
          </p:sp>
          <p:sp>
            <p:nvSpPr>
              <p:cNvPr id="15381" name="Text Box 28"/>
              <p:cNvSpPr txBox="1">
                <a:spLocks noChangeArrowheads="1"/>
              </p:cNvSpPr>
              <p:nvPr/>
            </p:nvSpPr>
            <p:spPr bwMode="auto">
              <a:xfrm>
                <a:off x="6803754" y="2199517"/>
                <a:ext cx="1460090" cy="438578"/>
              </a:xfrm>
              <a:prstGeom prst="rect">
                <a:avLst/>
              </a:prstGeom>
              <a:noFill/>
              <a:ln w="9525">
                <a:noFill/>
                <a:miter lim="800000"/>
                <a:headEnd/>
                <a:tailEnd/>
              </a:ln>
            </p:spPr>
            <p:txBody>
              <a:bodyPr wrap="square" lIns="91435" tIns="45718" rIns="0" bIns="45718">
                <a:spAutoFit/>
              </a:bodyPr>
              <a:lstStyle/>
              <a:p>
                <a:pPr defTabSz="1381203">
                  <a:spcBef>
                    <a:spcPct val="50000"/>
                  </a:spcBef>
                </a:pPr>
                <a:r>
                  <a:rPr lang="fr-FR" sz="1600" dirty="0">
                    <a:solidFill>
                      <a:srgbClr val="FFFFFF"/>
                    </a:solidFill>
                    <a:latin typeface="Segoe UI Light"/>
                  </a:rPr>
                  <a:t>C</a:t>
                </a:r>
                <a:r>
                  <a:rPr lang="fr-FR" sz="1600" dirty="0" smtClean="0">
                    <a:solidFill>
                      <a:srgbClr val="FFFFFF"/>
                    </a:solidFill>
                    <a:latin typeface="Segoe UI Light"/>
                  </a:rPr>
                  <a:t>loud selon votre besoin</a:t>
                </a:r>
                <a:endParaRPr lang="fr-FR" sz="1600" dirty="0">
                  <a:solidFill>
                    <a:srgbClr val="FFFFFF"/>
                  </a:solidFill>
                  <a:latin typeface="Segoe UI Light"/>
                </a:endParaRPr>
              </a:p>
            </p:txBody>
          </p:sp>
        </p:grpSp>
        <p:pic>
          <p:nvPicPr>
            <p:cNvPr id="50" name="Picture 2"/>
            <p:cNvPicPr>
              <a:picLocks noChangeAspect="1" noChangeArrowheads="1"/>
            </p:cNvPicPr>
            <p:nvPr/>
          </p:nvPicPr>
          <p:blipFill>
            <a:blip r:embed="rId11" cstate="print">
              <a:lum bright="100000" contrast="100000"/>
            </a:blip>
            <a:srcRect/>
            <a:stretch>
              <a:fillRect/>
            </a:stretch>
          </p:blipFill>
          <p:spPr bwMode="auto">
            <a:xfrm>
              <a:off x="7216693" y="3107825"/>
              <a:ext cx="817245" cy="817245"/>
            </a:xfrm>
            <a:prstGeom prst="rect">
              <a:avLst/>
            </a:prstGeom>
            <a:noFill/>
            <a:ln w="9525">
              <a:noFill/>
              <a:miter lim="800000"/>
              <a:headEnd/>
              <a:tailEnd/>
            </a:ln>
            <a:effectLst/>
          </p:spPr>
        </p:pic>
      </p:grpSp>
    </p:spTree>
    <p:extLst>
      <p:ext uri="{BB962C8B-B14F-4D97-AF65-F5344CB8AC3E}">
        <p14:creationId xmlns:p14="http://schemas.microsoft.com/office/powerpoint/2010/main" val="29263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1000" fill="hold"/>
                                        <p:tgtEl>
                                          <p:spTgt spid="15364"/>
                                        </p:tgtEl>
                                        <p:attrNameLst>
                                          <p:attrName>ppt_x</p:attrName>
                                        </p:attrNameLst>
                                      </p:cBhvr>
                                      <p:tavLst>
                                        <p:tav tm="0">
                                          <p:val>
                                            <p:strVal val="1+#ppt_w/2"/>
                                          </p:val>
                                        </p:tav>
                                        <p:tav tm="100000">
                                          <p:val>
                                            <p:strVal val="#ppt_x"/>
                                          </p:val>
                                        </p:tav>
                                      </p:tavLst>
                                    </p:anim>
                                    <p:anim calcmode="lin" valueType="num">
                                      <p:cBhvr additive="base">
                                        <p:cTn id="8" dur="1000" fill="hold"/>
                                        <p:tgtEl>
                                          <p:spTgt spid="1536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15386"/>
                                        </p:tgtEl>
                                        <p:attrNameLst>
                                          <p:attrName>style.visibility</p:attrName>
                                        </p:attrNameLst>
                                      </p:cBhvr>
                                      <p:to>
                                        <p:strVal val="visible"/>
                                      </p:to>
                                    </p:set>
                                    <p:anim calcmode="lin" valueType="num">
                                      <p:cBhvr additive="base">
                                        <p:cTn id="11" dur="1000" fill="hold"/>
                                        <p:tgtEl>
                                          <p:spTgt spid="15386"/>
                                        </p:tgtEl>
                                        <p:attrNameLst>
                                          <p:attrName>ppt_x</p:attrName>
                                        </p:attrNameLst>
                                      </p:cBhvr>
                                      <p:tavLst>
                                        <p:tav tm="0">
                                          <p:val>
                                            <p:strVal val="1+#ppt_w/2"/>
                                          </p:val>
                                        </p:tav>
                                        <p:tav tm="100000">
                                          <p:val>
                                            <p:strVal val="#ppt_x"/>
                                          </p:val>
                                        </p:tav>
                                      </p:tavLst>
                                    </p:anim>
                                    <p:anim calcmode="lin" valueType="num">
                                      <p:cBhvr additive="base">
                                        <p:cTn id="12" dur="1000" fill="hold"/>
                                        <p:tgtEl>
                                          <p:spTgt spid="1538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15389"/>
                                        </p:tgtEl>
                                        <p:attrNameLst>
                                          <p:attrName>style.visibility</p:attrName>
                                        </p:attrNameLst>
                                      </p:cBhvr>
                                      <p:to>
                                        <p:strVal val="visible"/>
                                      </p:to>
                                    </p:set>
                                    <p:anim calcmode="lin" valueType="num">
                                      <p:cBhvr additive="base">
                                        <p:cTn id="15" dur="1000" fill="hold"/>
                                        <p:tgtEl>
                                          <p:spTgt spid="15389"/>
                                        </p:tgtEl>
                                        <p:attrNameLst>
                                          <p:attrName>ppt_x</p:attrName>
                                        </p:attrNameLst>
                                      </p:cBhvr>
                                      <p:tavLst>
                                        <p:tav tm="0">
                                          <p:val>
                                            <p:strVal val="1+#ppt_w/2"/>
                                          </p:val>
                                        </p:tav>
                                        <p:tav tm="100000">
                                          <p:val>
                                            <p:strVal val="#ppt_x"/>
                                          </p:val>
                                        </p:tav>
                                      </p:tavLst>
                                    </p:anim>
                                    <p:anim calcmode="lin" valueType="num">
                                      <p:cBhvr additive="base">
                                        <p:cTn id="16" dur="1000" fill="hold"/>
                                        <p:tgtEl>
                                          <p:spTgt spid="15389"/>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750"/>
                                  </p:stCondLst>
                                  <p:childTnLst>
                                    <p:set>
                                      <p:cBhvr>
                                        <p:cTn id="18" dur="1" fill="hold">
                                          <p:stCondLst>
                                            <p:cond delay="0"/>
                                          </p:stCondLst>
                                        </p:cTn>
                                        <p:tgtEl>
                                          <p:spTgt spid="15390"/>
                                        </p:tgtEl>
                                        <p:attrNameLst>
                                          <p:attrName>style.visibility</p:attrName>
                                        </p:attrNameLst>
                                      </p:cBhvr>
                                      <p:to>
                                        <p:strVal val="visible"/>
                                      </p:to>
                                    </p:set>
                                    <p:anim calcmode="lin" valueType="num">
                                      <p:cBhvr additive="base">
                                        <p:cTn id="19" dur="1000" fill="hold"/>
                                        <p:tgtEl>
                                          <p:spTgt spid="15390"/>
                                        </p:tgtEl>
                                        <p:attrNameLst>
                                          <p:attrName>ppt_x</p:attrName>
                                        </p:attrNameLst>
                                      </p:cBhvr>
                                      <p:tavLst>
                                        <p:tav tm="0">
                                          <p:val>
                                            <p:strVal val="1+#ppt_w/2"/>
                                          </p:val>
                                        </p:tav>
                                        <p:tav tm="100000">
                                          <p:val>
                                            <p:strVal val="#ppt_x"/>
                                          </p:val>
                                        </p:tav>
                                      </p:tavLst>
                                    </p:anim>
                                    <p:anim calcmode="lin" valueType="num">
                                      <p:cBhvr additive="base">
                                        <p:cTn id="20" dur="1000" fill="hold"/>
                                        <p:tgtEl>
                                          <p:spTgt spid="15390"/>
                                        </p:tgtEl>
                                        <p:attrNameLst>
                                          <p:attrName>ppt_y</p:attrName>
                                        </p:attrNameLst>
                                      </p:cBhvr>
                                      <p:tavLst>
                                        <p:tav tm="0">
                                          <p:val>
                                            <p:strVal val="#ppt_y"/>
                                          </p:val>
                                        </p:tav>
                                        <p:tav tm="100000">
                                          <p:val>
                                            <p:strVal val="#ppt_y"/>
                                          </p:val>
                                        </p:tav>
                                      </p:tavLst>
                                    </p:anim>
                                  </p:childTnLst>
                                </p:cTn>
                              </p:par>
                              <p:par>
                                <p:cTn id="21" presetID="22" presetClass="exit" presetSubtype="8" fill="hold" nodeType="withEffect">
                                  <p:stCondLst>
                                    <p:cond delay="0"/>
                                  </p:stCondLst>
                                  <p:childTnLst>
                                    <p:animEffect transition="out" filter="wipe(left)">
                                      <p:cBhvr>
                                        <p:cTn id="22" dur="200"/>
                                        <p:tgtEl>
                                          <p:spTgt spid="15364"/>
                                        </p:tgtEl>
                                      </p:cBhvr>
                                    </p:animEffect>
                                    <p:set>
                                      <p:cBhvr>
                                        <p:cTn id="23" dur="1" fill="hold">
                                          <p:stCondLst>
                                            <p:cond delay="199"/>
                                          </p:stCondLst>
                                        </p:cTn>
                                        <p:tgtEl>
                                          <p:spTgt spid="15364"/>
                                        </p:tgtEl>
                                        <p:attrNameLst>
                                          <p:attrName>style.visibility</p:attrName>
                                        </p:attrNameLst>
                                      </p:cBhvr>
                                      <p:to>
                                        <p:strVal val="hidden"/>
                                      </p:to>
                                    </p:set>
                                  </p:childTnLst>
                                </p:cTn>
                              </p:par>
                              <p:par>
                                <p:cTn id="24" presetID="22" presetClass="exit" presetSubtype="8" fill="hold" nodeType="withEffect">
                                  <p:stCondLst>
                                    <p:cond delay="200"/>
                                  </p:stCondLst>
                                  <p:childTnLst>
                                    <p:animEffect transition="out" filter="wipe(left)">
                                      <p:cBhvr>
                                        <p:cTn id="25" dur="200"/>
                                        <p:tgtEl>
                                          <p:spTgt spid="15386"/>
                                        </p:tgtEl>
                                      </p:cBhvr>
                                    </p:animEffect>
                                    <p:set>
                                      <p:cBhvr>
                                        <p:cTn id="26" dur="1" fill="hold">
                                          <p:stCondLst>
                                            <p:cond delay="199"/>
                                          </p:stCondLst>
                                        </p:cTn>
                                        <p:tgtEl>
                                          <p:spTgt spid="15386"/>
                                        </p:tgtEl>
                                        <p:attrNameLst>
                                          <p:attrName>style.visibility</p:attrName>
                                        </p:attrNameLst>
                                      </p:cBhvr>
                                      <p:to>
                                        <p:strVal val="hidden"/>
                                      </p:to>
                                    </p:set>
                                  </p:childTnLst>
                                </p:cTn>
                              </p:par>
                              <p:par>
                                <p:cTn id="27" presetID="22" presetClass="exit" presetSubtype="8" fill="hold" nodeType="withEffect">
                                  <p:stCondLst>
                                    <p:cond delay="400"/>
                                  </p:stCondLst>
                                  <p:childTnLst>
                                    <p:animEffect transition="out" filter="wipe(left)">
                                      <p:cBhvr>
                                        <p:cTn id="28" dur="200"/>
                                        <p:tgtEl>
                                          <p:spTgt spid="15389"/>
                                        </p:tgtEl>
                                      </p:cBhvr>
                                    </p:animEffect>
                                    <p:set>
                                      <p:cBhvr>
                                        <p:cTn id="29" dur="1" fill="hold">
                                          <p:stCondLst>
                                            <p:cond delay="199"/>
                                          </p:stCondLst>
                                        </p:cTn>
                                        <p:tgtEl>
                                          <p:spTgt spid="15389"/>
                                        </p:tgtEl>
                                        <p:attrNameLst>
                                          <p:attrName>style.visibility</p:attrName>
                                        </p:attrNameLst>
                                      </p:cBhvr>
                                      <p:to>
                                        <p:strVal val="hidden"/>
                                      </p:to>
                                    </p:set>
                                  </p:childTnLst>
                                </p:cTn>
                              </p:par>
                              <p:par>
                                <p:cTn id="30" presetID="22" presetClass="exit" presetSubtype="8" fill="hold" nodeType="withEffect">
                                  <p:stCondLst>
                                    <p:cond delay="600"/>
                                  </p:stCondLst>
                                  <p:childTnLst>
                                    <p:animEffect transition="out" filter="wipe(left)">
                                      <p:cBhvr>
                                        <p:cTn id="31" dur="200"/>
                                        <p:tgtEl>
                                          <p:spTgt spid="15390"/>
                                        </p:tgtEl>
                                      </p:cBhvr>
                                    </p:animEffect>
                                    <p:set>
                                      <p:cBhvr>
                                        <p:cTn id="32" dur="1" fill="hold">
                                          <p:stCondLst>
                                            <p:cond delay="199"/>
                                          </p:stCondLst>
                                        </p:cTn>
                                        <p:tgtEl>
                                          <p:spTgt spid="15390"/>
                                        </p:tgtEl>
                                        <p:attrNameLst>
                                          <p:attrName>style.visibility</p:attrName>
                                        </p:attrNameLst>
                                      </p:cBhvr>
                                      <p:to>
                                        <p:strVal val="hidden"/>
                                      </p:to>
                                    </p:set>
                                  </p:childTnLst>
                                </p:cTn>
                              </p:par>
                              <p:par>
                                <p:cTn id="33" presetID="2" presetClass="entr" presetSubtype="2" decel="10000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1+#ppt_w/2"/>
                                          </p:val>
                                        </p:tav>
                                        <p:tav tm="100000">
                                          <p:val>
                                            <p:strVal val="#ppt_x"/>
                                          </p:val>
                                        </p:tav>
                                      </p:tavLst>
                                    </p:anim>
                                    <p:anim calcmode="lin" valueType="num">
                                      <p:cBhvr additive="base">
                                        <p:cTn id="36" dur="75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750" fill="hold"/>
                                        <p:tgtEl>
                                          <p:spTgt spid="7"/>
                                        </p:tgtEl>
                                        <p:attrNameLst>
                                          <p:attrName>ppt_x</p:attrName>
                                        </p:attrNameLst>
                                      </p:cBhvr>
                                      <p:tavLst>
                                        <p:tav tm="0">
                                          <p:val>
                                            <p:strVal val="1+#ppt_w/2"/>
                                          </p:val>
                                        </p:tav>
                                        <p:tav tm="100000">
                                          <p:val>
                                            <p:strVal val="#ppt_x"/>
                                          </p:val>
                                        </p:tav>
                                      </p:tavLst>
                                    </p:anim>
                                    <p:anim calcmode="lin" valueType="num">
                                      <p:cBhvr additive="base">
                                        <p:cTn id="40" dur="75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5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1+#ppt_w/2"/>
                                          </p:val>
                                        </p:tav>
                                        <p:tav tm="100000">
                                          <p:val>
                                            <p:strVal val="#ppt_x"/>
                                          </p:val>
                                        </p:tav>
                                      </p:tavLst>
                                    </p:anim>
                                    <p:anim calcmode="lin" valueType="num">
                                      <p:cBhvr additive="base">
                                        <p:cTn id="44" dur="75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75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750" fill="hold"/>
                                        <p:tgtEl>
                                          <p:spTgt spid="6"/>
                                        </p:tgtEl>
                                        <p:attrNameLst>
                                          <p:attrName>ppt_x</p:attrName>
                                        </p:attrNameLst>
                                      </p:cBhvr>
                                      <p:tavLst>
                                        <p:tav tm="0">
                                          <p:val>
                                            <p:strVal val="1+#ppt_w/2"/>
                                          </p:val>
                                        </p:tav>
                                        <p:tav tm="100000">
                                          <p:val>
                                            <p:strVal val="#ppt_x"/>
                                          </p:val>
                                        </p:tav>
                                      </p:tavLst>
                                    </p:anim>
                                    <p:anim calcmode="lin" valueType="num">
                                      <p:cBhvr additive="base">
                                        <p:cTn id="4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flipH="1">
            <a:off x="272888" y="6424176"/>
            <a:ext cx="5200537" cy="307777"/>
          </a:xfrm>
          <a:prstGeom prst="rect">
            <a:avLst/>
          </a:prstGeom>
        </p:spPr>
        <p:txBody>
          <a:bodyPr wrap="square" lIns="0" tIns="0" rIns="0" bIns="0">
            <a:spAutoFit/>
          </a:bodyPr>
          <a:lstStyle/>
          <a:p>
            <a:pPr defTabSz="914296"/>
            <a:r>
              <a:rPr lang="fr-FR" sz="1000" dirty="0" smtClean="0">
                <a:solidFill>
                  <a:prstClr val="white"/>
                </a:solidFill>
                <a:latin typeface="Segoe"/>
              </a:rPr>
              <a:t>Source 1: </a:t>
            </a:r>
            <a:r>
              <a:rPr lang="fr-FR" sz="1000" dirty="0" smtClean="0">
                <a:solidFill>
                  <a:prstClr val="white"/>
                </a:solidFill>
              </a:rPr>
              <a:t>IDC WW </a:t>
            </a:r>
            <a:r>
              <a:rPr lang="fr-FR" sz="1000" dirty="0" err="1" smtClean="0">
                <a:solidFill>
                  <a:prstClr val="white"/>
                </a:solidFill>
              </a:rPr>
              <a:t>Quarterly</a:t>
            </a:r>
            <a:r>
              <a:rPr lang="fr-FR" sz="1000" dirty="0" smtClean="0">
                <a:solidFill>
                  <a:prstClr val="white"/>
                </a:solidFill>
              </a:rPr>
              <a:t> Server </a:t>
            </a:r>
            <a:r>
              <a:rPr lang="fr-FR" sz="1000" dirty="0" err="1" smtClean="0">
                <a:solidFill>
                  <a:prstClr val="white"/>
                </a:solidFill>
              </a:rPr>
              <a:t>Virtualization</a:t>
            </a:r>
            <a:r>
              <a:rPr lang="fr-FR" sz="1000" dirty="0" smtClean="0">
                <a:solidFill>
                  <a:prstClr val="white"/>
                </a:solidFill>
              </a:rPr>
              <a:t> </a:t>
            </a:r>
            <a:r>
              <a:rPr lang="fr-FR" sz="1000" dirty="0" err="1" smtClean="0">
                <a:solidFill>
                  <a:prstClr val="white"/>
                </a:solidFill>
              </a:rPr>
              <a:t>Tracker</a:t>
            </a:r>
            <a:r>
              <a:rPr lang="fr-FR" sz="1000" dirty="0" smtClean="0">
                <a:solidFill>
                  <a:prstClr val="white"/>
                </a:solidFill>
              </a:rPr>
              <a:t>, March 2011</a:t>
            </a:r>
          </a:p>
          <a:p>
            <a:pPr defTabSz="914296"/>
            <a:r>
              <a:rPr lang="fr-FR" sz="1000" dirty="0" smtClean="0">
                <a:solidFill>
                  <a:prstClr val="white"/>
                </a:solidFill>
                <a:ea typeface="Segoe UI" pitchFamily="34" charset="0"/>
                <a:cs typeface="Segoe UI" pitchFamily="34" charset="0"/>
              </a:rPr>
              <a:t>Source 2: Gartner (</a:t>
            </a:r>
            <a:r>
              <a:rPr lang="fr-FR" sz="1000" dirty="0" err="1" smtClean="0">
                <a:solidFill>
                  <a:prstClr val="white"/>
                </a:solidFill>
                <a:ea typeface="Segoe UI" pitchFamily="34" charset="0"/>
                <a:cs typeface="Segoe UI" pitchFamily="34" charset="0"/>
              </a:rPr>
              <a:t>June</a:t>
            </a:r>
            <a:r>
              <a:rPr lang="fr-FR" sz="1000" dirty="0" smtClean="0">
                <a:solidFill>
                  <a:prstClr val="white"/>
                </a:solidFill>
                <a:ea typeface="Segoe UI" pitchFamily="34" charset="0"/>
                <a:cs typeface="Segoe UI" pitchFamily="34" charset="0"/>
              </a:rPr>
              <a:t> 2011)</a:t>
            </a:r>
            <a:endParaRPr lang="fr-FR" sz="1000" dirty="0">
              <a:solidFill>
                <a:prstClr val="white"/>
              </a:solidFill>
              <a:ea typeface="Segoe UI" pitchFamily="34" charset="0"/>
              <a:cs typeface="Segoe UI" pitchFamily="34" charset="0"/>
            </a:endParaRPr>
          </a:p>
        </p:txBody>
      </p:sp>
      <p:sp>
        <p:nvSpPr>
          <p:cNvPr id="43" name="TextBox 42"/>
          <p:cNvSpPr txBox="1"/>
          <p:nvPr/>
        </p:nvSpPr>
        <p:spPr>
          <a:xfrm>
            <a:off x="0" y="990600"/>
            <a:ext cx="6195986" cy="209288"/>
          </a:xfrm>
          <a:prstGeom prst="rect">
            <a:avLst/>
          </a:prstGeom>
          <a:noFill/>
        </p:spPr>
        <p:txBody>
          <a:bodyPr wrap="square" lIns="0" tIns="0" rIns="0" bIns="0" rtlCol="0">
            <a:spAutoFit/>
          </a:bodyPr>
          <a:lstStyle/>
          <a:p>
            <a:pPr algn="ctr" defTabSz="913609">
              <a:lnSpc>
                <a:spcPct val="85000"/>
              </a:lnSpc>
              <a:defRPr/>
            </a:pPr>
            <a:r>
              <a:rPr lang="fr-FR" sz="1600" kern="0" dirty="0" smtClean="0">
                <a:gradFill>
                  <a:gsLst>
                    <a:gs pos="0">
                      <a:srgbClr val="FFFFFF"/>
                    </a:gs>
                    <a:gs pos="100000">
                      <a:srgbClr val="FFFFFF"/>
                    </a:gs>
                  </a:gsLst>
                  <a:lin ang="5400000" scaled="0"/>
                </a:gradFill>
              </a:rPr>
              <a:t>Part de </a:t>
            </a:r>
            <a:r>
              <a:rPr lang="fr-FR" sz="1600" kern="0" dirty="0">
                <a:gradFill>
                  <a:gsLst>
                    <a:gs pos="0">
                      <a:srgbClr val="FFFFFF"/>
                    </a:gs>
                    <a:gs pos="100000">
                      <a:srgbClr val="FFFFFF"/>
                    </a:gs>
                  </a:gsLst>
                  <a:lin ang="5400000" scaled="0"/>
                </a:gradFill>
              </a:rPr>
              <a:t>marché </a:t>
            </a:r>
            <a:r>
              <a:rPr lang="fr-FR" sz="1600" kern="0" dirty="0" smtClean="0">
                <a:gradFill>
                  <a:gsLst>
                    <a:gs pos="0">
                      <a:srgbClr val="FFFFFF"/>
                    </a:gs>
                    <a:gs pos="100000">
                      <a:srgbClr val="FFFFFF"/>
                    </a:gs>
                  </a:gsLst>
                  <a:lin ang="5400000" scaled="0"/>
                </a:gradFill>
              </a:rPr>
              <a:t>virtualisation de Serveurs </a:t>
            </a:r>
            <a:r>
              <a:rPr lang="fr-FR" sz="1600" kern="0" dirty="0">
                <a:gradFill>
                  <a:gsLst>
                    <a:gs pos="0">
                      <a:srgbClr val="FFFFFF"/>
                    </a:gs>
                    <a:gs pos="100000">
                      <a:srgbClr val="FFFFFF"/>
                    </a:gs>
                  </a:gsLst>
                  <a:lin ang="5400000" scaled="0"/>
                </a:gradFill>
              </a:rPr>
              <a:t>X86 </a:t>
            </a:r>
            <a:r>
              <a:rPr lang="fr-FR" sz="1600" kern="0" dirty="0" smtClean="0">
                <a:gradFill>
                  <a:gsLst>
                    <a:gs pos="0">
                      <a:srgbClr val="FFFFFF"/>
                    </a:gs>
                    <a:gs pos="100000">
                      <a:srgbClr val="FFFFFF"/>
                    </a:gs>
                  </a:gsLst>
                  <a:lin ang="5400000" scaled="0"/>
                </a:gradFill>
              </a:rPr>
              <a:t>- 3 dernières années</a:t>
            </a:r>
            <a:r>
              <a:rPr lang="fr-FR" sz="1600" kern="0" baseline="30000" dirty="0" smtClean="0">
                <a:gradFill>
                  <a:gsLst>
                    <a:gs pos="0">
                      <a:srgbClr val="FFFFFF"/>
                    </a:gs>
                    <a:gs pos="100000">
                      <a:srgbClr val="FFFFFF"/>
                    </a:gs>
                  </a:gsLst>
                  <a:lin ang="5400000" scaled="0"/>
                </a:gradFill>
              </a:rPr>
              <a:t>1</a:t>
            </a:r>
            <a:endParaRPr lang="fr-FR" sz="1600" kern="0" baseline="30000" dirty="0">
              <a:gradFill>
                <a:gsLst>
                  <a:gs pos="0">
                    <a:srgbClr val="FFFFFF"/>
                  </a:gs>
                  <a:gs pos="100000">
                    <a:srgbClr val="FFFFFF"/>
                  </a:gs>
                </a:gsLst>
                <a:lin ang="5400000" scaled="0"/>
              </a:gradFill>
            </a:endParaRPr>
          </a:p>
        </p:txBody>
      </p:sp>
      <p:sp>
        <p:nvSpPr>
          <p:cNvPr id="50" name="TextBox 49"/>
          <p:cNvSpPr txBox="1"/>
          <p:nvPr/>
        </p:nvSpPr>
        <p:spPr>
          <a:xfrm>
            <a:off x="6090044" y="990600"/>
            <a:ext cx="5794061" cy="209288"/>
          </a:xfrm>
          <a:prstGeom prst="rect">
            <a:avLst/>
          </a:prstGeom>
          <a:noFill/>
        </p:spPr>
        <p:txBody>
          <a:bodyPr wrap="square" lIns="0" tIns="0" rIns="0" bIns="0" rtlCol="0">
            <a:spAutoFit/>
          </a:bodyPr>
          <a:lstStyle/>
          <a:p>
            <a:pPr algn="ctr" defTabSz="913609">
              <a:lnSpc>
                <a:spcPct val="85000"/>
              </a:lnSpc>
              <a:defRPr/>
            </a:pPr>
            <a:r>
              <a:rPr lang="fr-FR" sz="1600" kern="0" dirty="0" smtClean="0">
                <a:gradFill>
                  <a:gsLst>
                    <a:gs pos="0">
                      <a:srgbClr val="FFFFFF"/>
                    </a:gs>
                    <a:gs pos="100000">
                      <a:srgbClr val="FFFFFF"/>
                    </a:gs>
                  </a:gsLst>
                  <a:lin ang="5400000" scaled="0"/>
                </a:gradFill>
              </a:rPr>
              <a:t>Evolution de part de marché sur les 2 dernières années</a:t>
            </a:r>
            <a:endParaRPr lang="fr-FR" sz="1600" kern="0" dirty="0">
              <a:gradFill>
                <a:gsLst>
                  <a:gs pos="0">
                    <a:srgbClr val="FFFFFF"/>
                  </a:gs>
                  <a:gs pos="100000">
                    <a:srgbClr val="FFFFFF"/>
                  </a:gs>
                </a:gsLst>
                <a:lin ang="5400000" scaled="0"/>
              </a:gradFill>
            </a:endParaRPr>
          </a:p>
        </p:txBody>
      </p:sp>
      <p:graphicFrame>
        <p:nvGraphicFramePr>
          <p:cNvPr id="55" name="Table 54"/>
          <p:cNvGraphicFramePr>
            <a:graphicFrameLocks noGrp="1"/>
          </p:cNvGraphicFramePr>
          <p:nvPr>
            <p:extLst>
              <p:ext uri="{D42A27DB-BD31-4B8C-83A1-F6EECF244321}">
                <p14:modId xmlns:p14="http://schemas.microsoft.com/office/powerpoint/2010/main" val="1123177307"/>
              </p:ext>
            </p:extLst>
          </p:nvPr>
        </p:nvGraphicFramePr>
        <p:xfrm>
          <a:off x="304721" y="1463376"/>
          <a:ext cx="5168703" cy="1999531"/>
        </p:xfrm>
        <a:graphic>
          <a:graphicData uri="http://schemas.openxmlformats.org/drawingml/2006/table">
            <a:tbl>
              <a:tblPr firstRow="1" bandRow="1">
                <a:tableStyleId>{2D5ABB26-0587-4C30-8999-92F81FD0307C}</a:tableStyleId>
              </a:tblPr>
              <a:tblGrid>
                <a:gridCol w="1160322"/>
                <a:gridCol w="896612"/>
                <a:gridCol w="896612"/>
                <a:gridCol w="949353"/>
                <a:gridCol w="1265804"/>
              </a:tblGrid>
              <a:tr h="841291">
                <a:tc>
                  <a:txBody>
                    <a:bodyPr/>
                    <a:lstStyle/>
                    <a:p>
                      <a:pPr algn="r"/>
                      <a:r>
                        <a:rPr lang="en-US" sz="1500" b="0" i="1" dirty="0" smtClean="0">
                          <a:gradFill>
                            <a:gsLst>
                              <a:gs pos="0">
                                <a:schemeClr val="tx1"/>
                              </a:gs>
                              <a:gs pos="100000">
                                <a:schemeClr val="tx1"/>
                              </a:gs>
                            </a:gsLst>
                            <a:lin ang="5400000" scaled="0"/>
                          </a:gradFill>
                          <a:effectLst/>
                          <a:latin typeface="Segoe Condensed" pitchFamily="34" charset="0"/>
                        </a:rPr>
                        <a:t>Hypervisor:</a:t>
                      </a:r>
                      <a:endParaRPr lang="en-US" sz="1500" b="0" i="1" dirty="0">
                        <a:gradFill>
                          <a:gsLst>
                            <a:gs pos="0">
                              <a:schemeClr val="tx1"/>
                            </a:gs>
                            <a:gs pos="100000">
                              <a:schemeClr val="tx1"/>
                            </a:gs>
                          </a:gsLst>
                          <a:lin ang="5400000" scaled="0"/>
                        </a:gradFill>
                        <a:effectLst/>
                        <a:latin typeface="Segoe Condensed" pitchFamily="34" charset="0"/>
                      </a:endParaRPr>
                    </a:p>
                  </a:txBody>
                  <a:tcPr marL="0" marR="109741" marT="54885" marB="5488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291" rtl="0" eaLnBrk="1" fontAlgn="auto" latinLnBrk="0" hangingPunct="1">
                        <a:lnSpc>
                          <a:spcPct val="90000"/>
                        </a:lnSpc>
                        <a:spcBef>
                          <a:spcPts val="0"/>
                        </a:spcBef>
                        <a:spcAft>
                          <a:spcPts val="0"/>
                        </a:spcAft>
                        <a:buClrTx/>
                        <a:buSzTx/>
                        <a:buFontTx/>
                        <a:buNone/>
                        <a:tabLst/>
                        <a:defRPr/>
                      </a:pPr>
                      <a:r>
                        <a:rPr lang="en-US" sz="1900" b="0" dirty="0" smtClean="0">
                          <a:gradFill>
                            <a:gsLst>
                              <a:gs pos="0">
                                <a:schemeClr val="tx1"/>
                              </a:gs>
                              <a:gs pos="100000">
                                <a:schemeClr val="tx1"/>
                              </a:gs>
                            </a:gsLst>
                            <a:lin ang="5400000" scaled="0"/>
                          </a:gradFill>
                          <a:latin typeface="Segoe Condensed" pitchFamily="34" charset="0"/>
                        </a:rPr>
                        <a:t>CY08 </a:t>
                      </a:r>
                    </a:p>
                    <a:p>
                      <a:pPr marL="0" marR="0" indent="0" algn="ctr" defTabSz="914291" rtl="0" eaLnBrk="1" fontAlgn="auto" latinLnBrk="0" hangingPunct="1">
                        <a:lnSpc>
                          <a:spcPct val="90000"/>
                        </a:lnSpc>
                        <a:spcBef>
                          <a:spcPts val="0"/>
                        </a:spcBef>
                        <a:spcAft>
                          <a:spcPts val="0"/>
                        </a:spcAft>
                        <a:buClrTx/>
                        <a:buSzTx/>
                        <a:buFontTx/>
                        <a:buNone/>
                        <a:tabLst/>
                        <a:defRPr/>
                      </a:pPr>
                      <a:r>
                        <a:rPr lang="en-US" sz="1500" b="0" dirty="0" smtClean="0">
                          <a:gradFill>
                            <a:gsLst>
                              <a:gs pos="0">
                                <a:schemeClr val="tx1"/>
                              </a:gs>
                              <a:gs pos="100000">
                                <a:schemeClr val="tx1"/>
                              </a:gs>
                            </a:gsLst>
                            <a:lin ang="5400000" scaled="0"/>
                          </a:gradFill>
                          <a:latin typeface="Segoe Condensed" pitchFamily="34" charset="0"/>
                        </a:rPr>
                        <a:t>Q4</a:t>
                      </a:r>
                      <a:endParaRPr lang="en-US" sz="1900" b="0" dirty="0" smtClean="0">
                        <a:gradFill>
                          <a:gsLst>
                            <a:gs pos="0">
                              <a:schemeClr val="tx1"/>
                            </a:gs>
                            <a:gs pos="100000">
                              <a:schemeClr val="tx1"/>
                            </a:gs>
                          </a:gsLst>
                          <a:lin ang="5400000" scaled="0"/>
                        </a:gradFill>
                        <a:latin typeface="Segoe Condensed" pitchFamily="34" charset="0"/>
                      </a:endParaRPr>
                    </a:p>
                  </a:txBody>
                  <a:tcPr marL="0" marR="0" marT="54885" marB="548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291" rtl="0" eaLnBrk="1" fontAlgn="auto" latinLnBrk="0" hangingPunct="1">
                        <a:lnSpc>
                          <a:spcPct val="90000"/>
                        </a:lnSpc>
                        <a:spcBef>
                          <a:spcPts val="0"/>
                        </a:spcBef>
                        <a:spcAft>
                          <a:spcPts val="0"/>
                        </a:spcAft>
                        <a:buClrTx/>
                        <a:buSzTx/>
                        <a:buFontTx/>
                        <a:buNone/>
                        <a:tabLst/>
                        <a:defRPr/>
                      </a:pPr>
                      <a:r>
                        <a:rPr lang="en-US" sz="1900" b="0" dirty="0" smtClean="0">
                          <a:gradFill>
                            <a:gsLst>
                              <a:gs pos="0">
                                <a:schemeClr val="tx1"/>
                              </a:gs>
                              <a:gs pos="100000">
                                <a:schemeClr val="tx1"/>
                              </a:gs>
                            </a:gsLst>
                            <a:lin ang="5400000" scaled="0"/>
                          </a:gradFill>
                          <a:latin typeface="Segoe Condensed" pitchFamily="34" charset="0"/>
                        </a:rPr>
                        <a:t>CY09 </a:t>
                      </a:r>
                    </a:p>
                    <a:p>
                      <a:pPr marL="0" marR="0" indent="0" algn="ctr" defTabSz="914291" rtl="0" eaLnBrk="1" fontAlgn="auto" latinLnBrk="0" hangingPunct="1">
                        <a:lnSpc>
                          <a:spcPct val="90000"/>
                        </a:lnSpc>
                        <a:spcBef>
                          <a:spcPts val="0"/>
                        </a:spcBef>
                        <a:spcAft>
                          <a:spcPts val="0"/>
                        </a:spcAft>
                        <a:buClrTx/>
                        <a:buSzTx/>
                        <a:buFontTx/>
                        <a:buNone/>
                        <a:tabLst/>
                        <a:defRPr/>
                      </a:pPr>
                      <a:r>
                        <a:rPr lang="en-US" sz="1500" b="0" dirty="0" smtClean="0">
                          <a:gradFill>
                            <a:gsLst>
                              <a:gs pos="0">
                                <a:schemeClr val="tx1"/>
                              </a:gs>
                              <a:gs pos="100000">
                                <a:schemeClr val="tx1"/>
                              </a:gs>
                            </a:gsLst>
                            <a:lin ang="5400000" scaled="0"/>
                          </a:gradFill>
                          <a:latin typeface="Segoe Condensed" pitchFamily="34" charset="0"/>
                        </a:rPr>
                        <a:t>Q4</a:t>
                      </a:r>
                      <a:endParaRPr lang="en-US" sz="1900" b="0" dirty="0" smtClean="0">
                        <a:gradFill>
                          <a:gsLst>
                            <a:gs pos="0">
                              <a:schemeClr val="tx1"/>
                            </a:gs>
                            <a:gs pos="100000">
                              <a:schemeClr val="tx1"/>
                            </a:gs>
                          </a:gsLst>
                          <a:lin ang="5400000" scaled="0"/>
                        </a:gradFill>
                        <a:latin typeface="Segoe Condensed" pitchFamily="34" charset="0"/>
                      </a:endParaRPr>
                    </a:p>
                  </a:txBody>
                  <a:tcPr marL="0" marR="0" marT="54885" marB="548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291" rtl="0" eaLnBrk="1" fontAlgn="auto" latinLnBrk="0" hangingPunct="1">
                        <a:lnSpc>
                          <a:spcPct val="90000"/>
                        </a:lnSpc>
                        <a:spcBef>
                          <a:spcPts val="0"/>
                        </a:spcBef>
                        <a:spcAft>
                          <a:spcPts val="0"/>
                        </a:spcAft>
                        <a:buClrTx/>
                        <a:buSzTx/>
                        <a:buFontTx/>
                        <a:buNone/>
                        <a:tabLst/>
                        <a:defRPr/>
                      </a:pPr>
                      <a:r>
                        <a:rPr lang="en-US" sz="1900" b="1" dirty="0" smtClean="0">
                          <a:gradFill>
                            <a:gsLst>
                              <a:gs pos="0">
                                <a:schemeClr val="tx1"/>
                              </a:gs>
                              <a:gs pos="100000">
                                <a:schemeClr val="tx1"/>
                              </a:gs>
                            </a:gsLst>
                            <a:lin ang="5400000" scaled="0"/>
                          </a:gradFill>
                          <a:latin typeface="Segoe Condensed" pitchFamily="34" charset="0"/>
                        </a:rPr>
                        <a:t>CY10 </a:t>
                      </a:r>
                    </a:p>
                    <a:p>
                      <a:pPr marL="0" marR="0" indent="0" algn="ctr" defTabSz="914291" rtl="0" eaLnBrk="1" fontAlgn="auto" latinLnBrk="0" hangingPunct="1">
                        <a:lnSpc>
                          <a:spcPct val="90000"/>
                        </a:lnSpc>
                        <a:spcBef>
                          <a:spcPts val="0"/>
                        </a:spcBef>
                        <a:spcAft>
                          <a:spcPts val="0"/>
                        </a:spcAft>
                        <a:buClrTx/>
                        <a:buSzTx/>
                        <a:buFontTx/>
                        <a:buNone/>
                        <a:tabLst/>
                        <a:defRPr/>
                      </a:pPr>
                      <a:r>
                        <a:rPr lang="en-US" sz="1500" b="1" dirty="0" smtClean="0">
                          <a:gradFill>
                            <a:gsLst>
                              <a:gs pos="0">
                                <a:schemeClr val="tx1"/>
                              </a:gs>
                              <a:gs pos="100000">
                                <a:schemeClr val="tx1"/>
                              </a:gs>
                            </a:gsLst>
                            <a:lin ang="5400000" scaled="0"/>
                          </a:gradFill>
                          <a:latin typeface="Segoe Condensed" pitchFamily="34" charset="0"/>
                        </a:rPr>
                        <a:t>Q4 </a:t>
                      </a:r>
                      <a:endParaRPr lang="en-US" sz="1900" b="1" dirty="0" smtClean="0">
                        <a:gradFill>
                          <a:gsLst>
                            <a:gs pos="0">
                              <a:schemeClr val="tx1"/>
                            </a:gs>
                            <a:gs pos="100000">
                              <a:schemeClr val="tx1"/>
                            </a:gs>
                          </a:gsLst>
                          <a:lin ang="5400000" scaled="0"/>
                        </a:gradFill>
                        <a:latin typeface="Segoe Condensed" pitchFamily="34" charset="0"/>
                      </a:endParaRPr>
                    </a:p>
                  </a:txBody>
                  <a:tcPr marL="0" marR="0" marT="54885" marB="548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291" rtl="0" eaLnBrk="1" fontAlgn="auto" latinLnBrk="0" hangingPunct="1">
                        <a:lnSpc>
                          <a:spcPct val="100000"/>
                        </a:lnSpc>
                        <a:spcBef>
                          <a:spcPts val="0"/>
                        </a:spcBef>
                        <a:spcAft>
                          <a:spcPts val="0"/>
                        </a:spcAft>
                        <a:buClrTx/>
                        <a:buSzTx/>
                        <a:buFontTx/>
                        <a:buNone/>
                        <a:tabLst/>
                        <a:defRPr/>
                      </a:pPr>
                      <a:r>
                        <a:rPr lang="en-US" sz="1500" b="1" kern="1200" dirty="0" smtClean="0">
                          <a:gradFill>
                            <a:gsLst>
                              <a:gs pos="0">
                                <a:schemeClr val="tx1"/>
                              </a:gs>
                              <a:gs pos="100000">
                                <a:schemeClr val="tx1"/>
                              </a:gs>
                            </a:gsLst>
                            <a:lin ang="5400000" scaled="0"/>
                          </a:gradFill>
                          <a:latin typeface="Segoe Condensed" pitchFamily="34" charset="0"/>
                          <a:ea typeface="+mn-ea"/>
                          <a:cs typeface="+mn-cs"/>
                        </a:rPr>
                        <a:t>2 Yr. </a:t>
                      </a:r>
                    </a:p>
                    <a:p>
                      <a:pPr marL="0" marR="0" indent="0" algn="ctr" defTabSz="914291" rtl="0" eaLnBrk="1" fontAlgn="auto" latinLnBrk="0" hangingPunct="1">
                        <a:lnSpc>
                          <a:spcPct val="100000"/>
                        </a:lnSpc>
                        <a:spcBef>
                          <a:spcPts val="0"/>
                        </a:spcBef>
                        <a:spcAft>
                          <a:spcPts val="0"/>
                        </a:spcAft>
                        <a:buClrTx/>
                        <a:buSzTx/>
                        <a:buFontTx/>
                        <a:buNone/>
                        <a:tabLst/>
                        <a:defRPr/>
                      </a:pPr>
                      <a:r>
                        <a:rPr lang="en-US" sz="1500" b="0" kern="1200" dirty="0" smtClean="0">
                          <a:gradFill>
                            <a:gsLst>
                              <a:gs pos="0">
                                <a:schemeClr val="tx1"/>
                              </a:gs>
                              <a:gs pos="100000">
                                <a:schemeClr val="tx1"/>
                              </a:gs>
                            </a:gsLst>
                            <a:lin ang="5400000" scaled="0"/>
                          </a:gradFill>
                          <a:latin typeface="Segoe Condensed" pitchFamily="34" charset="0"/>
                          <a:ea typeface="+mn-ea"/>
                          <a:cs typeface="+mn-cs"/>
                        </a:rPr>
                        <a:t>Change</a:t>
                      </a:r>
                    </a:p>
                  </a:txBody>
                  <a:tcPr marL="0" marR="0" marT="54885" marB="548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9120">
                <a:tc>
                  <a:txBody>
                    <a:bodyPr/>
                    <a:lstStyle/>
                    <a:p>
                      <a:pPr algn="r"/>
                      <a:r>
                        <a:rPr lang="en-US" sz="1900" b="1" dirty="0" smtClean="0">
                          <a:gradFill>
                            <a:gsLst>
                              <a:gs pos="0">
                                <a:srgbClr val="FFFFFF"/>
                              </a:gs>
                              <a:gs pos="100000">
                                <a:srgbClr val="FFFFFF"/>
                              </a:gs>
                            </a:gsLst>
                            <a:lin ang="5400000" scaled="0"/>
                          </a:gradFill>
                          <a:effectLst/>
                          <a:latin typeface="Segoe Condensed" pitchFamily="34" charset="0"/>
                        </a:rPr>
                        <a:t>Hyper-V</a:t>
                      </a:r>
                      <a:endParaRPr lang="en-US" sz="1900" b="1" dirty="0">
                        <a:gradFill>
                          <a:gsLst>
                            <a:gs pos="0">
                              <a:srgbClr val="FFFFFF"/>
                            </a:gs>
                            <a:gs pos="100000">
                              <a:srgbClr val="FFFFFF"/>
                            </a:gs>
                          </a:gsLst>
                          <a:lin ang="5400000" scaled="0"/>
                        </a:gradFill>
                        <a:effectLst/>
                        <a:latin typeface="Segoe Condensed" pitchFamily="34" charset="0"/>
                      </a:endParaRPr>
                    </a:p>
                  </a:txBody>
                  <a:tcPr marL="109741" marR="1097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kern="1200" dirty="0" smtClean="0">
                          <a:gradFill>
                            <a:gsLst>
                              <a:gs pos="0">
                                <a:srgbClr val="FFFFFF"/>
                              </a:gs>
                              <a:gs pos="100000">
                                <a:srgbClr val="FFFFFF"/>
                              </a:gs>
                            </a:gsLst>
                            <a:lin ang="5400000" scaled="0"/>
                          </a:gradFill>
                          <a:latin typeface="Segoe Condensed" pitchFamily="34" charset="0"/>
                          <a:ea typeface="+mn-ea"/>
                          <a:cs typeface="+mn-cs"/>
                        </a:rPr>
                        <a:t>6.1%</a:t>
                      </a:r>
                      <a:endParaRPr lang="en-US" sz="1900" b="0" kern="1200" dirty="0">
                        <a:gradFill>
                          <a:gsLst>
                            <a:gs pos="0">
                              <a:srgbClr val="FFFFFF"/>
                            </a:gs>
                            <a:gs pos="100000">
                              <a:srgbClr val="FFFFFF"/>
                            </a:gs>
                          </a:gsLst>
                          <a:lin ang="5400000" scaled="0"/>
                        </a:gradFill>
                        <a:latin typeface="Segoe Condensed" pitchFamily="34" charset="0"/>
                        <a:ea typeface="+mn-ea"/>
                        <a:cs typeface="+mn-cs"/>
                      </a:endParaRPr>
                    </a:p>
                  </a:txBody>
                  <a:tcPr marL="0" marR="1097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7FE6">
                        <a:alpha val="60000"/>
                      </a:srgbClr>
                    </a:solidFill>
                  </a:tcPr>
                </a:tc>
                <a:tc>
                  <a:txBody>
                    <a:bodyPr/>
                    <a:lstStyle/>
                    <a:p>
                      <a:pPr marL="0" algn="ctr" defTabSz="914291" rtl="0" eaLnBrk="1" latinLnBrk="0" hangingPunct="1"/>
                      <a:r>
                        <a:rPr lang="en-US" sz="1900" b="0" kern="1200" dirty="0" smtClean="0">
                          <a:gradFill>
                            <a:gsLst>
                              <a:gs pos="0">
                                <a:srgbClr val="FFFFFF"/>
                              </a:gs>
                              <a:gs pos="100000">
                                <a:srgbClr val="FFFFFF"/>
                              </a:gs>
                            </a:gsLst>
                            <a:lin ang="5400000" scaled="0"/>
                          </a:gradFill>
                          <a:latin typeface="Segoe Condensed" pitchFamily="34" charset="0"/>
                          <a:ea typeface="+mn-ea"/>
                          <a:cs typeface="+mn-cs"/>
                        </a:rPr>
                        <a:t>15.6%</a:t>
                      </a:r>
                      <a:endParaRPr lang="en-US" sz="1900" b="0" kern="1200" dirty="0">
                        <a:gradFill>
                          <a:gsLst>
                            <a:gs pos="0">
                              <a:srgbClr val="FFFFFF"/>
                            </a:gs>
                            <a:gs pos="100000">
                              <a:srgbClr val="FFFFFF"/>
                            </a:gs>
                          </a:gsLst>
                          <a:lin ang="5400000" scaled="0"/>
                        </a:gradFill>
                        <a:latin typeface="Segoe Condensed" pitchFamily="34" charset="0"/>
                        <a:ea typeface="+mn-ea"/>
                        <a:cs typeface="+mn-cs"/>
                      </a:endParaRPr>
                    </a:p>
                  </a:txBody>
                  <a:tcPr marL="121888" marR="1218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7FE6">
                        <a:alpha val="60000"/>
                      </a:srgbClr>
                    </a:solidFill>
                  </a:tcPr>
                </a:tc>
                <a:tc>
                  <a:txBody>
                    <a:bodyPr/>
                    <a:lstStyle/>
                    <a:p>
                      <a:pPr marL="0" algn="ctr" defTabSz="913960" rtl="0" eaLnBrk="1" latinLnBrk="0" hangingPunct="1"/>
                      <a:r>
                        <a:rPr lang="en-US" sz="1900" b="1" kern="1200" dirty="0" smtClean="0">
                          <a:gradFill>
                            <a:gsLst>
                              <a:gs pos="2917">
                                <a:srgbClr val="FFFFFF"/>
                              </a:gs>
                              <a:gs pos="100000">
                                <a:srgbClr val="FFFFFF"/>
                              </a:gs>
                            </a:gsLst>
                            <a:lin ang="5400000" scaled="0"/>
                          </a:gradFill>
                          <a:latin typeface="Segoe Condensed" pitchFamily="34" charset="0"/>
                          <a:ea typeface="+mn-ea"/>
                          <a:cs typeface="+mn-cs"/>
                        </a:rPr>
                        <a:t>22.2%</a:t>
                      </a:r>
                      <a:endParaRPr lang="en-US" sz="1900" b="1" kern="1200" dirty="0">
                        <a:gradFill>
                          <a:gsLst>
                            <a:gs pos="2917">
                              <a:srgbClr val="FFFFFF"/>
                            </a:gs>
                            <a:gs pos="100000">
                              <a:srgbClr val="FFFFFF"/>
                            </a:gs>
                          </a:gsLst>
                          <a:lin ang="5400000" scaled="0"/>
                        </a:gradFill>
                        <a:latin typeface="Segoe Condensed" pitchFamily="34" charset="0"/>
                        <a:ea typeface="+mn-ea"/>
                        <a:cs typeface="+mn-cs"/>
                      </a:endParaRPr>
                    </a:p>
                  </a:txBody>
                  <a:tcPr marL="0" marR="1097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7FE6">
                        <a:alpha val="60000"/>
                      </a:srgbClr>
                    </a:solidFill>
                  </a:tcPr>
                </a:tc>
                <a:tc>
                  <a:txBody>
                    <a:bodyPr/>
                    <a:lstStyle/>
                    <a:p>
                      <a:pPr algn="r"/>
                      <a:r>
                        <a:rPr lang="en-US" sz="1900" b="1" dirty="0" smtClean="0">
                          <a:gradFill>
                            <a:gsLst>
                              <a:gs pos="0">
                                <a:srgbClr val="FFFFFF"/>
                              </a:gs>
                              <a:gs pos="100000">
                                <a:srgbClr val="FFFFFF"/>
                              </a:gs>
                            </a:gsLst>
                            <a:lin ang="5400000" scaled="0"/>
                          </a:gradFill>
                          <a:effectLst/>
                          <a:latin typeface="Segoe Condensed" pitchFamily="34" charset="0"/>
                        </a:rPr>
                        <a:t>+16.1</a:t>
                      </a:r>
                      <a:r>
                        <a:rPr lang="en-US" sz="1900" b="1" baseline="0" dirty="0" smtClean="0">
                          <a:gradFill>
                            <a:gsLst>
                              <a:gs pos="0">
                                <a:srgbClr val="FFFFFF"/>
                              </a:gs>
                              <a:gs pos="100000">
                                <a:srgbClr val="FFFFFF"/>
                              </a:gs>
                            </a:gsLst>
                            <a:lin ang="5400000" scaled="0"/>
                          </a:gradFill>
                          <a:effectLst/>
                          <a:latin typeface="Segoe Condensed" pitchFamily="34" charset="0"/>
                        </a:rPr>
                        <a:t> </a:t>
                      </a:r>
                      <a:r>
                        <a:rPr lang="en-US" sz="1900" b="0" baseline="0" dirty="0" smtClean="0">
                          <a:gradFill>
                            <a:gsLst>
                              <a:gs pos="0">
                                <a:srgbClr val="FFFFFF"/>
                              </a:gs>
                              <a:gs pos="100000">
                                <a:srgbClr val="FFFFFF"/>
                              </a:gs>
                            </a:gsLst>
                            <a:lin ang="5400000" scaled="0"/>
                          </a:gradFill>
                          <a:effectLst/>
                          <a:latin typeface="Segoe Condensed" pitchFamily="34" charset="0"/>
                        </a:rPr>
                        <a:t>Pts</a:t>
                      </a:r>
                      <a:endParaRPr lang="en-US" sz="1900" b="0" dirty="0">
                        <a:gradFill>
                          <a:gsLst>
                            <a:gs pos="0">
                              <a:srgbClr val="FFFFFF"/>
                            </a:gs>
                            <a:gs pos="100000">
                              <a:srgbClr val="FFFFFF"/>
                            </a:gs>
                          </a:gsLst>
                          <a:lin ang="5400000" scaled="0"/>
                        </a:gradFill>
                        <a:effectLst/>
                        <a:latin typeface="Segoe Condensed" pitchFamily="34" charset="0"/>
                      </a:endParaRPr>
                    </a:p>
                  </a:txBody>
                  <a:tcPr marL="54871" marR="1218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27FE6"/>
                    </a:solidFill>
                  </a:tcPr>
                </a:tc>
              </a:tr>
              <a:tr h="579120">
                <a:tc>
                  <a:txBody>
                    <a:bodyPr/>
                    <a:lstStyle/>
                    <a:p>
                      <a:pPr algn="r"/>
                      <a:r>
                        <a:rPr lang="en-US" sz="1900" b="1" dirty="0" smtClean="0">
                          <a:gradFill>
                            <a:gsLst>
                              <a:gs pos="0">
                                <a:schemeClr val="tx1"/>
                              </a:gs>
                              <a:gs pos="100000">
                                <a:schemeClr val="tx1"/>
                              </a:gs>
                            </a:gsLst>
                            <a:lin ang="5400000" scaled="0"/>
                          </a:gradFill>
                          <a:effectLst/>
                          <a:latin typeface="Segoe Condensed" pitchFamily="34" charset="0"/>
                        </a:rPr>
                        <a:t>ESX </a:t>
                      </a:r>
                      <a:endParaRPr lang="en-US" sz="1900" b="1" dirty="0">
                        <a:gradFill>
                          <a:gsLst>
                            <a:gs pos="0">
                              <a:schemeClr val="tx1"/>
                            </a:gs>
                            <a:gs pos="100000">
                              <a:schemeClr val="tx1"/>
                            </a:gs>
                          </a:gsLst>
                          <a:lin ang="5400000" scaled="0"/>
                        </a:gradFill>
                        <a:effectLst/>
                        <a:latin typeface="Segoe Condensed" pitchFamily="34" charset="0"/>
                      </a:endParaRPr>
                    </a:p>
                  </a:txBody>
                  <a:tcPr marL="109741" marR="1097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b="0" dirty="0" smtClean="0">
                          <a:gradFill>
                            <a:gsLst>
                              <a:gs pos="0">
                                <a:srgbClr val="FFFFFF"/>
                              </a:gs>
                              <a:gs pos="100000">
                                <a:srgbClr val="FFFFFF"/>
                              </a:gs>
                            </a:gsLst>
                            <a:lin ang="5400000" scaled="0"/>
                          </a:gradFill>
                          <a:latin typeface="Segoe Condensed" pitchFamily="34" charset="0"/>
                        </a:rPr>
                        <a:t>40.3%</a:t>
                      </a:r>
                      <a:endParaRPr lang="en-US" sz="1900" b="0" dirty="0">
                        <a:gradFill>
                          <a:gsLst>
                            <a:gs pos="0">
                              <a:srgbClr val="FFFFFF"/>
                            </a:gs>
                            <a:gs pos="100000">
                              <a:srgbClr val="FFFFFF"/>
                            </a:gs>
                          </a:gsLst>
                          <a:lin ang="5400000" scaled="0"/>
                        </a:gradFill>
                        <a:latin typeface="Segoe Condensed" pitchFamily="34" charset="0"/>
                      </a:endParaRPr>
                    </a:p>
                  </a:txBody>
                  <a:tcPr marL="0" marR="1097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60000"/>
                      </a:srgbClr>
                    </a:solidFill>
                  </a:tcPr>
                </a:tc>
                <a:tc>
                  <a:txBody>
                    <a:bodyPr/>
                    <a:lstStyle/>
                    <a:p>
                      <a:pPr algn="ctr"/>
                      <a:r>
                        <a:rPr lang="en-US" sz="1900" b="0" dirty="0" smtClean="0">
                          <a:gradFill>
                            <a:gsLst>
                              <a:gs pos="0">
                                <a:srgbClr val="FFFFFF"/>
                              </a:gs>
                              <a:gs pos="100000">
                                <a:srgbClr val="FFFFFF"/>
                              </a:gs>
                            </a:gsLst>
                            <a:lin ang="5400000" scaled="0"/>
                          </a:gradFill>
                          <a:latin typeface="Segoe Condensed" pitchFamily="34" charset="0"/>
                        </a:rPr>
                        <a:t>46.7%</a:t>
                      </a:r>
                      <a:endParaRPr lang="en-US" sz="1900" b="0" dirty="0">
                        <a:gradFill>
                          <a:gsLst>
                            <a:gs pos="0">
                              <a:srgbClr val="FFFFFF"/>
                            </a:gs>
                            <a:gs pos="100000">
                              <a:srgbClr val="FFFFFF"/>
                            </a:gs>
                          </a:gsLst>
                          <a:lin ang="5400000" scaled="0"/>
                        </a:gradFill>
                        <a:latin typeface="Segoe Condensed" pitchFamily="34" charset="0"/>
                      </a:endParaRPr>
                    </a:p>
                  </a:txBody>
                  <a:tcPr marL="121888" marR="1218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60000"/>
                      </a:srgbClr>
                    </a:solidFill>
                  </a:tcPr>
                </a:tc>
                <a:tc>
                  <a:txBody>
                    <a:bodyPr/>
                    <a:lstStyle/>
                    <a:p>
                      <a:pPr algn="ctr"/>
                      <a:r>
                        <a:rPr lang="en-US" sz="1900" b="1" dirty="0" smtClean="0">
                          <a:gradFill>
                            <a:gsLst>
                              <a:gs pos="2917">
                                <a:srgbClr val="FFFFFF"/>
                              </a:gs>
                              <a:gs pos="100000">
                                <a:srgbClr val="FFFFFF"/>
                              </a:gs>
                            </a:gsLst>
                            <a:lin ang="5400000" scaled="0"/>
                          </a:gradFill>
                          <a:latin typeface="Segoe Condensed" pitchFamily="34" charset="0"/>
                        </a:rPr>
                        <a:t>49.8%</a:t>
                      </a:r>
                    </a:p>
                  </a:txBody>
                  <a:tcPr marL="0" marR="1097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60000"/>
                      </a:srgbClr>
                    </a:solidFill>
                  </a:tcPr>
                </a:tc>
                <a:tc>
                  <a:txBody>
                    <a:bodyPr/>
                    <a:lstStyle/>
                    <a:p>
                      <a:pPr algn="r"/>
                      <a:r>
                        <a:rPr lang="en-US" sz="1900" b="1" dirty="0" smtClean="0">
                          <a:gradFill>
                            <a:gsLst>
                              <a:gs pos="0">
                                <a:schemeClr val="tx1"/>
                              </a:gs>
                              <a:gs pos="100000">
                                <a:schemeClr val="tx1"/>
                              </a:gs>
                            </a:gsLst>
                            <a:lin ang="5400000" scaled="0"/>
                          </a:gradFill>
                          <a:effectLst/>
                          <a:latin typeface="Segoe Condensed" pitchFamily="34" charset="0"/>
                        </a:rPr>
                        <a:t>+9.5 Pts</a:t>
                      </a:r>
                      <a:endParaRPr lang="en-US" sz="1900" b="1" dirty="0">
                        <a:gradFill>
                          <a:gsLst>
                            <a:gs pos="0">
                              <a:schemeClr val="tx1"/>
                            </a:gs>
                            <a:gs pos="100000">
                              <a:schemeClr val="tx1"/>
                            </a:gs>
                          </a:gsLst>
                          <a:lin ang="5400000" scaled="0"/>
                        </a:gradFill>
                        <a:effectLst/>
                        <a:latin typeface="Segoe Condensed" pitchFamily="34" charset="0"/>
                      </a:endParaRPr>
                    </a:p>
                  </a:txBody>
                  <a:tcPr marL="54871" marR="12188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graphicFrame>
        <p:nvGraphicFramePr>
          <p:cNvPr id="56" name="Chart 55"/>
          <p:cNvGraphicFramePr/>
          <p:nvPr>
            <p:extLst>
              <p:ext uri="{D42A27DB-BD31-4B8C-83A1-F6EECF244321}">
                <p14:modId xmlns:p14="http://schemas.microsoft.com/office/powerpoint/2010/main" val="2797134851"/>
              </p:ext>
            </p:extLst>
          </p:nvPr>
        </p:nvGraphicFramePr>
        <p:xfrm>
          <a:off x="6297567" y="1503407"/>
          <a:ext cx="5480320" cy="1766667"/>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p:cNvSpPr txBox="1"/>
          <p:nvPr/>
        </p:nvSpPr>
        <p:spPr>
          <a:xfrm>
            <a:off x="6338315" y="1317177"/>
            <a:ext cx="848443" cy="169277"/>
          </a:xfrm>
          <a:prstGeom prst="rect">
            <a:avLst/>
          </a:prstGeom>
          <a:noFill/>
        </p:spPr>
        <p:txBody>
          <a:bodyPr wrap="square" lIns="0" tIns="0" rIns="0" bIns="0" rtlCol="0">
            <a:spAutoFit/>
          </a:bodyPr>
          <a:lstStyle/>
          <a:p>
            <a:pPr defTabSz="913572"/>
            <a:r>
              <a:rPr lang="fr-FR" sz="1100" dirty="0" smtClean="0">
                <a:latin typeface="Segoe Condensed" pitchFamily="34" charset="0"/>
              </a:rPr>
              <a:t>% Points</a:t>
            </a:r>
            <a:endParaRPr lang="fr-FR" sz="1100" dirty="0">
              <a:latin typeface="Segoe Condensed" pitchFamily="34" charset="0"/>
            </a:endParaRPr>
          </a:p>
        </p:txBody>
      </p:sp>
      <p:sp>
        <p:nvSpPr>
          <p:cNvPr id="58" name="TextBox 57"/>
          <p:cNvSpPr txBox="1"/>
          <p:nvPr/>
        </p:nvSpPr>
        <p:spPr>
          <a:xfrm>
            <a:off x="7246453" y="3225806"/>
            <a:ext cx="598509" cy="169277"/>
          </a:xfrm>
          <a:prstGeom prst="rect">
            <a:avLst/>
          </a:prstGeom>
          <a:noFill/>
        </p:spPr>
        <p:txBody>
          <a:bodyPr wrap="square" lIns="0" tIns="0" rIns="0" bIns="0" rtlCol="0">
            <a:spAutoFit/>
          </a:bodyPr>
          <a:lstStyle/>
          <a:p>
            <a:pPr defTabSz="913572"/>
            <a:r>
              <a:rPr lang="fr-FR" sz="1100" smtClean="0">
                <a:solidFill>
                  <a:srgbClr val="404040"/>
                </a:solidFill>
                <a:latin typeface="Segoe Condensed" pitchFamily="34" charset="0"/>
              </a:rPr>
              <a:t>CY08 Q4</a:t>
            </a:r>
            <a:endParaRPr lang="fr-FR" sz="1100">
              <a:solidFill>
                <a:srgbClr val="404040"/>
              </a:solidFill>
              <a:latin typeface="Segoe Condensed" pitchFamily="34" charset="0"/>
            </a:endParaRPr>
          </a:p>
        </p:txBody>
      </p:sp>
      <p:sp>
        <p:nvSpPr>
          <p:cNvPr id="59" name="TextBox 58"/>
          <p:cNvSpPr txBox="1"/>
          <p:nvPr/>
        </p:nvSpPr>
        <p:spPr>
          <a:xfrm>
            <a:off x="8338210" y="3225806"/>
            <a:ext cx="598509" cy="169277"/>
          </a:xfrm>
          <a:prstGeom prst="rect">
            <a:avLst/>
          </a:prstGeom>
          <a:noFill/>
        </p:spPr>
        <p:txBody>
          <a:bodyPr wrap="square" lIns="0" tIns="0" rIns="0" bIns="0" rtlCol="0">
            <a:spAutoFit/>
          </a:bodyPr>
          <a:lstStyle/>
          <a:p>
            <a:pPr defTabSz="913572"/>
            <a:r>
              <a:rPr lang="fr-FR" sz="1100" smtClean="0">
                <a:solidFill>
                  <a:srgbClr val="404040"/>
                </a:solidFill>
                <a:latin typeface="Segoe Condensed" pitchFamily="34" charset="0"/>
              </a:rPr>
              <a:t>CY09 Q4</a:t>
            </a:r>
            <a:endParaRPr lang="fr-FR" sz="1100">
              <a:solidFill>
                <a:srgbClr val="404040"/>
              </a:solidFill>
              <a:latin typeface="Segoe Condensed" pitchFamily="34" charset="0"/>
            </a:endParaRPr>
          </a:p>
        </p:txBody>
      </p:sp>
      <p:sp>
        <p:nvSpPr>
          <p:cNvPr id="60" name="TextBox 59"/>
          <p:cNvSpPr txBox="1"/>
          <p:nvPr/>
        </p:nvSpPr>
        <p:spPr>
          <a:xfrm>
            <a:off x="9436380" y="3225806"/>
            <a:ext cx="598509" cy="169277"/>
          </a:xfrm>
          <a:prstGeom prst="rect">
            <a:avLst/>
          </a:prstGeom>
          <a:noFill/>
        </p:spPr>
        <p:txBody>
          <a:bodyPr wrap="square" lIns="0" tIns="0" rIns="0" bIns="0" rtlCol="0">
            <a:spAutoFit/>
          </a:bodyPr>
          <a:lstStyle/>
          <a:p>
            <a:pPr defTabSz="913572"/>
            <a:r>
              <a:rPr lang="fr-FR" sz="1100" smtClean="0">
                <a:solidFill>
                  <a:srgbClr val="404040"/>
                </a:solidFill>
                <a:latin typeface="Segoe Condensed" pitchFamily="34" charset="0"/>
              </a:rPr>
              <a:t>CY10 Q4</a:t>
            </a:r>
            <a:endParaRPr lang="fr-FR" sz="1100">
              <a:solidFill>
                <a:srgbClr val="404040"/>
              </a:solidFill>
              <a:latin typeface="Segoe Condensed" pitchFamily="34" charset="0"/>
            </a:endParaRPr>
          </a:p>
        </p:txBody>
      </p:sp>
      <p:pic>
        <p:nvPicPr>
          <p:cNvPr id="61" name="Picture 2" descr="\\showsrus\images\MS_LOGOS_PACKAGING\M-Q\MICROSOFT\MS logo\Microsoft white_small.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019" t="-35160" r="-2372" b="-30683"/>
          <a:stretch/>
        </p:blipFill>
        <p:spPr bwMode="auto">
          <a:xfrm>
            <a:off x="10957787" y="2149348"/>
            <a:ext cx="821722" cy="207008"/>
          </a:xfrm>
          <a:prstGeom prst="rect">
            <a:avLst/>
          </a:prstGeom>
          <a:noFill/>
          <a:extLst/>
        </p:spPr>
      </p:pic>
      <p:sp>
        <p:nvSpPr>
          <p:cNvPr id="14" name="Title 1"/>
          <p:cNvSpPr txBox="1">
            <a:spLocks/>
          </p:cNvSpPr>
          <p:nvPr/>
        </p:nvSpPr>
        <p:spPr>
          <a:xfrm>
            <a:off x="304721" y="3607824"/>
            <a:ext cx="6694936" cy="221599"/>
          </a:xfrm>
          <a:prstGeom prst="rect">
            <a:avLst/>
          </a:prstGeom>
        </p:spPr>
        <p:txBody>
          <a:bodyPr vert="horz" wrap="square" lIns="0" tIns="0" rIns="0" bIns="0" rtlCol="0" anchor="t">
            <a:spAutoFit/>
          </a:bodyPr>
          <a:lstStyle>
            <a:lvl1pPr algn="l" defTabSz="914239"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fr-FR" sz="1600" kern="0" dirty="0" smtClean="0">
                <a:gradFill>
                  <a:gsLst>
                    <a:gs pos="0">
                      <a:srgbClr val="FFFFFF"/>
                    </a:gs>
                    <a:gs pos="100000">
                      <a:srgbClr val="FFFFFF"/>
                    </a:gs>
                  </a:gsLst>
                  <a:lin ang="5400000" scaled="0"/>
                </a:gradFill>
              </a:rPr>
              <a:t>Microsoft dans le cadran Leader de la virtualisation Serveurs Infra x86 </a:t>
            </a:r>
            <a:r>
              <a:rPr lang="fr-FR" sz="1600" kern="0" baseline="30000" dirty="0" smtClean="0">
                <a:gradFill>
                  <a:gsLst>
                    <a:gs pos="0">
                      <a:srgbClr val="FFFFFF"/>
                    </a:gs>
                    <a:gs pos="100000">
                      <a:srgbClr val="FFFFFF"/>
                    </a:gs>
                  </a:gsLst>
                  <a:lin ang="5400000" scaled="0"/>
                </a:gradFill>
              </a:rPr>
              <a:t>2</a:t>
            </a:r>
            <a:endParaRPr lang="fr-FR" sz="1600" kern="0" baseline="30000" dirty="0">
              <a:gradFill>
                <a:gsLst>
                  <a:gs pos="0">
                    <a:srgbClr val="FFFFFF"/>
                  </a:gs>
                  <a:gs pos="100000">
                    <a:srgbClr val="FFFFFF"/>
                  </a:gs>
                </a:gsLst>
                <a:lin ang="5400000" scaled="0"/>
              </a:gradFill>
            </a:endParaRPr>
          </a:p>
        </p:txBody>
      </p:sp>
      <p:sp>
        <p:nvSpPr>
          <p:cNvPr id="31" name="Title 1"/>
          <p:cNvSpPr txBox="1">
            <a:spLocks/>
          </p:cNvSpPr>
          <p:nvPr/>
        </p:nvSpPr>
        <p:spPr>
          <a:xfrm>
            <a:off x="6403503" y="3632207"/>
            <a:ext cx="5785322" cy="221599"/>
          </a:xfrm>
          <a:prstGeom prst="rect">
            <a:avLst/>
          </a:prstGeom>
        </p:spPr>
        <p:txBody>
          <a:bodyPr vert="horz" wrap="square" lIns="0" tIns="0" rIns="0" bIns="0" rtlCol="0" anchor="t">
            <a:spAutoFit/>
          </a:bodyPr>
          <a:lstStyle>
            <a:lvl1pPr algn="l" defTabSz="914239"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fr-FR" sz="1600" kern="0" dirty="0" smtClean="0">
                <a:gradFill>
                  <a:gsLst>
                    <a:gs pos="0">
                      <a:srgbClr val="FFFFFF"/>
                    </a:gs>
                    <a:gs pos="100000">
                      <a:srgbClr val="FFFFFF"/>
                    </a:gs>
                  </a:gsLst>
                  <a:lin ang="5400000" scaled="0"/>
                </a:gradFill>
              </a:rPr>
              <a:t>+200 déploiement partenaires</a:t>
            </a:r>
            <a:endParaRPr lang="fr-FR" sz="1600" kern="0" dirty="0">
              <a:gradFill>
                <a:gsLst>
                  <a:gs pos="0">
                    <a:srgbClr val="FFFFFF"/>
                  </a:gs>
                  <a:gs pos="100000">
                    <a:srgbClr val="FFFFFF"/>
                  </a:gs>
                </a:gsLst>
                <a:lin ang="5400000" scaled="0"/>
              </a:gradFill>
            </a:endParaRPr>
          </a:p>
        </p:txBody>
      </p:sp>
      <p:grpSp>
        <p:nvGrpSpPr>
          <p:cNvPr id="32" name="Group 31"/>
          <p:cNvGrpSpPr/>
          <p:nvPr/>
        </p:nvGrpSpPr>
        <p:grpSpPr>
          <a:xfrm>
            <a:off x="5870481" y="4093939"/>
            <a:ext cx="6094413" cy="2238162"/>
            <a:chOff x="-7257" y="304800"/>
            <a:chExt cx="9144000" cy="4476323"/>
          </a:xfrm>
        </p:grpSpPr>
        <p:pic>
          <p:nvPicPr>
            <p:cNvPr id="33" name="Picture 32" descr="MS-Regions-3.png"/>
            <p:cNvPicPr>
              <a:picLocks noChangeAspect="1"/>
            </p:cNvPicPr>
            <p:nvPr/>
          </p:nvPicPr>
          <p:blipFill>
            <a:blip r:embed="rId5" cstate="print"/>
            <a:stretch>
              <a:fillRect/>
            </a:stretch>
          </p:blipFill>
          <p:spPr>
            <a:xfrm>
              <a:off x="-7257" y="304800"/>
              <a:ext cx="9144000" cy="4476323"/>
            </a:xfrm>
            <a:prstGeom prst="rect">
              <a:avLst/>
            </a:prstGeom>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7045" y="1322662"/>
              <a:ext cx="947698" cy="3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5931" y="1787126"/>
              <a:ext cx="987600" cy="3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8960" y="2093755"/>
              <a:ext cx="803040" cy="405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96625" y="1726660"/>
              <a:ext cx="330976" cy="33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0255" y="1610094"/>
              <a:ext cx="1107310" cy="2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03667" y="1511068"/>
              <a:ext cx="778108" cy="2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41353" y="2161956"/>
              <a:ext cx="1017528" cy="2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50863" y="2444322"/>
              <a:ext cx="498788" cy="3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24167" y="3580175"/>
              <a:ext cx="827988" cy="2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86451" y="3869129"/>
              <a:ext cx="987600" cy="2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1997" y="2214700"/>
              <a:ext cx="1097332" cy="13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90585" y="1930240"/>
              <a:ext cx="1117284" cy="18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83875" y="2444318"/>
              <a:ext cx="867890" cy="19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18677" y="3080743"/>
              <a:ext cx="897818" cy="20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55385" y="1970610"/>
              <a:ext cx="498788" cy="21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15167" y="1189312"/>
              <a:ext cx="1076326"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title"/>
          </p:nvPr>
        </p:nvSpPr>
        <p:spPr/>
        <p:txBody>
          <a:bodyPr/>
          <a:lstStyle/>
          <a:p>
            <a:r>
              <a:rPr lang="fr-FR" dirty="0" smtClean="0"/>
              <a:t>Où en est-on aujourd’hui ?</a:t>
            </a:r>
            <a:endParaRPr lang="fr-FR" dirty="0"/>
          </a:p>
        </p:txBody>
      </p:sp>
      <p:pic>
        <p:nvPicPr>
          <p:cNvPr id="53"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t="2948" b="1024"/>
          <a:stretch>
            <a:fillRect/>
          </a:stretch>
        </p:blipFill>
        <p:spPr bwMode="auto">
          <a:xfrm>
            <a:off x="1722812" y="3980777"/>
            <a:ext cx="2388861" cy="23513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Rectangle 113"/>
          <p:cNvSpPr/>
          <p:nvPr/>
        </p:nvSpPr>
        <p:spPr bwMode="auto">
          <a:xfrm>
            <a:off x="6112836" y="959207"/>
            <a:ext cx="5997388" cy="574043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fr-FR"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15" name="Picture 5"/>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auto">
          <a:xfrm>
            <a:off x="7038092" y="4734446"/>
            <a:ext cx="1702894" cy="63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7" descr="http://profile.ak.fbcdn.net/hprofile-ak-snc4/277053_163735380355445_5427669_n.jpg"/>
          <p:cNvPicPr>
            <a:picLocks noChangeAspect="1" noChangeArrowheads="1"/>
          </p:cNvPicPr>
          <p:nvPr/>
        </p:nvPicPr>
        <p:blipFill rotWithShape="1">
          <a:blip r:embed="rId24" cstate="email">
            <a:extLst>
              <a:ext uri="{28A0092B-C50C-407E-A947-70E740481C1C}">
                <a14:useLocalDpi xmlns:a14="http://schemas.microsoft.com/office/drawing/2010/main"/>
              </a:ext>
            </a:extLst>
          </a:blip>
          <a:srcRect/>
          <a:stretch/>
        </p:blipFill>
        <p:spPr bwMode="auto">
          <a:xfrm>
            <a:off x="6224506" y="5973619"/>
            <a:ext cx="2516480" cy="63848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9" descr="http://www.prosodie.fr/fileadmin/files_FR/images/phototheque_logotheque/logos/prosodie-coul.jpg"/>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9443272" y="4541920"/>
            <a:ext cx="1524266" cy="5727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 descr="nom de domaine hebergement">
            <a:hlinkClick r:id="rId26"/>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9334833" y="1616709"/>
            <a:ext cx="2322994" cy="60032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3" descr="Opérateur d'accès et de services internet pour l'entreprise">
            <a:hlinkClick r:id="rId28"/>
          </p:cNvPr>
          <p:cNvPicPr>
            <a:picLocks noChangeAspect="1" noChangeArrowheads="1"/>
          </p:cNvPicPr>
          <p:nvPr/>
        </p:nvPicPr>
        <p:blipFill rotWithShape="1">
          <a:blip r:embed="rId29" cstate="email">
            <a:extLst>
              <a:ext uri="{28A0092B-C50C-407E-A947-70E740481C1C}">
                <a14:useLocalDpi xmlns:a14="http://schemas.microsoft.com/office/drawing/2010/main"/>
              </a:ext>
            </a:extLst>
          </a:blip>
          <a:srcRect l="22725" r="19520"/>
          <a:stretch/>
        </p:blipFill>
        <p:spPr bwMode="auto">
          <a:xfrm>
            <a:off x="9292763" y="1161945"/>
            <a:ext cx="2636238" cy="4207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6" descr="http://singapourrp.typepad.fr/osiatis/Images/Logo-Osiatis.jpg"/>
          <p:cNvPicPr>
            <a:picLocks noChangeAspect="1" noChangeArrowheads="1"/>
          </p:cNvPicPr>
          <p:nvPr/>
        </p:nvPicPr>
        <p:blipFill rotWithShape="1">
          <a:blip r:embed="rId30" cstate="email">
            <a:extLst>
              <a:ext uri="{28A0092B-C50C-407E-A947-70E740481C1C}">
                <a14:useLocalDpi xmlns:a14="http://schemas.microsoft.com/office/drawing/2010/main"/>
              </a:ext>
            </a:extLst>
          </a:blip>
          <a:srcRect/>
          <a:stretch/>
        </p:blipFill>
        <p:spPr bwMode="auto">
          <a:xfrm>
            <a:off x="9408424" y="3670358"/>
            <a:ext cx="1765914" cy="875382"/>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8" descr="http://www.21eme-siecle.org/assets/images/credits/logo_sogeti.jpg"/>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9372533" y="5960598"/>
            <a:ext cx="2322990" cy="508028"/>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Accueil">
            <a:hlinkClick r:id="rId32"/>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9351132" y="2249850"/>
            <a:ext cx="2260968" cy="434108"/>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1"/>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7038094" y="5415016"/>
            <a:ext cx="1702892" cy="51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25" descr="http://a6.sphotos.ak.fbcdn.net/hphotos-ak-snc6/164315_182924985060482_111360368883611_590890_1446112_n.jpg"/>
          <p:cNvPicPr>
            <a:picLocks noChangeAspect="1" noChangeArrowheads="1"/>
          </p:cNvPicPr>
          <p:nvPr/>
        </p:nvPicPr>
        <p:blipFill rotWithShape="1">
          <a:blip r:embed="rId35" cstate="email">
            <a:extLst>
              <a:ext uri="{28A0092B-C50C-407E-A947-70E740481C1C}">
                <a14:useLocalDpi xmlns:a14="http://schemas.microsoft.com/office/drawing/2010/main"/>
              </a:ext>
            </a:extLst>
          </a:blip>
          <a:srcRect t="61697" b="-1"/>
          <a:stretch/>
        </p:blipFill>
        <p:spPr bwMode="auto">
          <a:xfrm>
            <a:off x="7187988" y="4135936"/>
            <a:ext cx="1552998" cy="55291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1" descr="Colt Technology Services - smarter/faster/furthe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6734490" y="3520490"/>
            <a:ext cx="2006496" cy="56984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4" descr="http://fr.atos.net/general/images/atos_logo.gif">
            <a:hlinkClick r:id="rId37" tooltip="Accueil Atos France"/>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7726992" y="2254444"/>
            <a:ext cx="1013994" cy="33077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http://ts1.mm.bing.net/images/thumbnail.aspx?q=1357010184944&amp;id=9ff00a2a36ece384205ac99c1ceb52e4&amp;url=http%3a%2f%2fwww.sitedumobile.com%2fwp-content%2fuploads%2f2010%2f09%2fBouyguestelecom_nouveaulogo21.png"/>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6682276" y="2630816"/>
            <a:ext cx="2058710" cy="844074"/>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http://www.ornis.com/rgits.jpg"/>
          <p:cNvPicPr>
            <a:picLocks noChangeAspect="1" noChangeArrowheads="1"/>
          </p:cNvPicPr>
          <p:nvPr/>
        </p:nvPicPr>
        <p:blipFill rotWithShape="1">
          <a:blip r:embed="rId40">
            <a:extLst>
              <a:ext uri="{28A0092B-C50C-407E-A947-70E740481C1C}">
                <a14:useLocalDpi xmlns:a14="http://schemas.microsoft.com/office/drawing/2010/main"/>
              </a:ext>
            </a:extLst>
          </a:blip>
          <a:srcRect t="5598" b="9015"/>
          <a:stretch/>
        </p:blipFill>
        <p:spPr bwMode="auto">
          <a:xfrm>
            <a:off x="9336119" y="5113758"/>
            <a:ext cx="1671322" cy="841974"/>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 descr="http://www.amossys.fr/images/clients/OBS.jpg"/>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9354685" y="2678076"/>
            <a:ext cx="2220862" cy="1037244"/>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0" descr="rmi informatique et adista"/>
          <p:cNvPicPr>
            <a:picLocks noChangeAspect="1" noChangeArrowheads="1"/>
          </p:cNvPicPr>
          <p:nvPr/>
        </p:nvPicPr>
        <p:blipFill rotWithShape="1">
          <a:blip r:embed="rId42" cstate="email">
            <a:extLst>
              <a:ext uri="{28A0092B-C50C-407E-A947-70E740481C1C}">
                <a14:useLocalDpi xmlns:a14="http://schemas.microsoft.com/office/drawing/2010/main"/>
              </a:ext>
            </a:extLst>
          </a:blip>
          <a:srcRect/>
          <a:stretch/>
        </p:blipFill>
        <p:spPr bwMode="auto">
          <a:xfrm>
            <a:off x="7359540" y="1112048"/>
            <a:ext cx="1381446" cy="1096796"/>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2" descr="http://www.hackinparis.com/sites/all/themes/hackinparis-dev/images/agarik.jpg"/>
          <p:cNvPicPr>
            <a:picLocks noChangeAspect="1" noChangeArrowheads="1"/>
          </p:cNvPicPr>
          <p:nvPr/>
        </p:nvPicPr>
        <p:blipFill rotWithShape="1">
          <a:blip r:embed="rId43">
            <a:extLst>
              <a:ext uri="{28A0092B-C50C-407E-A947-70E740481C1C}">
                <a14:useLocalDpi xmlns:a14="http://schemas.microsoft.com/office/drawing/2010/main"/>
              </a:ext>
            </a:extLst>
          </a:blip>
          <a:srcRect l="34783" r="30435"/>
          <a:stretch/>
        </p:blipFill>
        <p:spPr bwMode="auto">
          <a:xfrm>
            <a:off x="6686715" y="1280060"/>
            <a:ext cx="522238" cy="107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81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p:cTn id="11" dur="500" fill="hold"/>
                                        <p:tgtEl>
                                          <p:spTgt spid="115"/>
                                        </p:tgtEl>
                                        <p:attrNameLst>
                                          <p:attrName>ppt_w</p:attrName>
                                        </p:attrNameLst>
                                      </p:cBhvr>
                                      <p:tavLst>
                                        <p:tav tm="0">
                                          <p:val>
                                            <p:fltVal val="0"/>
                                          </p:val>
                                        </p:tav>
                                        <p:tav tm="100000">
                                          <p:val>
                                            <p:strVal val="#ppt_w"/>
                                          </p:val>
                                        </p:tav>
                                      </p:tavLst>
                                    </p:anim>
                                    <p:anim calcmode="lin" valueType="num">
                                      <p:cBhvr>
                                        <p:cTn id="12" dur="500" fill="hold"/>
                                        <p:tgtEl>
                                          <p:spTgt spid="11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p:cTn id="15" dur="500" fill="hold"/>
                                        <p:tgtEl>
                                          <p:spTgt spid="116"/>
                                        </p:tgtEl>
                                        <p:attrNameLst>
                                          <p:attrName>ppt_w</p:attrName>
                                        </p:attrNameLst>
                                      </p:cBhvr>
                                      <p:tavLst>
                                        <p:tav tm="0">
                                          <p:val>
                                            <p:fltVal val="0"/>
                                          </p:val>
                                        </p:tav>
                                        <p:tav tm="100000">
                                          <p:val>
                                            <p:strVal val="#ppt_w"/>
                                          </p:val>
                                        </p:tav>
                                      </p:tavLst>
                                    </p:anim>
                                    <p:anim calcmode="lin" valueType="num">
                                      <p:cBhvr>
                                        <p:cTn id="16" dur="500" fill="hold"/>
                                        <p:tgtEl>
                                          <p:spTgt spid="11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p:cTn id="19" dur="500" fill="hold"/>
                                        <p:tgtEl>
                                          <p:spTgt spid="117"/>
                                        </p:tgtEl>
                                        <p:attrNameLst>
                                          <p:attrName>ppt_w</p:attrName>
                                        </p:attrNameLst>
                                      </p:cBhvr>
                                      <p:tavLst>
                                        <p:tav tm="0">
                                          <p:val>
                                            <p:fltVal val="0"/>
                                          </p:val>
                                        </p:tav>
                                        <p:tav tm="100000">
                                          <p:val>
                                            <p:strVal val="#ppt_w"/>
                                          </p:val>
                                        </p:tav>
                                      </p:tavLst>
                                    </p:anim>
                                    <p:anim calcmode="lin" valueType="num">
                                      <p:cBhvr>
                                        <p:cTn id="20" dur="500" fill="hold"/>
                                        <p:tgtEl>
                                          <p:spTgt spid="11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p:cTn id="23" dur="500" fill="hold"/>
                                        <p:tgtEl>
                                          <p:spTgt spid="118"/>
                                        </p:tgtEl>
                                        <p:attrNameLst>
                                          <p:attrName>ppt_w</p:attrName>
                                        </p:attrNameLst>
                                      </p:cBhvr>
                                      <p:tavLst>
                                        <p:tav tm="0">
                                          <p:val>
                                            <p:fltVal val="0"/>
                                          </p:val>
                                        </p:tav>
                                        <p:tav tm="100000">
                                          <p:val>
                                            <p:strVal val="#ppt_w"/>
                                          </p:val>
                                        </p:tav>
                                      </p:tavLst>
                                    </p:anim>
                                    <p:anim calcmode="lin" valueType="num">
                                      <p:cBhvr>
                                        <p:cTn id="24" dur="500" fill="hold"/>
                                        <p:tgtEl>
                                          <p:spTgt spid="11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p:cTn id="27" dur="500" fill="hold"/>
                                        <p:tgtEl>
                                          <p:spTgt spid="119"/>
                                        </p:tgtEl>
                                        <p:attrNameLst>
                                          <p:attrName>ppt_w</p:attrName>
                                        </p:attrNameLst>
                                      </p:cBhvr>
                                      <p:tavLst>
                                        <p:tav tm="0">
                                          <p:val>
                                            <p:fltVal val="0"/>
                                          </p:val>
                                        </p:tav>
                                        <p:tav tm="100000">
                                          <p:val>
                                            <p:strVal val="#ppt_w"/>
                                          </p:val>
                                        </p:tav>
                                      </p:tavLst>
                                    </p:anim>
                                    <p:anim calcmode="lin" valueType="num">
                                      <p:cBhvr>
                                        <p:cTn id="28" dur="500" fill="hold"/>
                                        <p:tgtEl>
                                          <p:spTgt spid="11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p:cTn id="31" dur="500" fill="hold"/>
                                        <p:tgtEl>
                                          <p:spTgt spid="120"/>
                                        </p:tgtEl>
                                        <p:attrNameLst>
                                          <p:attrName>ppt_w</p:attrName>
                                        </p:attrNameLst>
                                      </p:cBhvr>
                                      <p:tavLst>
                                        <p:tav tm="0">
                                          <p:val>
                                            <p:fltVal val="0"/>
                                          </p:val>
                                        </p:tav>
                                        <p:tav tm="100000">
                                          <p:val>
                                            <p:strVal val="#ppt_w"/>
                                          </p:val>
                                        </p:tav>
                                      </p:tavLst>
                                    </p:anim>
                                    <p:anim calcmode="lin" valueType="num">
                                      <p:cBhvr>
                                        <p:cTn id="32" dur="500" fill="hold"/>
                                        <p:tgtEl>
                                          <p:spTgt spid="120"/>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p:cTn id="35" dur="500" fill="hold"/>
                                        <p:tgtEl>
                                          <p:spTgt spid="121"/>
                                        </p:tgtEl>
                                        <p:attrNameLst>
                                          <p:attrName>ppt_w</p:attrName>
                                        </p:attrNameLst>
                                      </p:cBhvr>
                                      <p:tavLst>
                                        <p:tav tm="0">
                                          <p:val>
                                            <p:fltVal val="0"/>
                                          </p:val>
                                        </p:tav>
                                        <p:tav tm="100000">
                                          <p:val>
                                            <p:strVal val="#ppt_w"/>
                                          </p:val>
                                        </p:tav>
                                      </p:tavLst>
                                    </p:anim>
                                    <p:anim calcmode="lin" valueType="num">
                                      <p:cBhvr>
                                        <p:cTn id="36" dur="500" fill="hold"/>
                                        <p:tgtEl>
                                          <p:spTgt spid="12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p:cTn id="39" dur="500" fill="hold"/>
                                        <p:tgtEl>
                                          <p:spTgt spid="122"/>
                                        </p:tgtEl>
                                        <p:attrNameLst>
                                          <p:attrName>ppt_w</p:attrName>
                                        </p:attrNameLst>
                                      </p:cBhvr>
                                      <p:tavLst>
                                        <p:tav tm="0">
                                          <p:val>
                                            <p:fltVal val="0"/>
                                          </p:val>
                                        </p:tav>
                                        <p:tav tm="100000">
                                          <p:val>
                                            <p:strVal val="#ppt_w"/>
                                          </p:val>
                                        </p:tav>
                                      </p:tavLst>
                                    </p:anim>
                                    <p:anim calcmode="lin" valueType="num">
                                      <p:cBhvr>
                                        <p:cTn id="40" dur="500" fill="hold"/>
                                        <p:tgtEl>
                                          <p:spTgt spid="12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p:cTn id="43" dur="500" fill="hold"/>
                                        <p:tgtEl>
                                          <p:spTgt spid="123"/>
                                        </p:tgtEl>
                                        <p:attrNameLst>
                                          <p:attrName>ppt_w</p:attrName>
                                        </p:attrNameLst>
                                      </p:cBhvr>
                                      <p:tavLst>
                                        <p:tav tm="0">
                                          <p:val>
                                            <p:fltVal val="0"/>
                                          </p:val>
                                        </p:tav>
                                        <p:tav tm="100000">
                                          <p:val>
                                            <p:strVal val="#ppt_w"/>
                                          </p:val>
                                        </p:tav>
                                      </p:tavLst>
                                    </p:anim>
                                    <p:anim calcmode="lin" valueType="num">
                                      <p:cBhvr>
                                        <p:cTn id="44" dur="500" fill="hold"/>
                                        <p:tgtEl>
                                          <p:spTgt spid="123"/>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24"/>
                                        </p:tgtEl>
                                        <p:attrNameLst>
                                          <p:attrName>style.visibility</p:attrName>
                                        </p:attrNameLst>
                                      </p:cBhvr>
                                      <p:to>
                                        <p:strVal val="visible"/>
                                      </p:to>
                                    </p:set>
                                    <p:anim calcmode="lin" valueType="num">
                                      <p:cBhvr>
                                        <p:cTn id="47" dur="500" fill="hold"/>
                                        <p:tgtEl>
                                          <p:spTgt spid="124"/>
                                        </p:tgtEl>
                                        <p:attrNameLst>
                                          <p:attrName>ppt_w</p:attrName>
                                        </p:attrNameLst>
                                      </p:cBhvr>
                                      <p:tavLst>
                                        <p:tav tm="0">
                                          <p:val>
                                            <p:fltVal val="0"/>
                                          </p:val>
                                        </p:tav>
                                        <p:tav tm="100000">
                                          <p:val>
                                            <p:strVal val="#ppt_w"/>
                                          </p:val>
                                        </p:tav>
                                      </p:tavLst>
                                    </p:anim>
                                    <p:anim calcmode="lin" valueType="num">
                                      <p:cBhvr>
                                        <p:cTn id="48" dur="500" fill="hold"/>
                                        <p:tgtEl>
                                          <p:spTgt spid="124"/>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p:cTn id="51" dur="500" fill="hold"/>
                                        <p:tgtEl>
                                          <p:spTgt spid="125"/>
                                        </p:tgtEl>
                                        <p:attrNameLst>
                                          <p:attrName>ppt_w</p:attrName>
                                        </p:attrNameLst>
                                      </p:cBhvr>
                                      <p:tavLst>
                                        <p:tav tm="0">
                                          <p:val>
                                            <p:fltVal val="0"/>
                                          </p:val>
                                        </p:tav>
                                        <p:tav tm="100000">
                                          <p:val>
                                            <p:strVal val="#ppt_w"/>
                                          </p:val>
                                        </p:tav>
                                      </p:tavLst>
                                    </p:anim>
                                    <p:anim calcmode="lin" valueType="num">
                                      <p:cBhvr>
                                        <p:cTn id="52" dur="500" fill="hold"/>
                                        <p:tgtEl>
                                          <p:spTgt spid="125"/>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126"/>
                                        </p:tgtEl>
                                        <p:attrNameLst>
                                          <p:attrName>style.visibility</p:attrName>
                                        </p:attrNameLst>
                                      </p:cBhvr>
                                      <p:to>
                                        <p:strVal val="visible"/>
                                      </p:to>
                                    </p:set>
                                    <p:anim calcmode="lin" valueType="num">
                                      <p:cBhvr>
                                        <p:cTn id="55" dur="500" fill="hold"/>
                                        <p:tgtEl>
                                          <p:spTgt spid="126"/>
                                        </p:tgtEl>
                                        <p:attrNameLst>
                                          <p:attrName>ppt_w</p:attrName>
                                        </p:attrNameLst>
                                      </p:cBhvr>
                                      <p:tavLst>
                                        <p:tav tm="0">
                                          <p:val>
                                            <p:fltVal val="0"/>
                                          </p:val>
                                        </p:tav>
                                        <p:tav tm="100000">
                                          <p:val>
                                            <p:strVal val="#ppt_w"/>
                                          </p:val>
                                        </p:tav>
                                      </p:tavLst>
                                    </p:anim>
                                    <p:anim calcmode="lin" valueType="num">
                                      <p:cBhvr>
                                        <p:cTn id="56" dur="500" fill="hold"/>
                                        <p:tgtEl>
                                          <p:spTgt spid="126"/>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28"/>
                                        </p:tgtEl>
                                        <p:attrNameLst>
                                          <p:attrName>style.visibility</p:attrName>
                                        </p:attrNameLst>
                                      </p:cBhvr>
                                      <p:to>
                                        <p:strVal val="visible"/>
                                      </p:to>
                                    </p:set>
                                    <p:anim calcmode="lin" valueType="num">
                                      <p:cBhvr>
                                        <p:cTn id="63" dur="500" fill="hold"/>
                                        <p:tgtEl>
                                          <p:spTgt spid="128"/>
                                        </p:tgtEl>
                                        <p:attrNameLst>
                                          <p:attrName>ppt_w</p:attrName>
                                        </p:attrNameLst>
                                      </p:cBhvr>
                                      <p:tavLst>
                                        <p:tav tm="0">
                                          <p:val>
                                            <p:fltVal val="0"/>
                                          </p:val>
                                        </p:tav>
                                        <p:tav tm="100000">
                                          <p:val>
                                            <p:strVal val="#ppt_w"/>
                                          </p:val>
                                        </p:tav>
                                      </p:tavLst>
                                    </p:anim>
                                    <p:anim calcmode="lin" valueType="num">
                                      <p:cBhvr>
                                        <p:cTn id="64" dur="500" fill="hold"/>
                                        <p:tgtEl>
                                          <p:spTgt spid="128"/>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129"/>
                                        </p:tgtEl>
                                        <p:attrNameLst>
                                          <p:attrName>style.visibility</p:attrName>
                                        </p:attrNameLst>
                                      </p:cBhvr>
                                      <p:to>
                                        <p:strVal val="visible"/>
                                      </p:to>
                                    </p:set>
                                    <p:anim calcmode="lin" valueType="num">
                                      <p:cBhvr>
                                        <p:cTn id="67" dur="500" fill="hold"/>
                                        <p:tgtEl>
                                          <p:spTgt spid="129"/>
                                        </p:tgtEl>
                                        <p:attrNameLst>
                                          <p:attrName>ppt_w</p:attrName>
                                        </p:attrNameLst>
                                      </p:cBhvr>
                                      <p:tavLst>
                                        <p:tav tm="0">
                                          <p:val>
                                            <p:fltVal val="0"/>
                                          </p:val>
                                        </p:tav>
                                        <p:tav tm="100000">
                                          <p:val>
                                            <p:strVal val="#ppt_w"/>
                                          </p:val>
                                        </p:tav>
                                      </p:tavLst>
                                    </p:anim>
                                    <p:anim calcmode="lin" valueType="num">
                                      <p:cBhvr>
                                        <p:cTn id="68" dur="500" fill="hold"/>
                                        <p:tgtEl>
                                          <p:spTgt spid="129"/>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anim calcmode="lin" valueType="num">
                                      <p:cBhvr>
                                        <p:cTn id="71" dur="500" fill="hold"/>
                                        <p:tgtEl>
                                          <p:spTgt spid="130"/>
                                        </p:tgtEl>
                                        <p:attrNameLst>
                                          <p:attrName>ppt_w</p:attrName>
                                        </p:attrNameLst>
                                      </p:cBhvr>
                                      <p:tavLst>
                                        <p:tav tm="0">
                                          <p:val>
                                            <p:fltVal val="0"/>
                                          </p:val>
                                        </p:tav>
                                        <p:tav tm="100000">
                                          <p:val>
                                            <p:strVal val="#ppt_w"/>
                                          </p:val>
                                        </p:tav>
                                      </p:tavLst>
                                    </p:anim>
                                    <p:anim calcmode="lin" valueType="num">
                                      <p:cBhvr>
                                        <p:cTn id="72" dur="500" fill="hold"/>
                                        <p:tgtEl>
                                          <p:spTgt spid="130"/>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p:cTn id="75" dur="500" fill="hold"/>
                                        <p:tgtEl>
                                          <p:spTgt spid="133"/>
                                        </p:tgtEl>
                                        <p:attrNameLst>
                                          <p:attrName>ppt_w</p:attrName>
                                        </p:attrNameLst>
                                      </p:cBhvr>
                                      <p:tavLst>
                                        <p:tav tm="0">
                                          <p:val>
                                            <p:fltVal val="0"/>
                                          </p:val>
                                        </p:tav>
                                        <p:tav tm="100000">
                                          <p:val>
                                            <p:strVal val="#ppt_w"/>
                                          </p:val>
                                        </p:tav>
                                      </p:tavLst>
                                    </p:anim>
                                    <p:anim calcmode="lin" valueType="num">
                                      <p:cBhvr>
                                        <p:cTn id="76" dur="500" fill="hold"/>
                                        <p:tgtEl>
                                          <p:spTgt spid="133"/>
                                        </p:tgtEl>
                                        <p:attrNameLst>
                                          <p:attrName>ppt_h</p:attrName>
                                        </p:attrNameLst>
                                      </p:cBhvr>
                                      <p:tavLst>
                                        <p:tav tm="0">
                                          <p:val>
                                            <p:fltVal val="0"/>
                                          </p:val>
                                        </p:tav>
                                        <p:tav tm="100000">
                                          <p:val>
                                            <p:strVal val="#ppt_h"/>
                                          </p:val>
                                        </p:tav>
                                      </p:tavLst>
                                    </p:anim>
                                  </p:childTnLst>
                                </p:cTn>
                              </p:par>
                              <p:par>
                                <p:cTn id="77" presetID="1" presetClass="exit"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hidden"/>
                                      </p:to>
                                    </p:set>
                                  </p:childTnLst>
                                </p:cTn>
                              </p:par>
                              <p:par>
                                <p:cTn id="79" presetID="1" presetClass="exit"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57"/>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1"/>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32"/>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Graphic spid="56" grpId="0">
        <p:bldAsOne/>
      </p:bldGraphic>
      <p:bldP spid="57" grpId="0"/>
      <p:bldP spid="58" grpId="0"/>
      <p:bldP spid="59" grpId="0"/>
      <p:bldP spid="60" grpId="0"/>
      <p:bldP spid="31" grpId="0"/>
      <p:bldP spid="1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1343445"/>
          </a:xfrm>
        </p:spPr>
        <p:txBody>
          <a:bodyPr/>
          <a:lstStyle/>
          <a:p>
            <a:r>
              <a:rPr lang="en-US" dirty="0" smtClean="0"/>
              <a:t>Windows Azure </a:t>
            </a:r>
            <a:br>
              <a:rPr lang="en-US" dirty="0" smtClean="0"/>
            </a:br>
            <a:r>
              <a:rPr lang="en-US" sz="4300" dirty="0" err="1"/>
              <a:t>O</a:t>
            </a:r>
            <a:r>
              <a:rPr lang="en-US" sz="4300" dirty="0" err="1" smtClean="0"/>
              <a:t>pportunités</a:t>
            </a:r>
            <a:r>
              <a:rPr lang="en-US" sz="4300" dirty="0" smtClean="0"/>
              <a:t> pour les Service Providers</a:t>
            </a:r>
            <a:endParaRPr lang="en-US" dirty="0"/>
          </a:p>
        </p:txBody>
      </p:sp>
      <p:grpSp>
        <p:nvGrpSpPr>
          <p:cNvPr id="4" name="Group 3"/>
          <p:cNvGrpSpPr/>
          <p:nvPr/>
        </p:nvGrpSpPr>
        <p:grpSpPr>
          <a:xfrm>
            <a:off x="1207300" y="5133926"/>
            <a:ext cx="9930395" cy="1115699"/>
            <a:chOff x="699505" y="5085003"/>
            <a:chExt cx="10832387" cy="1217038"/>
          </a:xfrm>
        </p:grpSpPr>
        <p:pic>
          <p:nvPicPr>
            <p:cNvPr id="16" name="Picture 8" descr="C:\Users\Claudette\Documents\2011 Jobs\Julie\graphics\Windows Azure Platform AppFabric bv log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0074" y="5085003"/>
              <a:ext cx="3021818" cy="12170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004" y="5264443"/>
              <a:ext cx="2784246" cy="858158"/>
            </a:xfrm>
            <a:prstGeom prst="rect">
              <a:avLst/>
            </a:prstGeom>
            <a:noFill/>
            <a:ln>
              <a:noFill/>
            </a:ln>
          </p:spPr>
        </p:pic>
        <p:pic>
          <p:nvPicPr>
            <p:cNvPr id="18" name="Picture 2" descr="C:\Users\Claudette\Documents\DVD_ART37-Sept2010\Logos\Windows Azure (platform)\Windows Azure\Windows Azure logo v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05" y="5106220"/>
              <a:ext cx="2434249" cy="117460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901" t="3039" r="28564" b="18511"/>
          <a:stretch/>
        </p:blipFill>
        <p:spPr bwMode="auto">
          <a:xfrm>
            <a:off x="3944163" y="1588147"/>
            <a:ext cx="4327734" cy="33754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02975" y="2420843"/>
            <a:ext cx="5739692" cy="2226285"/>
            <a:chOff x="-466265" y="2505921"/>
            <a:chExt cx="5739691" cy="2226285"/>
          </a:xfrm>
          <a:effectLst/>
        </p:grpSpPr>
        <p:sp>
          <p:nvSpPr>
            <p:cNvPr id="8" name="Content Placeholder 2"/>
            <p:cNvSpPr txBox="1">
              <a:spLocks/>
            </p:cNvSpPr>
            <p:nvPr/>
          </p:nvSpPr>
          <p:spPr>
            <a:xfrm>
              <a:off x="-466265" y="3618234"/>
              <a:ext cx="5739691" cy="1113972"/>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10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gradFill>
                    <a:gsLst>
                      <a:gs pos="0">
                        <a:srgbClr val="FFFFFF"/>
                      </a:gs>
                      <a:gs pos="86000">
                        <a:srgbClr val="FFFFFF"/>
                      </a:gs>
                    </a:gsLst>
                    <a:lin ang="5400000" scaled="0"/>
                  </a:gradFill>
                  <a:latin typeface="Segoe UI "/>
                </a:rPr>
                <a:t>Applications </a:t>
              </a:r>
              <a:r>
                <a:rPr lang="en-US" sz="3600" dirty="0" smtClean="0">
                  <a:gradFill>
                    <a:gsLst>
                      <a:gs pos="0">
                        <a:srgbClr val="FFFFFF"/>
                      </a:gs>
                      <a:gs pos="86000">
                        <a:srgbClr val="FFFFFF"/>
                      </a:gs>
                    </a:gsLst>
                    <a:lin ang="5400000" scaled="0"/>
                  </a:gradFill>
                  <a:latin typeface="Segoe UI "/>
                </a:rPr>
                <a:t/>
              </a:r>
              <a:br>
                <a:rPr lang="en-US" sz="3600" dirty="0" smtClean="0">
                  <a:gradFill>
                    <a:gsLst>
                      <a:gs pos="0">
                        <a:srgbClr val="FFFFFF"/>
                      </a:gs>
                      <a:gs pos="86000">
                        <a:srgbClr val="FFFFFF"/>
                      </a:gs>
                    </a:gsLst>
                    <a:lin ang="5400000" scaled="0"/>
                  </a:gradFill>
                  <a:latin typeface="Segoe UI "/>
                </a:rPr>
              </a:br>
              <a:r>
                <a:rPr lang="en-US" sz="3600" dirty="0" smtClean="0">
                  <a:gradFill>
                    <a:gsLst>
                      <a:gs pos="0">
                        <a:srgbClr val="FFFFFF"/>
                      </a:gs>
                      <a:gs pos="86000">
                        <a:srgbClr val="FFFFFF"/>
                      </a:gs>
                    </a:gsLst>
                    <a:lin ang="5400000" scaled="0"/>
                  </a:gradFill>
                  <a:latin typeface="Segoe UI "/>
                </a:rPr>
                <a:t>Windows </a:t>
              </a:r>
              <a:r>
                <a:rPr lang="en-US" sz="3600" dirty="0">
                  <a:gradFill>
                    <a:gsLst>
                      <a:gs pos="0">
                        <a:srgbClr val="FFFFFF"/>
                      </a:gs>
                      <a:gs pos="86000">
                        <a:srgbClr val="FFFFFF"/>
                      </a:gs>
                    </a:gsLst>
                    <a:lin ang="5400000" scaled="0"/>
                  </a:gradFill>
                  <a:latin typeface="Segoe UI "/>
                </a:rPr>
                <a:t>Azure</a:t>
              </a:r>
            </a:p>
          </p:txBody>
        </p:sp>
        <p:sp>
          <p:nvSpPr>
            <p:cNvPr id="12" name="Content Placeholder 2"/>
            <p:cNvSpPr txBox="1">
              <a:spLocks/>
            </p:cNvSpPr>
            <p:nvPr/>
          </p:nvSpPr>
          <p:spPr>
            <a:xfrm>
              <a:off x="-466265" y="2505921"/>
              <a:ext cx="5739691" cy="1113972"/>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10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smtClean="0">
                  <a:gradFill>
                    <a:gsLst>
                      <a:gs pos="0">
                        <a:srgbClr val="FFFFFF"/>
                      </a:gs>
                      <a:gs pos="86000">
                        <a:srgbClr val="FFFFFF"/>
                      </a:gs>
                    </a:gsLst>
                    <a:lin ang="5400000" scaled="0"/>
                  </a:gradFill>
                  <a:latin typeface="Segoe UI "/>
                </a:rPr>
                <a:t>REVENDRE</a:t>
              </a:r>
              <a:endParaRPr lang="en-US" sz="8000" b="1" dirty="0">
                <a:gradFill>
                  <a:gsLst>
                    <a:gs pos="0">
                      <a:srgbClr val="FFFFFF"/>
                    </a:gs>
                    <a:gs pos="86000">
                      <a:srgbClr val="FFFFFF"/>
                    </a:gs>
                  </a:gsLst>
                  <a:lin ang="5400000" scaled="0"/>
                </a:gradFill>
                <a:latin typeface="Segoe UI "/>
              </a:endParaRPr>
            </a:p>
          </p:txBody>
        </p:sp>
      </p:grpSp>
      <p:grpSp>
        <p:nvGrpSpPr>
          <p:cNvPr id="14" name="Group 13"/>
          <p:cNvGrpSpPr/>
          <p:nvPr/>
        </p:nvGrpSpPr>
        <p:grpSpPr>
          <a:xfrm>
            <a:off x="6816283" y="2420843"/>
            <a:ext cx="5739692" cy="2226285"/>
            <a:chOff x="-466265" y="2505921"/>
            <a:chExt cx="5739691" cy="2226285"/>
          </a:xfrm>
        </p:grpSpPr>
        <p:sp>
          <p:nvSpPr>
            <p:cNvPr id="15" name="Content Placeholder 2"/>
            <p:cNvSpPr txBox="1">
              <a:spLocks/>
            </p:cNvSpPr>
            <p:nvPr/>
          </p:nvSpPr>
          <p:spPr>
            <a:xfrm>
              <a:off x="-466265" y="3618234"/>
              <a:ext cx="5739691" cy="1113972"/>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10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gradFill>
                    <a:gsLst>
                      <a:gs pos="0">
                        <a:srgbClr val="FFFFFF"/>
                      </a:gs>
                      <a:gs pos="86000">
                        <a:srgbClr val="FFFFFF"/>
                      </a:gs>
                    </a:gsLst>
                    <a:lin ang="5400000" scaled="0"/>
                  </a:gradFill>
                  <a:latin typeface="Segoe UI "/>
                </a:rPr>
                <a:t>Nouveaux Services </a:t>
              </a:r>
              <a:br>
                <a:rPr lang="en-US" sz="3600" dirty="0" smtClean="0">
                  <a:gradFill>
                    <a:gsLst>
                      <a:gs pos="0">
                        <a:srgbClr val="FFFFFF"/>
                      </a:gs>
                      <a:gs pos="86000">
                        <a:srgbClr val="FFFFFF"/>
                      </a:gs>
                    </a:gsLst>
                    <a:lin ang="5400000" scaled="0"/>
                  </a:gradFill>
                  <a:latin typeface="Segoe UI "/>
                </a:rPr>
              </a:br>
              <a:r>
                <a:rPr lang="en-US" sz="3600" dirty="0" smtClean="0">
                  <a:gradFill>
                    <a:gsLst>
                      <a:gs pos="0">
                        <a:srgbClr val="FFFFFF"/>
                      </a:gs>
                      <a:gs pos="86000">
                        <a:srgbClr val="FFFFFF"/>
                      </a:gs>
                    </a:gsLst>
                    <a:lin ang="5400000" scaled="0"/>
                  </a:gradFill>
                  <a:latin typeface="Segoe UI "/>
                </a:rPr>
                <a:t>Cloud</a:t>
              </a:r>
              <a:endParaRPr lang="en-US" sz="3600" dirty="0">
                <a:gradFill>
                  <a:gsLst>
                    <a:gs pos="0">
                      <a:srgbClr val="FFFFFF"/>
                    </a:gs>
                    <a:gs pos="86000">
                      <a:srgbClr val="FFFFFF"/>
                    </a:gs>
                  </a:gsLst>
                  <a:lin ang="5400000" scaled="0"/>
                </a:gradFill>
                <a:latin typeface="Segoe UI "/>
              </a:endParaRPr>
            </a:p>
          </p:txBody>
        </p:sp>
        <p:sp>
          <p:nvSpPr>
            <p:cNvPr id="19" name="Content Placeholder 2"/>
            <p:cNvSpPr txBox="1">
              <a:spLocks/>
            </p:cNvSpPr>
            <p:nvPr/>
          </p:nvSpPr>
          <p:spPr>
            <a:xfrm>
              <a:off x="-466265" y="2505921"/>
              <a:ext cx="5739691" cy="1113972"/>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100000"/>
                <a:buFontTx/>
                <a:buBlip>
                  <a:blip r:embed="rId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100000"/>
                <a:buFontTx/>
                <a:buBlip>
                  <a:blip r:embed="rId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100000"/>
                <a:buFontTx/>
                <a:buBlip>
                  <a:blip r:embed="rId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100000"/>
                <a:buFontTx/>
                <a:buBlip>
                  <a:blip r:embed="rId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smtClean="0">
                  <a:gradFill>
                    <a:gsLst>
                      <a:gs pos="0">
                        <a:srgbClr val="FFFFFF"/>
                      </a:gs>
                      <a:gs pos="86000">
                        <a:srgbClr val="FFFFFF"/>
                      </a:gs>
                    </a:gsLst>
                    <a:lin ang="5400000" scaled="0"/>
                  </a:gradFill>
                  <a:latin typeface="Segoe UI "/>
                </a:rPr>
                <a:t>DEVELOPPER</a:t>
              </a:r>
              <a:endParaRPr lang="en-US" sz="4400" b="1" dirty="0">
                <a:gradFill>
                  <a:gsLst>
                    <a:gs pos="0">
                      <a:srgbClr val="FFFFFF"/>
                    </a:gs>
                    <a:gs pos="86000">
                      <a:srgbClr val="FFFFFF"/>
                    </a:gs>
                  </a:gsLst>
                  <a:lin ang="5400000" scaled="0"/>
                </a:gradFill>
                <a:latin typeface="Segoe UI "/>
              </a:endParaRPr>
            </a:p>
          </p:txBody>
        </p:sp>
      </p:grpSp>
    </p:spTree>
    <p:extLst>
      <p:ext uri="{BB962C8B-B14F-4D97-AF65-F5344CB8AC3E}">
        <p14:creationId xmlns:p14="http://schemas.microsoft.com/office/powerpoint/2010/main" val="94043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290596" cy="609398"/>
          </a:xfrm>
        </p:spPr>
        <p:txBody>
          <a:bodyPr/>
          <a:lstStyle/>
          <a:p>
            <a:r>
              <a:rPr lang="fr-FR" sz="4400" smtClean="0">
                <a:solidFill>
                  <a:schemeClr val="tx2"/>
                </a:solidFill>
              </a:rPr>
              <a:t>Framework commun : Clouds hybrides</a:t>
            </a:r>
            <a:endParaRPr lang="fr-FR" sz="4400"/>
          </a:p>
        </p:txBody>
      </p:sp>
      <p:grpSp>
        <p:nvGrpSpPr>
          <p:cNvPr id="5" name="Group 73"/>
          <p:cNvGrpSpPr>
            <a:grpSpLocks/>
          </p:cNvGrpSpPr>
          <p:nvPr/>
        </p:nvGrpSpPr>
        <p:grpSpPr bwMode="auto">
          <a:xfrm>
            <a:off x="4328822" y="1322819"/>
            <a:ext cx="3178175" cy="820724"/>
            <a:chOff x="3095625" y="1356749"/>
            <a:chExt cx="2670773" cy="819855"/>
          </a:xfrm>
          <a:effectLst/>
        </p:grpSpPr>
        <p:sp>
          <p:nvSpPr>
            <p:cNvPr id="6" name="Freeform 5"/>
            <p:cNvSpPr/>
            <p:nvPr/>
          </p:nvSpPr>
          <p:spPr>
            <a:xfrm>
              <a:off x="3095625" y="1356749"/>
              <a:ext cx="2670773" cy="543936"/>
            </a:xfrm>
            <a:custGeom>
              <a:avLst/>
              <a:gdLst>
                <a:gd name="connsiteX0" fmla="*/ 0 w 2670773"/>
                <a:gd name="connsiteY0" fmla="*/ 648832 h 685046"/>
                <a:gd name="connsiteX1" fmla="*/ 1249379 w 2670773"/>
                <a:gd name="connsiteY1" fmla="*/ 6036 h 685046"/>
                <a:gd name="connsiteX2" fmla="*/ 2670773 w 2670773"/>
                <a:gd name="connsiteY2" fmla="*/ 685046 h 685046"/>
                <a:gd name="connsiteX0" fmla="*/ 0 w 2670773"/>
                <a:gd name="connsiteY0" fmla="*/ 506994 h 543208"/>
                <a:gd name="connsiteX1" fmla="*/ 1249379 w 2670773"/>
                <a:gd name="connsiteY1" fmla="*/ 6036 h 543208"/>
                <a:gd name="connsiteX2" fmla="*/ 2670773 w 2670773"/>
                <a:gd name="connsiteY2" fmla="*/ 543208 h 543208"/>
              </a:gdLst>
              <a:ahLst/>
              <a:cxnLst>
                <a:cxn ang="0">
                  <a:pos x="connsiteX0" y="connsiteY0"/>
                </a:cxn>
                <a:cxn ang="0">
                  <a:pos x="connsiteX1" y="connsiteY1"/>
                </a:cxn>
                <a:cxn ang="0">
                  <a:pos x="connsiteX2" y="connsiteY2"/>
                </a:cxn>
              </a:cxnLst>
              <a:rect l="l" t="t" r="r" b="b"/>
              <a:pathLst>
                <a:path w="2670773" h="543208">
                  <a:moveTo>
                    <a:pt x="0" y="506994"/>
                  </a:moveTo>
                  <a:cubicBezTo>
                    <a:pt x="402125" y="182578"/>
                    <a:pt x="804250" y="0"/>
                    <a:pt x="1249379" y="6036"/>
                  </a:cubicBezTo>
                  <a:cubicBezTo>
                    <a:pt x="1694508" y="12072"/>
                    <a:pt x="2182640" y="206721"/>
                    <a:pt x="2670773" y="543208"/>
                  </a:cubicBezTo>
                </a:path>
              </a:pathLst>
            </a:custGeom>
            <a:ln>
              <a:solidFill>
                <a:schemeClr val="tx2"/>
              </a:solidFill>
              <a:headEnd/>
              <a:tailEnd type="triangl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r-FR">
                <a:solidFill>
                  <a:srgbClr val="000000"/>
                </a:solidFill>
                <a:ea typeface="Segoe UI" pitchFamily="34" charset="0"/>
                <a:cs typeface="Segoe UI" pitchFamily="34" charset="0"/>
              </a:endParaRPr>
            </a:p>
          </p:txBody>
        </p:sp>
        <p:sp>
          <p:nvSpPr>
            <p:cNvPr id="7" name="Freeform 6"/>
            <p:cNvSpPr/>
            <p:nvPr/>
          </p:nvSpPr>
          <p:spPr>
            <a:xfrm>
              <a:off x="3095625" y="1632670"/>
              <a:ext cx="2670773" cy="543934"/>
            </a:xfrm>
            <a:custGeom>
              <a:avLst/>
              <a:gdLst>
                <a:gd name="connsiteX0" fmla="*/ 0 w 2670773"/>
                <a:gd name="connsiteY0" fmla="*/ 648832 h 685046"/>
                <a:gd name="connsiteX1" fmla="*/ 1249379 w 2670773"/>
                <a:gd name="connsiteY1" fmla="*/ 6036 h 685046"/>
                <a:gd name="connsiteX2" fmla="*/ 2670773 w 2670773"/>
                <a:gd name="connsiteY2" fmla="*/ 685046 h 685046"/>
                <a:gd name="connsiteX0" fmla="*/ 0 w 2670773"/>
                <a:gd name="connsiteY0" fmla="*/ 506994 h 543208"/>
                <a:gd name="connsiteX1" fmla="*/ 1249379 w 2670773"/>
                <a:gd name="connsiteY1" fmla="*/ 6036 h 543208"/>
                <a:gd name="connsiteX2" fmla="*/ 2670773 w 2670773"/>
                <a:gd name="connsiteY2" fmla="*/ 543208 h 543208"/>
              </a:gdLst>
              <a:ahLst/>
              <a:cxnLst>
                <a:cxn ang="0">
                  <a:pos x="connsiteX0" y="connsiteY0"/>
                </a:cxn>
                <a:cxn ang="0">
                  <a:pos x="connsiteX1" y="connsiteY1"/>
                </a:cxn>
                <a:cxn ang="0">
                  <a:pos x="connsiteX2" y="connsiteY2"/>
                </a:cxn>
              </a:cxnLst>
              <a:rect l="l" t="t" r="r" b="b"/>
              <a:pathLst>
                <a:path w="2670773" h="543208">
                  <a:moveTo>
                    <a:pt x="0" y="506994"/>
                  </a:moveTo>
                  <a:cubicBezTo>
                    <a:pt x="402125" y="182578"/>
                    <a:pt x="804250" y="0"/>
                    <a:pt x="1249379" y="6036"/>
                  </a:cubicBezTo>
                  <a:cubicBezTo>
                    <a:pt x="1694508" y="12072"/>
                    <a:pt x="2182640" y="206721"/>
                    <a:pt x="2670773" y="543208"/>
                  </a:cubicBezTo>
                </a:path>
              </a:pathLst>
            </a:custGeom>
            <a:ln>
              <a:solidFill>
                <a:schemeClr val="tx2"/>
              </a:solidFill>
              <a:headEnd type="triangle" w="lg" len="lg"/>
              <a:tailEnd type="non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r-FR">
                <a:solidFill>
                  <a:srgbClr val="000000"/>
                </a:solidFill>
                <a:ea typeface="Segoe UI" pitchFamily="34" charset="0"/>
                <a:cs typeface="Segoe UI" pitchFamily="34" charset="0"/>
              </a:endParaRPr>
            </a:p>
          </p:txBody>
        </p:sp>
      </p:grpSp>
      <p:grpSp>
        <p:nvGrpSpPr>
          <p:cNvPr id="8" name="Group 76"/>
          <p:cNvGrpSpPr>
            <a:grpSpLocks/>
          </p:cNvGrpSpPr>
          <p:nvPr/>
        </p:nvGrpSpPr>
        <p:grpSpPr bwMode="auto">
          <a:xfrm rot="-7697546">
            <a:off x="1596072" y="4330839"/>
            <a:ext cx="2828925" cy="841375"/>
            <a:chOff x="2823340" y="1337518"/>
            <a:chExt cx="2988315" cy="937413"/>
          </a:xfrm>
        </p:grpSpPr>
        <p:sp>
          <p:nvSpPr>
            <p:cNvPr id="9" name="Freeform 8"/>
            <p:cNvSpPr/>
            <p:nvPr/>
          </p:nvSpPr>
          <p:spPr>
            <a:xfrm rot="21198623">
              <a:off x="2823340" y="1337518"/>
              <a:ext cx="2988315" cy="937413"/>
            </a:xfrm>
            <a:custGeom>
              <a:avLst/>
              <a:gdLst>
                <a:gd name="connsiteX0" fmla="*/ 0 w 2670773"/>
                <a:gd name="connsiteY0" fmla="*/ 648832 h 685046"/>
                <a:gd name="connsiteX1" fmla="*/ 1249379 w 2670773"/>
                <a:gd name="connsiteY1" fmla="*/ 6036 h 685046"/>
                <a:gd name="connsiteX2" fmla="*/ 2670773 w 2670773"/>
                <a:gd name="connsiteY2" fmla="*/ 685046 h 685046"/>
                <a:gd name="connsiteX0" fmla="*/ 0 w 2670773"/>
                <a:gd name="connsiteY0" fmla="*/ 506994 h 543208"/>
                <a:gd name="connsiteX1" fmla="*/ 1249379 w 2670773"/>
                <a:gd name="connsiteY1" fmla="*/ 6036 h 543208"/>
                <a:gd name="connsiteX2" fmla="*/ 2670773 w 2670773"/>
                <a:gd name="connsiteY2" fmla="*/ 543208 h 543208"/>
                <a:gd name="connsiteX0" fmla="*/ 0 w 2714704"/>
                <a:gd name="connsiteY0" fmla="*/ 561180 h 922513"/>
                <a:gd name="connsiteX1" fmla="*/ 1249379 w 2714704"/>
                <a:gd name="connsiteY1" fmla="*/ 60222 h 922513"/>
                <a:gd name="connsiteX2" fmla="*/ 2714704 w 2714704"/>
                <a:gd name="connsiteY2" fmla="*/ 922513 h 922513"/>
                <a:gd name="connsiteX0" fmla="*/ 0 w 2714704"/>
                <a:gd name="connsiteY0" fmla="*/ 567449 h 928782"/>
                <a:gd name="connsiteX1" fmla="*/ 1437523 w 2714704"/>
                <a:gd name="connsiteY1" fmla="*/ 60222 h 928782"/>
                <a:gd name="connsiteX2" fmla="*/ 2714704 w 2714704"/>
                <a:gd name="connsiteY2" fmla="*/ 928782 h 928782"/>
                <a:gd name="connsiteX0" fmla="*/ 0 w 2714704"/>
                <a:gd name="connsiteY0" fmla="*/ 567449 h 928782"/>
                <a:gd name="connsiteX1" fmla="*/ 1437523 w 2714704"/>
                <a:gd name="connsiteY1" fmla="*/ 60222 h 928782"/>
                <a:gd name="connsiteX2" fmla="*/ 2714704 w 2714704"/>
                <a:gd name="connsiteY2" fmla="*/ 928782 h 928782"/>
                <a:gd name="connsiteX0" fmla="*/ 0 w 2508448"/>
                <a:gd name="connsiteY0" fmla="*/ 522227 h 937827"/>
                <a:gd name="connsiteX1" fmla="*/ 1231267 w 2508448"/>
                <a:gd name="connsiteY1" fmla="*/ 69267 h 937827"/>
                <a:gd name="connsiteX2" fmla="*/ 2508448 w 2508448"/>
                <a:gd name="connsiteY2" fmla="*/ 937827 h 937827"/>
              </a:gdLst>
              <a:ahLst/>
              <a:cxnLst>
                <a:cxn ang="0">
                  <a:pos x="connsiteX0" y="connsiteY0"/>
                </a:cxn>
                <a:cxn ang="0">
                  <a:pos x="connsiteX1" y="connsiteY1"/>
                </a:cxn>
                <a:cxn ang="0">
                  <a:pos x="connsiteX2" y="connsiteY2"/>
                </a:cxn>
              </a:cxnLst>
              <a:rect l="l" t="t" r="r" b="b"/>
              <a:pathLst>
                <a:path w="2508448" h="937827">
                  <a:moveTo>
                    <a:pt x="0" y="522227"/>
                  </a:moveTo>
                  <a:cubicBezTo>
                    <a:pt x="402125" y="197811"/>
                    <a:pt x="813192" y="0"/>
                    <a:pt x="1231267" y="69267"/>
                  </a:cubicBezTo>
                  <a:cubicBezTo>
                    <a:pt x="1649342" y="138534"/>
                    <a:pt x="2109317" y="410875"/>
                    <a:pt x="2508448" y="937827"/>
                  </a:cubicBezTo>
                </a:path>
              </a:pathLst>
            </a:custGeom>
            <a:ln>
              <a:solidFill>
                <a:schemeClr val="tx2"/>
              </a:solidFill>
              <a:headEnd/>
              <a:tailEnd type="triangl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r-FR">
                <a:solidFill>
                  <a:srgbClr val="000000"/>
                </a:solidFill>
                <a:ea typeface="Segoe UI" pitchFamily="34" charset="0"/>
                <a:cs typeface="Segoe UI" pitchFamily="34" charset="0"/>
              </a:endParaRPr>
            </a:p>
          </p:txBody>
        </p:sp>
        <p:sp>
          <p:nvSpPr>
            <p:cNvPr id="10" name="Freeform 9"/>
            <p:cNvSpPr/>
            <p:nvPr/>
          </p:nvSpPr>
          <p:spPr>
            <a:xfrm>
              <a:off x="2970673" y="1670393"/>
              <a:ext cx="2671372" cy="542992"/>
            </a:xfrm>
            <a:custGeom>
              <a:avLst/>
              <a:gdLst>
                <a:gd name="connsiteX0" fmla="*/ 0 w 2670773"/>
                <a:gd name="connsiteY0" fmla="*/ 648832 h 685046"/>
                <a:gd name="connsiteX1" fmla="*/ 1249379 w 2670773"/>
                <a:gd name="connsiteY1" fmla="*/ 6036 h 685046"/>
                <a:gd name="connsiteX2" fmla="*/ 2670773 w 2670773"/>
                <a:gd name="connsiteY2" fmla="*/ 685046 h 685046"/>
                <a:gd name="connsiteX0" fmla="*/ 0 w 2670773"/>
                <a:gd name="connsiteY0" fmla="*/ 506994 h 543208"/>
                <a:gd name="connsiteX1" fmla="*/ 1249379 w 2670773"/>
                <a:gd name="connsiteY1" fmla="*/ 6036 h 543208"/>
                <a:gd name="connsiteX2" fmla="*/ 2670773 w 2670773"/>
                <a:gd name="connsiteY2" fmla="*/ 543208 h 543208"/>
              </a:gdLst>
              <a:ahLst/>
              <a:cxnLst>
                <a:cxn ang="0">
                  <a:pos x="connsiteX0" y="connsiteY0"/>
                </a:cxn>
                <a:cxn ang="0">
                  <a:pos x="connsiteX1" y="connsiteY1"/>
                </a:cxn>
                <a:cxn ang="0">
                  <a:pos x="connsiteX2" y="connsiteY2"/>
                </a:cxn>
              </a:cxnLst>
              <a:rect l="l" t="t" r="r" b="b"/>
              <a:pathLst>
                <a:path w="2670773" h="543208">
                  <a:moveTo>
                    <a:pt x="0" y="506994"/>
                  </a:moveTo>
                  <a:cubicBezTo>
                    <a:pt x="402125" y="182578"/>
                    <a:pt x="804250" y="0"/>
                    <a:pt x="1249379" y="6036"/>
                  </a:cubicBezTo>
                  <a:cubicBezTo>
                    <a:pt x="1694508" y="12072"/>
                    <a:pt x="2182640" y="206721"/>
                    <a:pt x="2670773" y="543208"/>
                  </a:cubicBezTo>
                </a:path>
              </a:pathLst>
            </a:custGeom>
            <a:ln>
              <a:solidFill>
                <a:schemeClr val="tx2"/>
              </a:solidFill>
              <a:headEnd type="triangle" w="lg" len="lg"/>
              <a:tailEnd type="non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r-FR">
                <a:solidFill>
                  <a:srgbClr val="000000"/>
                </a:solidFill>
                <a:ea typeface="Segoe UI" pitchFamily="34" charset="0"/>
                <a:cs typeface="Segoe UI" pitchFamily="34" charset="0"/>
              </a:endParaRPr>
            </a:p>
          </p:txBody>
        </p:sp>
      </p:grpSp>
      <p:grpSp>
        <p:nvGrpSpPr>
          <p:cNvPr id="11" name="Group 79"/>
          <p:cNvGrpSpPr>
            <a:grpSpLocks/>
          </p:cNvGrpSpPr>
          <p:nvPr/>
        </p:nvGrpSpPr>
        <p:grpSpPr bwMode="auto">
          <a:xfrm rot="7692549">
            <a:off x="6780699" y="4329541"/>
            <a:ext cx="2854325" cy="860425"/>
            <a:chOff x="2850936" y="1321270"/>
            <a:chExt cx="2988315" cy="937491"/>
          </a:xfrm>
        </p:grpSpPr>
        <p:sp>
          <p:nvSpPr>
            <p:cNvPr id="12" name="Freeform 11"/>
            <p:cNvSpPr/>
            <p:nvPr/>
          </p:nvSpPr>
          <p:spPr>
            <a:xfrm rot="21198623">
              <a:off x="2850936" y="1321270"/>
              <a:ext cx="2988315" cy="937491"/>
            </a:xfrm>
            <a:custGeom>
              <a:avLst/>
              <a:gdLst>
                <a:gd name="connsiteX0" fmla="*/ 0 w 2670773"/>
                <a:gd name="connsiteY0" fmla="*/ 648832 h 685046"/>
                <a:gd name="connsiteX1" fmla="*/ 1249379 w 2670773"/>
                <a:gd name="connsiteY1" fmla="*/ 6036 h 685046"/>
                <a:gd name="connsiteX2" fmla="*/ 2670773 w 2670773"/>
                <a:gd name="connsiteY2" fmla="*/ 685046 h 685046"/>
                <a:gd name="connsiteX0" fmla="*/ 0 w 2670773"/>
                <a:gd name="connsiteY0" fmla="*/ 506994 h 543208"/>
                <a:gd name="connsiteX1" fmla="*/ 1249379 w 2670773"/>
                <a:gd name="connsiteY1" fmla="*/ 6036 h 543208"/>
                <a:gd name="connsiteX2" fmla="*/ 2670773 w 2670773"/>
                <a:gd name="connsiteY2" fmla="*/ 543208 h 543208"/>
                <a:gd name="connsiteX0" fmla="*/ 0 w 2714704"/>
                <a:gd name="connsiteY0" fmla="*/ 561180 h 922513"/>
                <a:gd name="connsiteX1" fmla="*/ 1249379 w 2714704"/>
                <a:gd name="connsiteY1" fmla="*/ 60222 h 922513"/>
                <a:gd name="connsiteX2" fmla="*/ 2714704 w 2714704"/>
                <a:gd name="connsiteY2" fmla="*/ 922513 h 922513"/>
                <a:gd name="connsiteX0" fmla="*/ 0 w 2714704"/>
                <a:gd name="connsiteY0" fmla="*/ 567449 h 928782"/>
                <a:gd name="connsiteX1" fmla="*/ 1437523 w 2714704"/>
                <a:gd name="connsiteY1" fmla="*/ 60222 h 928782"/>
                <a:gd name="connsiteX2" fmla="*/ 2714704 w 2714704"/>
                <a:gd name="connsiteY2" fmla="*/ 928782 h 928782"/>
                <a:gd name="connsiteX0" fmla="*/ 0 w 2714704"/>
                <a:gd name="connsiteY0" fmla="*/ 567449 h 928782"/>
                <a:gd name="connsiteX1" fmla="*/ 1437523 w 2714704"/>
                <a:gd name="connsiteY1" fmla="*/ 60222 h 928782"/>
                <a:gd name="connsiteX2" fmla="*/ 2714704 w 2714704"/>
                <a:gd name="connsiteY2" fmla="*/ 928782 h 928782"/>
                <a:gd name="connsiteX0" fmla="*/ 0 w 2508448"/>
                <a:gd name="connsiteY0" fmla="*/ 522227 h 937827"/>
                <a:gd name="connsiteX1" fmla="*/ 1231267 w 2508448"/>
                <a:gd name="connsiteY1" fmla="*/ 69267 h 937827"/>
                <a:gd name="connsiteX2" fmla="*/ 2508448 w 2508448"/>
                <a:gd name="connsiteY2" fmla="*/ 937827 h 937827"/>
              </a:gdLst>
              <a:ahLst/>
              <a:cxnLst>
                <a:cxn ang="0">
                  <a:pos x="connsiteX0" y="connsiteY0"/>
                </a:cxn>
                <a:cxn ang="0">
                  <a:pos x="connsiteX1" y="connsiteY1"/>
                </a:cxn>
                <a:cxn ang="0">
                  <a:pos x="connsiteX2" y="connsiteY2"/>
                </a:cxn>
              </a:cxnLst>
              <a:rect l="l" t="t" r="r" b="b"/>
              <a:pathLst>
                <a:path w="2508448" h="937827">
                  <a:moveTo>
                    <a:pt x="0" y="522227"/>
                  </a:moveTo>
                  <a:cubicBezTo>
                    <a:pt x="402125" y="197811"/>
                    <a:pt x="813192" y="0"/>
                    <a:pt x="1231267" y="69267"/>
                  </a:cubicBezTo>
                  <a:cubicBezTo>
                    <a:pt x="1649342" y="138534"/>
                    <a:pt x="2109317" y="410875"/>
                    <a:pt x="2508448" y="937827"/>
                  </a:cubicBezTo>
                </a:path>
              </a:pathLst>
            </a:custGeom>
            <a:ln>
              <a:solidFill>
                <a:schemeClr val="tx2"/>
              </a:solidFill>
              <a:headEnd/>
              <a:tailEnd type="triangl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r-FR">
                <a:solidFill>
                  <a:srgbClr val="000000"/>
                </a:solidFill>
                <a:ea typeface="Segoe UI" pitchFamily="34" charset="0"/>
                <a:cs typeface="Segoe UI" pitchFamily="34" charset="0"/>
              </a:endParaRPr>
            </a:p>
          </p:txBody>
        </p:sp>
        <p:sp>
          <p:nvSpPr>
            <p:cNvPr id="13" name="Freeform 12"/>
            <p:cNvSpPr/>
            <p:nvPr/>
          </p:nvSpPr>
          <p:spPr>
            <a:xfrm>
              <a:off x="2967972" y="1671673"/>
              <a:ext cx="2670868" cy="543122"/>
            </a:xfrm>
            <a:custGeom>
              <a:avLst/>
              <a:gdLst>
                <a:gd name="connsiteX0" fmla="*/ 0 w 2670773"/>
                <a:gd name="connsiteY0" fmla="*/ 648832 h 685046"/>
                <a:gd name="connsiteX1" fmla="*/ 1249379 w 2670773"/>
                <a:gd name="connsiteY1" fmla="*/ 6036 h 685046"/>
                <a:gd name="connsiteX2" fmla="*/ 2670773 w 2670773"/>
                <a:gd name="connsiteY2" fmla="*/ 685046 h 685046"/>
                <a:gd name="connsiteX0" fmla="*/ 0 w 2670773"/>
                <a:gd name="connsiteY0" fmla="*/ 506994 h 543208"/>
                <a:gd name="connsiteX1" fmla="*/ 1249379 w 2670773"/>
                <a:gd name="connsiteY1" fmla="*/ 6036 h 543208"/>
                <a:gd name="connsiteX2" fmla="*/ 2670773 w 2670773"/>
                <a:gd name="connsiteY2" fmla="*/ 543208 h 543208"/>
              </a:gdLst>
              <a:ahLst/>
              <a:cxnLst>
                <a:cxn ang="0">
                  <a:pos x="connsiteX0" y="connsiteY0"/>
                </a:cxn>
                <a:cxn ang="0">
                  <a:pos x="connsiteX1" y="connsiteY1"/>
                </a:cxn>
                <a:cxn ang="0">
                  <a:pos x="connsiteX2" y="connsiteY2"/>
                </a:cxn>
              </a:cxnLst>
              <a:rect l="l" t="t" r="r" b="b"/>
              <a:pathLst>
                <a:path w="2670773" h="543208">
                  <a:moveTo>
                    <a:pt x="0" y="506994"/>
                  </a:moveTo>
                  <a:cubicBezTo>
                    <a:pt x="402125" y="182578"/>
                    <a:pt x="804250" y="0"/>
                    <a:pt x="1249379" y="6036"/>
                  </a:cubicBezTo>
                  <a:cubicBezTo>
                    <a:pt x="1694508" y="12072"/>
                    <a:pt x="2182640" y="206721"/>
                    <a:pt x="2670773" y="543208"/>
                  </a:cubicBezTo>
                </a:path>
              </a:pathLst>
            </a:custGeom>
            <a:ln>
              <a:solidFill>
                <a:schemeClr val="tx2"/>
              </a:solidFill>
              <a:headEnd type="triangle" w="lg" len="lg"/>
              <a:tailEnd type="none" w="lg" len="lg"/>
            </a:ln>
          </p:spPr>
          <p:style>
            <a:lnRef idx="3">
              <a:schemeClr val="accent1"/>
            </a:lnRef>
            <a:fillRef idx="0">
              <a:schemeClr val="accent1"/>
            </a:fillRef>
            <a:effectRef idx="2">
              <a:schemeClr val="accent1"/>
            </a:effectRef>
            <a:fontRef idx="minor">
              <a:schemeClr val="tx1"/>
            </a:fontRef>
          </p:style>
          <p:txBody>
            <a:bodyPr/>
            <a:lstStyle/>
            <a:p>
              <a:pPr>
                <a:defRPr/>
              </a:pPr>
              <a:endParaRPr lang="fr-FR">
                <a:solidFill>
                  <a:srgbClr val="000000"/>
                </a:solidFill>
                <a:ea typeface="Segoe UI" pitchFamily="34" charset="0"/>
                <a:cs typeface="Segoe UI" pitchFamily="34" charset="0"/>
              </a:endParaRPr>
            </a:p>
          </p:txBody>
        </p:sp>
      </p:grpSp>
      <p:grpSp>
        <p:nvGrpSpPr>
          <p:cNvPr id="15" name="Group 61"/>
          <p:cNvGrpSpPr>
            <a:grpSpLocks/>
          </p:cNvGrpSpPr>
          <p:nvPr/>
        </p:nvGrpSpPr>
        <p:grpSpPr bwMode="auto">
          <a:xfrm>
            <a:off x="1948840" y="2613983"/>
            <a:ext cx="7535774" cy="3093541"/>
            <a:chOff x="902817" y="2790508"/>
            <a:chExt cx="7535788" cy="3092947"/>
          </a:xfrm>
        </p:grpSpPr>
        <p:sp>
          <p:nvSpPr>
            <p:cNvPr id="24" name="Rectangle 23"/>
            <p:cNvSpPr/>
            <p:nvPr/>
          </p:nvSpPr>
          <p:spPr bwMode="auto">
            <a:xfrm>
              <a:off x="3719329" y="3207397"/>
              <a:ext cx="1557097" cy="1089320"/>
            </a:xfrm>
            <a:prstGeom prst="rect">
              <a:avLst/>
            </a:prstGeom>
            <a:noFill/>
            <a:ln>
              <a:noFill/>
            </a:ln>
          </p:spPr>
          <p:txBody>
            <a:bodyPr wrap="none">
              <a:spAutoFit/>
            </a:bodyPr>
            <a:lstStyle/>
            <a:p>
              <a:pPr algn="ctr" defTabSz="914296">
                <a:lnSpc>
                  <a:spcPct val="90000"/>
                </a:lnSpc>
                <a:defRPr/>
              </a:pPr>
              <a:r>
                <a:rPr lang="fr-FR" spc="-150">
                  <a:ln w="3175">
                    <a:noFill/>
                  </a:ln>
                  <a:solidFill>
                    <a:srgbClr val="FFFFFF"/>
                  </a:solidFill>
                  <a:latin typeface="Segoe UI" pitchFamily="34" charset="0"/>
                  <a:ea typeface="Segoe UI" pitchFamily="34" charset="0"/>
                  <a:cs typeface="Segoe UI" pitchFamily="34" charset="0"/>
                </a:rPr>
                <a:t>Identité</a:t>
              </a:r>
            </a:p>
            <a:p>
              <a:pPr algn="ctr" defTabSz="914296">
                <a:lnSpc>
                  <a:spcPct val="90000"/>
                </a:lnSpc>
                <a:defRPr/>
              </a:pPr>
              <a:r>
                <a:rPr lang="fr-FR" spc="-150">
                  <a:ln w="3175">
                    <a:noFill/>
                  </a:ln>
                  <a:solidFill>
                    <a:srgbClr val="FFFFFF"/>
                  </a:solidFill>
                  <a:latin typeface="Segoe UI" pitchFamily="34" charset="0"/>
                  <a:ea typeface="Segoe UI" pitchFamily="34" charset="0"/>
                  <a:cs typeface="Segoe UI" pitchFamily="34" charset="0"/>
                </a:rPr>
                <a:t>Management</a:t>
              </a:r>
            </a:p>
            <a:p>
              <a:pPr algn="ctr" defTabSz="914296">
                <a:lnSpc>
                  <a:spcPct val="90000"/>
                </a:lnSpc>
                <a:defRPr/>
              </a:pPr>
              <a:r>
                <a:rPr lang="fr-FR" spc="-150" smtClean="0">
                  <a:ln w="3175">
                    <a:noFill/>
                  </a:ln>
                  <a:solidFill>
                    <a:srgbClr val="FFFFFF"/>
                  </a:solidFill>
                  <a:latin typeface="Segoe UI" pitchFamily="34" charset="0"/>
                  <a:ea typeface="Segoe UI" pitchFamily="34" charset="0"/>
                  <a:cs typeface="Segoe UI" pitchFamily="34" charset="0"/>
                </a:rPr>
                <a:t>Développement</a:t>
              </a:r>
              <a:endParaRPr lang="fr-FR" spc="-150">
                <a:ln w="3175">
                  <a:noFill/>
                </a:ln>
                <a:solidFill>
                  <a:srgbClr val="FFFFFF"/>
                </a:solidFill>
                <a:latin typeface="Segoe UI" pitchFamily="34" charset="0"/>
                <a:ea typeface="Segoe UI" pitchFamily="34" charset="0"/>
                <a:cs typeface="Segoe UI" pitchFamily="34" charset="0"/>
              </a:endParaRPr>
            </a:p>
            <a:p>
              <a:pPr algn="ctr" defTabSz="914296">
                <a:lnSpc>
                  <a:spcPct val="90000"/>
                </a:lnSpc>
                <a:defRPr/>
              </a:pPr>
              <a:r>
                <a:rPr lang="fr-FR" spc="-150" smtClean="0">
                  <a:ln w="3175">
                    <a:noFill/>
                  </a:ln>
                  <a:solidFill>
                    <a:srgbClr val="FFFFFF"/>
                  </a:solidFill>
                  <a:latin typeface="Segoe UI" pitchFamily="34" charset="0"/>
                  <a:ea typeface="Segoe UI" pitchFamily="34" charset="0"/>
                  <a:cs typeface="Segoe UI" pitchFamily="34" charset="0"/>
                </a:rPr>
                <a:t>Virtualisation</a:t>
              </a:r>
              <a:endParaRPr lang="fr-FR" spc="-150">
                <a:ln w="3175">
                  <a:noFill/>
                </a:ln>
                <a:solidFill>
                  <a:srgbClr val="FFFFFF"/>
                </a:solidFill>
                <a:latin typeface="Segoe UI" pitchFamily="34" charset="0"/>
                <a:ea typeface="Segoe UI" pitchFamily="34" charset="0"/>
                <a:cs typeface="Segoe UI" pitchFamily="34" charset="0"/>
              </a:endParaRPr>
            </a:p>
          </p:txBody>
        </p:sp>
        <p:sp>
          <p:nvSpPr>
            <p:cNvPr id="18" name="Rectangle 17"/>
            <p:cNvSpPr/>
            <p:nvPr/>
          </p:nvSpPr>
          <p:spPr>
            <a:xfrm>
              <a:off x="3498646" y="5458723"/>
              <a:ext cx="2229394" cy="424732"/>
            </a:xfrm>
            <a:prstGeom prst="rect">
              <a:avLst/>
            </a:prstGeom>
          </p:spPr>
          <p:txBody>
            <a:bodyPr>
              <a:spAutoFit/>
            </a:bodyPr>
            <a:lstStyle/>
            <a:p>
              <a:pPr algn="ctr" defTabSz="914296">
                <a:lnSpc>
                  <a:spcPct val="90000"/>
                </a:lnSpc>
                <a:defRPr/>
              </a:pPr>
              <a:r>
                <a:rPr lang="fr-FR" sz="2400" smtClean="0">
                  <a:solidFill>
                    <a:srgbClr val="FFFFFF"/>
                  </a:solidFill>
                  <a:effectLst>
                    <a:outerShdw blurRad="177800" algn="ctr" rotWithShape="0">
                      <a:srgbClr val="755DCB">
                        <a:lumMod val="75000"/>
                      </a:srgbClr>
                    </a:outerShdw>
                  </a:effectLst>
                  <a:latin typeface="Segoe UI" pitchFamily="34" charset="0"/>
                  <a:ea typeface="Segoe UI" pitchFamily="34" charset="0"/>
                  <a:cs typeface="Segoe UI" pitchFamily="34" charset="0"/>
                </a:rPr>
                <a:t>Client</a:t>
              </a:r>
              <a:endParaRPr lang="fr-FR" sz="2400">
                <a:solidFill>
                  <a:srgbClr val="FFFFFF"/>
                </a:solidFill>
                <a:effectLst>
                  <a:outerShdw blurRad="177800" algn="ctr" rotWithShape="0">
                    <a:srgbClr val="755DCB">
                      <a:lumMod val="75000"/>
                    </a:srgbClr>
                  </a:outerShdw>
                </a:effectLst>
                <a:latin typeface="Segoe UI" pitchFamily="34" charset="0"/>
                <a:ea typeface="Segoe UI" pitchFamily="34" charset="0"/>
                <a:cs typeface="Segoe UI" pitchFamily="34" charset="0"/>
              </a:endParaRPr>
            </a:p>
          </p:txBody>
        </p:sp>
        <p:sp>
          <p:nvSpPr>
            <p:cNvPr id="20" name="Rectangle 19"/>
            <p:cNvSpPr/>
            <p:nvPr/>
          </p:nvSpPr>
          <p:spPr>
            <a:xfrm>
              <a:off x="6209211" y="2790508"/>
              <a:ext cx="2229394" cy="424732"/>
            </a:xfrm>
            <a:prstGeom prst="rect">
              <a:avLst/>
            </a:prstGeom>
          </p:spPr>
          <p:txBody>
            <a:bodyPr>
              <a:spAutoFit/>
            </a:bodyPr>
            <a:lstStyle/>
            <a:p>
              <a:pPr algn="ctr" defTabSz="914296">
                <a:lnSpc>
                  <a:spcPct val="90000"/>
                </a:lnSpc>
                <a:defRPr/>
              </a:pPr>
              <a:r>
                <a:rPr lang="fr-FR" sz="2400" smtClean="0">
                  <a:solidFill>
                    <a:srgbClr val="FFFFFF"/>
                  </a:solidFill>
                  <a:effectLst>
                    <a:outerShdw blurRad="177800" algn="ctr" rotWithShape="0">
                      <a:srgbClr val="755DCB">
                        <a:lumMod val="75000"/>
                      </a:srgbClr>
                    </a:outerShdw>
                  </a:effectLst>
                  <a:latin typeface="Segoe UI" pitchFamily="34" charset="0"/>
                  <a:ea typeface="Segoe UI" pitchFamily="34" charset="0"/>
                  <a:cs typeface="Segoe UI" pitchFamily="34" charset="0"/>
                </a:rPr>
                <a:t>Partenaire</a:t>
              </a:r>
              <a:endParaRPr lang="fr-FR" sz="2400">
                <a:solidFill>
                  <a:srgbClr val="FFFFFF"/>
                </a:solidFill>
                <a:effectLst>
                  <a:outerShdw blurRad="177800" algn="ctr" rotWithShape="0">
                    <a:srgbClr val="4077B0">
                      <a:lumMod val="75000"/>
                    </a:srgbClr>
                  </a:outerShdw>
                </a:effectLst>
                <a:latin typeface="Segoe UI" pitchFamily="34" charset="0"/>
                <a:ea typeface="Segoe UI" pitchFamily="34" charset="0"/>
                <a:cs typeface="Segoe UI" pitchFamily="34" charset="0"/>
              </a:endParaRPr>
            </a:p>
          </p:txBody>
        </p:sp>
        <p:sp>
          <p:nvSpPr>
            <p:cNvPr id="22" name="Rectangle 21"/>
            <p:cNvSpPr/>
            <p:nvPr/>
          </p:nvSpPr>
          <p:spPr>
            <a:xfrm>
              <a:off x="902817" y="2790508"/>
              <a:ext cx="2229394" cy="424732"/>
            </a:xfrm>
            <a:prstGeom prst="rect">
              <a:avLst/>
            </a:prstGeom>
          </p:spPr>
          <p:txBody>
            <a:bodyPr>
              <a:spAutoFit/>
            </a:bodyPr>
            <a:lstStyle/>
            <a:p>
              <a:pPr algn="ctr" defTabSz="914296">
                <a:lnSpc>
                  <a:spcPct val="90000"/>
                </a:lnSpc>
                <a:defRPr/>
              </a:pPr>
              <a:r>
                <a:rPr lang="fr-FR" sz="2400" smtClean="0">
                  <a:solidFill>
                    <a:srgbClr val="FFFFFF"/>
                  </a:solidFill>
                  <a:effectLst>
                    <a:outerShdw blurRad="177800" algn="ctr" rotWithShape="0">
                      <a:srgbClr val="4077B0">
                        <a:lumMod val="75000"/>
                      </a:srgbClr>
                    </a:outerShdw>
                  </a:effectLst>
                  <a:latin typeface="Segoe UI" pitchFamily="34" charset="0"/>
                  <a:ea typeface="Segoe UI" pitchFamily="34" charset="0"/>
                  <a:cs typeface="Segoe UI" pitchFamily="34" charset="0"/>
                </a:rPr>
                <a:t>Microsoft</a:t>
              </a:r>
              <a:endParaRPr lang="fr-FR" sz="2400">
                <a:solidFill>
                  <a:srgbClr val="FFFFFF"/>
                </a:solidFill>
                <a:effectLst>
                  <a:outerShdw blurRad="177800" algn="ctr" rotWithShape="0">
                    <a:srgbClr val="4077B0">
                      <a:lumMod val="75000"/>
                    </a:srgbClr>
                  </a:outerShdw>
                </a:effectLst>
                <a:latin typeface="Segoe UI" pitchFamily="34" charset="0"/>
                <a:ea typeface="Segoe UI" pitchFamily="34" charset="0"/>
                <a:cs typeface="Segoe UI" pitchFamily="34" charset="0"/>
              </a:endParaRPr>
            </a:p>
          </p:txBody>
        </p:sp>
      </p:grpSp>
      <p:sp>
        <p:nvSpPr>
          <p:cNvPr id="27" name="Rectangle 26"/>
          <p:cNvSpPr/>
          <p:nvPr/>
        </p:nvSpPr>
        <p:spPr>
          <a:xfrm>
            <a:off x="4560392" y="4909454"/>
            <a:ext cx="2229394" cy="369332"/>
          </a:xfrm>
          <a:prstGeom prst="rect">
            <a:avLst/>
          </a:prstGeom>
        </p:spPr>
        <p:txBody>
          <a:bodyPr lIns="91429" tIns="45715" rIns="91429" bIns="45715">
            <a:spAutoFit/>
          </a:bodyPr>
          <a:lstStyle/>
          <a:p>
            <a:pPr algn="ctr" defTabSz="914296">
              <a:lnSpc>
                <a:spcPct val="90000"/>
              </a:lnSpc>
              <a:defRPr/>
            </a:pPr>
            <a:r>
              <a:rPr lang="fr-FR" sz="2000" smtClean="0">
                <a:gradFill>
                  <a:gsLst>
                    <a:gs pos="0">
                      <a:srgbClr val="FFFFFF"/>
                    </a:gs>
                    <a:gs pos="100000">
                      <a:srgbClr val="FFFFFF"/>
                    </a:gs>
                  </a:gsLst>
                  <a:lin ang="5400000" scaled="0"/>
                </a:gradFill>
                <a:effectLst>
                  <a:outerShdw blurRad="177800" algn="ctr" rotWithShape="0">
                    <a:srgbClr val="755DCB">
                      <a:lumMod val="75000"/>
                    </a:srgbClr>
                  </a:outerShdw>
                </a:effectLst>
                <a:latin typeface="Segoe UI" pitchFamily="34" charset="0"/>
                <a:ea typeface="Segoe UI" pitchFamily="34" charset="0"/>
                <a:cs typeface="Segoe UI" pitchFamily="34" charset="0"/>
              </a:rPr>
              <a:t>Sur site</a:t>
            </a:r>
            <a:endParaRPr lang="fr-FR" sz="2000">
              <a:gradFill>
                <a:gsLst>
                  <a:gs pos="0">
                    <a:srgbClr val="FFFFFF"/>
                  </a:gs>
                  <a:gs pos="100000">
                    <a:srgbClr val="FFFFFF"/>
                  </a:gs>
                </a:gsLst>
                <a:lin ang="5400000" scaled="0"/>
              </a:gradFill>
              <a:effectLst>
                <a:outerShdw blurRad="177800" algn="ctr" rotWithShape="0">
                  <a:srgbClr val="755DCB">
                    <a:lumMod val="75000"/>
                  </a:srgbClr>
                </a:outerShdw>
              </a:effectLst>
              <a:latin typeface="Segoe UI" pitchFamily="34" charset="0"/>
              <a:ea typeface="Segoe UI" pitchFamily="34" charset="0"/>
              <a:cs typeface="Segoe UI" pitchFamily="34" charset="0"/>
            </a:endParaRPr>
          </a:p>
        </p:txBody>
      </p:sp>
      <p:sp>
        <p:nvSpPr>
          <p:cNvPr id="29" name="Rectangle 28"/>
          <p:cNvSpPr/>
          <p:nvPr/>
        </p:nvSpPr>
        <p:spPr>
          <a:xfrm>
            <a:off x="7255717" y="2241239"/>
            <a:ext cx="2229394" cy="369332"/>
          </a:xfrm>
          <a:prstGeom prst="rect">
            <a:avLst/>
          </a:prstGeom>
        </p:spPr>
        <p:txBody>
          <a:bodyPr lIns="91429" tIns="45715" rIns="91429" bIns="45715">
            <a:spAutoFit/>
          </a:bodyPr>
          <a:lstStyle/>
          <a:p>
            <a:pPr algn="ctr" defTabSz="914296">
              <a:lnSpc>
                <a:spcPct val="90000"/>
              </a:lnSpc>
              <a:defRPr/>
            </a:pPr>
            <a:r>
              <a:rPr lang="fr-FR" sz="2000" smtClean="0">
                <a:gradFill>
                  <a:gsLst>
                    <a:gs pos="0">
                      <a:srgbClr val="FFFFFF"/>
                    </a:gs>
                    <a:gs pos="100000">
                      <a:srgbClr val="FFFFFF"/>
                    </a:gs>
                  </a:gsLst>
                  <a:lin ang="5400000" scaled="0"/>
                </a:gradFill>
                <a:effectLst>
                  <a:outerShdw blurRad="177800" algn="ctr" rotWithShape="0">
                    <a:srgbClr val="755DCB">
                      <a:lumMod val="75000"/>
                    </a:srgbClr>
                  </a:outerShdw>
                </a:effectLst>
                <a:latin typeface="Segoe UI" pitchFamily="34" charset="0"/>
                <a:ea typeface="Segoe UI" pitchFamily="34" charset="0"/>
                <a:cs typeface="Segoe UI" pitchFamily="34" charset="0"/>
              </a:rPr>
              <a:t>Partenaire</a:t>
            </a:r>
            <a:endParaRPr lang="fr-FR" sz="2000">
              <a:gradFill>
                <a:gsLst>
                  <a:gs pos="0">
                    <a:srgbClr val="FFFFFF"/>
                  </a:gs>
                  <a:gs pos="100000">
                    <a:srgbClr val="FFFFFF"/>
                  </a:gs>
                </a:gsLst>
                <a:lin ang="5400000" scaled="0"/>
              </a:gradFill>
              <a:effectLst>
                <a:outerShdw blurRad="177800" algn="ctr" rotWithShape="0">
                  <a:srgbClr val="4077B0">
                    <a:lumMod val="75000"/>
                  </a:srgbClr>
                </a:outerShdw>
              </a:effectLst>
              <a:latin typeface="Segoe UI" pitchFamily="34" charset="0"/>
              <a:ea typeface="Segoe UI" pitchFamily="34" charset="0"/>
              <a:cs typeface="Segoe UI" pitchFamily="34" charset="0"/>
            </a:endParaRPr>
          </a:p>
        </p:txBody>
      </p:sp>
      <p:sp>
        <p:nvSpPr>
          <p:cNvPr id="31" name="Rectangle 30"/>
          <p:cNvSpPr/>
          <p:nvPr/>
        </p:nvSpPr>
        <p:spPr>
          <a:xfrm>
            <a:off x="1949323" y="2241239"/>
            <a:ext cx="2229394" cy="369332"/>
          </a:xfrm>
          <a:prstGeom prst="rect">
            <a:avLst/>
          </a:prstGeom>
        </p:spPr>
        <p:txBody>
          <a:bodyPr lIns="91429" tIns="45715" rIns="91429" bIns="45715">
            <a:spAutoFit/>
          </a:bodyPr>
          <a:lstStyle/>
          <a:p>
            <a:pPr algn="ctr" defTabSz="914296">
              <a:lnSpc>
                <a:spcPct val="90000"/>
              </a:lnSpc>
              <a:defRPr/>
            </a:pPr>
            <a:r>
              <a:rPr lang="fr-FR" sz="2000" smtClean="0">
                <a:gradFill>
                  <a:gsLst>
                    <a:gs pos="0">
                      <a:srgbClr val="FFFFFF"/>
                    </a:gs>
                    <a:gs pos="100000">
                      <a:srgbClr val="FFFFFF"/>
                    </a:gs>
                  </a:gsLst>
                  <a:lin ang="5400000" scaled="0"/>
                </a:gradFill>
                <a:effectLst>
                  <a:outerShdw blurRad="177800" algn="ctr" rotWithShape="0">
                    <a:srgbClr val="4077B0">
                      <a:lumMod val="75000"/>
                    </a:srgbClr>
                  </a:outerShdw>
                </a:effectLst>
                <a:latin typeface="Segoe UI" pitchFamily="34" charset="0"/>
                <a:ea typeface="Segoe UI" pitchFamily="34" charset="0"/>
                <a:cs typeface="Segoe UI" pitchFamily="34" charset="0"/>
              </a:rPr>
              <a:t>Microsoft</a:t>
            </a:r>
            <a:endParaRPr lang="fr-FR" sz="2000">
              <a:gradFill>
                <a:gsLst>
                  <a:gs pos="0">
                    <a:srgbClr val="FFFFFF"/>
                  </a:gs>
                  <a:gs pos="100000">
                    <a:srgbClr val="FFFFFF"/>
                  </a:gs>
                </a:gsLst>
                <a:lin ang="5400000" scaled="0"/>
              </a:gradFill>
              <a:effectLst>
                <a:outerShdw blurRad="177800" algn="ctr" rotWithShape="0">
                  <a:srgbClr val="4077B0">
                    <a:lumMod val="75000"/>
                  </a:srgbClr>
                </a:outerShdw>
              </a:effectLst>
              <a:latin typeface="Segoe UI" pitchFamily="34" charset="0"/>
              <a:ea typeface="Segoe UI" pitchFamily="34" charset="0"/>
              <a:cs typeface="Segoe UI" pitchFamily="34" charset="0"/>
            </a:endParaRPr>
          </a:p>
        </p:txBody>
      </p:sp>
      <p:pic>
        <p:nvPicPr>
          <p:cNvPr id="37" name="Picture 3" descr="\\192.168.1.51\Shared\ADI_Projects\Microsoft\MS_10-00988_Core_IO_PPTs\Optimized_Datacenter\ADI_Art\Working_Art\WinAzure_rgb_r.png"/>
          <p:cNvPicPr>
            <a:picLocks noChangeAspect="1" noChangeArrowheads="1"/>
          </p:cNvPicPr>
          <p:nvPr/>
        </p:nvPicPr>
        <p:blipFill>
          <a:blip r:embed="rId2"/>
          <a:srcRect/>
          <a:stretch>
            <a:fillRect/>
          </a:stretch>
        </p:blipFill>
        <p:spPr bwMode="auto">
          <a:xfrm>
            <a:off x="1983131" y="2592815"/>
            <a:ext cx="2103438" cy="322263"/>
          </a:xfrm>
          <a:prstGeom prst="rect">
            <a:avLst/>
          </a:prstGeom>
          <a:noFill/>
          <a:ln w="9525">
            <a:noFill/>
            <a:miter lim="800000"/>
            <a:headEnd/>
            <a:tailEnd/>
          </a:ln>
        </p:spPr>
      </p:pic>
      <p:pic>
        <p:nvPicPr>
          <p:cNvPr id="38" name="Picture 4" descr="\\eventsql\dvd\Online_ART\DVD_ART36\Logos\Windows Server 2008\_ Windows Server 2008 brand\Windows Server 2008 logo h r.png"/>
          <p:cNvPicPr>
            <a:picLocks noChangeAspect="1" noChangeArrowheads="1"/>
          </p:cNvPicPr>
          <p:nvPr/>
        </p:nvPicPr>
        <p:blipFill>
          <a:blip r:embed="rId3"/>
          <a:srcRect/>
          <a:stretch>
            <a:fillRect/>
          </a:stretch>
        </p:blipFill>
        <p:spPr bwMode="auto">
          <a:xfrm>
            <a:off x="4559009" y="5177266"/>
            <a:ext cx="2097087" cy="390525"/>
          </a:xfrm>
          <a:prstGeom prst="rect">
            <a:avLst/>
          </a:prstGeom>
          <a:noFill/>
          <a:ln w="9525">
            <a:noFill/>
            <a:miter lim="800000"/>
            <a:headEnd/>
            <a:tailEnd/>
          </a:ln>
        </p:spPr>
      </p:pic>
      <p:pic>
        <p:nvPicPr>
          <p:cNvPr id="39" name="Picture 6" descr="\\eventsql\dvd\Online_ART\DVD_ART36\Logos\SQL Server 2008 Developer\SQL Server 2008 Developer Grid h r.png"/>
          <p:cNvPicPr>
            <a:picLocks noChangeAspect="1" noChangeArrowheads="1"/>
          </p:cNvPicPr>
          <p:nvPr/>
        </p:nvPicPr>
        <p:blipFill>
          <a:blip r:embed="rId4"/>
          <a:srcRect/>
          <a:stretch>
            <a:fillRect/>
          </a:stretch>
        </p:blipFill>
        <p:spPr bwMode="auto">
          <a:xfrm>
            <a:off x="4848570" y="5588428"/>
            <a:ext cx="1487487" cy="377825"/>
          </a:xfrm>
          <a:prstGeom prst="rect">
            <a:avLst/>
          </a:prstGeom>
          <a:noFill/>
          <a:ln w="9525">
            <a:noFill/>
            <a:miter lim="800000"/>
            <a:headEnd/>
            <a:tailEnd/>
          </a:ln>
        </p:spPr>
      </p:pic>
      <p:pic>
        <p:nvPicPr>
          <p:cNvPr id="40" name="Picture 4" descr="\\eventsql\dvd\Online_ART\DVD_ART36\Logos\Windows Server 2008\_ Windows Server 2008 brand\Windows Server 2008 logo h r.png"/>
          <p:cNvPicPr>
            <a:picLocks noChangeAspect="1" noChangeArrowheads="1"/>
          </p:cNvPicPr>
          <p:nvPr/>
        </p:nvPicPr>
        <p:blipFill>
          <a:blip r:embed="rId3"/>
          <a:srcRect/>
          <a:stretch>
            <a:fillRect/>
          </a:stretch>
        </p:blipFill>
        <p:spPr bwMode="auto">
          <a:xfrm>
            <a:off x="7294907" y="2588053"/>
            <a:ext cx="2020888" cy="371475"/>
          </a:xfrm>
          <a:prstGeom prst="rect">
            <a:avLst/>
          </a:prstGeom>
          <a:noFill/>
          <a:ln w="9525">
            <a:noFill/>
            <a:miter lim="800000"/>
            <a:headEnd/>
            <a:tailEnd/>
          </a:ln>
        </p:spPr>
      </p:pic>
      <p:pic>
        <p:nvPicPr>
          <p:cNvPr id="41" name="Picture 6" descr="\\eventsql\dvd\Online_ART\DVD_ART36\Logos\SQL Server 2008 Developer\SQL Server 2008 Developer Grid h r.png"/>
          <p:cNvPicPr>
            <a:picLocks noChangeAspect="1" noChangeArrowheads="1"/>
          </p:cNvPicPr>
          <p:nvPr/>
        </p:nvPicPr>
        <p:blipFill>
          <a:blip r:embed="rId4"/>
          <a:srcRect/>
          <a:stretch>
            <a:fillRect/>
          </a:stretch>
        </p:blipFill>
        <p:spPr bwMode="auto">
          <a:xfrm>
            <a:off x="7588594" y="2953178"/>
            <a:ext cx="1433512" cy="358775"/>
          </a:xfrm>
          <a:prstGeom prst="rect">
            <a:avLst/>
          </a:prstGeom>
          <a:noFill/>
          <a:ln w="9525">
            <a:noFill/>
            <a:miter lim="800000"/>
            <a:headEnd/>
            <a:tailEnd/>
          </a:ln>
        </p:spPr>
      </p:pic>
      <p:pic>
        <p:nvPicPr>
          <p:cNvPr id="42" name="Picture 41"/>
          <p:cNvPicPr>
            <a:picLocks noChangeAspect="1"/>
          </p:cNvPicPr>
          <p:nvPr/>
        </p:nvPicPr>
        <p:blipFill>
          <a:blip r:embed="rId5"/>
          <a:srcRect/>
          <a:stretch>
            <a:fillRect/>
          </a:stretch>
        </p:blipFill>
        <p:spPr bwMode="auto">
          <a:xfrm>
            <a:off x="2287932" y="2903965"/>
            <a:ext cx="1260475" cy="388938"/>
          </a:xfrm>
          <a:prstGeom prst="rect">
            <a:avLst/>
          </a:prstGeom>
          <a:noFill/>
          <a:ln w="9525">
            <a:noFill/>
            <a:miter lim="800000"/>
            <a:headEnd/>
            <a:tailEnd/>
          </a:ln>
        </p:spPr>
      </p:pic>
      <p:pic>
        <p:nvPicPr>
          <p:cNvPr id="45" name="Picture 18" descr="https://mediabank.partners.extranet.microsoft.com/Assets/Active/U-Z/Windows_Server/Windows_Server_2003/Windows_Server_2003_Active_Directory/Logos+Logotypes/Horizontal/ws03-active_h_bL_r.png"/>
          <p:cNvPicPr>
            <a:picLocks noChangeAspect="1" noChangeArrowheads="1"/>
          </p:cNvPicPr>
          <p:nvPr/>
        </p:nvPicPr>
        <p:blipFill>
          <a:blip r:embed="rId6" cstate="print">
            <a:lum bright="100000" contrast="100000"/>
            <a:extLst>
              <a:ext uri="{28A0092B-C50C-407E-A947-70E740481C1C}">
                <a14:useLocalDpi xmlns:a14="http://schemas.microsoft.com/office/drawing/2010/main" val="0"/>
              </a:ext>
            </a:extLst>
          </a:blip>
          <a:srcRect r="14171"/>
          <a:stretch>
            <a:fillRect/>
          </a:stretch>
        </p:blipFill>
        <p:spPr bwMode="auto">
          <a:xfrm>
            <a:off x="4788703" y="2260973"/>
            <a:ext cx="1771793" cy="44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4628503" y="2891155"/>
            <a:ext cx="17545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 descr="\\eventsql\dvd\Online_ART\DVD_Art_Sept-2-2010\Logos\Visual Studio\_Visual Studio (Brand)\VS_h_rgb_r.png"/>
          <p:cNvPicPr>
            <a:picLocks noChangeAspect="1" noChangeArrowheads="1"/>
          </p:cNvPicPr>
          <p:nvPr/>
        </p:nvPicPr>
        <p:blipFill>
          <a:blip r:embed="rId8" cstate="print">
            <a:lum bright="100000" contrast="100000"/>
            <a:extLst>
              <a:ext uri="{28A0092B-C50C-407E-A947-70E740481C1C}">
                <a14:useLocalDpi xmlns:a14="http://schemas.microsoft.com/office/drawing/2010/main" val="0"/>
              </a:ext>
            </a:extLst>
          </a:blip>
          <a:stretch>
            <a:fillRect/>
          </a:stretch>
        </p:blipFill>
        <p:spPr bwMode="auto">
          <a:xfrm>
            <a:off x="4193280" y="3513093"/>
            <a:ext cx="1719269" cy="254590"/>
          </a:xfrm>
          <a:prstGeom prst="rect">
            <a:avLst/>
          </a:prstGeom>
          <a:noFill/>
          <a:ln>
            <a:noFill/>
          </a:ln>
          <a:extLst/>
        </p:spPr>
      </p:pic>
      <p:pic>
        <p:nvPicPr>
          <p:cNvPr id="49" name="Picture 48" descr="\\eventsql\dvd\Online_ART\DVD_ART36\Logos\Microsoft .NET - NET (brand)\.net rev h.png"/>
          <p:cNvPicPr>
            <a:picLocks noChangeAspect="1" noChangeArrowheads="1"/>
          </p:cNvPicPr>
          <p:nvPr/>
        </p:nvPicPr>
        <p:blipFill>
          <a:blip r:embed="rId9" cstate="print">
            <a:lum bright="100000" contrast="100000"/>
          </a:blip>
          <a:stretch>
            <a:fillRect/>
          </a:stretch>
        </p:blipFill>
        <p:spPr bwMode="auto">
          <a:xfrm>
            <a:off x="6184387" y="3513884"/>
            <a:ext cx="1000091" cy="253799"/>
          </a:xfrm>
          <a:prstGeom prst="rect">
            <a:avLst/>
          </a:prstGeom>
          <a:noFill/>
          <a:ln>
            <a:noFill/>
          </a:ln>
        </p:spPr>
      </p:pic>
      <p:pic>
        <p:nvPicPr>
          <p:cNvPr id="50" name="Picture 2"/>
          <p:cNvPicPr>
            <a:picLocks noChangeAspect="1" noChangeArrowheads="1"/>
          </p:cNvPicPr>
          <p:nvPr/>
        </p:nvPicPr>
        <p:blipFill>
          <a:blip r:embed="rId10" cstate="print">
            <a:lum bright="100000"/>
          </a:blip>
          <a:stretch>
            <a:fillRect/>
          </a:stretch>
        </p:blipFill>
        <p:spPr bwMode="auto">
          <a:xfrm>
            <a:off x="4672248" y="3930383"/>
            <a:ext cx="1856715" cy="505409"/>
          </a:xfrm>
          <a:prstGeom prst="rect">
            <a:avLst/>
          </a:prstGeom>
          <a:noFill/>
          <a:ln w="9525">
            <a:noFill/>
            <a:miter lim="800000"/>
            <a:headEnd/>
            <a:tailEnd/>
          </a:ln>
          <a:effectLst/>
        </p:spPr>
      </p:pic>
      <p:pic>
        <p:nvPicPr>
          <p:cNvPr id="51" name="Picture 45"/>
          <p:cNvPicPr>
            <a:picLocks noChangeAspect="1"/>
          </p:cNvPicPr>
          <p:nvPr/>
        </p:nvPicPr>
        <p:blipFill>
          <a:blip r:embed="rId11"/>
          <a:srcRect/>
          <a:stretch>
            <a:fillRect/>
          </a:stretch>
        </p:blipFill>
        <p:spPr bwMode="auto">
          <a:xfrm>
            <a:off x="6716544" y="1738740"/>
            <a:ext cx="3171018" cy="1843540"/>
          </a:xfrm>
          <a:prstGeom prst="rect">
            <a:avLst/>
          </a:prstGeom>
          <a:noFill/>
          <a:ln w="9525">
            <a:noFill/>
            <a:miter lim="800000"/>
            <a:headEnd/>
            <a:tailEnd/>
          </a:ln>
        </p:spPr>
      </p:pic>
      <p:pic>
        <p:nvPicPr>
          <p:cNvPr id="52" name="Picture 45"/>
          <p:cNvPicPr>
            <a:picLocks noChangeAspect="1"/>
          </p:cNvPicPr>
          <p:nvPr/>
        </p:nvPicPr>
        <p:blipFill>
          <a:blip r:embed="rId11"/>
          <a:srcRect/>
          <a:stretch>
            <a:fillRect/>
          </a:stretch>
        </p:blipFill>
        <p:spPr bwMode="auto">
          <a:xfrm>
            <a:off x="1373646" y="1738740"/>
            <a:ext cx="3171018" cy="1843540"/>
          </a:xfrm>
          <a:prstGeom prst="rect">
            <a:avLst/>
          </a:prstGeom>
          <a:noFill/>
          <a:ln w="9525">
            <a:noFill/>
            <a:miter lim="800000"/>
            <a:headEnd/>
            <a:tailEnd/>
          </a:ln>
        </p:spPr>
      </p:pic>
      <p:pic>
        <p:nvPicPr>
          <p:cNvPr id="53" name="Picture 45"/>
          <p:cNvPicPr>
            <a:picLocks noChangeAspect="1"/>
          </p:cNvPicPr>
          <p:nvPr/>
        </p:nvPicPr>
        <p:blipFill>
          <a:blip r:embed="rId11"/>
          <a:srcRect/>
          <a:stretch>
            <a:fillRect/>
          </a:stretch>
        </p:blipFill>
        <p:spPr bwMode="auto">
          <a:xfrm>
            <a:off x="4022044" y="4435792"/>
            <a:ext cx="3171018" cy="1843540"/>
          </a:xfrm>
          <a:prstGeom prst="rect">
            <a:avLst/>
          </a:prstGeom>
          <a:noFill/>
          <a:ln w="9525">
            <a:noFill/>
            <a:miter lim="800000"/>
            <a:headEnd/>
            <a:tailEnd/>
          </a:ln>
        </p:spPr>
      </p:pic>
    </p:spTree>
    <p:extLst>
      <p:ext uri="{BB962C8B-B14F-4D97-AF65-F5344CB8AC3E}">
        <p14:creationId xmlns:p14="http://schemas.microsoft.com/office/powerpoint/2010/main" val="83755039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 Template Light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2.xml><?xml version="1.0" encoding="utf-8"?>
<a:theme xmlns:a="http://schemas.openxmlformats.org/drawingml/2006/main" name="Metro Template Colored Titles Segoe UI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gs>
                <a:gs pos="86000">
                  <a:schemeClr val="tx1"/>
                </a:gs>
              </a:gsLst>
              <a:lin ang="5400000" scaled="0"/>
            </a:gradFill>
            <a:latin typeface="Segoe UI Light" pitchFamily="34" charset="0"/>
          </a:defRPr>
        </a:defPPr>
      </a:lstStyle>
    </a:txDef>
  </a:objectDefaults>
  <a:extraClrSchemeLst/>
</a:theme>
</file>

<file path=ppt/theme/theme3.xml><?xml version="1.0" encoding="utf-8"?>
<a:theme xmlns:a="http://schemas.openxmlformats.org/drawingml/2006/main" name="OC Template Dark 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515049"/>
        </a:dk1>
        <a:lt1>
          <a:srgbClr val="FFFFFF"/>
        </a:lt1>
        <a:dk2>
          <a:srgbClr val="009DE0"/>
        </a:dk2>
        <a:lt2>
          <a:srgbClr val="CCEBF9"/>
        </a:lt2>
        <a:accent1>
          <a:srgbClr val="A1BF35"/>
        </a:accent1>
        <a:accent2>
          <a:srgbClr val="9F905D"/>
        </a:accent2>
        <a:accent3>
          <a:srgbClr val="FFFFFF"/>
        </a:accent3>
        <a:accent4>
          <a:srgbClr val="44433D"/>
        </a:accent4>
        <a:accent5>
          <a:srgbClr val="CDDCAE"/>
        </a:accent5>
        <a:accent6>
          <a:srgbClr val="908253"/>
        </a:accent6>
        <a:hlink>
          <a:srgbClr val="BE006B"/>
        </a:hlink>
        <a:folHlink>
          <a:srgbClr val="B94A1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peratorChannels_PowerPoint_Dark_Template 16x9">
  <a:themeElements>
    <a:clrScheme name="OC color palette">
      <a:dk1>
        <a:srgbClr val="262626"/>
      </a:dk1>
      <a:lt1>
        <a:sysClr val="window" lastClr="FFFFFF"/>
      </a:lt1>
      <a:dk2>
        <a:srgbClr val="1F497D"/>
      </a:dk2>
      <a:lt2>
        <a:srgbClr val="EEECE1"/>
      </a:lt2>
      <a:accent1>
        <a:srgbClr val="FFFFFF"/>
      </a:accent1>
      <a:accent2>
        <a:srgbClr val="EEC81E"/>
      </a:accent2>
      <a:accent3>
        <a:srgbClr val="5082B9"/>
      </a:accent3>
      <a:accent4>
        <a:srgbClr val="786F44"/>
      </a:accent4>
      <a:accent5>
        <a:srgbClr val="C4BD97"/>
      </a:accent5>
      <a:accent6>
        <a:srgbClr val="CB7723"/>
      </a:accent6>
      <a:hlink>
        <a:srgbClr val="6BAB33"/>
      </a:hlink>
      <a:folHlink>
        <a:srgbClr val="779DC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etro_Template_Light_16x9">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PC2010_Valu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25C4CB83C00D4E8A73A480367B5B78" ma:contentTypeVersion="0" ma:contentTypeDescription="Create a new document." ma:contentTypeScope="" ma:versionID="94a46ab548d4859118a0d6534fca5e2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CF75301C-A163-464D-AE8D-1A18B7E18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schemas.openxmlformats.org/package/2006/metadata/core-properties"/>
    <ds:schemaRef ds:uri="http://schemas.microsoft.com/office/infopath/2007/PartnerControls"/>
    <ds:schemaRef ds:uri="http://purl.org/dc/elements/1.1/"/>
    <ds:schemaRef ds:uri="http://purl.org/dc/dcmitype/"/>
    <ds:schemaRef ds:uri="http://schemas.microsoft.com/office/2006/metadata/properties"/>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Metro Template Light 16x9</Template>
  <TotalTime>6318</TotalTime>
  <Words>2152</Words>
  <Application>Microsoft Office PowerPoint</Application>
  <PresentationFormat>Custom</PresentationFormat>
  <Paragraphs>380</Paragraphs>
  <Slides>35</Slides>
  <Notes>13</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Metro Template Light 16x9</vt:lpstr>
      <vt:lpstr>Metro Template Colored Titles Segoe UI 16x9</vt:lpstr>
      <vt:lpstr>OC Template Dark 16x9</vt:lpstr>
      <vt:lpstr>blank</vt:lpstr>
      <vt:lpstr>OperatorChannels_PowerPoint_Dark_Template 16x9</vt:lpstr>
      <vt:lpstr>Metro_Template_Light_16x9</vt:lpstr>
      <vt:lpstr>PowerPoint Presentation</vt:lpstr>
      <vt:lpstr>Transition Technologique</vt:lpstr>
      <vt:lpstr>Croissance du ségment de marché</vt:lpstr>
      <vt:lpstr>Les opportunités pour les Service Providers</vt:lpstr>
      <vt:lpstr>PowerPoint Presentation</vt:lpstr>
      <vt:lpstr>Infrastructure Cloud de Microsoft</vt:lpstr>
      <vt:lpstr>Où en est-on aujourd’hui ?</vt:lpstr>
      <vt:lpstr>Windows Azure  Opportunités pour les Service Providers</vt:lpstr>
      <vt:lpstr>Framework commun : Clouds hybrides</vt:lpstr>
      <vt:lpstr>PowerPoint Presentation</vt:lpstr>
      <vt:lpstr>Ikoula - Chiffres France</vt:lpstr>
      <vt:lpstr>PowerPoint Presentation</vt:lpstr>
      <vt:lpstr>VM @ 1€, payez uniquement ce que vous consommez grâce à Hyper-V</vt:lpstr>
      <vt:lpstr>Contact</vt:lpstr>
      <vt:lpstr>PowerPoint Presentation</vt:lpstr>
      <vt:lpstr>PowerPoint Presentation</vt:lpstr>
      <vt:lpstr>PowerPoint Presentation</vt:lpstr>
      <vt:lpstr>Colt un acteur unique en Europe</vt:lpstr>
      <vt:lpstr>PowerPoint Presentation</vt:lpstr>
      <vt:lpstr>Productivité personnelle et collaborative</vt:lpstr>
      <vt:lpstr>PowerPoint Presentation</vt:lpstr>
      <vt:lpstr>Solutions hébergées chez les partenaires</vt:lpstr>
      <vt:lpstr>PowerPoint Presentation</vt:lpstr>
      <vt:lpstr>PowerPoint Presentation</vt:lpstr>
      <vt:lpstr>PowerPoint Presentation</vt:lpstr>
      <vt:lpstr>PowerPoint Presentation</vt:lpstr>
      <vt:lpstr>SQL Server 2012</vt:lpstr>
      <vt:lpstr>PowerPoint Presentation</vt:lpstr>
      <vt:lpstr>Deux approches pour les Postes de travail Windows managés</vt:lpstr>
      <vt:lpstr>PowerPoint Presentation</vt:lpstr>
      <vt:lpstr>PowerPoint Presentation</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Michel Gebbinck</dc:creator>
  <cp:keywords>&lt;Any Related Keywords&gt;</cp:keywords>
  <dc:description>Template: Saku Uchikawa, Microsoft Corporation
Formatting:
Event Date: 
Event Location: 
Audience Type: Internal</dc:description>
  <cp:lastModifiedBy>Thibaut Hamon</cp:lastModifiedBy>
  <cp:revision>134</cp:revision>
  <dcterms:created xsi:type="dcterms:W3CDTF">2011-11-11T17:27:09Z</dcterms:created>
  <dcterms:modified xsi:type="dcterms:W3CDTF">2012-01-17T13:07:33Z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0x010100BD25C4CB83C00D4E8A73A480367B5B78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