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56" r:id="rId2"/>
    <p:sldId id="257" r:id="rId3"/>
    <p:sldId id="327" r:id="rId4"/>
    <p:sldId id="326" r:id="rId5"/>
    <p:sldId id="328" r:id="rId6"/>
    <p:sldId id="329" r:id="rId7"/>
    <p:sldId id="330" r:id="rId8"/>
    <p:sldId id="258" r:id="rId9"/>
    <p:sldId id="277" r:id="rId10"/>
    <p:sldId id="278" r:id="rId11"/>
    <p:sldId id="265" r:id="rId12"/>
    <p:sldId id="261" r:id="rId13"/>
    <p:sldId id="276" r:id="rId14"/>
    <p:sldId id="275" r:id="rId15"/>
    <p:sldId id="283" r:id="rId16"/>
    <p:sldId id="307" r:id="rId17"/>
    <p:sldId id="262" r:id="rId18"/>
    <p:sldId id="312" r:id="rId19"/>
    <p:sldId id="263" r:id="rId20"/>
    <p:sldId id="295" r:id="rId21"/>
    <p:sldId id="292" r:id="rId22"/>
    <p:sldId id="293" r:id="rId23"/>
    <p:sldId id="311" r:id="rId24"/>
    <p:sldId id="266" r:id="rId25"/>
    <p:sldId id="314" r:id="rId26"/>
    <p:sldId id="291" r:id="rId27"/>
    <p:sldId id="368" r:id="rId28"/>
    <p:sldId id="267" r:id="rId29"/>
    <p:sldId id="284" r:id="rId30"/>
    <p:sldId id="268" r:id="rId31"/>
    <p:sldId id="285" r:id="rId32"/>
    <p:sldId id="369" r:id="rId33"/>
    <p:sldId id="269" r:id="rId34"/>
    <p:sldId id="286" r:id="rId35"/>
    <p:sldId id="370" r:id="rId36"/>
    <p:sldId id="287" r:id="rId37"/>
    <p:sldId id="289" r:id="rId38"/>
    <p:sldId id="290" r:id="rId39"/>
    <p:sldId id="316" r:id="rId40"/>
    <p:sldId id="347" r:id="rId41"/>
    <p:sldId id="264" r:id="rId42"/>
    <p:sldId id="372" r:id="rId43"/>
    <p:sldId id="373" r:id="rId44"/>
    <p:sldId id="271" r:id="rId45"/>
    <p:sldId id="281" r:id="rId46"/>
    <p:sldId id="282" r:id="rId47"/>
    <p:sldId id="308" r:id="rId48"/>
    <p:sldId id="315" r:id="rId49"/>
    <p:sldId id="339" r:id="rId50"/>
    <p:sldId id="341" r:id="rId51"/>
    <p:sldId id="342" r:id="rId52"/>
    <p:sldId id="343" r:id="rId53"/>
    <p:sldId id="352" r:id="rId54"/>
    <p:sldId id="353" r:id="rId55"/>
    <p:sldId id="354" r:id="rId56"/>
    <p:sldId id="280" r:id="rId57"/>
    <p:sldId id="270" r:id="rId58"/>
    <p:sldId id="301" r:id="rId59"/>
    <p:sldId id="296" r:id="rId60"/>
    <p:sldId id="332" r:id="rId61"/>
    <p:sldId id="333" r:id="rId62"/>
    <p:sldId id="334" r:id="rId63"/>
    <p:sldId id="335" r:id="rId64"/>
    <p:sldId id="336" r:id="rId65"/>
    <p:sldId id="371" r:id="rId66"/>
    <p:sldId id="272" r:id="rId67"/>
    <p:sldId id="273" r:id="rId68"/>
    <p:sldId id="302" r:id="rId69"/>
    <p:sldId id="317" r:id="rId70"/>
    <p:sldId id="344" r:id="rId71"/>
    <p:sldId id="320" r:id="rId72"/>
    <p:sldId id="318" r:id="rId73"/>
    <p:sldId id="319" r:id="rId74"/>
    <p:sldId id="299" r:id="rId75"/>
    <p:sldId id="303" r:id="rId76"/>
    <p:sldId id="374" r:id="rId77"/>
    <p:sldId id="367" r:id="rId78"/>
    <p:sldId id="304" r:id="rId79"/>
    <p:sldId id="306" r:id="rId80"/>
    <p:sldId id="309" r:id="rId81"/>
    <p:sldId id="310" r:id="rId82"/>
    <p:sldId id="305" r:id="rId83"/>
    <p:sldId id="274" r:id="rId84"/>
    <p:sldId id="321" r:id="rId85"/>
    <p:sldId id="348" r:id="rId86"/>
    <p:sldId id="351" r:id="rId87"/>
    <p:sldId id="298" r:id="rId88"/>
    <p:sldId id="297" r:id="rId89"/>
    <p:sldId id="322" r:id="rId90"/>
    <p:sldId id="324" r:id="rId91"/>
    <p:sldId id="323" r:id="rId92"/>
    <p:sldId id="345" r:id="rId93"/>
    <p:sldId id="346" r:id="rId94"/>
    <p:sldId id="375" r:id="rId95"/>
    <p:sldId id="376" r:id="rId96"/>
    <p:sldId id="337" r:id="rId97"/>
    <p:sldId id="338" r:id="rId98"/>
    <p:sldId id="349" r:id="rId99"/>
    <p:sldId id="355" r:id="rId100"/>
    <p:sldId id="359" r:id="rId101"/>
    <p:sldId id="363" r:id="rId102"/>
    <p:sldId id="364" r:id="rId103"/>
    <p:sldId id="358" r:id="rId104"/>
    <p:sldId id="357" r:id="rId105"/>
    <p:sldId id="365" r:id="rId106"/>
    <p:sldId id="356" r:id="rId107"/>
    <p:sldId id="362" r:id="rId108"/>
    <p:sldId id="360" r:id="rId109"/>
    <p:sldId id="361" r:id="rId110"/>
    <p:sldId id="366" r:id="rId111"/>
    <p:sldId id="340"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8205"/>
    <a:srgbClr val="0000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v-cfrick\AppData\Local\Microsoft\Windows\Temporary%20Internet%20Files\Content.Outlook\FTZSW4EC\upper%20left%20chart%20%20virt%20adoption.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2400">
                <a:solidFill>
                  <a:srgbClr val="929292"/>
                </a:solidFill>
              </a:defRPr>
            </a:pPr>
            <a:r>
              <a:rPr lang="en-US" sz="2400" b="0" dirty="0" smtClean="0">
                <a:solidFill>
                  <a:srgbClr val="002060"/>
                </a:solidFill>
                <a:latin typeface="Segoe UI" pitchFamily="34" charset="0"/>
                <a:cs typeface="Segoe UI" pitchFamily="34" charset="0"/>
              </a:rPr>
              <a:t>Projection du </a:t>
            </a:r>
            <a:r>
              <a:rPr lang="en-US" sz="2400" b="0" dirty="0" err="1" smtClean="0">
                <a:solidFill>
                  <a:srgbClr val="002060"/>
                </a:solidFill>
                <a:latin typeface="Segoe UI" pitchFamily="34" charset="0"/>
                <a:cs typeface="Segoe UI" pitchFamily="34" charset="0"/>
              </a:rPr>
              <a:t>marché</a:t>
            </a:r>
            <a:r>
              <a:rPr lang="en-US" sz="2400" b="0" dirty="0" smtClean="0">
                <a:solidFill>
                  <a:srgbClr val="002060"/>
                </a:solidFill>
                <a:latin typeface="Segoe UI" pitchFamily="34" charset="0"/>
                <a:cs typeface="Segoe UI" pitchFamily="34" charset="0"/>
              </a:rPr>
              <a:t> Hosting</a:t>
            </a:r>
            <a:endParaRPr lang="en-US" sz="2400" b="0" dirty="0">
              <a:solidFill>
                <a:srgbClr val="002060"/>
              </a:solidFill>
              <a:latin typeface="Segoe UI" pitchFamily="34" charset="0"/>
              <a:cs typeface="Segoe UI" pitchFamily="34" charset="0"/>
            </a:endParaRPr>
          </a:p>
        </c:rich>
      </c:tx>
      <c:layout>
        <c:manualLayout>
          <c:xMode val="edge"/>
          <c:yMode val="edge"/>
          <c:x val="0.13233723675428302"/>
          <c:y val="2.8430058734744452E-4"/>
        </c:manualLayout>
      </c:layout>
      <c:overlay val="1"/>
    </c:title>
    <c:autoTitleDeleted val="0"/>
    <c:plotArea>
      <c:layout>
        <c:manualLayout>
          <c:layoutTarget val="inner"/>
          <c:xMode val="edge"/>
          <c:yMode val="edge"/>
          <c:x val="0.10560108780497807"/>
          <c:y val="0.10903855537459131"/>
          <c:w val="0.70182663213609986"/>
          <c:h val="0.79822506561679785"/>
        </c:manualLayout>
      </c:layout>
      <c:barChart>
        <c:barDir val="col"/>
        <c:grouping val="stacked"/>
        <c:varyColors val="0"/>
        <c:ser>
          <c:idx val="3"/>
          <c:order val="0"/>
          <c:tx>
            <c:v>Web Hosting</c:v>
          </c:tx>
          <c:spPr>
            <a:solidFill>
              <a:srgbClr val="01B391"/>
            </a:solidFill>
            <a:ln w="9525" cap="flat" cmpd="sng" algn="ctr">
              <a:noFill/>
              <a:prstDash val="solid"/>
            </a:ln>
            <a:effectLst>
              <a:outerShdw blurRad="40000" dist="23000" dir="5400000" rotWithShape="0">
                <a:srgbClr val="000000">
                  <a:alpha val="35000"/>
                </a:srgbClr>
              </a:outerShdw>
            </a:effectLst>
          </c:spPr>
          <c:invertIfNegative val="0"/>
          <c:cat>
            <c:strRef>
              <c:f>'[IIR Market Data Request.xlsx]Sheet1'!$B$4:$F$4</c:f>
              <c:strCache>
                <c:ptCount val="5"/>
                <c:pt idx="0">
                  <c:v>CY09</c:v>
                </c:pt>
                <c:pt idx="1">
                  <c:v>CY10</c:v>
                </c:pt>
                <c:pt idx="2">
                  <c:v>CY11</c:v>
                </c:pt>
                <c:pt idx="3">
                  <c:v>CY12</c:v>
                </c:pt>
                <c:pt idx="4">
                  <c:v>CY13</c:v>
                </c:pt>
              </c:strCache>
            </c:strRef>
          </c:cat>
          <c:val>
            <c:numRef>
              <c:f>'[IIR Market Data Request.xlsx]Sheet1'!$B$8:$F$8</c:f>
              <c:numCache>
                <c:formatCode>"$"#,##0.0</c:formatCode>
                <c:ptCount val="5"/>
                <c:pt idx="0">
                  <c:v>7.9314</c:v>
                </c:pt>
                <c:pt idx="1">
                  <c:v>8.3394000000000013</c:v>
                </c:pt>
                <c:pt idx="2">
                  <c:v>9.0844000000000005</c:v>
                </c:pt>
                <c:pt idx="3">
                  <c:v>9.7072000000000003</c:v>
                </c:pt>
                <c:pt idx="4">
                  <c:v>10.5139</c:v>
                </c:pt>
              </c:numCache>
            </c:numRef>
          </c:val>
        </c:ser>
        <c:ser>
          <c:idx val="2"/>
          <c:order val="1"/>
          <c:tx>
            <c:v>Managed Services</c:v>
          </c:tx>
          <c:spPr>
            <a:solidFill>
              <a:srgbClr val="F7921E"/>
            </a:solidFill>
            <a:ln w="9525" cap="flat" cmpd="sng" algn="ctr">
              <a:noFill/>
              <a:prstDash val="solid"/>
            </a:ln>
            <a:effectLst>
              <a:outerShdw blurRad="40000" dist="23000" dir="5400000" rotWithShape="0">
                <a:srgbClr val="000000">
                  <a:alpha val="35000"/>
                </a:srgbClr>
              </a:outerShdw>
            </a:effectLst>
          </c:spPr>
          <c:invertIfNegative val="0"/>
          <c:dLbls>
            <c:numFmt formatCode="&quot;$&quot;#,##0.00" sourceLinked="0"/>
            <c:spPr>
              <a:noFill/>
              <a:ln>
                <a:noFill/>
              </a:ln>
              <a:effectLst/>
            </c:spPr>
            <c:txPr>
              <a:bodyPr/>
              <a:lstStyle/>
              <a:p>
                <a:pPr>
                  <a:defRPr sz="2400" b="1">
                    <a:solidFill>
                      <a:schemeClr val="bg1"/>
                    </a:solidFill>
                    <a:effectLs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'[IIR Market Data Request.xlsx]Sheet1'!$B$4:$F$4</c:f>
              <c:strCache>
                <c:ptCount val="5"/>
                <c:pt idx="0">
                  <c:v>CY09</c:v>
                </c:pt>
                <c:pt idx="1">
                  <c:v>CY10</c:v>
                </c:pt>
                <c:pt idx="2">
                  <c:v>CY11</c:v>
                </c:pt>
                <c:pt idx="3">
                  <c:v>CY12</c:v>
                </c:pt>
                <c:pt idx="4">
                  <c:v>CY13</c:v>
                </c:pt>
              </c:strCache>
            </c:strRef>
          </c:cat>
          <c:val>
            <c:numRef>
              <c:f>'[IIR Market Data Request.xlsx]Sheet1'!$B$7:$F$7</c:f>
              <c:numCache>
                <c:formatCode>"$"#,##0.0</c:formatCode>
                <c:ptCount val="5"/>
                <c:pt idx="0">
                  <c:v>10.619199999999999</c:v>
                </c:pt>
                <c:pt idx="1">
                  <c:v>12.7814</c:v>
                </c:pt>
                <c:pt idx="2">
                  <c:v>15.430200000000001</c:v>
                </c:pt>
                <c:pt idx="3">
                  <c:v>18.328200000000002</c:v>
                </c:pt>
                <c:pt idx="4">
                  <c:v>21.989000000000001</c:v>
                </c:pt>
              </c:numCache>
            </c:numRef>
          </c:val>
        </c:ser>
        <c:ser>
          <c:idx val="1"/>
          <c:order val="2"/>
          <c:tx>
            <c:v>Public Cloud</c:v>
          </c:tx>
          <c:spPr>
            <a:solidFill>
              <a:srgbClr val="1E489E">
                <a:lumMod val="60000"/>
                <a:lumOff val="40000"/>
              </a:srgbClr>
            </a:solidFill>
            <a:ln w="9525" cap="flat" cmpd="sng" algn="ctr">
              <a:noFill/>
              <a:prstDash val="solid"/>
            </a:ln>
            <a:effectLst>
              <a:outerShdw blurRad="40000" dist="23000" dir="5400000" rotWithShape="0">
                <a:srgbClr val="000000">
                  <a:alpha val="35000"/>
                </a:srgbClr>
              </a:outerShdw>
            </a:effectLst>
          </c:spPr>
          <c:invertIfNegative val="0"/>
          <c:cat>
            <c:strRef>
              <c:f>'[IIR Market Data Request.xlsx]Sheet1'!$B$4:$F$4</c:f>
              <c:strCache>
                <c:ptCount val="5"/>
                <c:pt idx="0">
                  <c:v>CY09</c:v>
                </c:pt>
                <c:pt idx="1">
                  <c:v>CY10</c:v>
                </c:pt>
                <c:pt idx="2">
                  <c:v>CY11</c:v>
                </c:pt>
                <c:pt idx="3">
                  <c:v>CY12</c:v>
                </c:pt>
                <c:pt idx="4">
                  <c:v>CY13</c:v>
                </c:pt>
              </c:strCache>
            </c:strRef>
          </c:cat>
          <c:val>
            <c:numRef>
              <c:f>'[IIR Market Data Request.xlsx]Sheet1'!$B$6:$F$6</c:f>
              <c:numCache>
                <c:formatCode>"$"#,##0.0</c:formatCode>
                <c:ptCount val="5"/>
                <c:pt idx="0">
                  <c:v>0.44500000000000001</c:v>
                </c:pt>
                <c:pt idx="1">
                  <c:v>0.96010000000000006</c:v>
                </c:pt>
                <c:pt idx="2">
                  <c:v>1.6063000000000001</c:v>
                </c:pt>
                <c:pt idx="3">
                  <c:v>2.5636000000000001</c:v>
                </c:pt>
                <c:pt idx="4">
                  <c:v>3.8531</c:v>
                </c:pt>
              </c:numCache>
            </c:numRef>
          </c:val>
        </c:ser>
        <c:ser>
          <c:idx val="0"/>
          <c:order val="3"/>
          <c:tx>
            <c:v>Content Delivery</c:v>
          </c:tx>
          <c:spPr>
            <a:solidFill>
              <a:srgbClr val="F9CE27"/>
            </a:solidFill>
            <a:ln w="9525" cap="flat" cmpd="sng" algn="ctr">
              <a:noFill/>
              <a:prstDash val="solid"/>
            </a:ln>
            <a:effectLst>
              <a:outerShdw blurRad="40000" dist="23000" dir="5400000" rotWithShape="0">
                <a:srgbClr val="000000">
                  <a:alpha val="35000"/>
                </a:srgbClr>
              </a:outerShdw>
            </a:effectLst>
          </c:spPr>
          <c:invertIfNegative val="0"/>
          <c:cat>
            <c:strRef>
              <c:f>'[IIR Market Data Request.xlsx]Sheet1'!$B$4:$F$4</c:f>
              <c:strCache>
                <c:ptCount val="5"/>
                <c:pt idx="0">
                  <c:v>CY09</c:v>
                </c:pt>
                <c:pt idx="1">
                  <c:v>CY10</c:v>
                </c:pt>
                <c:pt idx="2">
                  <c:v>CY11</c:v>
                </c:pt>
                <c:pt idx="3">
                  <c:v>CY12</c:v>
                </c:pt>
                <c:pt idx="4">
                  <c:v>CY13</c:v>
                </c:pt>
              </c:strCache>
            </c:strRef>
          </c:cat>
          <c:val>
            <c:numRef>
              <c:f>'[IIR Market Data Request.xlsx]Sheet1'!$B$5:$F$5</c:f>
              <c:numCache>
                <c:formatCode>"$"#,##0.0</c:formatCode>
                <c:ptCount val="5"/>
                <c:pt idx="0">
                  <c:v>1.3732</c:v>
                </c:pt>
                <c:pt idx="1">
                  <c:v>1.6637</c:v>
                </c:pt>
                <c:pt idx="2">
                  <c:v>1.9964999999999999</c:v>
                </c:pt>
                <c:pt idx="3">
                  <c:v>2.3648000000000002</c:v>
                </c:pt>
                <c:pt idx="4">
                  <c:v>2.7705000000000002</c:v>
                </c:pt>
              </c:numCache>
            </c:numRef>
          </c:val>
        </c:ser>
        <c:dLbls>
          <c:showLegendKey val="0"/>
          <c:showVal val="0"/>
          <c:showCatName val="0"/>
          <c:showSerName val="0"/>
          <c:showPercent val="0"/>
          <c:showBubbleSize val="0"/>
        </c:dLbls>
        <c:gapWidth val="38"/>
        <c:overlap val="100"/>
        <c:axId val="154013224"/>
        <c:axId val="155428792"/>
      </c:barChart>
      <c:catAx>
        <c:axId val="154013224"/>
        <c:scaling>
          <c:orientation val="minMax"/>
        </c:scaling>
        <c:delete val="0"/>
        <c:axPos val="b"/>
        <c:numFmt formatCode="General" sourceLinked="0"/>
        <c:majorTickMark val="none"/>
        <c:minorTickMark val="none"/>
        <c:tickLblPos val="nextTo"/>
        <c:txPr>
          <a:bodyPr/>
          <a:lstStyle/>
          <a:p>
            <a:pPr>
              <a:defRPr sz="1600">
                <a:solidFill>
                  <a:schemeClr val="tx2"/>
                </a:solidFill>
              </a:defRPr>
            </a:pPr>
            <a:endParaRPr lang="fr-FR"/>
          </a:p>
        </c:txPr>
        <c:crossAx val="155428792"/>
        <c:crosses val="autoZero"/>
        <c:auto val="1"/>
        <c:lblAlgn val="ctr"/>
        <c:lblOffset val="100"/>
        <c:noMultiLvlLbl val="0"/>
      </c:catAx>
      <c:valAx>
        <c:axId val="155428792"/>
        <c:scaling>
          <c:orientation val="minMax"/>
        </c:scaling>
        <c:delete val="0"/>
        <c:axPos val="l"/>
        <c:title>
          <c:tx>
            <c:rich>
              <a:bodyPr rot="-5400000" vert="horz"/>
              <a:lstStyle/>
              <a:p>
                <a:pPr>
                  <a:defRPr sz="2400">
                    <a:solidFill>
                      <a:srgbClr val="929292"/>
                    </a:solidFill>
                  </a:defRPr>
                </a:pPr>
                <a:r>
                  <a:rPr lang="en-US" sz="2400" dirty="0" smtClean="0">
                    <a:solidFill>
                      <a:srgbClr val="929292"/>
                    </a:solidFill>
                  </a:rPr>
                  <a:t>Milliards</a:t>
                </a:r>
                <a:endParaRPr lang="en-US" sz="2400" dirty="0">
                  <a:solidFill>
                    <a:srgbClr val="929292"/>
                  </a:solidFill>
                </a:endParaRPr>
              </a:p>
            </c:rich>
          </c:tx>
          <c:layout>
            <c:manualLayout>
              <c:xMode val="edge"/>
              <c:yMode val="edge"/>
              <c:x val="2.0866478585300673E-2"/>
              <c:y val="0.35478746241999165"/>
            </c:manualLayout>
          </c:layout>
          <c:overlay val="0"/>
        </c:title>
        <c:numFmt formatCode="&quot;$&quot;#,##0" sourceLinked="0"/>
        <c:majorTickMark val="none"/>
        <c:minorTickMark val="none"/>
        <c:tickLblPos val="nextTo"/>
        <c:txPr>
          <a:bodyPr/>
          <a:lstStyle/>
          <a:p>
            <a:pPr>
              <a:defRPr>
                <a:solidFill>
                  <a:schemeClr val="bg1"/>
                </a:solidFill>
                <a:latin typeface="Segoe UI" pitchFamily="34" charset="0"/>
                <a:cs typeface="Segoe UI" pitchFamily="34" charset="0"/>
              </a:defRPr>
            </a:pPr>
            <a:endParaRPr lang="fr-FR"/>
          </a:p>
        </c:txPr>
        <c:crossAx val="154013224"/>
        <c:crosses val="autoZero"/>
        <c:crossBetween val="between"/>
      </c:valAx>
    </c:plotArea>
    <c:legend>
      <c:legendPos val="r"/>
      <c:layout>
        <c:manualLayout>
          <c:xMode val="edge"/>
          <c:yMode val="edge"/>
          <c:x val="0.7256449411891841"/>
          <c:y val="3.4135746911458549E-2"/>
          <c:w val="0.27291646300718858"/>
          <c:h val="0.38459002544634119"/>
        </c:manualLayout>
      </c:layout>
      <c:overlay val="0"/>
      <c:txPr>
        <a:bodyPr/>
        <a:lstStyle/>
        <a:p>
          <a:pPr>
            <a:defRPr sz="2000">
              <a:solidFill>
                <a:schemeClr val="tx1">
                  <a:lumMod val="75000"/>
                  <a:lumOff val="25000"/>
                </a:schemeClr>
              </a:solidFill>
              <a:latin typeface="Segoe UI" pitchFamily="34" charset="0"/>
              <a:cs typeface="Segoe UI" pitchFamily="34" charset="0"/>
            </a:defRPr>
          </a:pPr>
          <a:endParaRPr lang="fr-FR"/>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778364673804625E-3"/>
          <c:y val="4.9489654109040153E-2"/>
          <c:w val="0.87378909906947522"/>
          <c:h val="0.68597120278488655"/>
        </c:manualLayout>
      </c:layout>
      <c:barChart>
        <c:barDir val="col"/>
        <c:grouping val="clustered"/>
        <c:varyColors val="0"/>
        <c:ser>
          <c:idx val="0"/>
          <c:order val="0"/>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Sheet1!$A$6:$A$9</c:f>
              <c:numCache>
                <c:formatCode>General</c:formatCode>
                <c:ptCount val="4"/>
                <c:pt idx="0">
                  <c:v>2010</c:v>
                </c:pt>
                <c:pt idx="1">
                  <c:v>2011</c:v>
                </c:pt>
                <c:pt idx="2">
                  <c:v>2012</c:v>
                </c:pt>
                <c:pt idx="3">
                  <c:v>2013</c:v>
                </c:pt>
              </c:numCache>
            </c:numRef>
          </c:cat>
          <c:val>
            <c:numRef>
              <c:f>Sheet1!$B$6:$B$9</c:f>
              <c:numCache>
                <c:formatCode>0%</c:formatCode>
                <c:ptCount val="4"/>
                <c:pt idx="0">
                  <c:v>0.19</c:v>
                </c:pt>
                <c:pt idx="1">
                  <c:v>0.2</c:v>
                </c:pt>
                <c:pt idx="2">
                  <c:v>0.22</c:v>
                </c:pt>
                <c:pt idx="3">
                  <c:v>0.23</c:v>
                </c:pt>
              </c:numCache>
            </c:numRef>
          </c:val>
        </c:ser>
        <c:dLbls>
          <c:showLegendKey val="0"/>
          <c:showVal val="1"/>
          <c:showCatName val="0"/>
          <c:showSerName val="0"/>
          <c:showPercent val="0"/>
          <c:showBubbleSize val="0"/>
        </c:dLbls>
        <c:gapWidth val="11"/>
        <c:overlap val="-50"/>
        <c:axId val="154872680"/>
        <c:axId val="153376920"/>
      </c:barChart>
      <c:catAx>
        <c:axId val="154872680"/>
        <c:scaling>
          <c:orientation val="minMax"/>
        </c:scaling>
        <c:delete val="0"/>
        <c:axPos val="b"/>
        <c:numFmt formatCode="General" sourceLinked="1"/>
        <c:majorTickMark val="none"/>
        <c:minorTickMark val="none"/>
        <c:tickLblPos val="nextTo"/>
        <c:spPr>
          <a:noFill/>
          <a:ln>
            <a:noFill/>
          </a:ln>
        </c:spPr>
        <c:crossAx val="153376920"/>
        <c:crosses val="autoZero"/>
        <c:auto val="1"/>
        <c:lblAlgn val="ctr"/>
        <c:lblOffset val="100"/>
        <c:noMultiLvlLbl val="0"/>
      </c:catAx>
      <c:valAx>
        <c:axId val="153376920"/>
        <c:scaling>
          <c:orientation val="minMax"/>
          <c:max val="0.24000000000000005"/>
          <c:min val="0.18000000000000005"/>
        </c:scaling>
        <c:delete val="1"/>
        <c:axPos val="l"/>
        <c:numFmt formatCode="0%" sourceLinked="1"/>
        <c:majorTickMark val="in"/>
        <c:minorTickMark val="in"/>
        <c:tickLblPos val="nextTo"/>
        <c:crossAx val="154872680"/>
        <c:crosses val="autoZero"/>
        <c:crossBetween val="between"/>
        <c:minorUnit val="2.0000000000000007E-2"/>
      </c:valAx>
      <c:spPr>
        <a:noFill/>
        <a:ln w="25400">
          <a:noFill/>
        </a:ln>
      </c:spPr>
    </c:plotArea>
    <c:plotVisOnly val="1"/>
    <c:dispBlanksAs val="gap"/>
    <c:showDLblsOverMax val="0"/>
  </c:chart>
  <c:spPr>
    <a:noFill/>
  </c:spPr>
  <c:txPr>
    <a:bodyPr/>
    <a:lstStyle/>
    <a:p>
      <a:pPr marL="0" algn="l" defTabSz="914363" rtl="0" eaLnBrk="1" latinLnBrk="0" hangingPunct="1">
        <a:defRPr lang="en-US" sz="2000" kern="1200" spc="-50">
          <a:gradFill>
            <a:gsLst>
              <a:gs pos="0">
                <a:schemeClr val="tx1">
                  <a:lumMod val="65000"/>
                  <a:lumOff val="35000"/>
                </a:schemeClr>
              </a:gs>
              <a:gs pos="86000">
                <a:schemeClr val="tx1">
                  <a:lumMod val="65000"/>
                  <a:lumOff val="35000"/>
                </a:schemeClr>
              </a:gs>
            </a:gsLst>
            <a:lin ang="5400000" scaled="0"/>
          </a:gradFill>
          <a:latin typeface="Segoe UI" pitchFamily="34" charset="0"/>
          <a:ea typeface="Segoe UI" pitchFamily="34" charset="0"/>
          <a:cs typeface="Segoe UI" pitchFamily="34" charset="0"/>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8081608749836065E-2"/>
          <c:y val="8.7723938280441366E-2"/>
          <c:w val="0.89485508539276959"/>
          <c:h val="0.70213581176545714"/>
        </c:manualLayout>
      </c:layout>
      <c:barChart>
        <c:barDir val="col"/>
        <c:grouping val="clustered"/>
        <c:varyColors val="0"/>
        <c:ser>
          <c:idx val="0"/>
          <c:order val="0"/>
          <c:tx>
            <c:strRef>
              <c:f>Sheet1!$B$1</c:f>
              <c:strCache>
                <c:ptCount val="1"/>
                <c:pt idx="0">
                  <c:v>Shipments</c:v>
                </c:pt>
              </c:strCache>
            </c:strRef>
          </c:tx>
          <c:invertIfNegative val="0"/>
          <c:dPt>
            <c:idx val="1"/>
            <c:invertIfNegative val="0"/>
            <c:bubble3D val="0"/>
          </c:dPt>
          <c:dPt>
            <c:idx val="2"/>
            <c:invertIfNegative val="0"/>
            <c:bubble3D val="0"/>
          </c:dPt>
          <c:dPt>
            <c:idx val="3"/>
            <c:invertIfNegative val="0"/>
            <c:bubble3D val="0"/>
          </c:dPt>
          <c:dLbls>
            <c:numFmt formatCode="#,##0.0" sourceLinked="0"/>
            <c:spPr>
              <a:noFill/>
              <a:ln>
                <a:noFill/>
              </a:ln>
              <a:effectLst/>
            </c:spPr>
            <c:txPr>
              <a:bodyPr/>
              <a:lstStyle/>
              <a:p>
                <a:pPr>
                  <a:defRPr>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FY2011</c:v>
                </c:pt>
                <c:pt idx="1">
                  <c:v>FY2012</c:v>
                </c:pt>
                <c:pt idx="2">
                  <c:v>FY2013</c:v>
                </c:pt>
                <c:pt idx="3">
                  <c:v>FY 2014</c:v>
                </c:pt>
              </c:strCache>
            </c:strRef>
          </c:cat>
          <c:val>
            <c:numRef>
              <c:f>Sheet1!$B$2:$B$5</c:f>
              <c:numCache>
                <c:formatCode>#,##0</c:formatCode>
                <c:ptCount val="4"/>
                <c:pt idx="0">
                  <c:v>7700000</c:v>
                </c:pt>
                <c:pt idx="1">
                  <c:v>8200000</c:v>
                </c:pt>
                <c:pt idx="2">
                  <c:v>8600000</c:v>
                </c:pt>
                <c:pt idx="3">
                  <c:v>9000000</c:v>
                </c:pt>
              </c:numCache>
            </c:numRef>
          </c:val>
        </c:ser>
        <c:dLbls>
          <c:showLegendKey val="0"/>
          <c:showVal val="0"/>
          <c:showCatName val="0"/>
          <c:showSerName val="0"/>
          <c:showPercent val="0"/>
          <c:showBubbleSize val="0"/>
        </c:dLbls>
        <c:gapWidth val="9"/>
        <c:axId val="155246856"/>
        <c:axId val="155238344"/>
      </c:barChart>
      <c:catAx>
        <c:axId val="155246856"/>
        <c:scaling>
          <c:orientation val="minMax"/>
        </c:scaling>
        <c:delete val="1"/>
        <c:axPos val="b"/>
        <c:numFmt formatCode="General" sourceLinked="0"/>
        <c:majorTickMark val="out"/>
        <c:minorTickMark val="none"/>
        <c:tickLblPos val="nextTo"/>
        <c:crossAx val="155238344"/>
        <c:crosses val="autoZero"/>
        <c:auto val="1"/>
        <c:lblAlgn val="ctr"/>
        <c:lblOffset val="100"/>
        <c:noMultiLvlLbl val="0"/>
      </c:catAx>
      <c:valAx>
        <c:axId val="155238344"/>
        <c:scaling>
          <c:orientation val="minMax"/>
          <c:max val="10000000"/>
          <c:min val="7000000.0000000009"/>
        </c:scaling>
        <c:delete val="1"/>
        <c:axPos val="l"/>
        <c:numFmt formatCode="#,##0" sourceLinked="1"/>
        <c:majorTickMark val="out"/>
        <c:minorTickMark val="none"/>
        <c:tickLblPos val="nextTo"/>
        <c:crossAx val="155246856"/>
        <c:crosses val="autoZero"/>
        <c:crossBetween val="between"/>
        <c:dispUnits>
          <c:builtInUnit val="millions"/>
        </c:dispUnits>
      </c:valAx>
    </c:plotArea>
    <c:plotVisOnly val="1"/>
    <c:dispBlanksAs val="gap"/>
    <c:showDLblsOverMax val="0"/>
  </c:chart>
  <c:txPr>
    <a:bodyPr/>
    <a:lstStyle/>
    <a:p>
      <a:pPr>
        <a:defRPr sz="1800"/>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0.38083</cdr:x>
      <cdr:y>0.33157</cdr:y>
    </cdr:from>
    <cdr:to>
      <cdr:x>0.5324</cdr:x>
      <cdr:y>0.40363</cdr:y>
    </cdr:to>
    <cdr:sp macro="" textlink="">
      <cdr:nvSpPr>
        <cdr:cNvPr id="2" name="TextBox 16"/>
        <cdr:cNvSpPr txBox="1"/>
      </cdr:nvSpPr>
      <cdr:spPr>
        <a:xfrm xmlns:a="http://schemas.openxmlformats.org/drawingml/2006/main">
          <a:off x="3361951" y="1416114"/>
          <a:ext cx="1338146" cy="30777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20" algn="l" defTabSz="914259" rtl="0" eaLnBrk="1" latinLnBrk="0" hangingPunct="1">
            <a:defRPr sz="1800" kern="1200">
              <a:solidFill>
                <a:schemeClr val="tx1"/>
              </a:solidFill>
              <a:latin typeface="+mn-lt"/>
              <a:ea typeface="+mn-ea"/>
              <a:cs typeface="+mn-cs"/>
            </a:defRPr>
          </a:lvl5pPr>
          <a:lvl6pPr marL="2285650"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9"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a:lstStyle>
        <a:p xmlns:a="http://schemas.openxmlformats.org/drawingml/2006/main">
          <a:pPr algn="ctr"/>
          <a:r>
            <a:rPr lang="fr-FR" sz="2000" dirty="0" smtClean="0">
              <a:gradFill>
                <a:gsLst>
                  <a:gs pos="0">
                    <a:schemeClr val="tx1"/>
                  </a:gs>
                  <a:gs pos="86000">
                    <a:schemeClr val="tx1"/>
                  </a:gs>
                </a:gsLst>
                <a:lin ang="5400000" scaled="0"/>
              </a:gradFill>
            </a:rPr>
            <a:t>$28.13</a:t>
          </a:r>
          <a:endParaRPr lang="fr-FR" sz="2000" dirty="0">
            <a:gradFill>
              <a:gsLst>
                <a:gs pos="0">
                  <a:schemeClr val="tx1"/>
                </a:gs>
                <a:gs pos="86000">
                  <a:schemeClr val="tx1"/>
                </a:gs>
              </a:gsLst>
              <a:lin ang="5400000" scaled="0"/>
            </a:gradFill>
          </a:endParaRPr>
        </a:p>
      </cdr:txBody>
    </cdr:sp>
  </cdr:relSizeAnchor>
  <cdr:relSizeAnchor xmlns:cdr="http://schemas.openxmlformats.org/drawingml/2006/chartDrawing">
    <cdr:from>
      <cdr:x>0.52289</cdr:x>
      <cdr:y>0.2529</cdr:y>
    </cdr:from>
    <cdr:to>
      <cdr:x>0.67447</cdr:x>
      <cdr:y>0.32496</cdr:y>
    </cdr:to>
    <cdr:sp macro="" textlink="">
      <cdr:nvSpPr>
        <cdr:cNvPr id="3" name="TextBox 15"/>
        <cdr:cNvSpPr txBox="1"/>
      </cdr:nvSpPr>
      <cdr:spPr>
        <a:xfrm xmlns:a="http://schemas.openxmlformats.org/drawingml/2006/main">
          <a:off x="4616093" y="1080120"/>
          <a:ext cx="1338146" cy="30777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20" algn="l" defTabSz="914259" rtl="0" eaLnBrk="1" latinLnBrk="0" hangingPunct="1">
            <a:defRPr sz="1800" kern="1200">
              <a:solidFill>
                <a:schemeClr val="tx1"/>
              </a:solidFill>
              <a:latin typeface="+mn-lt"/>
              <a:ea typeface="+mn-ea"/>
              <a:cs typeface="+mn-cs"/>
            </a:defRPr>
          </a:lvl5pPr>
          <a:lvl6pPr marL="2285650"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9"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a:lstStyle>
        <a:p xmlns:a="http://schemas.openxmlformats.org/drawingml/2006/main">
          <a:pPr algn="ctr"/>
          <a:r>
            <a:rPr lang="fr-FR" sz="2000" dirty="0" smtClean="0">
              <a:gradFill>
                <a:gsLst>
                  <a:gs pos="0">
                    <a:schemeClr val="tx1"/>
                  </a:gs>
                  <a:gs pos="86000">
                    <a:schemeClr val="tx1"/>
                  </a:gs>
                </a:gsLst>
                <a:lin ang="5400000" scaled="0"/>
              </a:gradFill>
            </a:rPr>
            <a:t>$33.03</a:t>
          </a:r>
          <a:endParaRPr lang="fr-FR" sz="2000" dirty="0">
            <a:gradFill>
              <a:gsLst>
                <a:gs pos="0">
                  <a:schemeClr val="tx1"/>
                </a:gs>
                <a:gs pos="86000">
                  <a:schemeClr val="tx1"/>
                </a:gs>
              </a:gsLst>
              <a:lin ang="5400000" scaled="0"/>
            </a:gra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AE8F86-DA0B-40E7-8683-ACFAF9E70829}" type="datetimeFigureOut">
              <a:rPr lang="fr-FR" smtClean="0"/>
              <a:t>03/08/2015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42299C-91E6-4573-8709-CFB7DBEC587D}" type="slidenum">
              <a:rPr lang="fr-FR" smtClean="0"/>
              <a:t>‹N°›</a:t>
            </a:fld>
            <a:endParaRPr lang="fr-FR"/>
          </a:p>
        </p:txBody>
      </p:sp>
    </p:spTree>
    <p:extLst>
      <p:ext uri="{BB962C8B-B14F-4D97-AF65-F5344CB8AC3E}">
        <p14:creationId xmlns:p14="http://schemas.microsoft.com/office/powerpoint/2010/main" val="237073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42299C-91E6-4573-8709-CFB7DBEC587D}" type="slidenum">
              <a:rPr lang="fr-FR" smtClean="0"/>
              <a:t>8</a:t>
            </a:fld>
            <a:endParaRPr lang="fr-FR"/>
          </a:p>
        </p:txBody>
      </p:sp>
    </p:spTree>
    <p:extLst>
      <p:ext uri="{BB962C8B-B14F-4D97-AF65-F5344CB8AC3E}">
        <p14:creationId xmlns:p14="http://schemas.microsoft.com/office/powerpoint/2010/main" val="62227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42299C-91E6-4573-8709-CFB7DBEC587D}" type="slidenum">
              <a:rPr lang="fr-FR" smtClean="0"/>
              <a:t>65</a:t>
            </a:fld>
            <a:endParaRPr lang="fr-FR"/>
          </a:p>
        </p:txBody>
      </p:sp>
    </p:spTree>
    <p:extLst>
      <p:ext uri="{BB962C8B-B14F-4D97-AF65-F5344CB8AC3E}">
        <p14:creationId xmlns:p14="http://schemas.microsoft.com/office/powerpoint/2010/main" val="182535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42299C-91E6-4573-8709-CFB7DBEC587D}" type="slidenum">
              <a:rPr lang="fr-FR" smtClean="0"/>
              <a:t>85</a:t>
            </a:fld>
            <a:endParaRPr lang="fr-FR"/>
          </a:p>
        </p:txBody>
      </p:sp>
    </p:spTree>
    <p:extLst>
      <p:ext uri="{BB962C8B-B14F-4D97-AF65-F5344CB8AC3E}">
        <p14:creationId xmlns:p14="http://schemas.microsoft.com/office/powerpoint/2010/main" val="94462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42299C-91E6-4573-8709-CFB7DBEC587D}" type="slidenum">
              <a:rPr lang="fr-FR" smtClean="0"/>
              <a:t>104</a:t>
            </a:fld>
            <a:endParaRPr lang="fr-FR"/>
          </a:p>
        </p:txBody>
      </p:sp>
    </p:spTree>
    <p:extLst>
      <p:ext uri="{BB962C8B-B14F-4D97-AF65-F5344CB8AC3E}">
        <p14:creationId xmlns:p14="http://schemas.microsoft.com/office/powerpoint/2010/main" val="217832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053EBF50-F289-4431-9CBF-E5A5DAFF2041}" type="datetime1">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302653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E469672-65B4-4893-9BBF-B75E052FC9D1}" type="datetime1">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191050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D2984EA-6B17-4BB7-9B8E-3AB65AF5F9CC}" type="datetime1">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365672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A5A593B-980B-4F3B-99A3-DDB997DAB86B}" type="datetime1">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66312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CAADDA3-8707-48EB-A06F-1DA968CCBA3A}" type="datetime1">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169860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E2BE945D-9E45-4112-85A8-64579FD266FA}" type="datetime1">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76159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076AFE13-10EE-4FAE-BA75-C0F4E7A188C3}" type="datetime1">
              <a:rPr lang="en-US" smtClean="0"/>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272703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880BEE93-9E31-4813-9717-73B5149FA08C}" type="datetime1">
              <a:rPr lang="en-US" smtClean="0"/>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224175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F18EE-0A4F-4C90-8E0D-4D5425263597}" type="datetime1">
              <a:rPr lang="en-US" smtClean="0"/>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404340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3D6D710-11F3-428E-8D19-843AA71C300D}" type="datetime1">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47021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10B5CF3-D514-4883-96DD-92936013C010}" type="datetime1">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4C39-E697-4972-A878-9CAFD629EB01}" type="slidenum">
              <a:rPr lang="en-US" smtClean="0"/>
              <a:t>‹N°›</a:t>
            </a:fld>
            <a:endParaRPr lang="en-US"/>
          </a:p>
        </p:txBody>
      </p:sp>
    </p:spTree>
    <p:extLst>
      <p:ext uri="{BB962C8B-B14F-4D97-AF65-F5344CB8AC3E}">
        <p14:creationId xmlns:p14="http://schemas.microsoft.com/office/powerpoint/2010/main" val="129182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DD4F9-4541-41BA-8EDC-F64386063041}" type="datetime1">
              <a:rPr lang="en-US" smtClean="0"/>
              <a:t>8/3/2015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84C39-E697-4972-A878-9CAFD629EB01}" type="slidenum">
              <a:rPr lang="en-US" smtClean="0"/>
              <a:t>‹N°›</a:t>
            </a:fld>
            <a:endParaRPr lang="en-US"/>
          </a:p>
        </p:txBody>
      </p:sp>
    </p:spTree>
    <p:extLst>
      <p:ext uri="{BB962C8B-B14F-4D97-AF65-F5344CB8AC3E}">
        <p14:creationId xmlns:p14="http://schemas.microsoft.com/office/powerpoint/2010/main" val="1835911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amp;rurl=translate.google.fr&amp;sl=en&amp;u=http://en.wikipedia.org/wiki/Continuous_delivery&amp;usg=ALkJrhhvgZ_gOVIA-fpKqCVuiiNKxcI5TQ" TargetMode="External"/><Relationship Id="rId3" Type="http://schemas.openxmlformats.org/officeDocument/2006/relationships/hyperlink" Target="http://translate.googleusercontent.com/translate_c?depth=1&amp;hl=fr&amp;prev=search&amp;rurl=translate.google.fr&amp;sl=en&amp;u=http://en.wikipedia.org/wiki/Cloud_computing&amp;usg=ALkJrhj_WnPElNl5lZviu0_IqGaQ9eefmw" TargetMode="External"/><Relationship Id="rId7" Type="http://schemas.openxmlformats.org/officeDocument/2006/relationships/hyperlink" Target="http://translate.googleusercontent.com/translate_c?depth=1&amp;hl=fr&amp;prev=search&amp;rurl=translate.google.fr&amp;sl=en&amp;u=http://en.wikipedia.org/wiki/General_Electric&amp;usg=ALkJrhik3OTBWUYtNQBh81D8XheQkNnNBg" TargetMode="External"/><Relationship Id="rId2" Type="http://schemas.openxmlformats.org/officeDocument/2006/relationships/hyperlink" Target="http://translate.googleusercontent.com/translate_c?depth=1&amp;hl=fr&amp;prev=search&amp;rurl=translate.google.fr&amp;sl=en&amp;u=http://en.wikipedia.org/wiki/Platform_as_a_service&amp;usg=ALkJrhiYiatpdtd9XVfLr5RKynxso665MQ" TargetMode="External"/><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amp;rurl=translate.google.fr&amp;sl=en&amp;u=http://en.wikipedia.org/wiki/VMware&amp;usg=ALkJrhg3Z3rJq7X5ZgcvNqdBVAXfWS967w" TargetMode="External"/><Relationship Id="rId11" Type="http://schemas.openxmlformats.org/officeDocument/2006/relationships/image" Target="../media/image139.jpeg"/><Relationship Id="rId5" Type="http://schemas.openxmlformats.org/officeDocument/2006/relationships/hyperlink" Target="http://translate.googleusercontent.com/translate_c?depth=1&amp;hl=fr&amp;prev=search&amp;rurl=translate.google.fr&amp;sl=en&amp;u=http://en.wikipedia.org/wiki/EMC_Corporation&amp;usg=ALkJrhjor_tzCTOLB3xD0trPKz-_tTcCKA" TargetMode="External"/><Relationship Id="rId10" Type="http://schemas.openxmlformats.org/officeDocument/2006/relationships/hyperlink" Target="http://en.wikipedia.org/wiki/Cloud_Foundry" TargetMode="External"/><Relationship Id="rId4" Type="http://schemas.openxmlformats.org/officeDocument/2006/relationships/hyperlink" Target="http://translate.googleusercontent.com/translate_c?depth=1&amp;hl=fr&amp;prev=search&amp;rurl=translate.google.fr&amp;sl=en&amp;u=http://en.wikipedia.org/wiki/Pivotal_Software&amp;usg=ALkJrhhcZWK4APBfysvGBIPrwEO_wI9GnA" TargetMode="External"/><Relationship Id="rId9" Type="http://schemas.openxmlformats.org/officeDocument/2006/relationships/hyperlink" Target="http://cloudfoundry.org/index.html"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amp;rurl=translate.google.fr&amp;sl=en&amp;u=http://en.wikipedia.org/wiki/CenturyLink&amp;usg=ALkJrhhYtxJuqgSCs5hIW-8C0dQymwGHsg" TargetMode="External"/><Relationship Id="rId13" Type="http://schemas.openxmlformats.org/officeDocument/2006/relationships/hyperlink" Target="http://en.wikipedia.org/wiki/Cloud_Foundry" TargetMode="External"/><Relationship Id="rId3" Type="http://schemas.openxmlformats.org/officeDocument/2006/relationships/hyperlink" Target="http://cloudfoundry.org/" TargetMode="External"/><Relationship Id="rId7" Type="http://schemas.openxmlformats.org/officeDocument/2006/relationships/hyperlink" Target="http://translate.googleusercontent.com/translate_c?depth=1&amp;hl=fr&amp;prev=search&amp;rurl=translate.google.fr&amp;sl=en&amp;u=http://en.wikipedia.org/wiki/Bluemix&amp;usg=ALkJrhiRTxyw3Y1omhGbetrfmpGUvAt-cA" TargetMode="External"/><Relationship Id="rId12" Type="http://schemas.openxmlformats.org/officeDocument/2006/relationships/hyperlink" Target="http://cloudfoundry.org/index.html" TargetMode="External"/><Relationship Id="rId2" Type="http://schemas.openxmlformats.org/officeDocument/2006/relationships/hyperlink" Target="http://translate.googleusercontent.com/translate_c?depth=1&amp;hl=fr&amp;prev=search&amp;rurl=translate.google.fr&amp;sl=en&amp;u=http://en.wikipedia.org/wiki/Open_Source_Software&amp;usg=ALkJrhh2N65km-tjuxZ3d4oyle0wGOnSCg" TargetMode="External"/><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amp;rurl=translate.google.fr&amp;sl=en&amp;u=http://en.wikipedia.org/wiki/Platform_as_a_service&amp;usg=ALkJrhiYiatpdtd9XVfLr5RKynxso665MQ" TargetMode="External"/><Relationship Id="rId11" Type="http://schemas.openxmlformats.org/officeDocument/2006/relationships/hyperlink" Target="http://translate.googleusercontent.com/translate_c?depth=1&amp;hl=fr&amp;prev=search&amp;rurl=translate.google.fr&amp;sl=en&amp;u=http://en.wikipedia.org/wiki/HP_Helion&amp;usg=ALkJrhgRXlTnxRGk0ahAs9ASIy3wkr-rHg" TargetMode="External"/><Relationship Id="rId5" Type="http://schemas.openxmlformats.org/officeDocument/2006/relationships/hyperlink" Target="http://translate.googleusercontent.com/translate_c?depth=1&amp;hl=fr&amp;prev=search&amp;rurl=translate.google.fr&amp;sl=en&amp;u=http://en.wikipedia.org/wiki/Amazon_Web_Services&amp;usg=ALkJrhhEk3fM9HduWQbl6zRkX70gJFgv3A" TargetMode="External"/><Relationship Id="rId10" Type="http://schemas.openxmlformats.org/officeDocument/2006/relationships/hyperlink" Target="http://translate.googleusercontent.com/translate_c?depth=1&amp;hl=fr&amp;prev=search&amp;rurl=translate.google.fr&amp;sl=en&amp;u=http://en.wikipedia.org/wiki/ActiveState&amp;usg=ALkJrhgUYV9p2iLaadis5JfAgN2M8uD9jA" TargetMode="External"/><Relationship Id="rId4" Type="http://schemas.openxmlformats.org/officeDocument/2006/relationships/hyperlink" Target="http://translate.googleusercontent.com/translate_c?depth=1&amp;hl=fr&amp;prev=search&amp;rurl=translate.google.fr&amp;sl=en&amp;u=http://run.pivotal.io/&amp;usg=ALkJrhi-WjjmBfwTqPgDg7Bx8dyPuhobdw" TargetMode="External"/><Relationship Id="rId9" Type="http://schemas.openxmlformats.org/officeDocument/2006/relationships/hyperlink" Target="http://translate.googleusercontent.com/translate_c?depth=1&amp;hl=fr&amp;prev=search&amp;rurl=translate.google.fr&amp;sl=en&amp;u=http://en.wikipedia.org/wiki/Savvis&amp;usg=ALkJrhj2hwigY3ljcpuCDmy7dxt_IRdmRQ" TargetMode="External"/></Relationships>
</file>

<file path=ppt/slides/_rels/slide102.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amp;rurl=translate.google.fr&amp;sl=en&amp;u=http://en.wikipedia.org/wiki/SAP_HANA&amp;usg=ALkJrhj8PEB4K_MmpfA-CLF61q2_a9d0jg" TargetMode="External"/><Relationship Id="rId3" Type="http://schemas.openxmlformats.org/officeDocument/2006/relationships/hyperlink" Target="http://translate.googleusercontent.com/translate_c?depth=1&amp;hl=fr&amp;prev=search&amp;rurl=translate.google.fr&amp;sl=en&amp;u=http://en.wikipedia.org/wiki/Apprenda&amp;usg=ALkJrhjXgVgaj6eVWkt4_R4j8pyXMt-SPQ" TargetMode="External"/><Relationship Id="rId7" Type="http://schemas.openxmlformats.org/officeDocument/2006/relationships/hyperlink" Target="http://translate.googleusercontent.com/translate_c?depth=1&amp;hl=fr&amp;prev=search&amp;rurl=translate.google.fr&amp;sl=en&amp;u=http://en.wikipedia.org/wiki/Google_App_Engine&amp;usg=ALkJrhjBk-l1EBkEtJE-4xWU7knqf7zEsA" TargetMode="External"/><Relationship Id="rId2" Type="http://schemas.openxmlformats.org/officeDocument/2006/relationships/hyperlink" Target="https://translate.googleusercontent.com/translate_c?depth=1&amp;hl=fr&amp;prev=search&amp;rurl=translate.google.fr&amp;sl=en&amp;u=https://apcera.com/&amp;usg=ALkJrhjVpOQvT8gpGgMK3A7JKrC55VIp7A" TargetMode="External"/><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amp;rurl=translate.google.fr&amp;sl=en&amp;u=http://en.wikipedia.org/wiki/OpenShift&amp;usg=ALkJrhhOiz9rNDQLxgRCHc0urZ6Edx5QSA" TargetMode="External"/><Relationship Id="rId11" Type="http://schemas.openxmlformats.org/officeDocument/2006/relationships/image" Target="../media/image140.jpeg"/><Relationship Id="rId5" Type="http://schemas.openxmlformats.org/officeDocument/2006/relationships/hyperlink" Target="http://translate.googleusercontent.com/translate_c?depth=1&amp;hl=fr&amp;prev=search&amp;rurl=translate.google.fr&amp;sl=en&amp;u=http://en.wikipedia.org/wiki/Heroku&amp;usg=ALkJrhir9sGI4urW8mmvF4uol-d107EsuA" TargetMode="External"/><Relationship Id="rId10" Type="http://schemas.openxmlformats.org/officeDocument/2006/relationships/hyperlink" Target="http://translate.googleusercontent.com/translate_c?depth=1&amp;hl=fr&amp;prev=search&amp;rurl=translate.google.fr&amp;sl=en&amp;u=http://en.wikipedia.org/w/index.php?title%3DElasticBox%26action%3Dedit%26redlink%3D1&amp;usg=ALkJrhjLN1QQljqHjQVaTDnk_Eds89W-vQ" TargetMode="External"/><Relationship Id="rId4" Type="http://schemas.openxmlformats.org/officeDocument/2006/relationships/hyperlink" Target="http://translate.googleusercontent.com/translate_c?depth=1&amp;hl=fr&amp;prev=search&amp;rurl=translate.google.fr&amp;sl=en&amp;u=http://en.wikipedia.org/wiki/AppScale&amp;usg=ALkJrhj6lhQMumLV9vj-PeWRv9XwUo39ww" TargetMode="External"/><Relationship Id="rId9" Type="http://schemas.openxmlformats.org/officeDocument/2006/relationships/hyperlink" Target="http://translate.googleusercontent.com/translate_c?depth=1&amp;hl=fr&amp;prev=search&amp;rurl=translate.google.fr&amp;sl=en&amp;u=http://en.wikipedia.org/wiki/Jelastic&amp;usg=ALkJrhieQKndCHoNt1yiiPWiF4eCP4mukw" TargetMode="External"/></Relationships>
</file>

<file path=ppt/slides/_rels/slide103.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8" Type="http://schemas.openxmlformats.org/officeDocument/2006/relationships/hyperlink" Target="https://www.docker.com/" TargetMode="External"/><Relationship Id="rId3" Type="http://schemas.openxmlformats.org/officeDocument/2006/relationships/hyperlink" Target="http://fr.wikipedia.org/wiki/Logiciel" TargetMode="External"/><Relationship Id="rId7" Type="http://schemas.openxmlformats.org/officeDocument/2006/relationships/hyperlink" Target="http://fr.wikipedia.org/wiki/Docker_(logicie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docker.com/" TargetMode="External"/><Relationship Id="rId5" Type="http://schemas.openxmlformats.org/officeDocument/2006/relationships/hyperlink" Target="http://fr.wikipedia.org/wiki/Docker_(logiciel)#cite_note-SYS-CON_Media-1" TargetMode="External"/><Relationship Id="rId10" Type="http://schemas.openxmlformats.org/officeDocument/2006/relationships/hyperlink" Target="http://azure.microsoft.com/documentation/articles/virtual-machines-linux-agent-user-guide/" TargetMode="External"/><Relationship Id="rId4" Type="http://schemas.openxmlformats.org/officeDocument/2006/relationships/hyperlink" Target="http://fr.wikipedia.org/wiki/Open_source" TargetMode="External"/><Relationship Id="rId9" Type="http://schemas.openxmlformats.org/officeDocument/2006/relationships/hyperlink" Target="http://en.wikipedia.org/wiki/LXC" TargetMode="External"/></Relationships>
</file>

<file path=ppt/slides/_rels/slide105.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fr.wikipedia.org/wiki/Administrateurs_syst%C3%A8mes" TargetMode="External"/><Relationship Id="rId2" Type="http://schemas.openxmlformats.org/officeDocument/2006/relationships/hyperlink" Target="http://www.journaldunet.com/developpeur/algo-methodes/devops.shtml" TargetMode="External"/><Relationship Id="rId1" Type="http://schemas.openxmlformats.org/officeDocument/2006/relationships/slideLayout" Target="../slideLayouts/slideLayout7.xml"/><Relationship Id="rId5" Type="http://schemas.openxmlformats.org/officeDocument/2006/relationships/hyperlink" Target="http://fr.wikipedia.org/wiki/Organisation" TargetMode="External"/><Relationship Id="rId4" Type="http://schemas.openxmlformats.org/officeDocument/2006/relationships/hyperlink" Target="http://fr.wikipedia.org/wiki/M%C3%A9thode_agile" TargetMode="External"/></Relationships>
</file>

<file path=ppt/slides/_rels/slide108.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fr.wikipedia.org/wiki/Acc%C3%A8s_%C3%A0_internet_%C3%A0_tr%C3%A8s_haut_d%C3%A9bit" TargetMode="External"/><Relationship Id="rId2" Type="http://schemas.openxmlformats.org/officeDocument/2006/relationships/hyperlink" Target="http://fr.wikipedia.org/wiki/National_Institute_of_Standards_and_Technology"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fr.wikipedia.org/wiki/Internet_Protocol" TargetMode="External"/><Relationship Id="rId2" Type="http://schemas.openxmlformats.org/officeDocument/2006/relationships/hyperlink" Target="http://fr.wikipedia.org/wiki/Serveur_informatiqu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fr.wikipedia.org/wiki/Cloud_computing#cite_note-dummies-3"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fr.wikipedia.org/wiki/National_Institute_of_Standards_and_Technology"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cademia.edu/3219524/Workplace_as_a_Service"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fr.wikipedia.org/wiki/Machine_virtuelle" TargetMode="External"/><Relationship Id="rId2" Type="http://schemas.openxmlformats.org/officeDocument/2006/relationships/hyperlink" Target="http://fr.wikipedia.org/wiki/Virtualisation" TargetMode="Externa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fr.wikipedia.org/wiki/Cloud_computing#cite_note-chee-10" TargetMode="External"/><Relationship Id="rId4" Type="http://schemas.openxmlformats.org/officeDocument/2006/relationships/hyperlink" Target="http://fr.wikipedia.org/wiki/Centre_de_traitement_de_donn%C3%A9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fr.wikipedia.org/wiki/Ressources_informatique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fr.wikipedia.org/wiki/Application_informatique" TargetMode="External"/><Relationship Id="rId2" Type="http://schemas.openxmlformats.org/officeDocument/2006/relationships/hyperlink" Target="http://fr.wikipedia.org/wiki/Logicie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fr.wikipedia.org/wiki/H%C3%A9bergement_web"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fr.wikipedia.org/wiki/IBM" TargetMode="External"/><Relationship Id="rId3" Type="http://schemas.openxmlformats.org/officeDocument/2006/relationships/hyperlink" Target="http://fr.wikipedia.org/wiki/Gmail" TargetMode="External"/><Relationship Id="rId7" Type="http://schemas.openxmlformats.org/officeDocument/2006/relationships/hyperlink" Target="http://fr.wikipedia.org/wiki/LotusLive" TargetMode="External"/><Relationship Id="rId2" Type="http://schemas.openxmlformats.org/officeDocument/2006/relationships/hyperlink" Target="http://fr.wikipedia.org/wiki/Navigateur_web" TargetMode="External"/><Relationship Id="rId1" Type="http://schemas.openxmlformats.org/officeDocument/2006/relationships/slideLayout" Target="../slideLayouts/slideLayout7.xml"/><Relationship Id="rId6" Type="http://schemas.openxmlformats.org/officeDocument/2006/relationships/hyperlink" Target="http://fr.wikipedia.org/wiki/Microsoft_Office_Online" TargetMode="External"/><Relationship Id="rId5" Type="http://schemas.openxmlformats.org/officeDocument/2006/relationships/hyperlink" Target="http://fr.wikipedia.org/wiki/Google_Apps" TargetMode="External"/><Relationship Id="rId4" Type="http://schemas.openxmlformats.org/officeDocument/2006/relationships/hyperlink" Target="http://fr.wikipedia.org/wiki/Microsoft_Office_365"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fr.wikipedia.org/wiki/Virtual_Desktop_Infrastructure" TargetMode="External"/><Relationship Id="rId3" Type="http://schemas.openxmlformats.org/officeDocument/2006/relationships/hyperlink" Target="http://fr.wikipedia.org/wiki/Application_composite" TargetMode="External"/><Relationship Id="rId7" Type="http://schemas.openxmlformats.org/officeDocument/2006/relationships/hyperlink" Target="http://fr.wikipedia.org/wiki/Desktop_as_a_Service" TargetMode="External"/><Relationship Id="rId2" Type="http://schemas.openxmlformats.org/officeDocument/2006/relationships/hyperlink" Target="http://fr.wikipedia.org/wiki/Data_as_a_Service" TargetMode="External"/><Relationship Id="rId1" Type="http://schemas.openxmlformats.org/officeDocument/2006/relationships/slideLayout" Target="../slideLayouts/slideLayout7.xml"/><Relationship Id="rId6" Type="http://schemas.openxmlformats.org/officeDocument/2006/relationships/hyperlink" Target="http://fr.wikipedia.org/wiki/Informaticien" TargetMode="External"/><Relationship Id="rId5" Type="http://schemas.openxmlformats.org/officeDocument/2006/relationships/hyperlink" Target="http://fr.wikipedia.org/wiki/Ma%C3%AEtrise_d'ouvrage" TargetMode="External"/><Relationship Id="rId4" Type="http://schemas.openxmlformats.org/officeDocument/2006/relationships/hyperlink" Target="http://fr.wikipedia.org/wiki/Proc%C3%A9dure_d'entreprise"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fr.wikipedia.org/wiki/Google_Drive" TargetMode="External"/><Relationship Id="rId13" Type="http://schemas.openxmlformats.org/officeDocument/2006/relationships/hyperlink" Target="http://fr.wikipedia.org/wiki/Wuala" TargetMode="External"/><Relationship Id="rId3" Type="http://schemas.openxmlformats.org/officeDocument/2006/relationships/hyperlink" Target="http://fr.wikipedia.org/wiki/OneDrive" TargetMode="External"/><Relationship Id="rId7" Type="http://schemas.openxmlformats.org/officeDocument/2006/relationships/hyperlink" Target="http://fr.wikipedia.org/wiki/Dropbox" TargetMode="External"/><Relationship Id="rId12" Type="http://schemas.openxmlformats.org/officeDocument/2006/relationships/hyperlink" Target="http://fr.wikipedia.org/wiki/Windows_Live_Mesh" TargetMode="External"/><Relationship Id="rId2" Type="http://schemas.openxmlformats.org/officeDocument/2006/relationships/hyperlink" Target="http://fr.wikipedia.org/wiki/Software_Defined_Networking" TargetMode="External"/><Relationship Id="rId1" Type="http://schemas.openxmlformats.org/officeDocument/2006/relationships/slideLayout" Target="../slideLayouts/slideLayout7.xml"/><Relationship Id="rId6" Type="http://schemas.openxmlformats.org/officeDocument/2006/relationships/hyperlink" Target="http://fr.wikipedia.org/wiki/Amazon_S3" TargetMode="External"/><Relationship Id="rId11" Type="http://schemas.openxmlformats.org/officeDocument/2006/relationships/hyperlink" Target="http://fr.wikipedia.org/wiki/Ubuntu_One" TargetMode="External"/><Relationship Id="rId5" Type="http://schemas.openxmlformats.org/officeDocument/2006/relationships/hyperlink" Target="http://fr.wikipedia.org/wiki/SharePoint" TargetMode="External"/><Relationship Id="rId10" Type="http://schemas.openxmlformats.org/officeDocument/2006/relationships/hyperlink" Target="http://fr.wikipedia.org/wiki/ICloud" TargetMode="External"/><Relationship Id="rId4" Type="http://schemas.openxmlformats.org/officeDocument/2006/relationships/hyperlink" Target="http://fr.wikipedia.org/wiki/Box_(entreprise)" TargetMode="External"/><Relationship Id="rId9" Type="http://schemas.openxmlformats.org/officeDocument/2006/relationships/hyperlink" Target="http://fr.wikipedia.org/wiki/HubiC" TargetMode="External"/><Relationship Id="rId14" Type="http://schemas.openxmlformats.org/officeDocument/2006/relationships/hyperlink" Target="http://fr.wikipedia.org/wiki/PAB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38.png"/><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48.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6.emf"/><Relationship Id="rId18" Type="http://schemas.openxmlformats.org/officeDocument/2006/relationships/image" Target="../media/image71.emf"/><Relationship Id="rId26" Type="http://schemas.openxmlformats.org/officeDocument/2006/relationships/image" Target="../media/image79.emf"/><Relationship Id="rId39" Type="http://schemas.openxmlformats.org/officeDocument/2006/relationships/image" Target="../media/image92.emf"/><Relationship Id="rId3" Type="http://schemas.openxmlformats.org/officeDocument/2006/relationships/image" Target="../media/image56.emf"/><Relationship Id="rId21" Type="http://schemas.openxmlformats.org/officeDocument/2006/relationships/image" Target="../media/image74.emf"/><Relationship Id="rId34" Type="http://schemas.openxmlformats.org/officeDocument/2006/relationships/image" Target="../media/image87.emf"/><Relationship Id="rId7" Type="http://schemas.openxmlformats.org/officeDocument/2006/relationships/image" Target="../media/image60.emf"/><Relationship Id="rId12" Type="http://schemas.openxmlformats.org/officeDocument/2006/relationships/image" Target="../media/image65.emf"/><Relationship Id="rId17" Type="http://schemas.openxmlformats.org/officeDocument/2006/relationships/image" Target="../media/image70.emf"/><Relationship Id="rId25" Type="http://schemas.openxmlformats.org/officeDocument/2006/relationships/image" Target="../media/image78.emf"/><Relationship Id="rId33" Type="http://schemas.openxmlformats.org/officeDocument/2006/relationships/image" Target="../media/image86.emf"/><Relationship Id="rId38" Type="http://schemas.openxmlformats.org/officeDocument/2006/relationships/image" Target="../media/image91.emf"/><Relationship Id="rId2" Type="http://schemas.openxmlformats.org/officeDocument/2006/relationships/image" Target="../media/image55.emf"/><Relationship Id="rId16" Type="http://schemas.openxmlformats.org/officeDocument/2006/relationships/image" Target="../media/image69.emf"/><Relationship Id="rId20" Type="http://schemas.openxmlformats.org/officeDocument/2006/relationships/image" Target="../media/image73.emf"/><Relationship Id="rId29" Type="http://schemas.openxmlformats.org/officeDocument/2006/relationships/image" Target="../media/image82.emf"/><Relationship Id="rId1" Type="http://schemas.openxmlformats.org/officeDocument/2006/relationships/slideLayout" Target="../slideLayouts/slideLayout7.xml"/><Relationship Id="rId6" Type="http://schemas.openxmlformats.org/officeDocument/2006/relationships/image" Target="../media/image59.emf"/><Relationship Id="rId11" Type="http://schemas.openxmlformats.org/officeDocument/2006/relationships/image" Target="../media/image64.emf"/><Relationship Id="rId24" Type="http://schemas.openxmlformats.org/officeDocument/2006/relationships/image" Target="../media/image77.emf"/><Relationship Id="rId32" Type="http://schemas.openxmlformats.org/officeDocument/2006/relationships/image" Target="../media/image85.emf"/><Relationship Id="rId37" Type="http://schemas.openxmlformats.org/officeDocument/2006/relationships/image" Target="../media/image90.emf"/><Relationship Id="rId5" Type="http://schemas.openxmlformats.org/officeDocument/2006/relationships/image" Target="../media/image58.emf"/><Relationship Id="rId15" Type="http://schemas.openxmlformats.org/officeDocument/2006/relationships/image" Target="../media/image68.emf"/><Relationship Id="rId23" Type="http://schemas.openxmlformats.org/officeDocument/2006/relationships/image" Target="../media/image76.emf"/><Relationship Id="rId28" Type="http://schemas.openxmlformats.org/officeDocument/2006/relationships/image" Target="../media/image81.emf"/><Relationship Id="rId36" Type="http://schemas.openxmlformats.org/officeDocument/2006/relationships/image" Target="../media/image89.emf"/><Relationship Id="rId10" Type="http://schemas.openxmlformats.org/officeDocument/2006/relationships/image" Target="../media/image63.emf"/><Relationship Id="rId19" Type="http://schemas.openxmlformats.org/officeDocument/2006/relationships/image" Target="../media/image72.emf"/><Relationship Id="rId31" Type="http://schemas.openxmlformats.org/officeDocument/2006/relationships/image" Target="../media/image84.emf"/><Relationship Id="rId4" Type="http://schemas.openxmlformats.org/officeDocument/2006/relationships/image" Target="../media/image57.emf"/><Relationship Id="rId9" Type="http://schemas.openxmlformats.org/officeDocument/2006/relationships/image" Target="../media/image62.emf"/><Relationship Id="rId14" Type="http://schemas.openxmlformats.org/officeDocument/2006/relationships/image" Target="../media/image67.emf"/><Relationship Id="rId22" Type="http://schemas.openxmlformats.org/officeDocument/2006/relationships/image" Target="../media/image75.emf"/><Relationship Id="rId27" Type="http://schemas.openxmlformats.org/officeDocument/2006/relationships/image" Target="../media/image80.emf"/><Relationship Id="rId30" Type="http://schemas.openxmlformats.org/officeDocument/2006/relationships/image" Target="../media/image83.emf"/><Relationship Id="rId35" Type="http://schemas.openxmlformats.org/officeDocument/2006/relationships/image" Target="../media/image88.emf"/></Relationships>
</file>

<file path=ppt/slides/_rels/slide49.xml.rels><?xml version="1.0" encoding="UTF-8" standalone="yes"?>
<Relationships xmlns="http://schemas.openxmlformats.org/package/2006/relationships"><Relationship Id="rId8" Type="http://schemas.openxmlformats.org/officeDocument/2006/relationships/hyperlink" Target="http://onedrive.com/" TargetMode="External"/><Relationship Id="rId13" Type="http://schemas.openxmlformats.org/officeDocument/2006/relationships/hyperlink" Target="https://hubic.com/" TargetMode="External"/><Relationship Id="rId18" Type="http://schemas.openxmlformats.org/officeDocument/2006/relationships/image" Target="../media/image95.jpeg"/><Relationship Id="rId3" Type="http://schemas.openxmlformats.org/officeDocument/2006/relationships/hyperlink" Target="http://www.box.com/" TargetMode="External"/><Relationship Id="rId21" Type="http://schemas.openxmlformats.org/officeDocument/2006/relationships/image" Target="../media/image98.jpeg"/><Relationship Id="rId7" Type="http://schemas.openxmlformats.org/officeDocument/2006/relationships/hyperlink" Target="http://mega.co.nz/" TargetMode="External"/><Relationship Id="rId12" Type="http://schemas.openxmlformats.org/officeDocument/2006/relationships/hyperlink" Target="https://drive.google.com/" TargetMode="External"/><Relationship Id="rId17" Type="http://schemas.openxmlformats.org/officeDocument/2006/relationships/image" Target="../media/image94.jpeg"/><Relationship Id="rId2" Type="http://schemas.openxmlformats.org/officeDocument/2006/relationships/hyperlink" Target="http://www.adrive.com/" TargetMode="External"/><Relationship Id="rId16" Type="http://schemas.openxmlformats.org/officeDocument/2006/relationships/image" Target="../media/image93.jpeg"/><Relationship Id="rId20" Type="http://schemas.openxmlformats.org/officeDocument/2006/relationships/image" Target="../media/image97.jpeg"/><Relationship Id="rId1" Type="http://schemas.openxmlformats.org/officeDocument/2006/relationships/slideLayout" Target="../slideLayouts/slideLayout7.xml"/><Relationship Id="rId6" Type="http://schemas.openxmlformats.org/officeDocument/2006/relationships/hyperlink" Target="http://hubic.com/" TargetMode="External"/><Relationship Id="rId11" Type="http://schemas.openxmlformats.org/officeDocument/2006/relationships/hyperlink" Target="https://www.dropbox.com/" TargetMode="External"/><Relationship Id="rId24" Type="http://schemas.openxmlformats.org/officeDocument/2006/relationships/hyperlink" Target="http://www.tomsguide.fr/article/comparatif-stockage-ligne-gratuit-cloud,2-1231.html" TargetMode="External"/><Relationship Id="rId5" Type="http://schemas.openxmlformats.org/officeDocument/2006/relationships/hyperlink" Target="http://drive.google.com/" TargetMode="External"/><Relationship Id="rId15" Type="http://schemas.openxmlformats.org/officeDocument/2006/relationships/hyperlink" Target="https://shared.com/" TargetMode="External"/><Relationship Id="rId23" Type="http://schemas.openxmlformats.org/officeDocument/2006/relationships/image" Target="../media/image100.jpeg"/><Relationship Id="rId10" Type="http://schemas.openxmlformats.org/officeDocument/2006/relationships/hyperlink" Target="https://www.box.com/" TargetMode="External"/><Relationship Id="rId19" Type="http://schemas.openxmlformats.org/officeDocument/2006/relationships/image" Target="../media/image96.jpeg"/><Relationship Id="rId4" Type="http://schemas.openxmlformats.org/officeDocument/2006/relationships/hyperlink" Target="http://www.tomsguide.fr/article/https/www.dropbox.com" TargetMode="External"/><Relationship Id="rId9" Type="http://schemas.openxmlformats.org/officeDocument/2006/relationships/hyperlink" Target="http://shared.com/" TargetMode="External"/><Relationship Id="rId14" Type="http://schemas.openxmlformats.org/officeDocument/2006/relationships/hyperlink" Target="https://mega.co.nz/" TargetMode="External"/><Relationship Id="rId22" Type="http://schemas.openxmlformats.org/officeDocument/2006/relationships/image" Target="../media/image9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8" Type="http://schemas.openxmlformats.org/officeDocument/2006/relationships/hyperlink" Target="http://fr.wikipedia.org/wiki/Microsoft" TargetMode="External"/><Relationship Id="rId13" Type="http://schemas.openxmlformats.org/officeDocument/2006/relationships/hyperlink" Target="http://fr.wikipedia.org/wiki/Dassault_Syst%C3%A8mes" TargetMode="External"/><Relationship Id="rId18" Type="http://schemas.openxmlformats.org/officeDocument/2006/relationships/hyperlink" Target="http://fr.wikipedia.org/wiki/Cloud_computing#cite_note-17" TargetMode="External"/><Relationship Id="rId3" Type="http://schemas.openxmlformats.org/officeDocument/2006/relationships/hyperlink" Target="http://fr.wikipedia.org/wiki/Citrix_Systems" TargetMode="External"/><Relationship Id="rId21" Type="http://schemas.openxmlformats.org/officeDocument/2006/relationships/hyperlink" Target="http://fr.wikipedia.org/wiki/Universit%C3%A9_de_l'Illinois_%C3%A0_Urbana-Champaign" TargetMode="External"/><Relationship Id="rId7" Type="http://schemas.openxmlformats.org/officeDocument/2006/relationships/hyperlink" Target="http://fr.wikipedia.org/wiki/Intel" TargetMode="External"/><Relationship Id="rId12" Type="http://schemas.openxmlformats.org/officeDocument/2006/relationships/hyperlink" Target="http://fr.wikipedia.org/wiki/SFR_Business_Team" TargetMode="External"/><Relationship Id="rId17" Type="http://schemas.openxmlformats.org/officeDocument/2006/relationships/hyperlink" Target="http://fr.wikipedia.org/wiki/Yahoo!" TargetMode="External"/><Relationship Id="rId2" Type="http://schemas.openxmlformats.org/officeDocument/2006/relationships/hyperlink" Target="http://fr.wikipedia.org/wiki/Amazon.com" TargetMode="External"/><Relationship Id="rId16" Type="http://schemas.openxmlformats.org/officeDocument/2006/relationships/hyperlink" Target="http://fr.wikipedia.org/wiki/Hewlett_Packard" TargetMode="External"/><Relationship Id="rId20" Type="http://schemas.openxmlformats.org/officeDocument/2006/relationships/hyperlink" Target="http://en.wikipedia.org/wiki/Infocomm_Development_Authority_of_Singapore" TargetMode="External"/><Relationship Id="rId1" Type="http://schemas.openxmlformats.org/officeDocument/2006/relationships/slideLayout" Target="../slideLayouts/slideLayout7.xml"/><Relationship Id="rId6" Type="http://schemas.openxmlformats.org/officeDocument/2006/relationships/hyperlink" Target="http://fr.wikipedia.org/wiki/IBM" TargetMode="External"/><Relationship Id="rId11" Type="http://schemas.openxmlformats.org/officeDocument/2006/relationships/hyperlink" Target="http://fr.wikipedia.org/wiki/Orange_Business_Services" TargetMode="External"/><Relationship Id="rId5" Type="http://schemas.openxmlformats.org/officeDocument/2006/relationships/hyperlink" Target="http://fr.wikipedia.org/wiki/Hewlett-Packard" TargetMode="External"/><Relationship Id="rId15" Type="http://schemas.openxmlformats.org/officeDocument/2006/relationships/hyperlink" Target="http://fr.wikipedia.org/wiki/OVH" TargetMode="External"/><Relationship Id="rId10" Type="http://schemas.openxmlformats.org/officeDocument/2006/relationships/hyperlink" Target="http://fr.wikipedia.org/wiki/Cloud_computing#cite_note-16" TargetMode="External"/><Relationship Id="rId19" Type="http://schemas.openxmlformats.org/officeDocument/2006/relationships/hyperlink" Target="http://fr.wikipedia.org/w/index.php?title=Infocomm_Development_Authority_of_Singapore&amp;action=edit&amp;redlink=1" TargetMode="External"/><Relationship Id="rId4" Type="http://schemas.openxmlformats.org/officeDocument/2006/relationships/hyperlink" Target="http://fr.wikipedia.org/wiki/Google" TargetMode="External"/><Relationship Id="rId9" Type="http://schemas.openxmlformats.org/officeDocument/2006/relationships/hyperlink" Target="http://fr.wikipedia.org/wiki/Salesforce.com" TargetMode="External"/><Relationship Id="rId14" Type="http://schemas.openxmlformats.org/officeDocument/2006/relationships/hyperlink" Target="http://fr.wikipedia.org/wiki/Gandi" TargetMode="External"/><Relationship Id="rId22" Type="http://schemas.openxmlformats.org/officeDocument/2006/relationships/hyperlink" Target="http://fr.wikipedia.org/wiki/Institut_de_Technologie_de_Karlsruhe"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fr.wikipedia.org/w/index.php?title=IELO&amp;action=edit&amp;redlink=1" TargetMode="External"/><Relationship Id="rId13" Type="http://schemas.openxmlformats.org/officeDocument/2006/relationships/hyperlink" Target="http://fr.wikipedia.org/wiki/25_mars" TargetMode="External"/><Relationship Id="rId18" Type="http://schemas.openxmlformats.org/officeDocument/2006/relationships/hyperlink" Target="http://fr.wikipedia.org/wiki/Gestion_de_la_relation_client" TargetMode="External"/><Relationship Id="rId26" Type="http://schemas.openxmlformats.org/officeDocument/2006/relationships/hyperlink" Target="http://fr.wikipedia.org/wiki/Thales" TargetMode="External"/><Relationship Id="rId3" Type="http://schemas.openxmlformats.org/officeDocument/2006/relationships/hyperlink" Target="http://fr.wikipedia.org/wiki/Microsoft" TargetMode="External"/><Relationship Id="rId21" Type="http://schemas.openxmlformats.org/officeDocument/2006/relationships/hyperlink" Target="http://fr.wikipedia.org/wiki/Gouvernement_f%C3%A9d%C3%A9ral_des_%C3%89tats-Unis" TargetMode="External"/><Relationship Id="rId34" Type="http://schemas.openxmlformats.org/officeDocument/2006/relationships/hyperlink" Target="http://fr.wikipedia.org/wiki/Cloud_computing#cite_note-26" TargetMode="External"/><Relationship Id="rId7" Type="http://schemas.openxmlformats.org/officeDocument/2006/relationships/hyperlink" Target="http://fr.wikipedia.org/wiki/Logiciel_libre" TargetMode="External"/><Relationship Id="rId12" Type="http://schemas.openxmlformats.org/officeDocument/2006/relationships/hyperlink" Target="http://fr.wikipedia.org/wiki/Free_Cloud_Alliance" TargetMode="External"/><Relationship Id="rId17" Type="http://schemas.openxmlformats.org/officeDocument/2006/relationships/hyperlink" Target="http://fr.wikipedia.org/wiki/Progiciel_de_gestion_int%C3%A9gr%C3%A9" TargetMode="External"/><Relationship Id="rId25" Type="http://schemas.openxmlformats.org/officeDocument/2006/relationships/hyperlink" Target="http://fr.wikipedia.org/wiki/Orange_(entreprise)" TargetMode="External"/><Relationship Id="rId33" Type="http://schemas.openxmlformats.org/officeDocument/2006/relationships/hyperlink" Target="http://fr.wikipedia.org/wiki/Caisse_des_d%C3%A9p%C3%B4ts_et_consignations" TargetMode="External"/><Relationship Id="rId38" Type="http://schemas.openxmlformats.org/officeDocument/2006/relationships/hyperlink" Target="http://fr.wikipedia.org/wiki/Souverainet%C3%A9_num%C3%A9rique" TargetMode="External"/><Relationship Id="rId2" Type="http://schemas.openxmlformats.org/officeDocument/2006/relationships/hyperlink" Target="http://fr.wikipedia.org/wiki/Cloud_computing#cite_note-18" TargetMode="External"/><Relationship Id="rId16" Type="http://schemas.openxmlformats.org/officeDocument/2006/relationships/hyperlink" Target="http://fr.wikipedia.org/wiki/Cloud_computing#cite_note-20" TargetMode="External"/><Relationship Id="rId20" Type="http://schemas.openxmlformats.org/officeDocument/2006/relationships/hyperlink" Target="http://fr.wikipedia.org/wiki/Cloud_computing#cite_note-21" TargetMode="External"/><Relationship Id="rId29" Type="http://schemas.openxmlformats.org/officeDocument/2006/relationships/hyperlink" Target="http://fr.wikipedia.org/wiki/SFR" TargetMode="External"/><Relationship Id="rId1" Type="http://schemas.openxmlformats.org/officeDocument/2006/relationships/slideLayout" Target="../slideLayouts/slideLayout7.xml"/><Relationship Id="rId6" Type="http://schemas.openxmlformats.org/officeDocument/2006/relationships/hyperlink" Target="http://fr.wikipedia.org/wiki/%C3%89diteur_de_logiciel" TargetMode="External"/><Relationship Id="rId11" Type="http://schemas.openxmlformats.org/officeDocument/2006/relationships/hyperlink" Target="http://fr.wikipedia.org/wiki/TioLive" TargetMode="External"/><Relationship Id="rId24" Type="http://schemas.openxmlformats.org/officeDocument/2006/relationships/hyperlink" Target="http://fr.wikipedia.org/wiki/Cloudwatt" TargetMode="External"/><Relationship Id="rId32" Type="http://schemas.openxmlformats.org/officeDocument/2006/relationships/hyperlink" Target="http://fr.wikipedia.org/wiki/Cloud_computing#cite_note-25" TargetMode="External"/><Relationship Id="rId37" Type="http://schemas.openxmlformats.org/officeDocument/2006/relationships/hyperlink" Target="http://fr.wikipedia.org/wiki/Cloud_computing#cite_note-29" TargetMode="External"/><Relationship Id="rId5" Type="http://schemas.openxmlformats.org/officeDocument/2006/relationships/hyperlink" Target="http://fr.wikipedia.org/wiki/Cloud_computing#cite_note-19" TargetMode="External"/><Relationship Id="rId15" Type="http://schemas.openxmlformats.org/officeDocument/2006/relationships/hyperlink" Target="http://fr.wikipedia.org/wiki/2010" TargetMode="External"/><Relationship Id="rId23" Type="http://schemas.openxmlformats.org/officeDocument/2006/relationships/hyperlink" Target="http://fr.wikipedia.org/wiki/Cloud_computing#cite_note-22" TargetMode="External"/><Relationship Id="rId28" Type="http://schemas.openxmlformats.org/officeDocument/2006/relationships/hyperlink" Target="http://fr.wikipedia.org/wiki/Numergy" TargetMode="External"/><Relationship Id="rId36" Type="http://schemas.openxmlformats.org/officeDocument/2006/relationships/hyperlink" Target="http://fr.wikipedia.org/wiki/Cloud_computing#cite_note-28" TargetMode="External"/><Relationship Id="rId10" Type="http://schemas.openxmlformats.org/officeDocument/2006/relationships/hyperlink" Target="http://fr.wikipedia.org/w/index.php?title=Nexedi&amp;action=edit&amp;redlink=1" TargetMode="External"/><Relationship Id="rId19" Type="http://schemas.openxmlformats.org/officeDocument/2006/relationships/hyperlink" Target="http://fr.wikipedia.org/wiki/Gestion_de_la_connaissance" TargetMode="External"/><Relationship Id="rId31" Type="http://schemas.openxmlformats.org/officeDocument/2006/relationships/hyperlink" Target="http://fr.wikipedia.org/wiki/Cloud_computing#cite_note-24" TargetMode="External"/><Relationship Id="rId4" Type="http://schemas.openxmlformats.org/officeDocument/2006/relationships/hyperlink" Target="http://fr.wikipedia.org/wiki/Google" TargetMode="External"/><Relationship Id="rId9" Type="http://schemas.openxmlformats.org/officeDocument/2006/relationships/hyperlink" Target="http://fr.wikipedia.org/wiki/Mandriva" TargetMode="External"/><Relationship Id="rId14" Type="http://schemas.openxmlformats.org/officeDocument/2006/relationships/hyperlink" Target="http://fr.wikipedia.org/wiki/Mars_2010" TargetMode="External"/><Relationship Id="rId22" Type="http://schemas.openxmlformats.org/officeDocument/2006/relationships/hyperlink" Target="http://fr.wikipedia.org/wiki/Data_centers" TargetMode="External"/><Relationship Id="rId27" Type="http://schemas.openxmlformats.org/officeDocument/2006/relationships/hyperlink" Target="http://fr.wikipedia.org/wiki/Cloud_computing#cite_note-23" TargetMode="External"/><Relationship Id="rId30" Type="http://schemas.openxmlformats.org/officeDocument/2006/relationships/hyperlink" Target="http://fr.wikipedia.org/wiki/Bull" TargetMode="External"/><Relationship Id="rId35" Type="http://schemas.openxmlformats.org/officeDocument/2006/relationships/hyperlink" Target="http://fr.wikipedia.org/wiki/Cloud_computing#cite_note-27"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fr.wikipedia.org/wiki/Dell" TargetMode="External"/><Relationship Id="rId13" Type="http://schemas.openxmlformats.org/officeDocument/2006/relationships/hyperlink" Target="http://fr.wikipedia.org/wiki/Orange_(entreprise)" TargetMode="External"/><Relationship Id="rId18" Type="http://schemas.openxmlformats.org/officeDocument/2006/relationships/hyperlink" Target="http://fr.wikipedia.org/wiki/Open_source" TargetMode="External"/><Relationship Id="rId3" Type="http://schemas.openxmlformats.org/officeDocument/2006/relationships/hyperlink" Target="http://fr.wikipedia.org/wiki/Red_Hat" TargetMode="External"/><Relationship Id="rId21" Type="http://schemas.openxmlformats.org/officeDocument/2006/relationships/image" Target="../media/image101.png"/><Relationship Id="rId7" Type="http://schemas.openxmlformats.org/officeDocument/2006/relationships/hyperlink" Target="http://fr.wikipedia.org/wiki/Cisco" TargetMode="External"/><Relationship Id="rId12" Type="http://schemas.openxmlformats.org/officeDocument/2006/relationships/hyperlink" Target="http://fr.wikipedia.org/wiki/Oracle_(entreprise)" TargetMode="External"/><Relationship Id="rId17" Type="http://schemas.openxmlformats.org/officeDocument/2006/relationships/hyperlink" Target="http://fr.wikipedia.org/wiki/Intel" TargetMode="External"/><Relationship Id="rId2" Type="http://schemas.openxmlformats.org/officeDocument/2006/relationships/hyperlink" Target="http://fr.wikipedia.org/wiki/Canonical" TargetMode="External"/><Relationship Id="rId16" Type="http://schemas.openxmlformats.org/officeDocument/2006/relationships/hyperlink" Target="http://fr.wikipedia.org/wiki/VMware" TargetMode="External"/><Relationship Id="rId20" Type="http://schemas.openxmlformats.org/officeDocument/2006/relationships/hyperlink" Target="http://fr.wikipedia.org/wiki/Infrastructure_as_a_service" TargetMode="External"/><Relationship Id="rId1" Type="http://schemas.openxmlformats.org/officeDocument/2006/relationships/slideLayout" Target="../slideLayouts/slideLayout7.xml"/><Relationship Id="rId6" Type="http://schemas.openxmlformats.org/officeDocument/2006/relationships/hyperlink" Target="http://fr.wikipedia.org/wiki/AT&amp;T" TargetMode="External"/><Relationship Id="rId11" Type="http://schemas.openxmlformats.org/officeDocument/2006/relationships/hyperlink" Target="http://fr.wikipedia.org/wiki/Yahoo!" TargetMode="External"/><Relationship Id="rId5" Type="http://schemas.openxmlformats.org/officeDocument/2006/relationships/hyperlink" Target="http://fr.wikipedia.org/w/index.php?title=ENovance&amp;action=edit&amp;redlink=1" TargetMode="External"/><Relationship Id="rId15" Type="http://schemas.openxmlformats.org/officeDocument/2006/relationships/hyperlink" Target="http://fr.wikipedia.org/wiki/EMC_Corporation" TargetMode="External"/><Relationship Id="rId10" Type="http://schemas.openxmlformats.org/officeDocument/2006/relationships/hyperlink" Target="http://fr.wikipedia.org/wiki/IBM" TargetMode="External"/><Relationship Id="rId19" Type="http://schemas.openxmlformats.org/officeDocument/2006/relationships/hyperlink" Target="http://fr.wikipedia.org/wiki/Cloud_computing" TargetMode="External"/><Relationship Id="rId4" Type="http://schemas.openxmlformats.org/officeDocument/2006/relationships/hyperlink" Target="http://fr.wikipedia.org/wiki/SUSE" TargetMode="External"/><Relationship Id="rId9" Type="http://schemas.openxmlformats.org/officeDocument/2006/relationships/hyperlink" Target="http://fr.wikipedia.org/wiki/Hewlett-Packard" TargetMode="External"/><Relationship Id="rId14" Type="http://schemas.openxmlformats.org/officeDocument/2006/relationships/hyperlink" Target="http://fr.wikipedia.org/wiki/Cloudwatt"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datacenterknowledge.com/archives/2012/09/19/openstack-foundation-launches/" TargetMode="External"/><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hyperlink" Target="http://www.silicon.fr/openstack-framework-open-source-du-cloud-pare-lentreprise-101056.html"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fr.wikipedia.org/wiki/Co%C3%BBt_total_de_possessio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fr.wikipedia.org/wiki/Cloud_computing#cite_note-33" TargetMode="External"/><Relationship Id="rId2" Type="http://schemas.openxmlformats.org/officeDocument/2006/relationships/hyperlink" Target="http://fr.wikipedia.org/wiki/Co%C3%BBt_total_de_possession" TargetMode="External"/><Relationship Id="rId1" Type="http://schemas.openxmlformats.org/officeDocument/2006/relationships/slideLayout" Target="../slideLayouts/slideLayout7.xml"/><Relationship Id="rId4" Type="http://schemas.openxmlformats.org/officeDocument/2006/relationships/hyperlink" Target="http://fr.wikipedia.org/wiki/Cloud_computing#cite_note-mahmood-5"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fr.wikipedia.org/wiki/Virtualisation" TargetMode="External"/><Relationship Id="rId3" Type="http://schemas.openxmlformats.org/officeDocument/2006/relationships/hyperlink" Target="http://fr.wikipedia.org/wiki/R%C3%A9seau_informatique" TargetMode="External"/><Relationship Id="rId7" Type="http://schemas.openxmlformats.org/officeDocument/2006/relationships/hyperlink" Target="http://fr.wikipedia.org/wiki/Cloud_computing#cite_note-11" TargetMode="External"/><Relationship Id="rId2" Type="http://schemas.openxmlformats.org/officeDocument/2006/relationships/hyperlink" Target="http://fr.wikipedia.org/wiki/National_Institute_of_Standards_and_Technology" TargetMode="External"/><Relationship Id="rId1" Type="http://schemas.openxmlformats.org/officeDocument/2006/relationships/slideLayout" Target="../slideLayouts/slideLayout7.xml"/><Relationship Id="rId6" Type="http://schemas.openxmlformats.org/officeDocument/2006/relationships/hyperlink" Target="http://fr.wikipedia.org/wiki/Application_informatique" TargetMode="External"/><Relationship Id="rId5" Type="http://schemas.openxmlformats.org/officeDocument/2006/relationships/hyperlink" Target="http://fr.wikipedia.org/wiki/Stockage_d'information" TargetMode="External"/><Relationship Id="rId4" Type="http://schemas.openxmlformats.org/officeDocument/2006/relationships/hyperlink" Target="http://fr.wikipedia.org/wiki/Serveur_informatique"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fr.wikipedia.org/wiki/Service_(%C3%A9conomie)" TargetMode="External"/><Relationship Id="rId13" Type="http://schemas.openxmlformats.org/officeDocument/2006/relationships/hyperlink" Target="http://fr.wikipedia.org/wiki/Afnor" TargetMode="External"/><Relationship Id="rId3" Type="http://schemas.openxmlformats.org/officeDocument/2006/relationships/hyperlink" Target="http://fr.wikipedia.org/wiki/Richard_Stallman" TargetMode="External"/><Relationship Id="rId7" Type="http://schemas.openxmlformats.org/officeDocument/2006/relationships/hyperlink" Target="http://fr.wikipedia.org/wiki/Externalisation" TargetMode="External"/><Relationship Id="rId12" Type="http://schemas.openxmlformats.org/officeDocument/2006/relationships/hyperlink" Target="http://fr.wikipedia.org/w/index.php?title=Niveau_de_services&amp;action=edit&amp;redlink=1" TargetMode="External"/><Relationship Id="rId2" Type="http://schemas.openxmlformats.org/officeDocument/2006/relationships/hyperlink" Target="http://fr.wikipedia.org/wiki/Enfermement_propri%C3%A9taire" TargetMode="External"/><Relationship Id="rId1" Type="http://schemas.openxmlformats.org/officeDocument/2006/relationships/slideLayout" Target="../slideLayouts/slideLayout7.xml"/><Relationship Id="rId6" Type="http://schemas.openxmlformats.org/officeDocument/2006/relationships/hyperlink" Target="http://fr.wikipedia.org/wiki/Oracle_Corporation" TargetMode="External"/><Relationship Id="rId11" Type="http://schemas.openxmlformats.org/officeDocument/2006/relationships/hyperlink" Target="http://fr.wikipedia.org/wiki/Syst%C3%A8me_d'information" TargetMode="External"/><Relationship Id="rId5" Type="http://schemas.openxmlformats.org/officeDocument/2006/relationships/hyperlink" Target="http://fr.wikipedia.org/wiki/Lawrence_Ellison" TargetMode="External"/><Relationship Id="rId15" Type="http://schemas.openxmlformats.org/officeDocument/2006/relationships/hyperlink" Target="http://fr.wikipedia.org/wiki/Infog%C3%A9rance" TargetMode="External"/><Relationship Id="rId10" Type="http://schemas.openxmlformats.org/officeDocument/2006/relationships/hyperlink" Target="http://fr.wikipedia.org/wiki/Informatique" TargetMode="External"/><Relationship Id="rId4" Type="http://schemas.openxmlformats.org/officeDocument/2006/relationships/hyperlink" Target="http://fr.wikipedia.org/wiki/GNU" TargetMode="External"/><Relationship Id="rId9" Type="http://schemas.openxmlformats.org/officeDocument/2006/relationships/hyperlink" Target="http://fr.wikipedia.org/wiki/Int%C3%A9gration_(math%C3%A9matiques)" TargetMode="External"/><Relationship Id="rId14" Type="http://schemas.openxmlformats.org/officeDocument/2006/relationships/hyperlink" Target="http://fr.wikipedia.org/wiki/SSII"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fr.wikipedia.org/wiki/Cyberattaque" TargetMode="External"/><Relationship Id="rId2" Type="http://schemas.openxmlformats.org/officeDocument/2006/relationships/hyperlink" Target="http://fr.wikipedia.org/wiki/S%C3%A9curit%C3%A9_du_cloud"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cloudcomputinginsights.com/management/cloud-computing-advantages-and-disadvantages/?mode=featured" TargetMode="External"/><Relationship Id="rId5" Type="http://schemas.openxmlformats.org/officeDocument/2006/relationships/image" Target="../media/image110.jpeg"/><Relationship Id="rId4" Type="http://schemas.openxmlformats.org/officeDocument/2006/relationships/hyperlink" Target="https://u.osu.edu/cloudcomputing/pros-and-cons/"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fr.wikipedia.org/wiki/Cyberattaque"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fr.wikipedia.org/wiki/Tra%C3%A7abilit%C3%A9" TargetMode="External"/><Relationship Id="rId7" Type="http://schemas.openxmlformats.org/officeDocument/2006/relationships/image" Target="../media/image112.png"/><Relationship Id="rId2" Type="http://schemas.openxmlformats.org/officeDocument/2006/relationships/hyperlink" Target="http://fr.wikipedia.org/wiki/Entreprise" TargetMode="External"/><Relationship Id="rId1" Type="http://schemas.openxmlformats.org/officeDocument/2006/relationships/slideLayout" Target="../slideLayouts/slideLayout7.xml"/><Relationship Id="rId6" Type="http://schemas.openxmlformats.org/officeDocument/2006/relationships/hyperlink" Target="http://fr.wikipedia.org/wiki/Cloud_computing#cite_note-31" TargetMode="External"/><Relationship Id="rId5" Type="http://schemas.openxmlformats.org/officeDocument/2006/relationships/hyperlink" Target="http://fr.wikipedia.org/wiki/Microsoft_Office_365" TargetMode="External"/><Relationship Id="rId4" Type="http://schemas.openxmlformats.org/officeDocument/2006/relationships/hyperlink" Target="http://fr.wikipedia.org/wiki/Cloud_computing#cite_note-cloud-30"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14.gi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www.ssc-spc.gc.ca/pages/itir-triti/afac-ccca-20130829pres-eng.html" TargetMode="External"/><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fr.wikipedia.org/wiki/Test_(informatique)" TargetMode="External"/><Relationship Id="rId3" Type="http://schemas.openxmlformats.org/officeDocument/2006/relationships/hyperlink" Target="http://fr.wikipedia.org/wiki/SaaS" TargetMode="External"/><Relationship Id="rId7" Type="http://schemas.openxmlformats.org/officeDocument/2006/relationships/hyperlink" Target="http://fr.wikipedia.org/wiki/Gestion_de_la_relation_clie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fr.wikipedia.org/wiki/Outils_collaboratifs" TargetMode="External"/><Relationship Id="rId5" Type="http://schemas.openxmlformats.org/officeDocument/2006/relationships/hyperlink" Target="http://fr.wikipedia.org/wiki/Courrier_%C3%A9lectronique" TargetMode="External"/><Relationship Id="rId4" Type="http://schemas.openxmlformats.org/officeDocument/2006/relationships/hyperlink" Target="http://fr.wikipedia.org/wiki/Web_2.0" TargetMode="External"/></Relationships>
</file>

<file path=ppt/slides/_rels/slide8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7.xml"/><Relationship Id="rId5" Type="http://schemas.openxmlformats.org/officeDocument/2006/relationships/image" Target="../media/image123.jpeg"/><Relationship Id="rId4" Type="http://schemas.openxmlformats.org/officeDocument/2006/relationships/image" Target="../media/image122.jpeg"/></Relationships>
</file>

<file path=ppt/slides/_rels/slide8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hyperlink" Target="http://www.eurocloud.fr/doc/lb_eurocloud_distrib.pdf" TargetMode="External"/><Relationship Id="rId3" Type="http://schemas.openxmlformats.org/officeDocument/2006/relationships/hyperlink" Target="http://fr.wikipedia.org/wiki/Syntec_Num%C3%A9rique" TargetMode="External"/><Relationship Id="rId7" Type="http://schemas.openxmlformats.org/officeDocument/2006/relationships/hyperlink" Target="http://www.slideshare.net/causse/synthse-livre-blanc-eurocloud-forum-ibm" TargetMode="External"/><Relationship Id="rId2" Type="http://schemas.openxmlformats.org/officeDocument/2006/relationships/hyperlink" Target="http://fr.wikipedia.org/w/index.php?title=Le_livre_blanc_du_Cloud,_du_SaaS_et_des_Managed_Services_pour_les_partenaires_IT_et_t%C3%A9l%C3%A9coms&amp;action=edit&amp;redlink=1" TargetMode="External"/><Relationship Id="rId1" Type="http://schemas.openxmlformats.org/officeDocument/2006/relationships/slideLayout" Target="../slideLayouts/slideLayout7.xml"/><Relationship Id="rId6" Type="http://schemas.openxmlformats.org/officeDocument/2006/relationships/hyperlink" Target="http://download.microsoft.com/documents/france/windowsazure/livre-blanc-enterprise-cloud-economics.pdf" TargetMode="External"/><Relationship Id="rId5" Type="http://schemas.openxmlformats.org/officeDocument/2006/relationships/hyperlink" Target="http://fr.wikipedia.org/wiki/Microsoft" TargetMode="External"/><Relationship Id="rId4" Type="http://schemas.openxmlformats.org/officeDocument/2006/relationships/hyperlink" Target="http://fr.wikipedia.org/wiki/Livre_blanc" TargetMode="External"/><Relationship Id="rId9" Type="http://schemas.openxmlformats.org/officeDocument/2006/relationships/hyperlink" Target="http://images.cigref.fr/Publication/2012-2013-Fondamentaux-Cloud-Computing-Point-de-vue-grandes-entreprises.pdf"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https://dcdevteam.team.partners.extranet.microsoft.com/projects/quincy/Monthly%20Aerial%20Photos/09.18.06%20002.jpg" TargetMode="External"/><Relationship Id="rId2" Type="http://schemas.openxmlformats.org/officeDocument/2006/relationships/image" Target="../media/image126.jpeg"/><Relationship Id="rId1" Type="http://schemas.openxmlformats.org/officeDocument/2006/relationships/slideLayout" Target="../slideLayouts/slideLayout7.xml"/><Relationship Id="rId4" Type="http://schemas.openxmlformats.org/officeDocument/2006/relationships/image" Target="../media/image127.jpeg"/></Relationships>
</file>

<file path=ppt/slides/_rels/slide9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www.solucominsight.fr/2013/04/le-cloud-computing-avenir-du-green-it/" TargetMode="External"/><Relationship Id="rId2" Type="http://schemas.openxmlformats.org/officeDocument/2006/relationships/hyperlink" Target="http://googleenterprisefrance.blogspot.fr/2012/09/cloud-computing-et-economies-denergie.html" TargetMode="External"/><Relationship Id="rId1" Type="http://schemas.openxmlformats.org/officeDocument/2006/relationships/slideLayout" Target="../slideLayouts/slideLayout7.xml"/><Relationship Id="rId4" Type="http://schemas.openxmlformats.org/officeDocument/2006/relationships/hyperlink" Target="http://www.latroisiemerevolutionindustrielleennordpasdecalais.fr/jeremy-rifkin/"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www.lemonde.fr/planete/article/2013/07/01/les-centres-de-donnees-informatiques-gros-consommateurs-d-energie_3439768_3244.html" TargetMode="External"/><Relationship Id="rId3" Type="http://schemas.openxmlformats.org/officeDocument/2006/relationships/hyperlink" Target="http://fr.wikipedia.org/wiki/Informatique_durable" TargetMode="External"/><Relationship Id="rId7" Type="http://schemas.openxmlformats.org/officeDocument/2006/relationships/hyperlink" Target="https://www.youtube.com/watch?v=ffktboqJofo" TargetMode="External"/><Relationship Id="rId2" Type="http://schemas.openxmlformats.org/officeDocument/2006/relationships/hyperlink" Target="http://fr.wikipedia.org/wiki/Greenpeace" TargetMode="External"/><Relationship Id="rId1" Type="http://schemas.openxmlformats.org/officeDocument/2006/relationships/slideLayout" Target="../slideLayouts/slideLayout7.xml"/><Relationship Id="rId6" Type="http://schemas.openxmlformats.org/officeDocument/2006/relationships/hyperlink" Target="http://television.telerama.fr/tele/programmes-tv/internet-la-pollution-cachee,42065506.php" TargetMode="External"/><Relationship Id="rId5" Type="http://schemas.openxmlformats.org/officeDocument/2006/relationships/hyperlink" Target="http://www.lcp.fr/emissions/docs-ad-hoc" TargetMode="External"/><Relationship Id="rId4" Type="http://schemas.openxmlformats.org/officeDocument/2006/relationships/hyperlink" Target="http://www.greenpeace.org/international/en/campaigns/climate-change/cool-it/Campaign-analysis/Guide-to-Greener-Electronics/" TargetMode="External"/></Relationships>
</file>

<file path=ppt/slides/_rels/slide95.xml.rels><?xml version="1.0" encoding="UTF-8" standalone="yes"?>
<Relationships xmlns="http://schemas.openxmlformats.org/package/2006/relationships"><Relationship Id="rId8" Type="http://schemas.openxmlformats.org/officeDocument/2006/relationships/image" Target="../media/image133.jpg"/><Relationship Id="rId3" Type="http://schemas.openxmlformats.org/officeDocument/2006/relationships/hyperlink" Target="https://lejournal.cnrs.fr/articles/le-difficile-stockage-des-masses-de-donnees" TargetMode="External"/><Relationship Id="rId7" Type="http://schemas.openxmlformats.org/officeDocument/2006/relationships/image" Target="../media/image132.jpg"/><Relationship Id="rId12" Type="http://schemas.openxmlformats.org/officeDocument/2006/relationships/image" Target="../media/image137.jpg"/><Relationship Id="rId2" Type="http://schemas.openxmlformats.org/officeDocument/2006/relationships/image" Target="../media/image129.jpg"/><Relationship Id="rId1" Type="http://schemas.openxmlformats.org/officeDocument/2006/relationships/slideLayout" Target="../slideLayouts/slideLayout7.xml"/><Relationship Id="rId6" Type="http://schemas.openxmlformats.org/officeDocument/2006/relationships/image" Target="../media/image131.jpg"/><Relationship Id="rId11" Type="http://schemas.openxmlformats.org/officeDocument/2006/relationships/image" Target="../media/image136.jpg"/><Relationship Id="rId5" Type="http://schemas.openxmlformats.org/officeDocument/2006/relationships/image" Target="../media/image130.jpg"/><Relationship Id="rId10" Type="http://schemas.openxmlformats.org/officeDocument/2006/relationships/image" Target="../media/image135.jpg"/><Relationship Id="rId4" Type="http://schemas.openxmlformats.org/officeDocument/2006/relationships/hyperlink" Target="http://www.cnet.com/news/facebook-turns-on-data-center-at-edge-of-the-arctic-circle/" TargetMode="External"/><Relationship Id="rId9" Type="http://schemas.openxmlformats.org/officeDocument/2006/relationships/image" Target="../media/image134.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http://fr.wikipedia.org/wiki/Cloud_computing" TargetMode="External"/><Relationship Id="rId2" Type="http://schemas.openxmlformats.org/officeDocument/2006/relationships/hyperlink" Target="http://fr.wikipedia.org/wiki/Technologies_de_l'information_et_de_la_communication" TargetMode="External"/><Relationship Id="rId1" Type="http://schemas.openxmlformats.org/officeDocument/2006/relationships/slideLayout" Target="../slideLayouts/slideLayout7.xml"/><Relationship Id="rId4" Type="http://schemas.openxmlformats.org/officeDocument/2006/relationships/hyperlink" Target="http://fr.wikipedia.org/wiki/Directeur_des_syst%C3%A8mes_d'information"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13287" y="116632"/>
            <a:ext cx="8280920" cy="2585323"/>
          </a:xfrm>
          <a:prstGeom prst="rect">
            <a:avLst/>
          </a:prstGeom>
          <a:noFill/>
        </p:spPr>
        <p:txBody>
          <a:bodyPr wrap="square" rtlCol="0">
            <a:spAutoFit/>
          </a:bodyPr>
          <a:lstStyle/>
          <a:p>
            <a:pPr algn="ctr"/>
            <a:r>
              <a:rPr lang="fr-FR" sz="6600" dirty="0" smtClean="0">
                <a:solidFill>
                  <a:srgbClr val="002060"/>
                </a:solidFill>
              </a:rPr>
              <a:t>CLOUD COMPUTING</a:t>
            </a:r>
          </a:p>
          <a:p>
            <a:pPr algn="ctr"/>
            <a:r>
              <a:rPr lang="fr-FR" sz="4800" dirty="0" smtClean="0">
                <a:solidFill>
                  <a:srgbClr val="002060"/>
                </a:solidFill>
              </a:rPr>
              <a:t>Généralités et enjeux</a:t>
            </a:r>
          </a:p>
          <a:p>
            <a:pPr algn="ctr"/>
            <a:r>
              <a:rPr lang="fr-FR" sz="4800" dirty="0" smtClean="0">
                <a:solidFill>
                  <a:srgbClr val="002060"/>
                </a:solidFill>
              </a:rPr>
              <a:t>V0</a:t>
            </a:r>
            <a:endParaRPr lang="fr-FR" sz="4800" dirty="0">
              <a:solidFill>
                <a:srgbClr val="002060"/>
              </a:solidFill>
            </a:endParaRPr>
          </a:p>
        </p:txBody>
      </p:sp>
      <p:pic>
        <p:nvPicPr>
          <p:cNvPr id="5" name="Picture 2" descr="C:\Users\Monu\Downloads\images (3).jpg"/>
          <p:cNvPicPr>
            <a:picLocks noChangeAspect="1" noChangeArrowheads="1"/>
          </p:cNvPicPr>
          <p:nvPr/>
        </p:nvPicPr>
        <p:blipFill>
          <a:blip r:embed="rId2"/>
          <a:stretch>
            <a:fillRect/>
          </a:stretch>
        </p:blipFill>
        <p:spPr bwMode="auto">
          <a:xfrm>
            <a:off x="2051720" y="2514600"/>
            <a:ext cx="4800600" cy="4343400"/>
          </a:xfrm>
          <a:prstGeom prst="rect">
            <a:avLst/>
          </a:prstGeom>
          <a:noFill/>
        </p:spPr>
      </p:pic>
      <p:sp>
        <p:nvSpPr>
          <p:cNvPr id="2" name="Espace réservé du numéro de diapositive 1"/>
          <p:cNvSpPr>
            <a:spLocks noGrp="1"/>
          </p:cNvSpPr>
          <p:nvPr>
            <p:ph type="sldNum" sz="quarter" idx="12"/>
          </p:nvPr>
        </p:nvSpPr>
        <p:spPr/>
        <p:txBody>
          <a:bodyPr/>
          <a:lstStyle/>
          <a:p>
            <a:fld id="{84084C39-E697-4972-A878-9CAFD629EB01}" type="slidenum">
              <a:rPr lang="en-US" smtClean="0"/>
              <a:t>1</a:t>
            </a:fld>
            <a:endParaRPr lang="en-US" dirty="0"/>
          </a:p>
        </p:txBody>
      </p:sp>
      <p:sp>
        <p:nvSpPr>
          <p:cNvPr id="3" name="ZoneTexte 2"/>
          <p:cNvSpPr txBox="1"/>
          <p:nvPr/>
        </p:nvSpPr>
        <p:spPr>
          <a:xfrm>
            <a:off x="6948264" y="4869160"/>
            <a:ext cx="1944216" cy="1477328"/>
          </a:xfrm>
          <a:prstGeom prst="rect">
            <a:avLst/>
          </a:prstGeom>
          <a:noFill/>
        </p:spPr>
        <p:txBody>
          <a:bodyPr wrap="square" rtlCol="0">
            <a:spAutoFit/>
          </a:bodyPr>
          <a:lstStyle/>
          <a:p>
            <a:pPr algn="ctr"/>
            <a:r>
              <a:rPr lang="fr-FR" dirty="0" smtClean="0"/>
              <a:t>Présenté par Benjamin LISAN</a:t>
            </a:r>
          </a:p>
          <a:p>
            <a:pPr algn="ctr"/>
            <a:endParaRPr lang="fr-FR" dirty="0"/>
          </a:p>
          <a:p>
            <a:pPr algn="ctr"/>
            <a:r>
              <a:rPr lang="fr-FR" dirty="0" smtClean="0"/>
              <a:t>Date le 20/03/2015</a:t>
            </a:r>
            <a:endParaRPr lang="fr-FR" dirty="0"/>
          </a:p>
        </p:txBody>
      </p:sp>
    </p:spTree>
    <p:extLst>
      <p:ext uri="{BB962C8B-B14F-4D97-AF65-F5344CB8AC3E}">
        <p14:creationId xmlns:p14="http://schemas.microsoft.com/office/powerpoint/2010/main" val="1299249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11760" y="1484784"/>
            <a:ext cx="3676776" cy="1015663"/>
          </a:xfrm>
          <a:prstGeom prst="rect">
            <a:avLst/>
          </a:prstGeom>
          <a:noFill/>
        </p:spPr>
        <p:txBody>
          <a:bodyPr wrap="none" rtlCol="0">
            <a:spAutoFit/>
          </a:bodyPr>
          <a:lstStyle/>
          <a:p>
            <a:pPr algn="ctr"/>
            <a:r>
              <a:rPr lang="fr-FR" sz="6000" b="1" dirty="0" smtClean="0">
                <a:solidFill>
                  <a:srgbClr val="002060"/>
                </a:solidFill>
              </a:rPr>
              <a:t>Définitions</a:t>
            </a:r>
            <a:endParaRPr lang="fr-FR" sz="6000" b="1" dirty="0">
              <a:solidFill>
                <a:srgbClr val="002060"/>
              </a:solidFill>
            </a:endParaRPr>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10</a:t>
            </a:fld>
            <a:endParaRPr lang="en-US"/>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212976"/>
            <a:ext cx="4403369" cy="2484289"/>
          </a:xfrm>
          <a:prstGeom prst="rect">
            <a:avLst/>
          </a:prstGeom>
        </p:spPr>
      </p:pic>
    </p:spTree>
    <p:extLst>
      <p:ext uri="{BB962C8B-B14F-4D97-AF65-F5344CB8AC3E}">
        <p14:creationId xmlns:p14="http://schemas.microsoft.com/office/powerpoint/2010/main" val="23027129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100</a:t>
            </a:fld>
            <a:endParaRPr lang="en-US"/>
          </a:p>
        </p:txBody>
      </p:sp>
      <p:sp>
        <p:nvSpPr>
          <p:cNvPr id="3" name="Rectangle 2"/>
          <p:cNvSpPr/>
          <p:nvPr/>
        </p:nvSpPr>
        <p:spPr>
          <a:xfrm>
            <a:off x="107504" y="561669"/>
            <a:ext cx="8856984" cy="3970318"/>
          </a:xfrm>
          <a:prstGeom prst="rect">
            <a:avLst/>
          </a:prstGeom>
        </p:spPr>
        <p:txBody>
          <a:bodyPr wrap="square">
            <a:spAutoFit/>
          </a:bodyPr>
          <a:lstStyle/>
          <a:p>
            <a:pPr algn="just">
              <a:spcBef>
                <a:spcPct val="0"/>
              </a:spcBef>
            </a:pPr>
            <a:r>
              <a:rPr lang="fr-FR" altLang="fr-FR" b="1" dirty="0">
                <a:solidFill>
                  <a:srgbClr val="002060"/>
                </a:solidFill>
              </a:rPr>
              <a:t>Cloud </a:t>
            </a:r>
            <a:r>
              <a:rPr lang="fr-FR" altLang="fr-FR" b="1" dirty="0" err="1">
                <a:solidFill>
                  <a:srgbClr val="002060"/>
                </a:solidFill>
              </a:rPr>
              <a:t>Foundry</a:t>
            </a:r>
            <a:r>
              <a:rPr lang="fr-FR" altLang="fr-FR" b="1" dirty="0">
                <a:solidFill>
                  <a:srgbClr val="002060"/>
                </a:solidFill>
              </a:rPr>
              <a:t> </a:t>
            </a:r>
            <a:r>
              <a:rPr lang="fr-FR" altLang="fr-FR" dirty="0">
                <a:solidFill>
                  <a:srgbClr val="002060"/>
                </a:solidFill>
              </a:rPr>
              <a:t>: </a:t>
            </a:r>
            <a:r>
              <a:rPr lang="fr-FR" altLang="fr-FR" i="1" dirty="0">
                <a:solidFill>
                  <a:srgbClr val="002060"/>
                </a:solidFill>
              </a:rPr>
              <a:t>plateforme communautaire de développement Open Source, servant au développement de cod</a:t>
            </a:r>
            <a:r>
              <a:rPr lang="fr-FR" altLang="fr-FR" dirty="0">
                <a:solidFill>
                  <a:srgbClr val="002060"/>
                </a:solidFill>
              </a:rPr>
              <a:t>es (Elle est gratuite, contrairement, par exemple, à </a:t>
            </a:r>
            <a:r>
              <a:rPr lang="fr-FR" altLang="fr-FR" b="1" dirty="0" err="1">
                <a:solidFill>
                  <a:srgbClr val="002060"/>
                </a:solidFill>
              </a:rPr>
              <a:t>Sharepoint</a:t>
            </a:r>
            <a:r>
              <a:rPr lang="fr-FR" altLang="fr-FR" dirty="0">
                <a:solidFill>
                  <a:srgbClr val="002060"/>
                </a:solidFill>
              </a:rPr>
              <a:t> qui est payant). </a:t>
            </a:r>
            <a:r>
              <a:rPr lang="fr-FR" altLang="fr-FR" dirty="0" smtClean="0">
                <a:solidFill>
                  <a:srgbClr val="002060"/>
                </a:solidFill>
              </a:rPr>
              <a:t> (Elle serait concurrente de Docker _ voir plus loin).</a:t>
            </a:r>
          </a:p>
          <a:p>
            <a:pPr algn="just">
              <a:spcBef>
                <a:spcPct val="0"/>
              </a:spcBef>
            </a:pPr>
            <a:endParaRPr lang="fr-FR" b="1" dirty="0" smtClean="0">
              <a:solidFill>
                <a:srgbClr val="002060"/>
              </a:solidFill>
            </a:endParaRPr>
          </a:p>
          <a:p>
            <a:pPr algn="just">
              <a:spcBef>
                <a:spcPct val="0"/>
              </a:spcBef>
            </a:pPr>
            <a:r>
              <a:rPr lang="fr-FR" b="1" dirty="0" smtClean="0">
                <a:solidFill>
                  <a:srgbClr val="002060"/>
                </a:solidFill>
              </a:rPr>
              <a:t>Cloud </a:t>
            </a:r>
            <a:r>
              <a:rPr lang="fr-FR" b="1" dirty="0" err="1">
                <a:solidFill>
                  <a:srgbClr val="002060"/>
                </a:solidFill>
              </a:rPr>
              <a:t>Foundry</a:t>
            </a:r>
            <a:r>
              <a:rPr lang="fr-FR" dirty="0">
                <a:solidFill>
                  <a:srgbClr val="002060"/>
                </a:solidFill>
              </a:rPr>
              <a:t> est une </a:t>
            </a:r>
            <a:r>
              <a:rPr lang="fr-FR" dirty="0" smtClean="0">
                <a:solidFill>
                  <a:srgbClr val="002060"/>
                </a:solidFill>
                <a:hlinkClick r:id="rId2" tooltip="Plate-forme en tant que service"/>
              </a:rPr>
              <a:t>plate-forme </a:t>
            </a:r>
            <a:r>
              <a:rPr lang="fr-FR" dirty="0">
                <a:solidFill>
                  <a:srgbClr val="002060"/>
                </a:solidFill>
                <a:hlinkClick r:id="rId2" tooltip="Plate-forme en tant que service"/>
              </a:rPr>
              <a:t>en tant que service</a:t>
            </a:r>
            <a:r>
              <a:rPr lang="fr-FR" dirty="0">
                <a:solidFill>
                  <a:srgbClr val="002060"/>
                </a:solidFill>
              </a:rPr>
              <a:t> (</a:t>
            </a:r>
            <a:r>
              <a:rPr lang="fr-FR" dirty="0" err="1">
                <a:solidFill>
                  <a:srgbClr val="002060"/>
                </a:solidFill>
              </a:rPr>
              <a:t>PaaS</a:t>
            </a:r>
            <a:r>
              <a:rPr lang="fr-FR" dirty="0" smtClean="0">
                <a:solidFill>
                  <a:srgbClr val="002060"/>
                </a:solidFill>
              </a:rPr>
              <a:t>) de </a:t>
            </a:r>
            <a:r>
              <a:rPr lang="fr-FR" dirty="0">
                <a:solidFill>
                  <a:srgbClr val="002060"/>
                </a:solidFill>
                <a:hlinkClick r:id="rId3" tooltip="Cloud computing"/>
              </a:rPr>
              <a:t>cloud </a:t>
            </a:r>
            <a:r>
              <a:rPr lang="fr-FR" dirty="0" err="1" smtClean="0">
                <a:solidFill>
                  <a:srgbClr val="002060"/>
                </a:solidFill>
                <a:hlinkClick r:id="rId3" tooltip="Cloud computing"/>
              </a:rPr>
              <a:t>computing</a:t>
            </a:r>
            <a:r>
              <a:rPr lang="fr-FR" dirty="0" smtClean="0">
                <a:solidFill>
                  <a:srgbClr val="002060"/>
                </a:solidFill>
              </a:rPr>
              <a:t>, de type open source, </a:t>
            </a:r>
            <a:r>
              <a:rPr lang="fr-FR" dirty="0">
                <a:solidFill>
                  <a:srgbClr val="002060"/>
                </a:solidFill>
              </a:rPr>
              <a:t>initialement </a:t>
            </a:r>
            <a:r>
              <a:rPr lang="fr-FR" dirty="0" smtClean="0">
                <a:solidFill>
                  <a:srgbClr val="002060"/>
                </a:solidFill>
              </a:rPr>
              <a:t>développée </a:t>
            </a:r>
            <a:r>
              <a:rPr lang="fr-FR" dirty="0">
                <a:solidFill>
                  <a:srgbClr val="002060"/>
                </a:solidFill>
              </a:rPr>
              <a:t>par VMware et maintenant détenue par </a:t>
            </a:r>
            <a:r>
              <a:rPr lang="fr-FR" dirty="0" err="1">
                <a:solidFill>
                  <a:srgbClr val="002060"/>
                </a:solidFill>
                <a:hlinkClick r:id="rId4"/>
              </a:rPr>
              <a:t>Pivotal</a:t>
            </a:r>
            <a:r>
              <a:rPr lang="fr-FR" dirty="0">
                <a:solidFill>
                  <a:srgbClr val="002060"/>
                </a:solidFill>
                <a:hlinkClick r:id="rId4"/>
              </a:rPr>
              <a:t> Software </a:t>
            </a:r>
            <a:r>
              <a:rPr lang="fr-FR" dirty="0" smtClean="0">
                <a:solidFill>
                  <a:srgbClr val="002060"/>
                </a:solidFill>
              </a:rPr>
              <a:t>- </a:t>
            </a:r>
            <a:r>
              <a:rPr lang="fr-FR" dirty="0">
                <a:solidFill>
                  <a:srgbClr val="002060"/>
                </a:solidFill>
              </a:rPr>
              <a:t>une joint-venture </a:t>
            </a:r>
            <a:r>
              <a:rPr lang="fr-FR" dirty="0" smtClean="0">
                <a:solidFill>
                  <a:srgbClr val="002060"/>
                </a:solidFill>
              </a:rPr>
              <a:t>entre </a:t>
            </a:r>
            <a:r>
              <a:rPr lang="fr-FR" dirty="0" smtClean="0">
                <a:solidFill>
                  <a:srgbClr val="002060"/>
                </a:solidFill>
                <a:hlinkClick r:id="rId5" tooltip="EMC Corporation"/>
              </a:rPr>
              <a:t>EMC</a:t>
            </a:r>
            <a:r>
              <a:rPr lang="fr-FR" dirty="0" smtClean="0">
                <a:solidFill>
                  <a:srgbClr val="002060"/>
                </a:solidFill>
              </a:rPr>
              <a:t>, </a:t>
            </a:r>
            <a:r>
              <a:rPr lang="fr-FR" dirty="0">
                <a:solidFill>
                  <a:srgbClr val="002060"/>
                </a:solidFill>
                <a:hlinkClick r:id="rId6" tooltip="VMware"/>
              </a:rPr>
              <a:t>VMware</a:t>
            </a:r>
            <a:r>
              <a:rPr lang="fr-FR" dirty="0">
                <a:solidFill>
                  <a:srgbClr val="002060"/>
                </a:solidFill>
              </a:rPr>
              <a:t> et </a:t>
            </a:r>
            <a:r>
              <a:rPr lang="fr-FR" dirty="0">
                <a:solidFill>
                  <a:srgbClr val="002060"/>
                </a:solidFill>
                <a:hlinkClick r:id="rId7" tooltip="General Electric"/>
              </a:rPr>
              <a:t>General </a:t>
            </a:r>
            <a:r>
              <a:rPr lang="fr-FR" dirty="0" smtClean="0">
                <a:solidFill>
                  <a:srgbClr val="002060"/>
                </a:solidFill>
                <a:hlinkClick r:id="rId7" tooltip="General Electric"/>
              </a:rPr>
              <a:t>Electric</a:t>
            </a:r>
            <a:r>
              <a:rPr lang="fr-FR" dirty="0" smtClean="0">
                <a:solidFill>
                  <a:srgbClr val="002060"/>
                </a:solidFill>
              </a:rPr>
              <a:t>.</a:t>
            </a:r>
          </a:p>
          <a:p>
            <a:r>
              <a:rPr lang="fr-FR" dirty="0" smtClean="0">
                <a:solidFill>
                  <a:srgbClr val="002060"/>
                </a:solidFill>
              </a:rPr>
              <a:t>Cloud </a:t>
            </a:r>
            <a:r>
              <a:rPr lang="fr-FR" dirty="0" err="1">
                <a:solidFill>
                  <a:srgbClr val="002060"/>
                </a:solidFill>
              </a:rPr>
              <a:t>Foundry</a:t>
            </a:r>
            <a:r>
              <a:rPr lang="fr-FR" dirty="0">
                <a:solidFill>
                  <a:srgbClr val="002060"/>
                </a:solidFill>
              </a:rPr>
              <a:t> prend en charge le cycle de vie, du développement initial, à travers toutes les étapes de test, de déploiement. Il est donc bien adapté à </a:t>
            </a:r>
            <a:r>
              <a:rPr lang="fr-FR" dirty="0" smtClean="0">
                <a:solidFill>
                  <a:srgbClr val="002060"/>
                </a:solidFill>
              </a:rPr>
              <a:t>la stratégie de la </a:t>
            </a:r>
            <a:r>
              <a:rPr lang="fr-FR" dirty="0">
                <a:solidFill>
                  <a:srgbClr val="002060"/>
                </a:solidFill>
                <a:hlinkClick r:id="rId8" tooltip="Livraison continue"/>
              </a:rPr>
              <a:t>livraison </a:t>
            </a:r>
            <a:r>
              <a:rPr lang="fr-FR" dirty="0" smtClean="0">
                <a:solidFill>
                  <a:srgbClr val="002060"/>
                </a:solidFill>
                <a:hlinkClick r:id="rId8" tooltip="Livraison continue"/>
              </a:rPr>
              <a:t>en continue</a:t>
            </a:r>
            <a:r>
              <a:rPr lang="fr-FR" dirty="0" smtClean="0">
                <a:solidFill>
                  <a:srgbClr val="002060"/>
                </a:solidFill>
              </a:rPr>
              <a:t>. </a:t>
            </a:r>
            <a:r>
              <a:rPr lang="fr-FR" dirty="0">
                <a:solidFill>
                  <a:srgbClr val="002060"/>
                </a:solidFill>
              </a:rPr>
              <a:t>Les utilisateurs ont accès à un ou plusieurs </a:t>
            </a:r>
            <a:r>
              <a:rPr lang="fr-FR" i="1" dirty="0">
                <a:solidFill>
                  <a:srgbClr val="002060"/>
                </a:solidFill>
              </a:rPr>
              <a:t>espaces,</a:t>
            </a:r>
            <a:r>
              <a:rPr lang="fr-FR" dirty="0">
                <a:solidFill>
                  <a:srgbClr val="002060"/>
                </a:solidFill>
              </a:rPr>
              <a:t> qui correspondent généralement à un stade du cycle de vie. Par exemple, une application prête pour les tests de </a:t>
            </a:r>
            <a:r>
              <a:rPr lang="fr-FR" dirty="0" smtClean="0">
                <a:solidFill>
                  <a:srgbClr val="002060"/>
                </a:solidFill>
              </a:rPr>
              <a:t>Q </a:t>
            </a:r>
            <a:r>
              <a:rPr lang="fr-FR" dirty="0">
                <a:solidFill>
                  <a:srgbClr val="002060"/>
                </a:solidFill>
              </a:rPr>
              <a:t>pourrait être </a:t>
            </a:r>
            <a:r>
              <a:rPr lang="fr-FR" i="1" dirty="0" smtClean="0">
                <a:solidFill>
                  <a:srgbClr val="002060"/>
                </a:solidFill>
              </a:rPr>
              <a:t>poussée</a:t>
            </a:r>
            <a:r>
              <a:rPr lang="fr-FR" dirty="0" smtClean="0">
                <a:solidFill>
                  <a:srgbClr val="002060"/>
                </a:solidFill>
              </a:rPr>
              <a:t> </a:t>
            </a:r>
            <a:r>
              <a:rPr lang="fr-FR" dirty="0">
                <a:solidFill>
                  <a:srgbClr val="002060"/>
                </a:solidFill>
              </a:rPr>
              <a:t>(</a:t>
            </a:r>
            <a:r>
              <a:rPr lang="fr-FR" dirty="0" smtClean="0">
                <a:solidFill>
                  <a:srgbClr val="002060"/>
                </a:solidFill>
              </a:rPr>
              <a:t>déployée) vers </a:t>
            </a:r>
            <a:r>
              <a:rPr lang="fr-FR" dirty="0">
                <a:solidFill>
                  <a:srgbClr val="002060"/>
                </a:solidFill>
              </a:rPr>
              <a:t>l'espace </a:t>
            </a:r>
            <a:r>
              <a:rPr lang="fr-FR" dirty="0" smtClean="0">
                <a:solidFill>
                  <a:srgbClr val="002060"/>
                </a:solidFill>
              </a:rPr>
              <a:t>Q </a:t>
            </a:r>
            <a:r>
              <a:rPr lang="fr-FR" dirty="0">
                <a:solidFill>
                  <a:srgbClr val="002060"/>
                </a:solidFill>
              </a:rPr>
              <a:t>de son projet. Différents utilisateurs peuvent être limités à des espaces </a:t>
            </a:r>
            <a:r>
              <a:rPr lang="fr-FR" dirty="0" smtClean="0">
                <a:solidFill>
                  <a:srgbClr val="002060"/>
                </a:solidFill>
              </a:rPr>
              <a:t>différents, </a:t>
            </a:r>
            <a:r>
              <a:rPr lang="fr-FR" dirty="0">
                <a:solidFill>
                  <a:srgbClr val="002060"/>
                </a:solidFill>
              </a:rPr>
              <a:t>avec des droits d'accès </a:t>
            </a:r>
            <a:r>
              <a:rPr lang="fr-FR" dirty="0" smtClean="0">
                <a:solidFill>
                  <a:srgbClr val="002060"/>
                </a:solidFill>
              </a:rPr>
              <a:t>différents, pour chacun. </a:t>
            </a:r>
            <a:endParaRPr lang="fr-FR" dirty="0">
              <a:solidFill>
                <a:srgbClr val="002060"/>
              </a:solidFill>
            </a:endParaRPr>
          </a:p>
          <a:p>
            <a:pPr algn="just">
              <a:spcBef>
                <a:spcPct val="0"/>
              </a:spcBef>
            </a:pPr>
            <a:r>
              <a:rPr lang="fr-FR" altLang="fr-FR" dirty="0" smtClean="0">
                <a:solidFill>
                  <a:srgbClr val="002060"/>
                </a:solidFill>
              </a:rPr>
              <a:t>Sites : a) </a:t>
            </a:r>
            <a:r>
              <a:rPr lang="fr-FR" altLang="fr-FR" dirty="0">
                <a:solidFill>
                  <a:srgbClr val="002060"/>
                </a:solidFill>
                <a:hlinkClick r:id="rId9"/>
              </a:rPr>
              <a:t>http://</a:t>
            </a:r>
            <a:r>
              <a:rPr lang="fr-FR" altLang="fr-FR" dirty="0" smtClean="0">
                <a:solidFill>
                  <a:srgbClr val="002060"/>
                </a:solidFill>
                <a:hlinkClick r:id="rId9"/>
              </a:rPr>
              <a:t>cloudfoundry.org/index.html</a:t>
            </a:r>
            <a:r>
              <a:rPr lang="fr-FR" altLang="fr-FR" dirty="0">
                <a:solidFill>
                  <a:srgbClr val="002060"/>
                </a:solidFill>
              </a:rPr>
              <a:t>, b) </a:t>
            </a:r>
            <a:r>
              <a:rPr lang="fr-FR" altLang="fr-FR" dirty="0">
                <a:solidFill>
                  <a:srgbClr val="002060"/>
                </a:solidFill>
                <a:hlinkClick r:id="rId10"/>
              </a:rPr>
              <a:t>http://</a:t>
            </a:r>
            <a:r>
              <a:rPr lang="fr-FR" altLang="fr-FR" dirty="0" smtClean="0">
                <a:solidFill>
                  <a:srgbClr val="002060"/>
                </a:solidFill>
                <a:hlinkClick r:id="rId10"/>
              </a:rPr>
              <a:t>en.wikipedia.org/wiki/Cloud_Foundry</a:t>
            </a:r>
            <a:r>
              <a:rPr lang="fr-FR" altLang="fr-FR" dirty="0" smtClean="0">
                <a:solidFill>
                  <a:srgbClr val="002060"/>
                </a:solidFill>
              </a:rPr>
              <a:t>  </a:t>
            </a:r>
            <a:endParaRPr lang="fr-FR" altLang="fr-FR" dirty="0">
              <a:solidFill>
                <a:srgbClr val="002060"/>
              </a:solidFill>
            </a:endParaRPr>
          </a:p>
        </p:txBody>
      </p:sp>
      <p:sp>
        <p:nvSpPr>
          <p:cNvPr id="4" name="Rectangle 3"/>
          <p:cNvSpPr/>
          <p:nvPr/>
        </p:nvSpPr>
        <p:spPr>
          <a:xfrm>
            <a:off x="3275856" y="192337"/>
            <a:ext cx="2434641" cy="369332"/>
          </a:xfrm>
          <a:prstGeom prst="rect">
            <a:avLst/>
          </a:prstGeom>
        </p:spPr>
        <p:txBody>
          <a:bodyPr wrap="none">
            <a:spAutoFit/>
          </a:bodyPr>
          <a:lstStyle/>
          <a:p>
            <a:pPr algn="ctr"/>
            <a:r>
              <a:rPr lang="fr-FR" altLang="fr-FR" dirty="0" smtClean="0">
                <a:solidFill>
                  <a:srgbClr val="002060"/>
                </a:solidFill>
              </a:rPr>
              <a:t>CLOUD – Cloud </a:t>
            </a:r>
            <a:r>
              <a:rPr lang="fr-FR" altLang="fr-FR" dirty="0" err="1" smtClean="0">
                <a:solidFill>
                  <a:srgbClr val="002060"/>
                </a:solidFill>
              </a:rPr>
              <a:t>Foundry</a:t>
            </a:r>
            <a:endParaRPr lang="fr-FR" dirty="0">
              <a:solidFill>
                <a:srgbClr val="002060"/>
              </a:solidFill>
            </a:endParaRPr>
          </a:p>
        </p:txBody>
      </p:sp>
      <p:pic>
        <p:nvPicPr>
          <p:cNvPr id="1026" name="Picture 2" descr="D:\Users\blisan\Pictures\cloud\Cloud Foundry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7857" y="453198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596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101</a:t>
            </a:fld>
            <a:endParaRPr lang="en-US"/>
          </a:p>
        </p:txBody>
      </p:sp>
      <p:sp>
        <p:nvSpPr>
          <p:cNvPr id="3" name="Rectangle 2"/>
          <p:cNvSpPr/>
          <p:nvPr/>
        </p:nvSpPr>
        <p:spPr>
          <a:xfrm>
            <a:off x="3275856" y="192337"/>
            <a:ext cx="2434641" cy="369332"/>
          </a:xfrm>
          <a:prstGeom prst="rect">
            <a:avLst/>
          </a:prstGeom>
        </p:spPr>
        <p:txBody>
          <a:bodyPr wrap="none">
            <a:spAutoFit/>
          </a:bodyPr>
          <a:lstStyle/>
          <a:p>
            <a:pPr algn="ctr"/>
            <a:r>
              <a:rPr lang="fr-FR" altLang="fr-FR" dirty="0" smtClean="0">
                <a:solidFill>
                  <a:srgbClr val="002060"/>
                </a:solidFill>
              </a:rPr>
              <a:t>CLOUD – Cloud </a:t>
            </a:r>
            <a:r>
              <a:rPr lang="fr-FR" altLang="fr-FR" dirty="0" err="1" smtClean="0">
                <a:solidFill>
                  <a:srgbClr val="002060"/>
                </a:solidFill>
              </a:rPr>
              <a:t>Foundry</a:t>
            </a:r>
            <a:endParaRPr lang="fr-FR" dirty="0">
              <a:solidFill>
                <a:srgbClr val="002060"/>
              </a:solidFill>
            </a:endParaRPr>
          </a:p>
        </p:txBody>
      </p:sp>
      <p:sp>
        <p:nvSpPr>
          <p:cNvPr id="4" name="ZoneTexte 3"/>
          <p:cNvSpPr txBox="1"/>
          <p:nvPr/>
        </p:nvSpPr>
        <p:spPr>
          <a:xfrm>
            <a:off x="107504" y="561669"/>
            <a:ext cx="8928992" cy="5355312"/>
          </a:xfrm>
          <a:prstGeom prst="rect">
            <a:avLst/>
          </a:prstGeom>
          <a:noFill/>
        </p:spPr>
        <p:txBody>
          <a:bodyPr wrap="square" rtlCol="0">
            <a:spAutoFit/>
          </a:bodyPr>
          <a:lstStyle/>
          <a:p>
            <a:pPr algn="just">
              <a:spcBef>
                <a:spcPct val="0"/>
              </a:spcBef>
            </a:pPr>
            <a:r>
              <a:rPr lang="fr-FR" dirty="0">
                <a:solidFill>
                  <a:srgbClr val="002060"/>
                </a:solidFill>
              </a:rPr>
              <a:t>Cloud </a:t>
            </a:r>
            <a:r>
              <a:rPr lang="fr-FR" dirty="0" err="1">
                <a:solidFill>
                  <a:srgbClr val="002060"/>
                </a:solidFill>
              </a:rPr>
              <a:t>Foundry</a:t>
            </a:r>
            <a:r>
              <a:rPr lang="fr-FR" dirty="0">
                <a:solidFill>
                  <a:srgbClr val="002060"/>
                </a:solidFill>
              </a:rPr>
              <a:t> est disponible selon trois type de livraison </a:t>
            </a:r>
            <a:r>
              <a:rPr lang="fr-FR" dirty="0" smtClean="0">
                <a:solidFill>
                  <a:srgbClr val="002060"/>
                </a:solidFill>
              </a:rPr>
              <a:t>:</a:t>
            </a:r>
          </a:p>
          <a:p>
            <a:pPr algn="just">
              <a:spcBef>
                <a:spcPct val="0"/>
              </a:spcBef>
            </a:pPr>
            <a:endParaRPr lang="fr-FR" dirty="0">
              <a:solidFill>
                <a:srgbClr val="002060"/>
              </a:solidFill>
            </a:endParaRPr>
          </a:p>
          <a:p>
            <a:pPr marL="285750" indent="-285750" algn="just">
              <a:spcBef>
                <a:spcPct val="0"/>
              </a:spcBef>
              <a:buFont typeface="Arial" panose="020B0604020202020204" pitchFamily="34" charset="0"/>
              <a:buChar char="•"/>
            </a:pPr>
            <a:r>
              <a:rPr lang="en-US" dirty="0">
                <a:solidFill>
                  <a:srgbClr val="002060"/>
                </a:solidFill>
              </a:rPr>
              <a:t>Cloud Foundry </a:t>
            </a:r>
            <a:r>
              <a:rPr lang="en-US" dirty="0">
                <a:solidFill>
                  <a:srgbClr val="002060"/>
                </a:solidFill>
                <a:hlinkClick r:id="rId2"/>
              </a:rPr>
              <a:t>Open Source Software</a:t>
            </a:r>
            <a:r>
              <a:rPr lang="en-US" dirty="0">
                <a:solidFill>
                  <a:srgbClr val="002060"/>
                </a:solidFill>
              </a:rPr>
              <a:t> (OSS), </a:t>
            </a:r>
            <a:r>
              <a:rPr lang="fr-FR" dirty="0">
                <a:solidFill>
                  <a:srgbClr val="002060"/>
                </a:solidFill>
              </a:rPr>
              <a:t>Disponible pour quiconque - voir </a:t>
            </a:r>
            <a:r>
              <a:rPr lang="fr-FR" dirty="0">
                <a:solidFill>
                  <a:srgbClr val="002060"/>
                </a:solidFill>
                <a:hlinkClick r:id="rId3"/>
              </a:rPr>
              <a:t>http://cloudfoundry.org</a:t>
            </a:r>
            <a:endParaRPr lang="fr-FR" dirty="0">
              <a:solidFill>
                <a:srgbClr val="002060"/>
              </a:solidFill>
            </a:endParaRPr>
          </a:p>
          <a:p>
            <a:pPr marL="285750" indent="-285750" algn="just">
              <a:spcBef>
                <a:spcPct val="0"/>
              </a:spcBef>
              <a:buFont typeface="Arial" panose="020B0604020202020204" pitchFamily="34" charset="0"/>
              <a:buChar char="•"/>
            </a:pPr>
            <a:r>
              <a:rPr lang="en-US" dirty="0">
                <a:solidFill>
                  <a:srgbClr val="002060"/>
                </a:solidFill>
              </a:rPr>
              <a:t>Pivotal Cloud Foundry (Pivotal CF), </a:t>
            </a:r>
            <a:r>
              <a:rPr lang="fr-FR" dirty="0">
                <a:solidFill>
                  <a:srgbClr val="002060"/>
                </a:solidFill>
              </a:rPr>
              <a:t>Un produit commercial disponible auprès de </a:t>
            </a:r>
            <a:r>
              <a:rPr lang="fr-FR" dirty="0" err="1">
                <a:solidFill>
                  <a:srgbClr val="002060"/>
                </a:solidFill>
              </a:rPr>
              <a:t>Pivotal</a:t>
            </a:r>
            <a:r>
              <a:rPr lang="fr-FR" dirty="0">
                <a:solidFill>
                  <a:srgbClr val="002060"/>
                </a:solidFill>
              </a:rPr>
              <a:t>. Il fournit des outils supplémentaires pour l'installation et l'administration non inclus dans le produit OSS.</a:t>
            </a:r>
          </a:p>
          <a:p>
            <a:pPr marL="285750" indent="-285750" algn="just">
              <a:spcBef>
                <a:spcPct val="0"/>
              </a:spcBef>
              <a:buFont typeface="Arial" panose="020B0604020202020204" pitchFamily="34" charset="0"/>
              <a:buChar char="•"/>
            </a:pPr>
            <a:r>
              <a:rPr lang="fr-FR" dirty="0" err="1">
                <a:solidFill>
                  <a:srgbClr val="002060"/>
                </a:solidFill>
              </a:rPr>
              <a:t>ivotal</a:t>
            </a:r>
            <a:r>
              <a:rPr lang="fr-FR" dirty="0">
                <a:solidFill>
                  <a:srgbClr val="002060"/>
                </a:solidFill>
              </a:rPr>
              <a:t> Web Services (PWS) </a:t>
            </a:r>
            <a:r>
              <a:rPr lang="fr-FR" dirty="0">
                <a:solidFill>
                  <a:srgbClr val="002060"/>
                </a:solidFill>
                <a:hlinkClick r:id="rId4"/>
              </a:rPr>
              <a:t>run.pivotal.io</a:t>
            </a:r>
            <a:r>
              <a:rPr lang="fr-FR" dirty="0">
                <a:solidFill>
                  <a:srgbClr val="002060"/>
                </a:solidFill>
              </a:rPr>
              <a:t>, Une instance de </a:t>
            </a:r>
            <a:r>
              <a:rPr lang="fr-FR" dirty="0" err="1">
                <a:solidFill>
                  <a:srgbClr val="002060"/>
                </a:solidFill>
              </a:rPr>
              <a:t>Pivotal</a:t>
            </a:r>
            <a:r>
              <a:rPr lang="fr-FR" dirty="0">
                <a:solidFill>
                  <a:srgbClr val="002060"/>
                </a:solidFill>
              </a:rPr>
              <a:t> Cloud </a:t>
            </a:r>
            <a:r>
              <a:rPr lang="fr-FR" dirty="0" err="1">
                <a:solidFill>
                  <a:srgbClr val="002060"/>
                </a:solidFill>
              </a:rPr>
              <a:t>Foundry</a:t>
            </a:r>
            <a:r>
              <a:rPr lang="fr-FR" dirty="0">
                <a:solidFill>
                  <a:srgbClr val="002060"/>
                </a:solidFill>
              </a:rPr>
              <a:t> hébergé sur </a:t>
            </a:r>
            <a:r>
              <a:rPr lang="fr-FR" dirty="0">
                <a:solidFill>
                  <a:srgbClr val="002060"/>
                </a:solidFill>
                <a:hlinkClick r:id="rId5" tooltip="Amazon Web Services"/>
              </a:rPr>
              <a:t>Amazon Web Services</a:t>
            </a:r>
            <a:r>
              <a:rPr lang="fr-FR" dirty="0">
                <a:solidFill>
                  <a:srgbClr val="002060"/>
                </a:solidFill>
              </a:rPr>
              <a:t> (AWS).</a:t>
            </a:r>
            <a:endParaRPr lang="fr-FR" altLang="fr-FR" dirty="0">
              <a:solidFill>
                <a:srgbClr val="002060"/>
              </a:solidFill>
            </a:endParaRPr>
          </a:p>
          <a:p>
            <a:endParaRPr lang="fr-FR" dirty="0" smtClean="0"/>
          </a:p>
          <a:p>
            <a:r>
              <a:rPr lang="fr-FR" dirty="0" smtClean="0">
                <a:solidFill>
                  <a:srgbClr val="002060"/>
                </a:solidFill>
              </a:rPr>
              <a:t>D'autres </a:t>
            </a:r>
            <a:r>
              <a:rPr lang="fr-FR" dirty="0">
                <a:solidFill>
                  <a:srgbClr val="002060"/>
                </a:solidFill>
              </a:rPr>
              <a:t>entreprises offrent </a:t>
            </a:r>
            <a:r>
              <a:rPr lang="fr-FR" dirty="0" smtClean="0">
                <a:solidFill>
                  <a:srgbClr val="002060"/>
                </a:solidFill>
              </a:rPr>
              <a:t>également des </a:t>
            </a:r>
            <a:r>
              <a:rPr lang="fr-FR" dirty="0">
                <a:solidFill>
                  <a:srgbClr val="002060"/>
                </a:solidFill>
              </a:rPr>
              <a:t>produits</a:t>
            </a:r>
            <a:r>
              <a:rPr lang="fr-FR" dirty="0" smtClean="0">
                <a:solidFill>
                  <a:srgbClr val="002060"/>
                </a:solidFill>
              </a:rPr>
              <a:t> </a:t>
            </a:r>
            <a:r>
              <a:rPr lang="fr-FR" dirty="0">
                <a:solidFill>
                  <a:srgbClr val="002060"/>
                </a:solidFill>
                <a:hlinkClick r:id="rId6" tooltip="Plate-forme en tant que service"/>
              </a:rPr>
              <a:t>Platform as a Service</a:t>
            </a:r>
            <a:r>
              <a:rPr lang="fr-FR" dirty="0">
                <a:solidFill>
                  <a:srgbClr val="002060"/>
                </a:solidFill>
              </a:rPr>
              <a:t> </a:t>
            </a:r>
            <a:r>
              <a:rPr lang="fr-FR" dirty="0" smtClean="0">
                <a:solidFill>
                  <a:srgbClr val="002060"/>
                </a:solidFill>
              </a:rPr>
              <a:t>(PAAS) utilisant </a:t>
            </a:r>
            <a:r>
              <a:rPr lang="fr-FR" dirty="0">
                <a:solidFill>
                  <a:srgbClr val="002060"/>
                </a:solidFill>
              </a:rPr>
              <a:t>la plate-forme Cloud </a:t>
            </a:r>
            <a:r>
              <a:rPr lang="fr-FR" dirty="0" err="1" smtClean="0">
                <a:solidFill>
                  <a:srgbClr val="002060"/>
                </a:solidFill>
              </a:rPr>
              <a:t>Foundry</a:t>
            </a:r>
            <a:r>
              <a:rPr lang="fr-FR" dirty="0">
                <a:solidFill>
                  <a:srgbClr val="002060"/>
                </a:solidFill>
              </a:rPr>
              <a:t> </a:t>
            </a:r>
            <a:r>
              <a:rPr lang="fr-FR" dirty="0" smtClean="0">
                <a:solidFill>
                  <a:srgbClr val="002060"/>
                </a:solidFill>
              </a:rPr>
              <a:t>: </a:t>
            </a:r>
          </a:p>
          <a:p>
            <a:endParaRPr lang="fr-FR" dirty="0">
              <a:solidFill>
                <a:srgbClr val="002060"/>
              </a:solidFill>
            </a:endParaRPr>
          </a:p>
          <a:p>
            <a:pPr marL="285750" indent="-285750">
              <a:buFont typeface="Arial" panose="020B0604020202020204" pitchFamily="34" charset="0"/>
              <a:buChar char="•"/>
            </a:pPr>
            <a:r>
              <a:rPr lang="fr-FR" dirty="0">
                <a:hlinkClick r:id="rId7" tooltip="Bluemix"/>
              </a:rPr>
              <a:t>IBM </a:t>
            </a:r>
            <a:r>
              <a:rPr lang="fr-FR" dirty="0" err="1" smtClean="0">
                <a:hlinkClick r:id="rId7" tooltip="Bluemix"/>
              </a:rPr>
              <a:t>Bluemix</a:t>
            </a:r>
            <a:r>
              <a:rPr lang="fr-FR" dirty="0" smtClean="0"/>
              <a:t> </a:t>
            </a:r>
            <a:endParaRPr lang="fr-FR" dirty="0"/>
          </a:p>
          <a:p>
            <a:pPr marL="285750" indent="-285750">
              <a:buFont typeface="Arial" panose="020B0604020202020204" pitchFamily="34" charset="0"/>
              <a:buChar char="•"/>
            </a:pPr>
            <a:r>
              <a:rPr lang="fr-FR" dirty="0" err="1">
                <a:hlinkClick r:id="rId8" tooltip="CenturyLink"/>
              </a:rPr>
              <a:t>CenturyLink</a:t>
            </a:r>
            <a:r>
              <a:rPr lang="fr-FR" dirty="0"/>
              <a:t> </a:t>
            </a:r>
            <a:r>
              <a:rPr lang="fr-FR" dirty="0" smtClean="0">
                <a:hlinkClick r:id="rId9" tooltip="Savvis"/>
              </a:rPr>
              <a:t>Couverture</a:t>
            </a:r>
            <a:r>
              <a:rPr lang="fr-FR" dirty="0" smtClean="0"/>
              <a:t> </a:t>
            </a:r>
            <a:endParaRPr lang="fr-FR" dirty="0"/>
          </a:p>
          <a:p>
            <a:pPr marL="285750" indent="-285750">
              <a:buFont typeface="Arial" panose="020B0604020202020204" pitchFamily="34" charset="0"/>
              <a:buChar char="•"/>
            </a:pPr>
            <a:r>
              <a:rPr lang="fr-FR" dirty="0" err="1" smtClean="0">
                <a:hlinkClick r:id="rId10" tooltip="ActiveState"/>
              </a:rPr>
              <a:t>ActiveState</a:t>
            </a:r>
            <a:r>
              <a:rPr lang="fr-FR" dirty="0" smtClean="0"/>
              <a:t> </a:t>
            </a:r>
            <a:endParaRPr lang="fr-FR" dirty="0"/>
          </a:p>
          <a:p>
            <a:pPr marL="285750" indent="-285750">
              <a:buFont typeface="Arial" panose="020B0604020202020204" pitchFamily="34" charset="0"/>
              <a:buChar char="•"/>
            </a:pPr>
            <a:r>
              <a:rPr lang="fr-FR" dirty="0">
                <a:hlinkClick r:id="rId11" tooltip="HP Helion"/>
              </a:rPr>
              <a:t>HP </a:t>
            </a:r>
            <a:r>
              <a:rPr lang="fr-FR" dirty="0" err="1" smtClean="0">
                <a:hlinkClick r:id="rId11" tooltip="HP Helion"/>
              </a:rPr>
              <a:t>Helion</a:t>
            </a:r>
            <a:r>
              <a:rPr lang="fr-FR" dirty="0" smtClean="0"/>
              <a:t> </a:t>
            </a:r>
            <a:endParaRPr lang="fr-FR" dirty="0"/>
          </a:p>
          <a:p>
            <a:endParaRPr lang="fr-FR" dirty="0" smtClean="0"/>
          </a:p>
          <a:p>
            <a:r>
              <a:rPr lang="fr-FR" altLang="fr-FR" dirty="0">
                <a:solidFill>
                  <a:srgbClr val="002060"/>
                </a:solidFill>
              </a:rPr>
              <a:t>Sites : a) </a:t>
            </a:r>
            <a:r>
              <a:rPr lang="fr-FR" altLang="fr-FR" dirty="0">
                <a:solidFill>
                  <a:srgbClr val="002060"/>
                </a:solidFill>
                <a:hlinkClick r:id="rId12"/>
              </a:rPr>
              <a:t>http://cloudfoundry.org/index.html</a:t>
            </a:r>
            <a:r>
              <a:rPr lang="fr-FR" altLang="fr-FR" dirty="0">
                <a:solidFill>
                  <a:srgbClr val="002060"/>
                </a:solidFill>
              </a:rPr>
              <a:t>, b) </a:t>
            </a:r>
            <a:r>
              <a:rPr lang="fr-FR" altLang="fr-FR" dirty="0">
                <a:solidFill>
                  <a:srgbClr val="002060"/>
                </a:solidFill>
                <a:hlinkClick r:id="rId13"/>
              </a:rPr>
              <a:t>http://en.wikipedia.org/wiki/Cloud_Foundry</a:t>
            </a:r>
            <a:r>
              <a:rPr lang="fr-FR" altLang="fr-FR" dirty="0">
                <a:solidFill>
                  <a:srgbClr val="002060"/>
                </a:solidFill>
              </a:rPr>
              <a:t>  </a:t>
            </a:r>
          </a:p>
        </p:txBody>
      </p:sp>
    </p:spTree>
    <p:extLst>
      <p:ext uri="{BB962C8B-B14F-4D97-AF65-F5344CB8AC3E}">
        <p14:creationId xmlns:p14="http://schemas.microsoft.com/office/powerpoint/2010/main" val="39131575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102</a:t>
            </a:fld>
            <a:endParaRPr lang="en-US"/>
          </a:p>
        </p:txBody>
      </p:sp>
      <p:sp>
        <p:nvSpPr>
          <p:cNvPr id="3" name="Rectangle 2"/>
          <p:cNvSpPr/>
          <p:nvPr/>
        </p:nvSpPr>
        <p:spPr>
          <a:xfrm>
            <a:off x="107504" y="561669"/>
            <a:ext cx="4572000" cy="2862322"/>
          </a:xfrm>
          <a:prstGeom prst="rect">
            <a:avLst/>
          </a:prstGeom>
        </p:spPr>
        <p:txBody>
          <a:bodyPr>
            <a:spAutoFit/>
          </a:bodyPr>
          <a:lstStyle/>
          <a:p>
            <a:r>
              <a:rPr lang="fr-FR" dirty="0">
                <a:solidFill>
                  <a:srgbClr val="002060"/>
                </a:solidFill>
              </a:rPr>
              <a:t>Les concurrents </a:t>
            </a:r>
            <a:r>
              <a:rPr lang="fr-FR" dirty="0" smtClean="0">
                <a:solidFill>
                  <a:srgbClr val="002060"/>
                </a:solidFill>
              </a:rPr>
              <a:t>de </a:t>
            </a:r>
            <a:r>
              <a:rPr lang="en-US" dirty="0" smtClean="0">
                <a:solidFill>
                  <a:srgbClr val="002060"/>
                </a:solidFill>
              </a:rPr>
              <a:t>Cloud </a:t>
            </a:r>
            <a:r>
              <a:rPr lang="en-US" dirty="0">
                <a:solidFill>
                  <a:srgbClr val="002060"/>
                </a:solidFill>
              </a:rPr>
              <a:t>Foundry </a:t>
            </a:r>
            <a:r>
              <a:rPr lang="en-US" dirty="0" smtClean="0">
                <a:solidFill>
                  <a:srgbClr val="002060"/>
                </a:solidFill>
              </a:rPr>
              <a:t> :</a:t>
            </a:r>
            <a:endParaRPr lang="fr-FR" dirty="0">
              <a:solidFill>
                <a:srgbClr val="002060"/>
              </a:solidFill>
            </a:endParaRPr>
          </a:p>
          <a:p>
            <a:pPr marL="285750" indent="-285750">
              <a:buFont typeface="Arial" panose="020B0604020202020204" pitchFamily="34" charset="0"/>
              <a:buChar char="•"/>
            </a:pPr>
            <a:r>
              <a:rPr lang="fr-FR" dirty="0" err="1">
                <a:hlinkClick r:id="rId2"/>
              </a:rPr>
              <a:t>Apcera</a:t>
            </a:r>
            <a:r>
              <a:rPr lang="fr-FR" dirty="0"/>
              <a:t> </a:t>
            </a:r>
          </a:p>
          <a:p>
            <a:pPr marL="285750" indent="-285750">
              <a:buFont typeface="Arial" panose="020B0604020202020204" pitchFamily="34" charset="0"/>
              <a:buChar char="•"/>
            </a:pPr>
            <a:r>
              <a:rPr lang="fr-FR" dirty="0" err="1">
                <a:hlinkClick r:id="rId3" tooltip="Apprenda"/>
              </a:rPr>
              <a:t>Apprenda</a:t>
            </a:r>
            <a:r>
              <a:rPr lang="fr-FR" dirty="0"/>
              <a:t> </a:t>
            </a:r>
          </a:p>
          <a:p>
            <a:pPr marL="285750" indent="-285750">
              <a:buFont typeface="Arial" panose="020B0604020202020204" pitchFamily="34" charset="0"/>
              <a:buChar char="•"/>
            </a:pPr>
            <a:r>
              <a:rPr lang="fr-FR" dirty="0" err="1">
                <a:hlinkClick r:id="rId4" tooltip="AppScale"/>
              </a:rPr>
              <a:t>AppScale</a:t>
            </a:r>
            <a:r>
              <a:rPr lang="fr-FR" dirty="0"/>
              <a:t> </a:t>
            </a:r>
          </a:p>
          <a:p>
            <a:pPr marL="285750" indent="-285750">
              <a:buFont typeface="Arial" panose="020B0604020202020204" pitchFamily="34" charset="0"/>
              <a:buChar char="•"/>
            </a:pPr>
            <a:r>
              <a:rPr lang="fr-FR" dirty="0" err="1">
                <a:hlinkClick r:id="rId5" tooltip="Heroku"/>
              </a:rPr>
              <a:t>Heroku</a:t>
            </a:r>
            <a:r>
              <a:rPr lang="fr-FR" dirty="0"/>
              <a:t> </a:t>
            </a:r>
          </a:p>
          <a:p>
            <a:pPr marL="285750" indent="-285750">
              <a:buFont typeface="Arial" panose="020B0604020202020204" pitchFamily="34" charset="0"/>
              <a:buChar char="•"/>
            </a:pPr>
            <a:r>
              <a:rPr lang="fr-FR" dirty="0" err="1">
                <a:hlinkClick r:id="rId6" tooltip="OpenShift"/>
              </a:rPr>
              <a:t>OpenShift</a:t>
            </a:r>
            <a:r>
              <a:rPr lang="fr-FR" dirty="0"/>
              <a:t> </a:t>
            </a:r>
          </a:p>
          <a:p>
            <a:pPr marL="285750" indent="-285750">
              <a:buFont typeface="Arial" panose="020B0604020202020204" pitchFamily="34" charset="0"/>
              <a:buChar char="•"/>
            </a:pPr>
            <a:r>
              <a:rPr lang="fr-FR" dirty="0">
                <a:hlinkClick r:id="rId7" tooltip="Google App Engine"/>
              </a:rPr>
              <a:t>Google App Engine</a:t>
            </a:r>
            <a:r>
              <a:rPr lang="fr-FR" dirty="0"/>
              <a:t> </a:t>
            </a:r>
          </a:p>
          <a:p>
            <a:pPr marL="285750" indent="-285750">
              <a:buFont typeface="Arial" panose="020B0604020202020204" pitchFamily="34" charset="0"/>
              <a:buChar char="•"/>
            </a:pPr>
            <a:r>
              <a:rPr lang="fr-FR" dirty="0">
                <a:hlinkClick r:id="rId8" tooltip="SAP HANA"/>
              </a:rPr>
              <a:t>SAP HANA Cloud Platform</a:t>
            </a:r>
            <a:r>
              <a:rPr lang="fr-FR" dirty="0"/>
              <a:t> </a:t>
            </a:r>
          </a:p>
          <a:p>
            <a:pPr marL="285750" indent="-285750">
              <a:buFont typeface="Arial" panose="020B0604020202020204" pitchFamily="34" charset="0"/>
              <a:buChar char="•"/>
            </a:pPr>
            <a:r>
              <a:rPr lang="fr-FR" dirty="0" err="1">
                <a:hlinkClick r:id="rId9" tooltip="Jelastic"/>
              </a:rPr>
              <a:t>Jelastic</a:t>
            </a:r>
            <a:r>
              <a:rPr lang="fr-FR" dirty="0"/>
              <a:t> </a:t>
            </a:r>
          </a:p>
          <a:p>
            <a:pPr marL="285750" indent="-285750">
              <a:buFont typeface="Arial" panose="020B0604020202020204" pitchFamily="34" charset="0"/>
              <a:buChar char="•"/>
            </a:pPr>
            <a:r>
              <a:rPr lang="fr-FR" dirty="0" err="1">
                <a:hlinkClick r:id="rId10" tooltip="ElasticBox (page ne existe pas)"/>
              </a:rPr>
              <a:t>ElasticBox</a:t>
            </a:r>
            <a:r>
              <a:rPr lang="fr-FR" dirty="0"/>
              <a:t> </a:t>
            </a:r>
          </a:p>
        </p:txBody>
      </p:sp>
      <p:sp>
        <p:nvSpPr>
          <p:cNvPr id="4" name="Rectangle 3"/>
          <p:cNvSpPr/>
          <p:nvPr/>
        </p:nvSpPr>
        <p:spPr>
          <a:xfrm>
            <a:off x="3275856" y="192337"/>
            <a:ext cx="2434641" cy="369332"/>
          </a:xfrm>
          <a:prstGeom prst="rect">
            <a:avLst/>
          </a:prstGeom>
        </p:spPr>
        <p:txBody>
          <a:bodyPr wrap="none">
            <a:spAutoFit/>
          </a:bodyPr>
          <a:lstStyle/>
          <a:p>
            <a:pPr algn="ctr"/>
            <a:r>
              <a:rPr lang="fr-FR" altLang="fr-FR" dirty="0" smtClean="0">
                <a:solidFill>
                  <a:srgbClr val="002060"/>
                </a:solidFill>
              </a:rPr>
              <a:t>CLOUD – Cloud </a:t>
            </a:r>
            <a:r>
              <a:rPr lang="fr-FR" altLang="fr-FR" dirty="0" err="1" smtClean="0">
                <a:solidFill>
                  <a:srgbClr val="002060"/>
                </a:solidFill>
              </a:rPr>
              <a:t>Foundry</a:t>
            </a:r>
            <a:endParaRPr lang="fr-FR" dirty="0">
              <a:solidFill>
                <a:srgbClr val="002060"/>
              </a:solidFill>
            </a:endParaRPr>
          </a:p>
        </p:txBody>
      </p:sp>
      <p:pic>
        <p:nvPicPr>
          <p:cNvPr id="3075" name="Picture 3" descr="D:\Users\blisan\Pictures\cloud\faire du multi-Cloud une realit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080" y="3423991"/>
            <a:ext cx="8286750" cy="311467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164557" y="6484491"/>
            <a:ext cx="4657237" cy="369332"/>
          </a:xfrm>
          <a:prstGeom prst="rect">
            <a:avLst/>
          </a:prstGeom>
          <a:noFill/>
        </p:spPr>
        <p:txBody>
          <a:bodyPr wrap="none" rtlCol="0">
            <a:spAutoFit/>
          </a:bodyPr>
          <a:lstStyle/>
          <a:p>
            <a:pPr algn="ctr"/>
            <a:r>
              <a:rPr lang="fr-FR" dirty="0" smtClean="0">
                <a:solidFill>
                  <a:srgbClr val="002060"/>
                </a:solidFill>
              </a:rPr>
              <a:t>Faire du Cloud hybride (multi-Cloud) une réalité</a:t>
            </a:r>
            <a:endParaRPr lang="fr-FR" dirty="0">
              <a:solidFill>
                <a:srgbClr val="002060"/>
              </a:solidFill>
            </a:endParaRPr>
          </a:p>
        </p:txBody>
      </p:sp>
    </p:spTree>
    <p:extLst>
      <p:ext uri="{BB962C8B-B14F-4D97-AF65-F5344CB8AC3E}">
        <p14:creationId xmlns:p14="http://schemas.microsoft.com/office/powerpoint/2010/main" val="12134483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103</a:t>
            </a:fld>
            <a:endParaRPr lang="en-US"/>
          </a:p>
        </p:txBody>
      </p:sp>
      <p:sp>
        <p:nvSpPr>
          <p:cNvPr id="3" name="ZoneTexte 2"/>
          <p:cNvSpPr txBox="1"/>
          <p:nvPr/>
        </p:nvSpPr>
        <p:spPr>
          <a:xfrm>
            <a:off x="2627784" y="1723736"/>
            <a:ext cx="3454407" cy="1446550"/>
          </a:xfrm>
          <a:prstGeom prst="rect">
            <a:avLst/>
          </a:prstGeom>
          <a:noFill/>
        </p:spPr>
        <p:txBody>
          <a:bodyPr wrap="none" rtlCol="0">
            <a:spAutoFit/>
          </a:bodyPr>
          <a:lstStyle/>
          <a:p>
            <a:pPr algn="ctr"/>
            <a:r>
              <a:rPr lang="fr-FR" sz="8800" b="1" dirty="0" smtClean="0">
                <a:solidFill>
                  <a:srgbClr val="002060"/>
                </a:solidFill>
              </a:rPr>
              <a:t>Docker</a:t>
            </a:r>
            <a:endParaRPr lang="fr-FR" sz="8800" b="1" dirty="0">
              <a:solidFill>
                <a:srgbClr val="002060"/>
              </a:solidFill>
            </a:endParaRPr>
          </a:p>
        </p:txBody>
      </p:sp>
      <p:pic>
        <p:nvPicPr>
          <p:cNvPr id="4098" name="Picture 2" descr="D:\Users\blisan\Pictures\cloud\Docker 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573016"/>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345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104</a:t>
            </a:fld>
            <a:endParaRPr lang="en-US"/>
          </a:p>
        </p:txBody>
      </p:sp>
      <p:sp>
        <p:nvSpPr>
          <p:cNvPr id="3" name="Rectangle 2"/>
          <p:cNvSpPr/>
          <p:nvPr/>
        </p:nvSpPr>
        <p:spPr>
          <a:xfrm>
            <a:off x="179512" y="620688"/>
            <a:ext cx="8712968" cy="5078313"/>
          </a:xfrm>
          <a:prstGeom prst="rect">
            <a:avLst/>
          </a:prstGeom>
        </p:spPr>
        <p:txBody>
          <a:bodyPr wrap="square">
            <a:spAutoFit/>
          </a:bodyPr>
          <a:lstStyle/>
          <a:p>
            <a:pPr algn="just">
              <a:spcBef>
                <a:spcPct val="0"/>
              </a:spcBef>
            </a:pPr>
            <a:r>
              <a:rPr lang="fr-FR" b="1" dirty="0">
                <a:solidFill>
                  <a:srgbClr val="002060"/>
                </a:solidFill>
              </a:rPr>
              <a:t>Docker</a:t>
            </a:r>
            <a:r>
              <a:rPr lang="fr-FR" dirty="0">
                <a:solidFill>
                  <a:srgbClr val="002060"/>
                </a:solidFill>
              </a:rPr>
              <a:t> : </a:t>
            </a:r>
            <a:r>
              <a:rPr lang="fr-FR" dirty="0">
                <a:solidFill>
                  <a:srgbClr val="002060"/>
                </a:solidFill>
                <a:hlinkClick r:id="rId3" tooltip="Logiciel"/>
              </a:rPr>
              <a:t>logiciel</a:t>
            </a:r>
            <a:r>
              <a:rPr lang="fr-FR" dirty="0">
                <a:solidFill>
                  <a:srgbClr val="002060"/>
                </a:solidFill>
              </a:rPr>
              <a:t> </a:t>
            </a:r>
            <a:r>
              <a:rPr lang="fr-FR" dirty="0">
                <a:solidFill>
                  <a:srgbClr val="002060"/>
                </a:solidFill>
                <a:hlinkClick r:id="rId4" tooltip="Open source"/>
              </a:rPr>
              <a:t>open source</a:t>
            </a:r>
            <a:r>
              <a:rPr lang="fr-FR" dirty="0">
                <a:solidFill>
                  <a:srgbClr val="002060"/>
                </a:solidFill>
              </a:rPr>
              <a:t> qui automatise le </a:t>
            </a:r>
            <a:r>
              <a:rPr lang="fr-FR" i="1" dirty="0">
                <a:solidFill>
                  <a:srgbClr val="002060"/>
                </a:solidFill>
              </a:rPr>
              <a:t>déploiement d'applications dans des conteneurs logiciels</a:t>
            </a:r>
            <a:r>
              <a:rPr lang="fr-FR" baseline="30000" dirty="0">
                <a:solidFill>
                  <a:srgbClr val="002060"/>
                </a:solidFill>
                <a:hlinkClick r:id="rId5"/>
              </a:rPr>
              <a:t>1</a:t>
            </a:r>
            <a:r>
              <a:rPr lang="fr-FR" dirty="0">
                <a:solidFill>
                  <a:srgbClr val="002060"/>
                </a:solidFill>
              </a:rPr>
              <a:t>. Selon la firme de recherche sur l'industrie 451 </a:t>
            </a:r>
            <a:r>
              <a:rPr lang="fr-FR" dirty="0" err="1">
                <a:solidFill>
                  <a:srgbClr val="002060"/>
                </a:solidFill>
              </a:rPr>
              <a:t>Research</a:t>
            </a:r>
            <a:r>
              <a:rPr lang="fr-FR" dirty="0">
                <a:solidFill>
                  <a:srgbClr val="002060"/>
                </a:solidFill>
              </a:rPr>
              <a:t>, « </a:t>
            </a:r>
            <a:r>
              <a:rPr lang="fr-FR" i="1" dirty="0">
                <a:solidFill>
                  <a:srgbClr val="002060"/>
                </a:solidFill>
              </a:rPr>
              <a:t>Docker est un outil qui peut empaqueter une application et ses dépendances dans un conteneur virtuel, qui pourra être exécuté sur n'importe quel serveur Linux</a:t>
            </a:r>
            <a:r>
              <a:rPr lang="fr-FR" dirty="0">
                <a:solidFill>
                  <a:srgbClr val="002060"/>
                </a:solidFill>
              </a:rPr>
              <a:t> ». Ceci permet d'étendre la flexibilité et la portabilité d’exécution d'une application, que ce soit sur la machine locale, un cloud privé ou public, une machine nue, etc. </a:t>
            </a:r>
            <a:endParaRPr lang="fr-FR" dirty="0" smtClean="0">
              <a:solidFill>
                <a:srgbClr val="002060"/>
              </a:solidFill>
            </a:endParaRPr>
          </a:p>
          <a:p>
            <a:pPr algn="just">
              <a:spcBef>
                <a:spcPct val="0"/>
              </a:spcBef>
            </a:pPr>
            <a:r>
              <a:rPr lang="fr-FR" i="1" dirty="0" smtClean="0">
                <a:solidFill>
                  <a:srgbClr val="002060"/>
                </a:solidFill>
              </a:rPr>
              <a:t>Docker </a:t>
            </a:r>
            <a:r>
              <a:rPr lang="fr-FR" i="1" dirty="0">
                <a:solidFill>
                  <a:srgbClr val="002060"/>
                </a:solidFill>
              </a:rPr>
              <a:t>permet de construire, livrer et exécuter n'importe quelle application, n'importe où. </a:t>
            </a:r>
            <a:r>
              <a:rPr lang="fr-FR" dirty="0" smtClean="0">
                <a:solidFill>
                  <a:srgbClr val="002060"/>
                </a:solidFill>
              </a:rPr>
              <a:t>Sites : a) </a:t>
            </a:r>
            <a:r>
              <a:rPr lang="fr-FR" dirty="0">
                <a:solidFill>
                  <a:srgbClr val="002060"/>
                </a:solidFill>
                <a:hlinkClick r:id="rId6"/>
              </a:rPr>
              <a:t>http://www.docker.com</a:t>
            </a:r>
            <a:r>
              <a:rPr lang="fr-FR" dirty="0" smtClean="0">
                <a:solidFill>
                  <a:srgbClr val="002060"/>
                </a:solidFill>
                <a:hlinkClick r:id="rId6"/>
              </a:rPr>
              <a:t>/</a:t>
            </a:r>
            <a:r>
              <a:rPr lang="fr-FR" dirty="0">
                <a:solidFill>
                  <a:srgbClr val="002060"/>
                </a:solidFill>
              </a:rPr>
              <a:t>, b) </a:t>
            </a:r>
            <a:r>
              <a:rPr lang="fr-FR" dirty="0">
                <a:solidFill>
                  <a:srgbClr val="002060"/>
                </a:solidFill>
                <a:hlinkClick r:id="rId7"/>
              </a:rPr>
              <a:t>http://fr.wikipedia.org/wiki/Docker_%</a:t>
            </a:r>
            <a:r>
              <a:rPr lang="fr-FR" dirty="0" smtClean="0">
                <a:solidFill>
                  <a:srgbClr val="002060"/>
                </a:solidFill>
                <a:hlinkClick r:id="rId7"/>
              </a:rPr>
              <a:t>28logiciel%29</a:t>
            </a:r>
            <a:r>
              <a:rPr lang="fr-FR" dirty="0" smtClean="0">
                <a:solidFill>
                  <a:srgbClr val="002060"/>
                </a:solidFill>
              </a:rPr>
              <a:t>  </a:t>
            </a:r>
          </a:p>
          <a:p>
            <a:pPr algn="just">
              <a:spcBef>
                <a:spcPct val="0"/>
              </a:spcBef>
            </a:pPr>
            <a:endParaRPr lang="fr-FR" dirty="0" smtClean="0">
              <a:solidFill>
                <a:srgbClr val="002060"/>
              </a:solidFill>
            </a:endParaRPr>
          </a:p>
          <a:p>
            <a:pPr algn="just">
              <a:spcBef>
                <a:spcPct val="0"/>
              </a:spcBef>
            </a:pPr>
            <a:r>
              <a:rPr lang="fr-FR" altLang="fr-FR" u="sng" dirty="0">
                <a:solidFill>
                  <a:srgbClr val="002060"/>
                </a:solidFill>
              </a:rPr>
              <a:t>Extension Docker VM pour Linux sur </a:t>
            </a:r>
            <a:r>
              <a:rPr lang="fr-FR" altLang="fr-FR" u="sng" dirty="0" smtClean="0">
                <a:solidFill>
                  <a:srgbClr val="002060"/>
                </a:solidFill>
              </a:rPr>
              <a:t> Microsoft Azure </a:t>
            </a:r>
            <a:r>
              <a:rPr lang="fr-FR" altLang="fr-FR" dirty="0" smtClean="0">
                <a:solidFill>
                  <a:srgbClr val="002060"/>
                </a:solidFill>
              </a:rPr>
              <a:t>: </a:t>
            </a:r>
            <a:r>
              <a:rPr lang="fr-FR" dirty="0">
                <a:hlinkClick r:id="rId8"/>
              </a:rPr>
              <a:t>Docker</a:t>
            </a:r>
            <a:r>
              <a:rPr lang="fr-FR" dirty="0"/>
              <a:t> </a:t>
            </a:r>
            <a:r>
              <a:rPr lang="fr-FR" dirty="0">
                <a:solidFill>
                  <a:srgbClr val="002060"/>
                </a:solidFill>
              </a:rPr>
              <a:t>utilise des </a:t>
            </a:r>
            <a:r>
              <a:rPr lang="fr-FR" dirty="0">
                <a:solidFill>
                  <a:srgbClr val="002060"/>
                </a:solidFill>
                <a:hlinkClick r:id="rId9"/>
              </a:rPr>
              <a:t>conteneurs Linux</a:t>
            </a:r>
            <a:r>
              <a:rPr lang="fr-FR" dirty="0">
                <a:solidFill>
                  <a:srgbClr val="002060"/>
                </a:solidFill>
              </a:rPr>
              <a:t> plutôt que des machines virtuelles pour isoler les données et le traitement sur des ressources partagées. Vous pouvez utiliser l'extension Docker VM sur </a:t>
            </a:r>
            <a:r>
              <a:rPr lang="fr-FR" dirty="0">
                <a:solidFill>
                  <a:srgbClr val="002060"/>
                </a:solidFill>
                <a:hlinkClick r:id="rId10"/>
              </a:rPr>
              <a:t>l'agent Linux Azure</a:t>
            </a:r>
            <a:r>
              <a:rPr lang="fr-FR" dirty="0">
                <a:solidFill>
                  <a:srgbClr val="002060"/>
                </a:solidFill>
              </a:rPr>
              <a:t> afin de créer une machine virtuelle Docker hébergeant un nombre indéfini de conteneurs pour vos applications sur Azure.</a:t>
            </a:r>
            <a:r>
              <a:rPr lang="fr-FR" altLang="fr-FR" dirty="0" smtClean="0">
                <a:solidFill>
                  <a:srgbClr val="002060"/>
                </a:solidFill>
              </a:rPr>
              <a:t> </a:t>
            </a:r>
          </a:p>
          <a:p>
            <a:pPr algn="just">
              <a:spcBef>
                <a:spcPct val="0"/>
              </a:spcBef>
            </a:pPr>
            <a:endParaRPr lang="fr-FR" dirty="0" smtClean="0">
              <a:solidFill>
                <a:srgbClr val="002060"/>
              </a:solidFill>
            </a:endParaRPr>
          </a:p>
          <a:p>
            <a:pPr algn="just">
              <a:spcBef>
                <a:spcPct val="0"/>
              </a:spcBef>
            </a:pPr>
            <a:r>
              <a:rPr lang="fr-FR" dirty="0" smtClean="0">
                <a:solidFill>
                  <a:srgbClr val="002060"/>
                </a:solidFill>
              </a:rPr>
              <a:t>Microsoft </a:t>
            </a:r>
            <a:r>
              <a:rPr lang="fr-FR" dirty="0">
                <a:solidFill>
                  <a:srgbClr val="002060"/>
                </a:solidFill>
              </a:rPr>
              <a:t>a travaillé avec la communauté Docker </a:t>
            </a:r>
            <a:r>
              <a:rPr lang="fr-FR" dirty="0" smtClean="0">
                <a:solidFill>
                  <a:srgbClr val="002060"/>
                </a:solidFill>
              </a:rPr>
              <a:t>afin de porter le </a:t>
            </a:r>
            <a:r>
              <a:rPr lang="fr-FR" dirty="0">
                <a:solidFill>
                  <a:srgbClr val="002060"/>
                </a:solidFill>
              </a:rPr>
              <a:t>client Docker </a:t>
            </a:r>
            <a:r>
              <a:rPr lang="fr-FR" dirty="0" smtClean="0">
                <a:solidFill>
                  <a:srgbClr val="002060"/>
                </a:solidFill>
              </a:rPr>
              <a:t>vers </a:t>
            </a:r>
            <a:r>
              <a:rPr lang="fr-FR" dirty="0">
                <a:solidFill>
                  <a:srgbClr val="002060"/>
                </a:solidFill>
              </a:rPr>
              <a:t>Windows, le rendant facile à gérer les hôtes Docker </a:t>
            </a:r>
            <a:r>
              <a:rPr lang="fr-FR" dirty="0" smtClean="0">
                <a:solidFill>
                  <a:srgbClr val="002060"/>
                </a:solidFill>
              </a:rPr>
              <a:t>et </a:t>
            </a:r>
            <a:r>
              <a:rPr lang="fr-FR" dirty="0">
                <a:solidFill>
                  <a:srgbClr val="002060"/>
                </a:solidFill>
              </a:rPr>
              <a:t>les conteneurs Docker pour ceux qui utilisent Windows comme </a:t>
            </a:r>
            <a:r>
              <a:rPr lang="fr-FR" dirty="0" smtClean="0">
                <a:solidFill>
                  <a:srgbClr val="002060"/>
                </a:solidFill>
              </a:rPr>
              <a:t>machines </a:t>
            </a:r>
            <a:r>
              <a:rPr lang="fr-FR" dirty="0">
                <a:solidFill>
                  <a:srgbClr val="002060"/>
                </a:solidFill>
              </a:rPr>
              <a:t>de développement.</a:t>
            </a:r>
            <a:endParaRPr lang="fr-FR" altLang="fr-FR" dirty="0">
              <a:solidFill>
                <a:srgbClr val="002060"/>
              </a:solidFill>
            </a:endParaRPr>
          </a:p>
        </p:txBody>
      </p:sp>
      <p:sp>
        <p:nvSpPr>
          <p:cNvPr id="4" name="Rectangle 3"/>
          <p:cNvSpPr/>
          <p:nvPr/>
        </p:nvSpPr>
        <p:spPr>
          <a:xfrm>
            <a:off x="3851920" y="177303"/>
            <a:ext cx="1719060" cy="369332"/>
          </a:xfrm>
          <a:prstGeom prst="rect">
            <a:avLst/>
          </a:prstGeom>
        </p:spPr>
        <p:txBody>
          <a:bodyPr wrap="none">
            <a:spAutoFit/>
          </a:bodyPr>
          <a:lstStyle/>
          <a:p>
            <a:r>
              <a:rPr lang="fr-FR" altLang="fr-FR" dirty="0" smtClean="0">
                <a:solidFill>
                  <a:srgbClr val="002060"/>
                </a:solidFill>
              </a:rPr>
              <a:t>CLOUD – Docker</a:t>
            </a:r>
            <a:endParaRPr lang="fr-FR" dirty="0">
              <a:solidFill>
                <a:srgbClr val="002060"/>
              </a:solidFill>
            </a:endParaRPr>
          </a:p>
        </p:txBody>
      </p:sp>
    </p:spTree>
    <p:extLst>
      <p:ext uri="{BB962C8B-B14F-4D97-AF65-F5344CB8AC3E}">
        <p14:creationId xmlns:p14="http://schemas.microsoft.com/office/powerpoint/2010/main" val="14515960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105</a:t>
            </a:fld>
            <a:endParaRPr lang="en-US"/>
          </a:p>
        </p:txBody>
      </p:sp>
      <p:pic>
        <p:nvPicPr>
          <p:cNvPr id="5122" name="Picture 2" descr="D:\Users\blisan\Pictures\cloud\Docker_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2569"/>
            <a:ext cx="6768751" cy="4947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1920" y="177303"/>
            <a:ext cx="1719060" cy="369332"/>
          </a:xfrm>
          <a:prstGeom prst="rect">
            <a:avLst/>
          </a:prstGeom>
        </p:spPr>
        <p:txBody>
          <a:bodyPr wrap="none">
            <a:spAutoFit/>
          </a:bodyPr>
          <a:lstStyle/>
          <a:p>
            <a:r>
              <a:rPr lang="fr-FR" altLang="fr-FR" dirty="0" smtClean="0">
                <a:solidFill>
                  <a:srgbClr val="002060"/>
                </a:solidFill>
              </a:rPr>
              <a:t>CLOUD – Docker</a:t>
            </a:r>
            <a:endParaRPr lang="fr-FR" dirty="0">
              <a:solidFill>
                <a:srgbClr val="002060"/>
              </a:solidFill>
            </a:endParaRPr>
          </a:p>
        </p:txBody>
      </p:sp>
    </p:spTree>
    <p:extLst>
      <p:ext uri="{BB962C8B-B14F-4D97-AF65-F5344CB8AC3E}">
        <p14:creationId xmlns:p14="http://schemas.microsoft.com/office/powerpoint/2010/main" val="20406174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106</a:t>
            </a:fld>
            <a:endParaRPr lang="en-US"/>
          </a:p>
        </p:txBody>
      </p:sp>
      <p:sp>
        <p:nvSpPr>
          <p:cNvPr id="3" name="ZoneTexte 2"/>
          <p:cNvSpPr txBox="1"/>
          <p:nvPr/>
        </p:nvSpPr>
        <p:spPr>
          <a:xfrm>
            <a:off x="2416677" y="2276872"/>
            <a:ext cx="4157100" cy="2185214"/>
          </a:xfrm>
          <a:prstGeom prst="rect">
            <a:avLst/>
          </a:prstGeom>
          <a:noFill/>
        </p:spPr>
        <p:txBody>
          <a:bodyPr wrap="none" rtlCol="0">
            <a:spAutoFit/>
          </a:bodyPr>
          <a:lstStyle/>
          <a:p>
            <a:pPr algn="ctr"/>
            <a:r>
              <a:rPr lang="fr-FR" sz="8800" b="1" dirty="0" err="1" smtClean="0">
                <a:solidFill>
                  <a:srgbClr val="002060"/>
                </a:solidFill>
              </a:rPr>
              <a:t>DevOps</a:t>
            </a:r>
            <a:endParaRPr lang="fr-FR" sz="4800" b="1" dirty="0" smtClean="0">
              <a:solidFill>
                <a:srgbClr val="002060"/>
              </a:solidFill>
            </a:endParaRPr>
          </a:p>
          <a:p>
            <a:pPr algn="ctr"/>
            <a:r>
              <a:rPr lang="fr-FR" sz="4800" b="1" dirty="0" smtClean="0">
                <a:solidFill>
                  <a:srgbClr val="002060"/>
                </a:solidFill>
              </a:rPr>
              <a:t>Automatisation</a:t>
            </a:r>
            <a:endParaRPr lang="fr-FR" sz="8800" b="1" dirty="0">
              <a:solidFill>
                <a:srgbClr val="002060"/>
              </a:solidFill>
            </a:endParaRPr>
          </a:p>
        </p:txBody>
      </p:sp>
    </p:spTree>
    <p:extLst>
      <p:ext uri="{BB962C8B-B14F-4D97-AF65-F5344CB8AC3E}">
        <p14:creationId xmlns:p14="http://schemas.microsoft.com/office/powerpoint/2010/main" val="11980520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107</a:t>
            </a:fld>
            <a:endParaRPr lang="en-US"/>
          </a:p>
        </p:txBody>
      </p:sp>
      <p:sp>
        <p:nvSpPr>
          <p:cNvPr id="3" name="ZoneTexte 2"/>
          <p:cNvSpPr txBox="1"/>
          <p:nvPr/>
        </p:nvSpPr>
        <p:spPr>
          <a:xfrm>
            <a:off x="323528" y="546635"/>
            <a:ext cx="8640960" cy="5909310"/>
          </a:xfrm>
          <a:prstGeom prst="rect">
            <a:avLst/>
          </a:prstGeom>
          <a:noFill/>
        </p:spPr>
        <p:txBody>
          <a:bodyPr wrap="square" rtlCol="0">
            <a:spAutoFit/>
          </a:bodyPr>
          <a:lstStyle/>
          <a:p>
            <a:pPr algn="just"/>
            <a:r>
              <a:rPr lang="fr-FR" b="1" dirty="0" smtClean="0">
                <a:solidFill>
                  <a:srgbClr val="002060"/>
                </a:solidFill>
              </a:rPr>
              <a:t>Le mouvement </a:t>
            </a:r>
            <a:r>
              <a:rPr lang="fr-FR" b="1" dirty="0" err="1">
                <a:solidFill>
                  <a:srgbClr val="002060"/>
                </a:solidFill>
              </a:rPr>
              <a:t>Devops</a:t>
            </a:r>
            <a:r>
              <a:rPr lang="fr-FR" dirty="0">
                <a:solidFill>
                  <a:srgbClr val="002060"/>
                </a:solidFill>
              </a:rPr>
              <a:t> </a:t>
            </a:r>
            <a:r>
              <a:rPr lang="fr-FR" dirty="0" smtClean="0">
                <a:solidFill>
                  <a:srgbClr val="002060"/>
                </a:solidFill>
              </a:rPr>
              <a:t>: Il </a:t>
            </a:r>
            <a:r>
              <a:rPr lang="fr-FR" dirty="0">
                <a:solidFill>
                  <a:srgbClr val="002060"/>
                </a:solidFill>
              </a:rPr>
              <a:t>n'est plus possible de patienter 6 mois avant de livrer les développements. Les systèmes d'information doivent s'aligner sur la sortie des produits et services, et plus l'inverse ! Une </a:t>
            </a:r>
            <a:r>
              <a:rPr lang="fr-FR" dirty="0" err="1">
                <a:solidFill>
                  <a:srgbClr val="002060"/>
                </a:solidFill>
              </a:rPr>
              <a:t>app</a:t>
            </a:r>
            <a:r>
              <a:rPr lang="fr-FR" dirty="0">
                <a:solidFill>
                  <a:srgbClr val="002060"/>
                </a:solidFill>
              </a:rPr>
              <a:t> mobile devra être immédiatement revue après la sortie d'une nouvelle version d'Android ou iOS, et tirer partie des dernières innovations des terminaux. En rapprochant les équipes de développement, de recette et de production, le </a:t>
            </a:r>
            <a:r>
              <a:rPr lang="fr-FR" dirty="0" err="1">
                <a:solidFill>
                  <a:srgbClr val="002060"/>
                </a:solidFill>
                <a:hlinkClick r:id="rId2"/>
              </a:rPr>
              <a:t>DevOps</a:t>
            </a:r>
            <a:r>
              <a:rPr lang="fr-FR" dirty="0">
                <a:solidFill>
                  <a:srgbClr val="002060"/>
                </a:solidFill>
              </a:rPr>
              <a:t> répond précisément à ce défi. Et le mouvement vers ce nouveau mode d'organisation s'accélère. </a:t>
            </a:r>
            <a:endParaRPr lang="fr-FR" dirty="0" smtClean="0">
              <a:solidFill>
                <a:srgbClr val="002060"/>
              </a:solidFill>
            </a:endParaRPr>
          </a:p>
          <a:p>
            <a:pPr algn="just"/>
            <a:r>
              <a:rPr lang="fr-FR" b="1" dirty="0" err="1">
                <a:solidFill>
                  <a:srgbClr val="002060"/>
                </a:solidFill>
              </a:rPr>
              <a:t>Devops</a:t>
            </a:r>
            <a:r>
              <a:rPr lang="fr-FR" dirty="0">
                <a:solidFill>
                  <a:srgbClr val="002060"/>
                </a:solidFill>
              </a:rPr>
              <a:t> est un mouvement visant à réduire la friction organisationnelle entre les "</a:t>
            </a:r>
            <a:r>
              <a:rPr lang="fr-FR" dirty="0" err="1">
                <a:solidFill>
                  <a:srgbClr val="002060"/>
                </a:solidFill>
              </a:rPr>
              <a:t>devs</a:t>
            </a:r>
            <a:r>
              <a:rPr lang="fr-FR" dirty="0">
                <a:solidFill>
                  <a:srgbClr val="002060"/>
                </a:solidFill>
              </a:rPr>
              <a:t>" (chargés de faire évoluer le système d'information) et les "</a:t>
            </a:r>
            <a:r>
              <a:rPr lang="fr-FR" dirty="0" err="1">
                <a:solidFill>
                  <a:srgbClr val="002060"/>
                </a:solidFill>
              </a:rPr>
              <a:t>ops</a:t>
            </a:r>
            <a:r>
              <a:rPr lang="fr-FR" dirty="0">
                <a:solidFill>
                  <a:srgbClr val="002060"/>
                </a:solidFill>
              </a:rPr>
              <a:t>" (chargés d'exploiter les applications existantes</a:t>
            </a:r>
            <a:r>
              <a:rPr lang="fr-FR" dirty="0" smtClean="0">
                <a:solidFill>
                  <a:srgbClr val="002060"/>
                </a:solidFill>
              </a:rPr>
              <a:t>). </a:t>
            </a:r>
            <a:r>
              <a:rPr lang="fr-FR" dirty="0">
                <a:solidFill>
                  <a:srgbClr val="002060"/>
                </a:solidFill>
              </a:rPr>
              <a:t>Les initiateurs du mouvement sont principalement des </a:t>
            </a:r>
            <a:r>
              <a:rPr lang="fr-FR" dirty="0">
                <a:solidFill>
                  <a:srgbClr val="002060"/>
                </a:solidFill>
                <a:hlinkClick r:id="rId3" tooltip="Administrateurs systèmes"/>
              </a:rPr>
              <a:t>administrateurs systèmes</a:t>
            </a:r>
            <a:r>
              <a:rPr lang="fr-FR" dirty="0">
                <a:solidFill>
                  <a:srgbClr val="002060"/>
                </a:solidFill>
              </a:rPr>
              <a:t> férus de </a:t>
            </a:r>
            <a:r>
              <a:rPr lang="fr-FR" dirty="0">
                <a:solidFill>
                  <a:srgbClr val="002060"/>
                </a:solidFill>
                <a:hlinkClick r:id="rId4" tooltip="Méthode agile"/>
              </a:rPr>
              <a:t>méthode agile</a:t>
            </a:r>
            <a:r>
              <a:rPr lang="fr-FR" dirty="0">
                <a:solidFill>
                  <a:srgbClr val="002060"/>
                </a:solidFill>
              </a:rPr>
              <a:t>, évoluant en entreprise. Certains avaient même lancé l'agile-infrastructure. Le principe de base de </a:t>
            </a:r>
            <a:r>
              <a:rPr lang="fr-FR" i="1" dirty="0" err="1">
                <a:solidFill>
                  <a:srgbClr val="002060"/>
                </a:solidFill>
              </a:rPr>
              <a:t>devops</a:t>
            </a:r>
            <a:r>
              <a:rPr lang="fr-FR" dirty="0">
                <a:solidFill>
                  <a:srgbClr val="002060"/>
                </a:solidFill>
              </a:rPr>
              <a:t> part du constat suivant : si une équipe d'exploitation est primée sur la stabilité du système alors que l'équipe de développement est récompensée à chaque nouvelle fonctionnalité livrée, il est évident que ces deux équipes vont se retrouver en conflit perpétuel. Le mouvement </a:t>
            </a:r>
            <a:r>
              <a:rPr lang="fr-FR" i="1" dirty="0" err="1">
                <a:solidFill>
                  <a:srgbClr val="002060"/>
                </a:solidFill>
              </a:rPr>
              <a:t>devops</a:t>
            </a:r>
            <a:r>
              <a:rPr lang="fr-FR" dirty="0">
                <a:solidFill>
                  <a:srgbClr val="002060"/>
                </a:solidFill>
              </a:rPr>
              <a:t> en plus de réfléchir à une nouvelle </a:t>
            </a:r>
            <a:r>
              <a:rPr lang="fr-FR" dirty="0">
                <a:solidFill>
                  <a:srgbClr val="002060"/>
                </a:solidFill>
                <a:hlinkClick r:id="rId5" tooltip="Organisation"/>
              </a:rPr>
              <a:t>organisation</a:t>
            </a:r>
            <a:r>
              <a:rPr lang="fr-FR" dirty="0">
                <a:solidFill>
                  <a:srgbClr val="002060"/>
                </a:solidFill>
              </a:rPr>
              <a:t> de l'entreprise, vise à trouver des techniques et des outils pour favoriser cette coopération</a:t>
            </a:r>
            <a:r>
              <a:rPr lang="fr-FR" dirty="0" smtClean="0">
                <a:solidFill>
                  <a:srgbClr val="002060"/>
                </a:solidFill>
              </a:rPr>
              <a:t>. </a:t>
            </a:r>
            <a:r>
              <a:rPr lang="fr-FR" dirty="0">
                <a:solidFill>
                  <a:srgbClr val="002060"/>
                </a:solidFill>
              </a:rPr>
              <a:t>"Les pratiques de </a:t>
            </a:r>
            <a:r>
              <a:rPr lang="fr-FR" dirty="0" err="1">
                <a:solidFill>
                  <a:srgbClr val="002060"/>
                </a:solidFill>
              </a:rPr>
              <a:t>DevOps</a:t>
            </a:r>
            <a:r>
              <a:rPr lang="fr-FR" dirty="0">
                <a:solidFill>
                  <a:srgbClr val="002060"/>
                </a:solidFill>
              </a:rPr>
              <a:t> s'appuient en effet sur des outils existants, d'ailleurs déjà en production dans beaucoup d'entreprises, touchant au déploiement et l'amélioration continue, la gestion programmatique d'infrastructure</a:t>
            </a:r>
            <a:r>
              <a:rPr lang="fr-FR" dirty="0" smtClean="0">
                <a:solidFill>
                  <a:srgbClr val="002060"/>
                </a:solidFill>
              </a:rPr>
              <a:t>...«  (Exemple d’outil d’automatisation des développements, des tests et de mise en production : CA-</a:t>
            </a:r>
            <a:r>
              <a:rPr lang="fr-FR" dirty="0" err="1" smtClean="0">
                <a:solidFill>
                  <a:srgbClr val="002060"/>
                </a:solidFill>
              </a:rPr>
              <a:t>DevOps</a:t>
            </a:r>
            <a:r>
              <a:rPr lang="fr-FR" dirty="0" smtClean="0">
                <a:solidFill>
                  <a:srgbClr val="002060"/>
                </a:solidFill>
              </a:rPr>
              <a:t> …).</a:t>
            </a:r>
            <a:endParaRPr lang="fr-FR" dirty="0">
              <a:solidFill>
                <a:srgbClr val="002060"/>
              </a:solidFill>
            </a:endParaRPr>
          </a:p>
        </p:txBody>
      </p:sp>
      <p:sp>
        <p:nvSpPr>
          <p:cNvPr id="4" name="Rectangle 3"/>
          <p:cNvSpPr/>
          <p:nvPr/>
        </p:nvSpPr>
        <p:spPr>
          <a:xfrm>
            <a:off x="3851920" y="177303"/>
            <a:ext cx="1788310" cy="369332"/>
          </a:xfrm>
          <a:prstGeom prst="rect">
            <a:avLst/>
          </a:prstGeom>
        </p:spPr>
        <p:txBody>
          <a:bodyPr wrap="none">
            <a:spAutoFit/>
          </a:bodyPr>
          <a:lstStyle/>
          <a:p>
            <a:r>
              <a:rPr lang="fr-FR" altLang="fr-FR" dirty="0" smtClean="0">
                <a:solidFill>
                  <a:srgbClr val="002060"/>
                </a:solidFill>
              </a:rPr>
              <a:t>CLOUD – </a:t>
            </a:r>
            <a:r>
              <a:rPr lang="fr-FR" altLang="fr-FR" dirty="0" err="1" smtClean="0">
                <a:solidFill>
                  <a:srgbClr val="002060"/>
                </a:solidFill>
              </a:rPr>
              <a:t>DevOps</a:t>
            </a:r>
            <a:endParaRPr lang="fr-FR" dirty="0">
              <a:solidFill>
                <a:srgbClr val="002060"/>
              </a:solidFill>
            </a:endParaRPr>
          </a:p>
        </p:txBody>
      </p:sp>
    </p:spTree>
    <p:extLst>
      <p:ext uri="{BB962C8B-B14F-4D97-AF65-F5344CB8AC3E}">
        <p14:creationId xmlns:p14="http://schemas.microsoft.com/office/powerpoint/2010/main" val="36507347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108</a:t>
            </a:fld>
            <a:endParaRPr lang="en-US"/>
          </a:p>
        </p:txBody>
      </p:sp>
      <p:sp>
        <p:nvSpPr>
          <p:cNvPr id="3" name="Rectangle 2"/>
          <p:cNvSpPr/>
          <p:nvPr/>
        </p:nvSpPr>
        <p:spPr>
          <a:xfrm>
            <a:off x="3851920" y="177303"/>
            <a:ext cx="1788310" cy="369332"/>
          </a:xfrm>
          <a:prstGeom prst="rect">
            <a:avLst/>
          </a:prstGeom>
        </p:spPr>
        <p:txBody>
          <a:bodyPr wrap="none">
            <a:spAutoFit/>
          </a:bodyPr>
          <a:lstStyle/>
          <a:p>
            <a:r>
              <a:rPr lang="fr-FR" altLang="fr-FR" dirty="0" smtClean="0">
                <a:solidFill>
                  <a:srgbClr val="002060"/>
                </a:solidFill>
              </a:rPr>
              <a:t>CLOUD – </a:t>
            </a:r>
            <a:r>
              <a:rPr lang="fr-FR" altLang="fr-FR" dirty="0" err="1" smtClean="0">
                <a:solidFill>
                  <a:srgbClr val="002060"/>
                </a:solidFill>
              </a:rPr>
              <a:t>DevOps</a:t>
            </a:r>
            <a:endParaRPr lang="fr-FR" dirty="0">
              <a:solidFill>
                <a:srgbClr val="002060"/>
              </a:solidFill>
            </a:endParaRPr>
          </a:p>
        </p:txBody>
      </p:sp>
      <p:sp>
        <p:nvSpPr>
          <p:cNvPr id="4" name="Rectangle 3"/>
          <p:cNvSpPr/>
          <p:nvPr/>
        </p:nvSpPr>
        <p:spPr>
          <a:xfrm>
            <a:off x="179512" y="546635"/>
            <a:ext cx="8856984" cy="2862322"/>
          </a:xfrm>
          <a:prstGeom prst="rect">
            <a:avLst/>
          </a:prstGeom>
        </p:spPr>
        <p:txBody>
          <a:bodyPr wrap="square">
            <a:spAutoFit/>
          </a:bodyPr>
          <a:lstStyle/>
          <a:p>
            <a:pPr algn="just">
              <a:spcBef>
                <a:spcPct val="0"/>
              </a:spcBef>
            </a:pPr>
            <a:r>
              <a:rPr lang="fr-FR" altLang="fr-FR" b="1" dirty="0">
                <a:solidFill>
                  <a:srgbClr val="002060"/>
                </a:solidFill>
              </a:rPr>
              <a:t>Automatisation</a:t>
            </a:r>
            <a:r>
              <a:rPr lang="fr-FR" altLang="fr-FR" dirty="0">
                <a:solidFill>
                  <a:srgbClr val="002060"/>
                </a:solidFill>
              </a:rPr>
              <a:t> : </a:t>
            </a:r>
            <a:r>
              <a:rPr lang="fr-FR" dirty="0">
                <a:solidFill>
                  <a:srgbClr val="002060"/>
                </a:solidFill>
              </a:rPr>
              <a:t>Grâce à une automatisation extrême et à </a:t>
            </a:r>
            <a:r>
              <a:rPr lang="fr-FR" i="1" dirty="0">
                <a:solidFill>
                  <a:srgbClr val="002060"/>
                </a:solidFill>
              </a:rPr>
              <a:t>une supervision/orchestration intelligente </a:t>
            </a:r>
            <a:r>
              <a:rPr lang="fr-FR" dirty="0">
                <a:solidFill>
                  <a:srgbClr val="002060"/>
                </a:solidFill>
              </a:rPr>
              <a:t>épaulée par des mesures précises, à une infrastructure matérielle adéquate _ au niveau ressources serveur, stockage et réseau (voire sécurité) _ le cloud alloue dynamiquement et rapidement des ressources aux applications, crée des environnements de développement ou de test, etc. </a:t>
            </a:r>
            <a:r>
              <a:rPr lang="fr-FR" altLang="fr-FR" dirty="0">
                <a:solidFill>
                  <a:srgbClr val="002060"/>
                </a:solidFill>
              </a:rPr>
              <a:t>Chaque clic de souris d’un utilisateur déclenche l’exécution de programmes standards réalisant telle ou telle fonction demandée par cet utilisateur. En d</a:t>
            </a:r>
            <a:r>
              <a:rPr lang="fr-FR" dirty="0">
                <a:solidFill>
                  <a:srgbClr val="002060"/>
                </a:solidFill>
              </a:rPr>
              <a:t>eux ou trois clics de souris sur un catalogue de service, l'utilisateur dispose de sa messagerie et de l'accès à toutes ses applications d'entreprise, l'informaticien d'un serveur complet, le développeur d'un environnement opérationnel... Et tout cela automatiquement, et en quelques secondes ou minutes.</a:t>
            </a:r>
          </a:p>
        </p:txBody>
      </p:sp>
      <p:pic>
        <p:nvPicPr>
          <p:cNvPr id="1027" name="Picture 3" descr="D:\Users\blisan\Pictures\perso\agro-forêts\devOps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01008"/>
            <a:ext cx="5002661"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979712" y="6354952"/>
            <a:ext cx="4696094" cy="369332"/>
          </a:xfrm>
          <a:prstGeom prst="rect">
            <a:avLst/>
          </a:prstGeom>
          <a:noFill/>
        </p:spPr>
        <p:txBody>
          <a:bodyPr wrap="none" rtlCol="0">
            <a:spAutoFit/>
          </a:bodyPr>
          <a:lstStyle/>
          <a:p>
            <a:pPr algn="ctr"/>
            <a:r>
              <a:rPr lang="fr-FR" dirty="0" smtClean="0">
                <a:solidFill>
                  <a:srgbClr val="002060"/>
                </a:solidFill>
              </a:rPr>
              <a:t>Le schéma du </a:t>
            </a:r>
            <a:r>
              <a:rPr lang="fr-FR" dirty="0" err="1" smtClean="0">
                <a:solidFill>
                  <a:srgbClr val="002060"/>
                </a:solidFill>
              </a:rPr>
              <a:t>DevOps</a:t>
            </a:r>
            <a:r>
              <a:rPr lang="fr-FR" dirty="0" smtClean="0">
                <a:solidFill>
                  <a:srgbClr val="002060"/>
                </a:solidFill>
              </a:rPr>
              <a:t> (développement intégré).</a:t>
            </a:r>
            <a:endParaRPr lang="fr-FR" dirty="0">
              <a:solidFill>
                <a:srgbClr val="002060"/>
              </a:solidFill>
            </a:endParaRPr>
          </a:p>
        </p:txBody>
      </p:sp>
    </p:spTree>
    <p:extLst>
      <p:ext uri="{BB962C8B-B14F-4D97-AF65-F5344CB8AC3E}">
        <p14:creationId xmlns:p14="http://schemas.microsoft.com/office/powerpoint/2010/main" val="7595039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109</a:t>
            </a:fld>
            <a:endParaRPr lang="en-US"/>
          </a:p>
        </p:txBody>
      </p:sp>
      <p:sp>
        <p:nvSpPr>
          <p:cNvPr id="3" name="Rectangle 2"/>
          <p:cNvSpPr/>
          <p:nvPr/>
        </p:nvSpPr>
        <p:spPr>
          <a:xfrm>
            <a:off x="3275856" y="185930"/>
            <a:ext cx="1788310" cy="369332"/>
          </a:xfrm>
          <a:prstGeom prst="rect">
            <a:avLst/>
          </a:prstGeom>
        </p:spPr>
        <p:txBody>
          <a:bodyPr wrap="none">
            <a:spAutoFit/>
          </a:bodyPr>
          <a:lstStyle/>
          <a:p>
            <a:r>
              <a:rPr lang="fr-FR" altLang="fr-FR" dirty="0" smtClean="0">
                <a:solidFill>
                  <a:srgbClr val="002060"/>
                </a:solidFill>
              </a:rPr>
              <a:t>CLOUD – </a:t>
            </a:r>
            <a:r>
              <a:rPr lang="fr-FR" altLang="fr-FR" dirty="0" err="1" smtClean="0">
                <a:solidFill>
                  <a:srgbClr val="002060"/>
                </a:solidFill>
              </a:rPr>
              <a:t>DevOps</a:t>
            </a:r>
            <a:endParaRPr lang="fr-FR" dirty="0">
              <a:solidFill>
                <a:srgbClr val="002060"/>
              </a:solidFill>
            </a:endParaRPr>
          </a:p>
        </p:txBody>
      </p:sp>
      <p:sp>
        <p:nvSpPr>
          <p:cNvPr id="5" name="ZoneTexte 4"/>
          <p:cNvSpPr txBox="1"/>
          <p:nvPr/>
        </p:nvSpPr>
        <p:spPr>
          <a:xfrm>
            <a:off x="251520" y="567081"/>
            <a:ext cx="8640960" cy="2585323"/>
          </a:xfrm>
          <a:prstGeom prst="rect">
            <a:avLst/>
          </a:prstGeom>
          <a:noFill/>
        </p:spPr>
        <p:txBody>
          <a:bodyPr wrap="square" rtlCol="0">
            <a:spAutoFit/>
          </a:bodyPr>
          <a:lstStyle/>
          <a:p>
            <a:pPr algn="just">
              <a:spcBef>
                <a:spcPct val="0"/>
              </a:spcBef>
            </a:pPr>
            <a:r>
              <a:rPr lang="fr-FR" altLang="fr-FR" b="1" dirty="0" smtClean="0">
                <a:solidFill>
                  <a:srgbClr val="002060"/>
                </a:solidFill>
              </a:rPr>
              <a:t>Cloud orchestration</a:t>
            </a:r>
            <a:r>
              <a:rPr lang="fr-FR" altLang="fr-FR" dirty="0" smtClean="0">
                <a:solidFill>
                  <a:srgbClr val="002060"/>
                </a:solidFill>
              </a:rPr>
              <a:t> : </a:t>
            </a:r>
            <a:r>
              <a:rPr lang="fr-FR" dirty="0">
                <a:solidFill>
                  <a:srgbClr val="002060"/>
                </a:solidFill>
              </a:rPr>
              <a:t>Pour satisfaire le délai de mise en œuvre d’un service cloud invoqué par l’utilisateur, de nombreuses actions doivent être déroulées, de façon séquentielle ou parallèle. L’orchestration du cloud va s’appuyer sur des workflows qui modélisent les processus (création d’une VM, accès à une application…), et lancent des actions automatisées unitaires (instanciation de la VM, raccordement au VLAN, au stockage, installation de l’OS, chargement de l’application, vérification de conformité, etc..) qui vont aboutir à la mise en </a:t>
            </a:r>
            <a:r>
              <a:rPr lang="fr-FR" dirty="0" err="1">
                <a:solidFill>
                  <a:srgbClr val="002060"/>
                </a:solidFill>
              </a:rPr>
              <a:t>oeuvre</a:t>
            </a:r>
            <a:r>
              <a:rPr lang="fr-FR" dirty="0">
                <a:solidFill>
                  <a:srgbClr val="002060"/>
                </a:solidFill>
              </a:rPr>
              <a:t> opérationnelle du service cloud demandé. L’orchestrateur cloud est un composant logiciel qui idéalement s’appuie sur des modèles (</a:t>
            </a:r>
            <a:r>
              <a:rPr lang="fr-FR" dirty="0" err="1">
                <a:solidFill>
                  <a:srgbClr val="002060"/>
                </a:solidFill>
              </a:rPr>
              <a:t>templates</a:t>
            </a:r>
            <a:r>
              <a:rPr lang="fr-FR" dirty="0">
                <a:solidFill>
                  <a:srgbClr val="002060"/>
                </a:solidFill>
              </a:rPr>
              <a:t>) de workflow que le client doit personnaliser à son contexte spécifique</a:t>
            </a:r>
            <a:r>
              <a:rPr lang="fr-FR" dirty="0" smtClean="0">
                <a:solidFill>
                  <a:srgbClr val="002060"/>
                </a:solidFill>
              </a:rPr>
              <a:t>.</a:t>
            </a:r>
          </a:p>
        </p:txBody>
      </p:sp>
    </p:spTree>
    <p:extLst>
      <p:ext uri="{BB962C8B-B14F-4D97-AF65-F5344CB8AC3E}">
        <p14:creationId xmlns:p14="http://schemas.microsoft.com/office/powerpoint/2010/main" val="151359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646989"/>
            <a:ext cx="8784976" cy="6001643"/>
          </a:xfrm>
          <a:prstGeom prst="rect">
            <a:avLst/>
          </a:prstGeom>
          <a:noFill/>
        </p:spPr>
        <p:txBody>
          <a:bodyPr wrap="square" rtlCol="0">
            <a:spAutoFit/>
          </a:bodyPr>
          <a:lstStyle/>
          <a:p>
            <a:pPr marL="457200" indent="-457200" algn="just">
              <a:buFont typeface="Wingdings" panose="05000000000000000000" pitchFamily="2" charset="2"/>
              <a:buChar char="§"/>
            </a:pPr>
            <a:r>
              <a:rPr lang="fr-FR" sz="3200" dirty="0">
                <a:solidFill>
                  <a:srgbClr val="002060"/>
                </a:solidFill>
              </a:rPr>
              <a:t>Le terme actuel de CLOUD (nuage) l'emprunte de la téléphonie en ce que les entreprises de télécommunications, </a:t>
            </a:r>
            <a:r>
              <a:rPr lang="fr-FR" sz="3200" dirty="0" smtClean="0">
                <a:solidFill>
                  <a:srgbClr val="002060"/>
                </a:solidFill>
              </a:rPr>
              <a:t>qui, </a:t>
            </a:r>
            <a:r>
              <a:rPr lang="fr-FR" sz="3200" dirty="0">
                <a:solidFill>
                  <a:srgbClr val="002060"/>
                </a:solidFill>
              </a:rPr>
              <a:t>jusqu'à 1990 </a:t>
            </a:r>
            <a:r>
              <a:rPr lang="fr-FR" sz="3200" dirty="0" smtClean="0">
                <a:solidFill>
                  <a:srgbClr val="002060"/>
                </a:solidFill>
              </a:rPr>
              <a:t>principalement, </a:t>
            </a:r>
            <a:r>
              <a:rPr lang="fr-FR" sz="3200" dirty="0">
                <a:solidFill>
                  <a:srgbClr val="002060"/>
                </a:solidFill>
              </a:rPr>
              <a:t>offraient des circuits de données </a:t>
            </a:r>
            <a:r>
              <a:rPr lang="fr-FR" sz="3200" dirty="0" smtClean="0">
                <a:solidFill>
                  <a:srgbClr val="002060"/>
                </a:solidFill>
              </a:rPr>
              <a:t>dédiés </a:t>
            </a:r>
            <a:r>
              <a:rPr lang="fr-FR" sz="3200" dirty="0">
                <a:solidFill>
                  <a:srgbClr val="002060"/>
                </a:solidFill>
              </a:rPr>
              <a:t>point à </a:t>
            </a:r>
            <a:r>
              <a:rPr lang="fr-FR" sz="3200" dirty="0" smtClean="0">
                <a:solidFill>
                  <a:srgbClr val="002060"/>
                </a:solidFill>
              </a:rPr>
              <a:t>point, ont alors </a:t>
            </a:r>
            <a:r>
              <a:rPr lang="fr-FR" sz="3200" dirty="0">
                <a:solidFill>
                  <a:srgbClr val="002060"/>
                </a:solidFill>
              </a:rPr>
              <a:t>commencé à offrir des </a:t>
            </a:r>
            <a:r>
              <a:rPr lang="fr-FR" sz="3200" dirty="0">
                <a:solidFill>
                  <a:srgbClr val="FF0000"/>
                </a:solidFill>
              </a:rPr>
              <a:t>Services de réseau privé VIRTUELLE (VPN) </a:t>
            </a:r>
            <a:r>
              <a:rPr lang="fr-FR" sz="3200" dirty="0">
                <a:solidFill>
                  <a:srgbClr val="002060"/>
                </a:solidFill>
              </a:rPr>
              <a:t>avec une qualité de service comparable, mais à un coût beaucoup plus faible</a:t>
            </a:r>
            <a:r>
              <a:rPr lang="fr-FR" sz="3200" dirty="0" smtClean="0">
                <a:solidFill>
                  <a:srgbClr val="002060"/>
                </a:solidFill>
              </a:rPr>
              <a:t>.</a:t>
            </a:r>
          </a:p>
          <a:p>
            <a:pPr marL="457200" indent="-457200" algn="just">
              <a:buFont typeface="Wingdings" panose="05000000000000000000" pitchFamily="2" charset="2"/>
              <a:buChar char="§"/>
            </a:pPr>
            <a:r>
              <a:rPr lang="fr-FR" altLang="fr-FR" sz="3200" dirty="0" smtClean="0">
                <a:solidFill>
                  <a:srgbClr val="002060"/>
                </a:solidFill>
              </a:rPr>
              <a:t>Selon d’autres sources, le </a:t>
            </a:r>
            <a:r>
              <a:rPr lang="fr-FR" altLang="fr-FR" sz="3200" dirty="0">
                <a:solidFill>
                  <a:srgbClr val="002060"/>
                </a:solidFill>
              </a:rPr>
              <a:t>nom </a:t>
            </a:r>
            <a:r>
              <a:rPr lang="fr-FR" altLang="fr-FR" sz="3200" dirty="0" smtClean="0">
                <a:solidFill>
                  <a:srgbClr val="002060"/>
                </a:solidFill>
              </a:rPr>
              <a:t>viendrait </a:t>
            </a:r>
            <a:r>
              <a:rPr lang="fr-FR" altLang="fr-FR" sz="3200" dirty="0">
                <a:solidFill>
                  <a:srgbClr val="002060"/>
                </a:solidFill>
              </a:rPr>
              <a:t>du nuage (en anglais « </a:t>
            </a:r>
            <a:r>
              <a:rPr lang="fr-FR" altLang="fr-FR" sz="3200" i="1" dirty="0">
                <a:solidFill>
                  <a:srgbClr val="002060"/>
                </a:solidFill>
              </a:rPr>
              <a:t>cloud</a:t>
            </a:r>
            <a:r>
              <a:rPr lang="fr-FR" altLang="fr-FR" sz="3200" dirty="0">
                <a:solidFill>
                  <a:srgbClr val="002060"/>
                </a:solidFill>
              </a:rPr>
              <a:t> </a:t>
            </a:r>
            <a:r>
              <a:rPr lang="fr-FR" altLang="fr-FR" sz="3200" dirty="0" smtClean="0">
                <a:solidFill>
                  <a:srgbClr val="002060"/>
                </a:solidFill>
              </a:rPr>
              <a:t>»), symbole </a:t>
            </a:r>
            <a:r>
              <a:rPr lang="fr-FR" altLang="fr-FR" sz="3200" dirty="0">
                <a:solidFill>
                  <a:srgbClr val="002060"/>
                </a:solidFill>
              </a:rPr>
              <a:t>utilisé pour représenter l'Internet dans les diagrammes des réseaux </a:t>
            </a:r>
            <a:r>
              <a:rPr lang="fr-FR" altLang="fr-FR" sz="3200" dirty="0" smtClean="0">
                <a:solidFill>
                  <a:srgbClr val="002060"/>
                </a:solidFill>
              </a:rPr>
              <a:t>informatiques.</a:t>
            </a:r>
            <a:endParaRPr lang="fr-FR" sz="3200" dirty="0">
              <a:solidFill>
                <a:srgbClr val="002060"/>
              </a:solidFill>
            </a:endParaRPr>
          </a:p>
        </p:txBody>
      </p:sp>
      <p:sp>
        <p:nvSpPr>
          <p:cNvPr id="3" name="ZoneTexte 2"/>
          <p:cNvSpPr txBox="1"/>
          <p:nvPr/>
        </p:nvSpPr>
        <p:spPr>
          <a:xfrm>
            <a:off x="3258453" y="260648"/>
            <a:ext cx="2037033" cy="369332"/>
          </a:xfrm>
          <a:prstGeom prst="rect">
            <a:avLst/>
          </a:prstGeom>
          <a:noFill/>
        </p:spPr>
        <p:txBody>
          <a:bodyPr wrap="none" rtlCol="0">
            <a:spAutoFit/>
          </a:bodyPr>
          <a:lstStyle/>
          <a:p>
            <a:pPr algn="ctr"/>
            <a:r>
              <a:rPr lang="fr-FR" dirty="0" smtClean="0">
                <a:solidFill>
                  <a:srgbClr val="002060"/>
                </a:solidFill>
              </a:rPr>
              <a:t>CLOUD - Définitions</a:t>
            </a:r>
            <a:endParaRPr lang="fr-FR" dirty="0">
              <a:solidFill>
                <a:srgbClr val="002060"/>
              </a:solidFill>
            </a:endParaRP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11</a:t>
            </a:fld>
            <a:endParaRPr lang="en-US"/>
          </a:p>
        </p:txBody>
      </p:sp>
    </p:spTree>
    <p:extLst>
      <p:ext uri="{BB962C8B-B14F-4D97-AF65-F5344CB8AC3E}">
        <p14:creationId xmlns:p14="http://schemas.microsoft.com/office/powerpoint/2010/main" val="7783641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110</a:t>
            </a:fld>
            <a:endParaRPr lang="en-US"/>
          </a:p>
        </p:txBody>
      </p:sp>
      <p:pic>
        <p:nvPicPr>
          <p:cNvPr id="3" name="Picture 2" descr="D:\Users\blisan\Pictures\cloud\Cycle de vie des Serv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11" y="1241397"/>
            <a:ext cx="3695700" cy="3790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8487" y="5301208"/>
            <a:ext cx="2487348" cy="369332"/>
          </a:xfrm>
          <a:prstGeom prst="rect">
            <a:avLst/>
          </a:prstGeom>
        </p:spPr>
        <p:txBody>
          <a:bodyPr wrap="none">
            <a:spAutoFit/>
          </a:bodyPr>
          <a:lstStyle/>
          <a:p>
            <a:r>
              <a:rPr lang="fr-FR" dirty="0">
                <a:solidFill>
                  <a:srgbClr val="002060"/>
                </a:solidFill>
              </a:rPr>
              <a:t>Cycle de vie des Services</a:t>
            </a:r>
          </a:p>
        </p:txBody>
      </p:sp>
      <p:sp>
        <p:nvSpPr>
          <p:cNvPr id="5" name="Rectangle 4"/>
          <p:cNvSpPr/>
          <p:nvPr/>
        </p:nvSpPr>
        <p:spPr>
          <a:xfrm>
            <a:off x="3275856" y="185930"/>
            <a:ext cx="1788310" cy="369332"/>
          </a:xfrm>
          <a:prstGeom prst="rect">
            <a:avLst/>
          </a:prstGeom>
        </p:spPr>
        <p:txBody>
          <a:bodyPr wrap="none">
            <a:spAutoFit/>
          </a:bodyPr>
          <a:lstStyle/>
          <a:p>
            <a:r>
              <a:rPr lang="fr-FR" altLang="fr-FR" dirty="0" smtClean="0">
                <a:solidFill>
                  <a:srgbClr val="002060"/>
                </a:solidFill>
              </a:rPr>
              <a:t>CLOUD – </a:t>
            </a:r>
            <a:r>
              <a:rPr lang="fr-FR" altLang="fr-FR" dirty="0" err="1" smtClean="0">
                <a:solidFill>
                  <a:srgbClr val="002060"/>
                </a:solidFill>
              </a:rPr>
              <a:t>DevOps</a:t>
            </a:r>
            <a:endParaRPr lang="fr-FR" dirty="0">
              <a:solidFill>
                <a:srgbClr val="002060"/>
              </a:solidFill>
            </a:endParaRPr>
          </a:p>
        </p:txBody>
      </p:sp>
      <p:pic>
        <p:nvPicPr>
          <p:cNvPr id="7170" name="Picture 2" descr="D:\Users\blisan\Pictures\cloud\software moebius 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42" y="2303434"/>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323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111</a:t>
            </a:fld>
            <a:endParaRPr lang="en-US"/>
          </a:p>
        </p:txBody>
      </p:sp>
      <p:sp>
        <p:nvSpPr>
          <p:cNvPr id="3" name="Rectangle 5"/>
          <p:cNvSpPr>
            <a:spLocks noChangeArrowheads="1"/>
          </p:cNvSpPr>
          <p:nvPr/>
        </p:nvSpPr>
        <p:spPr bwMode="auto">
          <a:xfrm>
            <a:off x="107504" y="332656"/>
            <a:ext cx="822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marL="342900" indent="-342900" eaLnBrk="0" hangingPunct="0">
              <a:spcBef>
                <a:spcPct val="20000"/>
              </a:spcBef>
              <a:buClr>
                <a:schemeClr val="accent1"/>
              </a:buClr>
              <a:buSzPct val="80000"/>
              <a:buFont typeface="Wingdings" panose="05000000000000000000" pitchFamily="2" charset="2"/>
              <a:buChar char="è"/>
              <a:defRPr sz="2400">
                <a:solidFill>
                  <a:schemeClr val="tx2"/>
                </a:solidFill>
                <a:latin typeface="Arial" panose="020B0604020202020204" pitchFamily="34" charset="0"/>
                <a:cs typeface="Arial" panose="020B0604020202020204" pitchFamily="34" charset="0"/>
              </a:defRPr>
            </a:lvl1pPr>
            <a:lvl2pPr eaLnBrk="0" hangingPunct="0">
              <a:spcBef>
                <a:spcPct val="20000"/>
              </a:spcBef>
              <a:buClr>
                <a:schemeClr val="accent1"/>
              </a:buClr>
              <a:buSzPct val="800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9pPr>
          </a:lstStyle>
          <a:p>
            <a:pPr lvl="1" eaLnBrk="1" hangingPunct="1">
              <a:spcBef>
                <a:spcPct val="0"/>
              </a:spcBef>
              <a:buClrTx/>
              <a:buSzTx/>
              <a:buFont typeface="Wingdings" panose="05000000000000000000" pitchFamily="2" charset="2"/>
              <a:buChar char="è"/>
            </a:pPr>
            <a:r>
              <a:rPr lang="fr-FR" altLang="fr-FR" sz="1800" b="1" dirty="0">
                <a:solidFill>
                  <a:schemeClr val="accent1"/>
                </a:solidFill>
              </a:rPr>
              <a:t>Votre avis et vos commentaires sur la formations ou vos notes, ici :</a:t>
            </a:r>
          </a:p>
        </p:txBody>
      </p:sp>
    </p:spTree>
    <p:extLst>
      <p:ext uri="{BB962C8B-B14F-4D97-AF65-F5344CB8AC3E}">
        <p14:creationId xmlns:p14="http://schemas.microsoft.com/office/powerpoint/2010/main" val="59096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719832"/>
            <a:ext cx="8640960" cy="6001643"/>
          </a:xfrm>
          <a:prstGeom prst="rect">
            <a:avLst/>
          </a:prstGeom>
          <a:noFill/>
        </p:spPr>
        <p:txBody>
          <a:bodyPr wrap="square" rtlCol="0">
            <a:spAutoFit/>
          </a:bodyPr>
          <a:lstStyle/>
          <a:p>
            <a:pPr marL="571500" indent="-571500" algn="just">
              <a:buFont typeface="Wingdings" panose="05000000000000000000" pitchFamily="2" charset="2"/>
              <a:buChar char="§"/>
            </a:pPr>
            <a:r>
              <a:rPr lang="fr-FR" sz="3200" dirty="0" smtClean="0">
                <a:solidFill>
                  <a:srgbClr val="002060"/>
                </a:solidFill>
              </a:rPr>
              <a:t>Ensemble de </a:t>
            </a:r>
            <a:r>
              <a:rPr lang="fr-FR" sz="3200" dirty="0">
                <a:solidFill>
                  <a:srgbClr val="002060"/>
                </a:solidFill>
              </a:rPr>
              <a:t>Services &amp; Ressources IT à la demande, consolidés, virtualisés, alloués automatiquement externalisés, facturés à </a:t>
            </a:r>
            <a:r>
              <a:rPr lang="fr-FR" sz="3200" dirty="0" smtClean="0">
                <a:solidFill>
                  <a:srgbClr val="002060"/>
                </a:solidFill>
              </a:rPr>
              <a:t>l'usage.</a:t>
            </a:r>
          </a:p>
          <a:p>
            <a:pPr marL="571500" indent="-571500" algn="just">
              <a:buFont typeface="Wingdings" panose="05000000000000000000" pitchFamily="2" charset="2"/>
              <a:buChar char="§"/>
            </a:pPr>
            <a:r>
              <a:rPr lang="fr-FR" sz="3200" dirty="0">
                <a:solidFill>
                  <a:srgbClr val="002060"/>
                </a:solidFill>
              </a:rPr>
              <a:t>Le </a:t>
            </a:r>
            <a:r>
              <a:rPr lang="fr-FR" sz="3200" dirty="0" smtClean="0">
                <a:solidFill>
                  <a:srgbClr val="002060"/>
                </a:solidFill>
              </a:rPr>
              <a:t>« cloud </a:t>
            </a:r>
            <a:r>
              <a:rPr lang="fr-FR" sz="3200" dirty="0" err="1" smtClean="0">
                <a:solidFill>
                  <a:srgbClr val="002060"/>
                </a:solidFill>
              </a:rPr>
              <a:t>computing</a:t>
            </a:r>
            <a:r>
              <a:rPr lang="fr-FR" sz="3200" dirty="0" smtClean="0">
                <a:solidFill>
                  <a:srgbClr val="002060"/>
                </a:solidFill>
              </a:rPr>
              <a:t> » </a:t>
            </a:r>
            <a:r>
              <a:rPr lang="fr-FR" sz="3200" dirty="0">
                <a:solidFill>
                  <a:srgbClr val="002060"/>
                </a:solidFill>
              </a:rPr>
              <a:t>est une technologie informatique émergente qui utilise l'Internet et des serveurs centraux, utilisés à distance, pour gérer des données et des applications</a:t>
            </a:r>
            <a:r>
              <a:rPr lang="fr-FR" sz="3200" dirty="0" smtClean="0">
                <a:solidFill>
                  <a:srgbClr val="002060"/>
                </a:solidFill>
              </a:rPr>
              <a:t>.</a:t>
            </a:r>
          </a:p>
          <a:p>
            <a:pPr marL="571500" indent="-571500" algn="just">
              <a:buFont typeface="Wingdings" panose="05000000000000000000" pitchFamily="2" charset="2"/>
              <a:buChar char="§"/>
            </a:pPr>
            <a:r>
              <a:rPr lang="fr-FR" sz="3200" dirty="0">
                <a:solidFill>
                  <a:srgbClr val="002060"/>
                </a:solidFill>
              </a:rPr>
              <a:t>On déporte sur des ordinateurs distants des traitements informatiques traditionnellement localisés sur des serveur locaux ou sur les postes clients des utilisateurs</a:t>
            </a:r>
          </a:p>
        </p:txBody>
      </p:sp>
      <p:sp>
        <p:nvSpPr>
          <p:cNvPr id="3" name="ZoneTexte 2"/>
          <p:cNvSpPr txBox="1"/>
          <p:nvPr/>
        </p:nvSpPr>
        <p:spPr>
          <a:xfrm>
            <a:off x="3635896" y="188640"/>
            <a:ext cx="2081917" cy="369332"/>
          </a:xfrm>
          <a:prstGeom prst="rect">
            <a:avLst/>
          </a:prstGeom>
          <a:noFill/>
        </p:spPr>
        <p:txBody>
          <a:bodyPr wrap="none" rtlCol="0">
            <a:spAutoFit/>
          </a:bodyPr>
          <a:lstStyle/>
          <a:p>
            <a:pPr algn="ctr"/>
            <a:r>
              <a:rPr lang="fr-FR" dirty="0" smtClean="0">
                <a:solidFill>
                  <a:srgbClr val="002060"/>
                </a:solidFill>
              </a:rPr>
              <a:t>CLOUD – Définitions</a:t>
            </a:r>
            <a:endParaRPr lang="fr-FR" dirty="0">
              <a:solidFill>
                <a:srgbClr val="002060"/>
              </a:solidFill>
            </a:endParaRP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12</a:t>
            </a:fld>
            <a:endParaRPr lang="en-US"/>
          </a:p>
        </p:txBody>
      </p:sp>
    </p:spTree>
    <p:extLst>
      <p:ext uri="{BB962C8B-B14F-4D97-AF65-F5344CB8AC3E}">
        <p14:creationId xmlns:p14="http://schemas.microsoft.com/office/powerpoint/2010/main" val="1651426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9676" y="908720"/>
            <a:ext cx="8640960" cy="3539430"/>
          </a:xfrm>
          <a:prstGeom prst="rect">
            <a:avLst/>
          </a:prstGeom>
          <a:noFill/>
        </p:spPr>
        <p:txBody>
          <a:bodyPr wrap="square" rtlCol="0">
            <a:spAutoFit/>
          </a:bodyPr>
          <a:lstStyle/>
          <a:p>
            <a:pPr marL="457200" indent="-457200" algn="just">
              <a:spcBef>
                <a:spcPct val="0"/>
              </a:spcBef>
              <a:buFont typeface="Wingdings" panose="05000000000000000000" pitchFamily="2" charset="2"/>
              <a:buChar char="§"/>
            </a:pPr>
            <a:r>
              <a:rPr lang="fr-FR" altLang="fr-FR" sz="3200" dirty="0">
                <a:solidFill>
                  <a:srgbClr val="002060"/>
                </a:solidFill>
              </a:rPr>
              <a:t>Selon la définition du </a:t>
            </a:r>
            <a:r>
              <a:rPr lang="fr-FR" altLang="fr-FR" sz="3200" dirty="0">
                <a:solidFill>
                  <a:srgbClr val="002060"/>
                </a:solidFill>
                <a:hlinkClick r:id="rId2" tooltip="National Institute of Standards and Technology"/>
              </a:rPr>
              <a:t>National Institute of Standards and </a:t>
            </a:r>
            <a:r>
              <a:rPr lang="fr-FR" altLang="fr-FR" sz="3200" dirty="0" err="1">
                <a:solidFill>
                  <a:srgbClr val="002060"/>
                </a:solidFill>
                <a:hlinkClick r:id="rId2" tooltip="National Institute of Standards and Technology"/>
              </a:rPr>
              <a:t>Technology</a:t>
            </a:r>
            <a:r>
              <a:rPr lang="fr-FR" altLang="fr-FR" sz="3200" dirty="0">
                <a:solidFill>
                  <a:srgbClr val="002060"/>
                </a:solidFill>
              </a:rPr>
              <a:t> (NIST), le </a:t>
            </a:r>
            <a:r>
              <a:rPr lang="fr-FR" altLang="fr-FR" sz="3200" i="1" dirty="0" smtClean="0">
                <a:solidFill>
                  <a:srgbClr val="002060"/>
                </a:solidFill>
              </a:rPr>
              <a:t>Cloud </a:t>
            </a:r>
            <a:r>
              <a:rPr lang="fr-FR" altLang="fr-FR" sz="3200" i="1" dirty="0" err="1">
                <a:solidFill>
                  <a:srgbClr val="002060"/>
                </a:solidFill>
              </a:rPr>
              <a:t>computing</a:t>
            </a:r>
            <a:r>
              <a:rPr lang="fr-FR" altLang="fr-FR" sz="3200" dirty="0">
                <a:solidFill>
                  <a:srgbClr val="002060"/>
                </a:solidFill>
              </a:rPr>
              <a:t> est l'accès via un </a:t>
            </a:r>
            <a:r>
              <a:rPr lang="fr-FR" altLang="fr-FR" sz="3200" dirty="0">
                <a:solidFill>
                  <a:srgbClr val="002060"/>
                </a:solidFill>
                <a:hlinkClick r:id="rId3" tooltip="Accès à internet à très haut débit"/>
              </a:rPr>
              <a:t>réseau de télécommunications</a:t>
            </a:r>
            <a:r>
              <a:rPr lang="fr-FR" altLang="fr-FR" sz="3200" dirty="0">
                <a:solidFill>
                  <a:srgbClr val="002060"/>
                </a:solidFill>
              </a:rPr>
              <a:t>, à la demande et en libre-service, à des ressources informatiques partagées </a:t>
            </a:r>
            <a:r>
              <a:rPr lang="fr-FR" altLang="fr-FR" sz="3200" dirty="0" smtClean="0">
                <a:solidFill>
                  <a:srgbClr val="002060"/>
                </a:solidFill>
              </a:rPr>
              <a:t>configurables. </a:t>
            </a:r>
            <a:r>
              <a:rPr lang="fr-FR" altLang="fr-FR" sz="3200" dirty="0">
                <a:solidFill>
                  <a:srgbClr val="002060"/>
                </a:solidFill>
              </a:rPr>
              <a:t>Il s'agit donc d'une délocalisation de l'infrastructure informatique</a:t>
            </a:r>
            <a:r>
              <a:rPr lang="fr-FR" altLang="fr-FR" sz="3200" dirty="0" smtClean="0">
                <a:solidFill>
                  <a:srgbClr val="002060"/>
                </a:solidFill>
              </a:rPr>
              <a:t>.</a:t>
            </a:r>
            <a:endParaRPr lang="fr-FR" altLang="fr-FR" sz="3200" dirty="0">
              <a:solidFill>
                <a:srgbClr val="002060"/>
              </a:solidFill>
            </a:endParaRPr>
          </a:p>
        </p:txBody>
      </p:sp>
      <p:sp>
        <p:nvSpPr>
          <p:cNvPr id="3" name="ZoneTexte 2"/>
          <p:cNvSpPr txBox="1"/>
          <p:nvPr/>
        </p:nvSpPr>
        <p:spPr>
          <a:xfrm>
            <a:off x="2879691" y="246088"/>
            <a:ext cx="2730235" cy="369332"/>
          </a:xfrm>
          <a:prstGeom prst="rect">
            <a:avLst/>
          </a:prstGeom>
          <a:noFill/>
        </p:spPr>
        <p:txBody>
          <a:bodyPr wrap="none" rtlCol="0">
            <a:spAutoFit/>
          </a:bodyPr>
          <a:lstStyle/>
          <a:p>
            <a:pPr algn="ctr"/>
            <a:r>
              <a:rPr lang="fr-FR" dirty="0" smtClean="0">
                <a:solidFill>
                  <a:srgbClr val="002060"/>
                </a:solidFill>
              </a:rPr>
              <a:t>CLOUD – Définitions (suite)</a:t>
            </a:r>
            <a:endParaRPr lang="fr-FR" dirty="0">
              <a:solidFill>
                <a:srgbClr val="002060"/>
              </a:solidFill>
            </a:endParaRPr>
          </a:p>
        </p:txBody>
      </p:sp>
      <p:sp>
        <p:nvSpPr>
          <p:cNvPr id="4" name="ZoneTexte 3"/>
          <p:cNvSpPr txBox="1"/>
          <p:nvPr/>
        </p:nvSpPr>
        <p:spPr>
          <a:xfrm>
            <a:off x="323528" y="4581128"/>
            <a:ext cx="8640960" cy="2062103"/>
          </a:xfrm>
          <a:prstGeom prst="rect">
            <a:avLst/>
          </a:prstGeom>
          <a:noFill/>
        </p:spPr>
        <p:txBody>
          <a:bodyPr wrap="square" rtlCol="0">
            <a:spAutoFit/>
          </a:bodyPr>
          <a:lstStyle/>
          <a:p>
            <a:pPr algn="just"/>
            <a:r>
              <a:rPr lang="fr-FR" altLang="fr-FR" sz="3200" dirty="0">
                <a:solidFill>
                  <a:srgbClr val="002060"/>
                </a:solidFill>
              </a:rPr>
              <a:t>Du point de vue économique, le </a:t>
            </a:r>
            <a:r>
              <a:rPr lang="fr-FR" altLang="fr-FR" sz="3200" i="1" dirty="0">
                <a:solidFill>
                  <a:srgbClr val="002060"/>
                </a:solidFill>
              </a:rPr>
              <a:t>cloud </a:t>
            </a:r>
            <a:r>
              <a:rPr lang="fr-FR" altLang="fr-FR" sz="3200" i="1" dirty="0" err="1">
                <a:solidFill>
                  <a:srgbClr val="002060"/>
                </a:solidFill>
              </a:rPr>
              <a:t>computing</a:t>
            </a:r>
            <a:r>
              <a:rPr lang="fr-FR" altLang="fr-FR" sz="3200" dirty="0">
                <a:solidFill>
                  <a:srgbClr val="002060"/>
                </a:solidFill>
              </a:rPr>
              <a:t> est essentiellement une </a:t>
            </a:r>
            <a:r>
              <a:rPr lang="fr-FR" altLang="fr-FR" sz="3200" b="1" dirty="0">
                <a:solidFill>
                  <a:srgbClr val="002060"/>
                </a:solidFill>
              </a:rPr>
              <a:t>offre commerciale d'abonnement économique à des services externes</a:t>
            </a:r>
            <a:r>
              <a:rPr lang="fr-FR" altLang="fr-FR" sz="3200" dirty="0">
                <a:solidFill>
                  <a:srgbClr val="002060"/>
                </a:solidFill>
              </a:rPr>
              <a:t>. </a:t>
            </a: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13</a:t>
            </a:fld>
            <a:endParaRPr lang="en-US"/>
          </a:p>
        </p:txBody>
      </p:sp>
    </p:spTree>
    <p:extLst>
      <p:ext uri="{BB962C8B-B14F-4D97-AF65-F5344CB8AC3E}">
        <p14:creationId xmlns:p14="http://schemas.microsoft.com/office/powerpoint/2010/main" val="2558695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692696"/>
            <a:ext cx="8784976" cy="3539430"/>
          </a:xfrm>
          <a:prstGeom prst="rect">
            <a:avLst/>
          </a:prstGeom>
          <a:noFill/>
        </p:spPr>
        <p:txBody>
          <a:bodyPr wrap="square" rtlCol="0">
            <a:spAutoFit/>
          </a:bodyPr>
          <a:lstStyle/>
          <a:p>
            <a:pPr marL="342900" indent="-342900" algn="just">
              <a:spcBef>
                <a:spcPct val="0"/>
              </a:spcBef>
              <a:buFont typeface="Wingdings" panose="05000000000000000000" pitchFamily="2" charset="2"/>
              <a:buChar char="§"/>
            </a:pPr>
            <a:r>
              <a:rPr lang="fr-FR" altLang="fr-FR" sz="3200" dirty="0">
                <a:solidFill>
                  <a:srgbClr val="002060"/>
                </a:solidFill>
              </a:rPr>
              <a:t>Le </a:t>
            </a:r>
            <a:r>
              <a:rPr lang="fr-FR" altLang="fr-FR" sz="3200" b="1" i="1" dirty="0">
                <a:solidFill>
                  <a:srgbClr val="002060"/>
                </a:solidFill>
              </a:rPr>
              <a:t>cloud </a:t>
            </a:r>
            <a:r>
              <a:rPr lang="fr-FR" altLang="fr-FR" sz="3200" b="1" i="1" dirty="0" err="1">
                <a:solidFill>
                  <a:srgbClr val="002060"/>
                </a:solidFill>
              </a:rPr>
              <a:t>computing</a:t>
            </a:r>
            <a:r>
              <a:rPr lang="fr-FR" altLang="fr-FR" sz="3200" dirty="0">
                <a:solidFill>
                  <a:srgbClr val="002060"/>
                </a:solidFill>
              </a:rPr>
              <a:t>, abrégé en </a:t>
            </a:r>
            <a:r>
              <a:rPr lang="fr-FR" altLang="fr-FR" sz="3200" b="1" i="1" dirty="0">
                <a:solidFill>
                  <a:srgbClr val="002060"/>
                </a:solidFill>
              </a:rPr>
              <a:t>cloud</a:t>
            </a:r>
            <a:r>
              <a:rPr lang="fr-FR" altLang="fr-FR" sz="3200" dirty="0">
                <a:solidFill>
                  <a:srgbClr val="002060"/>
                </a:solidFill>
              </a:rPr>
              <a:t> (« le Nuage »), ou l’</a:t>
            </a:r>
            <a:r>
              <a:rPr lang="fr-FR" altLang="fr-FR" sz="3200" b="1" dirty="0">
                <a:solidFill>
                  <a:srgbClr val="002060"/>
                </a:solidFill>
              </a:rPr>
              <a:t>informatique en nuage</a:t>
            </a:r>
            <a:r>
              <a:rPr lang="fr-FR" altLang="fr-FR" sz="3200" dirty="0">
                <a:solidFill>
                  <a:srgbClr val="002060"/>
                </a:solidFill>
              </a:rPr>
              <a:t> (ou </a:t>
            </a:r>
            <a:r>
              <a:rPr lang="fr-FR" altLang="fr-FR" sz="3200" b="1" dirty="0" err="1">
                <a:solidFill>
                  <a:srgbClr val="002060"/>
                </a:solidFill>
              </a:rPr>
              <a:t>nuagique</a:t>
            </a:r>
            <a:r>
              <a:rPr lang="fr-FR" altLang="fr-FR" sz="3200" dirty="0">
                <a:solidFill>
                  <a:srgbClr val="002060"/>
                </a:solidFill>
              </a:rPr>
              <a:t>) ou encore l’</a:t>
            </a:r>
            <a:r>
              <a:rPr lang="fr-FR" altLang="fr-FR" sz="3200" b="1" dirty="0">
                <a:solidFill>
                  <a:srgbClr val="002060"/>
                </a:solidFill>
              </a:rPr>
              <a:t>infonuagique</a:t>
            </a:r>
            <a:r>
              <a:rPr lang="fr-FR" altLang="fr-FR" sz="3200" dirty="0">
                <a:solidFill>
                  <a:srgbClr val="002060"/>
                </a:solidFill>
              </a:rPr>
              <a:t> (au Québec), est l'exploitation de la puissance de calcul ou de stockage de </a:t>
            </a:r>
            <a:r>
              <a:rPr lang="fr-FR" altLang="fr-FR" sz="3200" dirty="0">
                <a:solidFill>
                  <a:srgbClr val="002060"/>
                </a:solidFill>
                <a:hlinkClick r:id="rId2" tooltip="Serveur informatique"/>
              </a:rPr>
              <a:t>serveurs informatiques</a:t>
            </a:r>
            <a:r>
              <a:rPr lang="fr-FR" altLang="fr-FR" sz="3200" dirty="0">
                <a:solidFill>
                  <a:srgbClr val="002060"/>
                </a:solidFill>
              </a:rPr>
              <a:t> distants par l'intermédiaire d'un réseau, généralement </a:t>
            </a:r>
            <a:r>
              <a:rPr lang="fr-FR" altLang="fr-FR" sz="3200" dirty="0">
                <a:solidFill>
                  <a:srgbClr val="002060"/>
                </a:solidFill>
                <a:hlinkClick r:id="rId3" tooltip="Internet Protocol"/>
              </a:rPr>
              <a:t>Internet</a:t>
            </a:r>
            <a:r>
              <a:rPr lang="fr-FR" altLang="fr-FR" sz="3200" dirty="0">
                <a:solidFill>
                  <a:srgbClr val="002060"/>
                </a:solidFill>
              </a:rPr>
              <a:t>. </a:t>
            </a:r>
            <a:endParaRPr lang="fr-FR" altLang="fr-FR" sz="3200" dirty="0" smtClean="0">
              <a:solidFill>
                <a:srgbClr val="002060"/>
              </a:solidFill>
            </a:endParaRPr>
          </a:p>
        </p:txBody>
      </p:sp>
      <p:sp>
        <p:nvSpPr>
          <p:cNvPr id="3" name="ZoneTexte 2"/>
          <p:cNvSpPr txBox="1"/>
          <p:nvPr/>
        </p:nvSpPr>
        <p:spPr>
          <a:xfrm>
            <a:off x="2879691" y="246088"/>
            <a:ext cx="2730235" cy="369332"/>
          </a:xfrm>
          <a:prstGeom prst="rect">
            <a:avLst/>
          </a:prstGeom>
          <a:noFill/>
        </p:spPr>
        <p:txBody>
          <a:bodyPr wrap="none" rtlCol="0">
            <a:spAutoFit/>
          </a:bodyPr>
          <a:lstStyle/>
          <a:p>
            <a:pPr algn="ctr"/>
            <a:r>
              <a:rPr lang="fr-FR" dirty="0" smtClean="0">
                <a:solidFill>
                  <a:srgbClr val="002060"/>
                </a:solidFill>
              </a:rPr>
              <a:t>CLOUD – Définitions (suite)</a:t>
            </a:r>
            <a:endParaRPr lang="fr-FR" dirty="0">
              <a:solidFill>
                <a:srgbClr val="002060"/>
              </a:solidFill>
            </a:endParaRPr>
          </a:p>
        </p:txBody>
      </p:sp>
      <p:sp>
        <p:nvSpPr>
          <p:cNvPr id="4" name="ZoneTexte 3"/>
          <p:cNvSpPr txBox="1"/>
          <p:nvPr/>
        </p:nvSpPr>
        <p:spPr>
          <a:xfrm>
            <a:off x="107504" y="4437112"/>
            <a:ext cx="8784976" cy="2308324"/>
          </a:xfrm>
          <a:prstGeom prst="rect">
            <a:avLst/>
          </a:prstGeom>
          <a:noFill/>
        </p:spPr>
        <p:txBody>
          <a:bodyPr wrap="square" rtlCol="0">
            <a:spAutoFit/>
          </a:bodyPr>
          <a:lstStyle/>
          <a:p>
            <a:pPr algn="just">
              <a:spcBef>
                <a:spcPct val="0"/>
              </a:spcBef>
            </a:pPr>
            <a:r>
              <a:rPr lang="fr-FR" altLang="fr-FR" sz="2400" dirty="0" smtClean="0">
                <a:solidFill>
                  <a:srgbClr val="002060"/>
                </a:solidFill>
              </a:rPr>
              <a:t>Ces </a:t>
            </a:r>
            <a:r>
              <a:rPr lang="fr-FR" altLang="fr-FR" sz="2400" dirty="0">
                <a:solidFill>
                  <a:srgbClr val="002060"/>
                </a:solidFill>
              </a:rPr>
              <a:t>serveurs sont loués à la demande, le plus souvent par tranche d'utilisation selon des critères techniques (puissance, bande passante, etc.) mais également au forfait.</a:t>
            </a:r>
          </a:p>
          <a:p>
            <a:pPr algn="just">
              <a:spcBef>
                <a:spcPct val="0"/>
              </a:spcBef>
            </a:pPr>
            <a:r>
              <a:rPr lang="fr-FR" altLang="fr-FR" sz="2400" u="sng" dirty="0">
                <a:solidFill>
                  <a:srgbClr val="002060"/>
                </a:solidFill>
              </a:rPr>
              <a:t>But</a:t>
            </a:r>
            <a:r>
              <a:rPr lang="fr-FR" altLang="fr-FR" sz="2400" dirty="0">
                <a:solidFill>
                  <a:srgbClr val="002060"/>
                </a:solidFill>
              </a:rPr>
              <a:t> : avoir accès et partager diverses ressources informatiques (espaces de stockage, capacités de calculs et réseau etc. …), pouvoir y accéder de « partout », grâce à Internet</a:t>
            </a:r>
            <a:r>
              <a:rPr lang="fr-FR" altLang="fr-FR" sz="2400" dirty="0" smtClean="0">
                <a:solidFill>
                  <a:srgbClr val="002060"/>
                </a:solidFill>
              </a:rPr>
              <a:t>.</a:t>
            </a:r>
            <a:endParaRPr lang="fr-FR" altLang="fr-FR" sz="2400" dirty="0">
              <a:solidFill>
                <a:srgbClr val="002060"/>
              </a:solidFill>
            </a:endParaRP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14</a:t>
            </a:fld>
            <a:endParaRPr lang="en-US"/>
          </a:p>
        </p:txBody>
      </p:sp>
    </p:spTree>
    <p:extLst>
      <p:ext uri="{BB962C8B-B14F-4D97-AF65-F5344CB8AC3E}">
        <p14:creationId xmlns:p14="http://schemas.microsoft.com/office/powerpoint/2010/main" val="2006282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8"/>
          <p:cNvSpPr txBox="1">
            <a:spLocks noChangeArrowheads="1"/>
          </p:cNvSpPr>
          <p:nvPr/>
        </p:nvSpPr>
        <p:spPr bwMode="auto">
          <a:xfrm>
            <a:off x="126680" y="836712"/>
            <a:ext cx="4085279"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pitchFamily="2" charset="2"/>
              <a:buChar char="è"/>
              <a:defRPr sz="2400">
                <a:solidFill>
                  <a:schemeClr val="tx2"/>
                </a:solidFill>
                <a:latin typeface="Arial" charset="0"/>
                <a:cs typeface="Arial" charset="0"/>
              </a:defRPr>
            </a:lvl1pPr>
            <a:lvl2pPr marL="742950" indent="-285750" eaLnBrk="0" hangingPunct="0">
              <a:spcBef>
                <a:spcPct val="20000"/>
              </a:spcBef>
              <a:buClr>
                <a:schemeClr val="accent1"/>
              </a:buClr>
              <a:buSzPct val="80000"/>
              <a:buFont typeface="Arial" charset="0"/>
              <a:buChar char="▬"/>
              <a:defRPr sz="2000">
                <a:solidFill>
                  <a:schemeClr val="tx2"/>
                </a:solidFill>
                <a:latin typeface="Arial" charset="0"/>
                <a:cs typeface="Arial" charset="0"/>
              </a:defRPr>
            </a:lvl2pPr>
            <a:lvl3pPr marL="11430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3pPr>
            <a:lvl4pPr marL="16002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4pPr>
            <a:lvl5pPr marL="20574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5pPr>
            <a:lvl6pPr marL="25146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6pPr>
            <a:lvl7pPr marL="29718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7pPr>
            <a:lvl8pPr marL="34290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8pPr>
            <a:lvl9pPr marL="38862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9pPr>
          </a:lstStyle>
          <a:p>
            <a:pPr algn="just" eaLnBrk="1" hangingPunct="1">
              <a:spcBef>
                <a:spcPct val="0"/>
              </a:spcBef>
              <a:buClrTx/>
              <a:buSzTx/>
              <a:buFontTx/>
              <a:buNone/>
            </a:pPr>
            <a:r>
              <a:rPr lang="fr-FR" altLang="fr-FR" dirty="0"/>
              <a:t>Un nuage (anglais </a:t>
            </a:r>
            <a:r>
              <a:rPr lang="fr-FR" altLang="fr-FR" i="1" dirty="0"/>
              <a:t>cloud</a:t>
            </a:r>
            <a:r>
              <a:rPr lang="fr-FR" altLang="fr-FR" dirty="0"/>
              <a:t>) est un ensemble de matériel, de raccordements réseau et de logiciels</a:t>
            </a:r>
            <a:r>
              <a:rPr lang="fr-FR" altLang="fr-FR" baseline="30000" dirty="0">
                <a:hlinkClick r:id="rId2"/>
              </a:rPr>
              <a:t>3</a:t>
            </a:r>
            <a:r>
              <a:rPr lang="fr-FR" altLang="fr-FR" dirty="0"/>
              <a:t> qui fournit </a:t>
            </a:r>
            <a:r>
              <a:rPr lang="fr-FR" altLang="fr-FR" b="1" dirty="0"/>
              <a:t>des </a:t>
            </a:r>
            <a:r>
              <a:rPr lang="fr-FR" altLang="fr-FR" b="1" dirty="0">
                <a:solidFill>
                  <a:srgbClr val="940494"/>
                </a:solidFill>
              </a:rPr>
              <a:t>services sophistiqués</a:t>
            </a:r>
            <a:r>
              <a:rPr lang="fr-FR" altLang="fr-FR" b="1" dirty="0"/>
              <a:t> que les individus et les collectivités peuvent exploiter à volonté depuis n'importe où dans le </a:t>
            </a:r>
            <a:r>
              <a:rPr lang="fr-FR" altLang="fr-FR" b="1" dirty="0" smtClean="0"/>
              <a:t>monde</a:t>
            </a:r>
            <a:r>
              <a:rPr lang="fr-FR" altLang="fr-FR" dirty="0" smtClean="0"/>
              <a:t> </a:t>
            </a:r>
          </a:p>
          <a:p>
            <a:pPr algn="just" eaLnBrk="1" hangingPunct="1">
              <a:spcBef>
                <a:spcPct val="0"/>
              </a:spcBef>
              <a:buClrTx/>
              <a:buSzTx/>
              <a:buFontTx/>
              <a:buNone/>
            </a:pPr>
            <a:endParaRPr lang="fr-FR" altLang="fr-FR" sz="1800" dirty="0"/>
          </a:p>
          <a:p>
            <a:pPr algn="just" eaLnBrk="1" hangingPunct="1">
              <a:spcBef>
                <a:spcPct val="0"/>
              </a:spcBef>
              <a:buClrTx/>
              <a:buSzTx/>
              <a:buFontTx/>
              <a:buNone/>
            </a:pPr>
            <a:r>
              <a:rPr lang="fr-FR" altLang="fr-FR" sz="1800" dirty="0"/>
              <a:t>Le </a:t>
            </a:r>
            <a:r>
              <a:rPr lang="fr-FR" altLang="fr-FR" sz="1800" i="1" dirty="0"/>
              <a:t>cloud </a:t>
            </a:r>
            <a:r>
              <a:rPr lang="fr-FR" altLang="fr-FR" sz="1800" i="1" dirty="0" err="1"/>
              <a:t>computing</a:t>
            </a:r>
            <a:r>
              <a:rPr lang="fr-FR" altLang="fr-FR" sz="1800" dirty="0"/>
              <a:t> est un basculement de tendance : au lieu d'obtenir de la puissance de calcul par acquisition de matériel et de logiciel, le consommateur se sert de puissance mise à disposition par un ou des fournisseur(s) via </a:t>
            </a:r>
            <a:r>
              <a:rPr lang="fr-FR" altLang="fr-FR" sz="1800" dirty="0" smtClean="0"/>
              <a:t>Internet.</a:t>
            </a:r>
            <a:endParaRPr lang="fr-FR" altLang="fr-FR" sz="1800" dirty="0"/>
          </a:p>
        </p:txBody>
      </p:sp>
      <p:pic>
        <p:nvPicPr>
          <p:cNvPr id="3" name="Picture 8" descr="D:\Users\blisan\Documents\download\HP-CLOUD\trainings\formation-Cloud-generalites\Nuage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808" y="1700808"/>
            <a:ext cx="4824413"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2879690" y="116632"/>
            <a:ext cx="2730235" cy="369332"/>
          </a:xfrm>
          <a:prstGeom prst="rect">
            <a:avLst/>
          </a:prstGeom>
          <a:noFill/>
        </p:spPr>
        <p:txBody>
          <a:bodyPr wrap="none" rtlCol="0">
            <a:spAutoFit/>
          </a:bodyPr>
          <a:lstStyle/>
          <a:p>
            <a:pPr algn="ctr"/>
            <a:r>
              <a:rPr lang="fr-FR" dirty="0" smtClean="0">
                <a:solidFill>
                  <a:srgbClr val="002060"/>
                </a:solidFill>
              </a:rPr>
              <a:t>CLOUD – Définitions (suite)</a:t>
            </a:r>
            <a:endParaRPr lang="fr-FR" dirty="0">
              <a:solidFill>
                <a:srgbClr val="002060"/>
              </a:solidFill>
            </a:endParaRP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15</a:t>
            </a:fld>
            <a:endParaRPr lang="en-US"/>
          </a:p>
        </p:txBody>
      </p:sp>
    </p:spTree>
    <p:extLst>
      <p:ext uri="{BB962C8B-B14F-4D97-AF65-F5344CB8AC3E}">
        <p14:creationId xmlns:p14="http://schemas.microsoft.com/office/powerpoint/2010/main" val="2062633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35117" y="502970"/>
            <a:ext cx="8856984" cy="5715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27" indent="-457127">
              <a:spcBef>
                <a:spcPts val="0"/>
              </a:spcBef>
            </a:pPr>
            <a:r>
              <a:rPr lang="en-US" u="sng" dirty="0" smtClean="0">
                <a:solidFill>
                  <a:srgbClr val="002060"/>
                </a:solidFill>
              </a:rPr>
              <a:t>Grid Computing [grille </a:t>
            </a:r>
            <a:r>
              <a:rPr lang="en-US" u="sng" dirty="0" err="1" smtClean="0">
                <a:solidFill>
                  <a:srgbClr val="002060"/>
                </a:solidFill>
              </a:rPr>
              <a:t>informatique</a:t>
            </a:r>
            <a:r>
              <a:rPr lang="en-US" u="sng" dirty="0" smtClean="0">
                <a:solidFill>
                  <a:srgbClr val="002060"/>
                </a:solidFill>
              </a:rPr>
              <a:t>]</a:t>
            </a:r>
          </a:p>
          <a:p>
            <a:pPr marL="857112" lvl="1" indent="-457127">
              <a:spcBef>
                <a:spcPts val="0"/>
              </a:spcBef>
            </a:pPr>
            <a:r>
              <a:rPr lang="fr-FR" sz="1900" dirty="0">
                <a:solidFill>
                  <a:srgbClr val="002060"/>
                </a:solidFill>
              </a:rPr>
              <a:t>Se réfère à des environnements de ressources mises en commun pour l'exécution de tâches de calcul (comme le traitement des images) plutôt que les processus de fonctionnement longs (comme un serveur de site Web ou </a:t>
            </a:r>
            <a:r>
              <a:rPr lang="fr-FR" sz="1900" dirty="0" smtClean="0">
                <a:solidFill>
                  <a:srgbClr val="002060"/>
                </a:solidFill>
              </a:rPr>
              <a:t>d’e-mail</a:t>
            </a:r>
            <a:r>
              <a:rPr lang="en-US" sz="1900" dirty="0" smtClean="0">
                <a:solidFill>
                  <a:srgbClr val="002060"/>
                </a:solidFill>
              </a:rPr>
              <a:t>).</a:t>
            </a:r>
          </a:p>
          <a:p>
            <a:pPr marL="457127" indent="-457127">
              <a:spcBef>
                <a:spcPts val="1200"/>
              </a:spcBef>
            </a:pPr>
            <a:r>
              <a:rPr lang="en-US" u="sng" dirty="0" smtClean="0">
                <a:solidFill>
                  <a:srgbClr val="002060"/>
                </a:solidFill>
              </a:rPr>
              <a:t>Utility Computing [</a:t>
            </a:r>
            <a:r>
              <a:rPr lang="en-US" u="sng" dirty="0" err="1" smtClean="0">
                <a:solidFill>
                  <a:srgbClr val="002060"/>
                </a:solidFill>
              </a:rPr>
              <a:t>informatique</a:t>
            </a:r>
            <a:r>
              <a:rPr lang="en-US" u="sng" dirty="0" smtClean="0">
                <a:solidFill>
                  <a:srgbClr val="002060"/>
                </a:solidFill>
              </a:rPr>
              <a:t> </a:t>
            </a:r>
            <a:r>
              <a:rPr lang="en-US" u="sng" dirty="0" err="1" smtClean="0">
                <a:solidFill>
                  <a:srgbClr val="002060"/>
                </a:solidFill>
              </a:rPr>
              <a:t>utilitaire</a:t>
            </a:r>
            <a:r>
              <a:rPr lang="en-US" u="sng" dirty="0" smtClean="0">
                <a:solidFill>
                  <a:srgbClr val="002060"/>
                </a:solidFill>
              </a:rPr>
              <a:t>?]</a:t>
            </a:r>
          </a:p>
          <a:p>
            <a:pPr marL="857112" lvl="1" indent="-457127">
              <a:spcBef>
                <a:spcPts val="0"/>
              </a:spcBef>
            </a:pPr>
            <a:r>
              <a:rPr lang="fr-FR" sz="1900" dirty="0">
                <a:solidFill>
                  <a:srgbClr val="002060"/>
                </a:solidFill>
              </a:rPr>
              <a:t>Se réfère à des </a:t>
            </a:r>
            <a:r>
              <a:rPr lang="fr-FR" sz="1900" dirty="0" smtClean="0">
                <a:solidFill>
                  <a:srgbClr val="002060"/>
                </a:solidFill>
              </a:rPr>
              <a:t>environnements de </a:t>
            </a:r>
            <a:r>
              <a:rPr lang="fr-FR" sz="1900" dirty="0">
                <a:solidFill>
                  <a:srgbClr val="002060"/>
                </a:solidFill>
              </a:rPr>
              <a:t>ressources mises en commun</a:t>
            </a:r>
            <a:r>
              <a:rPr lang="fr-FR" sz="1900" dirty="0" smtClean="0">
                <a:solidFill>
                  <a:srgbClr val="002060"/>
                </a:solidFill>
              </a:rPr>
              <a:t> </a:t>
            </a:r>
            <a:r>
              <a:rPr lang="fr-FR" sz="1900" dirty="0">
                <a:solidFill>
                  <a:srgbClr val="002060"/>
                </a:solidFill>
              </a:rPr>
              <a:t>d'hébergement pour les processus en cours </a:t>
            </a:r>
            <a:r>
              <a:rPr lang="fr-FR" sz="1900" dirty="0" smtClean="0">
                <a:solidFill>
                  <a:srgbClr val="002060"/>
                </a:solidFill>
              </a:rPr>
              <a:t>d'exécution longs, </a:t>
            </a:r>
            <a:r>
              <a:rPr lang="fr-FR" sz="1900" dirty="0">
                <a:solidFill>
                  <a:srgbClr val="002060"/>
                </a:solidFill>
              </a:rPr>
              <a:t>et tend à se concentrer sur les niveaux de service </a:t>
            </a:r>
            <a:r>
              <a:rPr lang="fr-FR" sz="1900" dirty="0" smtClean="0">
                <a:solidFill>
                  <a:srgbClr val="002060"/>
                </a:solidFill>
              </a:rPr>
              <a:t>rassemblés avec </a:t>
            </a:r>
            <a:r>
              <a:rPr lang="fr-FR" sz="1900" dirty="0">
                <a:solidFill>
                  <a:srgbClr val="002060"/>
                </a:solidFill>
              </a:rPr>
              <a:t>la quantité optimale de ressources nécessaires pour le </a:t>
            </a:r>
            <a:r>
              <a:rPr lang="fr-FR" sz="1900" dirty="0" smtClean="0">
                <a:solidFill>
                  <a:srgbClr val="002060"/>
                </a:solidFill>
              </a:rPr>
              <a:t>faire</a:t>
            </a:r>
            <a:r>
              <a:rPr lang="en-US" sz="1900" dirty="0" smtClean="0">
                <a:solidFill>
                  <a:srgbClr val="002060"/>
                </a:solidFill>
              </a:rPr>
              <a:t>.</a:t>
            </a:r>
          </a:p>
          <a:p>
            <a:pPr marL="457127" indent="-457127">
              <a:spcBef>
                <a:spcPts val="1200"/>
              </a:spcBef>
            </a:pPr>
            <a:r>
              <a:rPr lang="en-US" u="sng" dirty="0" smtClean="0">
                <a:solidFill>
                  <a:srgbClr val="002060"/>
                </a:solidFill>
              </a:rPr>
              <a:t>Cloud Computing </a:t>
            </a:r>
          </a:p>
          <a:p>
            <a:pPr marL="857112" lvl="1" indent="-457127">
              <a:spcBef>
                <a:spcPts val="0"/>
              </a:spcBef>
            </a:pPr>
            <a:r>
              <a:rPr lang="fr-FR" sz="1900" dirty="0">
                <a:solidFill>
                  <a:srgbClr val="002060"/>
                </a:solidFill>
              </a:rPr>
              <a:t>Se réfère à </a:t>
            </a:r>
            <a:r>
              <a:rPr lang="fr-FR" sz="1900" dirty="0" smtClean="0">
                <a:solidFill>
                  <a:srgbClr val="002060"/>
                </a:solidFill>
              </a:rPr>
              <a:t>une </a:t>
            </a:r>
            <a:r>
              <a:rPr lang="en-US" sz="1900" dirty="0" err="1" smtClean="0">
                <a:solidFill>
                  <a:srgbClr val="002060"/>
                </a:solidFill>
              </a:rPr>
              <a:t>variété</a:t>
            </a:r>
            <a:r>
              <a:rPr lang="en-US" sz="1900" dirty="0" smtClean="0">
                <a:solidFill>
                  <a:srgbClr val="002060"/>
                </a:solidFill>
              </a:rPr>
              <a:t> de </a:t>
            </a:r>
            <a:r>
              <a:rPr lang="en-US" sz="1900" i="1" dirty="0" smtClean="0">
                <a:solidFill>
                  <a:schemeClr val="accent6">
                    <a:lumMod val="50000"/>
                  </a:schemeClr>
                </a:solidFill>
              </a:rPr>
              <a:t>services</a:t>
            </a:r>
            <a:r>
              <a:rPr lang="en-US" sz="1900" dirty="0" smtClean="0"/>
              <a:t> </a:t>
            </a:r>
            <a:r>
              <a:rPr lang="fr-FR" sz="1900" dirty="0">
                <a:solidFill>
                  <a:srgbClr val="002060"/>
                </a:solidFill>
              </a:rPr>
              <a:t>disponibles sur Internet qui offrent des fonctionnalités de calcul </a:t>
            </a:r>
            <a:r>
              <a:rPr lang="fr-FR" sz="1900" dirty="0" smtClean="0">
                <a:solidFill>
                  <a:srgbClr val="002060"/>
                </a:solidFill>
              </a:rPr>
              <a:t>sur l</a:t>
            </a:r>
            <a:r>
              <a:rPr lang="en-US" sz="1900" i="1" dirty="0" smtClean="0">
                <a:solidFill>
                  <a:schemeClr val="accent6">
                    <a:lumMod val="50000"/>
                  </a:schemeClr>
                </a:solidFill>
              </a:rPr>
              <a:t>’infrastructure</a:t>
            </a:r>
            <a:r>
              <a:rPr lang="fr-FR" sz="1900" dirty="0" smtClean="0">
                <a:solidFill>
                  <a:srgbClr val="002060"/>
                </a:solidFill>
              </a:rPr>
              <a:t> du </a:t>
            </a:r>
            <a:r>
              <a:rPr lang="fr-FR" sz="1900" dirty="0">
                <a:solidFill>
                  <a:srgbClr val="002060"/>
                </a:solidFill>
              </a:rPr>
              <a:t>prestataire de </a:t>
            </a:r>
            <a:r>
              <a:rPr lang="fr-FR" sz="1900" dirty="0" smtClean="0">
                <a:solidFill>
                  <a:srgbClr val="002060"/>
                </a:solidFill>
              </a:rPr>
              <a:t>services.</a:t>
            </a:r>
            <a:endParaRPr lang="en-US" sz="1900" dirty="0" smtClean="0">
              <a:solidFill>
                <a:schemeClr val="accent6">
                  <a:lumMod val="50000"/>
                </a:schemeClr>
              </a:solidFill>
            </a:endParaRPr>
          </a:p>
          <a:p>
            <a:pPr marL="857112" lvl="1" indent="-457127">
              <a:spcBef>
                <a:spcPts val="0"/>
              </a:spcBef>
            </a:pPr>
            <a:r>
              <a:rPr lang="en-US" sz="1900" dirty="0" smtClean="0">
                <a:solidFill>
                  <a:srgbClr val="002060"/>
                </a:solidFill>
              </a:rPr>
              <a:t>Son </a:t>
            </a:r>
            <a:r>
              <a:rPr lang="en-US" sz="1900" dirty="0" err="1" smtClean="0">
                <a:solidFill>
                  <a:srgbClr val="002060"/>
                </a:solidFill>
              </a:rPr>
              <a:t>environnement</a:t>
            </a:r>
            <a:r>
              <a:rPr lang="en-US" sz="1900" dirty="0" smtClean="0">
                <a:solidFill>
                  <a:srgbClr val="002060"/>
                </a:solidFill>
              </a:rPr>
              <a:t> </a:t>
            </a:r>
            <a:r>
              <a:rPr lang="en-US" sz="1900" dirty="0" smtClean="0"/>
              <a:t>(</a:t>
            </a:r>
            <a:r>
              <a:rPr lang="en-US" sz="1900" i="1" dirty="0" smtClean="0">
                <a:solidFill>
                  <a:schemeClr val="accent2"/>
                </a:solidFill>
              </a:rPr>
              <a:t>infrastructure</a:t>
            </a:r>
            <a:r>
              <a:rPr lang="en-US" sz="1900" dirty="0" smtClean="0"/>
              <a:t>) </a:t>
            </a:r>
            <a:r>
              <a:rPr lang="fr-FR" sz="1900" dirty="0">
                <a:solidFill>
                  <a:srgbClr val="002060"/>
                </a:solidFill>
              </a:rPr>
              <a:t>peut effectivement être soit hébergé sur un environnement informatique </a:t>
            </a:r>
            <a:r>
              <a:rPr lang="fr-FR" sz="1900" dirty="0" smtClean="0">
                <a:solidFill>
                  <a:srgbClr val="002060"/>
                </a:solidFill>
              </a:rPr>
              <a:t>de type grille </a:t>
            </a:r>
            <a:r>
              <a:rPr lang="fr-FR" sz="1900" dirty="0">
                <a:solidFill>
                  <a:srgbClr val="002060"/>
                </a:solidFill>
              </a:rPr>
              <a:t>ou utilitaire, mais cela </a:t>
            </a:r>
            <a:r>
              <a:rPr lang="fr-FR" sz="1900" dirty="0" smtClean="0">
                <a:solidFill>
                  <a:srgbClr val="002060"/>
                </a:solidFill>
              </a:rPr>
              <a:t>est sans importance pour un </a:t>
            </a:r>
            <a:r>
              <a:rPr lang="fr-FR" sz="1900" dirty="0">
                <a:solidFill>
                  <a:srgbClr val="002060"/>
                </a:solidFill>
              </a:rPr>
              <a:t>utilisateur </a:t>
            </a:r>
            <a:r>
              <a:rPr lang="fr-FR" sz="1900" dirty="0" smtClean="0">
                <a:solidFill>
                  <a:srgbClr val="002060"/>
                </a:solidFill>
              </a:rPr>
              <a:t>du service.</a:t>
            </a:r>
          </a:p>
          <a:p>
            <a:pPr marL="857112" lvl="1" indent="-457127">
              <a:spcBef>
                <a:spcPts val="0"/>
              </a:spcBef>
            </a:pPr>
            <a:r>
              <a:rPr lang="en-US" sz="1900" dirty="0" smtClean="0">
                <a:solidFill>
                  <a:srgbClr val="002060"/>
                </a:solidFill>
              </a:rPr>
              <a:t>Les</a:t>
            </a:r>
            <a:r>
              <a:rPr lang="en-US" sz="1900" dirty="0" smtClean="0"/>
              <a:t> </a:t>
            </a:r>
            <a:r>
              <a:rPr lang="en-US" sz="1900" i="1" dirty="0" smtClean="0">
                <a:solidFill>
                  <a:schemeClr val="accent6">
                    <a:lumMod val="50000"/>
                  </a:schemeClr>
                </a:solidFill>
              </a:rPr>
              <a:t>data</a:t>
            </a:r>
            <a:r>
              <a:rPr lang="en-US" sz="1900" dirty="0" smtClean="0">
                <a:solidFill>
                  <a:srgbClr val="002060"/>
                </a:solidFill>
              </a:rPr>
              <a:t> (</a:t>
            </a:r>
            <a:r>
              <a:rPr lang="en-US" sz="1900" dirty="0" err="1" smtClean="0">
                <a:solidFill>
                  <a:srgbClr val="002060"/>
                </a:solidFill>
              </a:rPr>
              <a:t>données</a:t>
            </a:r>
            <a:r>
              <a:rPr lang="en-US" sz="1900" dirty="0" smtClean="0">
                <a:solidFill>
                  <a:srgbClr val="002060"/>
                </a:solidFill>
              </a:rPr>
              <a:t>) </a:t>
            </a:r>
            <a:r>
              <a:rPr lang="en-US" sz="1900" dirty="0" err="1" smtClean="0">
                <a:solidFill>
                  <a:srgbClr val="002060"/>
                </a:solidFill>
              </a:rPr>
              <a:t>dans</a:t>
            </a:r>
            <a:r>
              <a:rPr lang="en-US" sz="1900" dirty="0" smtClean="0">
                <a:solidFill>
                  <a:srgbClr val="002060"/>
                </a:solidFill>
              </a:rPr>
              <a:t> le cloud, </a:t>
            </a:r>
            <a:r>
              <a:rPr lang="en-US" sz="1900" dirty="0" err="1" smtClean="0">
                <a:solidFill>
                  <a:srgbClr val="002060"/>
                </a:solidFill>
              </a:rPr>
              <a:t>en</a:t>
            </a:r>
            <a:r>
              <a:rPr lang="en-US" sz="1900" dirty="0" smtClean="0">
                <a:solidFill>
                  <a:srgbClr val="002060"/>
                </a:solidFill>
              </a:rPr>
              <a:t> </a:t>
            </a:r>
            <a:r>
              <a:rPr lang="en-US" sz="1900" dirty="0" err="1" smtClean="0">
                <a:solidFill>
                  <a:srgbClr val="002060"/>
                </a:solidFill>
              </a:rPr>
              <a:t>tant</a:t>
            </a:r>
            <a:r>
              <a:rPr lang="en-US" sz="1900" dirty="0" smtClean="0">
                <a:solidFill>
                  <a:srgbClr val="002060"/>
                </a:solidFill>
              </a:rPr>
              <a:t> </a:t>
            </a:r>
            <a:r>
              <a:rPr lang="en-US" sz="1900" dirty="0" err="1" smtClean="0">
                <a:solidFill>
                  <a:srgbClr val="002060"/>
                </a:solidFill>
              </a:rPr>
              <a:t>que</a:t>
            </a:r>
            <a:r>
              <a:rPr lang="en-US" sz="1900" dirty="0" smtClean="0">
                <a:solidFill>
                  <a:srgbClr val="002060"/>
                </a:solidFill>
              </a:rPr>
              <a:t> “Intel inside” (</a:t>
            </a:r>
            <a:r>
              <a:rPr lang="en-US" sz="1900" dirty="0" err="1" smtClean="0">
                <a:solidFill>
                  <a:srgbClr val="002060"/>
                </a:solidFill>
              </a:rPr>
              <a:t>ou</a:t>
            </a:r>
            <a:r>
              <a:rPr lang="en-US" sz="1900" dirty="0" smtClean="0">
                <a:solidFill>
                  <a:srgbClr val="002060"/>
                </a:solidFill>
              </a:rPr>
              <a:t> intelligence interne), </a:t>
            </a:r>
            <a:r>
              <a:rPr lang="en-US" sz="1900" dirty="0" err="1" smtClean="0">
                <a:solidFill>
                  <a:srgbClr val="002060"/>
                </a:solidFill>
              </a:rPr>
              <a:t>est</a:t>
            </a:r>
            <a:r>
              <a:rPr lang="en-US" sz="1900" dirty="0" smtClean="0">
                <a:solidFill>
                  <a:srgbClr val="002060"/>
                </a:solidFill>
              </a:rPr>
              <a:t> </a:t>
            </a:r>
            <a:r>
              <a:rPr lang="en-US" sz="1900" dirty="0" err="1" smtClean="0">
                <a:solidFill>
                  <a:srgbClr val="002060"/>
                </a:solidFill>
              </a:rPr>
              <a:t>souvent</a:t>
            </a:r>
            <a:r>
              <a:rPr lang="en-US" sz="1900" dirty="0" smtClean="0">
                <a:solidFill>
                  <a:srgbClr val="002060"/>
                </a:solidFill>
              </a:rPr>
              <a:t> </a:t>
            </a:r>
            <a:r>
              <a:rPr lang="en-US" sz="1900" dirty="0" err="1" smtClean="0">
                <a:solidFill>
                  <a:srgbClr val="002060"/>
                </a:solidFill>
              </a:rPr>
              <a:t>une</a:t>
            </a:r>
            <a:r>
              <a:rPr lang="en-US" sz="1900" dirty="0" smtClean="0">
                <a:solidFill>
                  <a:srgbClr val="002060"/>
                </a:solidFill>
              </a:rPr>
              <a:t> part </a:t>
            </a:r>
            <a:r>
              <a:rPr lang="en-US" sz="1900" dirty="0" err="1" smtClean="0">
                <a:solidFill>
                  <a:srgbClr val="002060"/>
                </a:solidFill>
              </a:rPr>
              <a:t>importante</a:t>
            </a:r>
            <a:r>
              <a:rPr lang="en-US" sz="1900" dirty="0" smtClean="0">
                <a:solidFill>
                  <a:srgbClr val="002060"/>
                </a:solidFill>
              </a:rPr>
              <a:t> des services.</a:t>
            </a:r>
          </a:p>
        </p:txBody>
      </p:sp>
      <p:sp>
        <p:nvSpPr>
          <p:cNvPr id="3" name="ZoneTexte 2"/>
          <p:cNvSpPr txBox="1"/>
          <p:nvPr/>
        </p:nvSpPr>
        <p:spPr>
          <a:xfrm>
            <a:off x="2879690" y="116632"/>
            <a:ext cx="2730235" cy="369332"/>
          </a:xfrm>
          <a:prstGeom prst="rect">
            <a:avLst/>
          </a:prstGeom>
          <a:noFill/>
        </p:spPr>
        <p:txBody>
          <a:bodyPr wrap="none" rtlCol="0">
            <a:spAutoFit/>
          </a:bodyPr>
          <a:lstStyle/>
          <a:p>
            <a:pPr algn="ctr"/>
            <a:r>
              <a:rPr lang="fr-FR" dirty="0" smtClean="0">
                <a:solidFill>
                  <a:srgbClr val="002060"/>
                </a:solidFill>
              </a:rPr>
              <a:t>CLOUD – Définitions (suite)</a:t>
            </a:r>
            <a:endParaRPr lang="fr-FR" dirty="0">
              <a:solidFill>
                <a:srgbClr val="002060"/>
              </a:solidFill>
            </a:endParaRP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16</a:t>
            </a:fld>
            <a:endParaRPr lang="en-US"/>
          </a:p>
        </p:txBody>
      </p:sp>
    </p:spTree>
    <p:extLst>
      <p:ext uri="{BB962C8B-B14F-4D97-AF65-F5344CB8AC3E}">
        <p14:creationId xmlns:p14="http://schemas.microsoft.com/office/powerpoint/2010/main" val="27510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47664" y="692696"/>
            <a:ext cx="6334683" cy="1015663"/>
          </a:xfrm>
          <a:prstGeom prst="rect">
            <a:avLst/>
          </a:prstGeom>
          <a:noFill/>
        </p:spPr>
        <p:txBody>
          <a:bodyPr wrap="none" rtlCol="0">
            <a:spAutoFit/>
          </a:bodyPr>
          <a:lstStyle/>
          <a:p>
            <a:pPr algn="ctr"/>
            <a:r>
              <a:rPr lang="fr-FR" sz="6000" b="1" dirty="0" smtClean="0">
                <a:solidFill>
                  <a:srgbClr val="002060"/>
                </a:solidFill>
              </a:rPr>
              <a:t>Modèles de CLOUD</a:t>
            </a:r>
            <a:endParaRPr lang="fr-FR" sz="6000" b="1" dirty="0">
              <a:solidFill>
                <a:srgbClr val="002060"/>
              </a:solidFill>
            </a:endParaRPr>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17</a:t>
            </a:fld>
            <a:endParaRPr lang="en-US"/>
          </a:p>
        </p:txBody>
      </p:sp>
      <p:pic>
        <p:nvPicPr>
          <p:cNvPr id="4" name="Picture 2" descr="D:\Users\blisan\Documents\download\HP-CLOUD\trainings\formation-Cloud-generalites\Cloud 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888452"/>
            <a:ext cx="29591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145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8625" y="114300"/>
            <a:ext cx="8462963" cy="6429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smtClean="0">
                <a:solidFill>
                  <a:srgbClr val="002060"/>
                </a:solidFill>
              </a:rPr>
              <a:t>Cloud Computing: </a:t>
            </a:r>
            <a:r>
              <a:rPr lang="fr-FR" altLang="en-US" sz="3200" dirty="0" smtClean="0">
                <a:solidFill>
                  <a:srgbClr val="002060"/>
                </a:solidFill>
              </a:rPr>
              <a:t>Modèles</a:t>
            </a:r>
          </a:p>
        </p:txBody>
      </p:sp>
      <p:sp>
        <p:nvSpPr>
          <p:cNvPr id="3" name="Freeform 6"/>
          <p:cNvSpPr>
            <a:spLocks/>
          </p:cNvSpPr>
          <p:nvPr/>
        </p:nvSpPr>
        <p:spPr bwMode="auto">
          <a:xfrm>
            <a:off x="3686175" y="1208088"/>
            <a:ext cx="4000500" cy="2335212"/>
          </a:xfrm>
          <a:custGeom>
            <a:avLst/>
            <a:gdLst>
              <a:gd name="T0" fmla="*/ 571 w 1783"/>
              <a:gd name="T1" fmla="*/ 160 h 1245"/>
              <a:gd name="T2" fmla="*/ 482 w 1783"/>
              <a:gd name="T3" fmla="*/ 101 h 1245"/>
              <a:gd name="T4" fmla="*/ 328 w 1783"/>
              <a:gd name="T5" fmla="*/ 124 h 1245"/>
              <a:gd name="T6" fmla="*/ 304 w 1783"/>
              <a:gd name="T7" fmla="*/ 208 h 1245"/>
              <a:gd name="T8" fmla="*/ 286 w 1783"/>
              <a:gd name="T9" fmla="*/ 214 h 1245"/>
              <a:gd name="T10" fmla="*/ 173 w 1783"/>
              <a:gd name="T11" fmla="*/ 219 h 1245"/>
              <a:gd name="T12" fmla="*/ 67 w 1783"/>
              <a:gd name="T13" fmla="*/ 285 h 1245"/>
              <a:gd name="T14" fmla="*/ 37 w 1783"/>
              <a:gd name="T15" fmla="*/ 350 h 1245"/>
              <a:gd name="T16" fmla="*/ 31 w 1783"/>
              <a:gd name="T17" fmla="*/ 481 h 1245"/>
              <a:gd name="T18" fmla="*/ 19 w 1783"/>
              <a:gd name="T19" fmla="*/ 516 h 1245"/>
              <a:gd name="T20" fmla="*/ 67 w 1783"/>
              <a:gd name="T21" fmla="*/ 855 h 1245"/>
              <a:gd name="T22" fmla="*/ 167 w 1783"/>
              <a:gd name="T23" fmla="*/ 902 h 1245"/>
              <a:gd name="T24" fmla="*/ 340 w 1783"/>
              <a:gd name="T25" fmla="*/ 902 h 1245"/>
              <a:gd name="T26" fmla="*/ 369 w 1783"/>
              <a:gd name="T27" fmla="*/ 914 h 1245"/>
              <a:gd name="T28" fmla="*/ 393 w 1783"/>
              <a:gd name="T29" fmla="*/ 980 h 1245"/>
              <a:gd name="T30" fmla="*/ 452 w 1783"/>
              <a:gd name="T31" fmla="*/ 1075 h 1245"/>
              <a:gd name="T32" fmla="*/ 631 w 1783"/>
              <a:gd name="T33" fmla="*/ 1223 h 1245"/>
              <a:gd name="T34" fmla="*/ 951 w 1783"/>
              <a:gd name="T35" fmla="*/ 1152 h 1245"/>
              <a:gd name="T36" fmla="*/ 999 w 1783"/>
              <a:gd name="T37" fmla="*/ 1092 h 1245"/>
              <a:gd name="T38" fmla="*/ 1082 w 1783"/>
              <a:gd name="T39" fmla="*/ 1122 h 1245"/>
              <a:gd name="T40" fmla="*/ 1153 w 1783"/>
              <a:gd name="T41" fmla="*/ 1170 h 1245"/>
              <a:gd name="T42" fmla="*/ 1207 w 1783"/>
              <a:gd name="T43" fmla="*/ 1187 h 1245"/>
              <a:gd name="T44" fmla="*/ 1224 w 1783"/>
              <a:gd name="T45" fmla="*/ 1193 h 1245"/>
              <a:gd name="T46" fmla="*/ 1563 w 1783"/>
              <a:gd name="T47" fmla="*/ 1116 h 1245"/>
              <a:gd name="T48" fmla="*/ 1640 w 1783"/>
              <a:gd name="T49" fmla="*/ 1069 h 1245"/>
              <a:gd name="T50" fmla="*/ 1640 w 1783"/>
              <a:gd name="T51" fmla="*/ 902 h 1245"/>
              <a:gd name="T52" fmla="*/ 1670 w 1783"/>
              <a:gd name="T53" fmla="*/ 873 h 1245"/>
              <a:gd name="T54" fmla="*/ 1699 w 1783"/>
              <a:gd name="T55" fmla="*/ 819 h 1245"/>
              <a:gd name="T56" fmla="*/ 1783 w 1783"/>
              <a:gd name="T57" fmla="*/ 712 h 1245"/>
              <a:gd name="T58" fmla="*/ 1729 w 1783"/>
              <a:gd name="T59" fmla="*/ 623 h 1245"/>
              <a:gd name="T60" fmla="*/ 1694 w 1783"/>
              <a:gd name="T61" fmla="*/ 516 h 1245"/>
              <a:gd name="T62" fmla="*/ 1729 w 1783"/>
              <a:gd name="T63" fmla="*/ 392 h 1245"/>
              <a:gd name="T64" fmla="*/ 1759 w 1783"/>
              <a:gd name="T65" fmla="*/ 314 h 1245"/>
              <a:gd name="T66" fmla="*/ 1735 w 1783"/>
              <a:gd name="T67" fmla="*/ 202 h 1245"/>
              <a:gd name="T68" fmla="*/ 1705 w 1783"/>
              <a:gd name="T69" fmla="*/ 166 h 1245"/>
              <a:gd name="T70" fmla="*/ 1604 w 1783"/>
              <a:gd name="T71" fmla="*/ 160 h 1245"/>
              <a:gd name="T72" fmla="*/ 1515 w 1783"/>
              <a:gd name="T73" fmla="*/ 107 h 1245"/>
              <a:gd name="T74" fmla="*/ 1444 w 1783"/>
              <a:gd name="T75" fmla="*/ 59 h 1245"/>
              <a:gd name="T76" fmla="*/ 1272 w 1783"/>
              <a:gd name="T77" fmla="*/ 35 h 1245"/>
              <a:gd name="T78" fmla="*/ 1254 w 1783"/>
              <a:gd name="T79" fmla="*/ 47 h 1245"/>
              <a:gd name="T80" fmla="*/ 1224 w 1783"/>
              <a:gd name="T81" fmla="*/ 53 h 1245"/>
              <a:gd name="T82" fmla="*/ 1207 w 1783"/>
              <a:gd name="T83" fmla="*/ 77 h 1245"/>
              <a:gd name="T84" fmla="*/ 1147 w 1783"/>
              <a:gd name="T85" fmla="*/ 119 h 1245"/>
              <a:gd name="T86" fmla="*/ 975 w 1783"/>
              <a:gd name="T87" fmla="*/ 29 h 1245"/>
              <a:gd name="T88" fmla="*/ 951 w 1783"/>
              <a:gd name="T89" fmla="*/ 12 h 1245"/>
              <a:gd name="T90" fmla="*/ 916 w 1783"/>
              <a:gd name="T91" fmla="*/ 0 h 1245"/>
              <a:gd name="T92" fmla="*/ 856 w 1783"/>
              <a:gd name="T93" fmla="*/ 6 h 1245"/>
              <a:gd name="T94" fmla="*/ 844 w 1783"/>
              <a:gd name="T95" fmla="*/ 24 h 1245"/>
              <a:gd name="T96" fmla="*/ 773 w 1783"/>
              <a:gd name="T97" fmla="*/ 77 h 1245"/>
              <a:gd name="T98" fmla="*/ 690 w 1783"/>
              <a:gd name="T99" fmla="*/ 119 h 1245"/>
              <a:gd name="T100" fmla="*/ 631 w 1783"/>
              <a:gd name="T101" fmla="*/ 130 h 1245"/>
              <a:gd name="T102" fmla="*/ 583 w 1783"/>
              <a:gd name="T103" fmla="*/ 136 h 1245"/>
              <a:gd name="T104" fmla="*/ 571 w 1783"/>
              <a:gd name="T105" fmla="*/ 160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CC"/>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GB"/>
          </a:p>
        </p:txBody>
      </p:sp>
      <p:sp>
        <p:nvSpPr>
          <p:cNvPr id="4" name="Freeform 7"/>
          <p:cNvSpPr>
            <a:spLocks/>
          </p:cNvSpPr>
          <p:nvPr/>
        </p:nvSpPr>
        <p:spPr bwMode="auto">
          <a:xfrm>
            <a:off x="5778500" y="3548063"/>
            <a:ext cx="3124200" cy="1890712"/>
          </a:xfrm>
          <a:custGeom>
            <a:avLst/>
            <a:gdLst>
              <a:gd name="T0" fmla="*/ 571 w 1783"/>
              <a:gd name="T1" fmla="*/ 160 h 1245"/>
              <a:gd name="T2" fmla="*/ 482 w 1783"/>
              <a:gd name="T3" fmla="*/ 101 h 1245"/>
              <a:gd name="T4" fmla="*/ 328 w 1783"/>
              <a:gd name="T5" fmla="*/ 124 h 1245"/>
              <a:gd name="T6" fmla="*/ 304 w 1783"/>
              <a:gd name="T7" fmla="*/ 208 h 1245"/>
              <a:gd name="T8" fmla="*/ 286 w 1783"/>
              <a:gd name="T9" fmla="*/ 214 h 1245"/>
              <a:gd name="T10" fmla="*/ 173 w 1783"/>
              <a:gd name="T11" fmla="*/ 219 h 1245"/>
              <a:gd name="T12" fmla="*/ 67 w 1783"/>
              <a:gd name="T13" fmla="*/ 285 h 1245"/>
              <a:gd name="T14" fmla="*/ 37 w 1783"/>
              <a:gd name="T15" fmla="*/ 350 h 1245"/>
              <a:gd name="T16" fmla="*/ 31 w 1783"/>
              <a:gd name="T17" fmla="*/ 481 h 1245"/>
              <a:gd name="T18" fmla="*/ 19 w 1783"/>
              <a:gd name="T19" fmla="*/ 516 h 1245"/>
              <a:gd name="T20" fmla="*/ 67 w 1783"/>
              <a:gd name="T21" fmla="*/ 855 h 1245"/>
              <a:gd name="T22" fmla="*/ 167 w 1783"/>
              <a:gd name="T23" fmla="*/ 902 h 1245"/>
              <a:gd name="T24" fmla="*/ 340 w 1783"/>
              <a:gd name="T25" fmla="*/ 902 h 1245"/>
              <a:gd name="T26" fmla="*/ 369 w 1783"/>
              <a:gd name="T27" fmla="*/ 914 h 1245"/>
              <a:gd name="T28" fmla="*/ 393 w 1783"/>
              <a:gd name="T29" fmla="*/ 980 h 1245"/>
              <a:gd name="T30" fmla="*/ 452 w 1783"/>
              <a:gd name="T31" fmla="*/ 1075 h 1245"/>
              <a:gd name="T32" fmla="*/ 631 w 1783"/>
              <a:gd name="T33" fmla="*/ 1223 h 1245"/>
              <a:gd name="T34" fmla="*/ 951 w 1783"/>
              <a:gd name="T35" fmla="*/ 1152 h 1245"/>
              <a:gd name="T36" fmla="*/ 999 w 1783"/>
              <a:gd name="T37" fmla="*/ 1092 h 1245"/>
              <a:gd name="T38" fmla="*/ 1082 w 1783"/>
              <a:gd name="T39" fmla="*/ 1122 h 1245"/>
              <a:gd name="T40" fmla="*/ 1153 w 1783"/>
              <a:gd name="T41" fmla="*/ 1170 h 1245"/>
              <a:gd name="T42" fmla="*/ 1207 w 1783"/>
              <a:gd name="T43" fmla="*/ 1187 h 1245"/>
              <a:gd name="T44" fmla="*/ 1224 w 1783"/>
              <a:gd name="T45" fmla="*/ 1193 h 1245"/>
              <a:gd name="T46" fmla="*/ 1563 w 1783"/>
              <a:gd name="T47" fmla="*/ 1116 h 1245"/>
              <a:gd name="T48" fmla="*/ 1640 w 1783"/>
              <a:gd name="T49" fmla="*/ 1069 h 1245"/>
              <a:gd name="T50" fmla="*/ 1640 w 1783"/>
              <a:gd name="T51" fmla="*/ 902 h 1245"/>
              <a:gd name="T52" fmla="*/ 1670 w 1783"/>
              <a:gd name="T53" fmla="*/ 873 h 1245"/>
              <a:gd name="T54" fmla="*/ 1699 w 1783"/>
              <a:gd name="T55" fmla="*/ 819 h 1245"/>
              <a:gd name="T56" fmla="*/ 1783 w 1783"/>
              <a:gd name="T57" fmla="*/ 712 h 1245"/>
              <a:gd name="T58" fmla="*/ 1729 w 1783"/>
              <a:gd name="T59" fmla="*/ 623 h 1245"/>
              <a:gd name="T60" fmla="*/ 1694 w 1783"/>
              <a:gd name="T61" fmla="*/ 516 h 1245"/>
              <a:gd name="T62" fmla="*/ 1729 w 1783"/>
              <a:gd name="T63" fmla="*/ 392 h 1245"/>
              <a:gd name="T64" fmla="*/ 1759 w 1783"/>
              <a:gd name="T65" fmla="*/ 314 h 1245"/>
              <a:gd name="T66" fmla="*/ 1735 w 1783"/>
              <a:gd name="T67" fmla="*/ 202 h 1245"/>
              <a:gd name="T68" fmla="*/ 1705 w 1783"/>
              <a:gd name="T69" fmla="*/ 166 h 1245"/>
              <a:gd name="T70" fmla="*/ 1604 w 1783"/>
              <a:gd name="T71" fmla="*/ 160 h 1245"/>
              <a:gd name="T72" fmla="*/ 1515 w 1783"/>
              <a:gd name="T73" fmla="*/ 107 h 1245"/>
              <a:gd name="T74" fmla="*/ 1444 w 1783"/>
              <a:gd name="T75" fmla="*/ 59 h 1245"/>
              <a:gd name="T76" fmla="*/ 1272 w 1783"/>
              <a:gd name="T77" fmla="*/ 35 h 1245"/>
              <a:gd name="T78" fmla="*/ 1254 w 1783"/>
              <a:gd name="T79" fmla="*/ 47 h 1245"/>
              <a:gd name="T80" fmla="*/ 1224 w 1783"/>
              <a:gd name="T81" fmla="*/ 53 h 1245"/>
              <a:gd name="T82" fmla="*/ 1207 w 1783"/>
              <a:gd name="T83" fmla="*/ 77 h 1245"/>
              <a:gd name="T84" fmla="*/ 1147 w 1783"/>
              <a:gd name="T85" fmla="*/ 119 h 1245"/>
              <a:gd name="T86" fmla="*/ 975 w 1783"/>
              <a:gd name="T87" fmla="*/ 29 h 1245"/>
              <a:gd name="T88" fmla="*/ 951 w 1783"/>
              <a:gd name="T89" fmla="*/ 12 h 1245"/>
              <a:gd name="T90" fmla="*/ 916 w 1783"/>
              <a:gd name="T91" fmla="*/ 0 h 1245"/>
              <a:gd name="T92" fmla="*/ 856 w 1783"/>
              <a:gd name="T93" fmla="*/ 6 h 1245"/>
              <a:gd name="T94" fmla="*/ 844 w 1783"/>
              <a:gd name="T95" fmla="*/ 24 h 1245"/>
              <a:gd name="T96" fmla="*/ 773 w 1783"/>
              <a:gd name="T97" fmla="*/ 77 h 1245"/>
              <a:gd name="T98" fmla="*/ 690 w 1783"/>
              <a:gd name="T99" fmla="*/ 119 h 1245"/>
              <a:gd name="T100" fmla="*/ 631 w 1783"/>
              <a:gd name="T101" fmla="*/ 130 h 1245"/>
              <a:gd name="T102" fmla="*/ 583 w 1783"/>
              <a:gd name="T103" fmla="*/ 136 h 1245"/>
              <a:gd name="T104" fmla="*/ 571 w 1783"/>
              <a:gd name="T105" fmla="*/ 160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FF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GB"/>
          </a:p>
        </p:txBody>
      </p:sp>
      <p:sp>
        <p:nvSpPr>
          <p:cNvPr id="5" name="Rectangle 9"/>
          <p:cNvSpPr>
            <a:spLocks noChangeArrowheads="1"/>
          </p:cNvSpPr>
          <p:nvPr/>
        </p:nvSpPr>
        <p:spPr bwMode="auto">
          <a:xfrm>
            <a:off x="406400" y="3819525"/>
            <a:ext cx="3892550" cy="2681288"/>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endParaRPr lang="en-GB"/>
          </a:p>
        </p:txBody>
      </p:sp>
      <p:sp>
        <p:nvSpPr>
          <p:cNvPr id="6" name="Freeform 10"/>
          <p:cNvSpPr>
            <a:spLocks/>
          </p:cNvSpPr>
          <p:nvPr/>
        </p:nvSpPr>
        <p:spPr bwMode="auto">
          <a:xfrm>
            <a:off x="1970088" y="4367213"/>
            <a:ext cx="2201862" cy="1657350"/>
          </a:xfrm>
          <a:custGeom>
            <a:avLst/>
            <a:gdLst>
              <a:gd name="T0" fmla="*/ 571 w 1783"/>
              <a:gd name="T1" fmla="*/ 160 h 1245"/>
              <a:gd name="T2" fmla="*/ 482 w 1783"/>
              <a:gd name="T3" fmla="*/ 101 h 1245"/>
              <a:gd name="T4" fmla="*/ 328 w 1783"/>
              <a:gd name="T5" fmla="*/ 124 h 1245"/>
              <a:gd name="T6" fmla="*/ 304 w 1783"/>
              <a:gd name="T7" fmla="*/ 208 h 1245"/>
              <a:gd name="T8" fmla="*/ 286 w 1783"/>
              <a:gd name="T9" fmla="*/ 214 h 1245"/>
              <a:gd name="T10" fmla="*/ 173 w 1783"/>
              <a:gd name="T11" fmla="*/ 219 h 1245"/>
              <a:gd name="T12" fmla="*/ 67 w 1783"/>
              <a:gd name="T13" fmla="*/ 285 h 1245"/>
              <a:gd name="T14" fmla="*/ 37 w 1783"/>
              <a:gd name="T15" fmla="*/ 350 h 1245"/>
              <a:gd name="T16" fmla="*/ 31 w 1783"/>
              <a:gd name="T17" fmla="*/ 481 h 1245"/>
              <a:gd name="T18" fmla="*/ 19 w 1783"/>
              <a:gd name="T19" fmla="*/ 516 h 1245"/>
              <a:gd name="T20" fmla="*/ 67 w 1783"/>
              <a:gd name="T21" fmla="*/ 855 h 1245"/>
              <a:gd name="T22" fmla="*/ 167 w 1783"/>
              <a:gd name="T23" fmla="*/ 902 h 1245"/>
              <a:gd name="T24" fmla="*/ 340 w 1783"/>
              <a:gd name="T25" fmla="*/ 902 h 1245"/>
              <a:gd name="T26" fmla="*/ 369 w 1783"/>
              <a:gd name="T27" fmla="*/ 914 h 1245"/>
              <a:gd name="T28" fmla="*/ 393 w 1783"/>
              <a:gd name="T29" fmla="*/ 980 h 1245"/>
              <a:gd name="T30" fmla="*/ 452 w 1783"/>
              <a:gd name="T31" fmla="*/ 1075 h 1245"/>
              <a:gd name="T32" fmla="*/ 631 w 1783"/>
              <a:gd name="T33" fmla="*/ 1223 h 1245"/>
              <a:gd name="T34" fmla="*/ 951 w 1783"/>
              <a:gd name="T35" fmla="*/ 1152 h 1245"/>
              <a:gd name="T36" fmla="*/ 999 w 1783"/>
              <a:gd name="T37" fmla="*/ 1092 h 1245"/>
              <a:gd name="T38" fmla="*/ 1082 w 1783"/>
              <a:gd name="T39" fmla="*/ 1122 h 1245"/>
              <a:gd name="T40" fmla="*/ 1153 w 1783"/>
              <a:gd name="T41" fmla="*/ 1170 h 1245"/>
              <a:gd name="T42" fmla="*/ 1207 w 1783"/>
              <a:gd name="T43" fmla="*/ 1187 h 1245"/>
              <a:gd name="T44" fmla="*/ 1224 w 1783"/>
              <a:gd name="T45" fmla="*/ 1193 h 1245"/>
              <a:gd name="T46" fmla="*/ 1563 w 1783"/>
              <a:gd name="T47" fmla="*/ 1116 h 1245"/>
              <a:gd name="T48" fmla="*/ 1640 w 1783"/>
              <a:gd name="T49" fmla="*/ 1069 h 1245"/>
              <a:gd name="T50" fmla="*/ 1640 w 1783"/>
              <a:gd name="T51" fmla="*/ 902 h 1245"/>
              <a:gd name="T52" fmla="*/ 1670 w 1783"/>
              <a:gd name="T53" fmla="*/ 873 h 1245"/>
              <a:gd name="T54" fmla="*/ 1699 w 1783"/>
              <a:gd name="T55" fmla="*/ 819 h 1245"/>
              <a:gd name="T56" fmla="*/ 1783 w 1783"/>
              <a:gd name="T57" fmla="*/ 712 h 1245"/>
              <a:gd name="T58" fmla="*/ 1729 w 1783"/>
              <a:gd name="T59" fmla="*/ 623 h 1245"/>
              <a:gd name="T60" fmla="*/ 1694 w 1783"/>
              <a:gd name="T61" fmla="*/ 516 h 1245"/>
              <a:gd name="T62" fmla="*/ 1729 w 1783"/>
              <a:gd name="T63" fmla="*/ 392 h 1245"/>
              <a:gd name="T64" fmla="*/ 1759 w 1783"/>
              <a:gd name="T65" fmla="*/ 314 h 1245"/>
              <a:gd name="T66" fmla="*/ 1735 w 1783"/>
              <a:gd name="T67" fmla="*/ 202 h 1245"/>
              <a:gd name="T68" fmla="*/ 1705 w 1783"/>
              <a:gd name="T69" fmla="*/ 166 h 1245"/>
              <a:gd name="T70" fmla="*/ 1604 w 1783"/>
              <a:gd name="T71" fmla="*/ 160 h 1245"/>
              <a:gd name="T72" fmla="*/ 1515 w 1783"/>
              <a:gd name="T73" fmla="*/ 107 h 1245"/>
              <a:gd name="T74" fmla="*/ 1444 w 1783"/>
              <a:gd name="T75" fmla="*/ 59 h 1245"/>
              <a:gd name="T76" fmla="*/ 1272 w 1783"/>
              <a:gd name="T77" fmla="*/ 35 h 1245"/>
              <a:gd name="T78" fmla="*/ 1254 w 1783"/>
              <a:gd name="T79" fmla="*/ 47 h 1245"/>
              <a:gd name="T80" fmla="*/ 1224 w 1783"/>
              <a:gd name="T81" fmla="*/ 53 h 1245"/>
              <a:gd name="T82" fmla="*/ 1207 w 1783"/>
              <a:gd name="T83" fmla="*/ 77 h 1245"/>
              <a:gd name="T84" fmla="*/ 1147 w 1783"/>
              <a:gd name="T85" fmla="*/ 119 h 1245"/>
              <a:gd name="T86" fmla="*/ 975 w 1783"/>
              <a:gd name="T87" fmla="*/ 29 h 1245"/>
              <a:gd name="T88" fmla="*/ 951 w 1783"/>
              <a:gd name="T89" fmla="*/ 12 h 1245"/>
              <a:gd name="T90" fmla="*/ 916 w 1783"/>
              <a:gd name="T91" fmla="*/ 0 h 1245"/>
              <a:gd name="T92" fmla="*/ 856 w 1783"/>
              <a:gd name="T93" fmla="*/ 6 h 1245"/>
              <a:gd name="T94" fmla="*/ 844 w 1783"/>
              <a:gd name="T95" fmla="*/ 24 h 1245"/>
              <a:gd name="T96" fmla="*/ 773 w 1783"/>
              <a:gd name="T97" fmla="*/ 77 h 1245"/>
              <a:gd name="T98" fmla="*/ 690 w 1783"/>
              <a:gd name="T99" fmla="*/ 119 h 1245"/>
              <a:gd name="T100" fmla="*/ 631 w 1783"/>
              <a:gd name="T101" fmla="*/ 130 h 1245"/>
              <a:gd name="T102" fmla="*/ 583 w 1783"/>
              <a:gd name="T103" fmla="*/ 136 h 1245"/>
              <a:gd name="T104" fmla="*/ 571 w 1783"/>
              <a:gd name="T105" fmla="*/ 160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CC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GB"/>
          </a:p>
        </p:txBody>
      </p:sp>
      <p:sp>
        <p:nvSpPr>
          <p:cNvPr id="7" name="Text Box 11"/>
          <p:cNvSpPr txBox="1">
            <a:spLocks noChangeArrowheads="1"/>
          </p:cNvSpPr>
          <p:nvPr/>
        </p:nvSpPr>
        <p:spPr bwMode="auto">
          <a:xfrm>
            <a:off x="331788" y="3355975"/>
            <a:ext cx="1146148"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fr-FR" dirty="0" smtClean="0"/>
              <a:t>Entreprise</a:t>
            </a:r>
            <a:endParaRPr lang="fr-FR" dirty="0"/>
          </a:p>
        </p:txBody>
      </p:sp>
      <p:sp>
        <p:nvSpPr>
          <p:cNvPr id="8" name="Oval 12"/>
          <p:cNvSpPr>
            <a:spLocks noChangeArrowheads="1"/>
          </p:cNvSpPr>
          <p:nvPr/>
        </p:nvSpPr>
        <p:spPr bwMode="auto">
          <a:xfrm>
            <a:off x="6505575" y="2147888"/>
            <a:ext cx="1120775" cy="606425"/>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Data</a:t>
            </a:r>
          </a:p>
          <a:p>
            <a:pPr algn="ctr">
              <a:defRPr/>
            </a:pPr>
            <a:r>
              <a:rPr lang="en-GB" sz="1400"/>
              <a:t>Storage</a:t>
            </a:r>
          </a:p>
          <a:p>
            <a:pPr algn="ctr">
              <a:defRPr/>
            </a:pPr>
            <a:r>
              <a:rPr lang="en-GB" sz="1400"/>
              <a:t>Service</a:t>
            </a:r>
          </a:p>
        </p:txBody>
      </p:sp>
      <p:sp>
        <p:nvSpPr>
          <p:cNvPr id="9" name="Oval 14"/>
          <p:cNvSpPr>
            <a:spLocks noChangeArrowheads="1"/>
          </p:cNvSpPr>
          <p:nvPr/>
        </p:nvSpPr>
        <p:spPr bwMode="auto">
          <a:xfrm>
            <a:off x="3960813" y="2130425"/>
            <a:ext cx="1046162" cy="511175"/>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Office</a:t>
            </a:r>
          </a:p>
          <a:p>
            <a:pPr algn="ctr">
              <a:defRPr/>
            </a:pPr>
            <a:r>
              <a:rPr lang="en-GB" sz="1400"/>
              <a:t>Apps</a:t>
            </a:r>
          </a:p>
        </p:txBody>
      </p:sp>
      <p:sp>
        <p:nvSpPr>
          <p:cNvPr id="10" name="Oval 15"/>
          <p:cNvSpPr>
            <a:spLocks noChangeArrowheads="1"/>
          </p:cNvSpPr>
          <p:nvPr/>
        </p:nvSpPr>
        <p:spPr bwMode="auto">
          <a:xfrm>
            <a:off x="5729288" y="1320800"/>
            <a:ext cx="1563687" cy="558800"/>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On Demand</a:t>
            </a:r>
          </a:p>
          <a:p>
            <a:pPr algn="ctr">
              <a:defRPr/>
            </a:pPr>
            <a:r>
              <a:rPr lang="en-GB" sz="1400"/>
              <a:t>CPUs</a:t>
            </a:r>
          </a:p>
        </p:txBody>
      </p:sp>
      <p:sp>
        <p:nvSpPr>
          <p:cNvPr id="11" name="Oval 16"/>
          <p:cNvSpPr>
            <a:spLocks noChangeArrowheads="1"/>
          </p:cNvSpPr>
          <p:nvPr/>
        </p:nvSpPr>
        <p:spPr bwMode="auto">
          <a:xfrm>
            <a:off x="4073525" y="1520825"/>
            <a:ext cx="1046163" cy="511175"/>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Printing</a:t>
            </a:r>
          </a:p>
          <a:p>
            <a:pPr algn="ctr">
              <a:defRPr/>
            </a:pPr>
            <a:r>
              <a:rPr lang="en-GB" sz="1400"/>
              <a:t>Service</a:t>
            </a:r>
          </a:p>
        </p:txBody>
      </p:sp>
      <p:sp>
        <p:nvSpPr>
          <p:cNvPr id="12" name="Text Box 17"/>
          <p:cNvSpPr txBox="1">
            <a:spLocks noChangeArrowheads="1"/>
          </p:cNvSpPr>
          <p:nvPr/>
        </p:nvSpPr>
        <p:spPr bwMode="auto">
          <a:xfrm>
            <a:off x="6671076" y="694860"/>
            <a:ext cx="2244910" cy="6463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fr-FR" sz="1800" b="1" dirty="0" smtClean="0"/>
              <a:t>Fournisseur</a:t>
            </a:r>
            <a:r>
              <a:rPr lang="en-GB" sz="1800" b="1" dirty="0" smtClean="0"/>
              <a:t> de Cloud </a:t>
            </a:r>
            <a:endParaRPr lang="en-GB" sz="1800" b="1" dirty="0"/>
          </a:p>
          <a:p>
            <a:pPr>
              <a:defRPr/>
            </a:pPr>
            <a:r>
              <a:rPr lang="en-GB" sz="1800" b="1" dirty="0" smtClean="0"/>
              <a:t>#</a:t>
            </a:r>
            <a:r>
              <a:rPr lang="en-GB" sz="1800" b="1" dirty="0"/>
              <a:t>1</a:t>
            </a:r>
          </a:p>
        </p:txBody>
      </p:sp>
      <p:sp>
        <p:nvSpPr>
          <p:cNvPr id="13" name="Text Box 18"/>
          <p:cNvSpPr txBox="1">
            <a:spLocks noChangeArrowheads="1"/>
          </p:cNvSpPr>
          <p:nvPr/>
        </p:nvSpPr>
        <p:spPr bwMode="auto">
          <a:xfrm>
            <a:off x="7715251" y="2844799"/>
            <a:ext cx="1321246" cy="6463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fr-FR" b="1" dirty="0" smtClean="0"/>
              <a:t>Fournisseur</a:t>
            </a:r>
            <a:r>
              <a:rPr lang="en-GB" b="1" dirty="0"/>
              <a:t> </a:t>
            </a:r>
            <a:r>
              <a:rPr lang="en-GB" b="1" dirty="0" smtClean="0"/>
              <a:t>d</a:t>
            </a:r>
            <a:r>
              <a:rPr lang="en-GB" sz="1800" b="1" dirty="0" smtClean="0"/>
              <a:t>e Cloud #</a:t>
            </a:r>
            <a:r>
              <a:rPr lang="en-GB" sz="1800" b="1" dirty="0"/>
              <a:t>2</a:t>
            </a:r>
          </a:p>
        </p:txBody>
      </p:sp>
      <p:sp>
        <p:nvSpPr>
          <p:cNvPr id="14" name="Text Box 19"/>
          <p:cNvSpPr txBox="1">
            <a:spLocks noChangeArrowheads="1"/>
          </p:cNvSpPr>
          <p:nvPr/>
        </p:nvSpPr>
        <p:spPr bwMode="auto">
          <a:xfrm>
            <a:off x="1913232" y="6051550"/>
            <a:ext cx="2385718"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GB" sz="2000" b="1" dirty="0" smtClean="0"/>
              <a:t>Cloud interne (</a:t>
            </a:r>
            <a:r>
              <a:rPr lang="fr-FR" sz="2000" b="1" dirty="0" smtClean="0"/>
              <a:t>privé</a:t>
            </a:r>
            <a:r>
              <a:rPr lang="en-GB" sz="2000" b="1" dirty="0" smtClean="0"/>
              <a:t>)</a:t>
            </a:r>
            <a:endParaRPr lang="en-GB" sz="2000" b="1" dirty="0"/>
          </a:p>
        </p:txBody>
      </p:sp>
      <p:sp>
        <p:nvSpPr>
          <p:cNvPr id="15" name="Oval 20"/>
          <p:cNvSpPr>
            <a:spLocks noChangeArrowheads="1"/>
          </p:cNvSpPr>
          <p:nvPr/>
        </p:nvSpPr>
        <p:spPr bwMode="auto">
          <a:xfrm>
            <a:off x="5272088" y="1839913"/>
            <a:ext cx="1046162" cy="511175"/>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CRM</a:t>
            </a:r>
          </a:p>
          <a:p>
            <a:pPr algn="ctr">
              <a:defRPr/>
            </a:pPr>
            <a:r>
              <a:rPr lang="en-GB" sz="1400"/>
              <a:t>Service</a:t>
            </a:r>
          </a:p>
        </p:txBody>
      </p:sp>
      <p:sp>
        <p:nvSpPr>
          <p:cNvPr id="16" name="Oval 21"/>
          <p:cNvSpPr>
            <a:spLocks noChangeArrowheads="1"/>
          </p:cNvSpPr>
          <p:nvPr/>
        </p:nvSpPr>
        <p:spPr bwMode="auto">
          <a:xfrm>
            <a:off x="5019675" y="2719388"/>
            <a:ext cx="1046163" cy="511175"/>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a:t>
            </a:r>
          </a:p>
        </p:txBody>
      </p:sp>
      <p:sp>
        <p:nvSpPr>
          <p:cNvPr id="17" name="Oval 22"/>
          <p:cNvSpPr>
            <a:spLocks noChangeArrowheads="1"/>
          </p:cNvSpPr>
          <p:nvPr/>
        </p:nvSpPr>
        <p:spPr bwMode="auto">
          <a:xfrm>
            <a:off x="7427913" y="4906963"/>
            <a:ext cx="1046162" cy="511175"/>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Service 3</a:t>
            </a:r>
          </a:p>
        </p:txBody>
      </p:sp>
      <p:sp>
        <p:nvSpPr>
          <p:cNvPr id="18" name="Oval 23"/>
          <p:cNvSpPr>
            <a:spLocks noChangeArrowheads="1"/>
          </p:cNvSpPr>
          <p:nvPr/>
        </p:nvSpPr>
        <p:spPr bwMode="auto">
          <a:xfrm>
            <a:off x="7593013" y="3979863"/>
            <a:ext cx="1120775" cy="606425"/>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Backup</a:t>
            </a:r>
          </a:p>
          <a:p>
            <a:pPr algn="ctr">
              <a:defRPr/>
            </a:pPr>
            <a:r>
              <a:rPr lang="en-GB" sz="1400"/>
              <a:t>Service </a:t>
            </a:r>
          </a:p>
        </p:txBody>
      </p:sp>
      <p:sp>
        <p:nvSpPr>
          <p:cNvPr id="19" name="Oval 24"/>
          <p:cNvSpPr>
            <a:spLocks noChangeArrowheads="1"/>
          </p:cNvSpPr>
          <p:nvPr/>
        </p:nvSpPr>
        <p:spPr bwMode="auto">
          <a:xfrm>
            <a:off x="6326188" y="4484688"/>
            <a:ext cx="1046162" cy="511175"/>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ILM</a:t>
            </a:r>
          </a:p>
          <a:p>
            <a:pPr algn="ctr">
              <a:defRPr/>
            </a:pPr>
            <a:r>
              <a:rPr lang="en-GB" sz="1400"/>
              <a:t>Service</a:t>
            </a:r>
          </a:p>
        </p:txBody>
      </p:sp>
      <p:sp>
        <p:nvSpPr>
          <p:cNvPr id="20" name="Oval 25"/>
          <p:cNvSpPr>
            <a:spLocks noChangeArrowheads="1"/>
          </p:cNvSpPr>
          <p:nvPr/>
        </p:nvSpPr>
        <p:spPr bwMode="auto">
          <a:xfrm>
            <a:off x="2133600" y="4608513"/>
            <a:ext cx="715963" cy="360362"/>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Service</a:t>
            </a:r>
          </a:p>
        </p:txBody>
      </p:sp>
      <p:sp>
        <p:nvSpPr>
          <p:cNvPr id="21" name="Oval 26"/>
          <p:cNvSpPr>
            <a:spLocks noChangeArrowheads="1"/>
          </p:cNvSpPr>
          <p:nvPr/>
        </p:nvSpPr>
        <p:spPr bwMode="auto">
          <a:xfrm>
            <a:off x="2917825" y="5402263"/>
            <a:ext cx="715963" cy="360362"/>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Service</a:t>
            </a:r>
          </a:p>
        </p:txBody>
      </p:sp>
      <p:sp>
        <p:nvSpPr>
          <p:cNvPr id="22" name="Oval 27"/>
          <p:cNvSpPr>
            <a:spLocks noChangeArrowheads="1"/>
          </p:cNvSpPr>
          <p:nvPr/>
        </p:nvSpPr>
        <p:spPr bwMode="auto">
          <a:xfrm>
            <a:off x="3068638" y="4902200"/>
            <a:ext cx="715962" cy="360363"/>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Service</a:t>
            </a:r>
          </a:p>
        </p:txBody>
      </p:sp>
      <p:sp>
        <p:nvSpPr>
          <p:cNvPr id="23" name="AutoShape 28"/>
          <p:cNvSpPr>
            <a:spLocks noChangeArrowheads="1"/>
          </p:cNvSpPr>
          <p:nvPr/>
        </p:nvSpPr>
        <p:spPr bwMode="auto">
          <a:xfrm>
            <a:off x="727075" y="5599113"/>
            <a:ext cx="1000125" cy="668337"/>
          </a:xfrm>
          <a:prstGeom prst="roundRect">
            <a:avLst>
              <a:gd name="adj" fmla="val 16667"/>
            </a:avLst>
          </a:prstGeom>
          <a:solidFill>
            <a:schemeClr val="bg1"/>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lgn="ctr">
              <a:defRPr/>
            </a:pPr>
            <a:r>
              <a:rPr lang="en-GB" sz="1200" b="1"/>
              <a:t>Business</a:t>
            </a:r>
          </a:p>
          <a:p>
            <a:pPr algn="ctr">
              <a:defRPr/>
            </a:pPr>
            <a:r>
              <a:rPr lang="en-GB" sz="1200" b="1"/>
              <a:t>Apps/Service</a:t>
            </a:r>
          </a:p>
        </p:txBody>
      </p:sp>
      <p:sp>
        <p:nvSpPr>
          <p:cNvPr id="24" name="Line 29"/>
          <p:cNvSpPr>
            <a:spLocks noChangeShapeType="1"/>
          </p:cNvSpPr>
          <p:nvPr/>
        </p:nvSpPr>
        <p:spPr bwMode="auto">
          <a:xfrm flipV="1">
            <a:off x="1752600" y="5608638"/>
            <a:ext cx="1189038" cy="442912"/>
          </a:xfrm>
          <a:prstGeom prst="line">
            <a:avLst/>
          </a:prstGeom>
          <a:noFill/>
          <a:ln w="9525">
            <a:solidFill>
              <a:srgbClr val="0033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1F7A"/>
                  </a:outerShdw>
                </a:effectLst>
              </a14:hiddenEffects>
            </a:ext>
          </a:extLst>
        </p:spPr>
        <p:txBody>
          <a:bodyPr/>
          <a:lstStyle/>
          <a:p>
            <a:endParaRPr lang="fr-FR"/>
          </a:p>
        </p:txBody>
      </p:sp>
      <p:sp>
        <p:nvSpPr>
          <p:cNvPr id="25" name="Line 34"/>
          <p:cNvSpPr>
            <a:spLocks noChangeShapeType="1"/>
          </p:cNvSpPr>
          <p:nvPr/>
        </p:nvSpPr>
        <p:spPr bwMode="auto">
          <a:xfrm flipV="1">
            <a:off x="1735138" y="2376488"/>
            <a:ext cx="3732212" cy="3562350"/>
          </a:xfrm>
          <a:prstGeom prst="line">
            <a:avLst/>
          </a:prstGeom>
          <a:noFill/>
          <a:ln w="9525">
            <a:solidFill>
              <a:srgbClr val="0033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1F7A"/>
                  </a:outerShdw>
                </a:effectLst>
              </a14:hiddenEffects>
            </a:ext>
          </a:extLst>
        </p:spPr>
        <p:txBody>
          <a:bodyPr/>
          <a:lstStyle/>
          <a:p>
            <a:endParaRPr lang="fr-FR"/>
          </a:p>
        </p:txBody>
      </p:sp>
      <p:sp>
        <p:nvSpPr>
          <p:cNvPr id="26" name="Line 35"/>
          <p:cNvSpPr>
            <a:spLocks noChangeShapeType="1"/>
          </p:cNvSpPr>
          <p:nvPr/>
        </p:nvSpPr>
        <p:spPr bwMode="auto">
          <a:xfrm>
            <a:off x="6313488" y="2216150"/>
            <a:ext cx="303212" cy="19843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endParaRPr lang="fr-FR"/>
          </a:p>
        </p:txBody>
      </p:sp>
      <p:sp>
        <p:nvSpPr>
          <p:cNvPr id="27" name="Line 36"/>
          <p:cNvSpPr>
            <a:spLocks noChangeShapeType="1"/>
          </p:cNvSpPr>
          <p:nvPr/>
        </p:nvSpPr>
        <p:spPr bwMode="auto">
          <a:xfrm>
            <a:off x="7116763" y="2762250"/>
            <a:ext cx="763587" cy="123507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endParaRPr lang="fr-FR"/>
          </a:p>
        </p:txBody>
      </p:sp>
      <p:sp>
        <p:nvSpPr>
          <p:cNvPr id="28" name="Line 37"/>
          <p:cNvSpPr>
            <a:spLocks noChangeShapeType="1"/>
          </p:cNvSpPr>
          <p:nvPr/>
        </p:nvSpPr>
        <p:spPr bwMode="auto">
          <a:xfrm flipH="1">
            <a:off x="6807200" y="2746375"/>
            <a:ext cx="160338" cy="172561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endParaRPr lang="fr-FR"/>
          </a:p>
        </p:txBody>
      </p:sp>
      <p:pic>
        <p:nvPicPr>
          <p:cNvPr id="29" name="Picture 38" descr="j029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62" y="2028031"/>
            <a:ext cx="4079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9" descr="j029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350" y="4406900"/>
            <a:ext cx="4079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41"/>
          <p:cNvSpPr>
            <a:spLocks noChangeShapeType="1"/>
          </p:cNvSpPr>
          <p:nvPr/>
        </p:nvSpPr>
        <p:spPr bwMode="auto">
          <a:xfrm>
            <a:off x="1330325" y="4619625"/>
            <a:ext cx="868363" cy="93663"/>
          </a:xfrm>
          <a:prstGeom prst="line">
            <a:avLst/>
          </a:prstGeom>
          <a:noFill/>
          <a:ln w="9525">
            <a:solidFill>
              <a:srgbClr val="0033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1F7A"/>
                  </a:outerShdw>
                </a:effectLst>
              </a14:hiddenEffects>
            </a:ext>
          </a:extLst>
        </p:spPr>
        <p:txBody>
          <a:bodyPr/>
          <a:lstStyle/>
          <a:p>
            <a:endParaRPr lang="fr-FR"/>
          </a:p>
        </p:txBody>
      </p:sp>
      <p:sp>
        <p:nvSpPr>
          <p:cNvPr id="32" name="Line 42"/>
          <p:cNvSpPr>
            <a:spLocks noChangeShapeType="1"/>
          </p:cNvSpPr>
          <p:nvPr/>
        </p:nvSpPr>
        <p:spPr bwMode="auto">
          <a:xfrm flipV="1">
            <a:off x="1311275" y="2584450"/>
            <a:ext cx="2763838" cy="1895475"/>
          </a:xfrm>
          <a:prstGeom prst="line">
            <a:avLst/>
          </a:prstGeom>
          <a:noFill/>
          <a:ln w="9525">
            <a:solidFill>
              <a:srgbClr val="0033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1F7A"/>
                  </a:outerShdw>
                </a:effectLst>
              </a14:hiddenEffects>
            </a:ext>
          </a:extLst>
        </p:spPr>
        <p:txBody>
          <a:bodyPr/>
          <a:lstStyle/>
          <a:p>
            <a:endParaRPr lang="fr-FR"/>
          </a:p>
        </p:txBody>
      </p:sp>
      <p:sp>
        <p:nvSpPr>
          <p:cNvPr id="33" name="Text Box 44"/>
          <p:cNvSpPr txBox="1">
            <a:spLocks noChangeArrowheads="1"/>
          </p:cNvSpPr>
          <p:nvPr/>
        </p:nvSpPr>
        <p:spPr bwMode="auto">
          <a:xfrm>
            <a:off x="642938" y="4827588"/>
            <a:ext cx="973137" cy="3048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GB" sz="1400"/>
              <a:t>Employee</a:t>
            </a:r>
          </a:p>
        </p:txBody>
      </p:sp>
      <p:sp>
        <p:nvSpPr>
          <p:cNvPr id="34" name="Text Box 45"/>
          <p:cNvSpPr txBox="1">
            <a:spLocks noChangeArrowheads="1"/>
          </p:cNvSpPr>
          <p:nvPr/>
        </p:nvSpPr>
        <p:spPr bwMode="auto">
          <a:xfrm>
            <a:off x="829682" y="2387168"/>
            <a:ext cx="947311"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fr-FR" sz="1400" dirty="0" smtClean="0"/>
              <a:t>Utilisateur</a:t>
            </a:r>
            <a:endParaRPr lang="fr-FR" sz="1400" dirty="0"/>
          </a:p>
        </p:txBody>
      </p:sp>
      <p:sp>
        <p:nvSpPr>
          <p:cNvPr id="35" name="Line 46"/>
          <p:cNvSpPr>
            <a:spLocks noChangeShapeType="1"/>
          </p:cNvSpPr>
          <p:nvPr/>
        </p:nvSpPr>
        <p:spPr bwMode="auto">
          <a:xfrm>
            <a:off x="1557338" y="2265363"/>
            <a:ext cx="2424112" cy="19050"/>
          </a:xfrm>
          <a:prstGeom prst="line">
            <a:avLst/>
          </a:prstGeom>
          <a:noFill/>
          <a:ln w="9525">
            <a:solidFill>
              <a:schemeClr val="fo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7A003D"/>
                  </a:outerShdw>
                </a:effectLst>
              </a14:hiddenEffects>
            </a:ext>
          </a:extLst>
        </p:spPr>
        <p:txBody>
          <a:bodyPr/>
          <a:lstStyle/>
          <a:p>
            <a:endParaRPr lang="fr-FR"/>
          </a:p>
        </p:txBody>
      </p:sp>
      <p:sp>
        <p:nvSpPr>
          <p:cNvPr id="36" name="Line 47"/>
          <p:cNvSpPr>
            <a:spLocks noChangeShapeType="1"/>
          </p:cNvSpPr>
          <p:nvPr/>
        </p:nvSpPr>
        <p:spPr bwMode="auto">
          <a:xfrm>
            <a:off x="4986338" y="2479675"/>
            <a:ext cx="1517650" cy="95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endParaRPr lang="fr-FR"/>
          </a:p>
        </p:txBody>
      </p:sp>
      <p:sp>
        <p:nvSpPr>
          <p:cNvPr id="37" name="Line 48"/>
          <p:cNvSpPr>
            <a:spLocks noChangeShapeType="1"/>
          </p:cNvSpPr>
          <p:nvPr/>
        </p:nvSpPr>
        <p:spPr bwMode="auto">
          <a:xfrm flipV="1">
            <a:off x="4535488" y="1943100"/>
            <a:ext cx="0"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endParaRPr lang="fr-FR"/>
          </a:p>
        </p:txBody>
      </p:sp>
      <p:sp>
        <p:nvSpPr>
          <p:cNvPr id="38" name="Oval 49"/>
          <p:cNvSpPr>
            <a:spLocks noChangeArrowheads="1"/>
          </p:cNvSpPr>
          <p:nvPr/>
        </p:nvSpPr>
        <p:spPr bwMode="auto">
          <a:xfrm>
            <a:off x="546100" y="1565275"/>
            <a:ext cx="1433513" cy="14605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GB" altLang="en-US"/>
          </a:p>
        </p:txBody>
      </p:sp>
      <p:sp>
        <p:nvSpPr>
          <p:cNvPr id="39" name="Freeform 50"/>
          <p:cNvSpPr>
            <a:spLocks/>
          </p:cNvSpPr>
          <p:nvPr/>
        </p:nvSpPr>
        <p:spPr bwMode="auto">
          <a:xfrm>
            <a:off x="4846638" y="5313363"/>
            <a:ext cx="2228850" cy="1430337"/>
          </a:xfrm>
          <a:custGeom>
            <a:avLst/>
            <a:gdLst>
              <a:gd name="T0" fmla="*/ 571 w 1783"/>
              <a:gd name="T1" fmla="*/ 160 h 1245"/>
              <a:gd name="T2" fmla="*/ 482 w 1783"/>
              <a:gd name="T3" fmla="*/ 101 h 1245"/>
              <a:gd name="T4" fmla="*/ 328 w 1783"/>
              <a:gd name="T5" fmla="*/ 124 h 1245"/>
              <a:gd name="T6" fmla="*/ 304 w 1783"/>
              <a:gd name="T7" fmla="*/ 208 h 1245"/>
              <a:gd name="T8" fmla="*/ 286 w 1783"/>
              <a:gd name="T9" fmla="*/ 214 h 1245"/>
              <a:gd name="T10" fmla="*/ 173 w 1783"/>
              <a:gd name="T11" fmla="*/ 219 h 1245"/>
              <a:gd name="T12" fmla="*/ 67 w 1783"/>
              <a:gd name="T13" fmla="*/ 285 h 1245"/>
              <a:gd name="T14" fmla="*/ 37 w 1783"/>
              <a:gd name="T15" fmla="*/ 350 h 1245"/>
              <a:gd name="T16" fmla="*/ 31 w 1783"/>
              <a:gd name="T17" fmla="*/ 481 h 1245"/>
              <a:gd name="T18" fmla="*/ 19 w 1783"/>
              <a:gd name="T19" fmla="*/ 516 h 1245"/>
              <a:gd name="T20" fmla="*/ 67 w 1783"/>
              <a:gd name="T21" fmla="*/ 855 h 1245"/>
              <a:gd name="T22" fmla="*/ 167 w 1783"/>
              <a:gd name="T23" fmla="*/ 902 h 1245"/>
              <a:gd name="T24" fmla="*/ 340 w 1783"/>
              <a:gd name="T25" fmla="*/ 902 h 1245"/>
              <a:gd name="T26" fmla="*/ 369 w 1783"/>
              <a:gd name="T27" fmla="*/ 914 h 1245"/>
              <a:gd name="T28" fmla="*/ 393 w 1783"/>
              <a:gd name="T29" fmla="*/ 980 h 1245"/>
              <a:gd name="T30" fmla="*/ 452 w 1783"/>
              <a:gd name="T31" fmla="*/ 1075 h 1245"/>
              <a:gd name="T32" fmla="*/ 631 w 1783"/>
              <a:gd name="T33" fmla="*/ 1223 h 1245"/>
              <a:gd name="T34" fmla="*/ 951 w 1783"/>
              <a:gd name="T35" fmla="*/ 1152 h 1245"/>
              <a:gd name="T36" fmla="*/ 999 w 1783"/>
              <a:gd name="T37" fmla="*/ 1092 h 1245"/>
              <a:gd name="T38" fmla="*/ 1082 w 1783"/>
              <a:gd name="T39" fmla="*/ 1122 h 1245"/>
              <a:gd name="T40" fmla="*/ 1153 w 1783"/>
              <a:gd name="T41" fmla="*/ 1170 h 1245"/>
              <a:gd name="T42" fmla="*/ 1207 w 1783"/>
              <a:gd name="T43" fmla="*/ 1187 h 1245"/>
              <a:gd name="T44" fmla="*/ 1224 w 1783"/>
              <a:gd name="T45" fmla="*/ 1193 h 1245"/>
              <a:gd name="T46" fmla="*/ 1563 w 1783"/>
              <a:gd name="T47" fmla="*/ 1116 h 1245"/>
              <a:gd name="T48" fmla="*/ 1640 w 1783"/>
              <a:gd name="T49" fmla="*/ 1069 h 1245"/>
              <a:gd name="T50" fmla="*/ 1640 w 1783"/>
              <a:gd name="T51" fmla="*/ 902 h 1245"/>
              <a:gd name="T52" fmla="*/ 1670 w 1783"/>
              <a:gd name="T53" fmla="*/ 873 h 1245"/>
              <a:gd name="T54" fmla="*/ 1699 w 1783"/>
              <a:gd name="T55" fmla="*/ 819 h 1245"/>
              <a:gd name="T56" fmla="*/ 1783 w 1783"/>
              <a:gd name="T57" fmla="*/ 712 h 1245"/>
              <a:gd name="T58" fmla="*/ 1729 w 1783"/>
              <a:gd name="T59" fmla="*/ 623 h 1245"/>
              <a:gd name="T60" fmla="*/ 1694 w 1783"/>
              <a:gd name="T61" fmla="*/ 516 h 1245"/>
              <a:gd name="T62" fmla="*/ 1729 w 1783"/>
              <a:gd name="T63" fmla="*/ 392 h 1245"/>
              <a:gd name="T64" fmla="*/ 1759 w 1783"/>
              <a:gd name="T65" fmla="*/ 314 h 1245"/>
              <a:gd name="T66" fmla="*/ 1735 w 1783"/>
              <a:gd name="T67" fmla="*/ 202 h 1245"/>
              <a:gd name="T68" fmla="*/ 1705 w 1783"/>
              <a:gd name="T69" fmla="*/ 166 h 1245"/>
              <a:gd name="T70" fmla="*/ 1604 w 1783"/>
              <a:gd name="T71" fmla="*/ 160 h 1245"/>
              <a:gd name="T72" fmla="*/ 1515 w 1783"/>
              <a:gd name="T73" fmla="*/ 107 h 1245"/>
              <a:gd name="T74" fmla="*/ 1444 w 1783"/>
              <a:gd name="T75" fmla="*/ 59 h 1245"/>
              <a:gd name="T76" fmla="*/ 1272 w 1783"/>
              <a:gd name="T77" fmla="*/ 35 h 1245"/>
              <a:gd name="T78" fmla="*/ 1254 w 1783"/>
              <a:gd name="T79" fmla="*/ 47 h 1245"/>
              <a:gd name="T80" fmla="*/ 1224 w 1783"/>
              <a:gd name="T81" fmla="*/ 53 h 1245"/>
              <a:gd name="T82" fmla="*/ 1207 w 1783"/>
              <a:gd name="T83" fmla="*/ 77 h 1245"/>
              <a:gd name="T84" fmla="*/ 1147 w 1783"/>
              <a:gd name="T85" fmla="*/ 119 h 1245"/>
              <a:gd name="T86" fmla="*/ 975 w 1783"/>
              <a:gd name="T87" fmla="*/ 29 h 1245"/>
              <a:gd name="T88" fmla="*/ 951 w 1783"/>
              <a:gd name="T89" fmla="*/ 12 h 1245"/>
              <a:gd name="T90" fmla="*/ 916 w 1783"/>
              <a:gd name="T91" fmla="*/ 0 h 1245"/>
              <a:gd name="T92" fmla="*/ 856 w 1783"/>
              <a:gd name="T93" fmla="*/ 6 h 1245"/>
              <a:gd name="T94" fmla="*/ 844 w 1783"/>
              <a:gd name="T95" fmla="*/ 24 h 1245"/>
              <a:gd name="T96" fmla="*/ 773 w 1783"/>
              <a:gd name="T97" fmla="*/ 77 h 1245"/>
              <a:gd name="T98" fmla="*/ 690 w 1783"/>
              <a:gd name="T99" fmla="*/ 119 h 1245"/>
              <a:gd name="T100" fmla="*/ 631 w 1783"/>
              <a:gd name="T101" fmla="*/ 130 h 1245"/>
              <a:gd name="T102" fmla="*/ 583 w 1783"/>
              <a:gd name="T103" fmla="*/ 136 h 1245"/>
              <a:gd name="T104" fmla="*/ 571 w 1783"/>
              <a:gd name="T105" fmla="*/ 160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FF"/>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GB"/>
          </a:p>
        </p:txBody>
      </p:sp>
      <p:sp>
        <p:nvSpPr>
          <p:cNvPr id="40" name="Oval 51"/>
          <p:cNvSpPr>
            <a:spLocks noChangeArrowheads="1"/>
          </p:cNvSpPr>
          <p:nvPr/>
        </p:nvSpPr>
        <p:spPr bwMode="auto">
          <a:xfrm>
            <a:off x="5407025" y="5756275"/>
            <a:ext cx="603250" cy="342900"/>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a:t>
            </a:r>
          </a:p>
        </p:txBody>
      </p:sp>
      <p:sp>
        <p:nvSpPr>
          <p:cNvPr id="41" name="Oval 52"/>
          <p:cNvSpPr>
            <a:spLocks noChangeArrowheads="1"/>
          </p:cNvSpPr>
          <p:nvPr/>
        </p:nvSpPr>
        <p:spPr bwMode="auto">
          <a:xfrm>
            <a:off x="6323013" y="5635625"/>
            <a:ext cx="603250" cy="342900"/>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a:t>
            </a:r>
          </a:p>
        </p:txBody>
      </p:sp>
      <p:sp>
        <p:nvSpPr>
          <p:cNvPr id="42" name="Oval 53"/>
          <p:cNvSpPr>
            <a:spLocks noChangeArrowheads="1"/>
          </p:cNvSpPr>
          <p:nvPr/>
        </p:nvSpPr>
        <p:spPr bwMode="auto">
          <a:xfrm>
            <a:off x="5872163" y="6164263"/>
            <a:ext cx="603250" cy="342900"/>
          </a:xfrm>
          <a:prstGeom prst="ellipse">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GB" sz="1400"/>
              <a:t>…</a:t>
            </a:r>
          </a:p>
        </p:txBody>
      </p:sp>
      <p:sp>
        <p:nvSpPr>
          <p:cNvPr id="43" name="Text Box 54"/>
          <p:cNvSpPr txBox="1">
            <a:spLocks noChangeArrowheads="1"/>
          </p:cNvSpPr>
          <p:nvPr/>
        </p:nvSpPr>
        <p:spPr bwMode="auto">
          <a:xfrm>
            <a:off x="7113588" y="6056313"/>
            <a:ext cx="958789"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GB" sz="1800" b="1" dirty="0" smtClean="0"/>
              <a:t>Internet</a:t>
            </a:r>
            <a:endParaRPr lang="en-GB" sz="1800" b="1" dirty="0"/>
          </a:p>
        </p:txBody>
      </p:sp>
      <p:sp>
        <p:nvSpPr>
          <p:cNvPr id="44" name="Line 55"/>
          <p:cNvSpPr>
            <a:spLocks noChangeShapeType="1"/>
          </p:cNvSpPr>
          <p:nvPr/>
        </p:nvSpPr>
        <p:spPr bwMode="auto">
          <a:xfrm flipH="1">
            <a:off x="6667500" y="4972050"/>
            <a:ext cx="106363" cy="6794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endParaRPr lang="fr-FR"/>
          </a:p>
        </p:txBody>
      </p:sp>
      <p:sp>
        <p:nvSpPr>
          <p:cNvPr id="45" name="Line 57"/>
          <p:cNvSpPr>
            <a:spLocks noChangeShapeType="1"/>
          </p:cNvSpPr>
          <p:nvPr/>
        </p:nvSpPr>
        <p:spPr bwMode="auto">
          <a:xfrm flipV="1">
            <a:off x="1633538" y="1766888"/>
            <a:ext cx="2452687" cy="274637"/>
          </a:xfrm>
          <a:prstGeom prst="line">
            <a:avLst/>
          </a:prstGeom>
          <a:noFill/>
          <a:ln w="9525">
            <a:solidFill>
              <a:schemeClr val="fo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7A003D"/>
                  </a:outerShdw>
                </a:effectLst>
              </a14:hiddenEffects>
            </a:ext>
          </a:extLst>
        </p:spPr>
        <p:txBody>
          <a:bodyPr/>
          <a:lstStyle/>
          <a:p>
            <a:endParaRPr lang="fr-FR"/>
          </a:p>
        </p:txBody>
      </p:sp>
      <p:sp>
        <p:nvSpPr>
          <p:cNvPr id="46" name="Espace réservé du numéro de diapositive 45"/>
          <p:cNvSpPr>
            <a:spLocks noGrp="1"/>
          </p:cNvSpPr>
          <p:nvPr>
            <p:ph type="sldNum" sz="quarter" idx="12"/>
          </p:nvPr>
        </p:nvSpPr>
        <p:spPr/>
        <p:txBody>
          <a:bodyPr/>
          <a:lstStyle/>
          <a:p>
            <a:fld id="{84084C39-E697-4972-A878-9CAFD629EB01}" type="slidenum">
              <a:rPr lang="en-US" smtClean="0"/>
              <a:t>18</a:t>
            </a:fld>
            <a:endParaRPr lang="en-US"/>
          </a:p>
        </p:txBody>
      </p:sp>
    </p:spTree>
    <p:extLst>
      <p:ext uri="{BB962C8B-B14F-4D97-AF65-F5344CB8AC3E}">
        <p14:creationId xmlns:p14="http://schemas.microsoft.com/office/powerpoint/2010/main" val="27254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1" grpId="0" animBg="1"/>
      <p:bldP spid="32" grpId="0" animBg="1"/>
      <p:bldP spid="35" grpId="0" animBg="1"/>
      <p:bldP spid="36" grpId="0" animBg="1"/>
      <p:bldP spid="37"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48680"/>
            <a:ext cx="6981825" cy="4953000"/>
          </a:xfrm>
          <a:prstGeom prst="rect">
            <a:avLst/>
          </a:prstGeom>
        </p:spPr>
      </p:pic>
      <p:sp>
        <p:nvSpPr>
          <p:cNvPr id="3" name="ZoneTexte 2"/>
          <p:cNvSpPr txBox="1"/>
          <p:nvPr/>
        </p:nvSpPr>
        <p:spPr>
          <a:xfrm>
            <a:off x="7233345" y="1052736"/>
            <a:ext cx="1872208" cy="646331"/>
          </a:xfrm>
          <a:prstGeom prst="rect">
            <a:avLst/>
          </a:prstGeom>
          <a:noFill/>
        </p:spPr>
        <p:txBody>
          <a:bodyPr wrap="square" rtlCol="0">
            <a:spAutoFit/>
          </a:bodyPr>
          <a:lstStyle/>
          <a:p>
            <a:r>
              <a:rPr lang="fr-FR" dirty="0" smtClean="0">
                <a:solidFill>
                  <a:srgbClr val="002060"/>
                </a:solidFill>
              </a:rPr>
              <a:t>Caractéristiques essentielles</a:t>
            </a:r>
            <a:endParaRPr lang="fr-FR" dirty="0">
              <a:solidFill>
                <a:srgbClr val="002060"/>
              </a:solidFill>
            </a:endParaRPr>
          </a:p>
        </p:txBody>
      </p:sp>
      <p:sp>
        <p:nvSpPr>
          <p:cNvPr id="4" name="ZoneTexte 3"/>
          <p:cNvSpPr txBox="1"/>
          <p:nvPr/>
        </p:nvSpPr>
        <p:spPr>
          <a:xfrm>
            <a:off x="7233345" y="2564904"/>
            <a:ext cx="1659135" cy="646331"/>
          </a:xfrm>
          <a:prstGeom prst="rect">
            <a:avLst/>
          </a:prstGeom>
          <a:noFill/>
        </p:spPr>
        <p:txBody>
          <a:bodyPr wrap="square" rtlCol="0">
            <a:spAutoFit/>
          </a:bodyPr>
          <a:lstStyle/>
          <a:p>
            <a:r>
              <a:rPr lang="fr-FR" dirty="0" smtClean="0">
                <a:solidFill>
                  <a:srgbClr val="002060"/>
                </a:solidFill>
              </a:rPr>
              <a:t>Modèles de services</a:t>
            </a:r>
            <a:endParaRPr lang="fr-FR" dirty="0">
              <a:solidFill>
                <a:srgbClr val="002060"/>
              </a:solidFill>
            </a:endParaRPr>
          </a:p>
        </p:txBody>
      </p:sp>
      <p:sp>
        <p:nvSpPr>
          <p:cNvPr id="5" name="ZoneTexte 4"/>
          <p:cNvSpPr txBox="1"/>
          <p:nvPr/>
        </p:nvSpPr>
        <p:spPr>
          <a:xfrm>
            <a:off x="7263937" y="4077072"/>
            <a:ext cx="1659135" cy="646331"/>
          </a:xfrm>
          <a:prstGeom prst="rect">
            <a:avLst/>
          </a:prstGeom>
          <a:noFill/>
        </p:spPr>
        <p:txBody>
          <a:bodyPr wrap="square" rtlCol="0">
            <a:spAutoFit/>
          </a:bodyPr>
          <a:lstStyle/>
          <a:p>
            <a:r>
              <a:rPr lang="fr-FR" dirty="0" smtClean="0">
                <a:solidFill>
                  <a:srgbClr val="002060"/>
                </a:solidFill>
              </a:rPr>
              <a:t>Modèles de déploiement</a:t>
            </a:r>
            <a:endParaRPr lang="fr-FR" dirty="0">
              <a:solidFill>
                <a:srgbClr val="002060"/>
              </a:solidFill>
            </a:endParaRPr>
          </a:p>
        </p:txBody>
      </p:sp>
      <p:sp>
        <p:nvSpPr>
          <p:cNvPr id="6" name="Rectangle 5"/>
          <p:cNvSpPr/>
          <p:nvPr/>
        </p:nvSpPr>
        <p:spPr>
          <a:xfrm>
            <a:off x="1979712" y="5589240"/>
            <a:ext cx="4572000" cy="923330"/>
          </a:xfrm>
          <a:prstGeom prst="rect">
            <a:avLst/>
          </a:prstGeom>
        </p:spPr>
        <p:txBody>
          <a:bodyPr>
            <a:spAutoFit/>
          </a:bodyPr>
          <a:lstStyle/>
          <a:p>
            <a:pPr marL="285750" indent="-285750">
              <a:buFont typeface="Arial" panose="020B0604020202020204" pitchFamily="34" charset="0"/>
              <a:buChar char="•"/>
            </a:pPr>
            <a:r>
              <a:rPr lang="fr-FR" dirty="0" smtClean="0">
                <a:solidFill>
                  <a:srgbClr val="002060"/>
                </a:solidFill>
              </a:rPr>
              <a:t>Modèle </a:t>
            </a:r>
            <a:r>
              <a:rPr lang="fr-FR" dirty="0">
                <a:solidFill>
                  <a:srgbClr val="002060"/>
                </a:solidFill>
              </a:rPr>
              <a:t>de Développement </a:t>
            </a:r>
          </a:p>
          <a:p>
            <a:pPr marL="285750" indent="-285750">
              <a:buFont typeface="Arial" panose="020B0604020202020204" pitchFamily="34" charset="0"/>
              <a:buChar char="•"/>
            </a:pPr>
            <a:r>
              <a:rPr lang="fr-FR" dirty="0" smtClean="0">
                <a:solidFill>
                  <a:srgbClr val="002060"/>
                </a:solidFill>
              </a:rPr>
              <a:t>Modèle </a:t>
            </a:r>
            <a:r>
              <a:rPr lang="fr-FR" dirty="0">
                <a:solidFill>
                  <a:srgbClr val="002060"/>
                </a:solidFill>
              </a:rPr>
              <a:t>de Déploiement </a:t>
            </a:r>
          </a:p>
          <a:p>
            <a:pPr marL="285750" indent="-285750">
              <a:buFont typeface="Arial" panose="020B0604020202020204" pitchFamily="34" charset="0"/>
              <a:buChar char="•"/>
            </a:pPr>
            <a:r>
              <a:rPr lang="fr-FR" dirty="0" smtClean="0">
                <a:solidFill>
                  <a:srgbClr val="002060"/>
                </a:solidFill>
              </a:rPr>
              <a:t>Modèle </a:t>
            </a:r>
            <a:r>
              <a:rPr lang="fr-FR" dirty="0">
                <a:solidFill>
                  <a:srgbClr val="002060"/>
                </a:solidFill>
              </a:rPr>
              <a:t>de Consommation </a:t>
            </a:r>
          </a:p>
        </p:txBody>
      </p:sp>
      <p:sp>
        <p:nvSpPr>
          <p:cNvPr id="7" name="ZoneTexte 6"/>
          <p:cNvSpPr txBox="1"/>
          <p:nvPr/>
        </p:nvSpPr>
        <p:spPr>
          <a:xfrm>
            <a:off x="3328104" y="179348"/>
            <a:ext cx="1878784" cy="369332"/>
          </a:xfrm>
          <a:prstGeom prst="rect">
            <a:avLst/>
          </a:prstGeom>
          <a:noFill/>
        </p:spPr>
        <p:txBody>
          <a:bodyPr wrap="none" rtlCol="0">
            <a:spAutoFit/>
          </a:bodyPr>
          <a:lstStyle/>
          <a:p>
            <a:pPr algn="ctr"/>
            <a:r>
              <a:rPr lang="fr-FR" dirty="0" smtClean="0">
                <a:solidFill>
                  <a:srgbClr val="002060"/>
                </a:solidFill>
              </a:rPr>
              <a:t>CLOUD – Modèles</a:t>
            </a:r>
            <a:endParaRPr lang="fr-FR" dirty="0">
              <a:solidFill>
                <a:srgbClr val="002060"/>
              </a:solidFill>
            </a:endParaRPr>
          </a:p>
        </p:txBody>
      </p:sp>
      <p:sp>
        <p:nvSpPr>
          <p:cNvPr id="8" name="ZoneTexte 7"/>
          <p:cNvSpPr txBox="1"/>
          <p:nvPr/>
        </p:nvSpPr>
        <p:spPr>
          <a:xfrm>
            <a:off x="2411760" y="2014327"/>
            <a:ext cx="2880320" cy="338554"/>
          </a:xfrm>
          <a:prstGeom prst="rect">
            <a:avLst/>
          </a:prstGeom>
          <a:noFill/>
        </p:spPr>
        <p:txBody>
          <a:bodyPr wrap="square" rtlCol="0">
            <a:spAutoFit/>
          </a:bodyPr>
          <a:lstStyle/>
          <a:p>
            <a:pPr algn="ctr"/>
            <a:r>
              <a:rPr lang="fr-FR" sz="1600" b="1" dirty="0" smtClean="0">
                <a:solidFill>
                  <a:srgbClr val="0070C0"/>
                </a:solidFill>
              </a:rPr>
              <a:t>Mise en commun de ressources</a:t>
            </a:r>
            <a:endParaRPr lang="fr-FR" sz="1600" b="1" dirty="0">
              <a:solidFill>
                <a:srgbClr val="0070C0"/>
              </a:solidFill>
            </a:endParaRPr>
          </a:p>
        </p:txBody>
      </p:sp>
      <p:sp>
        <p:nvSpPr>
          <p:cNvPr id="9" name="Espace réservé du numéro de diapositive 8"/>
          <p:cNvSpPr>
            <a:spLocks noGrp="1"/>
          </p:cNvSpPr>
          <p:nvPr>
            <p:ph type="sldNum" sz="quarter" idx="12"/>
          </p:nvPr>
        </p:nvSpPr>
        <p:spPr/>
        <p:txBody>
          <a:bodyPr/>
          <a:lstStyle/>
          <a:p>
            <a:fld id="{84084C39-E697-4972-A878-9CAFD629EB01}" type="slidenum">
              <a:rPr lang="en-US" smtClean="0"/>
              <a:t>19</a:t>
            </a:fld>
            <a:endParaRPr lang="en-US"/>
          </a:p>
        </p:txBody>
      </p:sp>
    </p:spTree>
    <p:extLst>
      <p:ext uri="{BB962C8B-B14F-4D97-AF65-F5344CB8AC3E}">
        <p14:creationId xmlns:p14="http://schemas.microsoft.com/office/powerpoint/2010/main" val="2392947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95736" y="1340768"/>
            <a:ext cx="4948149" cy="1200329"/>
          </a:xfrm>
          <a:prstGeom prst="rect">
            <a:avLst/>
          </a:prstGeom>
          <a:noFill/>
        </p:spPr>
        <p:txBody>
          <a:bodyPr wrap="none" rtlCol="0">
            <a:spAutoFit/>
          </a:bodyPr>
          <a:lstStyle/>
          <a:p>
            <a:pPr algn="ctr"/>
            <a:r>
              <a:rPr lang="fr-FR" sz="7200" b="1" dirty="0" smtClean="0">
                <a:solidFill>
                  <a:srgbClr val="002060"/>
                </a:solidFill>
              </a:rPr>
              <a:t>introduction</a:t>
            </a:r>
            <a:endParaRPr lang="fr-FR" sz="7200" b="1" dirty="0">
              <a:solidFill>
                <a:srgbClr val="002060"/>
              </a:solidFill>
            </a:endParaRPr>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2</a:t>
            </a:fld>
            <a:endParaRPr lang="en-US"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068960"/>
            <a:ext cx="3252310" cy="2436093"/>
          </a:xfrm>
          <a:prstGeom prst="rect">
            <a:avLst/>
          </a:prstGeom>
        </p:spPr>
      </p:pic>
    </p:spTree>
    <p:extLst>
      <p:ext uri="{BB962C8B-B14F-4D97-AF65-F5344CB8AC3E}">
        <p14:creationId xmlns:p14="http://schemas.microsoft.com/office/powerpoint/2010/main" val="870236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51920" y="216653"/>
            <a:ext cx="1878784" cy="369332"/>
          </a:xfrm>
          <a:prstGeom prst="rect">
            <a:avLst/>
          </a:prstGeom>
          <a:noFill/>
        </p:spPr>
        <p:txBody>
          <a:bodyPr wrap="none" rtlCol="0">
            <a:spAutoFit/>
          </a:bodyPr>
          <a:lstStyle/>
          <a:p>
            <a:pPr algn="ctr"/>
            <a:r>
              <a:rPr lang="fr-FR" dirty="0" smtClean="0">
                <a:solidFill>
                  <a:srgbClr val="002060"/>
                </a:solidFill>
              </a:rPr>
              <a:t>CLOUD – Modèles</a:t>
            </a:r>
            <a:endParaRPr lang="fr-FR" dirty="0">
              <a:solidFill>
                <a:srgbClr val="002060"/>
              </a:solidFill>
            </a:endParaRPr>
          </a:p>
        </p:txBody>
      </p:sp>
      <p:sp>
        <p:nvSpPr>
          <p:cNvPr id="3" name="Rectangle 3"/>
          <p:cNvSpPr>
            <a:spLocks noChangeArrowheads="1"/>
          </p:cNvSpPr>
          <p:nvPr/>
        </p:nvSpPr>
        <p:spPr bwMode="auto">
          <a:xfrm>
            <a:off x="543099" y="4604081"/>
            <a:ext cx="33845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80000"/>
              <a:buFont typeface="Wingdings" pitchFamily="2" charset="2"/>
              <a:buChar char="è"/>
              <a:defRPr sz="2400">
                <a:solidFill>
                  <a:schemeClr val="tx2"/>
                </a:solidFill>
                <a:latin typeface="Arial" charset="0"/>
                <a:cs typeface="Arial" charset="0"/>
              </a:defRPr>
            </a:lvl1pPr>
            <a:lvl2pPr marL="742950" indent="-285750" eaLnBrk="0" hangingPunct="0">
              <a:spcBef>
                <a:spcPct val="20000"/>
              </a:spcBef>
              <a:buClr>
                <a:schemeClr val="accent1"/>
              </a:buClr>
              <a:buSzPct val="80000"/>
              <a:buFont typeface="Arial" charset="0"/>
              <a:buChar char="▬"/>
              <a:defRPr sz="2000">
                <a:solidFill>
                  <a:schemeClr val="tx2"/>
                </a:solidFill>
                <a:latin typeface="Arial" charset="0"/>
                <a:cs typeface="Arial" charset="0"/>
              </a:defRPr>
            </a:lvl2pPr>
            <a:lvl3pPr marL="11430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3pPr>
            <a:lvl4pPr marL="16002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4pPr>
            <a:lvl5pPr marL="20574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5pPr>
            <a:lvl6pPr marL="25146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6pPr>
            <a:lvl7pPr marL="29718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7pPr>
            <a:lvl8pPr marL="34290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8pPr>
            <a:lvl9pPr marL="38862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9pPr>
          </a:lstStyle>
          <a:p>
            <a:pPr marL="0" indent="0" algn="ctr">
              <a:buNone/>
            </a:pPr>
            <a:r>
              <a:rPr lang="fr-FR" altLang="fr-FR" dirty="0">
                <a:solidFill>
                  <a:srgbClr val="002060"/>
                </a:solidFill>
              </a:rPr>
              <a:t>Schémas </a:t>
            </a:r>
            <a:r>
              <a:rPr lang="fr-FR" altLang="fr-FR" dirty="0" smtClean="0">
                <a:solidFill>
                  <a:srgbClr val="002060"/>
                </a:solidFill>
              </a:rPr>
              <a:t>symbolique du </a:t>
            </a:r>
            <a:r>
              <a:rPr lang="fr-FR" altLang="fr-FR" dirty="0">
                <a:solidFill>
                  <a:srgbClr val="002060"/>
                </a:solidFill>
              </a:rPr>
              <a:t>Cloud</a:t>
            </a:r>
          </a:p>
        </p:txBody>
      </p:sp>
      <p:pic>
        <p:nvPicPr>
          <p:cNvPr id="4" name="Picture 16" descr="D:\Users\blisan\Documents\download\HP-CLOUD\trainings\formation-Cloud-generalites\220px-Cloud-Compu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8"/>
            <a:ext cx="2095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12"/>
          <p:cNvSpPr txBox="1">
            <a:spLocks noChangeArrowheads="1"/>
          </p:cNvSpPr>
          <p:nvPr/>
        </p:nvSpPr>
        <p:spPr bwMode="auto">
          <a:xfrm>
            <a:off x="511349" y="3409603"/>
            <a:ext cx="3384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è"/>
              <a:defRPr sz="2400">
                <a:solidFill>
                  <a:schemeClr val="tx2"/>
                </a:solidFill>
                <a:latin typeface="Arial" charset="0"/>
                <a:cs typeface="Arial" charset="0"/>
              </a:defRPr>
            </a:lvl1pPr>
            <a:lvl2pPr marL="742950" indent="-285750" eaLnBrk="0" hangingPunct="0">
              <a:spcBef>
                <a:spcPct val="20000"/>
              </a:spcBef>
              <a:buClr>
                <a:schemeClr val="accent1"/>
              </a:buClr>
              <a:buSzPct val="80000"/>
              <a:buFont typeface="Arial" charset="0"/>
              <a:buChar char="▬"/>
              <a:defRPr sz="2000">
                <a:solidFill>
                  <a:schemeClr val="tx2"/>
                </a:solidFill>
                <a:latin typeface="Arial" charset="0"/>
                <a:cs typeface="Arial" charset="0"/>
              </a:defRPr>
            </a:lvl2pPr>
            <a:lvl3pPr marL="11430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3pPr>
            <a:lvl4pPr marL="16002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4pPr>
            <a:lvl5pPr marL="20574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5pPr>
            <a:lvl6pPr marL="25146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6pPr>
            <a:lvl7pPr marL="29718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7pPr>
            <a:lvl8pPr marL="34290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8pPr>
            <a:lvl9pPr marL="38862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9pPr>
          </a:lstStyle>
          <a:p>
            <a:pPr algn="ctr" eaLnBrk="1" hangingPunct="1">
              <a:spcBef>
                <a:spcPct val="0"/>
              </a:spcBef>
              <a:buClrTx/>
              <a:buSzTx/>
              <a:buFontTx/>
              <a:buNone/>
            </a:pPr>
            <a:r>
              <a:rPr lang="fr-FR" altLang="fr-FR" sz="1800" dirty="0">
                <a:solidFill>
                  <a:srgbClr val="002060"/>
                </a:solidFill>
              </a:rPr>
              <a:t>Représentation symbolique des </a:t>
            </a:r>
            <a:r>
              <a:rPr lang="fr-FR" altLang="fr-FR" sz="1800" dirty="0" smtClean="0">
                <a:solidFill>
                  <a:srgbClr val="002060"/>
                </a:solidFill>
              </a:rPr>
              <a:t>briques ou </a:t>
            </a:r>
            <a:r>
              <a:rPr lang="fr-FR" altLang="fr-FR" sz="1800" dirty="0">
                <a:solidFill>
                  <a:srgbClr val="002060"/>
                </a:solidFill>
              </a:rPr>
              <a:t>couches</a:t>
            </a:r>
            <a:r>
              <a:rPr lang="fr-FR" altLang="fr-FR" sz="1800" dirty="0" smtClean="0">
                <a:solidFill>
                  <a:srgbClr val="002060"/>
                </a:solidFill>
              </a:rPr>
              <a:t> des services du Cloud </a:t>
            </a:r>
            <a:r>
              <a:rPr lang="fr-FR" altLang="fr-FR" sz="1800" dirty="0" err="1">
                <a:solidFill>
                  <a:srgbClr val="002060"/>
                </a:solidFill>
              </a:rPr>
              <a:t>computing</a:t>
            </a:r>
            <a:r>
              <a:rPr lang="fr-FR" altLang="fr-FR" sz="1800" dirty="0">
                <a:solidFill>
                  <a:srgbClr val="002060"/>
                </a:solidFill>
              </a:rPr>
              <a:t>.</a:t>
            </a:r>
          </a:p>
        </p:txBody>
      </p:sp>
      <p:sp>
        <p:nvSpPr>
          <p:cNvPr id="6" name="Rectangle 13"/>
          <p:cNvSpPr>
            <a:spLocks noGrp="1" noChangeArrowheads="1"/>
          </p:cNvSpPr>
          <p:nvPr>
            <p:ph type="sldNum" sz="quarter" idx="12"/>
          </p:nvPr>
        </p:nvSpPr>
        <p:spPr>
          <a:xfrm>
            <a:off x="8173242" y="6319923"/>
            <a:ext cx="503213" cy="2054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pitchFamily="2" charset="2"/>
              <a:buChar char="è"/>
              <a:defRPr sz="2400">
                <a:solidFill>
                  <a:schemeClr val="tx2"/>
                </a:solidFill>
                <a:latin typeface="Arial" charset="0"/>
                <a:cs typeface="Arial" charset="0"/>
              </a:defRPr>
            </a:lvl1pPr>
            <a:lvl2pPr marL="742950" indent="-285750" eaLnBrk="0" hangingPunct="0">
              <a:spcBef>
                <a:spcPct val="20000"/>
              </a:spcBef>
              <a:buClr>
                <a:schemeClr val="accent1"/>
              </a:buClr>
              <a:buSzPct val="80000"/>
              <a:buFont typeface="Arial" charset="0"/>
              <a:buChar char="▬"/>
              <a:defRPr sz="2000">
                <a:solidFill>
                  <a:schemeClr val="tx2"/>
                </a:solidFill>
                <a:latin typeface="Arial" charset="0"/>
                <a:cs typeface="Arial" charset="0"/>
              </a:defRPr>
            </a:lvl2pPr>
            <a:lvl3pPr marL="11430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3pPr>
            <a:lvl4pPr marL="16002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4pPr>
            <a:lvl5pPr marL="20574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5pPr>
            <a:lvl6pPr marL="25146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6pPr>
            <a:lvl7pPr marL="29718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7pPr>
            <a:lvl8pPr marL="34290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8pPr>
            <a:lvl9pPr marL="38862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9pPr>
          </a:lstStyle>
          <a:p>
            <a:pPr>
              <a:spcBef>
                <a:spcPct val="0"/>
              </a:spcBef>
              <a:buClrTx/>
              <a:buSzTx/>
              <a:buFontTx/>
              <a:buNone/>
            </a:pPr>
            <a:fld id="{A3AF1666-07F1-41D2-B866-3EDC507C4D9F}" type="slidenum">
              <a:rPr lang="fr-FR" altLang="fr-FR" sz="1200" smtClean="0">
                <a:solidFill>
                  <a:schemeClr val="tx1"/>
                </a:solidFill>
                <a:cs typeface="Arial Unicode MS" pitchFamily="34" charset="-128"/>
              </a:rPr>
              <a:pPr>
                <a:spcBef>
                  <a:spcPct val="0"/>
                </a:spcBef>
                <a:buClrTx/>
                <a:buSzTx/>
                <a:buFontTx/>
                <a:buNone/>
              </a:pPr>
              <a:t>20</a:t>
            </a:fld>
            <a:endParaRPr lang="fr-FR" altLang="fr-FR" sz="1200" dirty="0" smtClean="0">
              <a:solidFill>
                <a:schemeClr val="tx1"/>
              </a:solidFill>
              <a:cs typeface="Arial Unicode MS" pitchFamily="34" charset="-128"/>
            </a:endParaRPr>
          </a:p>
        </p:txBody>
      </p:sp>
      <p:sp>
        <p:nvSpPr>
          <p:cNvPr id="7" name="ZoneTexte 10"/>
          <p:cNvSpPr txBox="1">
            <a:spLocks noChangeArrowheads="1"/>
          </p:cNvSpPr>
          <p:nvPr/>
        </p:nvSpPr>
        <p:spPr bwMode="auto">
          <a:xfrm>
            <a:off x="4788693" y="5972261"/>
            <a:ext cx="3168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è"/>
              <a:defRPr sz="2400">
                <a:solidFill>
                  <a:schemeClr val="tx2"/>
                </a:solidFill>
                <a:latin typeface="Arial" charset="0"/>
                <a:cs typeface="Arial" charset="0"/>
              </a:defRPr>
            </a:lvl1pPr>
            <a:lvl2pPr marL="742950" indent="-285750" eaLnBrk="0" hangingPunct="0">
              <a:spcBef>
                <a:spcPct val="20000"/>
              </a:spcBef>
              <a:buClr>
                <a:schemeClr val="accent1"/>
              </a:buClr>
              <a:buSzPct val="80000"/>
              <a:buFont typeface="Arial" charset="0"/>
              <a:buChar char="▬"/>
              <a:defRPr sz="2000">
                <a:solidFill>
                  <a:schemeClr val="tx2"/>
                </a:solidFill>
                <a:latin typeface="Arial" charset="0"/>
                <a:cs typeface="Arial" charset="0"/>
              </a:defRPr>
            </a:lvl2pPr>
            <a:lvl3pPr marL="11430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3pPr>
            <a:lvl4pPr marL="16002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4pPr>
            <a:lvl5pPr marL="20574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5pPr>
            <a:lvl6pPr marL="25146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6pPr>
            <a:lvl7pPr marL="29718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7pPr>
            <a:lvl8pPr marL="34290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8pPr>
            <a:lvl9pPr marL="38862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9pPr>
          </a:lstStyle>
          <a:p>
            <a:pPr algn="ctr" eaLnBrk="1" hangingPunct="1">
              <a:spcBef>
                <a:spcPct val="0"/>
              </a:spcBef>
              <a:buClrTx/>
              <a:buSzTx/>
              <a:buFontTx/>
              <a:buNone/>
            </a:pPr>
            <a:r>
              <a:rPr lang="fr-FR" altLang="fr-FR" sz="1200"/>
              <a:t>Architecture du Google App Engine</a:t>
            </a:r>
            <a:endParaRPr lang="fr-FR" altLang="fr-FR" sz="1200">
              <a:solidFill>
                <a:srgbClr val="002060"/>
              </a:solidFill>
            </a:endParaRPr>
          </a:p>
        </p:txBody>
      </p:sp>
      <p:pic>
        <p:nvPicPr>
          <p:cNvPr id="8" name="Picture 17" descr="D:\Users\blisan\Documents\download\HP-CLOUD\trainings\formation-Cloud-generalites\Google-app-engine-arc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056" y="776373"/>
            <a:ext cx="4046537"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514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42264234"/>
              </p:ext>
            </p:extLst>
          </p:nvPr>
        </p:nvGraphicFramePr>
        <p:xfrm>
          <a:off x="107504" y="1052736"/>
          <a:ext cx="8856984" cy="4248472"/>
        </p:xfrm>
        <a:graphic>
          <a:graphicData uri="http://schemas.openxmlformats.org/drawingml/2006/table">
            <a:tbl>
              <a:tblPr firstRow="1" bandRow="1">
                <a:tableStyleId>{5C22544A-7EE6-4342-B048-85BDC9FD1C3A}</a:tableStyleId>
              </a:tblPr>
              <a:tblGrid>
                <a:gridCol w="4428492"/>
                <a:gridCol w="4428492"/>
              </a:tblGrid>
              <a:tr h="952946">
                <a:tc gridSpan="2">
                  <a:txBody>
                    <a:bodyPr/>
                    <a:lstStyle/>
                    <a:p>
                      <a:pPr algn="ctr"/>
                      <a:r>
                        <a:rPr lang="fr-FR" dirty="0" smtClean="0">
                          <a:solidFill>
                            <a:srgbClr val="002060"/>
                          </a:solidFill>
                        </a:rPr>
                        <a:t>Clients du Cloud </a:t>
                      </a:r>
                    </a:p>
                    <a:p>
                      <a:pPr algn="ctr"/>
                      <a:r>
                        <a:rPr lang="fr-FR" b="0" dirty="0" smtClean="0">
                          <a:solidFill>
                            <a:srgbClr val="002060"/>
                          </a:solidFill>
                        </a:rPr>
                        <a:t>Couche</a:t>
                      </a:r>
                      <a:r>
                        <a:rPr lang="fr-FR" b="0" baseline="0" dirty="0" smtClean="0">
                          <a:solidFill>
                            <a:srgbClr val="002060"/>
                          </a:solidFill>
                        </a:rPr>
                        <a:t> de p</a:t>
                      </a:r>
                      <a:r>
                        <a:rPr lang="fr-FR" b="0" dirty="0" smtClean="0">
                          <a:solidFill>
                            <a:srgbClr val="002060"/>
                          </a:solidFill>
                        </a:rPr>
                        <a:t>résentation</a:t>
                      </a:r>
                    </a:p>
                    <a:p>
                      <a:pPr algn="ctr"/>
                      <a:r>
                        <a:rPr lang="fr-FR" b="0" dirty="0" smtClean="0">
                          <a:solidFill>
                            <a:srgbClr val="002060"/>
                          </a:solidFill>
                        </a:rPr>
                        <a:t>Exemples:  browsers / navigateurs, dispositifs mobiles (sur tablettes,</a:t>
                      </a:r>
                      <a:r>
                        <a:rPr lang="fr-FR" b="0" baseline="0" dirty="0" smtClean="0">
                          <a:solidFill>
                            <a:srgbClr val="002060"/>
                          </a:solidFill>
                        </a:rPr>
                        <a:t> smartphones</a:t>
                      </a:r>
                      <a:endParaRPr lang="fr-FR"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915424">
                <a:tc gridSpan="2">
                  <a:txBody>
                    <a:bodyPr/>
                    <a:lstStyle/>
                    <a:p>
                      <a:pPr algn="ctr"/>
                      <a:r>
                        <a:rPr lang="en-US" b="1" dirty="0" smtClean="0">
                          <a:solidFill>
                            <a:srgbClr val="002060"/>
                          </a:solidFill>
                        </a:rPr>
                        <a:t>Applications du</a:t>
                      </a:r>
                      <a:r>
                        <a:rPr lang="en-US" b="1" baseline="0" dirty="0" smtClean="0">
                          <a:solidFill>
                            <a:srgbClr val="002060"/>
                          </a:solidFill>
                        </a:rPr>
                        <a:t> </a:t>
                      </a:r>
                      <a:r>
                        <a:rPr lang="en-US" b="1" dirty="0" smtClean="0">
                          <a:solidFill>
                            <a:srgbClr val="002060"/>
                          </a:solidFill>
                        </a:rPr>
                        <a:t>Cloud </a:t>
                      </a:r>
                    </a:p>
                    <a:p>
                      <a:pPr algn="ctr"/>
                      <a:r>
                        <a:rPr lang="en-US" dirty="0" smtClean="0">
                          <a:solidFill>
                            <a:srgbClr val="002060"/>
                          </a:solidFill>
                        </a:rPr>
                        <a:t>Software as a Service [</a:t>
                      </a:r>
                      <a:r>
                        <a:rPr lang="en-US" dirty="0" err="1" smtClean="0">
                          <a:solidFill>
                            <a:srgbClr val="002060"/>
                          </a:solidFill>
                        </a:rPr>
                        <a:t>logiciels</a:t>
                      </a:r>
                      <a:r>
                        <a:rPr lang="en-US" dirty="0" smtClean="0">
                          <a:solidFill>
                            <a:srgbClr val="002060"/>
                          </a:solidFill>
                        </a:rPr>
                        <a:t> </a:t>
                      </a:r>
                      <a:r>
                        <a:rPr lang="fr-FR" dirty="0" smtClean="0">
                          <a:solidFill>
                            <a:srgbClr val="002060"/>
                          </a:solidFill>
                        </a:rPr>
                        <a:t>en tant que Services]</a:t>
                      </a:r>
                      <a:endParaRPr lang="en-US" dirty="0" smtClean="0">
                        <a:solidFill>
                          <a:srgbClr val="002060"/>
                        </a:solidFill>
                      </a:endParaRPr>
                    </a:p>
                    <a:p>
                      <a:pPr algn="ctr"/>
                      <a:r>
                        <a:rPr lang="en-US" dirty="0" err="1" smtClean="0">
                          <a:solidFill>
                            <a:srgbClr val="002060"/>
                          </a:solidFill>
                        </a:rPr>
                        <a:t>Exemples</a:t>
                      </a:r>
                      <a:r>
                        <a:rPr lang="en-US" dirty="0" smtClean="0">
                          <a:solidFill>
                            <a:srgbClr val="002060"/>
                          </a:solidFill>
                        </a:rPr>
                        <a:t> : Google docs </a:t>
                      </a:r>
                      <a:r>
                        <a:rPr lang="en-US" dirty="0" err="1" smtClean="0">
                          <a:solidFill>
                            <a:srgbClr val="002060"/>
                          </a:solidFill>
                        </a:rPr>
                        <a:t>ou</a:t>
                      </a:r>
                      <a:r>
                        <a:rPr lang="en-US" dirty="0" smtClean="0">
                          <a:solidFill>
                            <a:srgbClr val="002060"/>
                          </a:solidFill>
                        </a:rPr>
                        <a:t> Google calendar</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915424">
                <a:tc gridSpan="2">
                  <a:txBody>
                    <a:bodyPr/>
                    <a:lstStyle/>
                    <a:p>
                      <a:pPr algn="ctr"/>
                      <a:r>
                        <a:rPr lang="fr-FR" b="1" dirty="0" smtClean="0">
                          <a:solidFill>
                            <a:srgbClr val="002060"/>
                          </a:solidFill>
                        </a:rPr>
                        <a:t>Services du Cloud </a:t>
                      </a:r>
                    </a:p>
                    <a:p>
                      <a:pPr algn="ctr"/>
                      <a:r>
                        <a:rPr lang="fr-FR" dirty="0" smtClean="0">
                          <a:solidFill>
                            <a:srgbClr val="002060"/>
                          </a:solidFill>
                        </a:rPr>
                        <a:t>Components as Service</a:t>
                      </a:r>
                      <a:r>
                        <a:rPr lang="fr-FR" baseline="0" dirty="0" smtClean="0">
                          <a:solidFill>
                            <a:srgbClr val="002060"/>
                          </a:solidFill>
                        </a:rPr>
                        <a:t> </a:t>
                      </a:r>
                      <a:r>
                        <a:rPr lang="fr-FR" dirty="0" smtClean="0">
                          <a:solidFill>
                            <a:srgbClr val="002060"/>
                          </a:solidFill>
                        </a:rPr>
                        <a:t>[Composants en tant que Services]</a:t>
                      </a:r>
                    </a:p>
                    <a:p>
                      <a:pPr algn="ctr"/>
                      <a:r>
                        <a:rPr lang="fr-FR" dirty="0" err="1" smtClean="0">
                          <a:solidFill>
                            <a:srgbClr val="002060"/>
                          </a:solidFill>
                        </a:rPr>
                        <a:t>Example</a:t>
                      </a:r>
                      <a:r>
                        <a:rPr lang="fr-FR" dirty="0" smtClean="0">
                          <a:solidFill>
                            <a:srgbClr val="002060"/>
                          </a:solidFill>
                        </a:rPr>
                        <a:t>: SOA via les</a:t>
                      </a:r>
                      <a:r>
                        <a:rPr lang="fr-FR" baseline="0" dirty="0" smtClean="0">
                          <a:solidFill>
                            <a:srgbClr val="002060"/>
                          </a:solidFill>
                        </a:rPr>
                        <a:t> </a:t>
                      </a:r>
                      <a:r>
                        <a:rPr lang="fr-FR" dirty="0" smtClean="0">
                          <a:solidFill>
                            <a:srgbClr val="002060"/>
                          </a:solidFill>
                        </a:rPr>
                        <a:t>standards du</a:t>
                      </a:r>
                      <a:r>
                        <a:rPr lang="fr-FR" baseline="0" dirty="0" smtClean="0">
                          <a:solidFill>
                            <a:srgbClr val="002060"/>
                          </a:solidFill>
                        </a:rPr>
                        <a:t> </a:t>
                      </a:r>
                      <a:r>
                        <a:rPr lang="fr-FR" dirty="0" smtClean="0">
                          <a:solidFill>
                            <a:srgbClr val="002060"/>
                          </a:solidFill>
                        </a:rPr>
                        <a:t>Service Web </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1464678">
                <a:tc>
                  <a:txBody>
                    <a:bodyPr/>
                    <a:lstStyle/>
                    <a:p>
                      <a:pPr algn="ctr"/>
                      <a:r>
                        <a:rPr lang="en-US" b="1" dirty="0" err="1" smtClean="0">
                          <a:solidFill>
                            <a:srgbClr val="002060"/>
                          </a:solidFill>
                        </a:rPr>
                        <a:t>Plateforme</a:t>
                      </a:r>
                      <a:r>
                        <a:rPr lang="en-US" b="1" dirty="0" smtClean="0">
                          <a:solidFill>
                            <a:srgbClr val="002060"/>
                          </a:solidFill>
                        </a:rPr>
                        <a:t> du Cloud </a:t>
                      </a:r>
                    </a:p>
                    <a:p>
                      <a:pPr algn="ctr"/>
                      <a:r>
                        <a:rPr lang="en-US" dirty="0" smtClean="0">
                          <a:solidFill>
                            <a:srgbClr val="002060"/>
                          </a:solidFill>
                        </a:rPr>
                        <a:t>Platform as a Service [</a:t>
                      </a:r>
                      <a:r>
                        <a:rPr lang="en-US" dirty="0" err="1" smtClean="0">
                          <a:solidFill>
                            <a:srgbClr val="002060"/>
                          </a:solidFill>
                        </a:rPr>
                        <a:t>Plateforme</a:t>
                      </a:r>
                      <a:r>
                        <a:rPr lang="en-US" dirty="0" smtClean="0">
                          <a:solidFill>
                            <a:srgbClr val="002060"/>
                          </a:solidFill>
                        </a:rPr>
                        <a:t> </a:t>
                      </a:r>
                      <a:r>
                        <a:rPr lang="fr-FR" dirty="0" smtClean="0">
                          <a:solidFill>
                            <a:srgbClr val="002060"/>
                          </a:solidFill>
                        </a:rPr>
                        <a:t>en tant que </a:t>
                      </a:r>
                      <a:r>
                        <a:rPr lang="en-US" baseline="0" dirty="0" smtClean="0">
                          <a:solidFill>
                            <a:srgbClr val="002060"/>
                          </a:solidFill>
                        </a:rPr>
                        <a:t>Service]</a:t>
                      </a:r>
                      <a:endParaRPr lang="en-US" dirty="0" smtClean="0">
                        <a:solidFill>
                          <a:srgbClr val="002060"/>
                        </a:solidFill>
                      </a:endParaRPr>
                    </a:p>
                    <a:p>
                      <a:pPr algn="ctr"/>
                      <a:r>
                        <a:rPr lang="en-US" dirty="0" err="1" smtClean="0">
                          <a:solidFill>
                            <a:srgbClr val="002060"/>
                          </a:solidFill>
                        </a:rPr>
                        <a:t>Exemples</a:t>
                      </a:r>
                      <a:r>
                        <a:rPr lang="en-US" dirty="0" smtClean="0">
                          <a:solidFill>
                            <a:srgbClr val="002060"/>
                          </a:solidFill>
                        </a:rPr>
                        <a:t> : </a:t>
                      </a:r>
                      <a:r>
                        <a:rPr lang="en-US" dirty="0" err="1" smtClean="0">
                          <a:solidFill>
                            <a:srgbClr val="002060"/>
                          </a:solidFill>
                        </a:rPr>
                        <a:t>serveur</a:t>
                      </a:r>
                      <a:r>
                        <a:rPr lang="en-US" dirty="0" smtClean="0">
                          <a:solidFill>
                            <a:srgbClr val="002060"/>
                          </a:solidFill>
                        </a:rPr>
                        <a:t> web , server </a:t>
                      </a:r>
                      <a:r>
                        <a:rPr lang="en-US" dirty="0" err="1" smtClean="0">
                          <a:solidFill>
                            <a:srgbClr val="002060"/>
                          </a:solidFill>
                        </a:rPr>
                        <a:t>d’applications</a:t>
                      </a:r>
                      <a:endParaRPr lang="fr-FR"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err="1" smtClean="0">
                          <a:solidFill>
                            <a:srgbClr val="002060"/>
                          </a:solidFill>
                        </a:rPr>
                        <a:t>Stockage</a:t>
                      </a:r>
                      <a:r>
                        <a:rPr lang="en-US" b="1" baseline="0" dirty="0" smtClean="0">
                          <a:solidFill>
                            <a:srgbClr val="002060"/>
                          </a:solidFill>
                        </a:rPr>
                        <a:t> du </a:t>
                      </a:r>
                      <a:r>
                        <a:rPr lang="en-US" b="1" dirty="0" smtClean="0">
                          <a:solidFill>
                            <a:srgbClr val="002060"/>
                          </a:solidFill>
                        </a:rPr>
                        <a:t>Cloud</a:t>
                      </a:r>
                    </a:p>
                    <a:p>
                      <a:pPr algn="ctr"/>
                      <a:r>
                        <a:rPr lang="en-US" dirty="0" smtClean="0">
                          <a:solidFill>
                            <a:srgbClr val="002060"/>
                          </a:solidFill>
                        </a:rPr>
                        <a:t>Storage as a Service [</a:t>
                      </a:r>
                      <a:r>
                        <a:rPr lang="en-US" b="0" dirty="0" err="1" smtClean="0">
                          <a:solidFill>
                            <a:srgbClr val="002060"/>
                          </a:solidFill>
                        </a:rPr>
                        <a:t>Stockage</a:t>
                      </a:r>
                      <a:r>
                        <a:rPr lang="en-US" b="0" baseline="0" dirty="0" smtClean="0">
                          <a:solidFill>
                            <a:srgbClr val="002060"/>
                          </a:solidFill>
                        </a:rPr>
                        <a:t>  </a:t>
                      </a:r>
                      <a:r>
                        <a:rPr lang="fr-FR" dirty="0" smtClean="0">
                          <a:solidFill>
                            <a:srgbClr val="002060"/>
                          </a:solidFill>
                        </a:rPr>
                        <a:t>en tant que </a:t>
                      </a:r>
                      <a:r>
                        <a:rPr lang="en-US" b="0" baseline="0" dirty="0" smtClean="0">
                          <a:solidFill>
                            <a:srgbClr val="002060"/>
                          </a:solidFill>
                        </a:rPr>
                        <a:t>service]</a:t>
                      </a:r>
                      <a:endParaRPr lang="en-US" b="0" dirty="0" smtClean="0">
                        <a:solidFill>
                          <a:srgbClr val="002060"/>
                        </a:solidFill>
                      </a:endParaRPr>
                    </a:p>
                    <a:p>
                      <a:pPr algn="ctr"/>
                      <a:r>
                        <a:rPr lang="en-US" dirty="0" smtClean="0">
                          <a:solidFill>
                            <a:srgbClr val="002060"/>
                          </a:solidFill>
                        </a:rPr>
                        <a:t>Note : </a:t>
                      </a:r>
                      <a:r>
                        <a:rPr lang="en-US" dirty="0" err="1" smtClean="0">
                          <a:solidFill>
                            <a:srgbClr val="002060"/>
                          </a:solidFill>
                        </a:rPr>
                        <a:t>anciennement</a:t>
                      </a:r>
                      <a:r>
                        <a:rPr lang="en-US" dirty="0" smtClean="0">
                          <a:solidFill>
                            <a:srgbClr val="002060"/>
                          </a:solidFill>
                        </a:rPr>
                        <a:t> </a:t>
                      </a:r>
                      <a:r>
                        <a:rPr lang="en-US" dirty="0" err="1" smtClean="0">
                          <a:solidFill>
                            <a:srgbClr val="002060"/>
                          </a:solidFill>
                        </a:rPr>
                        <a:t>informatique</a:t>
                      </a:r>
                      <a:r>
                        <a:rPr lang="en-US" dirty="0" smtClean="0">
                          <a:solidFill>
                            <a:srgbClr val="002060"/>
                          </a:solidFill>
                        </a:rPr>
                        <a:t> utile</a:t>
                      </a:r>
                      <a:endParaRPr lang="fr-FR"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ZoneTexte 2"/>
          <p:cNvSpPr txBox="1"/>
          <p:nvPr/>
        </p:nvSpPr>
        <p:spPr>
          <a:xfrm>
            <a:off x="3851920" y="216653"/>
            <a:ext cx="1878784" cy="369332"/>
          </a:xfrm>
          <a:prstGeom prst="rect">
            <a:avLst/>
          </a:prstGeom>
          <a:noFill/>
        </p:spPr>
        <p:txBody>
          <a:bodyPr wrap="none" rtlCol="0">
            <a:spAutoFit/>
          </a:bodyPr>
          <a:lstStyle/>
          <a:p>
            <a:pPr algn="ctr"/>
            <a:r>
              <a:rPr lang="fr-FR" dirty="0" smtClean="0">
                <a:solidFill>
                  <a:srgbClr val="002060"/>
                </a:solidFill>
              </a:rPr>
              <a:t>CLOUD – Modèles</a:t>
            </a:r>
            <a:endParaRPr lang="fr-FR" dirty="0">
              <a:solidFill>
                <a:srgbClr val="00206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896098134"/>
              </p:ext>
            </p:extLst>
          </p:nvPr>
        </p:nvGraphicFramePr>
        <p:xfrm>
          <a:off x="3131840" y="5229200"/>
          <a:ext cx="4464496" cy="936104"/>
        </p:xfrm>
        <a:graphic>
          <a:graphicData uri="http://schemas.openxmlformats.org/drawingml/2006/table">
            <a:tbl>
              <a:tblPr firstRow="1" bandRow="1">
                <a:tableStyleId>{5C22544A-7EE6-4342-B048-85BDC9FD1C3A}</a:tableStyleId>
              </a:tblPr>
              <a:tblGrid>
                <a:gridCol w="4464496"/>
              </a:tblGrid>
              <a:tr h="936104">
                <a:tc>
                  <a:txBody>
                    <a:bodyPr/>
                    <a:lstStyle/>
                    <a:p>
                      <a:pPr algn="ctr"/>
                      <a:r>
                        <a:rPr lang="en-US" dirty="0" smtClean="0">
                          <a:solidFill>
                            <a:srgbClr val="002060"/>
                          </a:solidFill>
                        </a:rPr>
                        <a:t>Infrastructure du Cloud </a:t>
                      </a:r>
                    </a:p>
                    <a:p>
                      <a:pPr algn="ctr"/>
                      <a:r>
                        <a:rPr lang="fr-FR" b="0" dirty="0" smtClean="0">
                          <a:solidFill>
                            <a:srgbClr val="002060"/>
                          </a:solidFill>
                        </a:rPr>
                        <a:t>Infrastructure physique distribuée multi-sites</a:t>
                      </a:r>
                    </a:p>
                    <a:p>
                      <a:pPr algn="ctr"/>
                      <a:r>
                        <a:rPr lang="fr-FR" b="0" dirty="0" smtClean="0">
                          <a:solidFill>
                            <a:srgbClr val="002060"/>
                          </a:solidFill>
                        </a:rPr>
                        <a:t>Note : activé par la virtualisation des serveurs</a:t>
                      </a:r>
                      <a:endParaRPr lang="fr-FR"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ZoneTexte 4"/>
          <p:cNvSpPr txBox="1"/>
          <p:nvPr/>
        </p:nvSpPr>
        <p:spPr>
          <a:xfrm>
            <a:off x="2123728" y="6375810"/>
            <a:ext cx="6048672" cy="276999"/>
          </a:xfrm>
          <a:prstGeom prst="rect">
            <a:avLst/>
          </a:prstGeom>
          <a:noFill/>
        </p:spPr>
        <p:txBody>
          <a:bodyPr wrap="square" rtlCol="0">
            <a:spAutoFit/>
          </a:bodyPr>
          <a:lstStyle/>
          <a:p>
            <a:pPr algn="ctr"/>
            <a:r>
              <a:rPr lang="fr-FR" sz="1200" dirty="0" smtClean="0">
                <a:solidFill>
                  <a:srgbClr val="002060"/>
                </a:solidFill>
              </a:rPr>
              <a:t>Le Cloud </a:t>
            </a:r>
            <a:r>
              <a:rPr lang="fr-FR" sz="1200" dirty="0" err="1" smtClean="0">
                <a:solidFill>
                  <a:srgbClr val="002060"/>
                </a:solidFill>
              </a:rPr>
              <a:t>Computing</a:t>
            </a:r>
            <a:r>
              <a:rPr lang="fr-FR" sz="1200" dirty="0" smtClean="0">
                <a:solidFill>
                  <a:srgbClr val="002060"/>
                </a:solidFill>
              </a:rPr>
              <a:t> est, ici, </a:t>
            </a:r>
            <a:r>
              <a:rPr lang="fr-FR" sz="1200" dirty="0">
                <a:solidFill>
                  <a:srgbClr val="002060"/>
                </a:solidFill>
              </a:rPr>
              <a:t>représentée comme des Catégories de piles d'Offre de </a:t>
            </a:r>
            <a:r>
              <a:rPr lang="fr-FR" sz="1200" dirty="0" smtClean="0">
                <a:solidFill>
                  <a:srgbClr val="002060"/>
                </a:solidFill>
              </a:rPr>
              <a:t>services. </a:t>
            </a:r>
            <a:endParaRPr lang="fr-FR" sz="1200" dirty="0">
              <a:solidFill>
                <a:srgbClr val="002060"/>
              </a:solidFill>
            </a:endParaRPr>
          </a:p>
        </p:txBody>
      </p:sp>
      <p:sp>
        <p:nvSpPr>
          <p:cNvPr id="6" name="Espace réservé du numéro de diapositive 5"/>
          <p:cNvSpPr>
            <a:spLocks noGrp="1"/>
          </p:cNvSpPr>
          <p:nvPr>
            <p:ph type="sldNum" sz="quarter" idx="12"/>
          </p:nvPr>
        </p:nvSpPr>
        <p:spPr/>
        <p:txBody>
          <a:bodyPr/>
          <a:lstStyle/>
          <a:p>
            <a:fld id="{84084C39-E697-4972-A878-9CAFD629EB01}" type="slidenum">
              <a:rPr lang="en-US" smtClean="0"/>
              <a:t>21</a:t>
            </a:fld>
            <a:endParaRPr lang="en-US"/>
          </a:p>
        </p:txBody>
      </p:sp>
    </p:spTree>
    <p:extLst>
      <p:ext uri="{BB962C8B-B14F-4D97-AF65-F5344CB8AC3E}">
        <p14:creationId xmlns:p14="http://schemas.microsoft.com/office/powerpoint/2010/main" val="2034516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4769" y="164539"/>
            <a:ext cx="8123598" cy="1938992"/>
          </a:xfrm>
          <a:prstGeom prst="rect">
            <a:avLst/>
          </a:prstGeom>
          <a:noFill/>
        </p:spPr>
        <p:txBody>
          <a:bodyPr wrap="square" rtlCol="0">
            <a:spAutoFit/>
          </a:bodyPr>
          <a:lstStyle/>
          <a:p>
            <a:pPr algn="ctr"/>
            <a:r>
              <a:rPr lang="fr-FR" sz="6000" b="1" dirty="0" smtClean="0">
                <a:solidFill>
                  <a:srgbClr val="002060"/>
                </a:solidFill>
              </a:rPr>
              <a:t>Services fourni par le CLOUD</a:t>
            </a:r>
            <a:endParaRPr lang="fr-FR" sz="6000" b="1" dirty="0">
              <a:solidFill>
                <a:srgbClr val="002060"/>
              </a:solidFill>
            </a:endParaRPr>
          </a:p>
        </p:txBody>
      </p:sp>
      <p:pic>
        <p:nvPicPr>
          <p:cNvPr id="1026" name="Picture 2" descr="D:\Users\blisan\Pictures\cloud\formes-Cloud2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138" y="2420888"/>
            <a:ext cx="2495550" cy="3228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11960" y="2492896"/>
            <a:ext cx="2306361" cy="369332"/>
          </a:xfrm>
          <a:prstGeom prst="rect">
            <a:avLst/>
          </a:prstGeom>
        </p:spPr>
        <p:txBody>
          <a:bodyPr wrap="square">
            <a:spAutoFit/>
          </a:bodyPr>
          <a:lstStyle/>
          <a:p>
            <a:r>
              <a:rPr lang="fr-FR" dirty="0" smtClean="0">
                <a:solidFill>
                  <a:srgbClr val="002060"/>
                </a:solidFill>
              </a:rPr>
              <a:t>Software </a:t>
            </a:r>
            <a:r>
              <a:rPr lang="fr-FR" dirty="0">
                <a:solidFill>
                  <a:srgbClr val="002060"/>
                </a:solidFill>
              </a:rPr>
              <a:t>as a Service </a:t>
            </a:r>
          </a:p>
        </p:txBody>
      </p:sp>
      <p:sp>
        <p:nvSpPr>
          <p:cNvPr id="5" name="Rectangle 4"/>
          <p:cNvSpPr/>
          <p:nvPr/>
        </p:nvSpPr>
        <p:spPr>
          <a:xfrm>
            <a:off x="4211959" y="2893959"/>
            <a:ext cx="2306361" cy="369332"/>
          </a:xfrm>
          <a:prstGeom prst="rect">
            <a:avLst/>
          </a:prstGeom>
        </p:spPr>
        <p:txBody>
          <a:bodyPr wrap="square">
            <a:spAutoFit/>
          </a:bodyPr>
          <a:lstStyle/>
          <a:p>
            <a:r>
              <a:rPr lang="fr-FR" dirty="0" smtClean="0">
                <a:solidFill>
                  <a:srgbClr val="002060"/>
                </a:solidFill>
              </a:rPr>
              <a:t>Platform as </a:t>
            </a:r>
            <a:r>
              <a:rPr lang="fr-FR" dirty="0">
                <a:solidFill>
                  <a:srgbClr val="002060"/>
                </a:solidFill>
              </a:rPr>
              <a:t>a Service </a:t>
            </a:r>
          </a:p>
        </p:txBody>
      </p:sp>
      <p:sp>
        <p:nvSpPr>
          <p:cNvPr id="6" name="Rectangle 5"/>
          <p:cNvSpPr/>
          <p:nvPr/>
        </p:nvSpPr>
        <p:spPr>
          <a:xfrm>
            <a:off x="4245503" y="4149081"/>
            <a:ext cx="2990793" cy="369332"/>
          </a:xfrm>
          <a:prstGeom prst="rect">
            <a:avLst/>
          </a:prstGeom>
        </p:spPr>
        <p:txBody>
          <a:bodyPr wrap="square">
            <a:spAutoFit/>
          </a:bodyPr>
          <a:lstStyle/>
          <a:p>
            <a:r>
              <a:rPr lang="fr-FR" dirty="0" smtClean="0">
                <a:solidFill>
                  <a:srgbClr val="002060"/>
                </a:solidFill>
              </a:rPr>
              <a:t>Infrastructure as </a:t>
            </a:r>
            <a:r>
              <a:rPr lang="fr-FR" dirty="0">
                <a:solidFill>
                  <a:srgbClr val="002060"/>
                </a:solidFill>
              </a:rPr>
              <a:t>a Service </a:t>
            </a: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22</a:t>
            </a:fld>
            <a:endParaRPr lang="en-US"/>
          </a:p>
        </p:txBody>
      </p:sp>
    </p:spTree>
    <p:extLst>
      <p:ext uri="{BB962C8B-B14F-4D97-AF65-F5344CB8AC3E}">
        <p14:creationId xmlns:p14="http://schemas.microsoft.com/office/powerpoint/2010/main" val="215119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31"/>
          <p:cNvCxnSpPr/>
          <p:nvPr/>
        </p:nvCxnSpPr>
        <p:spPr bwMode="auto">
          <a:xfrm rot="5400000" flipH="1" flipV="1">
            <a:off x="1158876" y="3679825"/>
            <a:ext cx="1376362" cy="1587"/>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sp>
        <p:nvSpPr>
          <p:cNvPr id="3" name="Rounded Rectangle 6"/>
          <p:cNvSpPr/>
          <p:nvPr/>
        </p:nvSpPr>
        <p:spPr bwMode="auto">
          <a:xfrm>
            <a:off x="1450839" y="4401141"/>
            <a:ext cx="6280728" cy="704289"/>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marL="169863" eaLnBrk="1" hangingPunct="1">
              <a:spcBef>
                <a:spcPct val="50000"/>
              </a:spcBef>
              <a:defRPr/>
            </a:pPr>
            <a:r>
              <a:rPr lang="en-GB" sz="2000" dirty="0">
                <a:latin typeface="Futura Bk" pitchFamily="34" charset="0"/>
                <a:ea typeface="+mn-ea"/>
              </a:rPr>
              <a:t>Cloud </a:t>
            </a:r>
            <a:r>
              <a:rPr lang="en-GB" sz="2000" dirty="0">
                <a:latin typeface="Futura Hv" pitchFamily="34" charset="0"/>
                <a:ea typeface="+mn-ea"/>
              </a:rPr>
              <a:t>Infrastructure</a:t>
            </a:r>
            <a:r>
              <a:rPr lang="en-GB" sz="2000" dirty="0">
                <a:latin typeface="Futura Bk" pitchFamily="34" charset="0"/>
                <a:ea typeface="+mn-ea"/>
              </a:rPr>
              <a:t> Services (</a:t>
            </a:r>
            <a:r>
              <a:rPr lang="en-GB" sz="2000" dirty="0" err="1">
                <a:latin typeface="Futura Hv" pitchFamily="34" charset="0"/>
                <a:ea typeface="+mn-ea"/>
              </a:rPr>
              <a:t>IaaS</a:t>
            </a:r>
            <a:r>
              <a:rPr lang="en-GB" sz="2000" dirty="0">
                <a:latin typeface="Futura Bk" pitchFamily="34" charset="0"/>
                <a:ea typeface="+mn-ea"/>
              </a:rPr>
              <a:t>)</a:t>
            </a:r>
          </a:p>
        </p:txBody>
      </p:sp>
      <p:sp>
        <p:nvSpPr>
          <p:cNvPr id="4" name="Rounded Rectangle 7"/>
          <p:cNvSpPr/>
          <p:nvPr/>
        </p:nvSpPr>
        <p:spPr bwMode="auto">
          <a:xfrm>
            <a:off x="1450839" y="3341348"/>
            <a:ext cx="5103091" cy="704289"/>
          </a:xfrm>
          <a:prstGeom prst="roundRect">
            <a:avLst/>
          </a:prstGeom>
          <a:gradFill>
            <a:gsLst>
              <a:gs pos="0">
                <a:srgbClr val="DDEBCF"/>
              </a:gs>
              <a:gs pos="50000">
                <a:srgbClr val="9CB86E"/>
              </a:gs>
              <a:gs pos="100000">
                <a:srgbClr val="156B13"/>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marL="169863" eaLnBrk="1" hangingPunct="1">
              <a:spcBef>
                <a:spcPct val="50000"/>
              </a:spcBef>
              <a:defRPr/>
            </a:pPr>
            <a:r>
              <a:rPr lang="en-GB" sz="2000" dirty="0">
                <a:latin typeface="Futura Bk" pitchFamily="34" charset="0"/>
                <a:ea typeface="+mn-ea"/>
              </a:rPr>
              <a:t>Cloud </a:t>
            </a:r>
            <a:r>
              <a:rPr lang="en-GB" sz="2000" dirty="0">
                <a:latin typeface="Futura Hv" pitchFamily="34" charset="0"/>
                <a:ea typeface="+mn-ea"/>
              </a:rPr>
              <a:t>Platform</a:t>
            </a:r>
            <a:r>
              <a:rPr lang="en-GB" sz="2000" dirty="0">
                <a:latin typeface="Futura Bk" pitchFamily="34" charset="0"/>
                <a:ea typeface="+mn-ea"/>
              </a:rPr>
              <a:t> Services (</a:t>
            </a:r>
            <a:r>
              <a:rPr lang="en-GB" sz="2000" dirty="0" err="1">
                <a:latin typeface="Futura Hv" pitchFamily="34" charset="0"/>
                <a:ea typeface="+mn-ea"/>
              </a:rPr>
              <a:t>PaaS</a:t>
            </a:r>
            <a:r>
              <a:rPr lang="en-GB" sz="2000" dirty="0">
                <a:latin typeface="Futura Bk" pitchFamily="34" charset="0"/>
                <a:ea typeface="+mn-ea"/>
              </a:rPr>
              <a:t>)</a:t>
            </a:r>
          </a:p>
        </p:txBody>
      </p:sp>
      <p:sp>
        <p:nvSpPr>
          <p:cNvPr id="5" name="Rounded Rectangle 8"/>
          <p:cNvSpPr/>
          <p:nvPr/>
        </p:nvSpPr>
        <p:spPr bwMode="auto">
          <a:xfrm>
            <a:off x="1450839" y="2281555"/>
            <a:ext cx="3920836" cy="704289"/>
          </a:xfrm>
          <a:prstGeom prst="round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marL="169863" eaLnBrk="1" hangingPunct="1">
              <a:spcBef>
                <a:spcPct val="50000"/>
              </a:spcBef>
              <a:defRPr/>
            </a:pPr>
            <a:r>
              <a:rPr lang="en-GB" sz="2000" dirty="0">
                <a:latin typeface="Futura Bk" pitchFamily="34" charset="0"/>
                <a:ea typeface="+mn-ea"/>
              </a:rPr>
              <a:t>Cloud </a:t>
            </a:r>
            <a:r>
              <a:rPr lang="en-GB" sz="2000" dirty="0">
                <a:latin typeface="Futura Hv" pitchFamily="34" charset="0"/>
                <a:ea typeface="+mn-ea"/>
              </a:rPr>
              <a:t>End-User </a:t>
            </a:r>
            <a:r>
              <a:rPr lang="en-GB" sz="2000" dirty="0">
                <a:latin typeface="Futura Bk" pitchFamily="34" charset="0"/>
                <a:ea typeface="+mn-ea"/>
              </a:rPr>
              <a:t>Services (</a:t>
            </a:r>
            <a:r>
              <a:rPr lang="en-GB" sz="2000" dirty="0" err="1">
                <a:latin typeface="Futura Hv" pitchFamily="34" charset="0"/>
                <a:ea typeface="+mn-ea"/>
              </a:rPr>
              <a:t>SaaS</a:t>
            </a:r>
            <a:r>
              <a:rPr lang="en-GB" sz="2000" dirty="0">
                <a:latin typeface="Futura Bk" pitchFamily="34" charset="0"/>
                <a:ea typeface="+mn-ea"/>
              </a:rPr>
              <a:t>)</a:t>
            </a:r>
          </a:p>
        </p:txBody>
      </p:sp>
      <p:cxnSp>
        <p:nvCxnSpPr>
          <p:cNvPr id="6" name="Straight Arrow Connector 10"/>
          <p:cNvCxnSpPr/>
          <p:nvPr/>
        </p:nvCxnSpPr>
        <p:spPr bwMode="auto">
          <a:xfrm rot="5400000" flipH="1" flipV="1">
            <a:off x="4531519" y="1805781"/>
            <a:ext cx="812800" cy="1588"/>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7" name="Straight Arrow Connector 11"/>
          <p:cNvCxnSpPr/>
          <p:nvPr/>
        </p:nvCxnSpPr>
        <p:spPr bwMode="auto">
          <a:xfrm rot="5400000" flipH="1" flipV="1">
            <a:off x="5074443" y="2282032"/>
            <a:ext cx="1763713" cy="0"/>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8" name="Straight Arrow Connector 13"/>
          <p:cNvCxnSpPr/>
          <p:nvPr/>
        </p:nvCxnSpPr>
        <p:spPr bwMode="auto">
          <a:xfrm rot="16200000" flipV="1">
            <a:off x="5695156" y="2783682"/>
            <a:ext cx="2767013" cy="0"/>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sp>
        <p:nvSpPr>
          <p:cNvPr id="9" name="Rounded Rectangle 15"/>
          <p:cNvSpPr/>
          <p:nvPr/>
        </p:nvSpPr>
        <p:spPr bwMode="auto">
          <a:xfrm>
            <a:off x="1441604" y="5460934"/>
            <a:ext cx="2165926" cy="704289"/>
          </a:xfrm>
          <a:prstGeom prst="roundRect">
            <a:avLst/>
          </a:prstGeom>
          <a:gradFill>
            <a:gsLst>
              <a:gs pos="0">
                <a:srgbClr val="FFEFD1"/>
              </a:gs>
              <a:gs pos="64999">
                <a:srgbClr val="F0EBD5"/>
              </a:gs>
              <a:gs pos="100000">
                <a:srgbClr val="D1C39F"/>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algn="ctr" eaLnBrk="1" hangingPunct="1">
              <a:spcBef>
                <a:spcPct val="50000"/>
              </a:spcBef>
              <a:defRPr/>
            </a:pPr>
            <a:r>
              <a:rPr lang="en-GB" sz="2000" dirty="0" smtClean="0">
                <a:latin typeface="Futura Bk" pitchFamily="34" charset="0"/>
                <a:ea typeface="+mn-ea"/>
              </a:rPr>
              <a:t>Infrastructure physique</a:t>
            </a:r>
            <a:endParaRPr lang="en-GB" sz="2000" dirty="0">
              <a:latin typeface="Futura Bk" pitchFamily="34" charset="0"/>
              <a:ea typeface="+mn-ea"/>
            </a:endParaRPr>
          </a:p>
        </p:txBody>
      </p:sp>
      <p:sp>
        <p:nvSpPr>
          <p:cNvPr id="10" name="Rounded Rectangle 16"/>
          <p:cNvSpPr/>
          <p:nvPr/>
        </p:nvSpPr>
        <p:spPr bwMode="auto">
          <a:xfrm>
            <a:off x="3750696" y="5460934"/>
            <a:ext cx="835889" cy="704289"/>
          </a:xfrm>
          <a:prstGeom prst="roundRect">
            <a:avLst/>
          </a:prstGeom>
          <a:gradFill>
            <a:gsLst>
              <a:gs pos="0">
                <a:srgbClr val="FFEFD1"/>
              </a:gs>
              <a:gs pos="64999">
                <a:srgbClr val="F0EBD5"/>
              </a:gs>
              <a:gs pos="100000">
                <a:srgbClr val="D1C39F"/>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algn="ctr" eaLnBrk="1" hangingPunct="1">
              <a:spcBef>
                <a:spcPct val="50000"/>
              </a:spcBef>
              <a:defRPr/>
            </a:pPr>
            <a:endParaRPr lang="en-GB" sz="2000" dirty="0">
              <a:solidFill>
                <a:srgbClr val="FF0000"/>
              </a:solidFill>
              <a:latin typeface="Futura Bk" pitchFamily="34" charset="0"/>
              <a:ea typeface="+mn-ea"/>
            </a:endParaRPr>
          </a:p>
        </p:txBody>
      </p:sp>
      <p:sp>
        <p:nvSpPr>
          <p:cNvPr id="11" name="Rounded Rectangle 17"/>
          <p:cNvSpPr/>
          <p:nvPr/>
        </p:nvSpPr>
        <p:spPr bwMode="auto">
          <a:xfrm>
            <a:off x="4809798" y="5460934"/>
            <a:ext cx="835889" cy="704289"/>
          </a:xfrm>
          <a:prstGeom prst="roundRect">
            <a:avLst/>
          </a:prstGeom>
          <a:gradFill>
            <a:gsLst>
              <a:gs pos="0">
                <a:srgbClr val="FFEFD1"/>
              </a:gs>
              <a:gs pos="64999">
                <a:srgbClr val="F0EBD5"/>
              </a:gs>
              <a:gs pos="100000">
                <a:srgbClr val="D1C39F"/>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algn="ctr" eaLnBrk="1" hangingPunct="1">
              <a:spcBef>
                <a:spcPct val="50000"/>
              </a:spcBef>
              <a:defRPr/>
            </a:pPr>
            <a:endParaRPr lang="en-GB" sz="2000" dirty="0">
              <a:solidFill>
                <a:srgbClr val="FF0000"/>
              </a:solidFill>
              <a:latin typeface="Futura Bk" pitchFamily="34" charset="0"/>
              <a:ea typeface="+mn-ea"/>
            </a:endParaRPr>
          </a:p>
        </p:txBody>
      </p:sp>
      <p:sp>
        <p:nvSpPr>
          <p:cNvPr id="12" name="Rounded Rectangle 18"/>
          <p:cNvSpPr/>
          <p:nvPr/>
        </p:nvSpPr>
        <p:spPr bwMode="auto">
          <a:xfrm>
            <a:off x="5868900" y="5460934"/>
            <a:ext cx="835889" cy="704289"/>
          </a:xfrm>
          <a:prstGeom prst="roundRect">
            <a:avLst/>
          </a:prstGeom>
          <a:gradFill>
            <a:gsLst>
              <a:gs pos="0">
                <a:srgbClr val="FFEFD1"/>
              </a:gs>
              <a:gs pos="64999">
                <a:srgbClr val="F0EBD5"/>
              </a:gs>
              <a:gs pos="100000">
                <a:srgbClr val="D1C39F"/>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algn="ctr" eaLnBrk="1" hangingPunct="1">
              <a:spcBef>
                <a:spcPct val="50000"/>
              </a:spcBef>
              <a:defRPr/>
            </a:pPr>
            <a:endParaRPr lang="en-GB" sz="2000" dirty="0">
              <a:solidFill>
                <a:srgbClr val="FF0000"/>
              </a:solidFill>
              <a:latin typeface="Futura Bk" pitchFamily="34" charset="0"/>
              <a:ea typeface="+mn-ea"/>
            </a:endParaRPr>
          </a:p>
        </p:txBody>
      </p:sp>
      <p:sp>
        <p:nvSpPr>
          <p:cNvPr id="13" name="Rounded Rectangle 19"/>
          <p:cNvSpPr/>
          <p:nvPr/>
        </p:nvSpPr>
        <p:spPr bwMode="auto">
          <a:xfrm>
            <a:off x="6928003" y="5460934"/>
            <a:ext cx="835889" cy="704289"/>
          </a:xfrm>
          <a:prstGeom prst="roundRect">
            <a:avLst/>
          </a:prstGeom>
          <a:gradFill>
            <a:gsLst>
              <a:gs pos="0">
                <a:srgbClr val="FFEFD1"/>
              </a:gs>
              <a:gs pos="64999">
                <a:srgbClr val="F0EBD5"/>
              </a:gs>
              <a:gs pos="100000">
                <a:srgbClr val="D1C39F"/>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algn="ctr" eaLnBrk="1" hangingPunct="1">
              <a:spcBef>
                <a:spcPct val="50000"/>
              </a:spcBef>
              <a:defRPr/>
            </a:pPr>
            <a:endParaRPr lang="en-GB" sz="2000" dirty="0">
              <a:solidFill>
                <a:srgbClr val="FF0000"/>
              </a:solidFill>
              <a:latin typeface="Futura Bk" pitchFamily="34" charset="0"/>
              <a:ea typeface="+mn-ea"/>
            </a:endParaRPr>
          </a:p>
        </p:txBody>
      </p:sp>
      <p:cxnSp>
        <p:nvCxnSpPr>
          <p:cNvPr id="14" name="Straight Arrow Connector 22"/>
          <p:cNvCxnSpPr/>
          <p:nvPr/>
        </p:nvCxnSpPr>
        <p:spPr bwMode="auto">
          <a:xfrm rot="5400000" flipH="1" flipV="1">
            <a:off x="2308226" y="5270500"/>
            <a:ext cx="322262" cy="1587"/>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15" name="Straight Arrow Connector 25"/>
          <p:cNvCxnSpPr/>
          <p:nvPr/>
        </p:nvCxnSpPr>
        <p:spPr bwMode="auto">
          <a:xfrm rot="5400000" flipH="1" flipV="1">
            <a:off x="3986213" y="5270500"/>
            <a:ext cx="322262" cy="1588"/>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16" name="Straight Arrow Connector 26"/>
          <p:cNvCxnSpPr/>
          <p:nvPr/>
        </p:nvCxnSpPr>
        <p:spPr bwMode="auto">
          <a:xfrm rot="5400000" flipH="1" flipV="1">
            <a:off x="5060157" y="5269706"/>
            <a:ext cx="322262" cy="3175"/>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17" name="Straight Arrow Connector 27"/>
          <p:cNvCxnSpPr/>
          <p:nvPr/>
        </p:nvCxnSpPr>
        <p:spPr bwMode="auto">
          <a:xfrm rot="5400000" flipH="1" flipV="1">
            <a:off x="6072188" y="5270500"/>
            <a:ext cx="322262" cy="1588"/>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18" name="Straight Arrow Connector 28"/>
          <p:cNvCxnSpPr/>
          <p:nvPr/>
        </p:nvCxnSpPr>
        <p:spPr bwMode="auto">
          <a:xfrm rot="5400000" flipH="1" flipV="1">
            <a:off x="7181851" y="5270500"/>
            <a:ext cx="322262" cy="1587"/>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19" name="Straight Arrow Connector 29"/>
          <p:cNvCxnSpPr/>
          <p:nvPr/>
        </p:nvCxnSpPr>
        <p:spPr bwMode="auto">
          <a:xfrm rot="5400000" flipH="1" flipV="1">
            <a:off x="3293269" y="4214019"/>
            <a:ext cx="322263" cy="3175"/>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20" name="Straight Arrow Connector 30"/>
          <p:cNvCxnSpPr/>
          <p:nvPr/>
        </p:nvCxnSpPr>
        <p:spPr bwMode="auto">
          <a:xfrm rot="5400000" flipH="1" flipV="1">
            <a:off x="3302001" y="3149600"/>
            <a:ext cx="322262" cy="1587"/>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sp>
        <p:nvSpPr>
          <p:cNvPr id="21" name="TextBox 42"/>
          <p:cNvSpPr txBox="1">
            <a:spLocks noChangeArrowheads="1"/>
          </p:cNvSpPr>
          <p:nvPr/>
        </p:nvSpPr>
        <p:spPr bwMode="auto">
          <a:xfrm>
            <a:off x="5380038" y="985838"/>
            <a:ext cx="2326278" cy="33855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100" dir="2700000" algn="tl" rotWithShape="0">
                    <a:srgbClr val="000000">
                      <a:alpha val="39999"/>
                    </a:srgbClr>
                  </a:outerShdw>
                </a:effectLst>
              </a14:hiddenEffects>
            </a:ext>
          </a:extLst>
        </p:spPr>
        <p:txBody>
          <a:bodyPr wrap="none">
            <a:spAutoFit/>
          </a:bodyPr>
          <a:lstStyle/>
          <a:p>
            <a:pPr eaLnBrk="1" hangingPunct="1">
              <a:spcBef>
                <a:spcPct val="50000"/>
              </a:spcBef>
              <a:defRPr/>
            </a:pPr>
            <a:r>
              <a:rPr lang="fr-FR" sz="1600" dirty="0" smtClean="0">
                <a:latin typeface="Futura Bk" pitchFamily="34" charset="0"/>
                <a:ea typeface="+mn-ea"/>
              </a:rPr>
              <a:t>Utilisateurs de Services</a:t>
            </a:r>
            <a:endParaRPr lang="fr-FR" sz="1600" dirty="0">
              <a:latin typeface="Futura Bk" pitchFamily="34" charset="0"/>
              <a:ea typeface="+mn-ea"/>
            </a:endParaRPr>
          </a:p>
        </p:txBody>
      </p:sp>
      <p:sp>
        <p:nvSpPr>
          <p:cNvPr id="22" name="Text Box 42"/>
          <p:cNvSpPr txBox="1">
            <a:spLocks noChangeArrowheads="1"/>
          </p:cNvSpPr>
          <p:nvPr/>
        </p:nvSpPr>
        <p:spPr bwMode="auto">
          <a:xfrm>
            <a:off x="2155760" y="6330563"/>
            <a:ext cx="4870885" cy="27699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GB" sz="1200" dirty="0">
                <a:solidFill>
                  <a:srgbClr val="002060"/>
                </a:solidFill>
              </a:rPr>
              <a:t>Source: HP Labs, Automated Infrastructure Lab (AIL), Bristol, UK - Peter Toft</a:t>
            </a:r>
          </a:p>
        </p:txBody>
      </p:sp>
      <p:sp>
        <p:nvSpPr>
          <p:cNvPr id="23" name="Text Box 43"/>
          <p:cNvSpPr txBox="1">
            <a:spLocks noChangeArrowheads="1"/>
          </p:cNvSpPr>
          <p:nvPr/>
        </p:nvSpPr>
        <p:spPr bwMode="auto">
          <a:xfrm rot="16200000">
            <a:off x="-342491" y="4282559"/>
            <a:ext cx="2253437"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fr-FR" dirty="0" smtClean="0"/>
              <a:t>Fournisseurs de Cloud</a:t>
            </a:r>
            <a:endParaRPr lang="fr-FR" dirty="0"/>
          </a:p>
        </p:txBody>
      </p:sp>
      <p:sp>
        <p:nvSpPr>
          <p:cNvPr id="24" name="Text Box 44"/>
          <p:cNvSpPr txBox="1">
            <a:spLocks noChangeArrowheads="1"/>
          </p:cNvSpPr>
          <p:nvPr/>
        </p:nvSpPr>
        <p:spPr bwMode="auto">
          <a:xfrm rot="16200000">
            <a:off x="-30848" y="1950134"/>
            <a:ext cx="1658724" cy="64633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fr-FR" dirty="0" smtClean="0"/>
              <a:t>Fournisseurs de</a:t>
            </a:r>
          </a:p>
          <a:p>
            <a:pPr>
              <a:defRPr/>
            </a:pPr>
            <a:r>
              <a:rPr lang="fr-FR" dirty="0" smtClean="0"/>
              <a:t>Services</a:t>
            </a:r>
            <a:endParaRPr lang="fr-FR" dirty="0"/>
          </a:p>
        </p:txBody>
      </p:sp>
      <p:sp>
        <p:nvSpPr>
          <p:cNvPr id="25" name="Espace réservé du numéro de diapositive 24"/>
          <p:cNvSpPr>
            <a:spLocks noGrp="1"/>
          </p:cNvSpPr>
          <p:nvPr>
            <p:ph type="sldNum" sz="quarter" idx="12"/>
          </p:nvPr>
        </p:nvSpPr>
        <p:spPr/>
        <p:txBody>
          <a:bodyPr/>
          <a:lstStyle/>
          <a:p>
            <a:fld id="{84084C39-E697-4972-A878-9CAFD629EB01}" type="slidenum">
              <a:rPr lang="en-US" smtClean="0"/>
              <a:t>23</a:t>
            </a:fld>
            <a:endParaRPr lang="en-US"/>
          </a:p>
        </p:txBody>
      </p:sp>
    </p:spTree>
    <p:extLst>
      <p:ext uri="{BB962C8B-B14F-4D97-AF65-F5344CB8AC3E}">
        <p14:creationId xmlns:p14="http://schemas.microsoft.com/office/powerpoint/2010/main" val="3329031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251520" y="908720"/>
            <a:ext cx="8424936" cy="4114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smtClean="0">
                <a:solidFill>
                  <a:schemeClr val="accent6">
                    <a:lumMod val="75000"/>
                  </a:schemeClr>
                </a:solidFill>
                <a:latin typeface="+mj-lt"/>
              </a:rPr>
              <a:t>Les Services du </a:t>
            </a:r>
            <a:r>
              <a:rPr lang="fr-FR" sz="2400" b="1" dirty="0" smtClean="0">
                <a:solidFill>
                  <a:schemeClr val="accent6">
                    <a:lumMod val="75000"/>
                  </a:schemeClr>
                </a:solidFill>
              </a:rPr>
              <a:t>Cloud</a:t>
            </a:r>
            <a:r>
              <a:rPr lang="fr-FR" sz="2400" b="1" dirty="0" smtClean="0">
                <a:solidFill>
                  <a:schemeClr val="accent6">
                    <a:lumMod val="75000"/>
                  </a:schemeClr>
                </a:solidFill>
                <a:latin typeface="+mj-lt"/>
              </a:rPr>
              <a:t> peuvent être divisés en 3 couches (pile) </a:t>
            </a:r>
            <a:r>
              <a:rPr lang="en-US" sz="2400" b="1" dirty="0" smtClean="0">
                <a:solidFill>
                  <a:schemeClr val="accent6">
                    <a:lumMod val="75000"/>
                  </a:schemeClr>
                </a:solidFill>
                <a:latin typeface="+mj-lt"/>
              </a:rPr>
              <a:t>:</a:t>
            </a:r>
          </a:p>
          <a:p>
            <a:pPr marL="0" indent="0">
              <a:buNone/>
            </a:pPr>
            <a:r>
              <a:rPr lang="en-US" sz="1600" b="1" dirty="0" smtClean="0">
                <a:latin typeface="+mj-lt"/>
              </a:rPr>
              <a:t>	</a:t>
            </a:r>
          </a:p>
          <a:p>
            <a:r>
              <a:rPr lang="en-US" sz="2800" dirty="0" smtClean="0">
                <a:solidFill>
                  <a:srgbClr val="002060"/>
                </a:solidFill>
                <a:latin typeface="+mj-lt"/>
              </a:rPr>
              <a:t>1. Infrastructure as a Service: </a:t>
            </a:r>
            <a:r>
              <a:rPr lang="en-US" b="1" dirty="0" err="1" smtClean="0">
                <a:solidFill>
                  <a:srgbClr val="0070C0"/>
                </a:solidFill>
                <a:latin typeface="+mj-lt"/>
              </a:rPr>
              <a:t>IaaS</a:t>
            </a:r>
            <a:endParaRPr lang="en-US" b="1" dirty="0" smtClean="0">
              <a:solidFill>
                <a:srgbClr val="0070C0"/>
              </a:solidFill>
              <a:latin typeface="+mj-lt"/>
            </a:endParaRPr>
          </a:p>
          <a:p>
            <a:r>
              <a:rPr lang="fr-FR" sz="2800" dirty="0" smtClean="0">
                <a:solidFill>
                  <a:srgbClr val="002060"/>
                </a:solidFill>
                <a:latin typeface="+mj-lt"/>
              </a:rPr>
              <a:t>Infrastructure </a:t>
            </a:r>
            <a:r>
              <a:rPr lang="fr-FR" sz="2800" dirty="0">
                <a:solidFill>
                  <a:srgbClr val="002060"/>
                </a:solidFill>
              </a:rPr>
              <a:t>en tant que </a:t>
            </a:r>
            <a:r>
              <a:rPr lang="fr-FR" sz="2800" dirty="0" smtClean="0">
                <a:solidFill>
                  <a:srgbClr val="002060"/>
                </a:solidFill>
                <a:latin typeface="+mj-lt"/>
              </a:rPr>
              <a:t>service</a:t>
            </a:r>
            <a:r>
              <a:rPr lang="en-US" sz="2800" dirty="0" smtClean="0">
                <a:solidFill>
                  <a:srgbClr val="002060"/>
                </a:solidFill>
                <a:latin typeface="+mj-lt"/>
              </a:rPr>
              <a:t>.</a:t>
            </a:r>
          </a:p>
          <a:p>
            <a:r>
              <a:rPr lang="en-US" sz="2800" dirty="0" smtClean="0">
                <a:solidFill>
                  <a:srgbClr val="002060"/>
                </a:solidFill>
                <a:latin typeface="+mj-lt"/>
              </a:rPr>
              <a:t>2. Platform as a Service: </a:t>
            </a:r>
            <a:r>
              <a:rPr lang="en-US" b="1" dirty="0" err="1" smtClean="0">
                <a:solidFill>
                  <a:srgbClr val="0070C0"/>
                </a:solidFill>
                <a:latin typeface="+mj-lt"/>
              </a:rPr>
              <a:t>PaaS</a:t>
            </a:r>
            <a:endParaRPr lang="en-US" b="1" dirty="0" smtClean="0">
              <a:solidFill>
                <a:srgbClr val="0070C0"/>
              </a:solidFill>
              <a:latin typeface="+mj-lt"/>
            </a:endParaRPr>
          </a:p>
          <a:p>
            <a:r>
              <a:rPr lang="fr-FR" sz="2800" dirty="0" smtClean="0">
                <a:solidFill>
                  <a:srgbClr val="002060"/>
                </a:solidFill>
                <a:latin typeface="+mj-lt"/>
              </a:rPr>
              <a:t>Plateforme </a:t>
            </a:r>
            <a:r>
              <a:rPr lang="fr-FR" sz="2800" dirty="0">
                <a:solidFill>
                  <a:srgbClr val="002060"/>
                </a:solidFill>
              </a:rPr>
              <a:t>en tant que </a:t>
            </a:r>
            <a:r>
              <a:rPr lang="fr-FR" sz="2800" dirty="0" smtClean="0">
                <a:solidFill>
                  <a:srgbClr val="002060"/>
                </a:solidFill>
                <a:latin typeface="+mj-lt"/>
              </a:rPr>
              <a:t>service</a:t>
            </a:r>
            <a:r>
              <a:rPr lang="en-US" sz="2800" dirty="0" smtClean="0">
                <a:solidFill>
                  <a:srgbClr val="002060"/>
                </a:solidFill>
                <a:latin typeface="+mj-lt"/>
              </a:rPr>
              <a:t>.</a:t>
            </a:r>
          </a:p>
          <a:p>
            <a:r>
              <a:rPr lang="en-US" sz="2800" dirty="0" smtClean="0">
                <a:solidFill>
                  <a:srgbClr val="002060"/>
                </a:solidFill>
                <a:latin typeface="+mj-lt"/>
              </a:rPr>
              <a:t>3. Software as a Service: </a:t>
            </a:r>
            <a:r>
              <a:rPr lang="en-US" b="1" dirty="0" smtClean="0">
                <a:solidFill>
                  <a:srgbClr val="0070C0"/>
                </a:solidFill>
                <a:latin typeface="+mj-lt"/>
              </a:rPr>
              <a:t>SaaS</a:t>
            </a:r>
          </a:p>
          <a:p>
            <a:r>
              <a:rPr lang="fr-FR" sz="2800" dirty="0" smtClean="0">
                <a:solidFill>
                  <a:srgbClr val="002060"/>
                </a:solidFill>
              </a:rPr>
              <a:t>Logiciels </a:t>
            </a:r>
            <a:r>
              <a:rPr lang="fr-FR" sz="2800" dirty="0">
                <a:solidFill>
                  <a:srgbClr val="002060"/>
                </a:solidFill>
              </a:rPr>
              <a:t>en tant que </a:t>
            </a:r>
            <a:r>
              <a:rPr lang="fr-FR" sz="2800" dirty="0" smtClean="0">
                <a:solidFill>
                  <a:srgbClr val="002060"/>
                </a:solidFill>
              </a:rPr>
              <a:t>service</a:t>
            </a:r>
            <a:r>
              <a:rPr lang="en-US" sz="2800" dirty="0" smtClean="0">
                <a:solidFill>
                  <a:srgbClr val="002060"/>
                </a:solidFill>
              </a:rPr>
              <a:t>.</a:t>
            </a:r>
          </a:p>
          <a:p>
            <a:endParaRPr lang="en-US" sz="1600" b="1" dirty="0" smtClean="0"/>
          </a:p>
          <a:p>
            <a:endParaRPr lang="en-US" sz="1600" b="1" dirty="0" smtClean="0"/>
          </a:p>
          <a:p>
            <a:endParaRPr lang="en-US" sz="1600" dirty="0">
              <a:solidFill>
                <a:srgbClr val="0070C0"/>
              </a:solidFill>
            </a:endParaRPr>
          </a:p>
        </p:txBody>
      </p:sp>
      <p:pic>
        <p:nvPicPr>
          <p:cNvPr id="3" name="Picture 2" descr="C:\Users\Monu\Downloads\images (9).jpg"/>
          <p:cNvPicPr>
            <a:picLocks noChangeAspect="1" noChangeArrowheads="1"/>
          </p:cNvPicPr>
          <p:nvPr/>
        </p:nvPicPr>
        <p:blipFill>
          <a:blip r:embed="rId2"/>
          <a:stretch>
            <a:fillRect/>
          </a:stretch>
        </p:blipFill>
        <p:spPr bwMode="auto">
          <a:xfrm>
            <a:off x="5436096" y="2564904"/>
            <a:ext cx="3314347" cy="4191000"/>
          </a:xfrm>
          <a:prstGeom prst="rect">
            <a:avLst/>
          </a:prstGeom>
          <a:noFill/>
        </p:spPr>
      </p:pic>
      <p:sp>
        <p:nvSpPr>
          <p:cNvPr id="4" name="ZoneTexte 3"/>
          <p:cNvSpPr txBox="1"/>
          <p:nvPr/>
        </p:nvSpPr>
        <p:spPr>
          <a:xfrm>
            <a:off x="3353496" y="179348"/>
            <a:ext cx="1828001" cy="369332"/>
          </a:xfrm>
          <a:prstGeom prst="rect">
            <a:avLst/>
          </a:prstGeom>
          <a:noFill/>
        </p:spPr>
        <p:txBody>
          <a:bodyPr wrap="none" rtlCol="0">
            <a:spAutoFit/>
          </a:bodyPr>
          <a:lstStyle/>
          <a:p>
            <a:pPr algn="ctr"/>
            <a:r>
              <a:rPr lang="fr-FR" dirty="0" smtClean="0">
                <a:solidFill>
                  <a:srgbClr val="002060"/>
                </a:solidFill>
              </a:rPr>
              <a:t>CLOUD – Services</a:t>
            </a:r>
            <a:endParaRPr lang="fr-FR" dirty="0">
              <a:solidFill>
                <a:srgbClr val="002060"/>
              </a:solidFill>
            </a:endParaRPr>
          </a:p>
        </p:txBody>
      </p:sp>
      <p:sp>
        <p:nvSpPr>
          <p:cNvPr id="5" name="ZoneTexte 4"/>
          <p:cNvSpPr txBox="1"/>
          <p:nvPr/>
        </p:nvSpPr>
        <p:spPr>
          <a:xfrm>
            <a:off x="323528" y="5085184"/>
            <a:ext cx="4883360" cy="1323439"/>
          </a:xfrm>
          <a:prstGeom prst="rect">
            <a:avLst/>
          </a:prstGeom>
          <a:noFill/>
        </p:spPr>
        <p:txBody>
          <a:bodyPr wrap="square" rtlCol="0">
            <a:spAutoFit/>
          </a:bodyPr>
          <a:lstStyle/>
          <a:p>
            <a:pPr algn="just"/>
            <a:r>
              <a:rPr lang="fr-FR" altLang="fr-FR" sz="2000" dirty="0">
                <a:solidFill>
                  <a:srgbClr val="002060"/>
                </a:solidFill>
              </a:rPr>
              <a:t>Selon le </a:t>
            </a:r>
            <a:r>
              <a:rPr lang="fr-FR" altLang="fr-FR" sz="2000" dirty="0">
                <a:solidFill>
                  <a:srgbClr val="002060"/>
                </a:solidFill>
                <a:hlinkClick r:id="rId3" tooltip="National Institute of Standards and Technology"/>
              </a:rPr>
              <a:t>National Institute of Standards and </a:t>
            </a:r>
            <a:r>
              <a:rPr lang="fr-FR" altLang="fr-FR" sz="2000" dirty="0" err="1">
                <a:solidFill>
                  <a:srgbClr val="002060"/>
                </a:solidFill>
                <a:hlinkClick r:id="rId3" tooltip="National Institute of Standards and Technology"/>
              </a:rPr>
              <a:t>Technology</a:t>
            </a:r>
            <a:r>
              <a:rPr lang="fr-FR" altLang="fr-FR" sz="2000" dirty="0">
                <a:solidFill>
                  <a:srgbClr val="002060"/>
                </a:solidFill>
              </a:rPr>
              <a:t> il existe trois catégories de services qui peuvent être offerts en </a:t>
            </a:r>
            <a:r>
              <a:rPr lang="fr-FR" altLang="fr-FR" sz="2000" i="1" dirty="0">
                <a:solidFill>
                  <a:srgbClr val="002060"/>
                </a:solidFill>
              </a:rPr>
              <a:t>cloud </a:t>
            </a:r>
            <a:r>
              <a:rPr lang="fr-FR" altLang="fr-FR" sz="2000" i="1" dirty="0" err="1">
                <a:solidFill>
                  <a:srgbClr val="002060"/>
                </a:solidFill>
              </a:rPr>
              <a:t>computing</a:t>
            </a:r>
            <a:r>
              <a:rPr lang="fr-FR" altLang="fr-FR" sz="2000" dirty="0">
                <a:solidFill>
                  <a:srgbClr val="002060"/>
                </a:solidFill>
              </a:rPr>
              <a:t> : </a:t>
            </a:r>
            <a:r>
              <a:rPr lang="fr-FR" altLang="fr-FR" sz="2000" b="1" i="1" dirty="0" err="1">
                <a:solidFill>
                  <a:srgbClr val="002060"/>
                </a:solidFill>
              </a:rPr>
              <a:t>IaaS</a:t>
            </a:r>
            <a:r>
              <a:rPr lang="fr-FR" altLang="fr-FR" sz="2000" b="1" dirty="0">
                <a:solidFill>
                  <a:srgbClr val="002060"/>
                </a:solidFill>
              </a:rPr>
              <a:t>, </a:t>
            </a:r>
            <a:r>
              <a:rPr lang="fr-FR" altLang="fr-FR" sz="2000" b="1" i="1" dirty="0" err="1">
                <a:solidFill>
                  <a:srgbClr val="002060"/>
                </a:solidFill>
              </a:rPr>
              <a:t>PaaS</a:t>
            </a:r>
            <a:r>
              <a:rPr lang="fr-FR" altLang="fr-FR" sz="2000" b="1" dirty="0">
                <a:solidFill>
                  <a:srgbClr val="002060"/>
                </a:solidFill>
              </a:rPr>
              <a:t> et </a:t>
            </a:r>
            <a:r>
              <a:rPr lang="fr-FR" altLang="fr-FR" sz="2000" b="1" i="1" dirty="0" err="1" smtClean="0">
                <a:solidFill>
                  <a:srgbClr val="002060"/>
                </a:solidFill>
              </a:rPr>
              <a:t>SaaS</a:t>
            </a:r>
            <a:r>
              <a:rPr lang="fr-FR" altLang="fr-FR" sz="2000" b="1" i="1" dirty="0" smtClean="0">
                <a:solidFill>
                  <a:srgbClr val="002060"/>
                </a:solidFill>
              </a:rPr>
              <a:t>. </a:t>
            </a:r>
            <a:endParaRPr lang="fr-FR" sz="2000" dirty="0">
              <a:solidFill>
                <a:srgbClr val="002060"/>
              </a:solidFill>
            </a:endParaRPr>
          </a:p>
        </p:txBody>
      </p:sp>
      <p:sp>
        <p:nvSpPr>
          <p:cNvPr id="6" name="Espace réservé du numéro de diapositive 5"/>
          <p:cNvSpPr>
            <a:spLocks noGrp="1"/>
          </p:cNvSpPr>
          <p:nvPr>
            <p:ph type="sldNum" sz="quarter" idx="12"/>
          </p:nvPr>
        </p:nvSpPr>
        <p:spPr/>
        <p:txBody>
          <a:bodyPr/>
          <a:lstStyle/>
          <a:p>
            <a:fld id="{84084C39-E697-4972-A878-9CAFD629EB01}" type="slidenum">
              <a:rPr lang="en-US" smtClean="0"/>
              <a:t>24</a:t>
            </a:fld>
            <a:endParaRPr lang="en-US"/>
          </a:p>
        </p:txBody>
      </p:sp>
    </p:spTree>
    <p:extLst>
      <p:ext uri="{BB962C8B-B14F-4D97-AF65-F5344CB8AC3E}">
        <p14:creationId xmlns:p14="http://schemas.microsoft.com/office/powerpoint/2010/main" val="3031522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53496" y="179348"/>
            <a:ext cx="1828001" cy="369332"/>
          </a:xfrm>
          <a:prstGeom prst="rect">
            <a:avLst/>
          </a:prstGeom>
          <a:noFill/>
        </p:spPr>
        <p:txBody>
          <a:bodyPr wrap="none" rtlCol="0">
            <a:spAutoFit/>
          </a:bodyPr>
          <a:lstStyle/>
          <a:p>
            <a:pPr algn="ctr"/>
            <a:r>
              <a:rPr lang="fr-FR" dirty="0" smtClean="0">
                <a:solidFill>
                  <a:srgbClr val="002060"/>
                </a:solidFill>
              </a:rPr>
              <a:t>CLOUD – Services</a:t>
            </a:r>
            <a:endParaRPr lang="fr-FR" dirty="0">
              <a:solidFill>
                <a:srgbClr val="002060"/>
              </a:solidFill>
            </a:endParaRPr>
          </a:p>
        </p:txBody>
      </p:sp>
      <p:sp>
        <p:nvSpPr>
          <p:cNvPr id="3" name="Rectangle 2"/>
          <p:cNvSpPr/>
          <p:nvPr/>
        </p:nvSpPr>
        <p:spPr>
          <a:xfrm>
            <a:off x="1359076" y="5229200"/>
            <a:ext cx="6377451" cy="1107996"/>
          </a:xfrm>
          <a:prstGeom prst="rect">
            <a:avLst/>
          </a:prstGeom>
        </p:spPr>
        <p:txBody>
          <a:bodyPr wrap="none">
            <a:spAutoFit/>
          </a:bodyPr>
          <a:lstStyle/>
          <a:p>
            <a:pPr algn="ctr"/>
            <a:r>
              <a:rPr lang="fr-FR" dirty="0" smtClean="0">
                <a:solidFill>
                  <a:srgbClr val="002060"/>
                </a:solidFill>
              </a:rPr>
              <a:t>Modèle </a:t>
            </a:r>
            <a:r>
              <a:rPr lang="fr-FR" dirty="0">
                <a:solidFill>
                  <a:srgbClr val="002060"/>
                </a:solidFill>
              </a:rPr>
              <a:t>de prestation de </a:t>
            </a:r>
            <a:r>
              <a:rPr lang="fr-FR" dirty="0" smtClean="0">
                <a:solidFill>
                  <a:srgbClr val="002060"/>
                </a:solidFill>
              </a:rPr>
              <a:t>services Cloud de la banque CBA</a:t>
            </a:r>
          </a:p>
          <a:p>
            <a:pPr algn="ctr"/>
            <a:r>
              <a:rPr lang="fr-FR" dirty="0" smtClean="0">
                <a:solidFill>
                  <a:srgbClr val="002060"/>
                </a:solidFill>
              </a:rPr>
              <a:t>(</a:t>
            </a:r>
            <a:r>
              <a:rPr lang="fr-FR" dirty="0">
                <a:solidFill>
                  <a:srgbClr val="002060"/>
                </a:solidFill>
              </a:rPr>
              <a:t>Modèle </a:t>
            </a:r>
            <a:r>
              <a:rPr lang="fr-FR" dirty="0" smtClean="0">
                <a:solidFill>
                  <a:srgbClr val="002060"/>
                </a:solidFill>
              </a:rPr>
              <a:t>de distribution en « tant que service » de la banque CBA)</a:t>
            </a:r>
          </a:p>
          <a:p>
            <a:pPr algn="ctr"/>
            <a:r>
              <a:rPr lang="en-US" b="1" dirty="0" smtClean="0">
                <a:solidFill>
                  <a:srgbClr val="002060"/>
                </a:solidFill>
              </a:rPr>
              <a:t>‘As </a:t>
            </a:r>
            <a:r>
              <a:rPr lang="en-US" b="1" dirty="0">
                <a:solidFill>
                  <a:srgbClr val="002060"/>
                </a:solidFill>
              </a:rPr>
              <a:t>a Service’ Delivery </a:t>
            </a:r>
            <a:r>
              <a:rPr lang="en-US" b="1" dirty="0" smtClean="0">
                <a:solidFill>
                  <a:srgbClr val="002060"/>
                </a:solidFill>
              </a:rPr>
              <a:t>Model (de la </a:t>
            </a:r>
            <a:r>
              <a:rPr lang="en-US" b="1" dirty="0" err="1" smtClean="0">
                <a:solidFill>
                  <a:srgbClr val="002060"/>
                </a:solidFill>
              </a:rPr>
              <a:t>banque</a:t>
            </a:r>
            <a:r>
              <a:rPr lang="en-US" b="1" dirty="0" smtClean="0">
                <a:solidFill>
                  <a:srgbClr val="002060"/>
                </a:solidFill>
              </a:rPr>
              <a:t> CBA)</a:t>
            </a:r>
            <a:r>
              <a:rPr lang="en-US" dirty="0" smtClean="0">
                <a:solidFill>
                  <a:srgbClr val="002060"/>
                </a:solidFill>
              </a:rPr>
              <a:t>.</a:t>
            </a:r>
          </a:p>
          <a:p>
            <a:pPr algn="ctr"/>
            <a:r>
              <a:rPr lang="fr-FR" sz="1200" dirty="0">
                <a:solidFill>
                  <a:srgbClr val="002060"/>
                </a:solidFill>
              </a:rPr>
              <a:t>Source : </a:t>
            </a:r>
            <a:r>
              <a:rPr lang="fr-FR" sz="1200" dirty="0">
                <a:solidFill>
                  <a:srgbClr val="002060"/>
                </a:solidFill>
                <a:hlinkClick r:id="rId2"/>
              </a:rPr>
              <a:t>http://</a:t>
            </a:r>
            <a:r>
              <a:rPr lang="fr-FR" sz="1200" dirty="0" smtClean="0">
                <a:solidFill>
                  <a:srgbClr val="002060"/>
                </a:solidFill>
                <a:hlinkClick r:id="rId2"/>
              </a:rPr>
              <a:t>www.academia.edu/3219524/Workplace_as_a_Service</a:t>
            </a:r>
            <a:r>
              <a:rPr lang="fr-FR" sz="1200" dirty="0" smtClean="0">
                <a:solidFill>
                  <a:srgbClr val="002060"/>
                </a:solidFill>
              </a:rPr>
              <a:t> </a:t>
            </a:r>
            <a:endParaRPr lang="fr-FR" sz="1200" dirty="0">
              <a:solidFill>
                <a:srgbClr val="002060"/>
              </a:solidFill>
            </a:endParaRPr>
          </a:p>
        </p:txBody>
      </p:sp>
      <p:pic>
        <p:nvPicPr>
          <p:cNvPr id="4" name="Picture 2" descr="D:\Users\blisan\Pictures\cloud\as as service delivery model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26021"/>
            <a:ext cx="7472824" cy="4403179"/>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fld id="{84084C39-E697-4972-A878-9CAFD629EB01}" type="slidenum">
              <a:rPr lang="en-US" smtClean="0"/>
              <a:t>25</a:t>
            </a:fld>
            <a:endParaRPr lang="en-US"/>
          </a:p>
        </p:txBody>
      </p:sp>
    </p:spTree>
    <p:extLst>
      <p:ext uri="{BB962C8B-B14F-4D97-AF65-F5344CB8AC3E}">
        <p14:creationId xmlns:p14="http://schemas.microsoft.com/office/powerpoint/2010/main" val="59436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2"/>
          <p:cNvSpPr txBox="1">
            <a:spLocks noChangeArrowheads="1"/>
          </p:cNvSpPr>
          <p:nvPr/>
        </p:nvSpPr>
        <p:spPr bwMode="auto">
          <a:xfrm>
            <a:off x="114369" y="1268760"/>
            <a:ext cx="244827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pitchFamily="2" charset="2"/>
              <a:buChar char="è"/>
              <a:defRPr sz="2400">
                <a:solidFill>
                  <a:schemeClr val="tx2"/>
                </a:solidFill>
                <a:latin typeface="Arial" charset="0"/>
                <a:cs typeface="Arial" charset="0"/>
              </a:defRPr>
            </a:lvl1pPr>
            <a:lvl2pPr marL="742950" indent="-285750" eaLnBrk="0" hangingPunct="0">
              <a:spcBef>
                <a:spcPct val="20000"/>
              </a:spcBef>
              <a:buClr>
                <a:schemeClr val="accent1"/>
              </a:buClr>
              <a:buSzPct val="80000"/>
              <a:buFont typeface="Arial" charset="0"/>
              <a:buChar char="▬"/>
              <a:defRPr sz="2000">
                <a:solidFill>
                  <a:schemeClr val="tx2"/>
                </a:solidFill>
                <a:latin typeface="Arial" charset="0"/>
                <a:cs typeface="Arial" charset="0"/>
              </a:defRPr>
            </a:lvl2pPr>
            <a:lvl3pPr marL="11430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3pPr>
            <a:lvl4pPr marL="16002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4pPr>
            <a:lvl5pPr marL="20574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5pPr>
            <a:lvl6pPr marL="25146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6pPr>
            <a:lvl7pPr marL="29718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7pPr>
            <a:lvl8pPr marL="34290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8pPr>
            <a:lvl9pPr marL="38862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9pPr>
          </a:lstStyle>
          <a:p>
            <a:pPr algn="just" eaLnBrk="1" hangingPunct="1">
              <a:spcBef>
                <a:spcPct val="0"/>
              </a:spcBef>
              <a:buClrTx/>
              <a:buSzTx/>
              <a:buFontTx/>
              <a:buNone/>
            </a:pPr>
            <a:r>
              <a:rPr lang="fr-FR" altLang="fr-FR" sz="2000" dirty="0"/>
              <a:t>Cette représentation des différents modèles de service montre comment les responsabilités sont théoriquement réparties suivant les modèles interne, </a:t>
            </a:r>
            <a:r>
              <a:rPr lang="fr-FR" altLang="fr-FR" sz="2000" dirty="0" err="1"/>
              <a:t>IaaS</a:t>
            </a:r>
            <a:r>
              <a:rPr lang="fr-FR" altLang="fr-FR" sz="2000" dirty="0"/>
              <a:t>, </a:t>
            </a:r>
            <a:r>
              <a:rPr lang="fr-FR" altLang="fr-FR" sz="2000" dirty="0" err="1"/>
              <a:t>PaaS</a:t>
            </a:r>
            <a:r>
              <a:rPr lang="fr-FR" altLang="fr-FR" sz="2000" dirty="0"/>
              <a:t>, </a:t>
            </a:r>
            <a:r>
              <a:rPr lang="fr-FR" altLang="fr-FR" sz="2000" dirty="0" err="1"/>
              <a:t>SaaS</a:t>
            </a:r>
            <a:r>
              <a:rPr lang="fr-FR" altLang="fr-FR" sz="2000" dirty="0"/>
              <a:t> →</a:t>
            </a:r>
          </a:p>
        </p:txBody>
      </p:sp>
      <p:pic>
        <p:nvPicPr>
          <p:cNvPr id="5" name="Picture 2" descr="D:\Users\blisan\Documents\download\HP-CLOUD\trainings\formation-Cloud-generalites\Cloud_Computing_-_les_différents_modèles_de_servic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710" y="692696"/>
            <a:ext cx="641529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3353496" y="179348"/>
            <a:ext cx="1828001" cy="369332"/>
          </a:xfrm>
          <a:prstGeom prst="rect">
            <a:avLst/>
          </a:prstGeom>
          <a:noFill/>
        </p:spPr>
        <p:txBody>
          <a:bodyPr wrap="none" rtlCol="0">
            <a:spAutoFit/>
          </a:bodyPr>
          <a:lstStyle/>
          <a:p>
            <a:pPr algn="ctr"/>
            <a:r>
              <a:rPr lang="fr-FR" dirty="0" smtClean="0">
                <a:solidFill>
                  <a:srgbClr val="002060"/>
                </a:solidFill>
              </a:rPr>
              <a:t>CLOUD – Services</a:t>
            </a:r>
            <a:endParaRPr lang="fr-FR" dirty="0">
              <a:solidFill>
                <a:srgbClr val="002060"/>
              </a:solidFill>
            </a:endParaRPr>
          </a:p>
        </p:txBody>
      </p:sp>
      <p:sp>
        <p:nvSpPr>
          <p:cNvPr id="7" name="ZoneTexte 6"/>
          <p:cNvSpPr txBox="1"/>
          <p:nvPr/>
        </p:nvSpPr>
        <p:spPr>
          <a:xfrm>
            <a:off x="158719" y="5085184"/>
            <a:ext cx="3341015" cy="1631216"/>
          </a:xfrm>
          <a:prstGeom prst="rect">
            <a:avLst/>
          </a:prstGeom>
          <a:noFill/>
        </p:spPr>
        <p:txBody>
          <a:bodyPr wrap="square" rtlCol="0">
            <a:spAutoFit/>
          </a:bodyPr>
          <a:lstStyle/>
          <a:p>
            <a:r>
              <a:rPr lang="en-US" sz="2000" dirty="0">
                <a:solidFill>
                  <a:srgbClr val="0000CC"/>
                </a:solidFill>
              </a:rPr>
              <a:t>Cloud Computing  </a:t>
            </a:r>
            <a:r>
              <a:rPr lang="en-US" sz="2000" dirty="0" smtClean="0">
                <a:solidFill>
                  <a:srgbClr val="0000CC"/>
                </a:solidFill>
              </a:rPr>
              <a:t>= </a:t>
            </a:r>
          </a:p>
          <a:p>
            <a:r>
              <a:rPr lang="en-US" sz="2000" dirty="0" smtClean="0">
                <a:solidFill>
                  <a:srgbClr val="0000CC"/>
                </a:solidFill>
              </a:rPr>
              <a:t>Software </a:t>
            </a:r>
            <a:r>
              <a:rPr lang="en-US" sz="2000" dirty="0">
                <a:solidFill>
                  <a:srgbClr val="0000CC"/>
                </a:solidFill>
              </a:rPr>
              <a:t>as a Service</a:t>
            </a:r>
            <a:br>
              <a:rPr lang="en-US" sz="2000" dirty="0">
                <a:solidFill>
                  <a:srgbClr val="0000CC"/>
                </a:solidFill>
              </a:rPr>
            </a:br>
            <a:r>
              <a:rPr lang="en-US" sz="2000" dirty="0" smtClean="0">
                <a:solidFill>
                  <a:srgbClr val="0000CC"/>
                </a:solidFill>
              </a:rPr>
              <a:t>+ </a:t>
            </a:r>
            <a:r>
              <a:rPr lang="en-US" sz="2000" dirty="0">
                <a:solidFill>
                  <a:srgbClr val="0000CC"/>
                </a:solidFill>
              </a:rPr>
              <a:t>Platform as a Service</a:t>
            </a:r>
            <a:br>
              <a:rPr lang="en-US" sz="2000" dirty="0">
                <a:solidFill>
                  <a:srgbClr val="0000CC"/>
                </a:solidFill>
              </a:rPr>
            </a:br>
            <a:r>
              <a:rPr lang="en-US" sz="2000" dirty="0" smtClean="0">
                <a:solidFill>
                  <a:srgbClr val="0000CC"/>
                </a:solidFill>
              </a:rPr>
              <a:t>+ </a:t>
            </a:r>
            <a:r>
              <a:rPr lang="en-US" sz="2000" dirty="0">
                <a:solidFill>
                  <a:srgbClr val="0000CC"/>
                </a:solidFill>
              </a:rPr>
              <a:t>Infrastructure as a Service</a:t>
            </a:r>
            <a:br>
              <a:rPr lang="en-US" sz="2000" dirty="0">
                <a:solidFill>
                  <a:srgbClr val="0000CC"/>
                </a:solidFill>
              </a:rPr>
            </a:br>
            <a:r>
              <a:rPr lang="en-US" sz="2000" dirty="0" smtClean="0">
                <a:solidFill>
                  <a:srgbClr val="0000CC"/>
                </a:solidFill>
              </a:rPr>
              <a:t>+ </a:t>
            </a:r>
            <a:r>
              <a:rPr lang="en-US" sz="2000" dirty="0">
                <a:solidFill>
                  <a:srgbClr val="0000CC"/>
                </a:solidFill>
              </a:rPr>
              <a:t>Data as a </a:t>
            </a:r>
            <a:r>
              <a:rPr lang="en-US" sz="2000" dirty="0" smtClean="0">
                <a:solidFill>
                  <a:srgbClr val="0000CC"/>
                </a:solidFill>
              </a:rPr>
              <a:t>Service</a:t>
            </a:r>
            <a:endParaRPr lang="en-US" sz="2000" dirty="0">
              <a:solidFill>
                <a:srgbClr val="0000CC"/>
              </a:solidFill>
            </a:endParaRPr>
          </a:p>
        </p:txBody>
      </p:sp>
      <p:sp>
        <p:nvSpPr>
          <p:cNvPr id="2" name="Espace réservé du numéro de diapositive 1"/>
          <p:cNvSpPr>
            <a:spLocks noGrp="1"/>
          </p:cNvSpPr>
          <p:nvPr>
            <p:ph type="sldNum" sz="quarter" idx="12"/>
          </p:nvPr>
        </p:nvSpPr>
        <p:spPr/>
        <p:txBody>
          <a:bodyPr/>
          <a:lstStyle/>
          <a:p>
            <a:fld id="{84084C39-E697-4972-A878-9CAFD629EB01}" type="slidenum">
              <a:rPr lang="en-US" smtClean="0"/>
              <a:t>26</a:t>
            </a:fld>
            <a:endParaRPr lang="en-US"/>
          </a:p>
        </p:txBody>
      </p:sp>
    </p:spTree>
    <p:extLst>
      <p:ext uri="{BB962C8B-B14F-4D97-AF65-F5344CB8AC3E}">
        <p14:creationId xmlns:p14="http://schemas.microsoft.com/office/powerpoint/2010/main" val="3428913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27</a:t>
            </a:fld>
            <a:endParaRPr lang="en-US"/>
          </a:p>
        </p:txBody>
      </p:sp>
      <p:pic>
        <p:nvPicPr>
          <p:cNvPr id="11266" name="Picture 2" descr="D:\Users\blisan\Pictures\cloud\niveaux de service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764704"/>
            <a:ext cx="6858716" cy="424847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353496" y="179348"/>
            <a:ext cx="1828001" cy="369332"/>
          </a:xfrm>
          <a:prstGeom prst="rect">
            <a:avLst/>
          </a:prstGeom>
          <a:noFill/>
        </p:spPr>
        <p:txBody>
          <a:bodyPr wrap="none" rtlCol="0">
            <a:spAutoFit/>
          </a:bodyPr>
          <a:lstStyle/>
          <a:p>
            <a:pPr algn="ctr"/>
            <a:r>
              <a:rPr lang="fr-FR" dirty="0" smtClean="0">
                <a:solidFill>
                  <a:srgbClr val="002060"/>
                </a:solidFill>
              </a:rPr>
              <a:t>CLOUD – Services</a:t>
            </a:r>
            <a:endParaRPr lang="fr-FR" dirty="0">
              <a:solidFill>
                <a:srgbClr val="002060"/>
              </a:solidFill>
            </a:endParaRPr>
          </a:p>
        </p:txBody>
      </p:sp>
      <p:pic>
        <p:nvPicPr>
          <p:cNvPr id="11267" name="Picture 3" descr="D:\Users\blisan\Pictures\cloud\serv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120172"/>
            <a:ext cx="2952328" cy="250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712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81799" y="116632"/>
            <a:ext cx="1828001" cy="369332"/>
          </a:xfrm>
          <a:prstGeom prst="rect">
            <a:avLst/>
          </a:prstGeom>
          <a:noFill/>
        </p:spPr>
        <p:txBody>
          <a:bodyPr wrap="none" rtlCol="0">
            <a:spAutoFit/>
          </a:bodyPr>
          <a:lstStyle/>
          <a:p>
            <a:pPr algn="ctr"/>
            <a:r>
              <a:rPr lang="fr-FR" dirty="0" smtClean="0">
                <a:solidFill>
                  <a:srgbClr val="002060"/>
                </a:solidFill>
              </a:rPr>
              <a:t>CLOUD – Services</a:t>
            </a:r>
            <a:endParaRPr lang="fr-FR" dirty="0">
              <a:solidFill>
                <a:srgbClr val="002060"/>
              </a:solidFill>
            </a:endParaRPr>
          </a:p>
        </p:txBody>
      </p:sp>
      <p:sp>
        <p:nvSpPr>
          <p:cNvPr id="3" name="Title 1"/>
          <p:cNvSpPr txBox="1">
            <a:spLocks/>
          </p:cNvSpPr>
          <p:nvPr/>
        </p:nvSpPr>
        <p:spPr>
          <a:xfrm>
            <a:off x="685800" y="548680"/>
            <a:ext cx="8001000" cy="51812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Infrastructure as a Service (</a:t>
            </a:r>
            <a:r>
              <a:rPr lang="en-US" sz="3600" b="1" dirty="0" err="1" smtClean="0">
                <a:solidFill>
                  <a:srgbClr val="002060"/>
                </a:solidFill>
              </a:rPr>
              <a:t>IaaS</a:t>
            </a:r>
            <a:r>
              <a:rPr lang="en-US" sz="3600" b="1" dirty="0" smtClean="0">
                <a:solidFill>
                  <a:srgbClr val="002060"/>
                </a:solidFill>
              </a:rPr>
              <a:t>)</a:t>
            </a:r>
            <a:endParaRPr lang="en-US" sz="3600" dirty="0">
              <a:solidFill>
                <a:srgbClr val="002060"/>
              </a:solidFill>
            </a:endParaRPr>
          </a:p>
        </p:txBody>
      </p:sp>
      <p:sp>
        <p:nvSpPr>
          <p:cNvPr id="4" name="Text Placeholder 2"/>
          <p:cNvSpPr txBox="1">
            <a:spLocks/>
          </p:cNvSpPr>
          <p:nvPr/>
        </p:nvSpPr>
        <p:spPr>
          <a:xfrm>
            <a:off x="179512" y="1268760"/>
            <a:ext cx="8784976" cy="51705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400" b="1" dirty="0" smtClean="0">
                <a:solidFill>
                  <a:srgbClr val="FFC000"/>
                </a:solidFill>
                <a:latin typeface="+mj-lt"/>
              </a:rPr>
              <a:t>Ceci est la couche de base du modèle de la pile du Cloud</a:t>
            </a:r>
            <a:r>
              <a:rPr lang="en-US" sz="2400" b="1" dirty="0" smtClean="0">
                <a:solidFill>
                  <a:srgbClr val="FFC000"/>
                </a:solidFill>
                <a:latin typeface="+mj-lt"/>
              </a:rPr>
              <a:t>. </a:t>
            </a:r>
            <a:endParaRPr lang="en-US" sz="2400" b="1" dirty="0" smtClean="0">
              <a:latin typeface="+mj-lt"/>
            </a:endParaRPr>
          </a:p>
          <a:p>
            <a:pPr algn="just"/>
            <a:r>
              <a:rPr lang="fr-FR" sz="2400" b="1" dirty="0">
                <a:solidFill>
                  <a:srgbClr val="FF0000"/>
                </a:solidFill>
                <a:latin typeface="+mj-lt"/>
              </a:rPr>
              <a:t>Il sert de base pour les deux autres couches, pour leur exécution. Le mot-clé derrière cette </a:t>
            </a:r>
            <a:r>
              <a:rPr lang="fr-FR" sz="2400" b="1" dirty="0" smtClean="0">
                <a:solidFill>
                  <a:srgbClr val="FF0000"/>
                </a:solidFill>
                <a:latin typeface="+mj-lt"/>
              </a:rPr>
              <a:t>couche est </a:t>
            </a:r>
            <a:r>
              <a:rPr lang="fr-FR" sz="2400" b="1" dirty="0">
                <a:solidFill>
                  <a:srgbClr val="FF0000"/>
                </a:solidFill>
                <a:latin typeface="+mj-lt"/>
              </a:rPr>
              <a:t>de </a:t>
            </a:r>
            <a:r>
              <a:rPr lang="fr-FR" sz="2400" b="1" i="1" dirty="0">
                <a:solidFill>
                  <a:srgbClr val="FF0000"/>
                </a:solidFill>
                <a:latin typeface="+mj-lt"/>
              </a:rPr>
              <a:t>virtualisation</a:t>
            </a:r>
            <a:r>
              <a:rPr lang="en-US" sz="2400" b="1" i="1" dirty="0" smtClean="0">
                <a:solidFill>
                  <a:srgbClr val="FF0000"/>
                </a:solidFill>
                <a:latin typeface="+mj-lt"/>
              </a:rPr>
              <a:t>. </a:t>
            </a:r>
            <a:endParaRPr lang="en-US" sz="2400" b="1" i="1" dirty="0" smtClean="0">
              <a:latin typeface="+mj-lt"/>
            </a:endParaRPr>
          </a:p>
          <a:p>
            <a:pPr algn="just"/>
            <a:r>
              <a:rPr lang="fr-FR" sz="2400" dirty="0">
                <a:solidFill>
                  <a:srgbClr val="002060"/>
                </a:solidFill>
                <a:latin typeface="+mj-lt"/>
              </a:rPr>
              <a:t>Essayons de comprendre cela en utilisant Amazon EC2. </a:t>
            </a:r>
            <a:r>
              <a:rPr lang="fr-FR" sz="2400" dirty="0" smtClean="0">
                <a:solidFill>
                  <a:srgbClr val="002060"/>
                </a:solidFill>
                <a:latin typeface="+mj-lt"/>
              </a:rPr>
              <a:t>Dans </a:t>
            </a:r>
            <a:r>
              <a:rPr lang="fr-FR" sz="2400" u="sng" dirty="0">
                <a:solidFill>
                  <a:srgbClr val="0000CC"/>
                </a:solidFill>
                <a:latin typeface="+mj-lt"/>
              </a:rPr>
              <a:t>Amazon </a:t>
            </a:r>
            <a:r>
              <a:rPr lang="fr-FR" sz="2400" u="sng" dirty="0" smtClean="0">
                <a:solidFill>
                  <a:srgbClr val="0000CC"/>
                </a:solidFill>
                <a:latin typeface="+mj-lt"/>
              </a:rPr>
              <a:t>EC2</a:t>
            </a:r>
            <a:r>
              <a:rPr lang="fr-FR" sz="2400" dirty="0" smtClean="0">
                <a:latin typeface="+mj-lt"/>
              </a:rPr>
              <a:t> </a:t>
            </a:r>
            <a:r>
              <a:rPr lang="fr-FR" sz="2400" dirty="0" smtClean="0">
                <a:solidFill>
                  <a:srgbClr val="002060"/>
                </a:solidFill>
                <a:latin typeface="+mj-lt"/>
              </a:rPr>
              <a:t>(</a:t>
            </a:r>
            <a:r>
              <a:rPr lang="fr-FR" sz="2400" dirty="0" err="1" smtClean="0">
                <a:solidFill>
                  <a:srgbClr val="002060"/>
                </a:solidFill>
                <a:latin typeface="+mj-lt"/>
              </a:rPr>
              <a:t>Elastic</a:t>
            </a:r>
            <a:r>
              <a:rPr lang="fr-FR" sz="2400" dirty="0" smtClean="0">
                <a:solidFill>
                  <a:srgbClr val="002060"/>
                </a:solidFill>
                <a:latin typeface="+mj-lt"/>
              </a:rPr>
              <a:t> </a:t>
            </a:r>
            <a:r>
              <a:rPr lang="fr-FR" sz="2400" dirty="0" err="1">
                <a:solidFill>
                  <a:srgbClr val="002060"/>
                </a:solidFill>
                <a:latin typeface="+mj-lt"/>
              </a:rPr>
              <a:t>Compute</a:t>
            </a:r>
            <a:r>
              <a:rPr lang="fr-FR" sz="2400" dirty="0">
                <a:solidFill>
                  <a:srgbClr val="002060"/>
                </a:solidFill>
                <a:latin typeface="+mj-lt"/>
              </a:rPr>
              <a:t> Cloud) votre demande sera </a:t>
            </a:r>
            <a:r>
              <a:rPr lang="fr-FR" sz="2400" dirty="0" smtClean="0">
                <a:solidFill>
                  <a:srgbClr val="002060"/>
                </a:solidFill>
                <a:latin typeface="+mj-lt"/>
              </a:rPr>
              <a:t>exécutée </a:t>
            </a:r>
            <a:r>
              <a:rPr lang="fr-FR" sz="2400" dirty="0">
                <a:solidFill>
                  <a:srgbClr val="002060"/>
                </a:solidFill>
                <a:latin typeface="+mj-lt"/>
              </a:rPr>
              <a:t>sur un ordinateur virtuel (instance virtuelle). Vous avez le choix de l'ordinateur virtuel, où vous pouvez sélectionner une configuration de processeur, </a:t>
            </a:r>
            <a:r>
              <a:rPr lang="fr-FR" sz="2400" dirty="0" smtClean="0">
                <a:solidFill>
                  <a:srgbClr val="002060"/>
                </a:solidFill>
                <a:latin typeface="+mj-lt"/>
              </a:rPr>
              <a:t>de </a:t>
            </a:r>
            <a:r>
              <a:rPr lang="fr-FR" sz="2400" dirty="0">
                <a:solidFill>
                  <a:srgbClr val="002060"/>
                </a:solidFill>
                <a:latin typeface="+mj-lt"/>
              </a:rPr>
              <a:t>mémoire et </a:t>
            </a:r>
            <a:r>
              <a:rPr lang="fr-FR" sz="2400" dirty="0" smtClean="0">
                <a:solidFill>
                  <a:srgbClr val="002060"/>
                </a:solidFill>
                <a:latin typeface="+mj-lt"/>
              </a:rPr>
              <a:t>de </a:t>
            </a:r>
            <a:r>
              <a:rPr lang="fr-FR" sz="2400" dirty="0">
                <a:solidFill>
                  <a:srgbClr val="002060"/>
                </a:solidFill>
                <a:latin typeface="+mj-lt"/>
              </a:rPr>
              <a:t>stockage qui est optimale pour votre application. L'ensemble </a:t>
            </a:r>
            <a:r>
              <a:rPr lang="fr-FR" sz="2400" dirty="0" smtClean="0">
                <a:solidFill>
                  <a:srgbClr val="002060"/>
                </a:solidFill>
                <a:latin typeface="+mj-lt"/>
              </a:rPr>
              <a:t>de l’infrastructure globale du Cloud _ i.e. les serveurs</a:t>
            </a:r>
            <a:r>
              <a:rPr lang="fr-FR" sz="2400" dirty="0">
                <a:solidFill>
                  <a:srgbClr val="002060"/>
                </a:solidFill>
                <a:latin typeface="+mj-lt"/>
              </a:rPr>
              <a:t>, routeurs, </a:t>
            </a:r>
            <a:r>
              <a:rPr lang="fr-FR" sz="2400" dirty="0" smtClean="0">
                <a:solidFill>
                  <a:srgbClr val="002060"/>
                </a:solidFill>
                <a:latin typeface="+mj-lt"/>
              </a:rPr>
              <a:t>matériel à partage de charge (</a:t>
            </a:r>
            <a:r>
              <a:rPr lang="fr-FR" sz="2400" dirty="0" err="1" smtClean="0">
                <a:solidFill>
                  <a:srgbClr val="002060"/>
                </a:solidFill>
                <a:latin typeface="+mj-lt"/>
              </a:rPr>
              <a:t>load</a:t>
            </a:r>
            <a:r>
              <a:rPr lang="fr-FR" sz="2400" dirty="0" smtClean="0">
                <a:solidFill>
                  <a:srgbClr val="002060"/>
                </a:solidFill>
                <a:latin typeface="+mj-lt"/>
              </a:rPr>
              <a:t> </a:t>
            </a:r>
            <a:r>
              <a:rPr lang="fr-FR" sz="2400" dirty="0" err="1" smtClean="0">
                <a:solidFill>
                  <a:srgbClr val="002060"/>
                </a:solidFill>
                <a:latin typeface="+mj-lt"/>
              </a:rPr>
              <a:t>balancing</a:t>
            </a:r>
            <a:r>
              <a:rPr lang="fr-FR" sz="2400" dirty="0" smtClean="0">
                <a:solidFill>
                  <a:srgbClr val="002060"/>
                </a:solidFill>
                <a:latin typeface="+mj-lt"/>
              </a:rPr>
              <a:t> hardware), </a:t>
            </a:r>
            <a:r>
              <a:rPr lang="fr-FR" sz="2400" dirty="0">
                <a:solidFill>
                  <a:srgbClr val="002060"/>
                </a:solidFill>
                <a:latin typeface="+mj-lt"/>
              </a:rPr>
              <a:t>pare-feu, </a:t>
            </a:r>
            <a:r>
              <a:rPr lang="fr-FR" sz="2400" dirty="0" smtClean="0">
                <a:solidFill>
                  <a:srgbClr val="002060"/>
                </a:solidFill>
                <a:latin typeface="+mj-lt"/>
              </a:rPr>
              <a:t>stockage </a:t>
            </a:r>
            <a:r>
              <a:rPr lang="fr-FR" sz="2400" dirty="0">
                <a:solidFill>
                  <a:srgbClr val="002060"/>
                </a:solidFill>
                <a:latin typeface="+mj-lt"/>
              </a:rPr>
              <a:t>et autres équipements réseau </a:t>
            </a:r>
            <a:r>
              <a:rPr lang="fr-FR" sz="2400" dirty="0" smtClean="0">
                <a:solidFill>
                  <a:srgbClr val="002060"/>
                </a:solidFill>
                <a:latin typeface="+mj-lt"/>
              </a:rPr>
              <a:t>_ sont </a:t>
            </a:r>
            <a:r>
              <a:rPr lang="fr-FR" sz="2400" dirty="0">
                <a:solidFill>
                  <a:srgbClr val="002060"/>
                </a:solidFill>
                <a:latin typeface="+mj-lt"/>
              </a:rPr>
              <a:t>fournis par le fournisseur </a:t>
            </a:r>
            <a:r>
              <a:rPr lang="fr-FR" sz="2400" dirty="0" smtClean="0">
                <a:solidFill>
                  <a:srgbClr val="002060"/>
                </a:solidFill>
                <a:latin typeface="+mj-lt"/>
              </a:rPr>
              <a:t>de l’</a:t>
            </a:r>
            <a:r>
              <a:rPr lang="fr-FR" sz="2400" u="sng" dirty="0" err="1" smtClean="0">
                <a:solidFill>
                  <a:srgbClr val="0000CC"/>
                </a:solidFill>
                <a:latin typeface="+mj-lt"/>
              </a:rPr>
              <a:t>IaaS</a:t>
            </a:r>
            <a:r>
              <a:rPr lang="fr-FR" sz="2400" dirty="0">
                <a:latin typeface="+mj-lt"/>
              </a:rPr>
              <a:t>. </a:t>
            </a:r>
            <a:r>
              <a:rPr lang="fr-FR" sz="2400" dirty="0">
                <a:solidFill>
                  <a:srgbClr val="002060"/>
                </a:solidFill>
                <a:latin typeface="+mj-lt"/>
              </a:rPr>
              <a:t>Le client </a:t>
            </a:r>
            <a:r>
              <a:rPr lang="fr-FR" sz="2400" dirty="0" smtClean="0">
                <a:solidFill>
                  <a:srgbClr val="002060"/>
                </a:solidFill>
                <a:latin typeface="+mj-lt"/>
              </a:rPr>
              <a:t>achète </a:t>
            </a:r>
            <a:r>
              <a:rPr lang="fr-FR" sz="2400" dirty="0">
                <a:solidFill>
                  <a:srgbClr val="002060"/>
                </a:solidFill>
                <a:latin typeface="+mj-lt"/>
              </a:rPr>
              <a:t>ces ressources comme un </a:t>
            </a:r>
            <a:r>
              <a:rPr lang="fr-FR" sz="2400" dirty="0" smtClean="0">
                <a:solidFill>
                  <a:srgbClr val="002060"/>
                </a:solidFill>
                <a:latin typeface="+mj-lt"/>
              </a:rPr>
              <a:t>service, </a:t>
            </a:r>
            <a:r>
              <a:rPr lang="fr-FR" sz="2400" dirty="0">
                <a:solidFill>
                  <a:srgbClr val="002060"/>
                </a:solidFill>
                <a:latin typeface="+mj-lt"/>
              </a:rPr>
              <a:t>sur </a:t>
            </a:r>
            <a:r>
              <a:rPr lang="fr-FR" sz="2400" dirty="0" smtClean="0">
                <a:solidFill>
                  <a:srgbClr val="002060"/>
                </a:solidFill>
                <a:latin typeface="+mj-lt"/>
              </a:rPr>
              <a:t>la </a:t>
            </a:r>
            <a:r>
              <a:rPr lang="fr-FR" sz="2400" dirty="0">
                <a:solidFill>
                  <a:srgbClr val="002060"/>
                </a:solidFill>
                <a:latin typeface="+mj-lt"/>
              </a:rPr>
              <a:t>base de </a:t>
            </a:r>
            <a:r>
              <a:rPr lang="fr-FR" sz="2400" dirty="0" smtClean="0">
                <a:solidFill>
                  <a:srgbClr val="002060"/>
                </a:solidFill>
                <a:latin typeface="+mj-lt"/>
              </a:rPr>
              <a:t>ses besoins</a:t>
            </a:r>
            <a:r>
              <a:rPr lang="en-US" sz="2400" dirty="0" smtClean="0">
                <a:solidFill>
                  <a:srgbClr val="002060"/>
                </a:solidFill>
                <a:latin typeface="+mj-lt"/>
              </a:rPr>
              <a:t>.</a:t>
            </a:r>
            <a:endParaRPr lang="en-US" sz="2400" dirty="0">
              <a:solidFill>
                <a:srgbClr val="002060"/>
              </a:solidFill>
              <a:latin typeface="+mj-lt"/>
            </a:endParaRPr>
          </a:p>
        </p:txBody>
      </p:sp>
      <p:sp>
        <p:nvSpPr>
          <p:cNvPr id="5" name="Espace réservé du numéro de diapositive 4"/>
          <p:cNvSpPr>
            <a:spLocks noGrp="1"/>
          </p:cNvSpPr>
          <p:nvPr>
            <p:ph type="sldNum" sz="quarter" idx="12"/>
          </p:nvPr>
        </p:nvSpPr>
        <p:spPr>
          <a:xfrm>
            <a:off x="7812360" y="116632"/>
            <a:ext cx="981472" cy="355551"/>
          </a:xfrm>
        </p:spPr>
        <p:txBody>
          <a:bodyPr/>
          <a:lstStyle/>
          <a:p>
            <a:fld id="{84084C39-E697-4972-A878-9CAFD629EB01}" type="slidenum">
              <a:rPr lang="en-US" smtClean="0"/>
              <a:t>28</a:t>
            </a:fld>
            <a:endParaRPr lang="en-US"/>
          </a:p>
        </p:txBody>
      </p:sp>
    </p:spTree>
    <p:extLst>
      <p:ext uri="{BB962C8B-B14F-4D97-AF65-F5344CB8AC3E}">
        <p14:creationId xmlns:p14="http://schemas.microsoft.com/office/powerpoint/2010/main" val="1227388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3" name="Title 1"/>
          <p:cNvSpPr txBox="1">
            <a:spLocks/>
          </p:cNvSpPr>
          <p:nvPr/>
        </p:nvSpPr>
        <p:spPr>
          <a:xfrm>
            <a:off x="685800" y="801836"/>
            <a:ext cx="8001000" cy="51812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Infrastructure as a Service (</a:t>
            </a:r>
            <a:r>
              <a:rPr lang="en-US" sz="3600" b="1" dirty="0" err="1" smtClean="0">
                <a:solidFill>
                  <a:srgbClr val="002060"/>
                </a:solidFill>
              </a:rPr>
              <a:t>IaaS</a:t>
            </a:r>
            <a:r>
              <a:rPr lang="en-US" sz="3600" b="1" dirty="0" smtClean="0">
                <a:solidFill>
                  <a:srgbClr val="002060"/>
                </a:solidFill>
              </a:rPr>
              <a:t>)</a:t>
            </a:r>
            <a:endParaRPr lang="en-US" sz="3600" dirty="0">
              <a:solidFill>
                <a:srgbClr val="002060"/>
              </a:solidFill>
            </a:endParaRPr>
          </a:p>
        </p:txBody>
      </p:sp>
      <p:sp>
        <p:nvSpPr>
          <p:cNvPr id="4" name="ZoneTexte 3"/>
          <p:cNvSpPr txBox="1"/>
          <p:nvPr/>
        </p:nvSpPr>
        <p:spPr>
          <a:xfrm>
            <a:off x="179512" y="1340768"/>
            <a:ext cx="8640960" cy="3046988"/>
          </a:xfrm>
          <a:prstGeom prst="rect">
            <a:avLst/>
          </a:prstGeom>
          <a:noFill/>
        </p:spPr>
        <p:txBody>
          <a:bodyPr wrap="square" rtlCol="0">
            <a:spAutoFit/>
          </a:bodyPr>
          <a:lstStyle/>
          <a:p>
            <a:pPr algn="just"/>
            <a:r>
              <a:rPr lang="fr-FR" altLang="fr-FR" sz="2400" dirty="0">
                <a:solidFill>
                  <a:srgbClr val="002060"/>
                </a:solidFill>
              </a:rPr>
              <a:t>C'est le service de plus bas niveau. Il consiste à offrir un accès à un parc informatique </a:t>
            </a:r>
            <a:r>
              <a:rPr lang="fr-FR" altLang="fr-FR" sz="2400" dirty="0">
                <a:solidFill>
                  <a:srgbClr val="002060"/>
                </a:solidFill>
                <a:hlinkClick r:id="rId2" tooltip="Virtualisation"/>
              </a:rPr>
              <a:t>virtualisé</a:t>
            </a:r>
            <a:r>
              <a:rPr lang="fr-FR" altLang="fr-FR" sz="2400" dirty="0">
                <a:solidFill>
                  <a:srgbClr val="002060"/>
                </a:solidFill>
              </a:rPr>
              <a:t>. Des </a:t>
            </a:r>
            <a:r>
              <a:rPr lang="fr-FR" altLang="fr-FR" sz="2400" dirty="0">
                <a:solidFill>
                  <a:srgbClr val="002060"/>
                </a:solidFill>
                <a:hlinkClick r:id="rId3" tooltip="Machine virtuelle"/>
              </a:rPr>
              <a:t>machines virtuelles</a:t>
            </a:r>
            <a:r>
              <a:rPr lang="fr-FR" altLang="fr-FR" sz="2400" dirty="0">
                <a:solidFill>
                  <a:srgbClr val="002060"/>
                </a:solidFill>
              </a:rPr>
              <a:t> sur lesquelles le consommateur peut installer un système d'exploitation et des applications. Le consommateur est ainsi dispensé de l'achat de matériel informatique. </a:t>
            </a:r>
            <a:r>
              <a:rPr lang="fr-FR" altLang="fr-FR" sz="2400" b="1" dirty="0">
                <a:solidFill>
                  <a:srgbClr val="002060"/>
                </a:solidFill>
              </a:rPr>
              <a:t>Ce service s'apparente aux services d'hébergement classiques des </a:t>
            </a:r>
            <a:r>
              <a:rPr lang="fr-FR" altLang="fr-FR" sz="2400" b="1" dirty="0">
                <a:solidFill>
                  <a:srgbClr val="002060"/>
                </a:solidFill>
                <a:hlinkClick r:id="rId4" tooltip="Centre de traitement de données"/>
              </a:rPr>
              <a:t>centre de traitement de données</a:t>
            </a:r>
            <a:r>
              <a:rPr lang="fr-FR" altLang="fr-FR" sz="2400" dirty="0">
                <a:solidFill>
                  <a:srgbClr val="002060"/>
                </a:solidFill>
              </a:rPr>
              <a:t> [</a:t>
            </a:r>
            <a:r>
              <a:rPr lang="fr-FR" altLang="fr-FR" sz="2400" dirty="0" err="1" smtClean="0">
                <a:solidFill>
                  <a:srgbClr val="002060"/>
                </a:solidFill>
              </a:rPr>
              <a:t>datacenter</a:t>
            </a:r>
            <a:r>
              <a:rPr lang="fr-FR" altLang="fr-FR" sz="2400" dirty="0" smtClean="0">
                <a:solidFill>
                  <a:srgbClr val="002060"/>
                </a:solidFill>
              </a:rPr>
              <a:t> (°) </a:t>
            </a:r>
            <a:r>
              <a:rPr lang="fr-FR" altLang="fr-FR" sz="2400" dirty="0">
                <a:solidFill>
                  <a:srgbClr val="002060"/>
                </a:solidFill>
              </a:rPr>
              <a:t>…] et la tendance est en faveur de services de plus haut niveau, qui font davantage abstraction de détails techniques</a:t>
            </a:r>
            <a:r>
              <a:rPr lang="fr-FR" altLang="fr-FR" sz="2400" baseline="30000" dirty="0">
                <a:solidFill>
                  <a:srgbClr val="002060"/>
                </a:solidFill>
                <a:hlinkClick r:id="rId5"/>
              </a:rPr>
              <a:t>10</a:t>
            </a:r>
            <a:r>
              <a:rPr lang="fr-FR" altLang="fr-FR" sz="2400" dirty="0">
                <a:solidFill>
                  <a:srgbClr val="002060"/>
                </a:solidFill>
              </a:rPr>
              <a:t>. </a:t>
            </a: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29</a:t>
            </a:fld>
            <a:endParaRPr lang="en-US"/>
          </a:p>
        </p:txBody>
      </p:sp>
      <p:pic>
        <p:nvPicPr>
          <p:cNvPr id="12290" name="Picture 2" descr="D:\Users\blisan\Pictures\cloud\Infrastructure as a Servi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4749695"/>
            <a:ext cx="2562225" cy="178117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79512" y="4653136"/>
            <a:ext cx="5040560" cy="461665"/>
          </a:xfrm>
          <a:prstGeom prst="rect">
            <a:avLst/>
          </a:prstGeom>
          <a:noFill/>
        </p:spPr>
        <p:txBody>
          <a:bodyPr wrap="square" rtlCol="0">
            <a:spAutoFit/>
          </a:bodyPr>
          <a:lstStyle/>
          <a:p>
            <a:pPr algn="just"/>
            <a:r>
              <a:rPr lang="fr-FR" sz="1200" dirty="0" smtClean="0">
                <a:solidFill>
                  <a:srgbClr val="002060"/>
                </a:solidFill>
              </a:rPr>
              <a:t>(°) Datacenter : usine </a:t>
            </a:r>
            <a:r>
              <a:rPr lang="fr-FR" sz="1200" dirty="0">
                <a:solidFill>
                  <a:srgbClr val="002060"/>
                </a:solidFill>
              </a:rPr>
              <a:t>ou </a:t>
            </a:r>
            <a:r>
              <a:rPr lang="fr-FR" sz="1200" dirty="0" smtClean="0">
                <a:solidFill>
                  <a:srgbClr val="002060"/>
                </a:solidFill>
              </a:rPr>
              <a:t>centre </a:t>
            </a:r>
            <a:r>
              <a:rPr lang="fr-FR" sz="1200" dirty="0">
                <a:solidFill>
                  <a:srgbClr val="002060"/>
                </a:solidFill>
              </a:rPr>
              <a:t>de stockage de données, fonctionnant jour et </a:t>
            </a:r>
            <a:r>
              <a:rPr lang="fr-FR" sz="1200" dirty="0" smtClean="0">
                <a:solidFill>
                  <a:srgbClr val="002060"/>
                </a:solidFill>
              </a:rPr>
              <a:t>nuit.</a:t>
            </a:r>
            <a:endParaRPr lang="fr-FR" sz="1200" dirty="0">
              <a:solidFill>
                <a:srgbClr val="002060"/>
              </a:solidFill>
            </a:endParaRPr>
          </a:p>
        </p:txBody>
      </p:sp>
    </p:spTree>
    <p:extLst>
      <p:ext uri="{BB962C8B-B14F-4D97-AF65-F5344CB8AC3E}">
        <p14:creationId xmlns:p14="http://schemas.microsoft.com/office/powerpoint/2010/main" val="682918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596336" y="249183"/>
            <a:ext cx="1090464" cy="268139"/>
          </a:xfrm>
        </p:spPr>
        <p:txBody>
          <a:bodyPr/>
          <a:lstStyle/>
          <a:p>
            <a:fld id="{84084C39-E697-4972-A878-9CAFD629EB01}" type="slidenum">
              <a:rPr lang="en-US" smtClean="0"/>
              <a:t>3</a:t>
            </a:fld>
            <a:endParaRPr lang="en-US" dirty="0"/>
          </a:p>
        </p:txBody>
      </p:sp>
      <p:sp>
        <p:nvSpPr>
          <p:cNvPr id="3" name="ZoneTexte 2"/>
          <p:cNvSpPr txBox="1"/>
          <p:nvPr/>
        </p:nvSpPr>
        <p:spPr>
          <a:xfrm>
            <a:off x="203449" y="764704"/>
            <a:ext cx="8568952" cy="4247317"/>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02060"/>
                </a:solidFill>
              </a:rPr>
              <a:t>Le </a:t>
            </a:r>
            <a:r>
              <a:rPr lang="fr-FR" i="1" dirty="0">
                <a:solidFill>
                  <a:srgbClr val="002060"/>
                </a:solidFill>
              </a:rPr>
              <a:t>cloud </a:t>
            </a:r>
            <a:r>
              <a:rPr lang="fr-FR" i="1" dirty="0" err="1" smtClean="0">
                <a:solidFill>
                  <a:srgbClr val="002060"/>
                </a:solidFill>
              </a:rPr>
              <a:t>computing</a:t>
            </a:r>
            <a:r>
              <a:rPr lang="fr-FR" i="1" dirty="0" smtClean="0">
                <a:solidFill>
                  <a:srgbClr val="002060"/>
                </a:solidFill>
              </a:rPr>
              <a:t> </a:t>
            </a:r>
            <a:r>
              <a:rPr lang="fr-FR" dirty="0" smtClean="0">
                <a:solidFill>
                  <a:srgbClr val="002060"/>
                </a:solidFill>
              </a:rPr>
              <a:t>(littéralement « le calcul sur/avec le nuage ») </a:t>
            </a:r>
            <a:r>
              <a:rPr lang="fr-FR" dirty="0">
                <a:solidFill>
                  <a:srgbClr val="002060"/>
                </a:solidFill>
              </a:rPr>
              <a:t>est un modèle informatique qui vous permet d'accéder des ressources logicielles, </a:t>
            </a:r>
            <a:r>
              <a:rPr lang="fr-FR" dirty="0" smtClean="0">
                <a:solidFill>
                  <a:srgbClr val="002060"/>
                </a:solidFill>
              </a:rPr>
              <a:t>des serveurs </a:t>
            </a:r>
            <a:r>
              <a:rPr lang="fr-FR" dirty="0">
                <a:solidFill>
                  <a:srgbClr val="002060"/>
                </a:solidFill>
              </a:rPr>
              <a:t>et </a:t>
            </a:r>
            <a:r>
              <a:rPr lang="fr-FR" dirty="0" smtClean="0">
                <a:solidFill>
                  <a:srgbClr val="002060"/>
                </a:solidFill>
              </a:rPr>
              <a:t>du </a:t>
            </a:r>
            <a:r>
              <a:rPr lang="fr-FR" dirty="0">
                <a:solidFill>
                  <a:srgbClr val="002060"/>
                </a:solidFill>
              </a:rPr>
              <a:t>stockage sur Internet, </a:t>
            </a:r>
            <a:r>
              <a:rPr lang="fr-FR" dirty="0" smtClean="0">
                <a:solidFill>
                  <a:srgbClr val="002060"/>
                </a:solidFill>
              </a:rPr>
              <a:t>en libre-service, normalement payant à la demande (sauf exception).</a:t>
            </a:r>
            <a:endParaRPr lang="fr-FR" dirty="0">
              <a:solidFill>
                <a:srgbClr val="002060"/>
              </a:solidFill>
            </a:endParaRPr>
          </a:p>
          <a:p>
            <a:pPr marL="285750" indent="-285750" algn="just">
              <a:buFont typeface="Arial" panose="020B0604020202020204" pitchFamily="34" charset="0"/>
              <a:buChar char="•"/>
            </a:pPr>
            <a:r>
              <a:rPr lang="fr-FR" dirty="0" smtClean="0">
                <a:solidFill>
                  <a:srgbClr val="002060"/>
                </a:solidFill>
              </a:rPr>
              <a:t>Au </a:t>
            </a:r>
            <a:r>
              <a:rPr lang="fr-FR" dirty="0">
                <a:solidFill>
                  <a:srgbClr val="002060"/>
                </a:solidFill>
              </a:rPr>
              <a:t>lieu d'avoir à acheter, installer, entretenir et gérer ces ressources sur vos propres serveurs sur </a:t>
            </a:r>
            <a:r>
              <a:rPr lang="fr-FR" dirty="0" smtClean="0">
                <a:solidFill>
                  <a:srgbClr val="002060"/>
                </a:solidFill>
              </a:rPr>
              <a:t>votre site informatique, vous y accédez </a:t>
            </a:r>
            <a:r>
              <a:rPr lang="fr-FR" dirty="0">
                <a:solidFill>
                  <a:srgbClr val="002060"/>
                </a:solidFill>
              </a:rPr>
              <a:t>et </a:t>
            </a:r>
            <a:r>
              <a:rPr lang="fr-FR" dirty="0" smtClean="0">
                <a:solidFill>
                  <a:srgbClr val="002060"/>
                </a:solidFill>
              </a:rPr>
              <a:t>les utilisez </a:t>
            </a:r>
            <a:r>
              <a:rPr lang="fr-FR" dirty="0">
                <a:solidFill>
                  <a:srgbClr val="002060"/>
                </a:solidFill>
              </a:rPr>
              <a:t>sur Internet </a:t>
            </a:r>
            <a:r>
              <a:rPr lang="fr-FR" dirty="0" smtClean="0">
                <a:solidFill>
                  <a:srgbClr val="002060"/>
                </a:solidFill>
              </a:rPr>
              <a:t>via, le plus souvent, </a:t>
            </a:r>
            <a:r>
              <a:rPr lang="fr-FR" dirty="0">
                <a:solidFill>
                  <a:srgbClr val="002060"/>
                </a:solidFill>
              </a:rPr>
              <a:t>un navigateur Web</a:t>
            </a:r>
          </a:p>
          <a:p>
            <a:pPr marL="285750" indent="-285750" algn="just">
              <a:buFont typeface="Arial" panose="020B0604020202020204" pitchFamily="34" charset="0"/>
              <a:buChar char="•"/>
            </a:pPr>
            <a:r>
              <a:rPr lang="fr-FR" dirty="0">
                <a:solidFill>
                  <a:srgbClr val="002060"/>
                </a:solidFill>
              </a:rPr>
              <a:t>Parfois, vous pourriez avoir besoin de télécharger un petit morceau de code client, mais </a:t>
            </a:r>
            <a:r>
              <a:rPr lang="fr-FR" dirty="0" smtClean="0">
                <a:solidFill>
                  <a:srgbClr val="002060"/>
                </a:solidFill>
              </a:rPr>
              <a:t>dans </a:t>
            </a:r>
            <a:r>
              <a:rPr lang="fr-FR" dirty="0">
                <a:solidFill>
                  <a:srgbClr val="002060"/>
                </a:solidFill>
              </a:rPr>
              <a:t>la </a:t>
            </a:r>
            <a:r>
              <a:rPr lang="fr-FR" dirty="0" smtClean="0">
                <a:solidFill>
                  <a:srgbClr val="002060"/>
                </a:solidFill>
              </a:rPr>
              <a:t>plupart des cas, </a:t>
            </a:r>
            <a:r>
              <a:rPr lang="fr-FR" dirty="0">
                <a:solidFill>
                  <a:srgbClr val="002060"/>
                </a:solidFill>
              </a:rPr>
              <a:t>la vraie </a:t>
            </a:r>
            <a:r>
              <a:rPr lang="fr-FR" dirty="0" smtClean="0">
                <a:solidFill>
                  <a:srgbClr val="002060"/>
                </a:solidFill>
              </a:rPr>
              <a:t>puissance de calcul </a:t>
            </a:r>
            <a:r>
              <a:rPr lang="fr-FR" dirty="0">
                <a:solidFill>
                  <a:srgbClr val="002060"/>
                </a:solidFill>
              </a:rPr>
              <a:t>est fournie par le </a:t>
            </a:r>
            <a:r>
              <a:rPr lang="fr-FR" dirty="0" smtClean="0">
                <a:solidFill>
                  <a:srgbClr val="002060"/>
                </a:solidFill>
              </a:rPr>
              <a:t>nuage.</a:t>
            </a:r>
          </a:p>
          <a:p>
            <a:pPr marL="285750" indent="-285750" algn="just">
              <a:buFont typeface="Arial" panose="020B0604020202020204" pitchFamily="34" charset="0"/>
              <a:buChar char="•"/>
            </a:pPr>
            <a:r>
              <a:rPr lang="fr-FR" dirty="0">
                <a:solidFill>
                  <a:srgbClr val="002060"/>
                </a:solidFill>
              </a:rPr>
              <a:t>Le </a:t>
            </a:r>
            <a:r>
              <a:rPr lang="fr-FR" i="1" dirty="0">
                <a:solidFill>
                  <a:srgbClr val="002060"/>
                </a:solidFill>
              </a:rPr>
              <a:t>cloud </a:t>
            </a:r>
            <a:r>
              <a:rPr lang="fr-FR" i="1" dirty="0" err="1" smtClean="0">
                <a:solidFill>
                  <a:srgbClr val="002060"/>
                </a:solidFill>
              </a:rPr>
              <a:t>computing</a:t>
            </a:r>
            <a:r>
              <a:rPr lang="fr-FR" dirty="0" smtClean="0">
                <a:solidFill>
                  <a:srgbClr val="002060"/>
                </a:solidFill>
              </a:rPr>
              <a:t> nécessite un réseau d’ordinateurs, le plus souvent puissants, des data </a:t>
            </a:r>
            <a:r>
              <a:rPr lang="fr-FR" dirty="0" err="1" smtClean="0">
                <a:solidFill>
                  <a:srgbClr val="002060"/>
                </a:solidFill>
              </a:rPr>
              <a:t>centers</a:t>
            </a:r>
            <a:r>
              <a:rPr lang="fr-FR" dirty="0" smtClean="0">
                <a:solidFill>
                  <a:srgbClr val="002060"/>
                </a:solidFill>
              </a:rPr>
              <a:t> … Il </a:t>
            </a:r>
            <a:r>
              <a:rPr lang="fr-FR" dirty="0">
                <a:solidFill>
                  <a:srgbClr val="002060"/>
                </a:solidFill>
              </a:rPr>
              <a:t>peut utiliser une </a:t>
            </a:r>
            <a:r>
              <a:rPr lang="fr-FR" dirty="0" smtClean="0">
                <a:solidFill>
                  <a:srgbClr val="002060"/>
                </a:solidFill>
              </a:rPr>
              <a:t>« grille informatique » </a:t>
            </a:r>
            <a:r>
              <a:rPr lang="fr-FR" dirty="0">
                <a:solidFill>
                  <a:srgbClr val="002060"/>
                </a:solidFill>
              </a:rPr>
              <a:t>(en anglais, </a:t>
            </a:r>
            <a:r>
              <a:rPr lang="fr-FR" dirty="0" err="1">
                <a:solidFill>
                  <a:srgbClr val="002060"/>
                </a:solidFill>
              </a:rPr>
              <a:t>grid</a:t>
            </a:r>
            <a:r>
              <a:rPr lang="fr-FR" dirty="0">
                <a:solidFill>
                  <a:srgbClr val="002060"/>
                </a:solidFill>
              </a:rPr>
              <a:t> </a:t>
            </a:r>
            <a:r>
              <a:rPr lang="fr-FR" dirty="0" err="1">
                <a:solidFill>
                  <a:srgbClr val="002060"/>
                </a:solidFill>
              </a:rPr>
              <a:t>computing</a:t>
            </a:r>
            <a:r>
              <a:rPr lang="fr-FR" dirty="0" smtClean="0">
                <a:solidFill>
                  <a:srgbClr val="002060"/>
                </a:solidFill>
              </a:rPr>
              <a:t>) _ c’est-à-dire une infrastructure constituée </a:t>
            </a:r>
            <a:r>
              <a:rPr lang="fr-FR" dirty="0">
                <a:solidFill>
                  <a:srgbClr val="002060"/>
                </a:solidFill>
              </a:rPr>
              <a:t>d'un ensemble de </a:t>
            </a:r>
            <a:r>
              <a:rPr lang="fr-FR" dirty="0">
                <a:solidFill>
                  <a:srgbClr val="002060"/>
                </a:solidFill>
                <a:hlinkClick r:id="rId2" tooltip="Ressources informatiques"/>
              </a:rPr>
              <a:t>ressources informatiques</a:t>
            </a:r>
            <a:r>
              <a:rPr lang="fr-FR" dirty="0">
                <a:solidFill>
                  <a:srgbClr val="002060"/>
                </a:solidFill>
              </a:rPr>
              <a:t> potentiellement partagées, </a:t>
            </a:r>
            <a:r>
              <a:rPr lang="fr-FR" dirty="0" smtClean="0">
                <a:solidFill>
                  <a:srgbClr val="002060"/>
                </a:solidFill>
              </a:rPr>
              <a:t>distribuées, </a:t>
            </a:r>
            <a:r>
              <a:rPr lang="fr-FR" dirty="0">
                <a:solidFill>
                  <a:srgbClr val="002060"/>
                </a:solidFill>
              </a:rPr>
              <a:t>délocalisées </a:t>
            </a:r>
            <a:r>
              <a:rPr lang="fr-FR" dirty="0" smtClean="0">
                <a:solidFill>
                  <a:srgbClr val="002060"/>
                </a:solidFill>
              </a:rPr>
              <a:t> … _, mais il ne faut pas le confondre avec une </a:t>
            </a:r>
            <a:r>
              <a:rPr lang="fr-FR" dirty="0">
                <a:solidFill>
                  <a:srgbClr val="002060"/>
                </a:solidFill>
              </a:rPr>
              <a:t>« grille informatique </a:t>
            </a:r>
            <a:r>
              <a:rPr lang="fr-FR" dirty="0" smtClean="0">
                <a:solidFill>
                  <a:srgbClr val="002060"/>
                </a:solidFill>
              </a:rPr>
              <a:t>». C’est avant tout </a:t>
            </a:r>
            <a:r>
              <a:rPr lang="fr-FR" i="1" dirty="0" smtClean="0">
                <a:solidFill>
                  <a:srgbClr val="002060"/>
                </a:solidFill>
              </a:rPr>
              <a:t>un modèle </a:t>
            </a:r>
            <a:r>
              <a:rPr lang="fr-FR" i="1" dirty="0">
                <a:solidFill>
                  <a:srgbClr val="002060"/>
                </a:solidFill>
              </a:rPr>
              <a:t>informatique </a:t>
            </a:r>
            <a:r>
              <a:rPr lang="fr-FR" i="1" dirty="0" smtClean="0">
                <a:solidFill>
                  <a:srgbClr val="002060"/>
                </a:solidFill>
              </a:rPr>
              <a:t>et économique et un nouveau paradigme informatique</a:t>
            </a:r>
            <a:r>
              <a:rPr lang="fr-FR" dirty="0" smtClean="0">
                <a:solidFill>
                  <a:srgbClr val="002060"/>
                </a:solidFill>
              </a:rPr>
              <a:t>.</a:t>
            </a:r>
          </a:p>
        </p:txBody>
      </p:sp>
      <p:sp>
        <p:nvSpPr>
          <p:cNvPr id="4" name="ZoneTexte 3"/>
          <p:cNvSpPr txBox="1"/>
          <p:nvPr/>
        </p:nvSpPr>
        <p:spPr>
          <a:xfrm>
            <a:off x="3394357" y="332656"/>
            <a:ext cx="2187137" cy="369332"/>
          </a:xfrm>
          <a:prstGeom prst="rect">
            <a:avLst/>
          </a:prstGeom>
          <a:noFill/>
        </p:spPr>
        <p:txBody>
          <a:bodyPr wrap="none" rtlCol="0">
            <a:spAutoFit/>
          </a:bodyPr>
          <a:lstStyle/>
          <a:p>
            <a:pPr algn="ctr"/>
            <a:r>
              <a:rPr lang="fr-FR" dirty="0" smtClean="0">
                <a:solidFill>
                  <a:srgbClr val="002060"/>
                </a:solidFill>
              </a:rPr>
              <a:t>CLOUD - Introduction</a:t>
            </a:r>
            <a:endParaRPr lang="fr-FR" dirty="0">
              <a:solidFill>
                <a:srgbClr val="002060"/>
              </a:solidFill>
            </a:endParaRPr>
          </a:p>
        </p:txBody>
      </p:sp>
      <p:sp>
        <p:nvSpPr>
          <p:cNvPr id="5" name="Rectangle 4"/>
          <p:cNvSpPr/>
          <p:nvPr/>
        </p:nvSpPr>
        <p:spPr>
          <a:xfrm>
            <a:off x="868346" y="4959219"/>
            <a:ext cx="2983574" cy="369332"/>
          </a:xfrm>
          <a:prstGeom prst="rect">
            <a:avLst/>
          </a:prstGeom>
        </p:spPr>
        <p:txBody>
          <a:bodyPr wrap="none">
            <a:spAutoFit/>
          </a:bodyPr>
          <a:lstStyle/>
          <a:p>
            <a:pPr algn="ctr"/>
            <a:r>
              <a:rPr lang="fr-FR" dirty="0">
                <a:solidFill>
                  <a:srgbClr val="002060"/>
                </a:solidFill>
              </a:rPr>
              <a:t>Cloud </a:t>
            </a:r>
            <a:r>
              <a:rPr lang="fr-FR" dirty="0" err="1">
                <a:solidFill>
                  <a:srgbClr val="002060"/>
                </a:solidFill>
              </a:rPr>
              <a:t>Computing</a:t>
            </a:r>
            <a:r>
              <a:rPr lang="fr-FR" dirty="0">
                <a:solidFill>
                  <a:srgbClr val="002060"/>
                </a:solidFill>
              </a:rPr>
              <a:t> Data Center</a:t>
            </a:r>
          </a:p>
        </p:txBody>
      </p:sp>
      <p:sp>
        <p:nvSpPr>
          <p:cNvPr id="6" name="Rectangle 5"/>
          <p:cNvSpPr/>
          <p:nvPr/>
        </p:nvSpPr>
        <p:spPr>
          <a:xfrm>
            <a:off x="203448" y="5418086"/>
            <a:ext cx="3648472" cy="5506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Matériel, logiciel, </a:t>
            </a:r>
            <a:r>
              <a:rPr lang="fr-FR" sz="1400" dirty="0" smtClean="0">
                <a:solidFill>
                  <a:srgbClr val="002060"/>
                </a:solidFill>
              </a:rPr>
              <a:t>données résidentes </a:t>
            </a:r>
            <a:r>
              <a:rPr lang="fr-FR" sz="1400" dirty="0">
                <a:solidFill>
                  <a:srgbClr val="002060"/>
                </a:solidFill>
              </a:rPr>
              <a:t>au centre de données du fournisseur de services</a:t>
            </a:r>
          </a:p>
        </p:txBody>
      </p:sp>
      <p:sp>
        <p:nvSpPr>
          <p:cNvPr id="7" name="Rectangle 6"/>
          <p:cNvSpPr/>
          <p:nvPr/>
        </p:nvSpPr>
        <p:spPr>
          <a:xfrm>
            <a:off x="203447" y="6089748"/>
            <a:ext cx="3648473" cy="5231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Le prestataire de services assure sa gestion, etc.</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4981548"/>
            <a:ext cx="4088231" cy="1225291"/>
          </a:xfrm>
          <a:prstGeom prst="rect">
            <a:avLst/>
          </a:prstGeom>
        </p:spPr>
      </p:pic>
      <p:sp>
        <p:nvSpPr>
          <p:cNvPr id="12" name="Rectangle 11"/>
          <p:cNvSpPr/>
          <p:nvPr/>
        </p:nvSpPr>
        <p:spPr>
          <a:xfrm>
            <a:off x="7546153" y="4959219"/>
            <a:ext cx="1398333" cy="369332"/>
          </a:xfrm>
          <a:prstGeom prst="rect">
            <a:avLst/>
          </a:prstGeom>
        </p:spPr>
        <p:txBody>
          <a:bodyPr wrap="none">
            <a:spAutoFit/>
          </a:bodyPr>
          <a:lstStyle/>
          <a:p>
            <a:pPr algn="ctr"/>
            <a:r>
              <a:rPr lang="fr-FR" dirty="0" smtClean="0">
                <a:solidFill>
                  <a:srgbClr val="002060"/>
                </a:solidFill>
              </a:rPr>
              <a:t>Site du client</a:t>
            </a:r>
            <a:endParaRPr lang="fr-FR" dirty="0">
              <a:solidFill>
                <a:srgbClr val="002060"/>
              </a:solidFill>
            </a:endParaRPr>
          </a:p>
        </p:txBody>
      </p:sp>
      <p:sp>
        <p:nvSpPr>
          <p:cNvPr id="11" name="Rectangle 10"/>
          <p:cNvSpPr/>
          <p:nvPr/>
        </p:nvSpPr>
        <p:spPr>
          <a:xfrm>
            <a:off x="3995936" y="5968734"/>
            <a:ext cx="1585558" cy="53119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Services, supports, </a:t>
            </a:r>
            <a:r>
              <a:rPr lang="fr-FR" sz="1200" dirty="0">
                <a:solidFill>
                  <a:schemeClr val="tx1"/>
                </a:solidFill>
              </a:rPr>
              <a:t>sauvegardes etc.</a:t>
            </a:r>
          </a:p>
        </p:txBody>
      </p:sp>
    </p:spTree>
    <p:extLst>
      <p:ext uri="{BB962C8B-B14F-4D97-AF65-F5344CB8AC3E}">
        <p14:creationId xmlns:p14="http://schemas.microsoft.com/office/powerpoint/2010/main" val="3981907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620688"/>
            <a:ext cx="7486600" cy="369912"/>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Platform as a Service (</a:t>
            </a:r>
            <a:r>
              <a:rPr lang="en-US" sz="3600" b="1" dirty="0" err="1" smtClean="0">
                <a:solidFill>
                  <a:srgbClr val="002060"/>
                </a:solidFill>
              </a:rPr>
              <a:t>PaaS</a:t>
            </a:r>
            <a:r>
              <a:rPr lang="en-US" sz="3600" b="1" dirty="0" smtClean="0">
                <a:solidFill>
                  <a:srgbClr val="002060"/>
                </a:solidFill>
              </a:rPr>
              <a:t>)</a:t>
            </a:r>
            <a:endParaRPr lang="en-US" sz="3600" dirty="0">
              <a:solidFill>
                <a:srgbClr val="002060"/>
              </a:solidFill>
            </a:endParaRPr>
          </a:p>
        </p:txBody>
      </p:sp>
      <p:sp>
        <p:nvSpPr>
          <p:cNvPr id="3" name="Text Placeholder 2"/>
          <p:cNvSpPr txBox="1">
            <a:spLocks/>
          </p:cNvSpPr>
          <p:nvPr/>
        </p:nvSpPr>
        <p:spPr>
          <a:xfrm>
            <a:off x="91968" y="1340768"/>
            <a:ext cx="8856984"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300" dirty="0">
                <a:solidFill>
                  <a:srgbClr val="002060"/>
                </a:solidFill>
              </a:rPr>
              <a:t>Maintenant, vous </a:t>
            </a:r>
            <a:r>
              <a:rPr lang="fr-FR" sz="2300" dirty="0" smtClean="0">
                <a:solidFill>
                  <a:srgbClr val="002060"/>
                </a:solidFill>
              </a:rPr>
              <a:t>n’avez </a:t>
            </a:r>
            <a:r>
              <a:rPr lang="fr-FR" sz="2300" dirty="0">
                <a:solidFill>
                  <a:srgbClr val="002060"/>
                </a:solidFill>
              </a:rPr>
              <a:t>pas besoin d'investir des millions de $$$ pour obtenir cette </a:t>
            </a:r>
            <a:r>
              <a:rPr lang="fr-FR" sz="2300" dirty="0" smtClean="0">
                <a:solidFill>
                  <a:srgbClr val="002060"/>
                </a:solidFill>
              </a:rPr>
              <a:t>plateforme de </a:t>
            </a:r>
            <a:r>
              <a:rPr lang="fr-FR" sz="2300" dirty="0">
                <a:solidFill>
                  <a:srgbClr val="002060"/>
                </a:solidFill>
              </a:rPr>
              <a:t>développement </a:t>
            </a:r>
            <a:r>
              <a:rPr lang="fr-FR" sz="2300" dirty="0" smtClean="0">
                <a:solidFill>
                  <a:srgbClr val="002060"/>
                </a:solidFill>
              </a:rPr>
              <a:t>prête </a:t>
            </a:r>
            <a:r>
              <a:rPr lang="fr-FR" sz="2300" dirty="0">
                <a:solidFill>
                  <a:srgbClr val="002060"/>
                </a:solidFill>
              </a:rPr>
              <a:t>pour vos développeurs. Le fournisseur </a:t>
            </a:r>
            <a:r>
              <a:rPr lang="fr-FR" sz="2300" dirty="0" err="1">
                <a:solidFill>
                  <a:srgbClr val="002060"/>
                </a:solidFill>
              </a:rPr>
              <a:t>PaaS</a:t>
            </a:r>
            <a:r>
              <a:rPr lang="fr-FR" sz="2300" dirty="0">
                <a:solidFill>
                  <a:srgbClr val="002060"/>
                </a:solidFill>
              </a:rPr>
              <a:t> </a:t>
            </a:r>
            <a:r>
              <a:rPr lang="fr-FR" sz="2300" dirty="0" smtClean="0">
                <a:solidFill>
                  <a:srgbClr val="002060"/>
                </a:solidFill>
              </a:rPr>
              <a:t>vous livrera cette </a:t>
            </a:r>
            <a:r>
              <a:rPr lang="fr-FR" sz="2300" dirty="0">
                <a:solidFill>
                  <a:srgbClr val="002060"/>
                </a:solidFill>
              </a:rPr>
              <a:t>plate-forme sur le web, et dans la plupart des cas, vous pouvez </a:t>
            </a:r>
            <a:r>
              <a:rPr lang="fr-FR" sz="2300" dirty="0" smtClean="0">
                <a:solidFill>
                  <a:srgbClr val="002060"/>
                </a:solidFill>
              </a:rPr>
              <a:t>utiliser cette </a:t>
            </a:r>
            <a:r>
              <a:rPr lang="fr-FR" sz="2300" dirty="0">
                <a:solidFill>
                  <a:srgbClr val="002060"/>
                </a:solidFill>
              </a:rPr>
              <a:t>plate-forme en utilisant votre navigateur, </a:t>
            </a:r>
            <a:r>
              <a:rPr lang="fr-FR" sz="2300" dirty="0" smtClean="0">
                <a:solidFill>
                  <a:srgbClr val="002060"/>
                </a:solidFill>
              </a:rPr>
              <a:t>sans avoir besoin </a:t>
            </a:r>
            <a:r>
              <a:rPr lang="fr-FR" sz="2300" dirty="0">
                <a:solidFill>
                  <a:srgbClr val="002060"/>
                </a:solidFill>
              </a:rPr>
              <a:t>de télécharger un logiciel</a:t>
            </a:r>
            <a:r>
              <a:rPr lang="en-US" sz="2300" dirty="0" smtClean="0">
                <a:solidFill>
                  <a:srgbClr val="002060"/>
                </a:solidFill>
              </a:rPr>
              <a:t>.</a:t>
            </a:r>
          </a:p>
          <a:p>
            <a:r>
              <a:rPr lang="en-US" sz="2300" b="1" dirty="0" smtClean="0">
                <a:solidFill>
                  <a:srgbClr val="002060"/>
                </a:solidFill>
              </a:rPr>
              <a:t>Couches du </a:t>
            </a:r>
            <a:r>
              <a:rPr lang="en-US" sz="2300" b="1" dirty="0" err="1" smtClean="0">
                <a:solidFill>
                  <a:srgbClr val="002060"/>
                </a:solidFill>
              </a:rPr>
              <a:t>PaaS</a:t>
            </a:r>
            <a:r>
              <a:rPr lang="en-US" sz="2300" b="1" dirty="0" smtClean="0">
                <a:solidFill>
                  <a:srgbClr val="002060"/>
                </a:solidFill>
              </a:rPr>
              <a:t> </a:t>
            </a:r>
          </a:p>
          <a:p>
            <a:pPr marL="2376000" lvl="8"/>
            <a:r>
              <a:rPr lang="en-US" sz="2300" b="1" dirty="0" smtClean="0">
                <a:solidFill>
                  <a:schemeClr val="accent6">
                    <a:lumMod val="75000"/>
                  </a:schemeClr>
                </a:solidFill>
              </a:rPr>
              <a:t>OS du </a:t>
            </a:r>
            <a:r>
              <a:rPr lang="en-US" sz="2300" b="1" dirty="0">
                <a:solidFill>
                  <a:schemeClr val="accent6">
                    <a:lumMod val="75000"/>
                  </a:schemeClr>
                </a:solidFill>
              </a:rPr>
              <a:t>Cloud </a:t>
            </a:r>
            <a:endParaRPr lang="en-US" sz="2300" b="1" dirty="0" smtClean="0">
              <a:solidFill>
                <a:schemeClr val="accent6">
                  <a:lumMod val="75000"/>
                </a:schemeClr>
              </a:solidFill>
            </a:endParaRPr>
          </a:p>
          <a:p>
            <a:pPr marL="2376000" lvl="8"/>
            <a:r>
              <a:rPr lang="en-US" sz="2300" b="1" dirty="0">
                <a:solidFill>
                  <a:schemeClr val="accent6">
                    <a:lumMod val="75000"/>
                  </a:schemeClr>
                </a:solidFill>
              </a:rPr>
              <a:t>Middleware </a:t>
            </a:r>
            <a:r>
              <a:rPr lang="en-US" sz="2300" b="1" dirty="0" smtClean="0">
                <a:solidFill>
                  <a:schemeClr val="accent6">
                    <a:lumMod val="75000"/>
                  </a:schemeClr>
                </a:solidFill>
              </a:rPr>
              <a:t>(</a:t>
            </a:r>
            <a:r>
              <a:rPr lang="fr-FR" sz="2300" b="1" dirty="0">
                <a:hlinkClick r:id="rId2" tooltip="Logiciel"/>
              </a:rPr>
              <a:t>logiciel</a:t>
            </a:r>
            <a:r>
              <a:rPr lang="fr-FR" sz="2300" b="1" dirty="0"/>
              <a:t> </a:t>
            </a:r>
            <a:r>
              <a:rPr lang="fr-FR" sz="2300" b="1" dirty="0">
                <a:solidFill>
                  <a:srgbClr val="FF8205"/>
                </a:solidFill>
              </a:rPr>
              <a:t>tiers </a:t>
            </a:r>
            <a:r>
              <a:rPr lang="fr-FR" sz="2300" b="1" dirty="0" smtClean="0">
                <a:solidFill>
                  <a:srgbClr val="FF8205"/>
                </a:solidFill>
              </a:rPr>
              <a:t>créant </a:t>
            </a:r>
            <a:r>
              <a:rPr lang="fr-FR" sz="2300" b="1" dirty="0">
                <a:solidFill>
                  <a:srgbClr val="FF8205"/>
                </a:solidFill>
              </a:rPr>
              <a:t>un réseau d'échange d'informations entre différentes </a:t>
            </a:r>
            <a:r>
              <a:rPr lang="fr-FR" sz="2300" b="1" dirty="0">
                <a:hlinkClick r:id="rId3" tooltip="Application informatique"/>
              </a:rPr>
              <a:t>applications </a:t>
            </a:r>
            <a:r>
              <a:rPr lang="fr-FR" sz="2300" b="1" dirty="0" smtClean="0">
                <a:hlinkClick r:id="rId3" tooltip="Application informatique"/>
              </a:rPr>
              <a:t>informatiques</a:t>
            </a:r>
            <a:r>
              <a:rPr lang="en-US" sz="2300" b="1" dirty="0" smtClean="0">
                <a:solidFill>
                  <a:schemeClr val="accent6">
                    <a:lumMod val="75000"/>
                  </a:schemeClr>
                </a:solidFill>
              </a:rPr>
              <a:t>) </a:t>
            </a:r>
            <a:r>
              <a:rPr lang="en-US" sz="2300" b="1" dirty="0">
                <a:solidFill>
                  <a:schemeClr val="accent6">
                    <a:lumMod val="75000"/>
                  </a:schemeClr>
                </a:solidFill>
              </a:rPr>
              <a:t>du </a:t>
            </a:r>
            <a:r>
              <a:rPr lang="en-US" sz="2300" b="1" dirty="0" smtClean="0">
                <a:solidFill>
                  <a:schemeClr val="accent6">
                    <a:lumMod val="75000"/>
                  </a:schemeClr>
                </a:solidFill>
              </a:rPr>
              <a:t>Cloud.</a:t>
            </a:r>
          </a:p>
          <a:p>
            <a:r>
              <a:rPr lang="en-US" sz="2300" b="1" dirty="0" err="1" smtClean="0">
                <a:solidFill>
                  <a:srgbClr val="002060"/>
                </a:solidFill>
              </a:rPr>
              <a:t>Exemples</a:t>
            </a:r>
            <a:r>
              <a:rPr lang="en-US" sz="2300" b="1" dirty="0" smtClean="0">
                <a:solidFill>
                  <a:srgbClr val="002060"/>
                </a:solidFill>
              </a:rPr>
              <a:t>  de </a:t>
            </a:r>
            <a:r>
              <a:rPr lang="en-US" sz="2300" b="1" dirty="0" err="1" smtClean="0">
                <a:solidFill>
                  <a:srgbClr val="002060"/>
                </a:solidFill>
              </a:rPr>
              <a:t>PaaS</a:t>
            </a:r>
            <a:endParaRPr lang="en-US" sz="2300" b="1" dirty="0" smtClean="0">
              <a:solidFill>
                <a:srgbClr val="002060"/>
              </a:solidFill>
            </a:endParaRPr>
          </a:p>
          <a:p>
            <a:r>
              <a:rPr lang="en-US" sz="2300" dirty="0" smtClean="0">
                <a:solidFill>
                  <a:schemeClr val="accent6">
                    <a:lumMod val="50000"/>
                  </a:schemeClr>
                </a:solidFill>
              </a:rPr>
              <a:t>Google App </a:t>
            </a:r>
            <a:r>
              <a:rPr lang="en-US" sz="2300" dirty="0" smtClean="0">
                <a:solidFill>
                  <a:srgbClr val="002060"/>
                </a:solidFill>
              </a:rPr>
              <a:t>Engine et </a:t>
            </a:r>
            <a:r>
              <a:rPr lang="en-US" sz="2300" dirty="0" smtClean="0">
                <a:solidFill>
                  <a:schemeClr val="accent6">
                    <a:lumMod val="50000"/>
                  </a:schemeClr>
                </a:solidFill>
              </a:rPr>
              <a:t>Windows Azure</a:t>
            </a:r>
            <a:r>
              <a:rPr lang="en-US" sz="2300" dirty="0" smtClean="0"/>
              <a:t> </a:t>
            </a:r>
            <a:r>
              <a:rPr lang="fr-FR" sz="2300" dirty="0" smtClean="0">
                <a:solidFill>
                  <a:srgbClr val="002060"/>
                </a:solidFill>
              </a:rPr>
              <a:t>sont des exemples d’OS de Cloud. </a:t>
            </a:r>
            <a:r>
              <a:rPr lang="en-US" sz="2300" dirty="0" err="1" smtClean="0">
                <a:solidFill>
                  <a:schemeClr val="accent6">
                    <a:lumMod val="50000"/>
                  </a:schemeClr>
                </a:solidFill>
              </a:rPr>
              <a:t>OrangesScape</a:t>
            </a:r>
            <a:r>
              <a:rPr lang="en-US" sz="2300" dirty="0" smtClean="0"/>
              <a:t> &amp; </a:t>
            </a:r>
            <a:r>
              <a:rPr lang="en-US" sz="2300" dirty="0" smtClean="0">
                <a:solidFill>
                  <a:schemeClr val="accent6">
                    <a:lumMod val="50000"/>
                  </a:schemeClr>
                </a:solidFill>
              </a:rPr>
              <a:t>Wolf </a:t>
            </a:r>
            <a:r>
              <a:rPr lang="en-US" sz="2300" dirty="0" err="1" smtClean="0">
                <a:solidFill>
                  <a:schemeClr val="accent6">
                    <a:lumMod val="50000"/>
                  </a:schemeClr>
                </a:solidFill>
              </a:rPr>
              <a:t>PaaS</a:t>
            </a:r>
            <a:r>
              <a:rPr lang="en-US" sz="2300" dirty="0" smtClean="0">
                <a:solidFill>
                  <a:schemeClr val="accent6">
                    <a:lumMod val="50000"/>
                  </a:schemeClr>
                </a:solidFill>
              </a:rPr>
              <a:t> </a:t>
            </a:r>
            <a:r>
              <a:rPr lang="en-US" sz="2300" dirty="0" err="1" smtClean="0">
                <a:solidFill>
                  <a:srgbClr val="002060"/>
                </a:solidFill>
              </a:rPr>
              <a:t>sont</a:t>
            </a:r>
            <a:r>
              <a:rPr lang="en-US" sz="2300" dirty="0" smtClean="0">
                <a:solidFill>
                  <a:srgbClr val="002060"/>
                </a:solidFill>
              </a:rPr>
              <a:t> des middleware(s) de Cloud.</a:t>
            </a:r>
          </a:p>
          <a:p>
            <a:endParaRPr lang="en-US" sz="2400" dirty="0"/>
          </a:p>
        </p:txBody>
      </p:sp>
      <p:sp>
        <p:nvSpPr>
          <p:cNvPr id="4" name="ZoneTexte 3"/>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5" name="Espace réservé du numéro de diapositive 4"/>
          <p:cNvSpPr>
            <a:spLocks noGrp="1"/>
          </p:cNvSpPr>
          <p:nvPr>
            <p:ph type="sldNum" sz="quarter" idx="12"/>
          </p:nvPr>
        </p:nvSpPr>
        <p:spPr>
          <a:xfrm>
            <a:off x="6948264" y="6339805"/>
            <a:ext cx="2133600" cy="365125"/>
          </a:xfrm>
        </p:spPr>
        <p:txBody>
          <a:bodyPr/>
          <a:lstStyle/>
          <a:p>
            <a:fld id="{84084C39-E697-4972-A878-9CAFD629EB01}" type="slidenum">
              <a:rPr lang="en-US" smtClean="0"/>
              <a:t>30</a:t>
            </a:fld>
            <a:endParaRPr lang="en-US" dirty="0"/>
          </a:p>
        </p:txBody>
      </p:sp>
    </p:spTree>
    <p:extLst>
      <p:ext uri="{BB962C8B-B14F-4D97-AF65-F5344CB8AC3E}">
        <p14:creationId xmlns:p14="http://schemas.microsoft.com/office/powerpoint/2010/main" val="1075645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620688"/>
            <a:ext cx="7486600" cy="369912"/>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Platform as a Service (</a:t>
            </a:r>
            <a:r>
              <a:rPr lang="en-US" sz="3600" b="1" dirty="0" err="1" smtClean="0">
                <a:solidFill>
                  <a:srgbClr val="002060"/>
                </a:solidFill>
              </a:rPr>
              <a:t>PaaS</a:t>
            </a:r>
            <a:r>
              <a:rPr lang="en-US" sz="3600" b="1" dirty="0" smtClean="0">
                <a:solidFill>
                  <a:srgbClr val="002060"/>
                </a:solidFill>
              </a:rPr>
              <a:t>)</a:t>
            </a:r>
            <a:endParaRPr lang="en-US" sz="3600" dirty="0">
              <a:solidFill>
                <a:srgbClr val="002060"/>
              </a:solidFill>
            </a:endParaRPr>
          </a:p>
        </p:txBody>
      </p:sp>
      <p:sp>
        <p:nvSpPr>
          <p:cNvPr id="3" name="ZoneTexte 2"/>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4" name="ZoneTexte 3"/>
          <p:cNvSpPr txBox="1"/>
          <p:nvPr/>
        </p:nvSpPr>
        <p:spPr>
          <a:xfrm>
            <a:off x="179512" y="1340768"/>
            <a:ext cx="8712968" cy="1938992"/>
          </a:xfrm>
          <a:prstGeom prst="rect">
            <a:avLst/>
          </a:prstGeom>
          <a:noFill/>
        </p:spPr>
        <p:txBody>
          <a:bodyPr wrap="square" rtlCol="0">
            <a:spAutoFit/>
          </a:bodyPr>
          <a:lstStyle/>
          <a:p>
            <a:pPr algn="just">
              <a:spcBef>
                <a:spcPct val="0"/>
              </a:spcBef>
            </a:pPr>
            <a:r>
              <a:rPr lang="fr-FR" altLang="fr-FR" sz="2400" dirty="0">
                <a:solidFill>
                  <a:srgbClr val="002060"/>
                </a:solidFill>
              </a:rPr>
              <a:t>Dans ce type de service, situé juste au-dessus du précédent, le </a:t>
            </a:r>
            <a:r>
              <a:rPr lang="fr-FR" altLang="fr-FR" sz="2400" b="1" dirty="0">
                <a:solidFill>
                  <a:srgbClr val="002060"/>
                </a:solidFill>
              </a:rPr>
              <a:t>système d'exploitation et les outils d'infrastructure sont sous la responsabilité du fournisseur</a:t>
            </a:r>
            <a:r>
              <a:rPr lang="fr-FR" altLang="fr-FR" sz="2400" dirty="0">
                <a:solidFill>
                  <a:srgbClr val="002060"/>
                </a:solidFill>
              </a:rPr>
              <a:t>. </a:t>
            </a:r>
          </a:p>
          <a:p>
            <a:pPr algn="just">
              <a:spcBef>
                <a:spcPct val="0"/>
              </a:spcBef>
            </a:pPr>
            <a:r>
              <a:rPr lang="fr-FR" altLang="fr-FR" sz="2400" b="1" dirty="0">
                <a:solidFill>
                  <a:srgbClr val="002060"/>
                </a:solidFill>
              </a:rPr>
              <a:t>Le consommateur a le contrôle des applications et peut ajouter ses propres outils</a:t>
            </a:r>
            <a:r>
              <a:rPr lang="fr-FR" altLang="fr-FR" sz="2400" dirty="0">
                <a:solidFill>
                  <a:srgbClr val="002060"/>
                </a:solidFill>
              </a:rPr>
              <a:t>. </a:t>
            </a: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31</a:t>
            </a:fld>
            <a:endParaRPr lang="en-US"/>
          </a:p>
        </p:txBody>
      </p:sp>
      <p:pic>
        <p:nvPicPr>
          <p:cNvPr id="6" name="Picture 2" descr="D:\Users\blisan\Pictures\cloud\Platform as a Ser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53" y="3356992"/>
            <a:ext cx="362543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055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620688"/>
            <a:ext cx="7486600" cy="369912"/>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Platform as a Service (</a:t>
            </a:r>
            <a:r>
              <a:rPr lang="en-US" sz="3600" b="1" dirty="0" err="1" smtClean="0">
                <a:solidFill>
                  <a:srgbClr val="002060"/>
                </a:solidFill>
              </a:rPr>
              <a:t>PaaS</a:t>
            </a:r>
            <a:r>
              <a:rPr lang="en-US" sz="3600" b="1" dirty="0" smtClean="0">
                <a:solidFill>
                  <a:srgbClr val="002060"/>
                </a:solidFill>
              </a:rPr>
              <a:t>)</a:t>
            </a:r>
            <a:endParaRPr lang="en-US" sz="3600" dirty="0">
              <a:solidFill>
                <a:srgbClr val="002060"/>
              </a:solidFill>
            </a:endParaRPr>
          </a:p>
        </p:txBody>
      </p:sp>
      <p:sp>
        <p:nvSpPr>
          <p:cNvPr id="3" name="ZoneTexte 2"/>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4" name="ZoneTexte 3"/>
          <p:cNvSpPr txBox="1"/>
          <p:nvPr/>
        </p:nvSpPr>
        <p:spPr>
          <a:xfrm>
            <a:off x="179512" y="1340768"/>
            <a:ext cx="8712968" cy="3046988"/>
          </a:xfrm>
          <a:prstGeom prst="rect">
            <a:avLst/>
          </a:prstGeom>
          <a:noFill/>
        </p:spPr>
        <p:txBody>
          <a:bodyPr wrap="square" rtlCol="0">
            <a:spAutoFit/>
          </a:bodyPr>
          <a:lstStyle/>
          <a:p>
            <a:pPr algn="just">
              <a:spcBef>
                <a:spcPct val="0"/>
              </a:spcBef>
            </a:pPr>
            <a:r>
              <a:rPr lang="fr-FR" altLang="fr-FR" sz="2400" b="1" dirty="0" smtClean="0">
                <a:solidFill>
                  <a:srgbClr val="002060"/>
                </a:solidFill>
              </a:rPr>
              <a:t>La </a:t>
            </a:r>
            <a:r>
              <a:rPr lang="fr-FR" altLang="fr-FR" sz="2400" b="1" dirty="0">
                <a:solidFill>
                  <a:srgbClr val="002060"/>
                </a:solidFill>
              </a:rPr>
              <a:t>situation est analogue à celle de l'</a:t>
            </a:r>
            <a:r>
              <a:rPr lang="fr-FR" altLang="fr-FR" sz="2400" b="1" dirty="0">
                <a:solidFill>
                  <a:srgbClr val="002060"/>
                </a:solidFill>
                <a:hlinkClick r:id="rId2" tooltip="Hébergement web"/>
              </a:rPr>
              <a:t>hébergement web</a:t>
            </a:r>
            <a:r>
              <a:rPr lang="fr-FR" altLang="fr-FR" sz="2400" b="1" dirty="0">
                <a:solidFill>
                  <a:srgbClr val="002060"/>
                </a:solidFill>
              </a:rPr>
              <a:t> où le consommateur loue l'exploitation de serveurs </a:t>
            </a:r>
            <a:r>
              <a:rPr lang="fr-FR" altLang="fr-FR" sz="2400" dirty="0">
                <a:solidFill>
                  <a:srgbClr val="002060"/>
                </a:solidFill>
              </a:rPr>
              <a:t>sur lesquels les outils nécessaires sont préalablement placés et contrôlés par le fournisseur. La différence étant que les systèmes sont mutualisés et offrent une grande élasticité - capacité de s'adapter automatiquement à la demande, alors que dans une offre classique d'hébergement web l'adaptation fait suite à une demande formelle du </a:t>
            </a:r>
            <a:r>
              <a:rPr lang="fr-FR" altLang="fr-FR" sz="2400" dirty="0" smtClean="0">
                <a:solidFill>
                  <a:srgbClr val="002060"/>
                </a:solidFill>
              </a:rPr>
              <a:t>consommateur. </a:t>
            </a:r>
            <a:endParaRPr lang="fr-FR" altLang="fr-FR" sz="2400" dirty="0">
              <a:solidFill>
                <a:srgbClr val="002060"/>
              </a:solidFill>
            </a:endParaRP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32</a:t>
            </a:fld>
            <a:endParaRPr lang="en-US"/>
          </a:p>
        </p:txBody>
      </p:sp>
      <p:pic>
        <p:nvPicPr>
          <p:cNvPr id="14338" name="Picture 2" descr="D:\Users\blisan\Pictures\cloud\pa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581128"/>
            <a:ext cx="4128797"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22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3" name="Title 1"/>
          <p:cNvSpPr txBox="1">
            <a:spLocks/>
          </p:cNvSpPr>
          <p:nvPr/>
        </p:nvSpPr>
        <p:spPr>
          <a:xfrm>
            <a:off x="711442" y="485964"/>
            <a:ext cx="8001000" cy="4953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Software as a Service (SaaS)</a:t>
            </a:r>
          </a:p>
        </p:txBody>
      </p:sp>
      <p:sp>
        <p:nvSpPr>
          <p:cNvPr id="4" name="Text Placeholder 2"/>
          <p:cNvSpPr txBox="1">
            <a:spLocks/>
          </p:cNvSpPr>
          <p:nvPr/>
        </p:nvSpPr>
        <p:spPr>
          <a:xfrm>
            <a:off x="196773" y="1196752"/>
            <a:ext cx="8763000" cy="548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dirty="0" smtClean="0">
                <a:solidFill>
                  <a:srgbClr val="FF0000"/>
                </a:solidFill>
                <a:latin typeface="+mj-lt"/>
              </a:rPr>
              <a:t>Ceci </a:t>
            </a:r>
            <a:r>
              <a:rPr lang="fr-FR" dirty="0">
                <a:solidFill>
                  <a:srgbClr val="FF0000"/>
                </a:solidFill>
                <a:latin typeface="+mj-lt"/>
              </a:rPr>
              <a:t>est le plus haut </a:t>
            </a:r>
            <a:r>
              <a:rPr lang="fr-FR" dirty="0" smtClean="0">
                <a:solidFill>
                  <a:srgbClr val="FF0000"/>
                </a:solidFill>
                <a:latin typeface="+mj-lt"/>
              </a:rPr>
              <a:t>niveau de la couche </a:t>
            </a:r>
            <a:r>
              <a:rPr lang="fr-FR" dirty="0">
                <a:solidFill>
                  <a:srgbClr val="FF0000"/>
                </a:solidFill>
                <a:latin typeface="+mj-lt"/>
              </a:rPr>
              <a:t>de la pile du Cloud - directement </a:t>
            </a:r>
            <a:r>
              <a:rPr lang="fr-FR" dirty="0" smtClean="0">
                <a:solidFill>
                  <a:srgbClr val="FF0000"/>
                </a:solidFill>
                <a:latin typeface="+mj-lt"/>
              </a:rPr>
              <a:t>utilisé (consommé) </a:t>
            </a:r>
            <a:r>
              <a:rPr lang="fr-FR" dirty="0">
                <a:solidFill>
                  <a:srgbClr val="FF0000"/>
                </a:solidFill>
                <a:latin typeface="+mj-lt"/>
              </a:rPr>
              <a:t>par l'utilisateur final</a:t>
            </a:r>
            <a:r>
              <a:rPr lang="en-US" dirty="0" smtClean="0">
                <a:solidFill>
                  <a:srgbClr val="FF0000"/>
                </a:solidFill>
                <a:latin typeface="+mj-lt"/>
              </a:rPr>
              <a:t>– i.e. </a:t>
            </a:r>
            <a:r>
              <a:rPr lang="en-US" b="1" dirty="0" smtClean="0">
                <a:solidFill>
                  <a:srgbClr val="FF0000"/>
                </a:solidFill>
                <a:latin typeface="+mj-lt"/>
              </a:rPr>
              <a:t>SaaS</a:t>
            </a:r>
            <a:r>
              <a:rPr lang="en-US" dirty="0" smtClean="0">
                <a:solidFill>
                  <a:srgbClr val="FF0000"/>
                </a:solidFill>
                <a:latin typeface="+mj-lt"/>
              </a:rPr>
              <a:t> (Software as a Service / </a:t>
            </a:r>
            <a:r>
              <a:rPr lang="en-US" dirty="0" err="1" smtClean="0">
                <a:solidFill>
                  <a:srgbClr val="FF0000"/>
                </a:solidFill>
                <a:latin typeface="+mj-lt"/>
              </a:rPr>
              <a:t>Logiciels</a:t>
            </a:r>
            <a:r>
              <a:rPr lang="en-US" dirty="0" smtClean="0">
                <a:solidFill>
                  <a:srgbClr val="FF0000"/>
                </a:solidFill>
                <a:latin typeface="+mj-lt"/>
              </a:rPr>
              <a:t> </a:t>
            </a:r>
            <a:r>
              <a:rPr lang="en-US" dirty="0" err="1" smtClean="0">
                <a:solidFill>
                  <a:srgbClr val="FF0000"/>
                </a:solidFill>
                <a:latin typeface="+mj-lt"/>
              </a:rPr>
              <a:t>comme</a:t>
            </a:r>
            <a:r>
              <a:rPr lang="en-US" dirty="0" smtClean="0">
                <a:solidFill>
                  <a:srgbClr val="FF0000"/>
                </a:solidFill>
                <a:latin typeface="+mj-lt"/>
              </a:rPr>
              <a:t> service).</a:t>
            </a:r>
          </a:p>
          <a:p>
            <a:pPr algn="just"/>
            <a:r>
              <a:rPr lang="fr-FR" sz="2800" dirty="0" smtClean="0">
                <a:solidFill>
                  <a:srgbClr val="002060"/>
                </a:solidFill>
              </a:rPr>
              <a:t>La prochaine </a:t>
            </a:r>
            <a:r>
              <a:rPr lang="fr-FR" sz="2800" dirty="0">
                <a:solidFill>
                  <a:srgbClr val="002060"/>
                </a:solidFill>
              </a:rPr>
              <a:t>génération </a:t>
            </a:r>
            <a:r>
              <a:rPr lang="fr-FR" sz="2800" dirty="0" smtClean="0">
                <a:solidFill>
                  <a:srgbClr val="002060"/>
                </a:solidFill>
              </a:rPr>
              <a:t>de </a:t>
            </a:r>
            <a:r>
              <a:rPr lang="fr-FR" sz="2800" dirty="0" err="1" smtClean="0">
                <a:solidFill>
                  <a:srgbClr val="002060"/>
                </a:solidFill>
              </a:rPr>
              <a:t>SaaS</a:t>
            </a:r>
            <a:r>
              <a:rPr lang="fr-FR" sz="2800" dirty="0" smtClean="0">
                <a:solidFill>
                  <a:srgbClr val="002060"/>
                </a:solidFill>
              </a:rPr>
              <a:t> </a:t>
            </a:r>
            <a:r>
              <a:rPr lang="fr-FR" sz="2800" dirty="0">
                <a:solidFill>
                  <a:srgbClr val="002060"/>
                </a:solidFill>
              </a:rPr>
              <a:t>promet </a:t>
            </a:r>
            <a:r>
              <a:rPr lang="fr-FR" sz="2800" dirty="0" smtClean="0">
                <a:solidFill>
                  <a:srgbClr val="002060"/>
                </a:solidFill>
              </a:rPr>
              <a:t>que tout peut devenir </a:t>
            </a:r>
            <a:r>
              <a:rPr lang="fr-FR" sz="2800" dirty="0">
                <a:solidFill>
                  <a:srgbClr val="002060"/>
                </a:solidFill>
              </a:rPr>
              <a:t>un service sur Internet.</a:t>
            </a:r>
          </a:p>
          <a:p>
            <a:pPr algn="just"/>
            <a:r>
              <a:rPr lang="fr-FR" sz="2800" dirty="0" smtClean="0">
                <a:solidFill>
                  <a:srgbClr val="002060"/>
                </a:solidFill>
              </a:rPr>
              <a:t>Le Cloud </a:t>
            </a:r>
            <a:r>
              <a:rPr lang="fr-FR" sz="2800" dirty="0" err="1" smtClean="0">
                <a:solidFill>
                  <a:srgbClr val="002060"/>
                </a:solidFill>
              </a:rPr>
              <a:t>computing</a:t>
            </a:r>
            <a:r>
              <a:rPr lang="fr-FR" sz="2800" dirty="0" smtClean="0">
                <a:solidFill>
                  <a:srgbClr val="002060"/>
                </a:solidFill>
              </a:rPr>
              <a:t> a </a:t>
            </a:r>
            <a:r>
              <a:rPr lang="fr-FR" sz="2800" dirty="0">
                <a:solidFill>
                  <a:srgbClr val="002060"/>
                </a:solidFill>
              </a:rPr>
              <a:t>commencé </a:t>
            </a:r>
            <a:r>
              <a:rPr lang="fr-FR" sz="2800" dirty="0" smtClean="0">
                <a:solidFill>
                  <a:srgbClr val="002060"/>
                </a:solidFill>
              </a:rPr>
              <a:t>par un </a:t>
            </a:r>
            <a:r>
              <a:rPr lang="fr-FR" sz="2800" dirty="0">
                <a:solidFill>
                  <a:srgbClr val="002060"/>
                </a:solidFill>
              </a:rPr>
              <a:t>prémisse similaire.</a:t>
            </a:r>
          </a:p>
          <a:p>
            <a:pPr algn="just"/>
            <a:r>
              <a:rPr lang="fr-FR" sz="2800" dirty="0">
                <a:solidFill>
                  <a:srgbClr val="002060"/>
                </a:solidFill>
              </a:rPr>
              <a:t>Un paradigme informatique où il existe un ensemble flexible de ressources </a:t>
            </a:r>
            <a:r>
              <a:rPr lang="fr-FR" sz="2800" dirty="0" smtClean="0">
                <a:solidFill>
                  <a:srgbClr val="002060"/>
                </a:solidFill>
              </a:rPr>
              <a:t>informatiques, au </a:t>
            </a:r>
            <a:r>
              <a:rPr lang="fr-FR" sz="2800" dirty="0">
                <a:solidFill>
                  <a:srgbClr val="002060"/>
                </a:solidFill>
              </a:rPr>
              <a:t>travers </a:t>
            </a:r>
            <a:r>
              <a:rPr lang="fr-FR" sz="2800" dirty="0" smtClean="0">
                <a:solidFill>
                  <a:srgbClr val="002060"/>
                </a:solidFill>
              </a:rPr>
              <a:t>de l'Internet</a:t>
            </a:r>
            <a:r>
              <a:rPr lang="fr-FR" sz="2800" dirty="0">
                <a:solidFill>
                  <a:srgbClr val="002060"/>
                </a:solidFill>
              </a:rPr>
              <a:t>.</a:t>
            </a:r>
            <a:r>
              <a:rPr lang="en-US" sz="1600" b="1" dirty="0" smtClean="0">
                <a:solidFill>
                  <a:srgbClr val="002060"/>
                </a:solidFill>
                <a:latin typeface="+mj-lt"/>
              </a:rPr>
              <a:t>	</a:t>
            </a:r>
            <a:endParaRPr lang="en-US" sz="1600" dirty="0">
              <a:latin typeface="+mj-lt"/>
            </a:endParaRP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33</a:t>
            </a:fld>
            <a:endParaRPr lang="en-US"/>
          </a:p>
        </p:txBody>
      </p:sp>
    </p:spTree>
    <p:extLst>
      <p:ext uri="{BB962C8B-B14F-4D97-AF65-F5344CB8AC3E}">
        <p14:creationId xmlns:p14="http://schemas.microsoft.com/office/powerpoint/2010/main" val="3978526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3" name="Title 1"/>
          <p:cNvSpPr txBox="1">
            <a:spLocks/>
          </p:cNvSpPr>
          <p:nvPr/>
        </p:nvSpPr>
        <p:spPr>
          <a:xfrm>
            <a:off x="711442" y="404664"/>
            <a:ext cx="8001000" cy="4953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Software as a Service (SaaS)</a:t>
            </a:r>
          </a:p>
        </p:txBody>
      </p:sp>
      <p:sp>
        <p:nvSpPr>
          <p:cNvPr id="4" name="ZoneTexte 3"/>
          <p:cNvSpPr txBox="1"/>
          <p:nvPr/>
        </p:nvSpPr>
        <p:spPr>
          <a:xfrm>
            <a:off x="103312" y="980728"/>
            <a:ext cx="8784976" cy="5755422"/>
          </a:xfrm>
          <a:prstGeom prst="rect">
            <a:avLst/>
          </a:prstGeom>
          <a:noFill/>
        </p:spPr>
        <p:txBody>
          <a:bodyPr wrap="square" rtlCol="0">
            <a:spAutoFit/>
          </a:bodyPr>
          <a:lstStyle/>
          <a:p>
            <a:pPr algn="just"/>
            <a:r>
              <a:rPr lang="fr-FR" altLang="fr-FR" sz="2300" dirty="0">
                <a:solidFill>
                  <a:srgbClr val="002060"/>
                </a:solidFill>
              </a:rPr>
              <a:t>Dans ce type de service, </a:t>
            </a:r>
            <a:r>
              <a:rPr lang="fr-FR" altLang="fr-FR" sz="2300" b="1" dirty="0">
                <a:solidFill>
                  <a:srgbClr val="002060"/>
                </a:solidFill>
              </a:rPr>
              <a:t>des applications sont mises à la disposition des consommateurs</a:t>
            </a:r>
            <a:r>
              <a:rPr lang="fr-FR" altLang="fr-FR" sz="2300" dirty="0">
                <a:solidFill>
                  <a:srgbClr val="002060"/>
                </a:solidFill>
              </a:rPr>
              <a:t>. Les applications peuvent être manipulées à l'aide d'un </a:t>
            </a:r>
            <a:r>
              <a:rPr lang="fr-FR" altLang="fr-FR" sz="2300" dirty="0">
                <a:solidFill>
                  <a:srgbClr val="002060"/>
                </a:solidFill>
                <a:hlinkClick r:id="rId2" tooltip="Navigateur web"/>
              </a:rPr>
              <a:t>navigateur web</a:t>
            </a:r>
            <a:r>
              <a:rPr lang="fr-FR" altLang="fr-FR" sz="2300" dirty="0">
                <a:solidFill>
                  <a:srgbClr val="002060"/>
                </a:solidFill>
              </a:rPr>
              <a:t> ou installées de façon locative sur un PC, et le consommateur n'a pas à se soucier d'effectuer des mises à jour, d'ajouter des patches de sécurité et d'assurer la disponibilité du service. </a:t>
            </a:r>
            <a:r>
              <a:rPr lang="fr-FR" altLang="fr-FR" sz="2300" dirty="0">
                <a:solidFill>
                  <a:srgbClr val="002060"/>
                </a:solidFill>
                <a:hlinkClick r:id="rId3" tooltip="Gmail"/>
              </a:rPr>
              <a:t>Gmail</a:t>
            </a:r>
            <a:r>
              <a:rPr lang="fr-FR" altLang="fr-FR" sz="2300" dirty="0">
                <a:solidFill>
                  <a:srgbClr val="002060"/>
                </a:solidFill>
              </a:rPr>
              <a:t> est un exemple de tel service. Il offre au consommateur un service de courrier électronique et le consommateur n'a pas à se soucier de la manière dont le service est </a:t>
            </a:r>
            <a:r>
              <a:rPr lang="fr-FR" altLang="fr-FR" sz="2300" dirty="0" smtClean="0">
                <a:solidFill>
                  <a:srgbClr val="002060"/>
                </a:solidFill>
              </a:rPr>
              <a:t>fourni. </a:t>
            </a:r>
            <a:r>
              <a:rPr lang="fr-FR" altLang="fr-FR" sz="2300" dirty="0">
                <a:solidFill>
                  <a:srgbClr val="002060"/>
                </a:solidFill>
              </a:rPr>
              <a:t>Autre exemple, </a:t>
            </a:r>
            <a:r>
              <a:rPr lang="fr-FR" altLang="fr-FR" sz="2300" dirty="0">
                <a:solidFill>
                  <a:srgbClr val="002060"/>
                </a:solidFill>
                <a:hlinkClick r:id="rId4" tooltip="Microsoft Office 365"/>
              </a:rPr>
              <a:t>Office 365</a:t>
            </a:r>
            <a:r>
              <a:rPr lang="fr-FR" altLang="fr-FR" sz="2300" dirty="0">
                <a:solidFill>
                  <a:srgbClr val="002060"/>
                </a:solidFill>
              </a:rPr>
              <a:t> propose un ensemble de services en abonnement dont la suite logicielle Office qui se met automatiquement à jour, l'utilisateur ne se soucie pas de racheter un nouveau logiciel ou de le mettre à jour. On parle ici de location de services hébergés par Microsoft. D'autres exemples de logiciels mis à disposition en Saas sont </a:t>
            </a:r>
            <a:r>
              <a:rPr lang="fr-FR" altLang="fr-FR" sz="2300" dirty="0">
                <a:solidFill>
                  <a:srgbClr val="002060"/>
                </a:solidFill>
                <a:hlinkClick r:id="rId5" tooltip="Google Apps"/>
              </a:rPr>
              <a:t>Google Apps</a:t>
            </a:r>
            <a:r>
              <a:rPr lang="fr-FR" altLang="fr-FR" sz="2300" dirty="0">
                <a:solidFill>
                  <a:srgbClr val="002060"/>
                </a:solidFill>
              </a:rPr>
              <a:t>, </a:t>
            </a:r>
            <a:r>
              <a:rPr lang="fr-FR" altLang="fr-FR" sz="2300" dirty="0">
                <a:solidFill>
                  <a:srgbClr val="002060"/>
                </a:solidFill>
                <a:hlinkClick r:id="rId6" tooltip="Microsoft Office Online"/>
              </a:rPr>
              <a:t>Office Online</a:t>
            </a:r>
            <a:r>
              <a:rPr lang="fr-FR" altLang="fr-FR" sz="2300" dirty="0">
                <a:solidFill>
                  <a:srgbClr val="002060"/>
                </a:solidFill>
              </a:rPr>
              <a:t> ou </a:t>
            </a:r>
            <a:r>
              <a:rPr lang="fr-FR" altLang="fr-FR" sz="2300" dirty="0" err="1">
                <a:solidFill>
                  <a:srgbClr val="002060"/>
                </a:solidFill>
                <a:hlinkClick r:id="rId7" tooltip="LotusLive"/>
              </a:rPr>
              <a:t>LotusLive</a:t>
            </a:r>
            <a:r>
              <a:rPr lang="fr-FR" altLang="fr-FR" sz="2300" dirty="0">
                <a:solidFill>
                  <a:srgbClr val="002060"/>
                </a:solidFill>
              </a:rPr>
              <a:t> (</a:t>
            </a:r>
            <a:r>
              <a:rPr lang="fr-FR" altLang="fr-FR" sz="2300" dirty="0">
                <a:solidFill>
                  <a:srgbClr val="002060"/>
                </a:solidFill>
                <a:hlinkClick r:id="rId8" tooltip="IBM"/>
              </a:rPr>
              <a:t>IBM</a:t>
            </a:r>
            <a:r>
              <a:rPr lang="fr-FR" altLang="fr-FR" sz="2300" dirty="0">
                <a:solidFill>
                  <a:srgbClr val="002060"/>
                </a:solidFill>
              </a:rPr>
              <a:t>). Un fournisseur de </a:t>
            </a:r>
            <a:r>
              <a:rPr lang="fr-FR" altLang="fr-FR" sz="2300" i="1" dirty="0">
                <a:solidFill>
                  <a:srgbClr val="002060"/>
                </a:solidFill>
              </a:rPr>
              <a:t>software as a service</a:t>
            </a:r>
            <a:r>
              <a:rPr lang="fr-FR" altLang="fr-FR" sz="2300" dirty="0">
                <a:solidFill>
                  <a:srgbClr val="002060"/>
                </a:solidFill>
              </a:rPr>
              <a:t> peut exploiter des services de type </a:t>
            </a:r>
            <a:r>
              <a:rPr lang="fr-FR" altLang="fr-FR" sz="2300" i="1" dirty="0" err="1">
                <a:solidFill>
                  <a:srgbClr val="002060"/>
                </a:solidFill>
              </a:rPr>
              <a:t>platform</a:t>
            </a:r>
            <a:r>
              <a:rPr lang="fr-FR" altLang="fr-FR" sz="2300" i="1" dirty="0">
                <a:solidFill>
                  <a:srgbClr val="002060"/>
                </a:solidFill>
              </a:rPr>
              <a:t> as a service</a:t>
            </a:r>
            <a:r>
              <a:rPr lang="fr-FR" altLang="fr-FR" sz="2300" dirty="0">
                <a:solidFill>
                  <a:srgbClr val="002060"/>
                </a:solidFill>
              </a:rPr>
              <a:t>, qui peut lui-même se servir de </a:t>
            </a:r>
            <a:r>
              <a:rPr lang="fr-FR" altLang="fr-FR" sz="2300" i="1" dirty="0">
                <a:solidFill>
                  <a:srgbClr val="002060"/>
                </a:solidFill>
              </a:rPr>
              <a:t>infrastructure as a </a:t>
            </a:r>
            <a:r>
              <a:rPr lang="fr-FR" altLang="fr-FR" sz="2300" i="1" dirty="0" smtClean="0">
                <a:solidFill>
                  <a:srgbClr val="002060"/>
                </a:solidFill>
              </a:rPr>
              <a:t>service</a:t>
            </a:r>
            <a:r>
              <a:rPr lang="fr-FR" altLang="fr-FR" sz="2300" dirty="0" smtClean="0">
                <a:solidFill>
                  <a:srgbClr val="002060"/>
                </a:solidFill>
              </a:rPr>
              <a:t>.</a:t>
            </a:r>
            <a:endParaRPr lang="fr-FR" altLang="fr-FR" sz="2300" dirty="0">
              <a:solidFill>
                <a:srgbClr val="002060"/>
              </a:solidFill>
            </a:endParaRP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34</a:t>
            </a:fld>
            <a:endParaRPr lang="en-US"/>
          </a:p>
        </p:txBody>
      </p:sp>
    </p:spTree>
    <p:extLst>
      <p:ext uri="{BB962C8B-B14F-4D97-AF65-F5344CB8AC3E}">
        <p14:creationId xmlns:p14="http://schemas.microsoft.com/office/powerpoint/2010/main" val="1957793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35</a:t>
            </a:fld>
            <a:endParaRPr lang="en-US"/>
          </a:p>
        </p:txBody>
      </p:sp>
      <p:pic>
        <p:nvPicPr>
          <p:cNvPr id="15362" name="Picture 2" descr="D:\Users\blisan\Pictures\cloud\saas development lif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238" y="1328738"/>
            <a:ext cx="3819525" cy="42005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5" name="Title 1"/>
          <p:cNvSpPr txBox="1">
            <a:spLocks/>
          </p:cNvSpPr>
          <p:nvPr/>
        </p:nvSpPr>
        <p:spPr>
          <a:xfrm>
            <a:off x="711442" y="404664"/>
            <a:ext cx="8001000" cy="4953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rPr>
              <a:t>Software as a Service (SaaS)</a:t>
            </a:r>
          </a:p>
        </p:txBody>
      </p:sp>
      <p:sp>
        <p:nvSpPr>
          <p:cNvPr id="3" name="ZoneTexte 2"/>
          <p:cNvSpPr txBox="1"/>
          <p:nvPr/>
        </p:nvSpPr>
        <p:spPr>
          <a:xfrm>
            <a:off x="711442" y="5733256"/>
            <a:ext cx="7820998" cy="369332"/>
          </a:xfrm>
          <a:prstGeom prst="rect">
            <a:avLst/>
          </a:prstGeom>
          <a:noFill/>
        </p:spPr>
        <p:txBody>
          <a:bodyPr wrap="square" rtlCol="0">
            <a:spAutoFit/>
          </a:bodyPr>
          <a:lstStyle/>
          <a:p>
            <a:pPr algn="ctr"/>
            <a:r>
              <a:rPr lang="fr-FR" dirty="0" smtClean="0">
                <a:solidFill>
                  <a:srgbClr val="002060"/>
                </a:solidFill>
              </a:rPr>
              <a:t>Cycle de vie du développement SAAS</a:t>
            </a:r>
            <a:endParaRPr lang="fr-FR" dirty="0">
              <a:solidFill>
                <a:srgbClr val="002060"/>
              </a:solidFill>
            </a:endParaRPr>
          </a:p>
        </p:txBody>
      </p:sp>
    </p:spTree>
    <p:extLst>
      <p:ext uri="{BB962C8B-B14F-4D97-AF65-F5344CB8AC3E}">
        <p14:creationId xmlns:p14="http://schemas.microsoft.com/office/powerpoint/2010/main" val="383961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765" y="856357"/>
            <a:ext cx="8929688" cy="6001643"/>
          </a:xfrm>
          <a:prstGeom prst="rect">
            <a:avLst/>
          </a:prstGeom>
          <a:noFill/>
        </p:spPr>
        <p:txBody>
          <a:bodyPr>
            <a:spAutoFit/>
          </a:bodyPr>
          <a:lstStyle/>
          <a:p>
            <a:pPr>
              <a:defRPr/>
            </a:pPr>
            <a:r>
              <a:rPr lang="fr-FR" sz="2400" b="1" dirty="0" smtClean="0">
                <a:solidFill>
                  <a:srgbClr val="002060"/>
                </a:solidFill>
              </a:rPr>
              <a:t>Autres </a:t>
            </a:r>
            <a:r>
              <a:rPr lang="fr-FR" sz="2400" b="1" dirty="0">
                <a:solidFill>
                  <a:srgbClr val="002060"/>
                </a:solidFill>
              </a:rPr>
              <a:t>services également disponibles</a:t>
            </a:r>
            <a:r>
              <a:rPr lang="fr-FR" sz="2400" dirty="0">
                <a:solidFill>
                  <a:srgbClr val="002060"/>
                </a:solidFill>
              </a:rPr>
              <a:t> :</a:t>
            </a:r>
          </a:p>
          <a:p>
            <a:pPr>
              <a:defRPr/>
            </a:pPr>
            <a:endParaRPr lang="fr-FR" sz="2400" dirty="0">
              <a:solidFill>
                <a:srgbClr val="002060"/>
              </a:solidFill>
            </a:endParaRPr>
          </a:p>
          <a:p>
            <a:pPr marL="285750" indent="-285750" algn="just">
              <a:buFont typeface="Arial" panose="020B0604020202020204" pitchFamily="34" charset="0"/>
              <a:buChar char="•"/>
              <a:defRPr/>
            </a:pPr>
            <a:r>
              <a:rPr lang="fr-FR" sz="2400" b="1" dirty="0">
                <a:solidFill>
                  <a:srgbClr val="002060"/>
                </a:solidFill>
                <a:hlinkClick r:id="rId2" tooltip="Data as a Service"/>
              </a:rPr>
              <a:t>Data as a Service</a:t>
            </a:r>
            <a:r>
              <a:rPr lang="fr-FR" sz="2400" dirty="0">
                <a:solidFill>
                  <a:srgbClr val="002060"/>
                </a:solidFill>
              </a:rPr>
              <a:t> : correspond à la mise à disposition de données délocalisées quelque part sur le réseau. Ces données sont principalement consommées par ce que l'on appelle des </a:t>
            </a:r>
            <a:r>
              <a:rPr lang="fr-FR" sz="2400" i="1" dirty="0" err="1">
                <a:solidFill>
                  <a:srgbClr val="002060"/>
                </a:solidFill>
                <a:hlinkClick r:id="rId3" tooltip="Application composite"/>
              </a:rPr>
              <a:t>mashups</a:t>
            </a:r>
            <a:r>
              <a:rPr lang="fr-FR" sz="2400" dirty="0">
                <a:solidFill>
                  <a:srgbClr val="002060"/>
                </a:solidFill>
              </a:rPr>
              <a:t>.</a:t>
            </a:r>
          </a:p>
          <a:p>
            <a:pPr marL="285750" indent="-285750" algn="just">
              <a:buFont typeface="Arial" panose="020B0604020202020204" pitchFamily="34" charset="0"/>
              <a:buChar char="•"/>
              <a:defRPr/>
            </a:pPr>
            <a:r>
              <a:rPr lang="fr-FR" sz="2400" b="1" dirty="0" err="1">
                <a:solidFill>
                  <a:srgbClr val="002060"/>
                </a:solidFill>
              </a:rPr>
              <a:t>BPaaS</a:t>
            </a:r>
            <a:r>
              <a:rPr lang="fr-FR" sz="2400" dirty="0">
                <a:solidFill>
                  <a:srgbClr val="002060"/>
                </a:solidFill>
              </a:rPr>
              <a:t> : il s'agit du concept de </a:t>
            </a:r>
            <a:r>
              <a:rPr lang="fr-FR" sz="2400" i="1" dirty="0">
                <a:solidFill>
                  <a:srgbClr val="002060"/>
                </a:solidFill>
              </a:rPr>
              <a:t>Business </a:t>
            </a:r>
            <a:r>
              <a:rPr lang="fr-FR" sz="2400" i="1" dirty="0" err="1">
                <a:solidFill>
                  <a:srgbClr val="002060"/>
                </a:solidFill>
              </a:rPr>
              <a:t>Process</a:t>
            </a:r>
            <a:r>
              <a:rPr lang="fr-FR" sz="2400" i="1" dirty="0">
                <a:solidFill>
                  <a:srgbClr val="002060"/>
                </a:solidFill>
              </a:rPr>
              <a:t> as a service</a:t>
            </a:r>
            <a:r>
              <a:rPr lang="fr-FR" sz="2400" dirty="0">
                <a:solidFill>
                  <a:srgbClr val="002060"/>
                </a:solidFill>
              </a:rPr>
              <a:t> (</a:t>
            </a:r>
            <a:r>
              <a:rPr lang="fr-FR" sz="2400" dirty="0" err="1">
                <a:solidFill>
                  <a:srgbClr val="002060"/>
                </a:solidFill>
              </a:rPr>
              <a:t>BPaaS</a:t>
            </a:r>
            <a:r>
              <a:rPr lang="fr-FR" sz="2400" dirty="0">
                <a:solidFill>
                  <a:srgbClr val="002060"/>
                </a:solidFill>
              </a:rPr>
              <a:t>) qui consiste à externaliser une </a:t>
            </a:r>
            <a:r>
              <a:rPr lang="fr-FR" sz="2400" dirty="0">
                <a:solidFill>
                  <a:srgbClr val="002060"/>
                </a:solidFill>
                <a:hlinkClick r:id="rId4" tooltip="Procédure d'entreprise"/>
              </a:rPr>
              <a:t>procédure d'entreprise</a:t>
            </a:r>
            <a:r>
              <a:rPr lang="fr-FR" sz="2400" dirty="0">
                <a:solidFill>
                  <a:srgbClr val="002060"/>
                </a:solidFill>
              </a:rPr>
              <a:t> suffisamment industrialisée pour s'adresser directement aux </a:t>
            </a:r>
            <a:r>
              <a:rPr lang="fr-FR" sz="2400" dirty="0">
                <a:solidFill>
                  <a:srgbClr val="002060"/>
                </a:solidFill>
                <a:hlinkClick r:id="rId5" tooltip="Maîtrise d'ouvrage"/>
              </a:rPr>
              <a:t>managers d'une organisation</a:t>
            </a:r>
            <a:r>
              <a:rPr lang="fr-FR" sz="2400" dirty="0">
                <a:solidFill>
                  <a:srgbClr val="002060"/>
                </a:solidFill>
              </a:rPr>
              <a:t>, sans nécessiter l'aide de </a:t>
            </a:r>
            <a:r>
              <a:rPr lang="fr-FR" sz="2400" dirty="0">
                <a:solidFill>
                  <a:srgbClr val="002060"/>
                </a:solidFill>
                <a:hlinkClick r:id="rId6" tooltip="Informaticien"/>
              </a:rPr>
              <a:t>professionnels de l'informatique</a:t>
            </a:r>
            <a:endParaRPr lang="fr-FR" sz="2400" dirty="0">
              <a:solidFill>
                <a:srgbClr val="002060"/>
              </a:solidFill>
            </a:endParaRPr>
          </a:p>
          <a:p>
            <a:pPr marL="285750" indent="-285750" algn="just">
              <a:buFont typeface="Arial" panose="020B0604020202020204" pitchFamily="34" charset="0"/>
              <a:buChar char="•"/>
              <a:defRPr/>
            </a:pPr>
            <a:r>
              <a:rPr lang="fr-FR" sz="2400" b="1" dirty="0">
                <a:solidFill>
                  <a:srgbClr val="002060"/>
                </a:solidFill>
              </a:rPr>
              <a:t>Desktop as a Service</a:t>
            </a:r>
            <a:r>
              <a:rPr lang="fr-FR" sz="2400" dirty="0">
                <a:solidFill>
                  <a:srgbClr val="002060"/>
                </a:solidFill>
              </a:rPr>
              <a:t> : le </a:t>
            </a:r>
            <a:r>
              <a:rPr lang="fr-FR" sz="2400" i="1" dirty="0">
                <a:solidFill>
                  <a:srgbClr val="002060"/>
                </a:solidFill>
                <a:hlinkClick r:id="rId7" tooltip="Desktop as a Service"/>
              </a:rPr>
              <a:t>Desktop as a Service</a:t>
            </a:r>
            <a:r>
              <a:rPr lang="fr-FR" sz="2400" dirty="0">
                <a:solidFill>
                  <a:srgbClr val="002060"/>
                </a:solidFill>
              </a:rPr>
              <a:t> (</a:t>
            </a:r>
            <a:r>
              <a:rPr lang="fr-FR" sz="2400" i="1" dirty="0" err="1">
                <a:solidFill>
                  <a:srgbClr val="002060"/>
                </a:solidFill>
              </a:rPr>
              <a:t>DaaS</a:t>
            </a:r>
            <a:r>
              <a:rPr lang="fr-FR" sz="2400" dirty="0">
                <a:solidFill>
                  <a:srgbClr val="002060"/>
                </a:solidFill>
              </a:rPr>
              <a:t> ; aussi appelé en français « bureau en tant que service », « bureau virtuel » ou « bureau virtuel hébergé ») est l’externalisation d’une </a:t>
            </a:r>
            <a:r>
              <a:rPr lang="fr-FR" sz="2400" i="1" dirty="0">
                <a:solidFill>
                  <a:srgbClr val="002060"/>
                </a:solidFill>
                <a:hlinkClick r:id="rId8" tooltip="Virtual Desktop Infrastructure"/>
              </a:rPr>
              <a:t>Virtual Desktop Infrastructure</a:t>
            </a:r>
            <a:r>
              <a:rPr lang="fr-FR" sz="2400" dirty="0">
                <a:solidFill>
                  <a:srgbClr val="002060"/>
                </a:solidFill>
              </a:rPr>
              <a:t> auprès d’un fournisseur de services. Généralement, le </a:t>
            </a:r>
            <a:r>
              <a:rPr lang="fr-FR" sz="2400" i="1" dirty="0">
                <a:solidFill>
                  <a:srgbClr val="002060"/>
                </a:solidFill>
              </a:rPr>
              <a:t>Desktop as a Service</a:t>
            </a:r>
            <a:r>
              <a:rPr lang="fr-FR" sz="2400" dirty="0">
                <a:solidFill>
                  <a:srgbClr val="002060"/>
                </a:solidFill>
              </a:rPr>
              <a:t> est proposé avec un abonnement payant.</a:t>
            </a:r>
          </a:p>
        </p:txBody>
      </p:sp>
      <p:sp>
        <p:nvSpPr>
          <p:cNvPr id="3" name="ZoneTexte 2"/>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36</a:t>
            </a:fld>
            <a:endParaRPr lang="en-US"/>
          </a:p>
        </p:txBody>
      </p:sp>
    </p:spTree>
    <p:extLst>
      <p:ext uri="{BB962C8B-B14F-4D97-AF65-F5344CB8AC3E}">
        <p14:creationId xmlns:p14="http://schemas.microsoft.com/office/powerpoint/2010/main" val="2040518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692696"/>
            <a:ext cx="8929688" cy="5755422"/>
          </a:xfrm>
          <a:prstGeom prst="rect">
            <a:avLst/>
          </a:prstGeom>
          <a:noFill/>
        </p:spPr>
        <p:txBody>
          <a:bodyPr>
            <a:spAutoFit/>
          </a:bodyPr>
          <a:lstStyle/>
          <a:p>
            <a:pPr>
              <a:defRPr/>
            </a:pPr>
            <a:r>
              <a:rPr lang="fr-FR" sz="2300" b="1" dirty="0" smtClean="0">
                <a:solidFill>
                  <a:srgbClr val="002060"/>
                </a:solidFill>
              </a:rPr>
              <a:t>Autres </a:t>
            </a:r>
            <a:r>
              <a:rPr lang="fr-FR" sz="2300" b="1" dirty="0">
                <a:solidFill>
                  <a:srgbClr val="002060"/>
                </a:solidFill>
              </a:rPr>
              <a:t>services disponibles </a:t>
            </a:r>
            <a:r>
              <a:rPr lang="fr-FR" sz="2300" dirty="0">
                <a:solidFill>
                  <a:srgbClr val="002060"/>
                </a:solidFill>
              </a:rPr>
              <a:t>(suite) :</a:t>
            </a:r>
          </a:p>
          <a:p>
            <a:pPr>
              <a:defRPr/>
            </a:pPr>
            <a:endParaRPr lang="fr-FR" sz="2300" dirty="0">
              <a:solidFill>
                <a:srgbClr val="002060"/>
              </a:solidFill>
            </a:endParaRPr>
          </a:p>
          <a:p>
            <a:pPr marL="285750" indent="-285750" algn="just">
              <a:buFont typeface="Arial" panose="020B0604020202020204" pitchFamily="34" charset="0"/>
              <a:buChar char="•"/>
              <a:defRPr/>
            </a:pPr>
            <a:r>
              <a:rPr lang="fr-FR" sz="2300" b="1" dirty="0">
                <a:solidFill>
                  <a:srgbClr val="002060"/>
                </a:solidFill>
              </a:rPr>
              <a:t>Network as a Service </a:t>
            </a:r>
            <a:r>
              <a:rPr lang="fr-FR" sz="2300" dirty="0">
                <a:solidFill>
                  <a:srgbClr val="002060"/>
                </a:solidFill>
              </a:rPr>
              <a:t>(</a:t>
            </a:r>
            <a:r>
              <a:rPr lang="fr-FR" sz="2300" dirty="0" err="1">
                <a:solidFill>
                  <a:srgbClr val="002060"/>
                </a:solidFill>
              </a:rPr>
              <a:t>NaaS</a:t>
            </a:r>
            <a:r>
              <a:rPr lang="fr-FR" sz="2300" dirty="0">
                <a:solidFill>
                  <a:srgbClr val="002060"/>
                </a:solidFill>
              </a:rPr>
              <a:t>) : le Network as a Service correspond à la fourniture de services réseaux, suivant le concept de </a:t>
            </a:r>
            <a:r>
              <a:rPr lang="fr-FR" sz="2300" dirty="0">
                <a:solidFill>
                  <a:srgbClr val="002060"/>
                </a:solidFill>
                <a:hlinkClick r:id="rId2" tooltip="Software Defined Networking"/>
              </a:rPr>
              <a:t>Software </a:t>
            </a:r>
            <a:r>
              <a:rPr lang="fr-FR" sz="2300" dirty="0" err="1">
                <a:solidFill>
                  <a:srgbClr val="002060"/>
                </a:solidFill>
                <a:hlinkClick r:id="rId2" tooltip="Software Defined Networking"/>
              </a:rPr>
              <a:t>Defined</a:t>
            </a:r>
            <a:r>
              <a:rPr lang="fr-FR" sz="2300" dirty="0">
                <a:solidFill>
                  <a:srgbClr val="002060"/>
                </a:solidFill>
                <a:hlinkClick r:id="rId2" tooltip="Software Defined Networking"/>
              </a:rPr>
              <a:t> Networking</a:t>
            </a:r>
            <a:r>
              <a:rPr lang="fr-FR" sz="2300" dirty="0">
                <a:solidFill>
                  <a:srgbClr val="002060"/>
                </a:solidFill>
              </a:rPr>
              <a:t> (SDN).</a:t>
            </a:r>
          </a:p>
          <a:p>
            <a:pPr marL="285750" indent="-285750" algn="just">
              <a:buFont typeface="Arial" panose="020B0604020202020204" pitchFamily="34" charset="0"/>
              <a:buChar char="•"/>
              <a:defRPr/>
            </a:pPr>
            <a:r>
              <a:rPr lang="fr-FR" sz="2300" b="1" dirty="0" err="1">
                <a:solidFill>
                  <a:srgbClr val="002060"/>
                </a:solidFill>
              </a:rPr>
              <a:t>STaaS</a:t>
            </a:r>
            <a:r>
              <a:rPr lang="fr-FR" sz="2300" dirty="0">
                <a:solidFill>
                  <a:srgbClr val="002060"/>
                </a:solidFill>
              </a:rPr>
              <a:t> : </a:t>
            </a:r>
            <a:r>
              <a:rPr lang="fr-FR" sz="2300" b="1" i="1" dirty="0" err="1">
                <a:solidFill>
                  <a:srgbClr val="002060"/>
                </a:solidFill>
              </a:rPr>
              <a:t>ST</a:t>
            </a:r>
            <a:r>
              <a:rPr lang="fr-FR" sz="2300" i="1" dirty="0" err="1">
                <a:solidFill>
                  <a:srgbClr val="002060"/>
                </a:solidFill>
              </a:rPr>
              <a:t>orage</a:t>
            </a:r>
            <a:r>
              <a:rPr lang="fr-FR" sz="2300" i="1" dirty="0">
                <a:solidFill>
                  <a:srgbClr val="002060"/>
                </a:solidFill>
              </a:rPr>
              <a:t> </a:t>
            </a:r>
            <a:r>
              <a:rPr lang="fr-FR" sz="2300" b="1" i="1" dirty="0">
                <a:solidFill>
                  <a:srgbClr val="002060"/>
                </a:solidFill>
              </a:rPr>
              <a:t>as a</a:t>
            </a:r>
            <a:r>
              <a:rPr lang="fr-FR" sz="2300" i="1" dirty="0">
                <a:solidFill>
                  <a:srgbClr val="002060"/>
                </a:solidFill>
              </a:rPr>
              <a:t> </a:t>
            </a:r>
            <a:r>
              <a:rPr lang="fr-FR" sz="2300" b="1" i="1" dirty="0">
                <a:solidFill>
                  <a:srgbClr val="002060"/>
                </a:solidFill>
              </a:rPr>
              <a:t>S</a:t>
            </a:r>
            <a:r>
              <a:rPr lang="fr-FR" sz="2300" i="1" dirty="0">
                <a:solidFill>
                  <a:srgbClr val="002060"/>
                </a:solidFill>
              </a:rPr>
              <a:t>ervice</a:t>
            </a:r>
            <a:r>
              <a:rPr lang="fr-FR" sz="2300" dirty="0">
                <a:solidFill>
                  <a:srgbClr val="002060"/>
                </a:solidFill>
              </a:rPr>
              <a:t> correspond au stockage de fichiers chez des prestataires externes, qui les hébergent pour le compte de leurs clients. Des services grand public, tels que Microsoft </a:t>
            </a:r>
            <a:r>
              <a:rPr lang="fr-FR" sz="2300" dirty="0">
                <a:solidFill>
                  <a:srgbClr val="002060"/>
                </a:solidFill>
                <a:hlinkClick r:id="rId3" tooltip="OneDrive"/>
              </a:rPr>
              <a:t>OneDrive</a:t>
            </a:r>
            <a:r>
              <a:rPr lang="fr-FR" sz="2300" dirty="0">
                <a:solidFill>
                  <a:srgbClr val="002060"/>
                </a:solidFill>
              </a:rPr>
              <a:t>, </a:t>
            </a:r>
            <a:r>
              <a:rPr lang="fr-FR" sz="2300" dirty="0" err="1">
                <a:solidFill>
                  <a:srgbClr val="002060"/>
                </a:solidFill>
              </a:rPr>
              <a:t>SugarSync</a:t>
            </a:r>
            <a:r>
              <a:rPr lang="fr-FR" sz="2300" dirty="0">
                <a:solidFill>
                  <a:srgbClr val="002060"/>
                </a:solidFill>
              </a:rPr>
              <a:t> et </a:t>
            </a:r>
            <a:r>
              <a:rPr lang="fr-FR" sz="2300" dirty="0">
                <a:solidFill>
                  <a:srgbClr val="002060"/>
                </a:solidFill>
                <a:hlinkClick r:id="rId4" tooltip="Box (entreprise)"/>
              </a:rPr>
              <a:t>Box.net</a:t>
            </a:r>
            <a:r>
              <a:rPr lang="fr-FR" sz="2300" dirty="0">
                <a:solidFill>
                  <a:srgbClr val="002060"/>
                </a:solidFill>
              </a:rPr>
              <a:t>, proposent ce type de stockage, le plus souvent à des fins de sauvegarde ou de partage de fichiers. Voici d'autres exemples : Microsoft </a:t>
            </a:r>
            <a:r>
              <a:rPr lang="fr-FR" sz="2300" dirty="0">
                <a:solidFill>
                  <a:srgbClr val="002060"/>
                </a:solidFill>
                <a:hlinkClick r:id="rId5" tooltip="SharePoint"/>
              </a:rPr>
              <a:t>SharePoint</a:t>
            </a:r>
            <a:r>
              <a:rPr lang="fr-FR" sz="2300" dirty="0">
                <a:solidFill>
                  <a:srgbClr val="002060"/>
                </a:solidFill>
              </a:rPr>
              <a:t>, </a:t>
            </a:r>
            <a:r>
              <a:rPr lang="fr-FR" sz="2300" dirty="0">
                <a:solidFill>
                  <a:srgbClr val="002060"/>
                </a:solidFill>
                <a:hlinkClick r:id="rId6" tooltip="Amazon S3"/>
              </a:rPr>
              <a:t>Amazon S3</a:t>
            </a:r>
            <a:r>
              <a:rPr lang="fr-FR" sz="2300" dirty="0">
                <a:solidFill>
                  <a:srgbClr val="002060"/>
                </a:solidFill>
              </a:rPr>
              <a:t>, </a:t>
            </a:r>
            <a:r>
              <a:rPr lang="fr-FR" sz="2300" dirty="0">
                <a:solidFill>
                  <a:srgbClr val="002060"/>
                </a:solidFill>
                <a:hlinkClick r:id="rId7" tooltip="Dropbox"/>
              </a:rPr>
              <a:t>Dropbox</a:t>
            </a:r>
            <a:r>
              <a:rPr lang="fr-FR" sz="2300" dirty="0">
                <a:solidFill>
                  <a:srgbClr val="002060"/>
                </a:solidFill>
              </a:rPr>
              <a:t>, </a:t>
            </a:r>
            <a:r>
              <a:rPr lang="fr-FR" sz="2300" dirty="0">
                <a:solidFill>
                  <a:srgbClr val="002060"/>
                </a:solidFill>
                <a:hlinkClick r:id="rId8" tooltip="Google Drive"/>
              </a:rPr>
              <a:t>Google Drive</a:t>
            </a:r>
            <a:r>
              <a:rPr lang="fr-FR" sz="2300" dirty="0">
                <a:solidFill>
                  <a:srgbClr val="002060"/>
                </a:solidFill>
              </a:rPr>
              <a:t>, </a:t>
            </a:r>
            <a:r>
              <a:rPr lang="fr-FR" sz="2300" dirty="0" err="1">
                <a:solidFill>
                  <a:srgbClr val="002060"/>
                </a:solidFill>
                <a:hlinkClick r:id="rId9" tooltip="HubiC"/>
              </a:rPr>
              <a:t>HubiC</a:t>
            </a:r>
            <a:r>
              <a:rPr lang="fr-FR" sz="2300" dirty="0">
                <a:solidFill>
                  <a:srgbClr val="002060"/>
                </a:solidFill>
              </a:rPr>
              <a:t>, </a:t>
            </a:r>
            <a:r>
              <a:rPr lang="fr-FR" sz="2300" dirty="0" err="1">
                <a:solidFill>
                  <a:srgbClr val="002060"/>
                </a:solidFill>
                <a:hlinkClick r:id="rId10" tooltip="ICloud"/>
              </a:rPr>
              <a:t>iCloud</a:t>
            </a:r>
            <a:r>
              <a:rPr lang="fr-FR" sz="2300" dirty="0">
                <a:solidFill>
                  <a:srgbClr val="002060"/>
                </a:solidFill>
              </a:rPr>
              <a:t>, </a:t>
            </a:r>
            <a:r>
              <a:rPr lang="fr-FR" sz="2300" dirty="0">
                <a:solidFill>
                  <a:srgbClr val="002060"/>
                </a:solidFill>
                <a:hlinkClick r:id="rId11" tooltip="Ubuntu One"/>
              </a:rPr>
              <a:t>Ubuntu One</a:t>
            </a:r>
            <a:r>
              <a:rPr lang="fr-FR" sz="2300" dirty="0">
                <a:solidFill>
                  <a:srgbClr val="002060"/>
                </a:solidFill>
              </a:rPr>
              <a:t>, </a:t>
            </a:r>
            <a:r>
              <a:rPr lang="fr-FR" sz="2300" dirty="0">
                <a:solidFill>
                  <a:srgbClr val="002060"/>
                </a:solidFill>
                <a:hlinkClick r:id="rId12" tooltip="Windows Live Mesh"/>
              </a:rPr>
              <a:t>Windows Live </a:t>
            </a:r>
            <a:r>
              <a:rPr lang="fr-FR" sz="2300" dirty="0" err="1">
                <a:solidFill>
                  <a:srgbClr val="002060"/>
                </a:solidFill>
                <a:hlinkClick r:id="rId12" tooltip="Windows Live Mesh"/>
              </a:rPr>
              <a:t>Mesh</a:t>
            </a:r>
            <a:r>
              <a:rPr lang="fr-FR" sz="2300" dirty="0">
                <a:solidFill>
                  <a:srgbClr val="002060"/>
                </a:solidFill>
              </a:rPr>
              <a:t>, </a:t>
            </a:r>
            <a:r>
              <a:rPr lang="fr-FR" sz="2300" dirty="0" err="1">
                <a:solidFill>
                  <a:srgbClr val="002060"/>
                </a:solidFill>
                <a:hlinkClick r:id="rId13" tooltip="Wuala"/>
              </a:rPr>
              <a:t>Wuala</a:t>
            </a:r>
            <a:r>
              <a:rPr lang="fr-FR" sz="2300" dirty="0">
                <a:solidFill>
                  <a:srgbClr val="002060"/>
                </a:solidFill>
              </a:rPr>
              <a:t>.</a:t>
            </a:r>
          </a:p>
          <a:p>
            <a:pPr marL="285750" indent="-285750" algn="just">
              <a:buFont typeface="Arial" panose="020B0604020202020204" pitchFamily="34" charset="0"/>
              <a:buChar char="•"/>
              <a:defRPr/>
            </a:pPr>
            <a:r>
              <a:rPr lang="fr-FR" sz="2300" b="1" i="1" dirty="0" err="1">
                <a:solidFill>
                  <a:srgbClr val="002060"/>
                </a:solidFill>
              </a:rPr>
              <a:t>Workplace</a:t>
            </a:r>
            <a:r>
              <a:rPr lang="fr-FR" sz="2300" b="1" i="1" dirty="0">
                <a:solidFill>
                  <a:srgbClr val="002060"/>
                </a:solidFill>
              </a:rPr>
              <a:t> as a Service</a:t>
            </a:r>
            <a:r>
              <a:rPr lang="fr-FR" sz="2300" b="1" dirty="0">
                <a:solidFill>
                  <a:srgbClr val="002060"/>
                </a:solidFill>
              </a:rPr>
              <a:t> </a:t>
            </a:r>
            <a:r>
              <a:rPr lang="fr-FR" sz="2300" dirty="0">
                <a:solidFill>
                  <a:srgbClr val="002060"/>
                </a:solidFill>
              </a:rPr>
              <a:t>(</a:t>
            </a:r>
            <a:r>
              <a:rPr lang="fr-FR" sz="2300" dirty="0" err="1">
                <a:solidFill>
                  <a:srgbClr val="002060"/>
                </a:solidFill>
              </a:rPr>
              <a:t>WaaS</a:t>
            </a:r>
            <a:r>
              <a:rPr lang="fr-FR" sz="2300" dirty="0">
                <a:solidFill>
                  <a:srgbClr val="002060"/>
                </a:solidFill>
              </a:rPr>
              <a:t>) : Espace de travail distribué.</a:t>
            </a:r>
          </a:p>
          <a:p>
            <a:pPr marL="285750" indent="-285750" algn="just">
              <a:buFont typeface="Arial" panose="020B0604020202020204" pitchFamily="34" charset="0"/>
              <a:buChar char="•"/>
              <a:defRPr/>
            </a:pPr>
            <a:r>
              <a:rPr lang="fr-FR" sz="2300" b="1" i="1" dirty="0">
                <a:solidFill>
                  <a:srgbClr val="002060"/>
                </a:solidFill>
              </a:rPr>
              <a:t>Communication as a Service</a:t>
            </a:r>
            <a:r>
              <a:rPr lang="fr-FR" sz="2300" b="1" dirty="0">
                <a:solidFill>
                  <a:srgbClr val="002060"/>
                </a:solidFill>
              </a:rPr>
              <a:t> </a:t>
            </a:r>
            <a:r>
              <a:rPr lang="fr-FR" sz="2300" dirty="0">
                <a:solidFill>
                  <a:srgbClr val="002060"/>
                </a:solidFill>
              </a:rPr>
              <a:t>(</a:t>
            </a:r>
            <a:r>
              <a:rPr lang="fr-FR" sz="2300" dirty="0" err="1">
                <a:solidFill>
                  <a:srgbClr val="002060"/>
                </a:solidFill>
              </a:rPr>
              <a:t>CaaS</a:t>
            </a:r>
            <a:r>
              <a:rPr lang="fr-FR" sz="2300" dirty="0">
                <a:solidFill>
                  <a:srgbClr val="002060"/>
                </a:solidFill>
              </a:rPr>
              <a:t>): correspond à la fourniture de solutions de communication substituant aux matériels et serveurs locaux (</a:t>
            </a:r>
            <a:r>
              <a:rPr lang="fr-FR" sz="2300" dirty="0">
                <a:solidFill>
                  <a:srgbClr val="002060"/>
                </a:solidFill>
                <a:hlinkClick r:id="rId14" tooltip="PABX"/>
              </a:rPr>
              <a:t>PABX</a:t>
            </a:r>
            <a:r>
              <a:rPr lang="fr-FR" sz="2300" dirty="0">
                <a:solidFill>
                  <a:srgbClr val="002060"/>
                </a:solidFill>
              </a:rPr>
              <a:t>, ACD, SVI...) des ressources partagées sur Internet.</a:t>
            </a:r>
          </a:p>
        </p:txBody>
      </p:sp>
      <p:sp>
        <p:nvSpPr>
          <p:cNvPr id="3" name="ZoneTexte 2"/>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37</a:t>
            </a:fld>
            <a:endParaRPr lang="en-US"/>
          </a:p>
        </p:txBody>
      </p:sp>
    </p:spTree>
    <p:extLst>
      <p:ext uri="{BB962C8B-B14F-4D97-AF65-F5344CB8AC3E}">
        <p14:creationId xmlns:p14="http://schemas.microsoft.com/office/powerpoint/2010/main" val="2815585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381" y="620688"/>
            <a:ext cx="8750176" cy="5970865"/>
          </a:xfrm>
          <a:prstGeom prst="rect">
            <a:avLst/>
          </a:prstGeom>
          <a:noFill/>
        </p:spPr>
        <p:txBody>
          <a:bodyPr wrap="square">
            <a:spAutoFit/>
          </a:bodyPr>
          <a:lstStyle/>
          <a:p>
            <a:pPr algn="just">
              <a:defRPr/>
            </a:pPr>
            <a:r>
              <a:rPr lang="fr-FR" sz="2300" dirty="0">
                <a:solidFill>
                  <a:srgbClr val="002060"/>
                </a:solidFill>
              </a:rPr>
              <a:t>Un </a:t>
            </a:r>
            <a:r>
              <a:rPr lang="fr-FR" sz="2300" dirty="0" smtClean="0">
                <a:solidFill>
                  <a:srgbClr val="002060"/>
                </a:solidFill>
              </a:rPr>
              <a:t>nuage (Cloud) </a:t>
            </a:r>
            <a:r>
              <a:rPr lang="fr-FR" sz="2300" dirty="0">
                <a:solidFill>
                  <a:srgbClr val="002060"/>
                </a:solidFill>
              </a:rPr>
              <a:t>peut être public, </a:t>
            </a:r>
            <a:r>
              <a:rPr lang="fr-FR" sz="2300" dirty="0" smtClean="0">
                <a:solidFill>
                  <a:srgbClr val="002060"/>
                </a:solidFill>
              </a:rPr>
              <a:t>privé, hydride </a:t>
            </a:r>
            <a:r>
              <a:rPr lang="fr-FR" sz="2300" dirty="0">
                <a:solidFill>
                  <a:srgbClr val="002060"/>
                </a:solidFill>
              </a:rPr>
              <a:t>ou communautaire :</a:t>
            </a:r>
          </a:p>
          <a:p>
            <a:pPr algn="just">
              <a:defRPr/>
            </a:pPr>
            <a:endParaRPr lang="fr-FR" sz="2300" dirty="0">
              <a:solidFill>
                <a:srgbClr val="002060"/>
              </a:solidFill>
            </a:endParaRPr>
          </a:p>
          <a:p>
            <a:pPr marL="285750" indent="-285750" algn="just">
              <a:buFont typeface="Wingdings" panose="05000000000000000000" pitchFamily="2" charset="2"/>
              <a:buChar char="Ø"/>
              <a:defRPr/>
            </a:pPr>
            <a:r>
              <a:rPr lang="fr-FR" sz="2100" dirty="0">
                <a:solidFill>
                  <a:srgbClr val="002060"/>
                </a:solidFill>
              </a:rPr>
              <a:t>Un </a:t>
            </a:r>
            <a:r>
              <a:rPr lang="fr-FR" sz="2100" b="1" dirty="0">
                <a:solidFill>
                  <a:srgbClr val="002060"/>
                </a:solidFill>
              </a:rPr>
              <a:t>nuage public </a:t>
            </a:r>
            <a:r>
              <a:rPr lang="fr-FR" sz="2100" dirty="0">
                <a:solidFill>
                  <a:srgbClr val="002060"/>
                </a:solidFill>
              </a:rPr>
              <a:t>est mis à disposition du grand public. Les services sont typiquement mis à disposition par une entreprise, qui manipule une infrastructure qui lui </a:t>
            </a:r>
            <a:r>
              <a:rPr lang="fr-FR" sz="2100" dirty="0" smtClean="0">
                <a:solidFill>
                  <a:srgbClr val="002060"/>
                </a:solidFill>
              </a:rPr>
              <a:t>appartient. </a:t>
            </a:r>
            <a:endParaRPr lang="fr-FR" sz="2100" dirty="0">
              <a:solidFill>
                <a:srgbClr val="002060"/>
              </a:solidFill>
            </a:endParaRPr>
          </a:p>
          <a:p>
            <a:pPr marL="285750" indent="-285750" algn="just">
              <a:buFont typeface="Wingdings" panose="05000000000000000000" pitchFamily="2" charset="2"/>
              <a:buChar char="Ø"/>
              <a:defRPr/>
            </a:pPr>
            <a:r>
              <a:rPr lang="fr-FR" sz="2100" dirty="0">
                <a:solidFill>
                  <a:srgbClr val="002060"/>
                </a:solidFill>
              </a:rPr>
              <a:t>Un </a:t>
            </a:r>
            <a:r>
              <a:rPr lang="fr-FR" sz="2100" b="1" dirty="0">
                <a:solidFill>
                  <a:srgbClr val="002060"/>
                </a:solidFill>
              </a:rPr>
              <a:t>nuage privé </a:t>
            </a:r>
            <a:r>
              <a:rPr lang="fr-FR" sz="2100" dirty="0">
                <a:solidFill>
                  <a:srgbClr val="002060"/>
                </a:solidFill>
              </a:rPr>
              <a:t>est destiné exclusivement à une organisation, qui peut le manipuler elle-même, ou faire appel à services fournis par des </a:t>
            </a:r>
            <a:r>
              <a:rPr lang="fr-FR" sz="2100" dirty="0" smtClean="0">
                <a:solidFill>
                  <a:srgbClr val="002060"/>
                </a:solidFill>
              </a:rPr>
              <a:t>tiers. </a:t>
            </a:r>
            <a:endParaRPr lang="fr-FR" sz="2100" dirty="0">
              <a:solidFill>
                <a:srgbClr val="002060"/>
              </a:solidFill>
            </a:endParaRPr>
          </a:p>
          <a:p>
            <a:pPr marL="285750" indent="-285750" algn="just">
              <a:buFont typeface="Wingdings" panose="05000000000000000000" pitchFamily="2" charset="2"/>
              <a:buChar char="Ø"/>
              <a:defRPr/>
            </a:pPr>
            <a:r>
              <a:rPr lang="fr-FR" sz="2100" dirty="0">
                <a:solidFill>
                  <a:srgbClr val="002060"/>
                </a:solidFill>
              </a:rPr>
              <a:t>Dans un </a:t>
            </a:r>
            <a:r>
              <a:rPr lang="fr-FR" sz="2100" b="1" dirty="0">
                <a:solidFill>
                  <a:srgbClr val="002060"/>
                </a:solidFill>
              </a:rPr>
              <a:t>nuage </a:t>
            </a:r>
            <a:r>
              <a:rPr lang="fr-FR" sz="2100" b="1" dirty="0" smtClean="0">
                <a:solidFill>
                  <a:srgbClr val="002060"/>
                </a:solidFill>
              </a:rPr>
              <a:t>communautaire</a:t>
            </a:r>
            <a:r>
              <a:rPr lang="fr-FR" sz="2100" dirty="0" smtClean="0">
                <a:solidFill>
                  <a:srgbClr val="002060"/>
                </a:solidFill>
              </a:rPr>
              <a:t>,</a:t>
            </a:r>
            <a:r>
              <a:rPr lang="fr-FR" sz="2100" b="1" dirty="0" smtClean="0">
                <a:solidFill>
                  <a:srgbClr val="002060"/>
                </a:solidFill>
              </a:rPr>
              <a:t> </a:t>
            </a:r>
            <a:r>
              <a:rPr lang="fr-FR" sz="2100" dirty="0">
                <a:solidFill>
                  <a:srgbClr val="002060"/>
                </a:solidFill>
              </a:rPr>
              <a:t>l'infrastructure provient d'un ensemble de membres qui partagent un intérêt commun. Ce type de nuage est semblable à ceux montés par les </a:t>
            </a:r>
            <a:r>
              <a:rPr lang="fr-FR" sz="2100" i="1" dirty="0">
                <a:solidFill>
                  <a:srgbClr val="002060"/>
                </a:solidFill>
              </a:rPr>
              <a:t>milieux académiques </a:t>
            </a:r>
            <a:r>
              <a:rPr lang="fr-FR" sz="2100" dirty="0">
                <a:solidFill>
                  <a:srgbClr val="002060"/>
                </a:solidFill>
              </a:rPr>
              <a:t>pour des études de grande </a:t>
            </a:r>
            <a:r>
              <a:rPr lang="fr-FR" sz="2100" dirty="0" smtClean="0">
                <a:solidFill>
                  <a:srgbClr val="002060"/>
                </a:solidFill>
              </a:rPr>
              <a:t>envergure. Le déploiement des applications y sera communautaire.</a:t>
            </a:r>
          </a:p>
          <a:p>
            <a:pPr marL="285750" indent="-285750" algn="just">
              <a:buFont typeface="Wingdings" panose="05000000000000000000" pitchFamily="2" charset="2"/>
              <a:buChar char="Ø"/>
              <a:defRPr/>
            </a:pPr>
            <a:r>
              <a:rPr lang="fr-FR" sz="2100" dirty="0" smtClean="0">
                <a:solidFill>
                  <a:srgbClr val="002060"/>
                </a:solidFill>
              </a:rPr>
              <a:t>Le</a:t>
            </a:r>
            <a:r>
              <a:rPr lang="fr-FR" sz="2100" b="1" dirty="0" smtClean="0">
                <a:solidFill>
                  <a:srgbClr val="002060"/>
                </a:solidFill>
              </a:rPr>
              <a:t> nuage (cloud) </a:t>
            </a:r>
            <a:r>
              <a:rPr lang="fr-FR" sz="2100" b="1" dirty="0">
                <a:solidFill>
                  <a:srgbClr val="002060"/>
                </a:solidFill>
              </a:rPr>
              <a:t>hybride (interne et externe)</a:t>
            </a:r>
            <a:r>
              <a:rPr lang="fr-FR" sz="2100" dirty="0">
                <a:solidFill>
                  <a:srgbClr val="002060"/>
                </a:solidFill>
              </a:rPr>
              <a:t> </a:t>
            </a:r>
            <a:r>
              <a:rPr lang="fr-FR" sz="2100" dirty="0" smtClean="0">
                <a:solidFill>
                  <a:srgbClr val="002060"/>
                </a:solidFill>
              </a:rPr>
              <a:t>est </a:t>
            </a:r>
            <a:r>
              <a:rPr lang="fr-FR" sz="2100" dirty="0">
                <a:solidFill>
                  <a:srgbClr val="002060"/>
                </a:solidFill>
              </a:rPr>
              <a:t>un environnement composé de multiples prestataires internes et externes. Un exemple, IBM avait conclu un partenariat avec </a:t>
            </a:r>
            <a:r>
              <a:rPr lang="fr-FR" sz="2100" dirty="0" err="1">
                <a:solidFill>
                  <a:srgbClr val="002060"/>
                </a:solidFill>
              </a:rPr>
              <a:t>Juniper</a:t>
            </a:r>
            <a:r>
              <a:rPr lang="fr-FR" sz="2100" dirty="0">
                <a:solidFill>
                  <a:srgbClr val="002060"/>
                </a:solidFill>
              </a:rPr>
              <a:t> Networks. Cette association a permit à </a:t>
            </a:r>
            <a:r>
              <a:rPr lang="fr-FR" sz="2100" dirty="0" err="1">
                <a:solidFill>
                  <a:srgbClr val="002060"/>
                </a:solidFill>
              </a:rPr>
              <a:t>Big</a:t>
            </a:r>
            <a:r>
              <a:rPr lang="fr-FR" sz="2100" dirty="0">
                <a:solidFill>
                  <a:srgbClr val="002060"/>
                </a:solidFill>
              </a:rPr>
              <a:t> Blue de déployer son offre de </a:t>
            </a:r>
            <a:r>
              <a:rPr lang="fr-FR" sz="2100" b="1" dirty="0">
                <a:solidFill>
                  <a:srgbClr val="002060"/>
                </a:solidFill>
              </a:rPr>
              <a:t>cloud hybride</a:t>
            </a:r>
            <a:r>
              <a:rPr lang="fr-FR" sz="2100" dirty="0">
                <a:solidFill>
                  <a:srgbClr val="002060"/>
                </a:solidFill>
              </a:rPr>
              <a:t>. Ainsi les entreprises qui utilisent ce service peuvent faire basculer, par un simple glisser-déposer, des applications hébergées dans un nuage privé interne vers un nuage public sécurisé.</a:t>
            </a:r>
          </a:p>
        </p:txBody>
      </p:sp>
      <p:sp>
        <p:nvSpPr>
          <p:cNvPr id="3" name="ZoneTexte 2"/>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38</a:t>
            </a:fld>
            <a:endParaRPr lang="en-US"/>
          </a:p>
        </p:txBody>
      </p:sp>
    </p:spTree>
    <p:extLst>
      <p:ext uri="{BB962C8B-B14F-4D97-AF65-F5344CB8AC3E}">
        <p14:creationId xmlns:p14="http://schemas.microsoft.com/office/powerpoint/2010/main" val="2970796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395px-Cloud_computing_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358188"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556408" y="116632"/>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39</a:t>
            </a:fld>
            <a:endParaRPr lang="en-US"/>
          </a:p>
        </p:txBody>
      </p:sp>
    </p:spTree>
    <p:extLst>
      <p:ext uri="{BB962C8B-B14F-4D97-AF65-F5344CB8AC3E}">
        <p14:creationId xmlns:p14="http://schemas.microsoft.com/office/powerpoint/2010/main" val="366951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98571" y="620688"/>
            <a:ext cx="3357009" cy="1200329"/>
          </a:xfrm>
          <a:prstGeom prst="rect">
            <a:avLst/>
          </a:prstGeom>
          <a:noFill/>
        </p:spPr>
        <p:txBody>
          <a:bodyPr wrap="none" rtlCol="0">
            <a:spAutoFit/>
          </a:bodyPr>
          <a:lstStyle/>
          <a:p>
            <a:pPr algn="ctr"/>
            <a:r>
              <a:rPr lang="fr-FR" sz="7200" b="1" dirty="0" smtClean="0">
                <a:solidFill>
                  <a:srgbClr val="002060"/>
                </a:solidFill>
              </a:rPr>
              <a:t>Origines</a:t>
            </a:r>
            <a:endParaRPr lang="fr-FR" sz="7200" b="1" dirty="0">
              <a:solidFill>
                <a:srgbClr val="002060"/>
              </a:solidFill>
            </a:endParaRPr>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4</a:t>
            </a:fld>
            <a:endParaRPr lang="en-US"/>
          </a:p>
        </p:txBody>
      </p:sp>
      <p:pic>
        <p:nvPicPr>
          <p:cNvPr id="4" name="Picture 2" descr="G:\images (4).jpg"/>
          <p:cNvPicPr>
            <a:picLocks noChangeAspect="1" noChangeArrowheads="1"/>
          </p:cNvPicPr>
          <p:nvPr/>
        </p:nvPicPr>
        <p:blipFill>
          <a:blip r:embed="rId2"/>
          <a:srcRect/>
          <a:stretch>
            <a:fillRect/>
          </a:stretch>
        </p:blipFill>
        <p:spPr bwMode="auto">
          <a:xfrm>
            <a:off x="3076876" y="1956098"/>
            <a:ext cx="3200400" cy="4419600"/>
          </a:xfrm>
          <a:prstGeom prst="rect">
            <a:avLst/>
          </a:prstGeom>
          <a:noFill/>
        </p:spPr>
      </p:pic>
    </p:spTree>
    <p:extLst>
      <p:ext uri="{BB962C8B-B14F-4D97-AF65-F5344CB8AC3E}">
        <p14:creationId xmlns:p14="http://schemas.microsoft.com/office/powerpoint/2010/main" val="3023615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60432" y="116633"/>
            <a:ext cx="405408" cy="360040"/>
          </a:xfrm>
        </p:spPr>
        <p:txBody>
          <a:bodyPr/>
          <a:lstStyle/>
          <a:p>
            <a:fld id="{84084C39-E697-4972-A878-9CAFD629EB01}" type="slidenum">
              <a:rPr lang="en-US" smtClean="0"/>
              <a:t>40</a:t>
            </a:fld>
            <a:endParaRPr lang="en-US" dirty="0"/>
          </a:p>
        </p:txBody>
      </p:sp>
      <p:sp>
        <p:nvSpPr>
          <p:cNvPr id="3" name="ZoneTexte 2"/>
          <p:cNvSpPr txBox="1"/>
          <p:nvPr/>
        </p:nvSpPr>
        <p:spPr>
          <a:xfrm>
            <a:off x="179512" y="6235552"/>
            <a:ext cx="8928992" cy="369332"/>
          </a:xfrm>
          <a:prstGeom prst="rect">
            <a:avLst/>
          </a:prstGeom>
          <a:noFill/>
        </p:spPr>
        <p:txBody>
          <a:bodyPr wrap="square" rtlCol="0">
            <a:spAutoFit/>
          </a:bodyPr>
          <a:lstStyle/>
          <a:p>
            <a:pPr algn="ctr"/>
            <a:r>
              <a:rPr lang="fr-FR" dirty="0" smtClean="0">
                <a:solidFill>
                  <a:srgbClr val="002060"/>
                </a:solidFill>
              </a:rPr>
              <a:t>L’image du </a:t>
            </a:r>
            <a:r>
              <a:rPr lang="fr-FR" i="1" dirty="0" smtClean="0">
                <a:solidFill>
                  <a:srgbClr val="002060"/>
                </a:solidFill>
              </a:rPr>
              <a:t>service de livraison de pizzas </a:t>
            </a:r>
            <a:r>
              <a:rPr lang="fr-FR" dirty="0" smtClean="0">
                <a:solidFill>
                  <a:srgbClr val="002060"/>
                </a:solidFill>
              </a:rPr>
              <a:t>pour expliquer les services offerts par le Cloud.</a:t>
            </a:r>
            <a:endParaRPr lang="fr-FR" dirty="0">
              <a:solidFill>
                <a:srgbClr val="002060"/>
              </a:solidFill>
            </a:endParaRPr>
          </a:p>
        </p:txBody>
      </p:sp>
      <p:pic>
        <p:nvPicPr>
          <p:cNvPr id="1026" name="Picture 2" descr="D:\Users\blisan\Pictures\informatique\CloudPizz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7695"/>
            <a:ext cx="7488832" cy="601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15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5949280"/>
            <a:ext cx="8064896" cy="307777"/>
          </a:xfrm>
          <a:prstGeom prst="rect">
            <a:avLst/>
          </a:prstGeom>
          <a:noFill/>
        </p:spPr>
        <p:txBody>
          <a:bodyPr wrap="square" rtlCol="0">
            <a:spAutoFit/>
          </a:bodyPr>
          <a:lstStyle/>
          <a:p>
            <a:pPr algn="ctr"/>
            <a:r>
              <a:rPr lang="en-US" sz="1400" dirty="0">
                <a:solidFill>
                  <a:srgbClr val="002060"/>
                </a:solidFill>
              </a:rPr>
              <a:t>Burton Group : Cloud Computing Security in the Enterprise – Jul. </a:t>
            </a:r>
            <a:r>
              <a:rPr lang="en-US" sz="1400" dirty="0" smtClean="0">
                <a:solidFill>
                  <a:srgbClr val="002060"/>
                </a:solidFill>
              </a:rPr>
              <a:t>2009.</a:t>
            </a:r>
            <a:endParaRPr lang="fr-FR" sz="1400" dirty="0">
              <a:solidFill>
                <a:srgbClr val="00206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6"/>
            <a:ext cx="9144000" cy="4697506"/>
          </a:xfrm>
          <a:prstGeom prst="rect">
            <a:avLst/>
          </a:prstGeom>
        </p:spPr>
      </p:pic>
      <p:sp>
        <p:nvSpPr>
          <p:cNvPr id="4" name="ZoneTexte 3"/>
          <p:cNvSpPr txBox="1"/>
          <p:nvPr/>
        </p:nvSpPr>
        <p:spPr>
          <a:xfrm>
            <a:off x="3328104" y="179348"/>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41</a:t>
            </a:fld>
            <a:endParaRPr lang="en-US"/>
          </a:p>
        </p:txBody>
      </p:sp>
    </p:spTree>
    <p:extLst>
      <p:ext uri="{BB962C8B-B14F-4D97-AF65-F5344CB8AC3E}">
        <p14:creationId xmlns:p14="http://schemas.microsoft.com/office/powerpoint/2010/main" val="3855235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42</a:t>
            </a:fld>
            <a:endParaRPr lang="en-US"/>
          </a:p>
        </p:txBody>
      </p:sp>
      <p:sp>
        <p:nvSpPr>
          <p:cNvPr id="4" name="ZoneTexte 3"/>
          <p:cNvSpPr txBox="1"/>
          <p:nvPr/>
        </p:nvSpPr>
        <p:spPr>
          <a:xfrm>
            <a:off x="3328104" y="179348"/>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5" name="ZoneTexte 4"/>
          <p:cNvSpPr txBox="1"/>
          <p:nvPr/>
        </p:nvSpPr>
        <p:spPr>
          <a:xfrm>
            <a:off x="2339752" y="4365104"/>
            <a:ext cx="4536504" cy="369332"/>
          </a:xfrm>
          <a:prstGeom prst="rect">
            <a:avLst/>
          </a:prstGeom>
          <a:noFill/>
        </p:spPr>
        <p:txBody>
          <a:bodyPr wrap="square" rtlCol="0">
            <a:spAutoFit/>
          </a:bodyPr>
          <a:lstStyle/>
          <a:p>
            <a:pPr algn="ctr"/>
            <a:r>
              <a:rPr lang="fr-FR" dirty="0" smtClean="0">
                <a:solidFill>
                  <a:srgbClr val="002060"/>
                </a:solidFill>
              </a:rPr>
              <a:t>Source : Gartner AADI </a:t>
            </a:r>
            <a:r>
              <a:rPr lang="fr-FR" dirty="0" err="1" smtClean="0">
                <a:solidFill>
                  <a:srgbClr val="002060"/>
                </a:solidFill>
              </a:rPr>
              <a:t>Summit</a:t>
            </a:r>
            <a:r>
              <a:rPr lang="fr-FR" dirty="0" smtClean="0">
                <a:solidFill>
                  <a:srgbClr val="002060"/>
                </a:solidFill>
              </a:rPr>
              <a:t> </a:t>
            </a:r>
            <a:r>
              <a:rPr lang="fr-FR" dirty="0" err="1" smtClean="0">
                <a:solidFill>
                  <a:srgbClr val="002060"/>
                </a:solidFill>
              </a:rPr>
              <a:t>Dec</a:t>
            </a:r>
            <a:r>
              <a:rPr lang="fr-FR" dirty="0" smtClean="0">
                <a:solidFill>
                  <a:srgbClr val="002060"/>
                </a:solidFill>
              </a:rPr>
              <a:t> 2009</a:t>
            </a:r>
            <a:endParaRPr lang="fr-FR" dirty="0">
              <a:solidFill>
                <a:srgbClr val="002060"/>
              </a:solidFill>
            </a:endParaRPr>
          </a:p>
        </p:txBody>
      </p:sp>
      <p:pic>
        <p:nvPicPr>
          <p:cNvPr id="20482" name="Picture 2" descr="D:\Users\blisan\Pictures\cloud\Cloud computing as seen by gard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48680"/>
            <a:ext cx="63627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239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43</a:t>
            </a:fld>
            <a:endParaRPr lang="en-US"/>
          </a:p>
        </p:txBody>
      </p:sp>
      <p:pic>
        <p:nvPicPr>
          <p:cNvPr id="3" name="Picture 3" descr="D:\Users\blisan\Pictures\cloud\pyramid-datacenter-cost-contro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6173216" cy="372767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328104" y="179348"/>
            <a:ext cx="1878784" cy="369332"/>
          </a:xfrm>
          <a:prstGeom prst="rect">
            <a:avLst/>
          </a:prstGeom>
          <a:noFill/>
        </p:spPr>
        <p:txBody>
          <a:bodyPr wrap="none" rtlCol="0">
            <a:spAutoFit/>
          </a:bodyPr>
          <a:lstStyle/>
          <a:p>
            <a:pPr algn="ctr"/>
            <a:r>
              <a:rPr lang="fr-FR" dirty="0" smtClean="0">
                <a:solidFill>
                  <a:srgbClr val="002060"/>
                </a:solidFill>
              </a:rPr>
              <a:t>CLOUD – </a:t>
            </a:r>
            <a:r>
              <a:rPr lang="fr-FR" dirty="0">
                <a:solidFill>
                  <a:srgbClr val="002060"/>
                </a:solidFill>
              </a:rPr>
              <a:t>Services</a:t>
            </a:r>
          </a:p>
        </p:txBody>
      </p:sp>
      <p:sp>
        <p:nvSpPr>
          <p:cNvPr id="5" name="ZoneTexte 4"/>
          <p:cNvSpPr txBox="1"/>
          <p:nvPr/>
        </p:nvSpPr>
        <p:spPr>
          <a:xfrm>
            <a:off x="1680063" y="4725144"/>
            <a:ext cx="5536580" cy="646331"/>
          </a:xfrm>
          <a:prstGeom prst="rect">
            <a:avLst/>
          </a:prstGeom>
          <a:noFill/>
        </p:spPr>
        <p:txBody>
          <a:bodyPr wrap="none" rtlCol="0">
            <a:spAutoFit/>
          </a:bodyPr>
          <a:lstStyle/>
          <a:p>
            <a:pPr algn="ctr"/>
            <a:r>
              <a:rPr lang="fr-FR" dirty="0" smtClean="0">
                <a:solidFill>
                  <a:srgbClr val="002060"/>
                </a:solidFill>
              </a:rPr>
              <a:t>Les paramètres du choix entre services </a:t>
            </a:r>
            <a:r>
              <a:rPr lang="fr-FR" dirty="0" err="1" smtClean="0">
                <a:solidFill>
                  <a:srgbClr val="002060"/>
                </a:solidFill>
              </a:rPr>
              <a:t>IaaS</a:t>
            </a:r>
            <a:r>
              <a:rPr lang="fr-FR" dirty="0" smtClean="0">
                <a:solidFill>
                  <a:srgbClr val="002060"/>
                </a:solidFill>
              </a:rPr>
              <a:t>, </a:t>
            </a:r>
            <a:r>
              <a:rPr lang="fr-FR" dirty="0" err="1" smtClean="0">
                <a:solidFill>
                  <a:srgbClr val="002060"/>
                </a:solidFill>
              </a:rPr>
              <a:t>PaaS</a:t>
            </a:r>
            <a:r>
              <a:rPr lang="fr-FR" dirty="0" smtClean="0">
                <a:solidFill>
                  <a:srgbClr val="002060"/>
                </a:solidFill>
              </a:rPr>
              <a:t> et </a:t>
            </a:r>
            <a:r>
              <a:rPr lang="fr-FR" dirty="0" err="1" smtClean="0">
                <a:solidFill>
                  <a:srgbClr val="002060"/>
                </a:solidFill>
              </a:rPr>
              <a:t>SaaS</a:t>
            </a:r>
            <a:endParaRPr lang="fr-FR" dirty="0" smtClean="0">
              <a:solidFill>
                <a:srgbClr val="002060"/>
              </a:solidFill>
            </a:endParaRPr>
          </a:p>
          <a:p>
            <a:pPr algn="ctr"/>
            <a:r>
              <a:rPr lang="fr-FR" dirty="0" smtClean="0">
                <a:solidFill>
                  <a:srgbClr val="002060"/>
                </a:solidFill>
              </a:rPr>
              <a:t>Entre contrôle et coût-efficacité</a:t>
            </a:r>
            <a:endParaRPr lang="fr-FR" dirty="0">
              <a:solidFill>
                <a:srgbClr val="002060"/>
              </a:solidFill>
            </a:endParaRPr>
          </a:p>
        </p:txBody>
      </p:sp>
    </p:spTree>
    <p:extLst>
      <p:ext uri="{BB962C8B-B14F-4D97-AF65-F5344CB8AC3E}">
        <p14:creationId xmlns:p14="http://schemas.microsoft.com/office/powerpoint/2010/main" val="2320081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86637" y="1003894"/>
            <a:ext cx="7215336" cy="1095400"/>
          </a:xfrm>
          <a:prstGeom prst="rect">
            <a:avLst/>
          </a:prstGeom>
        </p:spPr>
        <p:txBody>
          <a:bodyPr anchor="ctr"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002060"/>
                </a:solidFill>
              </a:rPr>
              <a:t>EXEMPLES DE CLOUD</a:t>
            </a:r>
            <a:endParaRPr lang="en-US" sz="6000" b="1" dirty="0">
              <a:solidFill>
                <a:srgbClr val="002060"/>
              </a:solidFill>
            </a:endParaRPr>
          </a:p>
        </p:txBody>
      </p:sp>
      <p:pic>
        <p:nvPicPr>
          <p:cNvPr id="3" name="Picture 2" descr="D:\Users\blisan\Pictures\cloud\cloud-provi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348880"/>
            <a:ext cx="4941155" cy="305521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84084C39-E697-4972-A878-9CAFD629EB01}" type="slidenum">
              <a:rPr lang="en-US" smtClean="0"/>
              <a:t>44</a:t>
            </a:fld>
            <a:endParaRPr lang="en-US"/>
          </a:p>
        </p:txBody>
      </p:sp>
    </p:spTree>
    <p:extLst>
      <p:ext uri="{BB962C8B-B14F-4D97-AF65-F5344CB8AC3E}">
        <p14:creationId xmlns:p14="http://schemas.microsoft.com/office/powerpoint/2010/main" val="1585346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sers\blisan\Documents\download\HP-CLOUD\trainings\formation-Cloud-generalites\Schema-synchro-donnees-20110120-143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2781300"/>
            <a:ext cx="47752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1"/>
          <p:cNvSpPr txBox="1">
            <a:spLocks noChangeArrowheads="1"/>
          </p:cNvSpPr>
          <p:nvPr/>
        </p:nvSpPr>
        <p:spPr bwMode="auto">
          <a:xfrm>
            <a:off x="90786" y="1498600"/>
            <a:ext cx="41767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è"/>
              <a:defRPr sz="2400">
                <a:solidFill>
                  <a:schemeClr val="tx2"/>
                </a:solidFill>
                <a:latin typeface="Arial" charset="0"/>
                <a:cs typeface="Arial" charset="0"/>
              </a:defRPr>
            </a:lvl1pPr>
            <a:lvl2pPr marL="742950" indent="-285750" eaLnBrk="0" hangingPunct="0">
              <a:spcBef>
                <a:spcPct val="20000"/>
              </a:spcBef>
              <a:buClr>
                <a:schemeClr val="accent1"/>
              </a:buClr>
              <a:buSzPct val="80000"/>
              <a:buFont typeface="Arial" charset="0"/>
              <a:buChar char="▬"/>
              <a:defRPr sz="2000">
                <a:solidFill>
                  <a:schemeClr val="tx2"/>
                </a:solidFill>
                <a:latin typeface="Arial" charset="0"/>
                <a:cs typeface="Arial" charset="0"/>
              </a:defRPr>
            </a:lvl2pPr>
            <a:lvl3pPr marL="11430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3pPr>
            <a:lvl4pPr marL="16002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4pPr>
            <a:lvl5pPr marL="20574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5pPr>
            <a:lvl6pPr marL="25146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6pPr>
            <a:lvl7pPr marL="29718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7pPr>
            <a:lvl8pPr marL="34290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8pPr>
            <a:lvl9pPr marL="38862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9pPr>
          </a:lstStyle>
          <a:p>
            <a:pPr algn="just" eaLnBrk="1" hangingPunct="1">
              <a:spcBef>
                <a:spcPct val="0"/>
              </a:spcBef>
              <a:buClrTx/>
              <a:buSzTx/>
              <a:buFontTx/>
              <a:buNone/>
            </a:pPr>
            <a:r>
              <a:rPr lang="fr-FR" altLang="fr-FR" sz="1800" b="1" dirty="0" smtClean="0"/>
              <a:t>DROPBOX </a:t>
            </a:r>
            <a:r>
              <a:rPr lang="fr-FR" altLang="fr-FR" sz="1800" dirty="0" smtClean="0"/>
              <a:t>: </a:t>
            </a:r>
            <a:endParaRPr lang="fr-FR" altLang="fr-FR" sz="1800" dirty="0"/>
          </a:p>
          <a:p>
            <a:pPr algn="just" eaLnBrk="1" hangingPunct="1">
              <a:spcBef>
                <a:spcPct val="0"/>
              </a:spcBef>
              <a:buClrTx/>
              <a:buSzTx/>
              <a:buFontTx/>
              <a:buNone/>
            </a:pPr>
            <a:endParaRPr lang="fr-FR" altLang="fr-FR" sz="1800" dirty="0"/>
          </a:p>
          <a:p>
            <a:pPr algn="just" eaLnBrk="1" hangingPunct="1">
              <a:spcBef>
                <a:spcPct val="0"/>
              </a:spcBef>
              <a:buClrTx/>
              <a:buSzTx/>
              <a:buFontTx/>
              <a:buNone/>
            </a:pPr>
            <a:r>
              <a:rPr lang="fr-FR" altLang="fr-FR" sz="1800" dirty="0"/>
              <a:t>Utilisation de l’application  </a:t>
            </a:r>
            <a:r>
              <a:rPr lang="fr-FR" altLang="fr-FR" sz="1800" b="1" dirty="0"/>
              <a:t>Dropbox</a:t>
            </a:r>
            <a:r>
              <a:rPr lang="fr-FR" altLang="fr-FR" sz="1800" dirty="0"/>
              <a:t>, pour synchroniser ses dossiers, ainsi que ses sous-dossiers applicatifs … et ses fichiers préférences dont ceux de certaines applications (</a:t>
            </a:r>
            <a:r>
              <a:rPr lang="fr-FR" altLang="fr-FR" sz="1800" dirty="0" err="1"/>
              <a:t>Things</a:t>
            </a:r>
            <a:r>
              <a:rPr lang="fr-FR" altLang="fr-FR" sz="1800" dirty="0"/>
              <a:t>, Coda, </a:t>
            </a:r>
            <a:r>
              <a:rPr lang="fr-FR" altLang="fr-FR" sz="1800" dirty="0" err="1"/>
              <a:t>AppControls</a:t>
            </a:r>
            <a:r>
              <a:rPr lang="fr-FR" altLang="fr-FR" sz="1800" dirty="0"/>
              <a:t> etc.), entre ses ordinateurs distants, sa tablette et son Smartphone [étant tous connectés à Internet _ ADSL, </a:t>
            </a:r>
            <a:r>
              <a:rPr lang="fr-FR" altLang="fr-FR" sz="1800" dirty="0" err="1"/>
              <a:t>WiFi</a:t>
            </a:r>
            <a:r>
              <a:rPr lang="fr-FR" altLang="fr-FR" sz="1800" dirty="0"/>
              <a:t> …). </a:t>
            </a:r>
          </a:p>
        </p:txBody>
      </p:sp>
      <p:sp>
        <p:nvSpPr>
          <p:cNvPr id="4" name="ZoneTexte 3"/>
          <p:cNvSpPr txBox="1"/>
          <p:nvPr/>
        </p:nvSpPr>
        <p:spPr>
          <a:xfrm>
            <a:off x="3292680" y="179348"/>
            <a:ext cx="1949637" cy="369332"/>
          </a:xfrm>
          <a:prstGeom prst="rect">
            <a:avLst/>
          </a:prstGeom>
          <a:noFill/>
        </p:spPr>
        <p:txBody>
          <a:bodyPr wrap="none" rtlCol="0">
            <a:spAutoFit/>
          </a:bodyPr>
          <a:lstStyle/>
          <a:p>
            <a:pPr algn="ctr"/>
            <a:r>
              <a:rPr lang="fr-FR" dirty="0" smtClean="0">
                <a:solidFill>
                  <a:srgbClr val="002060"/>
                </a:solidFill>
              </a:rPr>
              <a:t>CLOUD – Exemples</a:t>
            </a:r>
            <a:endParaRPr lang="fr-FR" dirty="0">
              <a:solidFill>
                <a:srgbClr val="002060"/>
              </a:solidFill>
            </a:endParaRP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45</a:t>
            </a:fld>
            <a:endParaRPr lang="en-US"/>
          </a:p>
        </p:txBody>
      </p:sp>
    </p:spTree>
    <p:extLst>
      <p:ext uri="{BB962C8B-B14F-4D97-AF65-F5344CB8AC3E}">
        <p14:creationId xmlns:p14="http://schemas.microsoft.com/office/powerpoint/2010/main" val="1130250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a:spLocks noChangeArrowheads="1"/>
          </p:cNvSpPr>
          <p:nvPr/>
        </p:nvSpPr>
        <p:spPr bwMode="auto">
          <a:xfrm>
            <a:off x="90786" y="1498600"/>
            <a:ext cx="41767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è"/>
              <a:defRPr sz="2400">
                <a:solidFill>
                  <a:schemeClr val="tx2"/>
                </a:solidFill>
                <a:latin typeface="Arial" charset="0"/>
                <a:cs typeface="Arial" charset="0"/>
              </a:defRPr>
            </a:lvl1pPr>
            <a:lvl2pPr marL="742950" indent="-285750" eaLnBrk="0" hangingPunct="0">
              <a:spcBef>
                <a:spcPct val="20000"/>
              </a:spcBef>
              <a:buClr>
                <a:schemeClr val="accent1"/>
              </a:buClr>
              <a:buSzPct val="80000"/>
              <a:buFont typeface="Arial" charset="0"/>
              <a:buChar char="▬"/>
              <a:defRPr sz="2000">
                <a:solidFill>
                  <a:schemeClr val="tx2"/>
                </a:solidFill>
                <a:latin typeface="Arial" charset="0"/>
                <a:cs typeface="Arial" charset="0"/>
              </a:defRPr>
            </a:lvl2pPr>
            <a:lvl3pPr marL="11430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3pPr>
            <a:lvl4pPr marL="16002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4pPr>
            <a:lvl5pPr marL="2057400" indent="-228600" eaLnBrk="0" hangingPunct="0">
              <a:spcBef>
                <a:spcPct val="20000"/>
              </a:spcBef>
              <a:buClr>
                <a:schemeClr val="accent1"/>
              </a:buClr>
              <a:buSzPct val="80000"/>
              <a:buFont typeface="Arial" charset="0"/>
              <a:buChar char="▬"/>
              <a:defRPr>
                <a:solidFill>
                  <a:schemeClr val="tx2"/>
                </a:solidFill>
                <a:latin typeface="Arial" charset="0"/>
                <a:cs typeface="Arial" charset="0"/>
              </a:defRPr>
            </a:lvl5pPr>
            <a:lvl6pPr marL="25146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6pPr>
            <a:lvl7pPr marL="29718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7pPr>
            <a:lvl8pPr marL="34290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8pPr>
            <a:lvl9pPr marL="3886200" indent="-228600" eaLnBrk="0" fontAlgn="base" hangingPunct="0">
              <a:spcBef>
                <a:spcPct val="20000"/>
              </a:spcBef>
              <a:spcAft>
                <a:spcPct val="0"/>
              </a:spcAft>
              <a:buClr>
                <a:schemeClr val="accent1"/>
              </a:buClr>
              <a:buSzPct val="80000"/>
              <a:buFont typeface="Arial" charset="0"/>
              <a:buChar char="▬"/>
              <a:defRPr>
                <a:solidFill>
                  <a:schemeClr val="tx2"/>
                </a:solidFill>
                <a:latin typeface="Arial" charset="0"/>
                <a:cs typeface="Arial" charset="0"/>
              </a:defRPr>
            </a:lvl9pPr>
          </a:lstStyle>
          <a:p>
            <a:pPr algn="just" eaLnBrk="1" hangingPunct="1">
              <a:spcBef>
                <a:spcPct val="0"/>
              </a:spcBef>
              <a:buClrTx/>
              <a:buSzTx/>
              <a:buFontTx/>
              <a:buNone/>
            </a:pPr>
            <a:r>
              <a:rPr lang="fr-FR" altLang="fr-FR" sz="1800" b="1" dirty="0" smtClean="0"/>
              <a:t>DROPBOX </a:t>
            </a:r>
            <a:r>
              <a:rPr lang="fr-FR" altLang="fr-FR" sz="1800" dirty="0" smtClean="0"/>
              <a:t>: </a:t>
            </a:r>
            <a:endParaRPr lang="fr-FR" altLang="fr-FR" sz="1800" dirty="0"/>
          </a:p>
          <a:p>
            <a:pPr algn="just" eaLnBrk="1" hangingPunct="1">
              <a:spcBef>
                <a:spcPct val="0"/>
              </a:spcBef>
              <a:buClrTx/>
              <a:buSzTx/>
              <a:buFontTx/>
              <a:buNone/>
            </a:pPr>
            <a:endParaRPr lang="fr-FR" altLang="fr-FR" sz="1800" dirty="0"/>
          </a:p>
          <a:p>
            <a:pPr algn="just">
              <a:spcBef>
                <a:spcPct val="0"/>
              </a:spcBef>
              <a:buClrTx/>
              <a:buSzTx/>
              <a:buFont typeface="Arial" charset="0"/>
              <a:buChar char="•"/>
            </a:pPr>
            <a:r>
              <a:rPr lang="fr-FR" altLang="fr-FR" sz="1800" dirty="0"/>
              <a:t>Au lieu de lancer un programme de messagerie (un gestionnaire de vos e-mail) sur votre ordinateur, vous vous connectez à un compte e-mail Web à distance. Le logiciel et le stockage, pour votre compte, n’existe pas sur votre ordinateur - ce est sur le « nuage d'ordinateurs » du service de messagerie distant. Exemples : </a:t>
            </a:r>
            <a:r>
              <a:rPr lang="en-US" altLang="fr-FR" sz="1800" b="1" dirty="0">
                <a:solidFill>
                  <a:srgbClr val="7030A0"/>
                </a:solidFill>
              </a:rPr>
              <a:t>Yahoo!</a:t>
            </a:r>
            <a:r>
              <a:rPr lang="en-US" altLang="fr-FR" sz="1800" dirty="0"/>
              <a:t>,</a:t>
            </a:r>
            <a:r>
              <a:rPr lang="en-US" altLang="fr-FR" sz="1800" b="1" dirty="0"/>
              <a:t> </a:t>
            </a:r>
            <a:r>
              <a:rPr lang="en-US" altLang="fr-FR" sz="1800" b="1" dirty="0" err="1">
                <a:solidFill>
                  <a:srgbClr val="FF0000"/>
                </a:solidFill>
              </a:rPr>
              <a:t>GMail</a:t>
            </a:r>
            <a:r>
              <a:rPr lang="en-US" altLang="fr-FR" sz="1800" dirty="0"/>
              <a:t>, </a:t>
            </a:r>
            <a:r>
              <a:rPr lang="en-US" altLang="fr-FR" sz="1800" b="1" dirty="0">
                <a:solidFill>
                  <a:srgbClr val="00B0F0"/>
                </a:solidFill>
              </a:rPr>
              <a:t>Hotmail</a:t>
            </a:r>
            <a:r>
              <a:rPr lang="en-US" altLang="fr-FR" sz="1800" dirty="0"/>
              <a:t> …</a:t>
            </a:r>
            <a:endParaRPr lang="fr-FR" altLang="fr-FR" sz="1800" dirty="0"/>
          </a:p>
        </p:txBody>
      </p:sp>
      <p:sp>
        <p:nvSpPr>
          <p:cNvPr id="4" name="ZoneTexte 3"/>
          <p:cNvSpPr txBox="1"/>
          <p:nvPr/>
        </p:nvSpPr>
        <p:spPr>
          <a:xfrm>
            <a:off x="3292680" y="179348"/>
            <a:ext cx="1949637" cy="369332"/>
          </a:xfrm>
          <a:prstGeom prst="rect">
            <a:avLst/>
          </a:prstGeom>
          <a:noFill/>
        </p:spPr>
        <p:txBody>
          <a:bodyPr wrap="none" rtlCol="0">
            <a:spAutoFit/>
          </a:bodyPr>
          <a:lstStyle/>
          <a:p>
            <a:pPr algn="ctr"/>
            <a:r>
              <a:rPr lang="fr-FR" dirty="0" smtClean="0">
                <a:solidFill>
                  <a:srgbClr val="002060"/>
                </a:solidFill>
              </a:rPr>
              <a:t>CLOUD – Exemples</a:t>
            </a:r>
            <a:endParaRPr lang="fr-FR" dirty="0">
              <a:solidFill>
                <a:srgbClr val="002060"/>
              </a:solidFill>
            </a:endParaRPr>
          </a:p>
        </p:txBody>
      </p:sp>
      <p:pic>
        <p:nvPicPr>
          <p:cNvPr id="6" name="Picture 2" descr="D:\Users\blisan\Documents\download\HP-CLOUD\trainings\formation-Cloud-generalites\sync-gm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80728"/>
            <a:ext cx="34956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èche courbée vers le haut 6"/>
          <p:cNvSpPr/>
          <p:nvPr/>
        </p:nvSpPr>
        <p:spPr>
          <a:xfrm>
            <a:off x="5146799" y="3141316"/>
            <a:ext cx="2808287" cy="728662"/>
          </a:xfrm>
          <a:prstGeom prst="curvedUpArrow">
            <a:avLst/>
          </a:prstGeom>
          <a:solidFill>
            <a:srgbClr val="FF0000"/>
          </a:solidFill>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8" name="Flèche courbée vers le haut 7"/>
          <p:cNvSpPr/>
          <p:nvPr/>
        </p:nvSpPr>
        <p:spPr>
          <a:xfrm flipH="1">
            <a:off x="5562724" y="2873028"/>
            <a:ext cx="1944687" cy="631825"/>
          </a:xfrm>
          <a:prstGeom prst="curvedUpArrow">
            <a:avLst/>
          </a:prstGeom>
          <a:solidFill>
            <a:srgbClr val="FF0000"/>
          </a:solidFill>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pic>
        <p:nvPicPr>
          <p:cNvPr id="9" name="Picture 3" descr="D:\Users\blisan\Documents\download\HP-CLOUD\trainings\formation-Cloud-generalites\cloud computing synchronis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192" y="4437112"/>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84084C39-E697-4972-A878-9CAFD629EB01}" type="slidenum">
              <a:rPr lang="en-US" smtClean="0"/>
              <a:t>46</a:t>
            </a:fld>
            <a:endParaRPr lang="en-US"/>
          </a:p>
        </p:txBody>
      </p:sp>
    </p:spTree>
    <p:extLst>
      <p:ext uri="{BB962C8B-B14F-4D97-AF65-F5344CB8AC3E}">
        <p14:creationId xmlns:p14="http://schemas.microsoft.com/office/powerpoint/2010/main" val="42428376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4000" smtClean="0">
                <a:solidFill>
                  <a:srgbClr val="002060"/>
                </a:solidFill>
              </a:rPr>
              <a:t>Microsoft’s Cloud Platform</a:t>
            </a:r>
            <a:endParaRPr lang="en-US" altLang="zh-CN" sz="4000" dirty="0" smtClean="0">
              <a:solidFill>
                <a:srgbClr val="002060"/>
              </a:solidFill>
            </a:endParaRPr>
          </a:p>
        </p:txBody>
      </p:sp>
      <p:grpSp>
        <p:nvGrpSpPr>
          <p:cNvPr id="3" name="Group 20"/>
          <p:cNvGrpSpPr/>
          <p:nvPr/>
        </p:nvGrpSpPr>
        <p:grpSpPr>
          <a:xfrm>
            <a:off x="152400" y="1143011"/>
            <a:ext cx="2438400" cy="5400561"/>
            <a:chOff x="304800" y="1524000"/>
            <a:chExt cx="3657600" cy="4953001"/>
          </a:xfrm>
        </p:grpSpPr>
        <p:sp>
          <p:nvSpPr>
            <p:cNvPr id="4" name="Rectangle 3"/>
            <p:cNvSpPr/>
            <p:nvPr/>
          </p:nvSpPr>
          <p:spPr bwMode="auto">
            <a:xfrm>
              <a:off x="304800" y="5437566"/>
              <a:ext cx="3581400" cy="1039435"/>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253" rtl="0" eaLnBrk="0" fontAlgn="base" hangingPunct="0">
                <a:spcBef>
                  <a:spcPct val="0"/>
                </a:spcBef>
                <a:spcAft>
                  <a:spcPct val="0"/>
                </a:spcAft>
              </a:pPr>
              <a:endParaRPr lang="en-US" sz="2000" kern="1200" dirty="0">
                <a:solidFill>
                  <a:srgbClr val="002060"/>
                </a:solidFill>
                <a:latin typeface="Arial" charset="0"/>
                <a:ea typeface="ＭＳ Ｐゴシック" pitchFamily="34" charset="-128"/>
                <a:cs typeface="+mn-cs"/>
              </a:endParaRPr>
            </a:p>
          </p:txBody>
        </p:sp>
        <p:sp>
          <p:nvSpPr>
            <p:cNvPr id="5" name="TextBox 4"/>
            <p:cNvSpPr txBox="1"/>
            <p:nvPr/>
          </p:nvSpPr>
          <p:spPr>
            <a:xfrm>
              <a:off x="304800" y="5647220"/>
              <a:ext cx="3581400" cy="649221"/>
            </a:xfrm>
            <a:prstGeom prst="rect">
              <a:avLst/>
            </a:prstGeom>
            <a:noFill/>
            <a:ln w="28575">
              <a:noFill/>
            </a:ln>
          </p:spPr>
          <p:txBody>
            <a:bodyPr wrap="square" rtlCol="0">
              <a:spAutoFit/>
            </a:bodyPr>
            <a:lstStyle/>
            <a:p>
              <a:pPr algn="ctr" rtl="0" eaLnBrk="0" fontAlgn="base" hangingPunct="0">
                <a:spcBef>
                  <a:spcPct val="0"/>
                </a:spcBef>
                <a:spcAft>
                  <a:spcPct val="0"/>
                </a:spcAft>
              </a:pPr>
              <a:r>
                <a:rPr lang="en-US" sz="2000" b="1" kern="1200" dirty="0" smtClean="0">
                  <a:solidFill>
                    <a:srgbClr val="002060"/>
                  </a:solidFill>
                  <a:latin typeface="Calibri"/>
                  <a:ea typeface="ＭＳ Ｐゴシック" pitchFamily="34" charset="-128"/>
                  <a:cs typeface="+mn-cs"/>
                </a:rPr>
                <a:t>Global Foundation </a:t>
              </a:r>
              <a:r>
                <a:rPr lang="en-US" sz="2000" b="1" kern="1200" dirty="0">
                  <a:solidFill>
                    <a:srgbClr val="002060"/>
                  </a:solidFill>
                  <a:latin typeface="Calibri"/>
                  <a:ea typeface="ＭＳ Ｐゴシック" pitchFamily="34" charset="-128"/>
                  <a:cs typeface="+mn-cs"/>
                </a:rPr>
                <a:t>Services</a:t>
              </a:r>
            </a:p>
          </p:txBody>
        </p:sp>
        <p:sp>
          <p:nvSpPr>
            <p:cNvPr id="6" name="Rectangle 5"/>
            <p:cNvSpPr/>
            <p:nvPr/>
          </p:nvSpPr>
          <p:spPr bwMode="auto">
            <a:xfrm>
              <a:off x="304800" y="3505201"/>
              <a:ext cx="3581400" cy="1932365"/>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253" rtl="0" eaLnBrk="0" fontAlgn="base" hangingPunct="0">
                <a:spcBef>
                  <a:spcPct val="0"/>
                </a:spcBef>
                <a:spcAft>
                  <a:spcPct val="0"/>
                </a:spcAft>
              </a:pPr>
              <a:endParaRPr lang="en-US" sz="2000" kern="1200" dirty="0">
                <a:solidFill>
                  <a:srgbClr val="002060"/>
                </a:solidFill>
                <a:latin typeface="Arial" charset="0"/>
                <a:ea typeface="ＭＳ Ｐゴシック" pitchFamily="34" charset="-128"/>
                <a:cs typeface="+mn-cs"/>
              </a:endParaRPr>
            </a:p>
          </p:txBody>
        </p:sp>
        <p:sp>
          <p:nvSpPr>
            <p:cNvPr id="7" name="TextBox 15"/>
            <p:cNvSpPr txBox="1"/>
            <p:nvPr/>
          </p:nvSpPr>
          <p:spPr>
            <a:xfrm>
              <a:off x="304800" y="4109748"/>
              <a:ext cx="3657600" cy="649221"/>
            </a:xfrm>
            <a:prstGeom prst="rect">
              <a:avLst/>
            </a:prstGeom>
            <a:noFill/>
            <a:ln w="28575">
              <a:noFill/>
            </a:ln>
          </p:spPr>
          <p:txBody>
            <a:bodyPr wrap="square" rtlCol="0">
              <a:spAutoFit/>
            </a:bodyPr>
            <a:lstStyle/>
            <a:p>
              <a:pPr algn="ctr" rtl="0" eaLnBrk="0" fontAlgn="base" hangingPunct="0">
                <a:spcBef>
                  <a:spcPct val="0"/>
                </a:spcBef>
                <a:spcAft>
                  <a:spcPct val="0"/>
                </a:spcAft>
              </a:pPr>
              <a:r>
                <a:rPr lang="en-US" sz="2000" b="1" kern="1200" dirty="0">
                  <a:solidFill>
                    <a:srgbClr val="002060"/>
                  </a:solidFill>
                  <a:latin typeface="Calibri"/>
                  <a:ea typeface="ＭＳ Ｐゴシック" pitchFamily="34" charset="-128"/>
                  <a:cs typeface="+mn-cs"/>
                </a:rPr>
                <a:t>Cloud Infrastructure Services</a:t>
              </a:r>
            </a:p>
          </p:txBody>
        </p:sp>
        <p:sp>
          <p:nvSpPr>
            <p:cNvPr id="8" name="Rectangle 7"/>
            <p:cNvSpPr/>
            <p:nvPr/>
          </p:nvSpPr>
          <p:spPr bwMode="auto">
            <a:xfrm>
              <a:off x="304800" y="2514600"/>
              <a:ext cx="3581400" cy="9906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253" rtl="0" eaLnBrk="0" fontAlgn="base" hangingPunct="0">
                <a:spcBef>
                  <a:spcPct val="0"/>
                </a:spcBef>
                <a:spcAft>
                  <a:spcPct val="0"/>
                </a:spcAft>
              </a:pPr>
              <a:endParaRPr lang="en-US" sz="2000" kern="1200" dirty="0">
                <a:solidFill>
                  <a:srgbClr val="002060"/>
                </a:solidFill>
                <a:latin typeface="Arial" charset="0"/>
                <a:ea typeface="ＭＳ Ｐゴシック" pitchFamily="34" charset="-128"/>
                <a:cs typeface="+mn-cs"/>
              </a:endParaRPr>
            </a:p>
          </p:txBody>
        </p:sp>
        <p:sp>
          <p:nvSpPr>
            <p:cNvPr id="9" name="TextBox 18"/>
            <p:cNvSpPr txBox="1"/>
            <p:nvPr/>
          </p:nvSpPr>
          <p:spPr>
            <a:xfrm>
              <a:off x="304800" y="2712036"/>
              <a:ext cx="3581402" cy="649221"/>
            </a:xfrm>
            <a:prstGeom prst="rect">
              <a:avLst/>
            </a:prstGeom>
            <a:noFill/>
            <a:ln w="28575">
              <a:noFill/>
            </a:ln>
          </p:spPr>
          <p:txBody>
            <a:bodyPr wrap="square" rtlCol="0">
              <a:spAutoFit/>
            </a:bodyPr>
            <a:lstStyle/>
            <a:p>
              <a:pPr algn="ctr" rtl="0" eaLnBrk="0" fontAlgn="base" hangingPunct="0">
                <a:spcBef>
                  <a:spcPct val="0"/>
                </a:spcBef>
                <a:spcAft>
                  <a:spcPct val="0"/>
                </a:spcAft>
              </a:pPr>
              <a:r>
                <a:rPr lang="en-US" sz="2000" b="1" kern="1200" dirty="0" smtClean="0">
                  <a:solidFill>
                    <a:srgbClr val="002060"/>
                  </a:solidFill>
                  <a:latin typeface="Calibri"/>
                  <a:ea typeface="ＭＳ Ｐゴシック" pitchFamily="34" charset="-128"/>
                  <a:cs typeface="+mn-cs"/>
                </a:rPr>
                <a:t>Building Block Services</a:t>
              </a:r>
              <a:endParaRPr lang="en-US" sz="2000" b="1" kern="1200" dirty="0">
                <a:solidFill>
                  <a:srgbClr val="002060"/>
                </a:solidFill>
                <a:latin typeface="Calibri"/>
                <a:ea typeface="ＭＳ Ｐゴシック" pitchFamily="34" charset="-128"/>
                <a:cs typeface="+mn-cs"/>
              </a:endParaRPr>
            </a:p>
          </p:txBody>
        </p:sp>
        <p:sp>
          <p:nvSpPr>
            <p:cNvPr id="10" name="Rectangle 9"/>
            <p:cNvSpPr/>
            <p:nvPr/>
          </p:nvSpPr>
          <p:spPr bwMode="auto">
            <a:xfrm>
              <a:off x="304800" y="1524000"/>
              <a:ext cx="3581400" cy="9906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253" rtl="0" eaLnBrk="0" fontAlgn="base" hangingPunct="0">
                <a:spcBef>
                  <a:spcPct val="0"/>
                </a:spcBef>
                <a:spcAft>
                  <a:spcPct val="0"/>
                </a:spcAft>
              </a:pPr>
              <a:endParaRPr lang="en-US" sz="2000" kern="1200" dirty="0">
                <a:solidFill>
                  <a:srgbClr val="002060"/>
                </a:solidFill>
                <a:latin typeface="Arial" charset="0"/>
                <a:ea typeface="ＭＳ Ｐゴシック" pitchFamily="34" charset="-128"/>
                <a:cs typeface="+mn-cs"/>
              </a:endParaRPr>
            </a:p>
          </p:txBody>
        </p:sp>
        <p:sp>
          <p:nvSpPr>
            <p:cNvPr id="11" name="TextBox 22"/>
            <p:cNvSpPr txBox="1"/>
            <p:nvPr/>
          </p:nvSpPr>
          <p:spPr>
            <a:xfrm>
              <a:off x="304800" y="1663760"/>
              <a:ext cx="3581400" cy="649221"/>
            </a:xfrm>
            <a:prstGeom prst="rect">
              <a:avLst/>
            </a:prstGeom>
            <a:noFill/>
            <a:ln w="28575">
              <a:noFill/>
            </a:ln>
          </p:spPr>
          <p:txBody>
            <a:bodyPr wrap="square" rtlCol="0">
              <a:spAutoFit/>
            </a:bodyPr>
            <a:lstStyle/>
            <a:p>
              <a:pPr algn="ctr" rtl="0" eaLnBrk="0" fontAlgn="base" hangingPunct="0">
                <a:spcBef>
                  <a:spcPct val="0"/>
                </a:spcBef>
                <a:spcAft>
                  <a:spcPct val="0"/>
                </a:spcAft>
              </a:pPr>
              <a:r>
                <a:rPr lang="en-US" sz="2000" b="1" kern="1200" dirty="0" smtClean="0">
                  <a:solidFill>
                    <a:srgbClr val="002060"/>
                  </a:solidFill>
                  <a:latin typeface="Calibri"/>
                  <a:ea typeface="ＭＳ Ｐゴシック" pitchFamily="34" charset="-128"/>
                  <a:cs typeface="+mn-cs"/>
                </a:rPr>
                <a:t>Finished Services &amp; Solutions</a:t>
              </a:r>
              <a:endParaRPr lang="en-US" sz="2000" b="1" kern="1200" dirty="0">
                <a:solidFill>
                  <a:srgbClr val="002060"/>
                </a:solidFill>
                <a:latin typeface="Calibri"/>
                <a:ea typeface="ＭＳ Ｐゴシック" pitchFamily="34" charset="-128"/>
                <a:cs typeface="+mn-cs"/>
              </a:endParaRPr>
            </a:p>
          </p:txBody>
        </p:sp>
      </p:grpSp>
      <p:grpSp>
        <p:nvGrpSpPr>
          <p:cNvPr id="19" name="Group 33"/>
          <p:cNvGrpSpPr/>
          <p:nvPr/>
        </p:nvGrpSpPr>
        <p:grpSpPr>
          <a:xfrm>
            <a:off x="2667000" y="2505251"/>
            <a:ext cx="4896792" cy="619027"/>
            <a:chOff x="513408" y="3049481"/>
            <a:chExt cx="8144367" cy="1029568"/>
          </a:xfrm>
        </p:grpSpPr>
        <p:grpSp>
          <p:nvGrpSpPr>
            <p:cNvPr id="20" name="Group 24"/>
            <p:cNvGrpSpPr/>
            <p:nvPr/>
          </p:nvGrpSpPr>
          <p:grpSpPr>
            <a:xfrm>
              <a:off x="513408" y="3049481"/>
              <a:ext cx="1584661" cy="1029568"/>
              <a:chOff x="977886" y="2717800"/>
              <a:chExt cx="1986778" cy="1290320"/>
            </a:xfrm>
          </p:grpSpPr>
          <p:sp>
            <p:nvSpPr>
              <p:cNvPr id="33" name="Rounded Rectangle 47"/>
              <p:cNvSpPr/>
              <p:nvPr/>
            </p:nvSpPr>
            <p:spPr bwMode="auto">
              <a:xfrm>
                <a:off x="977886"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71944"/>
                <a:endParaRPr lang="en-US" dirty="0" smtClean="0">
                  <a:solidFill>
                    <a:srgbClr val="002060"/>
                  </a:solidFill>
                  <a:latin typeface="Segoe" pitchFamily="34" charset="0"/>
                  <a:ea typeface="STZhongsong"/>
                </a:endParaRPr>
              </a:p>
            </p:txBody>
          </p:sp>
          <p:pic>
            <p:nvPicPr>
              <p:cNvPr id="34" name="Picture 48" descr="LiveServices_h_rgb.png"/>
              <p:cNvPicPr>
                <a:picLocks noChangeAspect="1"/>
              </p:cNvPicPr>
              <p:nvPr/>
            </p:nvPicPr>
            <p:blipFill>
              <a:blip r:embed="rId2" cstate="screen"/>
              <a:stretch>
                <a:fillRect/>
              </a:stretch>
            </p:blipFill>
            <p:spPr>
              <a:xfrm>
                <a:off x="1137018" y="3177934"/>
                <a:ext cx="1584547" cy="441175"/>
              </a:xfrm>
              <a:prstGeom prst="rect">
                <a:avLst/>
              </a:prstGeom>
              <a:noFill/>
              <a:ln>
                <a:noFill/>
              </a:ln>
            </p:spPr>
          </p:pic>
        </p:grpSp>
        <p:grpSp>
          <p:nvGrpSpPr>
            <p:cNvPr id="21" name="Group 32"/>
            <p:cNvGrpSpPr/>
            <p:nvPr/>
          </p:nvGrpSpPr>
          <p:grpSpPr>
            <a:xfrm>
              <a:off x="3793262" y="3049481"/>
              <a:ext cx="1584661" cy="1029568"/>
              <a:chOff x="5113961" y="2717800"/>
              <a:chExt cx="1986778" cy="1290320"/>
            </a:xfrm>
          </p:grpSpPr>
          <p:sp>
            <p:nvSpPr>
              <p:cNvPr id="31" name="Rounded Rectangle 45"/>
              <p:cNvSpPr/>
              <p:nvPr/>
            </p:nvSpPr>
            <p:spPr bwMode="auto">
              <a:xfrm>
                <a:off x="5113961"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71944"/>
                <a:endParaRPr lang="en-US" dirty="0" smtClean="0">
                  <a:solidFill>
                    <a:srgbClr val="002060"/>
                  </a:solidFill>
                  <a:latin typeface="Segoe" pitchFamily="34" charset="0"/>
                  <a:ea typeface="STZhongsong"/>
                </a:endParaRPr>
              </a:p>
            </p:txBody>
          </p:sp>
          <p:pic>
            <p:nvPicPr>
              <p:cNvPr id="32" name="Picture 2" descr="C:\Users\maryfj\Desktop\PDC Visuals\Assets\Strata3D architecture chart\Logos\SQL Services\SQLServices_h_rgb.png"/>
              <p:cNvPicPr>
                <a:picLocks noChangeAspect="1" noChangeArrowheads="1"/>
              </p:cNvPicPr>
              <p:nvPr/>
            </p:nvPicPr>
            <p:blipFill>
              <a:blip r:embed="rId3" cstate="screen"/>
              <a:stretch>
                <a:fillRect/>
              </a:stretch>
            </p:blipFill>
            <p:spPr bwMode="auto">
              <a:xfrm>
                <a:off x="5298232" y="3110653"/>
                <a:ext cx="1584547" cy="427939"/>
              </a:xfrm>
              <a:prstGeom prst="rect">
                <a:avLst/>
              </a:prstGeom>
              <a:noFill/>
            </p:spPr>
          </p:pic>
        </p:grpSp>
        <p:grpSp>
          <p:nvGrpSpPr>
            <p:cNvPr id="22" name="Group 31"/>
            <p:cNvGrpSpPr/>
            <p:nvPr/>
          </p:nvGrpSpPr>
          <p:grpSpPr>
            <a:xfrm>
              <a:off x="2153336" y="3049481"/>
              <a:ext cx="1584661" cy="1029568"/>
              <a:chOff x="3040845" y="2717800"/>
              <a:chExt cx="1986778" cy="1290320"/>
            </a:xfrm>
          </p:grpSpPr>
          <p:sp>
            <p:nvSpPr>
              <p:cNvPr id="29" name="Rounded Rectangle 43"/>
              <p:cNvSpPr/>
              <p:nvPr/>
            </p:nvSpPr>
            <p:spPr bwMode="auto">
              <a:xfrm>
                <a:off x="3040845"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71944"/>
                <a:endParaRPr lang="en-US" dirty="0" smtClean="0">
                  <a:solidFill>
                    <a:srgbClr val="002060"/>
                  </a:solidFill>
                  <a:latin typeface="Segoe" pitchFamily="34" charset="0"/>
                  <a:ea typeface="STZhongsong"/>
                </a:endParaRPr>
              </a:p>
            </p:txBody>
          </p:sp>
          <p:pic>
            <p:nvPicPr>
              <p:cNvPr id="30" name="Picture 3" descr="C:\Users\maryfj\Desktop\PDC Visuals\Assets\Strata3D architecture chart\Logos\NET Services\NETServices_h_rgb.png"/>
              <p:cNvPicPr>
                <a:picLocks noChangeAspect="1" noChangeArrowheads="1"/>
              </p:cNvPicPr>
              <p:nvPr/>
            </p:nvPicPr>
            <p:blipFill>
              <a:blip r:embed="rId4" cstate="screen"/>
              <a:stretch>
                <a:fillRect/>
              </a:stretch>
            </p:blipFill>
            <p:spPr bwMode="auto">
              <a:xfrm>
                <a:off x="3063529" y="3147834"/>
                <a:ext cx="1850241" cy="430253"/>
              </a:xfrm>
              <a:prstGeom prst="rect">
                <a:avLst/>
              </a:prstGeom>
              <a:noFill/>
            </p:spPr>
          </p:pic>
        </p:grpSp>
        <p:grpSp>
          <p:nvGrpSpPr>
            <p:cNvPr id="23" name="Group 33"/>
            <p:cNvGrpSpPr/>
            <p:nvPr/>
          </p:nvGrpSpPr>
          <p:grpSpPr>
            <a:xfrm>
              <a:off x="7073114" y="3049481"/>
              <a:ext cx="1584661" cy="1029568"/>
              <a:chOff x="9202153" y="2717800"/>
              <a:chExt cx="1986778" cy="1290320"/>
            </a:xfrm>
          </p:grpSpPr>
          <p:sp>
            <p:nvSpPr>
              <p:cNvPr id="27" name="Rounded Rectangle 41"/>
              <p:cNvSpPr/>
              <p:nvPr/>
            </p:nvSpPr>
            <p:spPr bwMode="auto">
              <a:xfrm>
                <a:off x="9202153"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71944"/>
                <a:endParaRPr lang="en-US" dirty="0" smtClean="0">
                  <a:solidFill>
                    <a:srgbClr val="002060"/>
                  </a:solidFill>
                  <a:latin typeface="Segoe" pitchFamily="34" charset="0"/>
                  <a:ea typeface="STZhongsong"/>
                </a:endParaRPr>
              </a:p>
            </p:txBody>
          </p:sp>
          <p:pic>
            <p:nvPicPr>
              <p:cNvPr id="28" name="Picture 42" descr="dyn-CRM-Svc-2_bL.png"/>
              <p:cNvPicPr>
                <a:picLocks noChangeAspect="1"/>
              </p:cNvPicPr>
              <p:nvPr/>
            </p:nvPicPr>
            <p:blipFill>
              <a:blip r:embed="rId5" cstate="screen"/>
              <a:stretch>
                <a:fillRect/>
              </a:stretch>
            </p:blipFill>
            <p:spPr>
              <a:xfrm>
                <a:off x="9257902" y="3173244"/>
                <a:ext cx="1874536" cy="359912"/>
              </a:xfrm>
              <a:prstGeom prst="rect">
                <a:avLst/>
              </a:prstGeom>
            </p:spPr>
          </p:pic>
        </p:grpSp>
        <p:grpSp>
          <p:nvGrpSpPr>
            <p:cNvPr id="24" name="Group 32"/>
            <p:cNvGrpSpPr/>
            <p:nvPr/>
          </p:nvGrpSpPr>
          <p:grpSpPr>
            <a:xfrm>
              <a:off x="5433187" y="3049481"/>
              <a:ext cx="1584661" cy="1029568"/>
              <a:chOff x="7146087" y="2717800"/>
              <a:chExt cx="1986778" cy="1290320"/>
            </a:xfrm>
          </p:grpSpPr>
          <p:sp>
            <p:nvSpPr>
              <p:cNvPr id="25" name="Rounded Rectangle 39"/>
              <p:cNvSpPr/>
              <p:nvPr/>
            </p:nvSpPr>
            <p:spPr bwMode="auto">
              <a:xfrm>
                <a:off x="7146087" y="2717800"/>
                <a:ext cx="1986778" cy="129032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971944"/>
                <a:endParaRPr lang="en-US" dirty="0" smtClean="0">
                  <a:solidFill>
                    <a:srgbClr val="002060"/>
                  </a:solidFill>
                  <a:latin typeface="Segoe" pitchFamily="34" charset="0"/>
                  <a:ea typeface="STZhongsong"/>
                </a:endParaRPr>
              </a:p>
            </p:txBody>
          </p:sp>
          <p:pic>
            <p:nvPicPr>
              <p:cNvPr id="26" name="Picture 40" descr="ShrPt-Svc-2_bL.png"/>
              <p:cNvPicPr>
                <a:picLocks noChangeAspect="1"/>
              </p:cNvPicPr>
              <p:nvPr/>
            </p:nvPicPr>
            <p:blipFill>
              <a:blip r:embed="rId6" cstate="screen"/>
              <a:stretch>
                <a:fillRect/>
              </a:stretch>
            </p:blipFill>
            <p:spPr>
              <a:xfrm>
                <a:off x="7293883" y="3246376"/>
                <a:ext cx="1697714" cy="235982"/>
              </a:xfrm>
              <a:prstGeom prst="rect">
                <a:avLst/>
              </a:prstGeom>
            </p:spPr>
          </p:pic>
        </p:grpSp>
      </p:grpSp>
      <p:grpSp>
        <p:nvGrpSpPr>
          <p:cNvPr id="35" name="Group 69"/>
          <p:cNvGrpSpPr/>
          <p:nvPr/>
        </p:nvGrpSpPr>
        <p:grpSpPr>
          <a:xfrm>
            <a:off x="2819401" y="1219278"/>
            <a:ext cx="4572000" cy="781059"/>
            <a:chOff x="2819400" y="1219200"/>
            <a:chExt cx="4572000" cy="781059"/>
          </a:xfrm>
        </p:grpSpPr>
        <p:pic>
          <p:nvPicPr>
            <p:cNvPr id="36" name="Picture 9" descr="C:\Users\maryfj\Desktop\PDC Visuals\Assets\Strata3D architecture chart\Logos\Dynamics CRM Online\dyn-CRM-Online_ALT_rgb_r.png"/>
            <p:cNvPicPr>
              <a:picLocks noChangeAspect="1" noChangeArrowheads="1"/>
            </p:cNvPicPr>
            <p:nvPr/>
          </p:nvPicPr>
          <p:blipFill>
            <a:blip r:embed="rId7" cstate="screen"/>
            <a:stretch>
              <a:fillRect/>
            </a:stretch>
          </p:blipFill>
          <p:spPr bwMode="invGray">
            <a:xfrm>
              <a:off x="2923035" y="1600200"/>
              <a:ext cx="2029965" cy="400059"/>
            </a:xfrm>
            <a:prstGeom prst="rect">
              <a:avLst/>
            </a:prstGeom>
            <a:noFill/>
          </p:spPr>
        </p:pic>
        <p:pic>
          <p:nvPicPr>
            <p:cNvPr id="37" name="Picture 4" descr="C:\Users\maryfj\Desktop\PDC Visuals\Assets\Strata3D architecture chart\Logos\Office Live\ofc-Live_rgb_r.png"/>
            <p:cNvPicPr>
              <a:picLocks noChangeAspect="1" noChangeArrowheads="1"/>
            </p:cNvPicPr>
            <p:nvPr/>
          </p:nvPicPr>
          <p:blipFill>
            <a:blip r:embed="rId8" cstate="screen"/>
            <a:stretch>
              <a:fillRect/>
            </a:stretch>
          </p:blipFill>
          <p:spPr bwMode="invGray">
            <a:xfrm>
              <a:off x="4495800" y="1219200"/>
              <a:ext cx="1166926" cy="304686"/>
            </a:xfrm>
            <a:prstGeom prst="rect">
              <a:avLst/>
            </a:prstGeom>
            <a:noFill/>
          </p:spPr>
        </p:pic>
        <p:pic>
          <p:nvPicPr>
            <p:cNvPr id="38" name="Picture 5" descr="C:\Users\maryfj\Desktop\PDC Visuals\Assets\Strata3D architecture chart\Logos\Windows Live\WLive_h_rgb_r.png"/>
            <p:cNvPicPr>
              <a:picLocks noChangeAspect="1" noChangeArrowheads="1"/>
            </p:cNvPicPr>
            <p:nvPr/>
          </p:nvPicPr>
          <p:blipFill>
            <a:blip r:embed="rId9" cstate="screen"/>
            <a:stretch>
              <a:fillRect/>
            </a:stretch>
          </p:blipFill>
          <p:spPr bwMode="invGray">
            <a:xfrm>
              <a:off x="2819400" y="1295400"/>
              <a:ext cx="1385724" cy="184373"/>
            </a:xfrm>
            <a:prstGeom prst="rect">
              <a:avLst/>
            </a:prstGeom>
            <a:noFill/>
          </p:spPr>
        </p:pic>
        <p:pic>
          <p:nvPicPr>
            <p:cNvPr id="39" name="Picture 6" descr="C:\Users\maryfj\Desktop\PDC Visuals\Assets\Strata3D architecture chart\Logos\SharePoint Online\ShrPt-Online_h_bL_r.png"/>
            <p:cNvPicPr>
              <a:picLocks noChangeAspect="1" noChangeArrowheads="1"/>
            </p:cNvPicPr>
            <p:nvPr/>
          </p:nvPicPr>
          <p:blipFill>
            <a:blip r:embed="rId10" cstate="screen"/>
            <a:stretch>
              <a:fillRect/>
            </a:stretch>
          </p:blipFill>
          <p:spPr bwMode="invGray">
            <a:xfrm>
              <a:off x="5515276" y="1756844"/>
              <a:ext cx="1495124" cy="224356"/>
            </a:xfrm>
            <a:prstGeom prst="rect">
              <a:avLst/>
            </a:prstGeom>
            <a:noFill/>
          </p:spPr>
        </p:pic>
        <p:pic>
          <p:nvPicPr>
            <p:cNvPr id="40" name="Picture 53" descr="Exchange-Online-Logo-r.png"/>
            <p:cNvPicPr>
              <a:picLocks noChangeAspect="1"/>
            </p:cNvPicPr>
            <p:nvPr/>
          </p:nvPicPr>
          <p:blipFill>
            <a:blip r:embed="rId11" cstate="screen"/>
            <a:stretch>
              <a:fillRect/>
            </a:stretch>
          </p:blipFill>
          <p:spPr bwMode="invGray">
            <a:xfrm>
              <a:off x="6005676" y="1249137"/>
              <a:ext cx="1385724" cy="274863"/>
            </a:xfrm>
            <a:prstGeom prst="rect">
              <a:avLst/>
            </a:prstGeom>
          </p:spPr>
        </p:pic>
      </p:grpSp>
      <p:cxnSp>
        <p:nvCxnSpPr>
          <p:cNvPr id="42" name="Straight Connector 57"/>
          <p:cNvCxnSpPr/>
          <p:nvPr/>
        </p:nvCxnSpPr>
        <p:spPr bwMode="auto">
          <a:xfrm>
            <a:off x="2590800" y="2209800"/>
            <a:ext cx="5029200"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nvGrpSpPr>
          <p:cNvPr id="43" name="Group 82"/>
          <p:cNvGrpSpPr/>
          <p:nvPr/>
        </p:nvGrpSpPr>
        <p:grpSpPr>
          <a:xfrm>
            <a:off x="7696201" y="1066800"/>
            <a:ext cx="1523999" cy="5410200"/>
            <a:chOff x="7696201" y="1066800"/>
            <a:chExt cx="1523999" cy="5410200"/>
          </a:xfrm>
        </p:grpSpPr>
        <p:sp>
          <p:nvSpPr>
            <p:cNvPr id="44" name="Rectangle 43"/>
            <p:cNvSpPr/>
            <p:nvPr/>
          </p:nvSpPr>
          <p:spPr bwMode="auto">
            <a:xfrm>
              <a:off x="7696201" y="1066800"/>
              <a:ext cx="1447800" cy="54102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Arial" charset="0"/>
                <a:ea typeface="STZhongsong"/>
              </a:endParaRPr>
            </a:p>
          </p:txBody>
        </p:sp>
        <p:pic>
          <p:nvPicPr>
            <p:cNvPr id="45" name="Picture 3" descr="C:\Documents and Settings\davidg\My Documents\My Pictures\DVD_ART34\Logos\Windows Server 2008\_Windows Server 2008 brand\Windows Server 2008 logo v r.png"/>
            <p:cNvPicPr>
              <a:picLocks noChangeAspect="1" noChangeArrowheads="1"/>
            </p:cNvPicPr>
            <p:nvPr/>
          </p:nvPicPr>
          <p:blipFill>
            <a:blip r:embed="rId12" cstate="print"/>
            <a:srcRect/>
            <a:stretch>
              <a:fillRect/>
            </a:stretch>
          </p:blipFill>
          <p:spPr bwMode="auto">
            <a:xfrm>
              <a:off x="7772401" y="2458743"/>
              <a:ext cx="1447799" cy="679998"/>
            </a:xfrm>
            <a:prstGeom prst="rect">
              <a:avLst/>
            </a:prstGeom>
            <a:noFill/>
          </p:spPr>
        </p:pic>
        <p:pic>
          <p:nvPicPr>
            <p:cNvPr id="46" name="Picture 7" descr="C:\Documents and Settings\davidg\My Documents\My Pictures\DVD_ART34\Logos\Visual Studio\Visual C# 2008 Express Edition\Visual C# 2008 V Logo Rev.png"/>
            <p:cNvPicPr>
              <a:picLocks noChangeAspect="1" noChangeArrowheads="1"/>
            </p:cNvPicPr>
            <p:nvPr/>
          </p:nvPicPr>
          <p:blipFill>
            <a:blip r:embed="rId13" cstate="print"/>
            <a:srcRect/>
            <a:stretch>
              <a:fillRect/>
            </a:stretch>
          </p:blipFill>
          <p:spPr bwMode="auto">
            <a:xfrm>
              <a:off x="7772401" y="5106186"/>
              <a:ext cx="918455" cy="510329"/>
            </a:xfrm>
            <a:prstGeom prst="rect">
              <a:avLst/>
            </a:prstGeom>
            <a:noFill/>
          </p:spPr>
        </p:pic>
        <p:pic>
          <p:nvPicPr>
            <p:cNvPr id="47" name="Picture 8" descr="C:\Documents and Settings\davidg\My Documents\My Pictures\DVD_ART34\Logos\Visual Studio\Visual C++ 2008 Express\Visual C++ 2008 Logo V CL R.png"/>
            <p:cNvPicPr>
              <a:picLocks noChangeAspect="1" noChangeArrowheads="1"/>
            </p:cNvPicPr>
            <p:nvPr/>
          </p:nvPicPr>
          <p:blipFill>
            <a:blip r:embed="rId14" cstate="print"/>
            <a:srcRect/>
            <a:stretch>
              <a:fillRect/>
            </a:stretch>
          </p:blipFill>
          <p:spPr bwMode="auto">
            <a:xfrm>
              <a:off x="7772401" y="3465826"/>
              <a:ext cx="1015775" cy="493497"/>
            </a:xfrm>
            <a:prstGeom prst="rect">
              <a:avLst/>
            </a:prstGeom>
            <a:noFill/>
          </p:spPr>
        </p:pic>
        <p:pic>
          <p:nvPicPr>
            <p:cNvPr id="48" name="Picture 3" descr="Visual Studio 2005 logo h white"/>
            <p:cNvPicPr>
              <a:picLocks noChangeAspect="1" noChangeArrowheads="1"/>
            </p:cNvPicPr>
            <p:nvPr/>
          </p:nvPicPr>
          <p:blipFill>
            <a:blip r:embed="rId15" cstate="print"/>
            <a:stretch>
              <a:fillRect/>
            </a:stretch>
          </p:blipFill>
          <p:spPr bwMode="auto">
            <a:xfrm>
              <a:off x="7772401" y="1600200"/>
              <a:ext cx="1256971" cy="531458"/>
            </a:xfrm>
            <a:prstGeom prst="rect">
              <a:avLst/>
            </a:prstGeom>
            <a:noFill/>
            <a:ln w="9525">
              <a:noFill/>
              <a:miter lim="800000"/>
              <a:headEnd/>
              <a:tailEnd/>
            </a:ln>
          </p:spPr>
        </p:pic>
        <p:pic>
          <p:nvPicPr>
            <p:cNvPr id="49" name="Picture 63" descr="NET-ASP_rgb_r.png"/>
            <p:cNvPicPr>
              <a:picLocks noChangeAspect="1"/>
            </p:cNvPicPr>
            <p:nvPr/>
          </p:nvPicPr>
          <p:blipFill>
            <a:blip r:embed="rId16"/>
            <a:stretch>
              <a:fillRect/>
            </a:stretch>
          </p:blipFill>
          <p:spPr>
            <a:xfrm>
              <a:off x="7772401" y="5943600"/>
              <a:ext cx="1326693" cy="373470"/>
            </a:xfrm>
            <a:prstGeom prst="rect">
              <a:avLst/>
            </a:prstGeom>
          </p:spPr>
        </p:pic>
        <p:pic>
          <p:nvPicPr>
            <p:cNvPr id="50" name="Picture 64" descr="C:\Documents and Settings\davidg\My Documents\My Pictures\DVD_ART34\Logos\Visual Studio\Visual Basic 2008 Express Edition\Visual Basic 2008 Generic V Logo Rev.png"/>
            <p:cNvPicPr>
              <a:picLocks noChangeAspect="1" noChangeArrowheads="1"/>
            </p:cNvPicPr>
            <p:nvPr/>
          </p:nvPicPr>
          <p:blipFill>
            <a:blip r:embed="rId17" cstate="print"/>
            <a:srcRect/>
            <a:stretch>
              <a:fillRect/>
            </a:stretch>
          </p:blipFill>
          <p:spPr bwMode="auto">
            <a:xfrm>
              <a:off x="7772401" y="4286408"/>
              <a:ext cx="1063404" cy="492693"/>
            </a:xfrm>
            <a:prstGeom prst="rect">
              <a:avLst/>
            </a:prstGeom>
            <a:noFill/>
          </p:spPr>
        </p:pic>
        <p:sp>
          <p:nvSpPr>
            <p:cNvPr id="51" name="TextBox 67"/>
            <p:cNvSpPr txBox="1"/>
            <p:nvPr/>
          </p:nvSpPr>
          <p:spPr>
            <a:xfrm>
              <a:off x="7772401" y="1143000"/>
              <a:ext cx="1371600" cy="400110"/>
            </a:xfrm>
            <a:prstGeom prst="rect">
              <a:avLst/>
            </a:prstGeom>
            <a:noFill/>
          </p:spPr>
          <p:txBody>
            <a:bodyPr wrap="square" rtlCol="0">
              <a:spAutoFit/>
            </a:bodyPr>
            <a:lstStyle/>
            <a:p>
              <a:pPr algn="ctr"/>
              <a:r>
                <a:rPr lang="en-US" sz="2000" b="1" dirty="0" smtClean="0">
                  <a:solidFill>
                    <a:srgbClr val="002060"/>
                  </a:solidFill>
                  <a:latin typeface="+mn-lt"/>
                  <a:ea typeface="STZhongsong"/>
                </a:rPr>
                <a:t>Dev Tools</a:t>
              </a:r>
              <a:endParaRPr lang="en-US" sz="2000" b="1" dirty="0">
                <a:solidFill>
                  <a:srgbClr val="002060"/>
                </a:solidFill>
                <a:latin typeface="+mn-lt"/>
                <a:ea typeface="STZhongsong"/>
              </a:endParaRPr>
            </a:p>
          </p:txBody>
        </p:sp>
      </p:grpSp>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9989" y="3237940"/>
            <a:ext cx="5011216" cy="323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numéro de diapositive 11"/>
          <p:cNvSpPr>
            <a:spLocks noGrp="1"/>
          </p:cNvSpPr>
          <p:nvPr>
            <p:ph type="sldNum" sz="quarter" idx="12"/>
          </p:nvPr>
        </p:nvSpPr>
        <p:spPr/>
        <p:txBody>
          <a:bodyPr/>
          <a:lstStyle/>
          <a:p>
            <a:fld id="{84084C39-E697-4972-A878-9CAFD629EB01}" type="slidenum">
              <a:rPr lang="en-US" smtClean="0"/>
              <a:t>47</a:t>
            </a:fld>
            <a:endParaRPr lang="en-US"/>
          </a:p>
        </p:txBody>
      </p:sp>
      <p:sp>
        <p:nvSpPr>
          <p:cNvPr id="52" name="ZoneTexte 51"/>
          <p:cNvSpPr txBox="1"/>
          <p:nvPr/>
        </p:nvSpPr>
        <p:spPr>
          <a:xfrm>
            <a:off x="3576363" y="90084"/>
            <a:ext cx="1949637" cy="369332"/>
          </a:xfrm>
          <a:prstGeom prst="rect">
            <a:avLst/>
          </a:prstGeom>
          <a:noFill/>
        </p:spPr>
        <p:txBody>
          <a:bodyPr wrap="none" rtlCol="0">
            <a:spAutoFit/>
          </a:bodyPr>
          <a:lstStyle/>
          <a:p>
            <a:pPr algn="ctr"/>
            <a:r>
              <a:rPr lang="fr-FR" dirty="0" smtClean="0">
                <a:solidFill>
                  <a:srgbClr val="002060"/>
                </a:solidFill>
              </a:rPr>
              <a:t>CLOUD – Exemples</a:t>
            </a:r>
            <a:endParaRPr lang="fr-FR" dirty="0">
              <a:solidFill>
                <a:srgbClr val="002060"/>
              </a:solidFill>
            </a:endParaRPr>
          </a:p>
        </p:txBody>
      </p:sp>
    </p:spTree>
    <p:extLst>
      <p:ext uri="{BB962C8B-B14F-4D97-AF65-F5344CB8AC3E}">
        <p14:creationId xmlns:p14="http://schemas.microsoft.com/office/powerpoint/2010/main" val="64451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1+#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noChangeAspect="1"/>
          </p:cNvGrpSpPr>
          <p:nvPr/>
        </p:nvGrpSpPr>
        <p:grpSpPr bwMode="auto">
          <a:xfrm>
            <a:off x="35496" y="139283"/>
            <a:ext cx="9144000" cy="6635750"/>
            <a:chOff x="-362" y="188"/>
            <a:chExt cx="6122" cy="4199"/>
          </a:xfrm>
        </p:grpSpPr>
        <p:sp>
          <p:nvSpPr>
            <p:cNvPr id="3" name="AutoShape 6"/>
            <p:cNvSpPr>
              <a:spLocks noChangeAspect="1" noChangeArrowheads="1" noTextEdit="1"/>
            </p:cNvSpPr>
            <p:nvPr/>
          </p:nvSpPr>
          <p:spPr bwMode="auto">
            <a:xfrm>
              <a:off x="-362" y="188"/>
              <a:ext cx="6122" cy="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 name="Rectangle 8"/>
            <p:cNvSpPr>
              <a:spLocks noChangeArrowheads="1"/>
            </p:cNvSpPr>
            <p:nvPr/>
          </p:nvSpPr>
          <p:spPr bwMode="auto">
            <a:xfrm>
              <a:off x="1014" y="256"/>
              <a:ext cx="2448"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fr-FR" sz="3800" dirty="0">
                  <a:latin typeface="Tw Cen MT" pitchFamily="34" charset="0"/>
                </a:rPr>
                <a:t>Commercial</a:t>
              </a:r>
              <a:r>
                <a:rPr lang="en-US" altLang="fr-FR" sz="3800" dirty="0">
                  <a:solidFill>
                    <a:srgbClr val="775F55"/>
                  </a:solidFill>
                  <a:latin typeface="Tw Cen MT" pitchFamily="34" charset="0"/>
                </a:rPr>
                <a:t> </a:t>
              </a:r>
              <a:r>
                <a:rPr lang="en-US" altLang="fr-FR" sz="3800" dirty="0">
                  <a:latin typeface="Tw Cen MT" pitchFamily="34" charset="0"/>
                </a:rPr>
                <a:t>Clouds</a:t>
              </a:r>
              <a:endParaRPr lang="en-US" altLang="fr-FR" dirty="0"/>
            </a:p>
          </p:txBody>
        </p:sp>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 y="696"/>
              <a:ext cx="322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 y="696"/>
              <a:ext cx="322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 y="4028"/>
              <a:ext cx="25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 y="4028"/>
              <a:ext cx="25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9" y="2664"/>
              <a:ext cx="589"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9" y="2664"/>
              <a:ext cx="589"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 y="1555"/>
              <a:ext cx="111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 y="1555"/>
              <a:ext cx="111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27" y="2285"/>
              <a:ext cx="1586"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27" y="2285"/>
              <a:ext cx="1586"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14" y="2054"/>
              <a:ext cx="1608"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14" y="2054"/>
              <a:ext cx="1608"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40" y="3533"/>
              <a:ext cx="110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40" y="3533"/>
              <a:ext cx="110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3" y="2778"/>
              <a:ext cx="107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3" y="2778"/>
              <a:ext cx="107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78" y="678"/>
              <a:ext cx="674"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78" y="678"/>
              <a:ext cx="674"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8" y="3501"/>
              <a:ext cx="236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28" y="3501"/>
              <a:ext cx="236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2" y="1082"/>
              <a:ext cx="80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2" y="1082"/>
              <a:ext cx="804"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31" y="1262"/>
              <a:ext cx="120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31" y="1262"/>
              <a:ext cx="120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838" y="2990"/>
              <a:ext cx="112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38" y="2990"/>
              <a:ext cx="112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5"/>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102" y="4040"/>
              <a:ext cx="131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6"/>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102" y="4040"/>
              <a:ext cx="131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7"/>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62" y="2236"/>
              <a:ext cx="114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8"/>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62" y="2236"/>
              <a:ext cx="114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9"/>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298" y="1558"/>
              <a:ext cx="121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0"/>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298" y="1558"/>
              <a:ext cx="121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647" y="799"/>
              <a:ext cx="414"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2"/>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647" y="799"/>
              <a:ext cx="414"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3"/>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239" y="1644"/>
              <a:ext cx="736"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4"/>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239" y="1644"/>
              <a:ext cx="736"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5"/>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453" y="2687"/>
              <a:ext cx="992"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6"/>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453" y="2687"/>
              <a:ext cx="992"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Espace réservé du numéro de diapositive 42"/>
          <p:cNvSpPr>
            <a:spLocks noGrp="1"/>
          </p:cNvSpPr>
          <p:nvPr>
            <p:ph type="sldNum" sz="quarter" idx="12"/>
          </p:nvPr>
        </p:nvSpPr>
        <p:spPr/>
        <p:txBody>
          <a:bodyPr/>
          <a:lstStyle/>
          <a:p>
            <a:fld id="{84084C39-E697-4972-A878-9CAFD629EB01}" type="slidenum">
              <a:rPr lang="en-US" smtClean="0"/>
              <a:t>48</a:t>
            </a:fld>
            <a:endParaRPr lang="en-US"/>
          </a:p>
        </p:txBody>
      </p:sp>
      <p:sp>
        <p:nvSpPr>
          <p:cNvPr id="44" name="ZoneTexte 43"/>
          <p:cNvSpPr txBox="1"/>
          <p:nvPr/>
        </p:nvSpPr>
        <p:spPr>
          <a:xfrm>
            <a:off x="6488497" y="121803"/>
            <a:ext cx="1949637" cy="369332"/>
          </a:xfrm>
          <a:prstGeom prst="rect">
            <a:avLst/>
          </a:prstGeom>
          <a:noFill/>
        </p:spPr>
        <p:txBody>
          <a:bodyPr wrap="none" rtlCol="0">
            <a:spAutoFit/>
          </a:bodyPr>
          <a:lstStyle/>
          <a:p>
            <a:pPr algn="ctr"/>
            <a:r>
              <a:rPr lang="fr-FR" dirty="0" smtClean="0">
                <a:solidFill>
                  <a:srgbClr val="002060"/>
                </a:solidFill>
              </a:rPr>
              <a:t>CLOUD – Exemples</a:t>
            </a:r>
            <a:endParaRPr lang="fr-FR" dirty="0">
              <a:solidFill>
                <a:srgbClr val="002060"/>
              </a:solidFill>
            </a:endParaRPr>
          </a:p>
        </p:txBody>
      </p:sp>
    </p:spTree>
    <p:extLst>
      <p:ext uri="{BB962C8B-B14F-4D97-AF65-F5344CB8AC3E}">
        <p14:creationId xmlns:p14="http://schemas.microsoft.com/office/powerpoint/2010/main" val="4102609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49</a:t>
            </a:fld>
            <a:endParaRPr lang="en-US"/>
          </a:p>
        </p:txBody>
      </p:sp>
      <p:sp>
        <p:nvSpPr>
          <p:cNvPr id="3" name="Rectangle 146"/>
          <p:cNvSpPr>
            <a:spLocks noChangeArrowheads="1"/>
          </p:cNvSpPr>
          <p:nvPr/>
        </p:nvSpPr>
        <p:spPr bwMode="auto">
          <a:xfrm>
            <a:off x="283815" y="763285"/>
            <a:ext cx="63627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accent1"/>
              </a:buClr>
              <a:buSzPct val="80000"/>
              <a:buFont typeface="Wingdings" panose="05000000000000000000" pitchFamily="2" charset="2"/>
              <a:buChar char="è"/>
              <a:defRPr sz="24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800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9pPr>
          </a:lstStyle>
          <a:p>
            <a:pPr eaLnBrk="1" hangingPunct="1">
              <a:spcBef>
                <a:spcPct val="0"/>
              </a:spcBef>
              <a:buClrTx/>
              <a:buSzTx/>
            </a:pPr>
            <a:r>
              <a:rPr lang="fr-FR" altLang="fr-FR" sz="1800" b="1" dirty="0" smtClean="0">
                <a:solidFill>
                  <a:schemeClr val="accent1"/>
                </a:solidFill>
              </a:rPr>
              <a:t>Exemple </a:t>
            </a:r>
            <a:r>
              <a:rPr lang="fr-FR" altLang="fr-FR" sz="1800" b="1" dirty="0">
                <a:solidFill>
                  <a:schemeClr val="accent1"/>
                </a:solidFill>
              </a:rPr>
              <a:t>de Cloud public pour le stockage</a:t>
            </a:r>
          </a:p>
        </p:txBody>
      </p:sp>
      <p:graphicFrame>
        <p:nvGraphicFramePr>
          <p:cNvPr id="4" name="Tableau 3"/>
          <p:cNvGraphicFramePr>
            <a:graphicFrameLocks noGrp="1"/>
          </p:cNvGraphicFramePr>
          <p:nvPr>
            <p:extLst>
              <p:ext uri="{D42A27DB-BD31-4B8C-83A1-F6EECF244321}">
                <p14:modId xmlns:p14="http://schemas.microsoft.com/office/powerpoint/2010/main" val="2087179881"/>
              </p:ext>
            </p:extLst>
          </p:nvPr>
        </p:nvGraphicFramePr>
        <p:xfrm>
          <a:off x="2123728" y="1425566"/>
          <a:ext cx="5694363" cy="4930784"/>
        </p:xfrm>
        <a:graphic>
          <a:graphicData uri="http://schemas.openxmlformats.org/drawingml/2006/table">
            <a:tbl>
              <a:tblPr firstRow="1" firstCol="1" bandRow="1">
                <a:tableStyleId>{5C22544A-7EE6-4342-B048-85BDC9FD1C3A}</a:tableStyleId>
              </a:tblPr>
              <a:tblGrid>
                <a:gridCol w="632707"/>
                <a:gridCol w="632707"/>
                <a:gridCol w="632707"/>
                <a:gridCol w="632707"/>
                <a:gridCol w="632707"/>
                <a:gridCol w="632707"/>
                <a:gridCol w="632707"/>
                <a:gridCol w="632707"/>
                <a:gridCol w="632707"/>
              </a:tblGrid>
              <a:tr h="836408">
                <a:tc>
                  <a:txBody>
                    <a:bodyPr/>
                    <a:lstStyle/>
                    <a:p>
                      <a:pPr>
                        <a:lnSpc>
                          <a:spcPct val="115000"/>
                        </a:lnSpc>
                        <a:spcAft>
                          <a:spcPts val="0"/>
                        </a:spcAft>
                      </a:pPr>
                      <a:r>
                        <a:rPr lang="fr-FR" sz="600" dirty="0" smtClean="0">
                          <a:effectLst/>
                          <a:latin typeface="Calibri" panose="020F0502020204030204" pitchFamily="34" charset="0"/>
                          <a:ea typeface="Calibri"/>
                          <a:cs typeface="Times New Roman"/>
                        </a:rPr>
                        <a:t>Produits</a:t>
                      </a:r>
                      <a:endParaRPr lang="fr-FR" sz="600" dirty="0">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dirty="0">
                        <a:effectLst/>
                        <a:latin typeface="Calibri" panose="020F0502020204030204" pitchFamily="34" charset="0"/>
                      </a:endParaRPr>
                    </a:p>
                    <a:p>
                      <a:pPr>
                        <a:lnSpc>
                          <a:spcPct val="115000"/>
                        </a:lnSpc>
                        <a:spcAft>
                          <a:spcPts val="0"/>
                        </a:spcAft>
                      </a:pPr>
                      <a:r>
                        <a:rPr lang="fr-FR" sz="600" dirty="0">
                          <a:effectLst/>
                          <a:latin typeface="Calibri" panose="020F0502020204030204" pitchFamily="34" charset="0"/>
                        </a:rPr>
                        <a:t>Basic </a:t>
                      </a:r>
                      <a:r>
                        <a:rPr lang="fr-FR" sz="600" dirty="0" err="1">
                          <a:effectLst/>
                          <a:latin typeface="Calibri" panose="020F0502020204030204" pitchFamily="34" charset="0"/>
                        </a:rPr>
                        <a:t>Features</a:t>
                      </a:r>
                      <a:r>
                        <a:rPr lang="fr-FR" sz="600" dirty="0">
                          <a:effectLst/>
                          <a:latin typeface="Calibri" panose="020F0502020204030204" pitchFamily="34" charset="0"/>
                        </a:rPr>
                        <a:t> </a:t>
                      </a:r>
                      <a:endParaRPr lang="fr-FR" sz="600" dirty="0">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15 Go Gratuit </a:t>
                      </a:r>
                      <a:endParaRPr lang="fr-FR" sz="600">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Gratuit 2 GO+ </a:t>
                      </a:r>
                      <a:endParaRPr lang="fr-FR" sz="600">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15 Go Gratuit </a:t>
                      </a:r>
                      <a:endParaRPr lang="fr-FR" sz="600">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Gratuit </a:t>
                      </a:r>
                      <a:endParaRPr lang="fr-FR" sz="600">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Gratuit </a:t>
                      </a:r>
                      <a:endParaRPr lang="fr-FR" sz="600">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Gratuit </a:t>
                      </a:r>
                      <a:endParaRPr lang="fr-FR" sz="600">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Standard Free </a:t>
                      </a:r>
                      <a:endParaRPr lang="fr-FR" sz="600">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744">
                <a:tc>
                  <a:txBody>
                    <a:bodyPr/>
                    <a:lstStyle/>
                    <a:p>
                      <a:pPr>
                        <a:lnSpc>
                          <a:spcPct val="115000"/>
                        </a:lnSpc>
                        <a:spcAft>
                          <a:spcPts val="0"/>
                        </a:spcAft>
                      </a:pPr>
                      <a:r>
                        <a:rPr lang="fr-FR" sz="600" dirty="0" smtClean="0">
                          <a:effectLst/>
                          <a:latin typeface="Calibri" panose="020F0502020204030204" pitchFamily="34" charset="0"/>
                          <a:ea typeface="Calibri"/>
                          <a:cs typeface="Times New Roman"/>
                        </a:rPr>
                        <a:t>Meilleurs prix</a:t>
                      </a:r>
                      <a:endParaRPr lang="fr-FR" sz="600" dirty="0">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dirty="0">
                        <a:effectLst/>
                        <a:latin typeface="Calibri" panose="020F0502020204030204" pitchFamily="34" charset="0"/>
                      </a:endParaRPr>
                    </a:p>
                    <a:p>
                      <a:pPr>
                        <a:lnSpc>
                          <a:spcPct val="115000"/>
                        </a:lnSpc>
                        <a:spcAft>
                          <a:spcPts val="0"/>
                        </a:spcAft>
                      </a:pPr>
                      <a:r>
                        <a:rPr lang="fr-FR" sz="600" u="sng" dirty="0" err="1">
                          <a:effectLst/>
                          <a:latin typeface="Calibri" panose="020F0502020204030204" pitchFamily="34" charset="0"/>
                          <a:hlinkClick r:id="rId2"/>
                        </a:rPr>
                        <a:t>Adrive</a:t>
                      </a:r>
                      <a:endParaRPr lang="fr-FR" sz="600" dirty="0">
                        <a:effectLst/>
                        <a:latin typeface="Calibri" panose="020F0502020204030204" pitchFamily="34" charset="0"/>
                      </a:endParaRPr>
                    </a:p>
                    <a:p>
                      <a:pPr>
                        <a:lnSpc>
                          <a:spcPct val="115000"/>
                        </a:lnSpc>
                        <a:spcAft>
                          <a:spcPts val="0"/>
                        </a:spcAft>
                      </a:pPr>
                      <a:r>
                        <a:rPr lang="fr-FR" sz="600" dirty="0">
                          <a:effectLst/>
                          <a:latin typeface="Calibri" panose="020F0502020204030204" pitchFamily="34" charset="0"/>
                        </a:rPr>
                        <a:t> </a:t>
                      </a:r>
                      <a:endParaRPr lang="fr-FR" sz="600" dirty="0">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dirty="0">
                        <a:effectLst/>
                        <a:latin typeface="Calibri" panose="020F0502020204030204" pitchFamily="34" charset="0"/>
                      </a:endParaRPr>
                    </a:p>
                    <a:p>
                      <a:pPr>
                        <a:lnSpc>
                          <a:spcPct val="115000"/>
                        </a:lnSpc>
                        <a:spcAft>
                          <a:spcPts val="0"/>
                        </a:spcAft>
                      </a:pPr>
                      <a:r>
                        <a:rPr lang="fr-FR" sz="600" u="sng" dirty="0">
                          <a:effectLst/>
                          <a:latin typeface="Calibri" panose="020F0502020204030204" pitchFamily="34" charset="0"/>
                          <a:hlinkClick r:id="rId3"/>
                        </a:rPr>
                        <a:t>Box</a:t>
                      </a:r>
                      <a:endParaRPr lang="fr-FR" sz="600" dirty="0">
                        <a:effectLst/>
                        <a:latin typeface="Calibri" panose="020F0502020204030204" pitchFamily="34" charset="0"/>
                      </a:endParaRPr>
                    </a:p>
                    <a:p>
                      <a:pPr>
                        <a:lnSpc>
                          <a:spcPct val="115000"/>
                        </a:lnSpc>
                        <a:spcAft>
                          <a:spcPts val="0"/>
                        </a:spcAft>
                      </a:pPr>
                      <a:r>
                        <a:rPr lang="fr-FR" sz="600" dirty="0">
                          <a:effectLst/>
                          <a:latin typeface="Calibri" panose="020F0502020204030204" pitchFamily="34" charset="0"/>
                        </a:rPr>
                        <a:t> </a:t>
                      </a:r>
                      <a:endParaRPr lang="fr-FR" sz="600" dirty="0">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dirty="0">
                        <a:effectLst/>
                        <a:latin typeface="Calibri" panose="020F0502020204030204" pitchFamily="34" charset="0"/>
                      </a:endParaRPr>
                    </a:p>
                    <a:p>
                      <a:pPr>
                        <a:lnSpc>
                          <a:spcPct val="115000"/>
                        </a:lnSpc>
                        <a:spcAft>
                          <a:spcPts val="0"/>
                        </a:spcAft>
                      </a:pPr>
                      <a:r>
                        <a:rPr lang="fr-FR" sz="600" u="sng" dirty="0">
                          <a:effectLst/>
                          <a:latin typeface="Calibri" panose="020F0502020204030204" pitchFamily="34" charset="0"/>
                          <a:hlinkClick r:id="rId4"/>
                        </a:rPr>
                        <a:t>Dropbox</a:t>
                      </a:r>
                      <a:endParaRPr lang="fr-FR" sz="600" dirty="0">
                        <a:effectLst/>
                        <a:latin typeface="Calibri" panose="020F0502020204030204" pitchFamily="34" charset="0"/>
                      </a:endParaRPr>
                    </a:p>
                    <a:p>
                      <a:pPr>
                        <a:lnSpc>
                          <a:spcPct val="115000"/>
                        </a:lnSpc>
                        <a:spcAft>
                          <a:spcPts val="0"/>
                        </a:spcAft>
                      </a:pPr>
                      <a:r>
                        <a:rPr lang="fr-FR" sz="600" dirty="0">
                          <a:effectLst/>
                          <a:latin typeface="Calibri" panose="020F0502020204030204" pitchFamily="34" charset="0"/>
                        </a:rPr>
                        <a:t> </a:t>
                      </a:r>
                      <a:endParaRPr lang="fr-FR" sz="600" dirty="0">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u="sng">
                          <a:effectLst/>
                          <a:latin typeface="Calibri" panose="020F0502020204030204" pitchFamily="34" charset="0"/>
                          <a:hlinkClick r:id="rId5"/>
                        </a:rPr>
                        <a:t>Google Drive</a:t>
                      </a: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 </a:t>
                      </a:r>
                      <a:endParaRPr lang="fr-FR" sz="600">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u="sng">
                          <a:effectLst/>
                          <a:latin typeface="Calibri" panose="020F0502020204030204" pitchFamily="34" charset="0"/>
                          <a:hlinkClick r:id="rId6"/>
                        </a:rPr>
                        <a:t>Hubic</a:t>
                      </a: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 </a:t>
                      </a:r>
                      <a:endParaRPr lang="fr-FR" sz="600">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u="sng">
                          <a:effectLst/>
                          <a:latin typeface="Calibri" panose="020F0502020204030204" pitchFamily="34" charset="0"/>
                          <a:hlinkClick r:id="rId7"/>
                        </a:rPr>
                        <a:t>Mega</a:t>
                      </a: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 </a:t>
                      </a:r>
                      <a:endParaRPr lang="fr-FR" sz="600">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u="sng">
                          <a:effectLst/>
                          <a:latin typeface="Calibri" panose="020F0502020204030204" pitchFamily="34" charset="0"/>
                          <a:hlinkClick r:id="rId8"/>
                        </a:rPr>
                        <a:t>OneDrive</a:t>
                      </a: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 </a:t>
                      </a:r>
                      <a:endParaRPr lang="fr-FR" sz="600">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fr-FR" sz="600">
                        <a:effectLst/>
                        <a:latin typeface="Calibri" panose="020F0502020204030204" pitchFamily="34" charset="0"/>
                      </a:endParaRPr>
                    </a:p>
                    <a:p>
                      <a:pPr>
                        <a:lnSpc>
                          <a:spcPct val="115000"/>
                        </a:lnSpc>
                        <a:spcAft>
                          <a:spcPts val="0"/>
                        </a:spcAft>
                      </a:pPr>
                      <a:r>
                        <a:rPr lang="fr-FR" sz="600" u="sng">
                          <a:effectLst/>
                          <a:latin typeface="Calibri" panose="020F0502020204030204" pitchFamily="34" charset="0"/>
                          <a:hlinkClick r:id="rId9"/>
                        </a:rPr>
                        <a:t>Shared</a:t>
                      </a:r>
                      <a:endParaRPr lang="fr-FR" sz="600">
                        <a:effectLst/>
                        <a:latin typeface="Calibri" panose="020F0502020204030204" pitchFamily="34" charset="0"/>
                      </a:endParaRPr>
                    </a:p>
                    <a:p>
                      <a:pPr>
                        <a:lnSpc>
                          <a:spcPct val="115000"/>
                        </a:lnSpc>
                        <a:spcAft>
                          <a:spcPts val="0"/>
                        </a:spcAft>
                      </a:pPr>
                      <a:r>
                        <a:rPr lang="fr-FR" sz="600">
                          <a:effectLst/>
                          <a:latin typeface="Calibri" panose="020F0502020204030204" pitchFamily="34" charset="0"/>
                        </a:rPr>
                        <a:t> </a:t>
                      </a:r>
                      <a:endParaRPr lang="fr-FR" sz="600">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4980">
                <a:tc>
                  <a:txBody>
                    <a:bodyPr/>
                    <a:lstStyle/>
                    <a:p>
                      <a:pPr>
                        <a:lnSpc>
                          <a:spcPct val="115000"/>
                        </a:lnSpc>
                        <a:spcAft>
                          <a:spcPts val="0"/>
                        </a:spcAft>
                      </a:pPr>
                      <a:r>
                        <a:rPr lang="fr-FR" sz="600" dirty="0" smtClean="0">
                          <a:effectLst/>
                          <a:latin typeface="Calibri" panose="020F0502020204030204" pitchFamily="34" charset="0"/>
                          <a:ea typeface="Calibri"/>
                          <a:cs typeface="Times New Roman"/>
                        </a:rPr>
                        <a:t>Analyse</a:t>
                      </a:r>
                      <a:endParaRPr lang="fr-FR" sz="600" dirty="0">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Un outil de stockage qui manque de fonctionnalités. On apprécie pourtant son interface Web. </a:t>
                      </a:r>
                      <a:endParaRPr lang="fr-FR" sz="600" dirty="0">
                        <a:solidFill>
                          <a:srgbClr val="002060"/>
                        </a:solidFill>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Un service assez complet et surtout dédié au monde de l'entreprise, qui regorge de plugin en tout genre. En revanche, sa version gratuite est relativement lente (environ 500 ko/s en </a:t>
                      </a:r>
                      <a:r>
                        <a:rPr lang="fr-FR" sz="600" dirty="0" err="1">
                          <a:solidFill>
                            <a:srgbClr val="002060"/>
                          </a:solidFill>
                          <a:effectLst/>
                          <a:latin typeface="Calibri" panose="020F0502020204030204" pitchFamily="34" charset="0"/>
                        </a:rPr>
                        <a:t>upload</a:t>
                      </a:r>
                      <a:r>
                        <a:rPr lang="fr-FR" sz="600" dirty="0">
                          <a:solidFill>
                            <a:srgbClr val="002060"/>
                          </a:solidFill>
                          <a:effectLst/>
                          <a:latin typeface="Calibri" panose="020F0502020204030204" pitchFamily="34" charset="0"/>
                        </a:rPr>
                        <a:t>), ce qui gâche l'ensemble. </a:t>
                      </a:r>
                      <a:endParaRPr lang="fr-FR" sz="600" dirty="0">
                        <a:solidFill>
                          <a:srgbClr val="002060"/>
                        </a:solidFill>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Streaming, édition de contenu, facilité d'accès : tout y est. On se sent juste un peu à l'étroit avec 2 Go par défaut. </a:t>
                      </a:r>
                      <a:endParaRPr lang="fr-FR" sz="600" dirty="0">
                        <a:solidFill>
                          <a:srgbClr val="002060"/>
                        </a:solidFill>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Tout y est : du streaming à l'édition de fichiers, en passant par une disponibilité exemplaire. On espère juste qu'un jour, Google chiffre les données sur ses serveurs. </a:t>
                      </a:r>
                      <a:endParaRPr lang="fr-FR" sz="600" dirty="0">
                        <a:solidFill>
                          <a:srgbClr val="002060"/>
                        </a:solidFill>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Un bon site, qui offre 25 Go gratuitement. En revanche, on peut lui reprocher sa vitesse de transfert limitée et son absence de streaming. </a:t>
                      </a:r>
                      <a:endParaRPr lang="fr-FR" sz="600" dirty="0">
                        <a:solidFill>
                          <a:srgbClr val="002060"/>
                        </a:solidFill>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Le fameux site de Kim </a:t>
                      </a:r>
                      <a:r>
                        <a:rPr lang="fr-FR" sz="600" dirty="0" err="1">
                          <a:solidFill>
                            <a:srgbClr val="002060"/>
                          </a:solidFill>
                          <a:effectLst/>
                          <a:latin typeface="Calibri" panose="020F0502020204030204" pitchFamily="34" charset="0"/>
                        </a:rPr>
                        <a:t>Dotcom</a:t>
                      </a:r>
                      <a:r>
                        <a:rPr lang="fr-FR" sz="600" dirty="0">
                          <a:solidFill>
                            <a:srgbClr val="002060"/>
                          </a:solidFill>
                          <a:effectLst/>
                          <a:latin typeface="Calibri" panose="020F0502020204030204" pitchFamily="34" charset="0"/>
                        </a:rPr>
                        <a:t> chiffre vos données, offre 50 Go et ne manque pas de rapidité. Vivement que les logiciels de synchronisation pour PC et MAC fassent leur apparition. </a:t>
                      </a:r>
                      <a:endParaRPr lang="fr-FR" sz="600" dirty="0">
                        <a:solidFill>
                          <a:srgbClr val="002060"/>
                        </a:solidFill>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Dommage que sa vitesse de chargement ne soit pas à la hauteur, car le service de Microsoft est vraiment très complet. </a:t>
                      </a:r>
                      <a:endParaRPr lang="fr-FR" sz="600">
                        <a:solidFill>
                          <a:srgbClr val="002060"/>
                        </a:solidFill>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Un service qui offre 100 Go, mais qui manque vraiment d'originalité et de fonctionnalités. </a:t>
                      </a:r>
                      <a:endParaRPr lang="fr-FR" sz="600">
                        <a:solidFill>
                          <a:srgbClr val="002060"/>
                        </a:solidFill>
                        <a:effectLst/>
                        <a:latin typeface="Calibri" panose="020F0502020204030204" pitchFamily="34" charset="0"/>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07">
                <a:tc>
                  <a:txBody>
                    <a:bodyPr/>
                    <a:lstStyle/>
                    <a:p>
                      <a:r>
                        <a:rPr lang="fr-FR" sz="600">
                          <a:latin typeface="Calibri" panose="020F0502020204030204" pitchFamily="34" charset="0"/>
                        </a:rPr>
                        <a:t>Capacité en Go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50</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10</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2</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15</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25</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50</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15</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100</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79">
                <a:tc>
                  <a:txBody>
                    <a:bodyPr/>
                    <a:lstStyle/>
                    <a:p>
                      <a:r>
                        <a:rPr lang="fr-FR" sz="600">
                          <a:latin typeface="Calibri" panose="020F0502020204030204" pitchFamily="34" charset="0"/>
                        </a:rPr>
                        <a:t>Taille limite des fichiers en Go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2</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250 Mo</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2</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10</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25</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50</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10</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2</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914">
                <a:tc>
                  <a:txBody>
                    <a:bodyPr/>
                    <a:lstStyle/>
                    <a:p>
                      <a:r>
                        <a:rPr lang="fr-FR" sz="600">
                          <a:latin typeface="Calibri" panose="020F0502020204030204" pitchFamily="34" charset="0"/>
                        </a:rPr>
                        <a:t>Streaming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partiel</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audio et vidéo</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audio et vidéo</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audio et vidéo</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830">
                <a:tc>
                  <a:txBody>
                    <a:bodyPr/>
                    <a:lstStyle/>
                    <a:p>
                      <a:r>
                        <a:rPr lang="fr-FR" sz="600">
                          <a:latin typeface="Calibri" panose="020F0502020204030204" pitchFamily="34" charset="0"/>
                        </a:rPr>
                        <a:t>Historique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 (30 jours)</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oui (30 jours ou 100 révisions)</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25 dernières versions</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914">
                <a:tc>
                  <a:txBody>
                    <a:bodyPr/>
                    <a:lstStyle/>
                    <a:p>
                      <a:r>
                        <a:rPr lang="fr-FR" sz="600">
                          <a:latin typeface="Calibri" panose="020F0502020204030204" pitchFamily="34" charset="0"/>
                        </a:rPr>
                        <a:t>Client Windows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oui</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oui</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914">
                <a:tc>
                  <a:txBody>
                    <a:bodyPr/>
                    <a:lstStyle/>
                    <a:p>
                      <a:r>
                        <a:rPr lang="fr-FR" sz="600">
                          <a:latin typeface="Calibri" panose="020F0502020204030204" pitchFamily="34" charset="0"/>
                        </a:rPr>
                        <a:t>Client Mac OS 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oui</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643">
                <a:tc>
                  <a:txBody>
                    <a:bodyPr/>
                    <a:lstStyle/>
                    <a:p>
                      <a:r>
                        <a:rPr lang="fr-FR" sz="600">
                          <a:latin typeface="Calibri" panose="020F0502020204030204" pitchFamily="34" charset="0"/>
                        </a:rPr>
                        <a:t>Client Linux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oui</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79">
                <a:tc>
                  <a:txBody>
                    <a:bodyPr/>
                    <a:lstStyle/>
                    <a:p>
                      <a:r>
                        <a:rPr lang="fr-FR" sz="600">
                          <a:latin typeface="Calibri" panose="020F0502020204030204" pitchFamily="34" charset="0"/>
                        </a:rPr>
                        <a:t>Application Windows 8/8.1/RT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79">
                <a:tc>
                  <a:txBody>
                    <a:bodyPr/>
                    <a:lstStyle/>
                    <a:p>
                      <a:r>
                        <a:rPr lang="fr-FR" sz="600">
                          <a:latin typeface="Calibri" panose="020F0502020204030204" pitchFamily="34" charset="0"/>
                        </a:rPr>
                        <a:t>Application officielle Android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oui</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79">
                <a:tc>
                  <a:txBody>
                    <a:bodyPr/>
                    <a:lstStyle/>
                    <a:p>
                      <a:r>
                        <a:rPr lang="fr-FR" sz="600">
                          <a:latin typeface="Calibri" panose="020F0502020204030204" pitchFamily="34" charset="0"/>
                        </a:rPr>
                        <a:t>Application officielle iOS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oui</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oui</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18">
                <a:tc>
                  <a:txBody>
                    <a:bodyPr/>
                    <a:lstStyle/>
                    <a:p>
                      <a:r>
                        <a:rPr lang="fr-FR" sz="600">
                          <a:latin typeface="Calibri" panose="020F0502020204030204" pitchFamily="34" charset="0"/>
                        </a:rPr>
                        <a:t>Application officielle Windows Phone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oui</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79">
                <a:tc>
                  <a:txBody>
                    <a:bodyPr/>
                    <a:lstStyle/>
                    <a:p>
                      <a:r>
                        <a:rPr lang="fr-FR" sz="600">
                          <a:latin typeface="Calibri" panose="020F0502020204030204" pitchFamily="34" charset="0"/>
                        </a:rPr>
                        <a:t>Application officielle Symbian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79">
                <a:tc>
                  <a:txBody>
                    <a:bodyPr/>
                    <a:lstStyle/>
                    <a:p>
                      <a:r>
                        <a:rPr lang="fr-FR" sz="600">
                          <a:latin typeface="Calibri" panose="020F0502020204030204" pitchFamily="34" charset="0"/>
                        </a:rPr>
                        <a:t>Application officielle Blackberry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oui</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a:solidFill>
                            <a:srgbClr val="002060"/>
                          </a:solidFill>
                          <a:effectLst/>
                          <a:latin typeface="Calibri" panose="020F0502020204030204" pitchFamily="34" charset="0"/>
                        </a:rPr>
                        <a:t>non</a:t>
                      </a:r>
                      <a:endParaRPr lang="fr-FR" sz="60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rPr>
                        <a:t>non</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830">
                <a:tc>
                  <a:txBody>
                    <a:bodyPr/>
                    <a:lstStyle/>
                    <a:p>
                      <a:r>
                        <a:rPr lang="fr-FR" sz="600" dirty="0">
                          <a:latin typeface="Calibri" panose="020F0502020204030204" pitchFamily="34" charset="0"/>
                        </a:rPr>
                        <a:t>URL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hlinkClick r:id="rId2"/>
                        </a:rPr>
                        <a:t>http://</a:t>
                      </a:r>
                      <a:r>
                        <a:rPr lang="fr-FR" sz="600" dirty="0" smtClean="0">
                          <a:solidFill>
                            <a:srgbClr val="002060"/>
                          </a:solidFill>
                          <a:effectLst/>
                          <a:latin typeface="Calibri" panose="020F0502020204030204" pitchFamily="34" charset="0"/>
                          <a:hlinkClick r:id="rId2"/>
                        </a:rPr>
                        <a:t>www.adrive.com</a:t>
                      </a:r>
                      <a:r>
                        <a:rPr lang="fr-FR" sz="600" dirty="0" smtClean="0">
                          <a:solidFill>
                            <a:srgbClr val="002060"/>
                          </a:solidFill>
                          <a:effectLst/>
                          <a:latin typeface="Calibri" panose="020F0502020204030204" pitchFamily="34" charset="0"/>
                        </a:rPr>
                        <a:t> </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hlinkClick r:id="rId10"/>
                        </a:rPr>
                        <a:t>https://</a:t>
                      </a:r>
                      <a:r>
                        <a:rPr lang="fr-FR" sz="600" dirty="0" smtClean="0">
                          <a:solidFill>
                            <a:srgbClr val="002060"/>
                          </a:solidFill>
                          <a:effectLst/>
                          <a:latin typeface="Calibri" panose="020F0502020204030204" pitchFamily="34" charset="0"/>
                          <a:hlinkClick r:id="rId10"/>
                        </a:rPr>
                        <a:t>www.box.com</a:t>
                      </a:r>
                      <a:r>
                        <a:rPr lang="fr-FR" sz="600" dirty="0" smtClean="0">
                          <a:solidFill>
                            <a:srgbClr val="002060"/>
                          </a:solidFill>
                          <a:effectLst/>
                          <a:latin typeface="Calibri" panose="020F0502020204030204" pitchFamily="34" charset="0"/>
                        </a:rPr>
                        <a:t> </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hlinkClick r:id="rId11"/>
                        </a:rPr>
                        <a:t>https://</a:t>
                      </a:r>
                      <a:r>
                        <a:rPr lang="fr-FR" sz="600" dirty="0" smtClean="0">
                          <a:solidFill>
                            <a:srgbClr val="002060"/>
                          </a:solidFill>
                          <a:effectLst/>
                          <a:latin typeface="Calibri" panose="020F0502020204030204" pitchFamily="34" charset="0"/>
                          <a:hlinkClick r:id="rId11"/>
                        </a:rPr>
                        <a:t>www.dropbox.com</a:t>
                      </a:r>
                      <a:r>
                        <a:rPr lang="fr-FR" sz="600" dirty="0" smtClean="0">
                          <a:solidFill>
                            <a:srgbClr val="002060"/>
                          </a:solidFill>
                          <a:effectLst/>
                          <a:latin typeface="Calibri" panose="020F0502020204030204" pitchFamily="34" charset="0"/>
                        </a:rPr>
                        <a:t> </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hlinkClick r:id="rId12"/>
                        </a:rPr>
                        <a:t>https://</a:t>
                      </a:r>
                      <a:r>
                        <a:rPr lang="fr-FR" sz="600" dirty="0" smtClean="0">
                          <a:solidFill>
                            <a:srgbClr val="002060"/>
                          </a:solidFill>
                          <a:effectLst/>
                          <a:latin typeface="Calibri" panose="020F0502020204030204" pitchFamily="34" charset="0"/>
                          <a:hlinkClick r:id="rId12"/>
                        </a:rPr>
                        <a:t>drive.google.com</a:t>
                      </a:r>
                      <a:r>
                        <a:rPr lang="fr-FR" sz="600" dirty="0" smtClean="0">
                          <a:solidFill>
                            <a:srgbClr val="002060"/>
                          </a:solidFill>
                          <a:effectLst/>
                          <a:latin typeface="Calibri" panose="020F0502020204030204" pitchFamily="34" charset="0"/>
                        </a:rPr>
                        <a:t> </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hlinkClick r:id="rId13"/>
                        </a:rPr>
                        <a:t>https://</a:t>
                      </a:r>
                      <a:r>
                        <a:rPr lang="fr-FR" sz="600" dirty="0" smtClean="0">
                          <a:solidFill>
                            <a:srgbClr val="002060"/>
                          </a:solidFill>
                          <a:effectLst/>
                          <a:latin typeface="Calibri" panose="020F0502020204030204" pitchFamily="34" charset="0"/>
                          <a:hlinkClick r:id="rId13"/>
                        </a:rPr>
                        <a:t>hubic.com</a:t>
                      </a:r>
                      <a:r>
                        <a:rPr lang="fr-FR" sz="600" dirty="0" smtClean="0">
                          <a:solidFill>
                            <a:srgbClr val="002060"/>
                          </a:solidFill>
                          <a:effectLst/>
                          <a:latin typeface="Calibri" panose="020F0502020204030204" pitchFamily="34" charset="0"/>
                        </a:rPr>
                        <a:t> </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hlinkClick r:id="rId14"/>
                        </a:rPr>
                        <a:t>https://</a:t>
                      </a:r>
                      <a:r>
                        <a:rPr lang="fr-FR" sz="600" dirty="0" smtClean="0">
                          <a:solidFill>
                            <a:srgbClr val="002060"/>
                          </a:solidFill>
                          <a:effectLst/>
                          <a:latin typeface="Calibri" panose="020F0502020204030204" pitchFamily="34" charset="0"/>
                          <a:hlinkClick r:id="rId14"/>
                        </a:rPr>
                        <a:t>mega.co.nz</a:t>
                      </a:r>
                      <a:r>
                        <a:rPr lang="fr-FR" sz="600" dirty="0" smtClean="0">
                          <a:solidFill>
                            <a:srgbClr val="002060"/>
                          </a:solidFill>
                          <a:effectLst/>
                          <a:latin typeface="Calibri" panose="020F0502020204030204" pitchFamily="34" charset="0"/>
                        </a:rPr>
                        <a:t> </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hlinkClick r:id="rId8"/>
                        </a:rPr>
                        <a:t>http://onedrive.com</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600" dirty="0">
                          <a:solidFill>
                            <a:srgbClr val="002060"/>
                          </a:solidFill>
                          <a:effectLst/>
                          <a:latin typeface="Calibri" panose="020F0502020204030204" pitchFamily="34" charset="0"/>
                          <a:hlinkClick r:id="rId15"/>
                        </a:rPr>
                        <a:t>https://</a:t>
                      </a:r>
                      <a:r>
                        <a:rPr lang="fr-FR" sz="600" dirty="0" smtClean="0">
                          <a:solidFill>
                            <a:srgbClr val="002060"/>
                          </a:solidFill>
                          <a:effectLst/>
                          <a:latin typeface="Calibri" panose="020F0502020204030204" pitchFamily="34" charset="0"/>
                          <a:hlinkClick r:id="rId15"/>
                        </a:rPr>
                        <a:t>shared.com</a:t>
                      </a:r>
                      <a:r>
                        <a:rPr lang="fr-FR" sz="600" dirty="0" smtClean="0">
                          <a:solidFill>
                            <a:srgbClr val="002060"/>
                          </a:solidFill>
                          <a:effectLst/>
                          <a:latin typeface="Calibri" panose="020F0502020204030204" pitchFamily="34" charset="0"/>
                        </a:rPr>
                        <a:t> </a:t>
                      </a:r>
                      <a:endParaRPr lang="fr-FR" sz="600" dirty="0">
                        <a:solidFill>
                          <a:srgbClr val="002060"/>
                        </a:solidFill>
                        <a:effectLst/>
                        <a:latin typeface="Calibri" panose="020F0502020204030204" pitchFamily="34" charset="0"/>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Image 8" descr="http://media.bestofmicro.com/N/T/416873/gallery/Adrive_r_100x105.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1115" y="1727191"/>
            <a:ext cx="4762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descr="http://media.bestofmicro.com/O/K/473924/gallery/box.com_r_100x105.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65165" y="1727191"/>
            <a:ext cx="4762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http://media.bestofmicro.com/N/6/416850/gallery/Dropbox-Logo_r_100x105.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09690" y="1679566"/>
            <a:ext cx="50323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 descr="http://media.bestofmicro.com/N/7/416851/gallery/Google-Drive-Logo_r_100x105.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06590" y="1673216"/>
            <a:ext cx="5286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4" descr="http://media.bestofmicro.com/N/8/416852/gallery/Hubic-Logo_r_100x105.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49528" y="1724016"/>
            <a:ext cx="4318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3" descr="http://media.bestofmicro.com/N/9/416853/gallery/Mega-Logo_r_100x105.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81353" y="1711316"/>
            <a:ext cx="4762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2" descr="http://media.bestofmicro.com/4/L/425253/gallery/OneDrive-Logo_r_100x105.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29053" y="1724016"/>
            <a:ext cx="4762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 descr="http://media.bestofmicro.com/N/B/416855/gallery/Shared-Logo_r_100x105.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76753" y="1679566"/>
            <a:ext cx="4762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2"/>
          <p:cNvSpPr txBox="1">
            <a:spLocks noChangeArrowheads="1"/>
          </p:cNvSpPr>
          <p:nvPr/>
        </p:nvSpPr>
        <p:spPr bwMode="auto">
          <a:xfrm>
            <a:off x="412403" y="2031991"/>
            <a:ext cx="1584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anose="05000000000000000000" pitchFamily="2" charset="2"/>
              <a:buChar char="è"/>
              <a:defRPr sz="24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800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r>
              <a:rPr lang="fr-FR" altLang="fr-FR" sz="1200">
                <a:solidFill>
                  <a:srgbClr val="002060"/>
                </a:solidFill>
              </a:rPr>
              <a:t>Source : </a:t>
            </a:r>
            <a:r>
              <a:rPr lang="fr-FR" altLang="fr-FR" sz="1200">
                <a:solidFill>
                  <a:srgbClr val="002060"/>
                </a:solidFill>
                <a:hlinkClick r:id="rId24"/>
              </a:rPr>
              <a:t>http://www.tomsguide.fr/article/comparatif-stockage-ligne-gratuit-cloud,2-1231.html</a:t>
            </a:r>
            <a:r>
              <a:rPr lang="fr-FR" altLang="fr-FR" sz="1200">
                <a:solidFill>
                  <a:srgbClr val="002060"/>
                </a:solidFill>
              </a:rPr>
              <a:t> →</a:t>
            </a:r>
          </a:p>
        </p:txBody>
      </p:sp>
      <p:sp>
        <p:nvSpPr>
          <p:cNvPr id="14" name="ZoneTexte 13"/>
          <p:cNvSpPr txBox="1"/>
          <p:nvPr/>
        </p:nvSpPr>
        <p:spPr>
          <a:xfrm>
            <a:off x="3292680" y="179348"/>
            <a:ext cx="1949637" cy="369332"/>
          </a:xfrm>
          <a:prstGeom prst="rect">
            <a:avLst/>
          </a:prstGeom>
          <a:noFill/>
        </p:spPr>
        <p:txBody>
          <a:bodyPr wrap="none" rtlCol="0">
            <a:spAutoFit/>
          </a:bodyPr>
          <a:lstStyle/>
          <a:p>
            <a:pPr algn="ctr"/>
            <a:r>
              <a:rPr lang="fr-FR" dirty="0" smtClean="0">
                <a:solidFill>
                  <a:srgbClr val="002060"/>
                </a:solidFill>
              </a:rPr>
              <a:t>CLOUD – Exemples</a:t>
            </a:r>
            <a:endParaRPr lang="fr-FR" dirty="0">
              <a:solidFill>
                <a:srgbClr val="002060"/>
              </a:solidFill>
            </a:endParaRPr>
          </a:p>
        </p:txBody>
      </p:sp>
    </p:spTree>
    <p:extLst>
      <p:ext uri="{BB962C8B-B14F-4D97-AF65-F5344CB8AC3E}">
        <p14:creationId xmlns:p14="http://schemas.microsoft.com/office/powerpoint/2010/main" val="3327733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5</a:t>
            </a:fld>
            <a:endParaRPr lang="en-US"/>
          </a:p>
        </p:txBody>
      </p:sp>
      <p:sp>
        <p:nvSpPr>
          <p:cNvPr id="4" name="ZoneTexte 3"/>
          <p:cNvSpPr txBox="1"/>
          <p:nvPr/>
        </p:nvSpPr>
        <p:spPr>
          <a:xfrm>
            <a:off x="627513" y="768796"/>
            <a:ext cx="3951916" cy="523220"/>
          </a:xfrm>
          <a:prstGeom prst="rect">
            <a:avLst/>
          </a:prstGeom>
          <a:noFill/>
        </p:spPr>
        <p:txBody>
          <a:bodyPr wrap="none" rtlCol="0">
            <a:spAutoFit/>
          </a:bodyPr>
          <a:lstStyle/>
          <a:p>
            <a:r>
              <a:rPr lang="fr-FR" sz="2800" dirty="0">
                <a:solidFill>
                  <a:srgbClr val="002060"/>
                </a:solidFill>
              </a:rPr>
              <a:t>1990: la première rupture</a:t>
            </a:r>
          </a:p>
        </p:txBody>
      </p:sp>
      <p:sp>
        <p:nvSpPr>
          <p:cNvPr id="5" name="ZoneTexte 4"/>
          <p:cNvSpPr txBox="1"/>
          <p:nvPr/>
        </p:nvSpPr>
        <p:spPr>
          <a:xfrm>
            <a:off x="3739022" y="194651"/>
            <a:ext cx="1704056" cy="369332"/>
          </a:xfrm>
          <a:prstGeom prst="rect">
            <a:avLst/>
          </a:prstGeom>
          <a:noFill/>
        </p:spPr>
        <p:txBody>
          <a:bodyPr wrap="none" rtlCol="0">
            <a:spAutoFit/>
          </a:bodyPr>
          <a:lstStyle/>
          <a:p>
            <a:pPr algn="ctr"/>
            <a:r>
              <a:rPr lang="fr-FR" dirty="0" smtClean="0">
                <a:solidFill>
                  <a:srgbClr val="002060"/>
                </a:solidFill>
              </a:rPr>
              <a:t>CLOUD - Origine</a:t>
            </a:r>
            <a:endParaRPr lang="fr-FR" dirty="0">
              <a:solidFill>
                <a:srgbClr val="00206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98721"/>
            <a:ext cx="2514600" cy="181927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050" y="4142605"/>
            <a:ext cx="3028950" cy="15144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563050"/>
            <a:ext cx="2257425" cy="2028825"/>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3933056"/>
            <a:ext cx="2371725" cy="1933575"/>
          </a:xfrm>
          <a:prstGeom prst="rect">
            <a:avLst/>
          </a:prstGeom>
        </p:spPr>
      </p:pic>
      <p:sp>
        <p:nvSpPr>
          <p:cNvPr id="10" name="ZoneTexte 9"/>
          <p:cNvSpPr txBox="1"/>
          <p:nvPr/>
        </p:nvSpPr>
        <p:spPr>
          <a:xfrm>
            <a:off x="2885669" y="2204864"/>
            <a:ext cx="2405274" cy="646331"/>
          </a:xfrm>
          <a:prstGeom prst="rect">
            <a:avLst/>
          </a:prstGeom>
          <a:noFill/>
        </p:spPr>
        <p:txBody>
          <a:bodyPr wrap="none" rtlCol="0">
            <a:spAutoFit/>
          </a:bodyPr>
          <a:lstStyle/>
          <a:p>
            <a:pPr algn="ctr"/>
            <a:r>
              <a:rPr lang="fr-FR" dirty="0" smtClean="0">
                <a:solidFill>
                  <a:srgbClr val="002060"/>
                </a:solidFill>
              </a:rPr>
              <a:t>Le PC</a:t>
            </a:r>
          </a:p>
          <a:p>
            <a:pPr algn="ctr"/>
            <a:r>
              <a:rPr lang="fr-FR" dirty="0" smtClean="0">
                <a:solidFill>
                  <a:srgbClr val="002060"/>
                </a:solidFill>
              </a:rPr>
              <a:t>(l’ordinateur personnel)</a:t>
            </a:r>
            <a:endParaRPr lang="fr-FR" dirty="0">
              <a:solidFill>
                <a:srgbClr val="002060"/>
              </a:solidFill>
            </a:endParaRPr>
          </a:p>
        </p:txBody>
      </p:sp>
      <p:sp>
        <p:nvSpPr>
          <p:cNvPr id="11" name="ZoneTexte 10"/>
          <p:cNvSpPr txBox="1"/>
          <p:nvPr/>
        </p:nvSpPr>
        <p:spPr>
          <a:xfrm>
            <a:off x="1634432" y="6064359"/>
            <a:ext cx="5498685" cy="369332"/>
          </a:xfrm>
          <a:prstGeom prst="rect">
            <a:avLst/>
          </a:prstGeom>
          <a:noFill/>
        </p:spPr>
        <p:txBody>
          <a:bodyPr wrap="none" rtlCol="0">
            <a:spAutoFit/>
          </a:bodyPr>
          <a:lstStyle/>
          <a:p>
            <a:pPr algn="ctr"/>
            <a:r>
              <a:rPr lang="fr-FR" dirty="0" smtClean="0">
                <a:solidFill>
                  <a:srgbClr val="002060"/>
                </a:solidFill>
              </a:rPr>
              <a:t>Le concept du multi fenêtrage (Windows) et de la souris.</a:t>
            </a:r>
            <a:endParaRPr lang="fr-FR" dirty="0">
              <a:solidFill>
                <a:srgbClr val="002060"/>
              </a:solidFill>
            </a:endParaRPr>
          </a:p>
        </p:txBody>
      </p:sp>
      <p:sp>
        <p:nvSpPr>
          <p:cNvPr id="12" name="ZoneTexte 11"/>
          <p:cNvSpPr txBox="1"/>
          <p:nvPr/>
        </p:nvSpPr>
        <p:spPr>
          <a:xfrm>
            <a:off x="125566" y="194651"/>
            <a:ext cx="2482411" cy="523220"/>
          </a:xfrm>
          <a:prstGeom prst="rect">
            <a:avLst/>
          </a:prstGeom>
          <a:noFill/>
        </p:spPr>
        <p:txBody>
          <a:bodyPr wrap="none" rtlCol="0">
            <a:spAutoFit/>
          </a:bodyPr>
          <a:lstStyle/>
          <a:p>
            <a:r>
              <a:rPr lang="fr-FR" sz="2800" dirty="0" smtClean="0">
                <a:solidFill>
                  <a:srgbClr val="002060"/>
                </a:solidFill>
              </a:rPr>
              <a:t>Grosso modo …</a:t>
            </a:r>
            <a:endParaRPr lang="fr-FR" sz="2800" dirty="0">
              <a:solidFill>
                <a:srgbClr val="002060"/>
              </a:solidFill>
            </a:endParaRPr>
          </a:p>
        </p:txBody>
      </p:sp>
    </p:spTree>
    <p:extLst>
      <p:ext uri="{BB962C8B-B14F-4D97-AF65-F5344CB8AC3E}">
        <p14:creationId xmlns:p14="http://schemas.microsoft.com/office/powerpoint/2010/main" val="31530613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50</a:t>
            </a:fld>
            <a:endParaRPr lang="en-US"/>
          </a:p>
        </p:txBody>
      </p:sp>
      <p:sp>
        <p:nvSpPr>
          <p:cNvPr id="3" name="Rectangle 3"/>
          <p:cNvSpPr txBox="1">
            <a:spLocks noChangeArrowheads="1"/>
          </p:cNvSpPr>
          <p:nvPr/>
        </p:nvSpPr>
        <p:spPr>
          <a:xfrm>
            <a:off x="251520" y="692697"/>
            <a:ext cx="6408712" cy="36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b="1" dirty="0" smtClean="0">
                <a:solidFill>
                  <a:schemeClr val="accent1"/>
                </a:solidFill>
              </a:rPr>
              <a:t>Principaux acteurs du marché</a:t>
            </a:r>
            <a:endParaRPr lang="fr-FR" altLang="fr-FR" sz="1200" b="1" dirty="0" smtClean="0">
              <a:solidFill>
                <a:schemeClr val="accent1"/>
              </a:solidFill>
            </a:endParaRPr>
          </a:p>
        </p:txBody>
      </p:sp>
      <p:sp>
        <p:nvSpPr>
          <p:cNvPr id="4" name="ZoneTexte 3"/>
          <p:cNvSpPr txBox="1"/>
          <p:nvPr/>
        </p:nvSpPr>
        <p:spPr>
          <a:xfrm>
            <a:off x="3292680" y="179348"/>
            <a:ext cx="1949637" cy="369332"/>
          </a:xfrm>
          <a:prstGeom prst="rect">
            <a:avLst/>
          </a:prstGeom>
          <a:noFill/>
        </p:spPr>
        <p:txBody>
          <a:bodyPr wrap="none" rtlCol="0">
            <a:spAutoFit/>
          </a:bodyPr>
          <a:lstStyle/>
          <a:p>
            <a:pPr algn="ctr"/>
            <a:r>
              <a:rPr lang="fr-FR" dirty="0" smtClean="0">
                <a:solidFill>
                  <a:srgbClr val="002060"/>
                </a:solidFill>
              </a:rPr>
              <a:t>CLOUD – Exemples</a:t>
            </a:r>
            <a:endParaRPr lang="fr-FR" dirty="0">
              <a:solidFill>
                <a:srgbClr val="002060"/>
              </a:solidFill>
            </a:endParaRPr>
          </a:p>
        </p:txBody>
      </p:sp>
      <p:sp>
        <p:nvSpPr>
          <p:cNvPr id="5" name="ZoneTexte 1"/>
          <p:cNvSpPr txBox="1">
            <a:spLocks noChangeArrowheads="1"/>
          </p:cNvSpPr>
          <p:nvPr/>
        </p:nvSpPr>
        <p:spPr bwMode="auto">
          <a:xfrm>
            <a:off x="251520" y="1580468"/>
            <a:ext cx="88566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anose="05000000000000000000" pitchFamily="2" charset="2"/>
              <a:buChar char="è"/>
              <a:defRPr sz="24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800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fr-FR" altLang="fr-FR" sz="1800" dirty="0">
                <a:hlinkClick r:id="rId2" tooltip="Amazon.com"/>
              </a:rPr>
              <a:t>Amazon</a:t>
            </a:r>
            <a:r>
              <a:rPr lang="fr-FR" altLang="fr-FR" sz="1800" dirty="0"/>
              <a:t>, </a:t>
            </a:r>
            <a:r>
              <a:rPr lang="fr-FR" altLang="fr-FR" sz="1800" dirty="0">
                <a:hlinkClick r:id="rId3" tooltip="Citrix Systems"/>
              </a:rPr>
              <a:t>Citrix</a:t>
            </a:r>
            <a:r>
              <a:rPr lang="fr-FR" altLang="fr-FR" sz="1800" dirty="0"/>
              <a:t>, </a:t>
            </a:r>
            <a:r>
              <a:rPr lang="fr-FR" altLang="fr-FR" sz="1800" dirty="0">
                <a:hlinkClick r:id="rId4" tooltip="Google"/>
              </a:rPr>
              <a:t>Google</a:t>
            </a:r>
            <a:r>
              <a:rPr lang="fr-FR" altLang="fr-FR" sz="1800" dirty="0"/>
              <a:t>, </a:t>
            </a:r>
            <a:r>
              <a:rPr lang="fr-FR" altLang="fr-FR" sz="1800" dirty="0">
                <a:hlinkClick r:id="rId5" tooltip="Hewlett-Packard"/>
              </a:rPr>
              <a:t>HP</a:t>
            </a:r>
            <a:r>
              <a:rPr lang="fr-FR" altLang="fr-FR" sz="1800" dirty="0"/>
              <a:t>, </a:t>
            </a:r>
            <a:r>
              <a:rPr lang="fr-FR" altLang="fr-FR" sz="1800" dirty="0">
                <a:hlinkClick r:id="rId6" tooltip="IBM"/>
              </a:rPr>
              <a:t>IBM</a:t>
            </a:r>
            <a:r>
              <a:rPr lang="fr-FR" altLang="fr-FR" sz="1800" dirty="0"/>
              <a:t>, </a:t>
            </a:r>
            <a:r>
              <a:rPr lang="fr-FR" altLang="fr-FR" sz="1800" dirty="0">
                <a:hlinkClick r:id="rId7" tooltip="Intel"/>
              </a:rPr>
              <a:t>Intel</a:t>
            </a:r>
            <a:r>
              <a:rPr lang="fr-FR" altLang="fr-FR" sz="1800" dirty="0"/>
              <a:t>, </a:t>
            </a:r>
            <a:r>
              <a:rPr lang="fr-FR" altLang="fr-FR" sz="1800" dirty="0">
                <a:hlinkClick r:id="rId8" tooltip="Microsoft"/>
              </a:rPr>
              <a:t>Microsoft</a:t>
            </a:r>
            <a:r>
              <a:rPr lang="fr-FR" altLang="fr-FR" sz="1800" dirty="0"/>
              <a:t> ou </a:t>
            </a:r>
            <a:r>
              <a:rPr lang="fr-FR" altLang="fr-FR" sz="1800" dirty="0" err="1">
                <a:hlinkClick r:id="rId9" tooltip="Salesforce.com"/>
              </a:rPr>
              <a:t>SalesForce</a:t>
            </a:r>
            <a:r>
              <a:rPr lang="fr-FR" altLang="fr-FR" sz="1800" dirty="0"/>
              <a:t> figurent parmi les principales entreprises du secteur</a:t>
            </a:r>
            <a:r>
              <a:rPr lang="fr-FR" altLang="fr-FR" sz="1800" baseline="30000" dirty="0">
                <a:hlinkClick r:id="rId10"/>
              </a:rPr>
              <a:t>16</a:t>
            </a:r>
            <a:r>
              <a:rPr lang="fr-FR" altLang="fr-FR" sz="1800" dirty="0"/>
              <a:t>.</a:t>
            </a:r>
          </a:p>
          <a:p>
            <a:pPr algn="just" eaLnBrk="1" hangingPunct="1">
              <a:spcBef>
                <a:spcPct val="0"/>
              </a:spcBef>
              <a:buClrTx/>
              <a:buSzTx/>
              <a:buFontTx/>
              <a:buNone/>
            </a:pPr>
            <a:r>
              <a:rPr lang="fr-FR" altLang="fr-FR" sz="1800" dirty="0"/>
              <a:t>En France, les principaux acteurs sont représentés par </a:t>
            </a:r>
            <a:r>
              <a:rPr lang="fr-FR" altLang="fr-FR" sz="1800" dirty="0">
                <a:hlinkClick r:id="rId11" tooltip="Orange Business Services"/>
              </a:rPr>
              <a:t>Orange Business Services</a:t>
            </a:r>
            <a:r>
              <a:rPr lang="fr-FR" altLang="fr-FR" sz="1800" dirty="0"/>
              <a:t>, et </a:t>
            </a:r>
            <a:r>
              <a:rPr lang="fr-FR" altLang="fr-FR" sz="1800" dirty="0">
                <a:hlinkClick r:id="rId12" tooltip="SFR Business Team"/>
              </a:rPr>
              <a:t>SFR Business Team</a:t>
            </a:r>
            <a:r>
              <a:rPr lang="fr-FR" altLang="fr-FR" sz="1800" dirty="0"/>
              <a:t> ainsi que de plus petites entités parmi lesquelles des SSII, des fournisseurs de services en mode </a:t>
            </a:r>
            <a:r>
              <a:rPr lang="fr-FR" altLang="fr-FR" sz="1800" dirty="0" err="1"/>
              <a:t>SaaS</a:t>
            </a:r>
            <a:r>
              <a:rPr lang="fr-FR" altLang="fr-FR" sz="1800" dirty="0"/>
              <a:t> tels que </a:t>
            </a:r>
            <a:r>
              <a:rPr lang="fr-FR" altLang="fr-FR" sz="1800" dirty="0">
                <a:hlinkClick r:id="rId13" tooltip="Dassault Systèmes"/>
              </a:rPr>
              <a:t>Dassault Systèmes</a:t>
            </a:r>
            <a:r>
              <a:rPr lang="fr-FR" altLang="fr-FR" sz="1800" dirty="0"/>
              <a:t>, </a:t>
            </a:r>
            <a:r>
              <a:rPr lang="fr-FR" altLang="fr-FR" sz="1800" dirty="0" err="1"/>
              <a:t>Oodrive</a:t>
            </a:r>
            <a:r>
              <a:rPr lang="fr-FR" altLang="fr-FR" sz="1800" dirty="0"/>
              <a:t> et des fournisseurs d'hébergement comme </a:t>
            </a:r>
            <a:r>
              <a:rPr lang="fr-FR" altLang="fr-FR" sz="1800" dirty="0" err="1">
                <a:hlinkClick r:id="rId14" tooltip="Gandi"/>
              </a:rPr>
              <a:t>Gandi</a:t>
            </a:r>
            <a:r>
              <a:rPr lang="fr-FR" altLang="fr-FR" sz="1800" dirty="0"/>
              <a:t>, </a:t>
            </a:r>
            <a:r>
              <a:rPr lang="fr-FR" altLang="fr-FR" sz="1800" dirty="0" err="1"/>
              <a:t>Ozitem</a:t>
            </a:r>
            <a:r>
              <a:rPr lang="fr-FR" altLang="fr-FR" sz="1800" dirty="0"/>
              <a:t>, </a:t>
            </a:r>
            <a:r>
              <a:rPr lang="fr-FR" altLang="fr-FR" sz="1800" dirty="0" err="1"/>
              <a:t>Ikoula</a:t>
            </a:r>
            <a:r>
              <a:rPr lang="fr-FR" altLang="fr-FR" sz="1800" dirty="0"/>
              <a:t>, </a:t>
            </a:r>
            <a:r>
              <a:rPr lang="fr-FR" altLang="fr-FR" sz="1800" dirty="0">
                <a:hlinkClick r:id="rId15" tooltip="OVH"/>
              </a:rPr>
              <a:t>OVH</a:t>
            </a:r>
            <a:r>
              <a:rPr lang="fr-FR" altLang="fr-FR" sz="1800" dirty="0"/>
              <a:t>, PHPNET ou Sigma Services.</a:t>
            </a:r>
          </a:p>
          <a:p>
            <a:pPr algn="just" eaLnBrk="1" hangingPunct="1">
              <a:spcBef>
                <a:spcPct val="0"/>
              </a:spcBef>
              <a:buClrTx/>
              <a:buSzTx/>
              <a:buFontTx/>
              <a:buNone/>
            </a:pPr>
            <a:r>
              <a:rPr lang="fr-FR" altLang="fr-FR" sz="1800" dirty="0"/>
              <a:t>Fin juillet 2008, </a:t>
            </a:r>
            <a:r>
              <a:rPr lang="fr-FR" altLang="fr-FR" sz="1800" dirty="0">
                <a:hlinkClick r:id="rId7" tooltip="Intel"/>
              </a:rPr>
              <a:t>Intel</a:t>
            </a:r>
            <a:r>
              <a:rPr lang="fr-FR" altLang="fr-FR" sz="1800" dirty="0"/>
              <a:t>, </a:t>
            </a:r>
            <a:r>
              <a:rPr lang="fr-FR" altLang="fr-FR" sz="1800" dirty="0">
                <a:hlinkClick r:id="rId16" tooltip="Hewlett Packard"/>
              </a:rPr>
              <a:t>Hewlett Packard</a:t>
            </a:r>
            <a:r>
              <a:rPr lang="fr-FR" altLang="fr-FR" sz="1800" dirty="0"/>
              <a:t> et </a:t>
            </a:r>
            <a:r>
              <a:rPr lang="fr-FR" altLang="fr-FR" sz="1800" dirty="0">
                <a:hlinkClick r:id="rId17" tooltip="Yahoo!"/>
              </a:rPr>
              <a:t>Yahoo!</a:t>
            </a:r>
            <a:r>
              <a:rPr lang="fr-FR" altLang="fr-FR" sz="1800" dirty="0"/>
              <a:t> ont noué un partenariat visant à promouvoir la recherche dans le domaine du </a:t>
            </a:r>
            <a:r>
              <a:rPr lang="fr-FR" altLang="fr-FR" sz="1800" i="1" dirty="0"/>
              <a:t>cloud computing</a:t>
            </a:r>
            <a:r>
              <a:rPr lang="fr-FR" altLang="fr-FR" sz="1800" baseline="30000" dirty="0">
                <a:hlinkClick r:id="rId18"/>
              </a:rPr>
              <a:t>17</a:t>
            </a:r>
            <a:r>
              <a:rPr lang="fr-FR" altLang="fr-FR" sz="1800" dirty="0"/>
              <a:t>. La première initiative concerne la création d'un environnement distribué (</a:t>
            </a:r>
            <a:r>
              <a:rPr lang="fr-FR" altLang="fr-FR" sz="1800" i="1" dirty="0"/>
              <a:t>cloud </a:t>
            </a:r>
            <a:r>
              <a:rPr lang="fr-FR" altLang="fr-FR" sz="1800" i="1" dirty="0" err="1"/>
              <a:t>computing</a:t>
            </a:r>
            <a:r>
              <a:rPr lang="fr-FR" altLang="fr-FR" sz="1800" i="1" dirty="0"/>
              <a:t> test </a:t>
            </a:r>
            <a:r>
              <a:rPr lang="fr-FR" altLang="fr-FR" sz="1800" i="1" dirty="0" err="1"/>
              <a:t>bed</a:t>
            </a:r>
            <a:r>
              <a:rPr lang="fr-FR" altLang="fr-FR" sz="1800" dirty="0"/>
              <a:t>) facilitant la recherche et les tests de logiciels, d'administration de </a:t>
            </a:r>
            <a:r>
              <a:rPr lang="fr-FR" altLang="fr-FR" sz="1800" i="1" dirty="0"/>
              <a:t>data </a:t>
            </a:r>
            <a:r>
              <a:rPr lang="fr-FR" altLang="fr-FR" sz="1800" i="1" dirty="0" err="1"/>
              <a:t>centers</a:t>
            </a:r>
            <a:r>
              <a:rPr lang="fr-FR" altLang="fr-FR" sz="1800" dirty="0"/>
              <a:t> et de matériels associés à l'informatique dans le nuage à une échelle jamais atteinte. Pour cette opération, les trois partenaires ont associé l'</a:t>
            </a:r>
            <a:r>
              <a:rPr lang="fr-FR" altLang="fr-FR" sz="1800" dirty="0" err="1">
                <a:hlinkClick r:id="rId19" tooltip="Infocomm Development Authority of Singapore (page inexistante)"/>
              </a:rPr>
              <a:t>Infocomm</a:t>
            </a:r>
            <a:r>
              <a:rPr lang="fr-FR" altLang="fr-FR" sz="1800" dirty="0">
                <a:hlinkClick r:id="rId19" tooltip="Infocomm Development Authority of Singapore (page inexistante)"/>
              </a:rPr>
              <a:t> </a:t>
            </a:r>
            <a:r>
              <a:rPr lang="fr-FR" altLang="fr-FR" sz="1800" dirty="0" err="1">
                <a:hlinkClick r:id="rId19" tooltip="Infocomm Development Authority of Singapore (page inexistante)"/>
              </a:rPr>
              <a:t>Development</a:t>
            </a:r>
            <a:r>
              <a:rPr lang="fr-FR" altLang="fr-FR" sz="1800" dirty="0">
                <a:hlinkClick r:id="rId19" tooltip="Infocomm Development Authority of Singapore (page inexistante)"/>
              </a:rPr>
              <a:t> </a:t>
            </a:r>
            <a:r>
              <a:rPr lang="fr-FR" altLang="fr-FR" sz="1800" dirty="0" err="1">
                <a:hlinkClick r:id="rId19" tooltip="Infocomm Development Authority of Singapore (page inexistante)"/>
              </a:rPr>
              <a:t>Authority</a:t>
            </a:r>
            <a:r>
              <a:rPr lang="fr-FR" altLang="fr-FR" sz="1800" dirty="0">
                <a:hlinkClick r:id="rId19" tooltip="Infocomm Development Authority of Singapore (page inexistante)"/>
              </a:rPr>
              <a:t> of Singapore</a:t>
            </a:r>
            <a:r>
              <a:rPr lang="fr-FR" altLang="fr-FR" sz="1800" dirty="0"/>
              <a:t> </a:t>
            </a:r>
            <a:r>
              <a:rPr lang="fr-FR" altLang="fr-FR" sz="1800" dirty="0">
                <a:hlinkClick r:id="rId20" tooltip="en:Infocomm Development Authority of Singapore"/>
              </a:rPr>
              <a:t>(en)</a:t>
            </a:r>
            <a:r>
              <a:rPr lang="fr-FR" altLang="fr-FR" sz="1800" dirty="0"/>
              <a:t>, l'</a:t>
            </a:r>
            <a:r>
              <a:rPr lang="fr-FR" altLang="fr-FR" sz="1800" dirty="0">
                <a:hlinkClick r:id="rId21" tooltip="Université de l'Illinois à Urbana-Champaign"/>
              </a:rPr>
              <a:t>Université de l'Illinois à Urbana-Champaign</a:t>
            </a:r>
            <a:r>
              <a:rPr lang="fr-FR" altLang="fr-FR" sz="1800" dirty="0"/>
              <a:t> et l'</a:t>
            </a:r>
            <a:r>
              <a:rPr lang="fr-FR" altLang="fr-FR" sz="1800" dirty="0">
                <a:hlinkClick r:id="rId22" tooltip="Institut de Technologie de Karlsruhe"/>
              </a:rPr>
              <a:t>Institut de Technologie de Karlsruhe</a:t>
            </a:r>
            <a:r>
              <a:rPr lang="fr-FR" altLang="fr-FR" sz="1800" dirty="0"/>
              <a:t>. </a:t>
            </a:r>
          </a:p>
        </p:txBody>
      </p:sp>
    </p:spTree>
    <p:extLst>
      <p:ext uri="{BB962C8B-B14F-4D97-AF65-F5344CB8AC3E}">
        <p14:creationId xmlns:p14="http://schemas.microsoft.com/office/powerpoint/2010/main" val="37359223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51</a:t>
            </a:fld>
            <a:endParaRPr lang="en-US"/>
          </a:p>
        </p:txBody>
      </p:sp>
      <p:sp>
        <p:nvSpPr>
          <p:cNvPr id="3" name="ZoneTexte 2"/>
          <p:cNvSpPr txBox="1"/>
          <p:nvPr/>
        </p:nvSpPr>
        <p:spPr>
          <a:xfrm>
            <a:off x="3292680" y="179348"/>
            <a:ext cx="1949637" cy="369332"/>
          </a:xfrm>
          <a:prstGeom prst="rect">
            <a:avLst/>
          </a:prstGeom>
          <a:noFill/>
        </p:spPr>
        <p:txBody>
          <a:bodyPr wrap="none" rtlCol="0">
            <a:spAutoFit/>
          </a:bodyPr>
          <a:lstStyle/>
          <a:p>
            <a:pPr algn="ctr"/>
            <a:r>
              <a:rPr lang="fr-FR" dirty="0" smtClean="0">
                <a:solidFill>
                  <a:srgbClr val="002060"/>
                </a:solidFill>
              </a:rPr>
              <a:t>CLOUD – Exemples</a:t>
            </a:r>
            <a:endParaRPr lang="fr-FR" dirty="0">
              <a:solidFill>
                <a:srgbClr val="002060"/>
              </a:solidFill>
            </a:endParaRPr>
          </a:p>
        </p:txBody>
      </p:sp>
      <p:sp>
        <p:nvSpPr>
          <p:cNvPr id="4" name="Rectangle 3"/>
          <p:cNvSpPr txBox="1">
            <a:spLocks noChangeArrowheads="1"/>
          </p:cNvSpPr>
          <p:nvPr/>
        </p:nvSpPr>
        <p:spPr>
          <a:xfrm>
            <a:off x="248765" y="636773"/>
            <a:ext cx="8072438" cy="504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b="1" dirty="0" smtClean="0">
                <a:solidFill>
                  <a:schemeClr val="accent1"/>
                </a:solidFill>
              </a:rPr>
              <a:t>Principaux acteurs (suite)</a:t>
            </a:r>
            <a:endParaRPr lang="fr-FR" altLang="fr-FR" sz="1200" b="1" dirty="0" smtClean="0">
              <a:solidFill>
                <a:schemeClr val="accent1"/>
              </a:solidFill>
            </a:endParaRPr>
          </a:p>
        </p:txBody>
      </p:sp>
      <p:sp>
        <p:nvSpPr>
          <p:cNvPr id="5" name="ZoneTexte 4"/>
          <p:cNvSpPr txBox="1"/>
          <p:nvPr/>
        </p:nvSpPr>
        <p:spPr>
          <a:xfrm>
            <a:off x="263573" y="1340966"/>
            <a:ext cx="8856663" cy="4616648"/>
          </a:xfrm>
          <a:prstGeom prst="rect">
            <a:avLst/>
          </a:prstGeom>
          <a:noFill/>
        </p:spPr>
        <p:txBody>
          <a:bodyPr>
            <a:spAutoFit/>
          </a:bodyPr>
          <a:lstStyle/>
          <a:p>
            <a:pPr algn="just">
              <a:defRPr/>
            </a:pPr>
            <a:r>
              <a:rPr lang="fr-FR" dirty="0">
                <a:solidFill>
                  <a:srgbClr val="002060"/>
                </a:solidFill>
                <a:latin typeface="Arial" charset="0"/>
                <a:cs typeface="Arial" charset="0"/>
              </a:rPr>
              <a:t>Depuis le printemps 2009, l’</a:t>
            </a:r>
            <a:r>
              <a:rPr lang="fr-FR" i="1" dirty="0">
                <a:solidFill>
                  <a:srgbClr val="002060"/>
                </a:solidFill>
                <a:latin typeface="Arial" charset="0"/>
                <a:cs typeface="Arial" charset="0"/>
              </a:rPr>
              <a:t>Open cloud </a:t>
            </a:r>
            <a:r>
              <a:rPr lang="fr-FR" i="1" dirty="0" err="1">
                <a:solidFill>
                  <a:srgbClr val="002060"/>
                </a:solidFill>
                <a:latin typeface="Arial" charset="0"/>
                <a:cs typeface="Arial" charset="0"/>
              </a:rPr>
              <a:t>manifesto</a:t>
            </a:r>
            <a:r>
              <a:rPr lang="fr-FR" dirty="0">
                <a:solidFill>
                  <a:srgbClr val="002060"/>
                </a:solidFill>
                <a:latin typeface="Arial" charset="0"/>
                <a:cs typeface="Arial" charset="0"/>
              </a:rPr>
              <a:t> réunit des éditeurs qui estiment que le </a:t>
            </a:r>
            <a:r>
              <a:rPr lang="fr-FR" i="1" dirty="0">
                <a:solidFill>
                  <a:srgbClr val="002060"/>
                </a:solidFill>
                <a:latin typeface="Arial" charset="0"/>
                <a:cs typeface="Arial" charset="0"/>
              </a:rPr>
              <a:t>cloud </a:t>
            </a:r>
            <a:r>
              <a:rPr lang="fr-FR" i="1" dirty="0" err="1">
                <a:solidFill>
                  <a:srgbClr val="002060"/>
                </a:solidFill>
                <a:latin typeface="Arial" charset="0"/>
                <a:cs typeface="Arial" charset="0"/>
              </a:rPr>
              <a:t>computing</a:t>
            </a:r>
            <a:r>
              <a:rPr lang="fr-FR" dirty="0">
                <a:solidFill>
                  <a:srgbClr val="002060"/>
                </a:solidFill>
                <a:latin typeface="Arial" charset="0"/>
                <a:cs typeface="Arial" charset="0"/>
              </a:rPr>
              <a:t> devrait être ouvert</a:t>
            </a:r>
            <a:r>
              <a:rPr lang="fr-FR" baseline="30000" dirty="0">
                <a:solidFill>
                  <a:srgbClr val="002060"/>
                </a:solidFill>
                <a:latin typeface="Arial" charset="0"/>
                <a:cs typeface="Arial" charset="0"/>
                <a:hlinkClick r:id="rId2"/>
              </a:rPr>
              <a:t>18</a:t>
            </a:r>
            <a:r>
              <a:rPr lang="fr-FR" dirty="0">
                <a:solidFill>
                  <a:srgbClr val="002060"/>
                </a:solidFill>
                <a:latin typeface="Arial" charset="0"/>
                <a:cs typeface="Arial" charset="0"/>
              </a:rPr>
              <a:t>. Contrairement à </a:t>
            </a:r>
            <a:r>
              <a:rPr lang="fr-FR" dirty="0">
                <a:solidFill>
                  <a:srgbClr val="002060"/>
                </a:solidFill>
                <a:latin typeface="Arial" charset="0"/>
                <a:cs typeface="Arial" charset="0"/>
                <a:hlinkClick r:id="rId3" tooltip="Microsoft"/>
              </a:rPr>
              <a:t>Microsoft</a:t>
            </a:r>
            <a:r>
              <a:rPr lang="fr-FR" dirty="0">
                <a:solidFill>
                  <a:srgbClr val="002060"/>
                </a:solidFill>
                <a:latin typeface="Arial" charset="0"/>
                <a:cs typeface="Arial" charset="0"/>
              </a:rPr>
              <a:t> et </a:t>
            </a:r>
            <a:r>
              <a:rPr lang="fr-FR" dirty="0">
                <a:solidFill>
                  <a:srgbClr val="002060"/>
                </a:solidFill>
                <a:latin typeface="Arial" charset="0"/>
                <a:cs typeface="Arial" charset="0"/>
                <a:hlinkClick r:id="rId4" tooltip="Google"/>
              </a:rPr>
              <a:t>Google</a:t>
            </a:r>
            <a:r>
              <a:rPr lang="fr-FR" dirty="0">
                <a:solidFill>
                  <a:srgbClr val="002060"/>
                </a:solidFill>
                <a:latin typeface="Arial" charset="0"/>
                <a:cs typeface="Arial" charset="0"/>
              </a:rPr>
              <a:t> qui ne l'ont pas signé</a:t>
            </a:r>
            <a:r>
              <a:rPr lang="fr-FR" baseline="30000" dirty="0">
                <a:solidFill>
                  <a:srgbClr val="002060"/>
                </a:solidFill>
                <a:latin typeface="Arial" charset="0"/>
                <a:cs typeface="Arial" charset="0"/>
                <a:hlinkClick r:id="rId5"/>
              </a:rPr>
              <a:t>19</a:t>
            </a:r>
            <a:r>
              <a:rPr lang="fr-FR" dirty="0">
                <a:solidFill>
                  <a:srgbClr val="002060"/>
                </a:solidFill>
                <a:latin typeface="Arial" charset="0"/>
                <a:cs typeface="Arial" charset="0"/>
              </a:rPr>
              <a:t>. Quatre </a:t>
            </a:r>
            <a:r>
              <a:rPr lang="fr-FR" dirty="0">
                <a:solidFill>
                  <a:srgbClr val="002060"/>
                </a:solidFill>
                <a:latin typeface="Arial" charset="0"/>
                <a:cs typeface="Arial" charset="0"/>
                <a:hlinkClick r:id="rId6" tooltip="Éditeur de logiciel"/>
              </a:rPr>
              <a:t>éditeurs</a:t>
            </a:r>
            <a:r>
              <a:rPr lang="fr-FR" dirty="0">
                <a:solidFill>
                  <a:srgbClr val="002060"/>
                </a:solidFill>
                <a:latin typeface="Arial" charset="0"/>
                <a:cs typeface="Arial" charset="0"/>
              </a:rPr>
              <a:t> de </a:t>
            </a:r>
            <a:r>
              <a:rPr lang="fr-FR" dirty="0">
                <a:solidFill>
                  <a:srgbClr val="002060"/>
                </a:solidFill>
                <a:latin typeface="Arial" charset="0"/>
                <a:cs typeface="Arial" charset="0"/>
                <a:hlinkClick r:id="rId7" tooltip="Logiciel libre"/>
              </a:rPr>
              <a:t>logiciels libres</a:t>
            </a:r>
            <a:r>
              <a:rPr lang="fr-FR" dirty="0">
                <a:solidFill>
                  <a:srgbClr val="002060"/>
                </a:solidFill>
                <a:latin typeface="Arial" charset="0"/>
                <a:cs typeface="Arial" charset="0"/>
              </a:rPr>
              <a:t> (</a:t>
            </a:r>
            <a:r>
              <a:rPr lang="fr-FR" dirty="0">
                <a:solidFill>
                  <a:srgbClr val="002060"/>
                </a:solidFill>
                <a:latin typeface="Arial" charset="0"/>
                <a:cs typeface="Arial" charset="0"/>
                <a:hlinkClick r:id="rId8" tooltip="IELO (page inexistante)"/>
              </a:rPr>
              <a:t>IELO</a:t>
            </a:r>
            <a:r>
              <a:rPr lang="fr-FR" dirty="0">
                <a:solidFill>
                  <a:srgbClr val="002060"/>
                </a:solidFill>
                <a:latin typeface="Arial" charset="0"/>
                <a:cs typeface="Arial" charset="0"/>
              </a:rPr>
              <a:t>, </a:t>
            </a:r>
            <a:r>
              <a:rPr lang="fr-FR" dirty="0">
                <a:solidFill>
                  <a:srgbClr val="002060"/>
                </a:solidFill>
                <a:latin typeface="Arial" charset="0"/>
                <a:cs typeface="Arial" charset="0"/>
                <a:hlinkClick r:id="rId9" tooltip="Mandriva"/>
              </a:rPr>
              <a:t>Mandriva</a:t>
            </a:r>
            <a:r>
              <a:rPr lang="fr-FR" dirty="0">
                <a:solidFill>
                  <a:srgbClr val="002060"/>
                </a:solidFill>
                <a:latin typeface="Arial" charset="0"/>
                <a:cs typeface="Arial" charset="0"/>
              </a:rPr>
              <a:t>, </a:t>
            </a:r>
            <a:r>
              <a:rPr lang="fr-FR" dirty="0" err="1">
                <a:solidFill>
                  <a:srgbClr val="002060"/>
                </a:solidFill>
                <a:latin typeface="Arial" charset="0"/>
                <a:cs typeface="Arial" charset="0"/>
                <a:hlinkClick r:id="rId10" tooltip="Nexedi (page inexistante)"/>
              </a:rPr>
              <a:t>Nexedi</a:t>
            </a:r>
            <a:r>
              <a:rPr lang="fr-FR" dirty="0">
                <a:solidFill>
                  <a:srgbClr val="002060"/>
                </a:solidFill>
                <a:latin typeface="Arial" charset="0"/>
                <a:cs typeface="Arial" charset="0"/>
              </a:rPr>
              <a:t> et </a:t>
            </a:r>
            <a:r>
              <a:rPr lang="fr-FR" dirty="0" err="1">
                <a:solidFill>
                  <a:srgbClr val="002060"/>
                </a:solidFill>
                <a:latin typeface="Arial" charset="0"/>
                <a:cs typeface="Arial" charset="0"/>
                <a:hlinkClick r:id="rId11" tooltip="TioLive"/>
              </a:rPr>
              <a:t>TioLive</a:t>
            </a:r>
            <a:r>
              <a:rPr lang="fr-FR" dirty="0">
                <a:solidFill>
                  <a:srgbClr val="002060"/>
                </a:solidFill>
                <a:latin typeface="Arial" charset="0"/>
                <a:cs typeface="Arial" charset="0"/>
              </a:rPr>
              <a:t>) ont fondé la </a:t>
            </a:r>
            <a:r>
              <a:rPr lang="fr-FR" i="1" dirty="0">
                <a:solidFill>
                  <a:srgbClr val="002060"/>
                </a:solidFill>
                <a:latin typeface="Arial" charset="0"/>
                <a:cs typeface="Arial" charset="0"/>
                <a:hlinkClick r:id="rId12" tooltip="Free Cloud Alliance"/>
              </a:rPr>
              <a:t>Free Cloud Alliance</a:t>
            </a:r>
            <a:r>
              <a:rPr lang="fr-FR" dirty="0">
                <a:solidFill>
                  <a:srgbClr val="002060"/>
                </a:solidFill>
                <a:latin typeface="Arial" charset="0"/>
                <a:cs typeface="Arial" charset="0"/>
              </a:rPr>
              <a:t> (FCA) le </a:t>
            </a:r>
            <a:r>
              <a:rPr lang="fr-FR" dirty="0">
                <a:solidFill>
                  <a:srgbClr val="002060"/>
                </a:solidFill>
                <a:latin typeface="Arial" charset="0"/>
                <a:cs typeface="Arial" charset="0"/>
                <a:hlinkClick r:id="rId13" tooltip="25 mars"/>
              </a:rPr>
              <a:t>25</a:t>
            </a:r>
            <a:r>
              <a:rPr lang="fr-FR" dirty="0">
                <a:solidFill>
                  <a:srgbClr val="002060"/>
                </a:solidFill>
                <a:latin typeface="Arial" charset="0"/>
                <a:cs typeface="Arial" charset="0"/>
              </a:rPr>
              <a:t> </a:t>
            </a:r>
            <a:r>
              <a:rPr lang="fr-FR" dirty="0">
                <a:solidFill>
                  <a:srgbClr val="002060"/>
                </a:solidFill>
                <a:latin typeface="Arial" charset="0"/>
                <a:cs typeface="Arial" charset="0"/>
                <a:hlinkClick r:id="rId14" tooltip="Mars 2010"/>
              </a:rPr>
              <a:t>mars</a:t>
            </a:r>
            <a:r>
              <a:rPr lang="fr-FR" dirty="0">
                <a:solidFill>
                  <a:srgbClr val="002060"/>
                </a:solidFill>
                <a:latin typeface="Arial" charset="0"/>
                <a:cs typeface="Arial" charset="0"/>
              </a:rPr>
              <a:t> </a:t>
            </a:r>
            <a:r>
              <a:rPr lang="fr-FR" dirty="0">
                <a:solidFill>
                  <a:srgbClr val="002060"/>
                </a:solidFill>
                <a:latin typeface="Arial" charset="0"/>
                <a:cs typeface="Arial" charset="0"/>
                <a:hlinkClick r:id="rId15" tooltip="2010"/>
              </a:rPr>
              <a:t>2010</a:t>
            </a:r>
            <a:r>
              <a:rPr lang="fr-FR" baseline="30000" dirty="0">
                <a:solidFill>
                  <a:srgbClr val="002060"/>
                </a:solidFill>
                <a:latin typeface="Arial" charset="0"/>
                <a:cs typeface="Arial" charset="0"/>
                <a:hlinkClick r:id="rId16"/>
              </a:rPr>
              <a:t>20</a:t>
            </a:r>
            <a:r>
              <a:rPr lang="fr-FR" dirty="0">
                <a:solidFill>
                  <a:srgbClr val="002060"/>
                </a:solidFill>
                <a:latin typeface="Arial" charset="0"/>
                <a:cs typeface="Arial" charset="0"/>
              </a:rPr>
              <a:t>. Cette dernière propose une offre globale réunissant </a:t>
            </a:r>
            <a:r>
              <a:rPr lang="fr-FR" dirty="0" err="1">
                <a:solidFill>
                  <a:srgbClr val="002060"/>
                </a:solidFill>
                <a:latin typeface="Arial" charset="0"/>
                <a:cs typeface="Arial" charset="0"/>
              </a:rPr>
              <a:t>Iaas</a:t>
            </a:r>
            <a:r>
              <a:rPr lang="fr-FR" dirty="0">
                <a:solidFill>
                  <a:srgbClr val="002060"/>
                </a:solidFill>
                <a:latin typeface="Arial" charset="0"/>
                <a:cs typeface="Arial" charset="0"/>
              </a:rPr>
              <a:t>, </a:t>
            </a:r>
            <a:r>
              <a:rPr lang="fr-FR" dirty="0" err="1">
                <a:solidFill>
                  <a:srgbClr val="002060"/>
                </a:solidFill>
                <a:latin typeface="Arial" charset="0"/>
                <a:cs typeface="Arial" charset="0"/>
              </a:rPr>
              <a:t>Paas</a:t>
            </a:r>
            <a:r>
              <a:rPr lang="fr-FR" dirty="0">
                <a:solidFill>
                  <a:srgbClr val="002060"/>
                </a:solidFill>
                <a:latin typeface="Arial" charset="0"/>
                <a:cs typeface="Arial" charset="0"/>
              </a:rPr>
              <a:t> et </a:t>
            </a:r>
            <a:r>
              <a:rPr lang="fr-FR" dirty="0" err="1">
                <a:solidFill>
                  <a:srgbClr val="002060"/>
                </a:solidFill>
                <a:latin typeface="Arial" charset="0"/>
                <a:cs typeface="Arial" charset="0"/>
              </a:rPr>
              <a:t>SaaS</a:t>
            </a:r>
            <a:r>
              <a:rPr lang="fr-FR" dirty="0">
                <a:solidFill>
                  <a:srgbClr val="002060"/>
                </a:solidFill>
                <a:latin typeface="Arial" charset="0"/>
                <a:cs typeface="Arial" charset="0"/>
              </a:rPr>
              <a:t>, constituée de tous les composants libres nécessaires aux applications </a:t>
            </a:r>
            <a:r>
              <a:rPr lang="fr-FR" dirty="0">
                <a:solidFill>
                  <a:srgbClr val="002060"/>
                </a:solidFill>
                <a:latin typeface="Arial" charset="0"/>
                <a:cs typeface="Arial" charset="0"/>
                <a:hlinkClick r:id="rId17" tooltip="Progiciel de gestion intégré"/>
              </a:rPr>
              <a:t>progiciel de gestion intégré</a:t>
            </a:r>
            <a:r>
              <a:rPr lang="fr-FR" dirty="0">
                <a:solidFill>
                  <a:srgbClr val="002060"/>
                </a:solidFill>
                <a:latin typeface="Arial" charset="0"/>
                <a:cs typeface="Arial" charset="0"/>
              </a:rPr>
              <a:t> (ERP), </a:t>
            </a:r>
            <a:r>
              <a:rPr lang="fr-FR" dirty="0">
                <a:solidFill>
                  <a:srgbClr val="002060"/>
                </a:solidFill>
                <a:latin typeface="Arial" charset="0"/>
                <a:cs typeface="Arial" charset="0"/>
                <a:hlinkClick r:id="rId18" tooltip="Gestion de la relation client"/>
              </a:rPr>
              <a:t>gestion de la relation client</a:t>
            </a:r>
            <a:r>
              <a:rPr lang="fr-FR" dirty="0">
                <a:solidFill>
                  <a:srgbClr val="002060"/>
                </a:solidFill>
                <a:latin typeface="Arial" charset="0"/>
                <a:cs typeface="Arial" charset="0"/>
              </a:rPr>
              <a:t> (CRM) ou </a:t>
            </a:r>
            <a:r>
              <a:rPr lang="fr-FR" dirty="0">
                <a:solidFill>
                  <a:srgbClr val="002060"/>
                </a:solidFill>
                <a:latin typeface="Arial" charset="0"/>
                <a:cs typeface="Arial" charset="0"/>
                <a:hlinkClick r:id="rId19" tooltip="Gestion de la connaissance"/>
              </a:rPr>
              <a:t>gestion de la connaissance</a:t>
            </a:r>
            <a:r>
              <a:rPr lang="fr-FR" dirty="0">
                <a:solidFill>
                  <a:srgbClr val="002060"/>
                </a:solidFill>
                <a:latin typeface="Arial" charset="0"/>
                <a:cs typeface="Arial" charset="0"/>
              </a:rPr>
              <a:t> (KM)</a:t>
            </a:r>
            <a:r>
              <a:rPr lang="fr-FR" baseline="30000" dirty="0">
                <a:solidFill>
                  <a:srgbClr val="002060"/>
                </a:solidFill>
                <a:latin typeface="Arial" charset="0"/>
                <a:cs typeface="Arial" charset="0"/>
                <a:hlinkClick r:id="rId20"/>
              </a:rPr>
              <a:t>21</a:t>
            </a:r>
            <a:r>
              <a:rPr lang="fr-FR" dirty="0">
                <a:solidFill>
                  <a:srgbClr val="002060"/>
                </a:solidFill>
                <a:latin typeface="Arial" charset="0"/>
                <a:cs typeface="Arial" charset="0"/>
              </a:rPr>
              <a:t>.</a:t>
            </a:r>
          </a:p>
          <a:p>
            <a:pPr algn="just">
              <a:defRPr/>
            </a:pPr>
            <a:endParaRPr lang="fr-FR" sz="1400" dirty="0" smtClean="0">
              <a:solidFill>
                <a:srgbClr val="002060"/>
              </a:solidFill>
              <a:latin typeface="Arial" charset="0"/>
              <a:cs typeface="Arial" charset="0"/>
            </a:endParaRPr>
          </a:p>
          <a:p>
            <a:pPr algn="just">
              <a:defRPr/>
            </a:pPr>
            <a:r>
              <a:rPr lang="fr-FR" sz="1400" dirty="0" smtClean="0">
                <a:solidFill>
                  <a:srgbClr val="002060"/>
                </a:solidFill>
                <a:latin typeface="Arial" charset="0"/>
                <a:cs typeface="Arial" charset="0"/>
              </a:rPr>
              <a:t>Le </a:t>
            </a:r>
            <a:r>
              <a:rPr lang="fr-FR" sz="1400" dirty="0">
                <a:solidFill>
                  <a:srgbClr val="002060"/>
                </a:solidFill>
                <a:latin typeface="Arial" charset="0"/>
                <a:cs typeface="Arial" charset="0"/>
              </a:rPr>
              <a:t>22 novembre 2010, le </a:t>
            </a:r>
            <a:r>
              <a:rPr lang="fr-FR" sz="1400" dirty="0">
                <a:solidFill>
                  <a:srgbClr val="002060"/>
                </a:solidFill>
                <a:latin typeface="Arial" charset="0"/>
                <a:cs typeface="Arial" charset="0"/>
                <a:hlinkClick r:id="rId21" tooltip="Gouvernement fédéral des États-Unis"/>
              </a:rPr>
              <a:t>gouvernement des États-Unis</a:t>
            </a:r>
            <a:r>
              <a:rPr lang="fr-FR" sz="1400" dirty="0">
                <a:solidFill>
                  <a:srgbClr val="002060"/>
                </a:solidFill>
                <a:latin typeface="Arial" charset="0"/>
                <a:cs typeface="Arial" charset="0"/>
              </a:rPr>
              <a:t> a lancé sa </a:t>
            </a:r>
            <a:r>
              <a:rPr lang="fr-FR" sz="1400" i="1" dirty="0">
                <a:solidFill>
                  <a:srgbClr val="002060"/>
                </a:solidFill>
                <a:latin typeface="Arial" charset="0"/>
                <a:cs typeface="Arial" charset="0"/>
              </a:rPr>
              <a:t>politique de</a:t>
            </a:r>
            <a:r>
              <a:rPr lang="fr-FR" sz="1400" dirty="0">
                <a:solidFill>
                  <a:srgbClr val="002060"/>
                </a:solidFill>
                <a:latin typeface="Arial" charset="0"/>
                <a:cs typeface="Arial" charset="0"/>
              </a:rPr>
              <a:t> cloud </a:t>
            </a:r>
            <a:r>
              <a:rPr lang="fr-FR" sz="1400" i="1" dirty="0">
                <a:solidFill>
                  <a:srgbClr val="002060"/>
                </a:solidFill>
                <a:latin typeface="Arial" charset="0"/>
                <a:cs typeface="Arial" charset="0"/>
              </a:rPr>
              <a:t>prioritaire</a:t>
            </a:r>
            <a:r>
              <a:rPr lang="fr-FR" sz="1400" dirty="0">
                <a:solidFill>
                  <a:srgbClr val="002060"/>
                </a:solidFill>
                <a:latin typeface="Arial" charset="0"/>
                <a:cs typeface="Arial" charset="0"/>
              </a:rPr>
              <a:t> : des économies substantielles étaient attendues sur son budget annuel informatique de 80 milliards de dollars, par la consolidation d'au moins 40 % des 2 100 </a:t>
            </a:r>
            <a:r>
              <a:rPr lang="fr-FR" sz="1400" i="1" dirty="0">
                <a:solidFill>
                  <a:srgbClr val="002060"/>
                </a:solidFill>
                <a:latin typeface="Arial" charset="0"/>
                <a:cs typeface="Arial" charset="0"/>
                <a:hlinkClick r:id="rId22" tooltip="Data centers"/>
              </a:rPr>
              <a:t>data </a:t>
            </a:r>
            <a:r>
              <a:rPr lang="fr-FR" sz="1400" i="1" dirty="0" err="1">
                <a:solidFill>
                  <a:srgbClr val="002060"/>
                </a:solidFill>
                <a:latin typeface="Arial" charset="0"/>
                <a:cs typeface="Arial" charset="0"/>
                <a:hlinkClick r:id="rId22" tooltip="Data centers"/>
              </a:rPr>
              <a:t>centers</a:t>
            </a:r>
            <a:r>
              <a:rPr lang="fr-FR" sz="1400" dirty="0">
                <a:solidFill>
                  <a:srgbClr val="002060"/>
                </a:solidFill>
                <a:latin typeface="Arial" charset="0"/>
                <a:cs typeface="Arial" charset="0"/>
              </a:rPr>
              <a:t> d'ici 2015</a:t>
            </a:r>
            <a:r>
              <a:rPr lang="fr-FR" sz="1400" baseline="30000" dirty="0">
                <a:solidFill>
                  <a:srgbClr val="002060"/>
                </a:solidFill>
                <a:latin typeface="Arial" charset="0"/>
                <a:cs typeface="Arial" charset="0"/>
                <a:hlinkClick r:id="rId23"/>
              </a:rPr>
              <a:t>22</a:t>
            </a:r>
            <a:r>
              <a:rPr lang="fr-FR" sz="1400" dirty="0">
                <a:solidFill>
                  <a:srgbClr val="002060"/>
                </a:solidFill>
                <a:latin typeface="Arial" charset="0"/>
                <a:cs typeface="Arial" charset="0"/>
              </a:rPr>
              <a:t>.</a:t>
            </a:r>
          </a:p>
          <a:p>
            <a:pPr algn="just">
              <a:defRPr/>
            </a:pPr>
            <a:r>
              <a:rPr lang="fr-FR" sz="1400" dirty="0">
                <a:solidFill>
                  <a:srgbClr val="002060"/>
                </a:solidFill>
                <a:latin typeface="Arial" charset="0"/>
                <a:cs typeface="Arial" charset="0"/>
              </a:rPr>
              <a:t>En France, dans le cadre des investissements d'avenir, deux consortiums, </a:t>
            </a:r>
            <a:r>
              <a:rPr lang="fr-FR" sz="1400" dirty="0" err="1">
                <a:solidFill>
                  <a:srgbClr val="002060"/>
                </a:solidFill>
                <a:latin typeface="Arial" charset="0"/>
                <a:cs typeface="Arial" charset="0"/>
                <a:hlinkClick r:id="rId24" tooltip="Cloudwatt"/>
              </a:rPr>
              <a:t>Cloudwatt</a:t>
            </a:r>
            <a:r>
              <a:rPr lang="fr-FR" sz="1400" dirty="0">
                <a:solidFill>
                  <a:srgbClr val="002060"/>
                </a:solidFill>
                <a:latin typeface="Arial" charset="0"/>
                <a:cs typeface="Arial" charset="0"/>
              </a:rPr>
              <a:t> mené par </a:t>
            </a:r>
            <a:r>
              <a:rPr lang="fr-FR" sz="1400" dirty="0">
                <a:solidFill>
                  <a:srgbClr val="002060"/>
                </a:solidFill>
                <a:latin typeface="Arial" charset="0"/>
                <a:cs typeface="Arial" charset="0"/>
                <a:hlinkClick r:id="rId25" tooltip="Orange (entreprise)"/>
              </a:rPr>
              <a:t>Orange</a:t>
            </a:r>
            <a:r>
              <a:rPr lang="fr-FR" sz="1400" dirty="0">
                <a:solidFill>
                  <a:srgbClr val="002060"/>
                </a:solidFill>
                <a:latin typeface="Arial" charset="0"/>
                <a:cs typeface="Arial" charset="0"/>
              </a:rPr>
              <a:t> et </a:t>
            </a:r>
            <a:r>
              <a:rPr lang="fr-FR" sz="1400" dirty="0">
                <a:solidFill>
                  <a:srgbClr val="002060"/>
                </a:solidFill>
                <a:latin typeface="Arial" charset="0"/>
                <a:cs typeface="Arial" charset="0"/>
                <a:hlinkClick r:id="rId26" tooltip="Thales"/>
              </a:rPr>
              <a:t>Thales</a:t>
            </a:r>
            <a:r>
              <a:rPr lang="fr-FR" sz="1400" baseline="30000" dirty="0">
                <a:solidFill>
                  <a:srgbClr val="002060"/>
                </a:solidFill>
                <a:latin typeface="Arial" charset="0"/>
                <a:cs typeface="Arial" charset="0"/>
                <a:hlinkClick r:id="rId27"/>
              </a:rPr>
              <a:t>23</a:t>
            </a:r>
            <a:r>
              <a:rPr lang="fr-FR" sz="1400" dirty="0">
                <a:solidFill>
                  <a:srgbClr val="002060"/>
                </a:solidFill>
                <a:latin typeface="Arial" charset="0"/>
                <a:cs typeface="Arial" charset="0"/>
              </a:rPr>
              <a:t>, et </a:t>
            </a:r>
            <a:r>
              <a:rPr lang="fr-FR" sz="1400" dirty="0" err="1">
                <a:solidFill>
                  <a:srgbClr val="002060"/>
                </a:solidFill>
                <a:latin typeface="Arial" charset="0"/>
                <a:cs typeface="Arial" charset="0"/>
                <a:hlinkClick r:id="rId28" tooltip="Numergy"/>
              </a:rPr>
              <a:t>Numergy</a:t>
            </a:r>
            <a:r>
              <a:rPr lang="fr-FR" sz="1400" dirty="0">
                <a:solidFill>
                  <a:srgbClr val="002060"/>
                </a:solidFill>
                <a:latin typeface="Arial" charset="0"/>
                <a:cs typeface="Arial" charset="0"/>
              </a:rPr>
              <a:t> mené par </a:t>
            </a:r>
            <a:r>
              <a:rPr lang="fr-FR" sz="1400" dirty="0">
                <a:solidFill>
                  <a:srgbClr val="002060"/>
                </a:solidFill>
                <a:latin typeface="Arial" charset="0"/>
                <a:cs typeface="Arial" charset="0"/>
                <a:hlinkClick r:id="rId29" tooltip="SFR"/>
              </a:rPr>
              <a:t>SFR</a:t>
            </a:r>
            <a:r>
              <a:rPr lang="fr-FR" sz="1400" dirty="0">
                <a:solidFill>
                  <a:srgbClr val="002060"/>
                </a:solidFill>
                <a:latin typeface="Arial" charset="0"/>
                <a:cs typeface="Arial" charset="0"/>
              </a:rPr>
              <a:t> et </a:t>
            </a:r>
            <a:r>
              <a:rPr lang="fr-FR" sz="1400" dirty="0">
                <a:solidFill>
                  <a:srgbClr val="002060"/>
                </a:solidFill>
                <a:latin typeface="Arial" charset="0"/>
                <a:cs typeface="Arial" charset="0"/>
                <a:hlinkClick r:id="rId30" tooltip="Bull"/>
              </a:rPr>
              <a:t>Bull</a:t>
            </a:r>
            <a:r>
              <a:rPr lang="fr-FR" sz="1400" baseline="30000" dirty="0">
                <a:solidFill>
                  <a:srgbClr val="002060"/>
                </a:solidFill>
                <a:latin typeface="Arial" charset="0"/>
                <a:cs typeface="Arial" charset="0"/>
                <a:hlinkClick r:id="rId31"/>
              </a:rPr>
              <a:t>24</a:t>
            </a:r>
            <a:r>
              <a:rPr lang="fr-FR" sz="1400" dirty="0">
                <a:solidFill>
                  <a:srgbClr val="002060"/>
                </a:solidFill>
                <a:latin typeface="Arial" charset="0"/>
                <a:cs typeface="Arial" charset="0"/>
              </a:rPr>
              <a:t>, ont été mis en place à la suite d'un appel à projet gouvernemental</a:t>
            </a:r>
            <a:r>
              <a:rPr lang="fr-FR" sz="1400" baseline="30000" dirty="0">
                <a:solidFill>
                  <a:srgbClr val="002060"/>
                </a:solidFill>
                <a:latin typeface="Arial" charset="0"/>
                <a:cs typeface="Arial" charset="0"/>
                <a:hlinkClick r:id="rId32"/>
              </a:rPr>
              <a:t>25</a:t>
            </a:r>
            <a:r>
              <a:rPr lang="fr-FR" sz="1400" dirty="0">
                <a:solidFill>
                  <a:srgbClr val="002060"/>
                </a:solidFill>
                <a:latin typeface="Arial" charset="0"/>
                <a:cs typeface="Arial" charset="0"/>
              </a:rPr>
              <a:t>. Un investissement de la </a:t>
            </a:r>
            <a:r>
              <a:rPr lang="fr-FR" sz="1400" dirty="0">
                <a:solidFill>
                  <a:srgbClr val="002060"/>
                </a:solidFill>
                <a:latin typeface="Arial" charset="0"/>
                <a:cs typeface="Arial" charset="0"/>
                <a:hlinkClick r:id="rId33" tooltip="Caisse des dépôts et consignations"/>
              </a:rPr>
              <a:t>Caisse des dépôts et consignations</a:t>
            </a:r>
            <a:r>
              <a:rPr lang="fr-FR" sz="1400" dirty="0">
                <a:solidFill>
                  <a:srgbClr val="002060"/>
                </a:solidFill>
                <a:latin typeface="Arial" charset="0"/>
                <a:cs typeface="Arial" charset="0"/>
              </a:rPr>
              <a:t> de 75 millions d'euros par projet a été réalisé pour permettre le développement des deux sociétés</a:t>
            </a:r>
            <a:r>
              <a:rPr lang="fr-FR" sz="1400" baseline="30000" dirty="0">
                <a:solidFill>
                  <a:srgbClr val="002060"/>
                </a:solidFill>
                <a:latin typeface="Arial" charset="0"/>
                <a:cs typeface="Arial" charset="0"/>
                <a:hlinkClick r:id="rId34"/>
              </a:rPr>
              <a:t>26</a:t>
            </a:r>
            <a:r>
              <a:rPr lang="fr-FR" sz="1400" baseline="30000" dirty="0">
                <a:solidFill>
                  <a:srgbClr val="002060"/>
                </a:solidFill>
                <a:latin typeface="Arial" charset="0"/>
                <a:cs typeface="Arial" charset="0"/>
              </a:rPr>
              <a:t>,</a:t>
            </a:r>
            <a:r>
              <a:rPr lang="fr-FR" sz="1400" baseline="30000" dirty="0">
                <a:solidFill>
                  <a:srgbClr val="002060"/>
                </a:solidFill>
                <a:latin typeface="Arial" charset="0"/>
                <a:cs typeface="Arial" charset="0"/>
                <a:hlinkClick r:id="rId35"/>
              </a:rPr>
              <a:t>27</a:t>
            </a:r>
            <a:r>
              <a:rPr lang="fr-FR" sz="1400" baseline="30000" dirty="0">
                <a:solidFill>
                  <a:srgbClr val="002060"/>
                </a:solidFill>
                <a:latin typeface="Arial" charset="0"/>
                <a:cs typeface="Arial" charset="0"/>
              </a:rPr>
              <a:t>,</a:t>
            </a:r>
            <a:r>
              <a:rPr lang="fr-FR" sz="1400" baseline="30000" dirty="0">
                <a:solidFill>
                  <a:srgbClr val="002060"/>
                </a:solidFill>
                <a:latin typeface="Arial" charset="0"/>
                <a:cs typeface="Arial" charset="0"/>
                <a:hlinkClick r:id="rId36"/>
              </a:rPr>
              <a:t>28</a:t>
            </a:r>
            <a:r>
              <a:rPr lang="fr-FR" sz="1400" dirty="0">
                <a:solidFill>
                  <a:srgbClr val="002060"/>
                </a:solidFill>
                <a:latin typeface="Arial" charset="0"/>
                <a:cs typeface="Arial" charset="0"/>
              </a:rPr>
              <a:t>. Un autre projet important financé sous le même appel à projet est le projet Nu@ge</a:t>
            </a:r>
            <a:r>
              <a:rPr lang="fr-FR" sz="1400" baseline="30000" dirty="0">
                <a:solidFill>
                  <a:srgbClr val="002060"/>
                </a:solidFill>
                <a:latin typeface="Arial" charset="0"/>
                <a:cs typeface="Arial" charset="0"/>
                <a:hlinkClick r:id="rId37"/>
              </a:rPr>
              <a:t>29</a:t>
            </a:r>
            <a:r>
              <a:rPr lang="fr-FR" sz="1400" dirty="0">
                <a:solidFill>
                  <a:srgbClr val="002060"/>
                </a:solidFill>
                <a:latin typeface="Arial" charset="0"/>
                <a:cs typeface="Arial" charset="0"/>
              </a:rPr>
              <a:t>, qui regroupe huit PME (opérateurs nationaux, </a:t>
            </a:r>
            <a:r>
              <a:rPr lang="fr-FR" sz="1400" i="1" dirty="0">
                <a:solidFill>
                  <a:srgbClr val="002060"/>
                </a:solidFill>
                <a:latin typeface="Arial" charset="0"/>
                <a:cs typeface="Arial" charset="0"/>
              </a:rPr>
              <a:t>data-</a:t>
            </a:r>
            <a:r>
              <a:rPr lang="fr-FR" sz="1400" i="1" dirty="0" err="1">
                <a:solidFill>
                  <a:srgbClr val="002060"/>
                </a:solidFill>
                <a:latin typeface="Arial" charset="0"/>
                <a:cs typeface="Arial" charset="0"/>
              </a:rPr>
              <a:t>centers</a:t>
            </a:r>
            <a:r>
              <a:rPr lang="fr-FR" sz="1400" dirty="0">
                <a:solidFill>
                  <a:srgbClr val="002060"/>
                </a:solidFill>
                <a:latin typeface="Arial" charset="0"/>
                <a:cs typeface="Arial" charset="0"/>
              </a:rPr>
              <a:t>, </a:t>
            </a:r>
            <a:r>
              <a:rPr lang="fr-FR" sz="1400" i="1" dirty="0" err="1">
                <a:solidFill>
                  <a:srgbClr val="002060"/>
                </a:solidFill>
                <a:latin typeface="Arial" charset="0"/>
                <a:cs typeface="Arial" charset="0"/>
              </a:rPr>
              <a:t>virtual</a:t>
            </a:r>
            <a:r>
              <a:rPr lang="fr-FR" sz="1400" i="1" dirty="0">
                <a:solidFill>
                  <a:srgbClr val="002060"/>
                </a:solidFill>
                <a:latin typeface="Arial" charset="0"/>
                <a:cs typeface="Arial" charset="0"/>
              </a:rPr>
              <a:t> desktop providers</a:t>
            </a:r>
            <a:r>
              <a:rPr lang="fr-FR" sz="1400" dirty="0">
                <a:solidFill>
                  <a:srgbClr val="002060"/>
                </a:solidFill>
                <a:latin typeface="Arial" charset="0"/>
                <a:cs typeface="Arial" charset="0"/>
              </a:rPr>
              <a:t>, etc.) et le </a:t>
            </a:r>
            <a:r>
              <a:rPr lang="fr-FR" sz="1400" cap="small" dirty="0">
                <a:solidFill>
                  <a:srgbClr val="002060"/>
                </a:solidFill>
                <a:latin typeface="Arial" charset="0"/>
                <a:cs typeface="Arial" charset="0"/>
              </a:rPr>
              <a:t>Lip</a:t>
            </a:r>
            <a:r>
              <a:rPr lang="fr-FR" sz="1400" dirty="0">
                <a:solidFill>
                  <a:srgbClr val="002060"/>
                </a:solidFill>
                <a:latin typeface="Arial" charset="0"/>
                <a:cs typeface="Arial" charset="0"/>
              </a:rPr>
              <a:t>6 (équipe de Guy </a:t>
            </a:r>
            <a:r>
              <a:rPr lang="fr-FR" sz="1400" dirty="0" err="1">
                <a:solidFill>
                  <a:srgbClr val="002060"/>
                </a:solidFill>
                <a:latin typeface="Arial" charset="0"/>
                <a:cs typeface="Arial" charset="0"/>
              </a:rPr>
              <a:t>Pujolle</a:t>
            </a:r>
            <a:r>
              <a:rPr lang="fr-FR" sz="1400" dirty="0">
                <a:solidFill>
                  <a:srgbClr val="002060"/>
                </a:solidFill>
                <a:latin typeface="Arial" charset="0"/>
                <a:cs typeface="Arial" charset="0"/>
              </a:rPr>
              <a:t>).</a:t>
            </a:r>
            <a:br>
              <a:rPr lang="fr-FR" sz="1400" dirty="0">
                <a:solidFill>
                  <a:srgbClr val="002060"/>
                </a:solidFill>
                <a:latin typeface="Arial" charset="0"/>
                <a:cs typeface="Arial" charset="0"/>
              </a:rPr>
            </a:br>
            <a:r>
              <a:rPr lang="fr-FR" sz="1400" dirty="0">
                <a:solidFill>
                  <a:srgbClr val="002060"/>
                </a:solidFill>
                <a:latin typeface="Arial" charset="0"/>
                <a:cs typeface="Arial" charset="0"/>
              </a:rPr>
              <a:t>Ces consortiums ont pour objectif de fournir aux entreprises françaises et européennes, une </a:t>
            </a:r>
            <a:r>
              <a:rPr lang="fr-FR" sz="1400" dirty="0">
                <a:solidFill>
                  <a:srgbClr val="002060"/>
                </a:solidFill>
                <a:latin typeface="Arial" charset="0"/>
                <a:cs typeface="Arial" charset="0"/>
                <a:hlinkClick r:id="rId38" tooltip="Souveraineté numérique"/>
              </a:rPr>
              <a:t>solution souveraine</a:t>
            </a:r>
            <a:r>
              <a:rPr lang="fr-FR" sz="1400" dirty="0">
                <a:solidFill>
                  <a:srgbClr val="002060"/>
                </a:solidFill>
                <a:latin typeface="Arial" charset="0"/>
                <a:cs typeface="Arial" charset="0"/>
              </a:rPr>
              <a:t> de cloud </a:t>
            </a:r>
            <a:r>
              <a:rPr lang="fr-FR" sz="1400" dirty="0" err="1">
                <a:solidFill>
                  <a:srgbClr val="002060"/>
                </a:solidFill>
                <a:latin typeface="Arial" charset="0"/>
                <a:cs typeface="Arial" charset="0"/>
              </a:rPr>
              <a:t>computing</a:t>
            </a:r>
            <a:r>
              <a:rPr lang="fr-FR" sz="1400" dirty="0">
                <a:solidFill>
                  <a:srgbClr val="002060"/>
                </a:solidFill>
                <a:latin typeface="Arial" charset="0"/>
                <a:cs typeface="Arial" charset="0"/>
              </a:rPr>
              <a:t> avec des données hébergées en France.</a:t>
            </a:r>
          </a:p>
        </p:txBody>
      </p:sp>
    </p:spTree>
    <p:extLst>
      <p:ext uri="{BB962C8B-B14F-4D97-AF65-F5344CB8AC3E}">
        <p14:creationId xmlns:p14="http://schemas.microsoft.com/office/powerpoint/2010/main" val="34246274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52</a:t>
            </a:fld>
            <a:endParaRPr lang="en-US"/>
          </a:p>
        </p:txBody>
      </p:sp>
      <p:sp>
        <p:nvSpPr>
          <p:cNvPr id="3" name="ZoneTexte 2"/>
          <p:cNvSpPr txBox="1"/>
          <p:nvPr/>
        </p:nvSpPr>
        <p:spPr>
          <a:xfrm>
            <a:off x="3292680" y="179348"/>
            <a:ext cx="1949637" cy="369332"/>
          </a:xfrm>
          <a:prstGeom prst="rect">
            <a:avLst/>
          </a:prstGeom>
          <a:noFill/>
        </p:spPr>
        <p:txBody>
          <a:bodyPr wrap="none" rtlCol="0">
            <a:spAutoFit/>
          </a:bodyPr>
          <a:lstStyle/>
          <a:p>
            <a:pPr algn="ctr"/>
            <a:r>
              <a:rPr lang="fr-FR" dirty="0" smtClean="0">
                <a:solidFill>
                  <a:srgbClr val="002060"/>
                </a:solidFill>
              </a:rPr>
              <a:t>CLOUD – Exemples</a:t>
            </a:r>
            <a:endParaRPr lang="fr-FR" dirty="0">
              <a:solidFill>
                <a:srgbClr val="002060"/>
              </a:solidFill>
            </a:endParaRPr>
          </a:p>
        </p:txBody>
      </p:sp>
      <p:sp>
        <p:nvSpPr>
          <p:cNvPr id="4" name="ZoneTexte 3"/>
          <p:cNvSpPr txBox="1"/>
          <p:nvPr/>
        </p:nvSpPr>
        <p:spPr>
          <a:xfrm>
            <a:off x="218627" y="1556792"/>
            <a:ext cx="8856663" cy="2646878"/>
          </a:xfrm>
          <a:prstGeom prst="rect">
            <a:avLst/>
          </a:prstGeom>
          <a:noFill/>
        </p:spPr>
        <p:txBody>
          <a:bodyPr>
            <a:spAutoFit/>
          </a:bodyPr>
          <a:lstStyle/>
          <a:p>
            <a:pPr>
              <a:defRPr/>
            </a:pPr>
            <a:r>
              <a:rPr lang="fr-FR" sz="2800" dirty="0">
                <a:solidFill>
                  <a:srgbClr val="002060"/>
                </a:solidFill>
              </a:rPr>
              <a:t>De nombreuses entreprises ont rejoint la fondation </a:t>
            </a:r>
            <a:r>
              <a:rPr lang="fr-FR" sz="2800" dirty="0" err="1" smtClean="0">
                <a:solidFill>
                  <a:srgbClr val="002060"/>
                </a:solidFill>
              </a:rPr>
              <a:t>OpenStack</a:t>
            </a:r>
            <a:r>
              <a:rPr lang="fr-FR" sz="2800" dirty="0" smtClean="0">
                <a:solidFill>
                  <a:srgbClr val="002060"/>
                </a:solidFill>
              </a:rPr>
              <a:t> (°). </a:t>
            </a:r>
            <a:r>
              <a:rPr lang="fr-FR" sz="2800" dirty="0">
                <a:solidFill>
                  <a:srgbClr val="002060"/>
                </a:solidFill>
              </a:rPr>
              <a:t>Parmi celles-ci on retrouve : </a:t>
            </a:r>
            <a:r>
              <a:rPr lang="fr-FR" sz="2800" dirty="0">
                <a:solidFill>
                  <a:srgbClr val="002060"/>
                </a:solidFill>
                <a:hlinkClick r:id="rId2" tooltip="Canonical"/>
              </a:rPr>
              <a:t>Canonical</a:t>
            </a:r>
            <a:r>
              <a:rPr lang="fr-FR" sz="2800" dirty="0">
                <a:solidFill>
                  <a:srgbClr val="002060"/>
                </a:solidFill>
              </a:rPr>
              <a:t>, </a:t>
            </a:r>
            <a:r>
              <a:rPr lang="fr-FR" sz="2800" dirty="0" err="1">
                <a:solidFill>
                  <a:srgbClr val="002060"/>
                </a:solidFill>
                <a:hlinkClick r:id="rId3" tooltip="Red Hat"/>
              </a:rPr>
              <a:t>Red</a:t>
            </a:r>
            <a:r>
              <a:rPr lang="fr-FR" sz="2800" dirty="0">
                <a:solidFill>
                  <a:srgbClr val="002060"/>
                </a:solidFill>
                <a:hlinkClick r:id="rId3" tooltip="Red Hat"/>
              </a:rPr>
              <a:t> Hat</a:t>
            </a:r>
            <a:r>
              <a:rPr lang="fr-FR" sz="2800" dirty="0">
                <a:solidFill>
                  <a:srgbClr val="002060"/>
                </a:solidFill>
              </a:rPr>
              <a:t>, </a:t>
            </a:r>
            <a:r>
              <a:rPr lang="fr-FR" sz="2800" dirty="0">
                <a:solidFill>
                  <a:srgbClr val="002060"/>
                </a:solidFill>
                <a:hlinkClick r:id="rId4" tooltip="SUSE"/>
              </a:rPr>
              <a:t>SUSE</a:t>
            </a:r>
            <a:r>
              <a:rPr lang="fr-FR" sz="2800" dirty="0">
                <a:solidFill>
                  <a:srgbClr val="002060"/>
                </a:solidFill>
              </a:rPr>
              <a:t>, </a:t>
            </a:r>
            <a:r>
              <a:rPr lang="fr-FR" sz="2800" dirty="0" err="1">
                <a:solidFill>
                  <a:srgbClr val="002060"/>
                </a:solidFill>
                <a:hlinkClick r:id="rId5" tooltip="ENovance (page inexistante)"/>
              </a:rPr>
              <a:t>eNovance</a:t>
            </a:r>
            <a:r>
              <a:rPr lang="fr-FR" sz="2800" dirty="0" err="1">
                <a:solidFill>
                  <a:srgbClr val="002060"/>
                </a:solidFill>
              </a:rPr>
              <a:t>,</a:t>
            </a:r>
            <a:r>
              <a:rPr lang="fr-FR" sz="2800" dirty="0" err="1">
                <a:solidFill>
                  <a:srgbClr val="002060"/>
                </a:solidFill>
                <a:hlinkClick r:id="rId6" tooltip="AT&amp;T"/>
              </a:rPr>
              <a:t>AT&amp;T</a:t>
            </a:r>
            <a:r>
              <a:rPr lang="fr-FR" sz="2800" dirty="0">
                <a:solidFill>
                  <a:srgbClr val="002060"/>
                </a:solidFill>
              </a:rPr>
              <a:t>, </a:t>
            </a:r>
            <a:r>
              <a:rPr lang="fr-FR" sz="2800" dirty="0">
                <a:solidFill>
                  <a:srgbClr val="002060"/>
                </a:solidFill>
                <a:hlinkClick r:id="rId7" tooltip="Cisco"/>
              </a:rPr>
              <a:t>Cisco</a:t>
            </a:r>
            <a:r>
              <a:rPr lang="fr-FR" sz="2800" dirty="0">
                <a:solidFill>
                  <a:srgbClr val="002060"/>
                </a:solidFill>
              </a:rPr>
              <a:t>, </a:t>
            </a:r>
            <a:r>
              <a:rPr lang="fr-FR" sz="2800" dirty="0">
                <a:solidFill>
                  <a:srgbClr val="002060"/>
                </a:solidFill>
                <a:hlinkClick r:id="rId8" tooltip="Dell"/>
              </a:rPr>
              <a:t>Dell</a:t>
            </a:r>
            <a:r>
              <a:rPr lang="fr-FR" sz="2800" dirty="0">
                <a:solidFill>
                  <a:srgbClr val="002060"/>
                </a:solidFill>
              </a:rPr>
              <a:t>, </a:t>
            </a:r>
            <a:r>
              <a:rPr lang="fr-FR" sz="2800" dirty="0">
                <a:solidFill>
                  <a:srgbClr val="002060"/>
                </a:solidFill>
                <a:hlinkClick r:id="rId9" tooltip="Hewlett-Packard"/>
              </a:rPr>
              <a:t>HP</a:t>
            </a:r>
            <a:r>
              <a:rPr lang="fr-FR" sz="2800" dirty="0">
                <a:solidFill>
                  <a:srgbClr val="002060"/>
                </a:solidFill>
              </a:rPr>
              <a:t>, </a:t>
            </a:r>
            <a:r>
              <a:rPr lang="fr-FR" sz="2800" dirty="0">
                <a:solidFill>
                  <a:srgbClr val="002060"/>
                </a:solidFill>
                <a:hlinkClick r:id="rId10" tooltip="IBM"/>
              </a:rPr>
              <a:t>IBM</a:t>
            </a:r>
            <a:r>
              <a:rPr lang="fr-FR" sz="2800" dirty="0">
                <a:solidFill>
                  <a:srgbClr val="002060"/>
                </a:solidFill>
              </a:rPr>
              <a:t>, </a:t>
            </a:r>
            <a:r>
              <a:rPr lang="fr-FR" sz="2800" dirty="0">
                <a:solidFill>
                  <a:srgbClr val="002060"/>
                </a:solidFill>
                <a:hlinkClick r:id="rId11" tooltip="Yahoo!"/>
              </a:rPr>
              <a:t>Yahoo!</a:t>
            </a:r>
            <a:r>
              <a:rPr lang="fr-FR" sz="2800" dirty="0">
                <a:solidFill>
                  <a:srgbClr val="002060"/>
                </a:solidFill>
              </a:rPr>
              <a:t>, </a:t>
            </a:r>
            <a:endParaRPr lang="fr-FR" sz="2800" dirty="0" smtClean="0">
              <a:solidFill>
                <a:srgbClr val="002060"/>
              </a:solidFill>
            </a:endParaRPr>
          </a:p>
          <a:p>
            <a:pPr>
              <a:defRPr/>
            </a:pPr>
            <a:r>
              <a:rPr lang="fr-FR" sz="2800" dirty="0" smtClean="0">
                <a:solidFill>
                  <a:srgbClr val="002060"/>
                </a:solidFill>
                <a:hlinkClick r:id="rId12" tooltip="Oracle (entreprise)"/>
              </a:rPr>
              <a:t>Oracle</a:t>
            </a:r>
            <a:r>
              <a:rPr lang="fr-FR" sz="2800" dirty="0" smtClean="0">
                <a:solidFill>
                  <a:srgbClr val="002060"/>
                </a:solidFill>
              </a:rPr>
              <a:t>,</a:t>
            </a:r>
            <a:r>
              <a:rPr lang="fr-FR" sz="2800" dirty="0">
                <a:solidFill>
                  <a:srgbClr val="002060"/>
                </a:solidFill>
              </a:rPr>
              <a:t> </a:t>
            </a:r>
            <a:r>
              <a:rPr lang="fr-FR" sz="2800" dirty="0" smtClean="0">
                <a:solidFill>
                  <a:srgbClr val="002060"/>
                </a:solidFill>
                <a:hlinkClick r:id="rId13" tooltip="Orange (entreprise)"/>
              </a:rPr>
              <a:t>Orange</a:t>
            </a:r>
            <a:r>
              <a:rPr lang="fr-FR" sz="2800" dirty="0">
                <a:solidFill>
                  <a:srgbClr val="002060"/>
                </a:solidFill>
              </a:rPr>
              <a:t>, </a:t>
            </a:r>
            <a:r>
              <a:rPr lang="fr-FR" sz="2800" dirty="0" err="1">
                <a:solidFill>
                  <a:srgbClr val="002060"/>
                </a:solidFill>
                <a:hlinkClick r:id="rId14" tooltip="Cloudwatt"/>
              </a:rPr>
              <a:t>Cloudwatt</a:t>
            </a:r>
            <a:r>
              <a:rPr lang="fr-FR" sz="2800" dirty="0">
                <a:solidFill>
                  <a:srgbClr val="002060"/>
                </a:solidFill>
              </a:rPr>
              <a:t>, </a:t>
            </a:r>
            <a:r>
              <a:rPr lang="fr-FR" sz="2800" dirty="0">
                <a:solidFill>
                  <a:srgbClr val="002060"/>
                </a:solidFill>
                <a:hlinkClick r:id="rId15" tooltip="EMC Corporation"/>
              </a:rPr>
              <a:t>EMC</a:t>
            </a:r>
            <a:r>
              <a:rPr lang="fr-FR" sz="2800" dirty="0">
                <a:solidFill>
                  <a:srgbClr val="002060"/>
                </a:solidFill>
              </a:rPr>
              <a:t>, </a:t>
            </a:r>
            <a:r>
              <a:rPr lang="fr-FR" sz="2800" dirty="0">
                <a:solidFill>
                  <a:srgbClr val="002060"/>
                </a:solidFill>
                <a:hlinkClick r:id="rId16" tooltip="VMware"/>
              </a:rPr>
              <a:t>VMware</a:t>
            </a:r>
            <a:r>
              <a:rPr lang="fr-FR" sz="2800" dirty="0">
                <a:solidFill>
                  <a:srgbClr val="002060"/>
                </a:solidFill>
              </a:rPr>
              <a:t>, </a:t>
            </a:r>
            <a:r>
              <a:rPr lang="fr-FR" sz="2800" dirty="0">
                <a:solidFill>
                  <a:srgbClr val="002060"/>
                </a:solidFill>
                <a:hlinkClick r:id="rId17" tooltip="Intel"/>
              </a:rPr>
              <a:t>Intel</a:t>
            </a:r>
            <a:r>
              <a:rPr lang="fr-FR" sz="2800" dirty="0" smtClean="0">
                <a:solidFill>
                  <a:srgbClr val="002060"/>
                </a:solidFill>
              </a:rPr>
              <a:t>.</a:t>
            </a:r>
          </a:p>
          <a:p>
            <a:pPr>
              <a:defRPr/>
            </a:pPr>
            <a:endParaRPr lang="fr-FR" dirty="0" smtClean="0">
              <a:solidFill>
                <a:srgbClr val="002060"/>
              </a:solidFill>
              <a:latin typeface="Arial" charset="0"/>
              <a:cs typeface="Arial" charset="0"/>
            </a:endParaRPr>
          </a:p>
          <a:p>
            <a:pPr>
              <a:defRPr/>
            </a:pPr>
            <a:r>
              <a:rPr lang="fr-FR" dirty="0" smtClean="0">
                <a:solidFill>
                  <a:srgbClr val="002060"/>
                </a:solidFill>
                <a:latin typeface="Arial" charset="0"/>
                <a:cs typeface="Arial" charset="0"/>
              </a:rPr>
              <a:t>(°) </a:t>
            </a:r>
            <a:r>
              <a:rPr lang="fr-FR" b="1" dirty="0" err="1">
                <a:solidFill>
                  <a:srgbClr val="002060"/>
                </a:solidFill>
              </a:rPr>
              <a:t>OpenStack</a:t>
            </a:r>
            <a:r>
              <a:rPr lang="fr-FR" dirty="0">
                <a:solidFill>
                  <a:srgbClr val="002060"/>
                </a:solidFill>
              </a:rPr>
              <a:t> est un ensemble de logiciels </a:t>
            </a:r>
            <a:r>
              <a:rPr lang="fr-FR" dirty="0">
                <a:solidFill>
                  <a:srgbClr val="002060"/>
                </a:solidFill>
                <a:hlinkClick r:id="rId18" tooltip="Open source"/>
              </a:rPr>
              <a:t>open source</a:t>
            </a:r>
            <a:r>
              <a:rPr lang="fr-FR" dirty="0">
                <a:solidFill>
                  <a:srgbClr val="002060"/>
                </a:solidFill>
              </a:rPr>
              <a:t> permettant de déployer des infrastructures de </a:t>
            </a:r>
            <a:r>
              <a:rPr lang="fr-FR" dirty="0">
                <a:solidFill>
                  <a:srgbClr val="002060"/>
                </a:solidFill>
                <a:hlinkClick r:id="rId19" tooltip="Cloud computing"/>
              </a:rPr>
              <a:t>cloud </a:t>
            </a:r>
            <a:r>
              <a:rPr lang="fr-FR" dirty="0" err="1">
                <a:solidFill>
                  <a:srgbClr val="002060"/>
                </a:solidFill>
                <a:hlinkClick r:id="rId19" tooltip="Cloud computing"/>
              </a:rPr>
              <a:t>computing</a:t>
            </a:r>
            <a:r>
              <a:rPr lang="fr-FR" dirty="0">
                <a:solidFill>
                  <a:srgbClr val="002060"/>
                </a:solidFill>
              </a:rPr>
              <a:t> (</a:t>
            </a:r>
            <a:r>
              <a:rPr lang="fr-FR" dirty="0">
                <a:solidFill>
                  <a:srgbClr val="002060"/>
                </a:solidFill>
                <a:hlinkClick r:id="rId20" tooltip="Infrastructure as a service"/>
              </a:rPr>
              <a:t>infrastructure en tant que service</a:t>
            </a:r>
            <a:r>
              <a:rPr lang="fr-FR" dirty="0">
                <a:solidFill>
                  <a:srgbClr val="002060"/>
                </a:solidFill>
              </a:rPr>
              <a:t>).</a:t>
            </a:r>
            <a:endParaRPr lang="fr-FR" dirty="0">
              <a:solidFill>
                <a:srgbClr val="002060"/>
              </a:solidFill>
              <a:latin typeface="Arial" charset="0"/>
              <a:cs typeface="Arial" charset="0"/>
            </a:endParaRPr>
          </a:p>
        </p:txBody>
      </p:sp>
      <p:pic>
        <p:nvPicPr>
          <p:cNvPr id="5" name="Image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059832" y="4264694"/>
            <a:ext cx="2462859" cy="2462859"/>
          </a:xfrm>
          <a:prstGeom prst="rect">
            <a:avLst/>
          </a:prstGeom>
        </p:spPr>
      </p:pic>
      <p:sp>
        <p:nvSpPr>
          <p:cNvPr id="6" name="Rectangle 3"/>
          <p:cNvSpPr txBox="1">
            <a:spLocks noChangeArrowheads="1"/>
          </p:cNvSpPr>
          <p:nvPr/>
        </p:nvSpPr>
        <p:spPr>
          <a:xfrm>
            <a:off x="248765" y="636773"/>
            <a:ext cx="8072438" cy="504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b="1" dirty="0" smtClean="0">
                <a:solidFill>
                  <a:schemeClr val="accent1"/>
                </a:solidFill>
              </a:rPr>
              <a:t>Principaux acteurs (suite et fin)</a:t>
            </a:r>
            <a:endParaRPr lang="fr-FR" altLang="fr-FR" sz="1200" b="1" dirty="0" smtClean="0">
              <a:solidFill>
                <a:schemeClr val="accent1"/>
              </a:solidFill>
            </a:endParaRPr>
          </a:p>
        </p:txBody>
      </p:sp>
    </p:spTree>
    <p:extLst>
      <p:ext uri="{BB962C8B-B14F-4D97-AF65-F5344CB8AC3E}">
        <p14:creationId xmlns:p14="http://schemas.microsoft.com/office/powerpoint/2010/main" val="3842528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53</a:t>
            </a:fld>
            <a:endParaRPr lang="en-US"/>
          </a:p>
        </p:txBody>
      </p:sp>
      <p:sp>
        <p:nvSpPr>
          <p:cNvPr id="3" name="ZoneTexte 2"/>
          <p:cNvSpPr txBox="1"/>
          <p:nvPr/>
        </p:nvSpPr>
        <p:spPr>
          <a:xfrm>
            <a:off x="2843808" y="332656"/>
            <a:ext cx="3614003" cy="1015663"/>
          </a:xfrm>
          <a:prstGeom prst="rect">
            <a:avLst/>
          </a:prstGeom>
          <a:noFill/>
        </p:spPr>
        <p:txBody>
          <a:bodyPr wrap="none" rtlCol="0">
            <a:spAutoFit/>
          </a:bodyPr>
          <a:lstStyle/>
          <a:p>
            <a:pPr algn="ctr"/>
            <a:r>
              <a:rPr lang="fr-FR" sz="6000" b="1" dirty="0" err="1" smtClean="0">
                <a:solidFill>
                  <a:srgbClr val="002060"/>
                </a:solidFill>
              </a:rPr>
              <a:t>OpenStack</a:t>
            </a:r>
            <a:endParaRPr lang="fr-FR" sz="6000" b="1" dirty="0">
              <a:solidFill>
                <a:srgbClr val="002060"/>
              </a:solidFill>
            </a:endParaRPr>
          </a:p>
        </p:txBody>
      </p:sp>
      <p:pic>
        <p:nvPicPr>
          <p:cNvPr id="2050" name="Picture 2" descr="D:\Users\blisan\Pictures\informatique\openstack_nation1-lrg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6029732" cy="43387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27584" y="5877272"/>
            <a:ext cx="7416824" cy="276999"/>
          </a:xfrm>
          <a:prstGeom prst="rect">
            <a:avLst/>
          </a:prstGeom>
          <a:noFill/>
        </p:spPr>
        <p:txBody>
          <a:bodyPr wrap="square" rtlCol="0">
            <a:spAutoFit/>
          </a:bodyPr>
          <a:lstStyle/>
          <a:p>
            <a:pPr algn="ctr"/>
            <a:r>
              <a:rPr lang="fr-FR" sz="1200" dirty="0">
                <a:solidFill>
                  <a:srgbClr val="002060"/>
                </a:solidFill>
              </a:rPr>
              <a:t>Source image : </a:t>
            </a:r>
            <a:r>
              <a:rPr lang="fr-FR" sz="1200" dirty="0">
                <a:solidFill>
                  <a:srgbClr val="002060"/>
                </a:solidFill>
                <a:hlinkClick r:id="rId3"/>
              </a:rPr>
              <a:t>http://www.datacenterknowledge.com/archives/2012/09/19/openstack-foundation-launches</a:t>
            </a:r>
            <a:r>
              <a:rPr lang="fr-FR" sz="1200" dirty="0" smtClean="0">
                <a:solidFill>
                  <a:srgbClr val="002060"/>
                </a:solidFill>
                <a:hlinkClick r:id="rId3"/>
              </a:rPr>
              <a:t>/</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12273964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54</a:t>
            </a:fld>
            <a:endParaRPr lang="en-US"/>
          </a:p>
        </p:txBody>
      </p:sp>
      <p:sp>
        <p:nvSpPr>
          <p:cNvPr id="3" name="ZoneTexte 2"/>
          <p:cNvSpPr txBox="1"/>
          <p:nvPr/>
        </p:nvSpPr>
        <p:spPr>
          <a:xfrm>
            <a:off x="2879812" y="188640"/>
            <a:ext cx="3096344" cy="369332"/>
          </a:xfrm>
          <a:prstGeom prst="rect">
            <a:avLst/>
          </a:prstGeom>
          <a:noFill/>
          <a:ln>
            <a:solidFill>
              <a:schemeClr val="accent1"/>
            </a:solidFill>
          </a:ln>
        </p:spPr>
        <p:txBody>
          <a:bodyPr wrap="square" rtlCol="0">
            <a:spAutoFit/>
          </a:bodyPr>
          <a:lstStyle/>
          <a:p>
            <a:pPr algn="ctr"/>
            <a:r>
              <a:rPr lang="fr-FR" b="1" dirty="0" smtClean="0">
                <a:solidFill>
                  <a:srgbClr val="002060"/>
                </a:solidFill>
              </a:rPr>
              <a:t>Présentation d’</a:t>
            </a:r>
            <a:r>
              <a:rPr lang="fr-FR" b="1" dirty="0" err="1" smtClean="0">
                <a:solidFill>
                  <a:srgbClr val="002060"/>
                </a:solidFill>
              </a:rPr>
              <a:t>OpenStack</a:t>
            </a:r>
            <a:endParaRPr lang="fr-FR" b="1" dirty="0">
              <a:solidFill>
                <a:srgbClr val="002060"/>
              </a:solidFill>
            </a:endParaRPr>
          </a:p>
        </p:txBody>
      </p:sp>
      <p:sp>
        <p:nvSpPr>
          <p:cNvPr id="4" name="Rectangle 3"/>
          <p:cNvSpPr/>
          <p:nvPr/>
        </p:nvSpPr>
        <p:spPr>
          <a:xfrm>
            <a:off x="107504" y="390312"/>
            <a:ext cx="8640960" cy="2215991"/>
          </a:xfrm>
          <a:prstGeom prst="rect">
            <a:avLst/>
          </a:prstGeom>
        </p:spPr>
        <p:txBody>
          <a:bodyPr wrap="square">
            <a:spAutoFit/>
          </a:bodyPr>
          <a:lstStyle/>
          <a:p>
            <a:pPr algn="just"/>
            <a:r>
              <a:rPr lang="fr-FR" b="1" dirty="0">
                <a:solidFill>
                  <a:srgbClr val="002060"/>
                </a:solidFill>
              </a:rPr>
              <a:t>Buts </a:t>
            </a:r>
            <a:r>
              <a:rPr lang="fr-FR" b="1" dirty="0" smtClean="0">
                <a:solidFill>
                  <a:srgbClr val="002060"/>
                </a:solidFill>
              </a:rPr>
              <a:t>d’</a:t>
            </a:r>
            <a:r>
              <a:rPr lang="fr-FR" b="1" dirty="0" err="1" smtClean="0">
                <a:solidFill>
                  <a:srgbClr val="002060"/>
                </a:solidFill>
              </a:rPr>
              <a:t>OpenStack</a:t>
            </a:r>
            <a:endParaRPr lang="fr-FR" dirty="0">
              <a:solidFill>
                <a:srgbClr val="002060"/>
              </a:solidFill>
            </a:endParaRPr>
          </a:p>
          <a:p>
            <a:pPr algn="just"/>
            <a:endParaRPr lang="fr-FR" dirty="0" smtClean="0">
              <a:solidFill>
                <a:srgbClr val="002060"/>
              </a:solidFill>
            </a:endParaRPr>
          </a:p>
          <a:p>
            <a:pPr algn="just"/>
            <a:r>
              <a:rPr lang="fr-FR" dirty="0" smtClean="0">
                <a:solidFill>
                  <a:srgbClr val="002060"/>
                </a:solidFill>
              </a:rPr>
              <a:t>Disposer </a:t>
            </a:r>
            <a:r>
              <a:rPr lang="fr-FR" dirty="0">
                <a:solidFill>
                  <a:srgbClr val="002060"/>
                </a:solidFill>
              </a:rPr>
              <a:t>du </a:t>
            </a:r>
            <a:r>
              <a:rPr lang="fr-FR" b="1" dirty="0">
                <a:solidFill>
                  <a:srgbClr val="002060"/>
                </a:solidFill>
              </a:rPr>
              <a:t>futur standard permettant de créer des Cloud hybrides</a:t>
            </a:r>
            <a:r>
              <a:rPr lang="fr-FR" dirty="0">
                <a:solidFill>
                  <a:srgbClr val="002060"/>
                </a:solidFill>
              </a:rPr>
              <a:t>, le mode de déploiement privilégié des grandes entreprises. Une façon de concurrencer deux autres environnements de </a:t>
            </a:r>
            <a:r>
              <a:rPr lang="fr-FR" i="1" dirty="0">
                <a:solidFill>
                  <a:srgbClr val="002060"/>
                </a:solidFill>
              </a:rPr>
              <a:t>Cloud hybrides</a:t>
            </a:r>
            <a:r>
              <a:rPr lang="fr-FR" dirty="0">
                <a:solidFill>
                  <a:srgbClr val="002060"/>
                </a:solidFill>
              </a:rPr>
              <a:t>, tous deux propriétaires (Microsoft et VMware). </a:t>
            </a:r>
          </a:p>
          <a:p>
            <a:r>
              <a:rPr lang="fr-FR" dirty="0">
                <a:solidFill>
                  <a:srgbClr val="002060"/>
                </a:solidFill>
              </a:rPr>
              <a:t>Et de contrer l’offensive des géants du Cloud public – AWS et Microsoft Azure en tête – sur les DSI (les directions informatiques).</a:t>
            </a:r>
            <a:br>
              <a:rPr lang="fr-FR" dirty="0">
                <a:solidFill>
                  <a:srgbClr val="002060"/>
                </a:solidFill>
              </a:rPr>
            </a:br>
            <a:r>
              <a:rPr lang="fr-FR" sz="1200" dirty="0">
                <a:solidFill>
                  <a:srgbClr val="002060"/>
                </a:solidFill>
              </a:rPr>
              <a:t>Source : </a:t>
            </a:r>
            <a:r>
              <a:rPr lang="fr-FR" sz="1200" dirty="0">
                <a:solidFill>
                  <a:srgbClr val="002060"/>
                </a:solidFill>
                <a:hlinkClick r:id="rId2"/>
              </a:rPr>
              <a:t>http://www.silicon.fr/openstack-framework-open-source-du-cloud-pare-lentreprise-101056.html</a:t>
            </a:r>
            <a:r>
              <a:rPr lang="fr-FR" sz="1200" dirty="0">
                <a:solidFill>
                  <a:srgbClr val="002060"/>
                </a:solidFill>
              </a:rPr>
              <a:t> </a:t>
            </a:r>
          </a:p>
        </p:txBody>
      </p:sp>
      <p:sp>
        <p:nvSpPr>
          <p:cNvPr id="5" name="Rectangle 4"/>
          <p:cNvSpPr/>
          <p:nvPr/>
        </p:nvSpPr>
        <p:spPr>
          <a:xfrm>
            <a:off x="2391558" y="6309320"/>
            <a:ext cx="3784819" cy="369332"/>
          </a:xfrm>
          <a:prstGeom prst="rect">
            <a:avLst/>
          </a:prstGeom>
        </p:spPr>
        <p:txBody>
          <a:bodyPr wrap="none">
            <a:spAutoFit/>
          </a:bodyPr>
          <a:lstStyle/>
          <a:p>
            <a:r>
              <a:rPr lang="fr-FR" dirty="0">
                <a:solidFill>
                  <a:srgbClr val="002060"/>
                </a:solidFill>
              </a:rPr>
              <a:t>exemple </a:t>
            </a:r>
            <a:r>
              <a:rPr lang="fr-FR" dirty="0" smtClean="0">
                <a:solidFill>
                  <a:srgbClr val="002060"/>
                </a:solidFill>
              </a:rPr>
              <a:t>d’implémentation </a:t>
            </a:r>
            <a:r>
              <a:rPr lang="fr-FR" dirty="0" err="1">
                <a:solidFill>
                  <a:srgbClr val="002060"/>
                </a:solidFill>
              </a:rPr>
              <a:t>OpenStack</a:t>
            </a:r>
            <a:endParaRPr lang="fr-FR" dirty="0">
              <a:solidFill>
                <a:srgbClr val="002060"/>
              </a:solidFill>
            </a:endParaRPr>
          </a:p>
        </p:txBody>
      </p:sp>
      <p:pic>
        <p:nvPicPr>
          <p:cNvPr id="16386" name="Picture 2" descr="D:\Users\blisan\Pictures\cloud\exemple d-implémentation Open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396" y="2632670"/>
            <a:ext cx="5591175"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02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55</a:t>
            </a:fld>
            <a:endParaRPr lang="en-US"/>
          </a:p>
        </p:txBody>
      </p:sp>
      <p:pic>
        <p:nvPicPr>
          <p:cNvPr id="3074" name="Picture 2" descr="D:\Users\blisan\Pictures\informatique\OpenStack-Nova-Cinder-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534" y="557972"/>
            <a:ext cx="5790753" cy="623070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051720" y="188640"/>
            <a:ext cx="4464496" cy="369332"/>
          </a:xfrm>
          <a:prstGeom prst="rect">
            <a:avLst/>
          </a:prstGeom>
          <a:noFill/>
          <a:ln>
            <a:solidFill>
              <a:schemeClr val="accent1"/>
            </a:solidFill>
          </a:ln>
        </p:spPr>
        <p:txBody>
          <a:bodyPr wrap="square" rtlCol="0">
            <a:spAutoFit/>
          </a:bodyPr>
          <a:lstStyle/>
          <a:p>
            <a:pPr algn="ctr"/>
            <a:r>
              <a:rPr lang="fr-FR" b="1" dirty="0" smtClean="0">
                <a:solidFill>
                  <a:srgbClr val="002060"/>
                </a:solidFill>
              </a:rPr>
              <a:t>Présentation d’</a:t>
            </a:r>
            <a:r>
              <a:rPr lang="fr-FR" b="1" dirty="0" err="1" smtClean="0">
                <a:solidFill>
                  <a:srgbClr val="002060"/>
                </a:solidFill>
              </a:rPr>
              <a:t>OpenStack</a:t>
            </a:r>
            <a:endParaRPr lang="fr-FR" b="1" dirty="0">
              <a:solidFill>
                <a:srgbClr val="002060"/>
              </a:solidFill>
            </a:endParaRPr>
          </a:p>
        </p:txBody>
      </p:sp>
    </p:spTree>
    <p:extLst>
      <p:ext uri="{BB962C8B-B14F-4D97-AF65-F5344CB8AC3E}">
        <p14:creationId xmlns:p14="http://schemas.microsoft.com/office/powerpoint/2010/main" val="2536197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600" y="692696"/>
            <a:ext cx="7215336" cy="1095400"/>
          </a:xfrm>
          <a:prstGeom prst="rect">
            <a:avLst/>
          </a:prstGeom>
        </p:spPr>
        <p:txBody>
          <a:bodyPr anchor="ctr"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002060"/>
                </a:solidFill>
                <a:latin typeface="+mn-lt"/>
              </a:rPr>
              <a:t>BENEFICES DU CLOUD</a:t>
            </a:r>
            <a:endParaRPr lang="en-US" sz="6000" b="1" dirty="0">
              <a:solidFill>
                <a:srgbClr val="002060"/>
              </a:solidFill>
              <a:latin typeface="+mn-lt"/>
            </a:endParaRPr>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56</a:t>
            </a:fld>
            <a:endParaRPr lang="en-US"/>
          </a:p>
        </p:txBody>
      </p:sp>
      <p:pic>
        <p:nvPicPr>
          <p:cNvPr id="4" name="Picture 2" descr="D:\Users\blisan\Documents\download\HP-CLOUD\trainings\formation-Cloud-generalites\Schema-synchro-donnees-20110120-143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88840"/>
            <a:ext cx="5904656" cy="418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3217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528" y="836712"/>
            <a:ext cx="4608512" cy="5494179"/>
          </a:xfrm>
          <a:prstGeom prst="rect">
            <a:avLst/>
          </a:prstGeom>
        </p:spPr>
        <p:txBody>
          <a:bodyPr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400" dirty="0" smtClean="0">
                <a:solidFill>
                  <a:srgbClr val="002060"/>
                </a:solidFill>
              </a:rPr>
              <a:t>Cette technologie permet de :</a:t>
            </a:r>
          </a:p>
          <a:p>
            <a:r>
              <a:rPr lang="fr-FR" sz="2400" dirty="0" smtClean="0">
                <a:solidFill>
                  <a:srgbClr val="002060"/>
                </a:solidFill>
              </a:rPr>
              <a:t>Réduire </a:t>
            </a:r>
            <a:r>
              <a:rPr lang="fr-FR" sz="2400" dirty="0">
                <a:solidFill>
                  <a:srgbClr val="002060"/>
                </a:solidFill>
              </a:rPr>
              <a:t>les dépenses </a:t>
            </a:r>
            <a:r>
              <a:rPr lang="fr-FR" sz="2400" dirty="0" smtClean="0">
                <a:solidFill>
                  <a:srgbClr val="002060"/>
                </a:solidFill>
              </a:rPr>
              <a:t>en technologies</a:t>
            </a:r>
            <a:endParaRPr lang="fr-FR" sz="2400" dirty="0">
              <a:solidFill>
                <a:srgbClr val="002060"/>
              </a:solidFill>
            </a:endParaRPr>
          </a:p>
          <a:p>
            <a:r>
              <a:rPr lang="fr-FR" sz="2400" dirty="0">
                <a:solidFill>
                  <a:srgbClr val="002060"/>
                </a:solidFill>
              </a:rPr>
              <a:t>Mondialiser votre force de travail, au moindre coût</a:t>
            </a:r>
          </a:p>
          <a:p>
            <a:r>
              <a:rPr lang="fr-FR" sz="2400" dirty="0">
                <a:solidFill>
                  <a:srgbClr val="002060"/>
                </a:solidFill>
              </a:rPr>
              <a:t>Réduire le coût du </a:t>
            </a:r>
            <a:r>
              <a:rPr lang="fr-FR" sz="2400" dirty="0" smtClean="0">
                <a:solidFill>
                  <a:srgbClr val="002060"/>
                </a:solidFill>
              </a:rPr>
              <a:t>capital (avec retour sur investissement – ROI).</a:t>
            </a:r>
            <a:endParaRPr lang="fr-FR" sz="2400" dirty="0">
              <a:solidFill>
                <a:srgbClr val="002060"/>
              </a:solidFill>
            </a:endParaRPr>
          </a:p>
          <a:p>
            <a:r>
              <a:rPr lang="fr-FR" sz="2400" dirty="0">
                <a:solidFill>
                  <a:srgbClr val="002060"/>
                </a:solidFill>
              </a:rPr>
              <a:t>Améliorer l'accessibilité</a:t>
            </a:r>
          </a:p>
          <a:p>
            <a:r>
              <a:rPr lang="fr-FR" sz="2400" dirty="0">
                <a:solidFill>
                  <a:srgbClr val="002060"/>
                </a:solidFill>
              </a:rPr>
              <a:t>Améliorer la flexibilité</a:t>
            </a:r>
          </a:p>
          <a:p>
            <a:r>
              <a:rPr lang="fr-FR" sz="2400" dirty="0">
                <a:solidFill>
                  <a:srgbClr val="002060"/>
                </a:solidFill>
              </a:rPr>
              <a:t>Moins de formation personnelle nécessaire</a:t>
            </a:r>
          </a:p>
          <a:p>
            <a:r>
              <a:rPr lang="fr-FR" sz="2400" dirty="0">
                <a:solidFill>
                  <a:srgbClr val="002060"/>
                </a:solidFill>
              </a:rPr>
              <a:t>Surveillance plus efficace des </a:t>
            </a:r>
            <a:r>
              <a:rPr lang="fr-FR" sz="2400" dirty="0" smtClean="0">
                <a:solidFill>
                  <a:srgbClr val="002060"/>
                </a:solidFill>
              </a:rPr>
              <a:t>projets</a:t>
            </a:r>
            <a:endParaRPr lang="fr-FR" sz="2400" dirty="0">
              <a:solidFill>
                <a:srgbClr val="002060"/>
              </a:solidFill>
            </a:endParaRPr>
          </a:p>
        </p:txBody>
      </p:sp>
      <p:pic>
        <p:nvPicPr>
          <p:cNvPr id="4" name="Picture 2" descr="G:\images.jpg"/>
          <p:cNvPicPr>
            <a:picLocks noChangeAspect="1" noChangeArrowheads="1"/>
          </p:cNvPicPr>
          <p:nvPr/>
        </p:nvPicPr>
        <p:blipFill>
          <a:blip r:embed="rId2"/>
          <a:srcRect/>
          <a:stretch>
            <a:fillRect/>
          </a:stretch>
        </p:blipFill>
        <p:spPr bwMode="auto">
          <a:xfrm>
            <a:off x="5148064" y="1628800"/>
            <a:ext cx="3886200" cy="4191000"/>
          </a:xfrm>
          <a:prstGeom prst="rect">
            <a:avLst/>
          </a:prstGeom>
          <a:noFill/>
        </p:spPr>
      </p:pic>
      <p:sp>
        <p:nvSpPr>
          <p:cNvPr id="5" name="Title 1"/>
          <p:cNvSpPr txBox="1">
            <a:spLocks/>
          </p:cNvSpPr>
          <p:nvPr/>
        </p:nvSpPr>
        <p:spPr>
          <a:xfrm>
            <a:off x="3995936" y="354226"/>
            <a:ext cx="1656184" cy="244891"/>
          </a:xfrm>
          <a:prstGeom prst="rect">
            <a:avLst/>
          </a:prstGeom>
        </p:spPr>
        <p:txBody>
          <a:bodyPr anchor="ctr" anchorCtr="0">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BENEFICES </a:t>
            </a:r>
          </a:p>
        </p:txBody>
      </p:sp>
      <p:sp>
        <p:nvSpPr>
          <p:cNvPr id="2" name="Espace réservé du numéro de diapositive 1"/>
          <p:cNvSpPr>
            <a:spLocks noGrp="1"/>
          </p:cNvSpPr>
          <p:nvPr>
            <p:ph type="sldNum" sz="quarter" idx="12"/>
          </p:nvPr>
        </p:nvSpPr>
        <p:spPr/>
        <p:txBody>
          <a:bodyPr/>
          <a:lstStyle/>
          <a:p>
            <a:fld id="{84084C39-E697-4972-A878-9CAFD629EB01}" type="slidenum">
              <a:rPr lang="en-US" smtClean="0"/>
              <a:t>57</a:t>
            </a:fld>
            <a:endParaRPr lang="en-US"/>
          </a:p>
        </p:txBody>
      </p:sp>
    </p:spTree>
    <p:extLst>
      <p:ext uri="{BB962C8B-B14F-4D97-AF65-F5344CB8AC3E}">
        <p14:creationId xmlns:p14="http://schemas.microsoft.com/office/powerpoint/2010/main" val="256310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5516" y="764705"/>
            <a:ext cx="8676964" cy="2952328"/>
          </a:xfrm>
          <a:prstGeom prst="rect">
            <a:avLst/>
          </a:prstGeom>
        </p:spPr>
        <p:txBody>
          <a:bodyPr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400" dirty="0" smtClean="0">
                <a:solidFill>
                  <a:srgbClr val="002060"/>
                </a:solidFill>
              </a:rPr>
              <a:t>Cette technologie permet de :</a:t>
            </a:r>
          </a:p>
          <a:p>
            <a:r>
              <a:rPr lang="fr-FR" sz="2400" dirty="0" smtClean="0">
                <a:solidFill>
                  <a:srgbClr val="002060"/>
                </a:solidFill>
              </a:rPr>
              <a:t>Atteindre </a:t>
            </a:r>
            <a:r>
              <a:rPr lang="fr-FR" sz="2400" dirty="0">
                <a:solidFill>
                  <a:srgbClr val="002060"/>
                </a:solidFill>
              </a:rPr>
              <a:t>des objectifs économiques importants et </a:t>
            </a:r>
            <a:r>
              <a:rPr lang="fr-FR" sz="2400" dirty="0" smtClean="0">
                <a:solidFill>
                  <a:srgbClr val="002060"/>
                </a:solidFill>
              </a:rPr>
              <a:t>mesurables</a:t>
            </a:r>
          </a:p>
          <a:p>
            <a:r>
              <a:rPr lang="fr-FR" sz="2400" dirty="0" smtClean="0">
                <a:solidFill>
                  <a:srgbClr val="002060"/>
                </a:solidFill>
              </a:rPr>
              <a:t>D’utiliser </a:t>
            </a:r>
            <a:r>
              <a:rPr lang="fr-FR" sz="2400" dirty="0">
                <a:solidFill>
                  <a:srgbClr val="002060"/>
                </a:solidFill>
              </a:rPr>
              <a:t>des applications sans les installer.</a:t>
            </a:r>
          </a:p>
          <a:p>
            <a:r>
              <a:rPr lang="fr-FR" sz="2400" dirty="0" smtClean="0">
                <a:solidFill>
                  <a:srgbClr val="002060"/>
                </a:solidFill>
              </a:rPr>
              <a:t>d’accéder </a:t>
            </a:r>
            <a:r>
              <a:rPr lang="fr-FR" sz="2400" dirty="0">
                <a:solidFill>
                  <a:srgbClr val="002060"/>
                </a:solidFill>
              </a:rPr>
              <a:t>à des fichiers personnels à partir de importe quel ordinateur, avec Internet.</a:t>
            </a:r>
          </a:p>
          <a:p>
            <a:r>
              <a:rPr lang="fr-FR" sz="2400" dirty="0" smtClean="0">
                <a:solidFill>
                  <a:srgbClr val="002060"/>
                </a:solidFill>
              </a:rPr>
              <a:t>traiter </a:t>
            </a:r>
            <a:r>
              <a:rPr lang="fr-FR" sz="2400" dirty="0">
                <a:solidFill>
                  <a:srgbClr val="002060"/>
                </a:solidFill>
              </a:rPr>
              <a:t>des données / informations beaucoup plus efficacement, en centralisant la mémoire de stockage, les traitements et la bande passante</a:t>
            </a:r>
            <a:r>
              <a:rPr lang="fr-FR" sz="2400" dirty="0" smtClean="0">
                <a:solidFill>
                  <a:srgbClr val="002060"/>
                </a:solidFill>
              </a:rPr>
              <a:t>.</a:t>
            </a:r>
            <a:endParaRPr lang="en-US" sz="2400" dirty="0" smtClean="0">
              <a:solidFill>
                <a:srgbClr val="002060"/>
              </a:solidFill>
            </a:endParaRPr>
          </a:p>
        </p:txBody>
      </p:sp>
      <p:sp>
        <p:nvSpPr>
          <p:cNvPr id="5" name="Title 1"/>
          <p:cNvSpPr txBox="1">
            <a:spLocks/>
          </p:cNvSpPr>
          <p:nvPr/>
        </p:nvSpPr>
        <p:spPr>
          <a:xfrm>
            <a:off x="3995936" y="354226"/>
            <a:ext cx="1656184" cy="244891"/>
          </a:xfrm>
          <a:prstGeom prst="rect">
            <a:avLst/>
          </a:prstGeom>
        </p:spPr>
        <p:txBody>
          <a:bodyPr anchor="ctr" anchorCtr="0">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BENEFICES </a:t>
            </a:r>
          </a:p>
        </p:txBody>
      </p:sp>
      <p:pic>
        <p:nvPicPr>
          <p:cNvPr id="2050" name="Picture 2" descr="D:\Users\blisan\Pictures\cloud\Cloud_application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798" y="4077072"/>
            <a:ext cx="4724400" cy="216217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84084C39-E697-4972-A878-9CAFD629EB01}" type="slidenum">
              <a:rPr lang="en-US" smtClean="0"/>
              <a:t>58</a:t>
            </a:fld>
            <a:endParaRPr lang="en-US"/>
          </a:p>
        </p:txBody>
      </p:sp>
    </p:spTree>
    <p:extLst>
      <p:ext uri="{BB962C8B-B14F-4D97-AF65-F5344CB8AC3E}">
        <p14:creationId xmlns:p14="http://schemas.microsoft.com/office/powerpoint/2010/main" val="2956135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692696"/>
            <a:ext cx="8568952" cy="4154984"/>
          </a:xfrm>
          <a:prstGeom prst="rect">
            <a:avLst/>
          </a:prstGeom>
          <a:noFill/>
        </p:spPr>
        <p:txBody>
          <a:bodyPr wrap="square" rtlCol="0">
            <a:spAutoFit/>
          </a:bodyPr>
          <a:lstStyle/>
          <a:p>
            <a:pPr algn="just"/>
            <a:r>
              <a:rPr lang="fr-FR" sz="2400" b="1" dirty="0" smtClean="0">
                <a:solidFill>
                  <a:srgbClr val="002060"/>
                </a:solidFill>
              </a:rPr>
              <a:t>Avantages</a:t>
            </a:r>
            <a:r>
              <a:rPr lang="fr-FR" sz="2400" dirty="0" smtClean="0">
                <a:solidFill>
                  <a:srgbClr val="002060"/>
                </a:solidFill>
              </a:rPr>
              <a:t> :</a:t>
            </a:r>
          </a:p>
          <a:p>
            <a:pPr algn="just"/>
            <a:endParaRPr lang="fr-FR" sz="2400" dirty="0">
              <a:solidFill>
                <a:srgbClr val="002060"/>
              </a:solidFill>
            </a:endParaRPr>
          </a:p>
          <a:p>
            <a:pPr marL="285750" indent="-285750" algn="just">
              <a:buFont typeface="Wingdings" panose="05000000000000000000" pitchFamily="2" charset="2"/>
              <a:buChar char="Ø"/>
            </a:pPr>
            <a:r>
              <a:rPr lang="fr-FR" sz="2400" dirty="0">
                <a:solidFill>
                  <a:srgbClr val="002060"/>
                </a:solidFill>
              </a:rPr>
              <a:t>Réduction des </a:t>
            </a:r>
            <a:r>
              <a:rPr lang="fr-FR" sz="2400" dirty="0" smtClean="0">
                <a:solidFill>
                  <a:srgbClr val="002060"/>
                </a:solidFill>
              </a:rPr>
              <a:t>coûts : </a:t>
            </a:r>
            <a:r>
              <a:rPr lang="fr-FR" sz="2400" dirty="0">
                <a:solidFill>
                  <a:srgbClr val="002060"/>
                </a:solidFill>
              </a:rPr>
              <a:t>réduction du </a:t>
            </a:r>
            <a:r>
              <a:rPr lang="fr-FR" sz="2400" dirty="0">
                <a:solidFill>
                  <a:srgbClr val="002060"/>
                </a:solidFill>
                <a:hlinkClick r:id="rId2" tooltip="Coût total de possession"/>
              </a:rPr>
              <a:t>coût total de possession</a:t>
            </a:r>
            <a:r>
              <a:rPr lang="fr-FR" sz="2400" dirty="0">
                <a:solidFill>
                  <a:srgbClr val="002060"/>
                </a:solidFill>
              </a:rPr>
              <a:t> des systèmes informatiques, la facilité d'augmenter ou de diminuer les </a:t>
            </a:r>
            <a:r>
              <a:rPr lang="fr-FR" sz="2400" dirty="0" smtClean="0">
                <a:solidFill>
                  <a:srgbClr val="002060"/>
                </a:solidFill>
              </a:rPr>
              <a:t>ressources.</a:t>
            </a:r>
          </a:p>
          <a:p>
            <a:pPr marL="285750" indent="-285750" algn="just">
              <a:buFont typeface="Wingdings" panose="05000000000000000000" pitchFamily="2" charset="2"/>
              <a:buChar char="Ø"/>
            </a:pPr>
            <a:r>
              <a:rPr lang="fr-FR" sz="2400" dirty="0" smtClean="0">
                <a:solidFill>
                  <a:srgbClr val="002060"/>
                </a:solidFill>
              </a:rPr>
              <a:t>Souplesse / flexibilité.</a:t>
            </a:r>
          </a:p>
          <a:p>
            <a:pPr marL="285750" indent="-285750" algn="just">
              <a:buFont typeface="Wingdings" panose="05000000000000000000" pitchFamily="2" charset="2"/>
              <a:buChar char="Ø"/>
            </a:pPr>
            <a:r>
              <a:rPr lang="fr-FR" sz="2400" dirty="0" smtClean="0">
                <a:solidFill>
                  <a:srgbClr val="002060"/>
                </a:solidFill>
              </a:rPr>
              <a:t>Réduction des efforts </a:t>
            </a:r>
            <a:r>
              <a:rPr lang="fr-FR" sz="2400" dirty="0">
                <a:solidFill>
                  <a:srgbClr val="002060"/>
                </a:solidFill>
              </a:rPr>
              <a:t>de </a:t>
            </a:r>
            <a:r>
              <a:rPr lang="fr-FR" sz="2400" dirty="0" smtClean="0">
                <a:solidFill>
                  <a:srgbClr val="002060"/>
                </a:solidFill>
              </a:rPr>
              <a:t>gestion informatique.</a:t>
            </a:r>
          </a:p>
          <a:p>
            <a:pPr marL="285750" indent="-285750" algn="just">
              <a:buFont typeface="Wingdings" panose="05000000000000000000" pitchFamily="2" charset="2"/>
              <a:buChar char="Ø"/>
            </a:pPr>
            <a:r>
              <a:rPr lang="fr-FR" sz="2400" dirty="0">
                <a:solidFill>
                  <a:srgbClr val="002060"/>
                </a:solidFill>
              </a:rPr>
              <a:t>Recentrage sur le cœur de </a:t>
            </a:r>
            <a:r>
              <a:rPr lang="fr-FR" sz="2400" dirty="0" smtClean="0">
                <a:solidFill>
                  <a:srgbClr val="002060"/>
                </a:solidFill>
              </a:rPr>
              <a:t>métier.</a:t>
            </a:r>
          </a:p>
          <a:p>
            <a:pPr marL="285750" indent="-285750" algn="just">
              <a:buFont typeface="Wingdings" panose="05000000000000000000" pitchFamily="2" charset="2"/>
              <a:buChar char="Ø"/>
            </a:pPr>
            <a:r>
              <a:rPr lang="fr-FR" sz="2400" dirty="0" smtClean="0">
                <a:solidFill>
                  <a:srgbClr val="002060"/>
                </a:solidFill>
              </a:rPr>
              <a:t>Évolutivité.</a:t>
            </a:r>
          </a:p>
          <a:p>
            <a:pPr marL="285750" indent="-285750" algn="just">
              <a:buFont typeface="Wingdings" panose="05000000000000000000" pitchFamily="2" charset="2"/>
              <a:buChar char="Ø"/>
            </a:pPr>
            <a:r>
              <a:rPr lang="fr-FR" sz="2400" dirty="0" smtClean="0">
                <a:solidFill>
                  <a:srgbClr val="002060"/>
                </a:solidFill>
              </a:rPr>
              <a:t>Élasticité.</a:t>
            </a:r>
          </a:p>
          <a:p>
            <a:pPr marL="285750" indent="-285750" algn="just">
              <a:buFont typeface="Wingdings" panose="05000000000000000000" pitchFamily="2" charset="2"/>
              <a:buChar char="Ø"/>
            </a:pPr>
            <a:r>
              <a:rPr lang="fr-FR" sz="2400" dirty="0" smtClean="0">
                <a:solidFill>
                  <a:srgbClr val="002060"/>
                </a:solidFill>
              </a:rPr>
              <a:t>Mobilité / accessibilité.</a:t>
            </a:r>
          </a:p>
        </p:txBody>
      </p:sp>
      <p:sp>
        <p:nvSpPr>
          <p:cNvPr id="3" name="Title 1"/>
          <p:cNvSpPr txBox="1">
            <a:spLocks/>
          </p:cNvSpPr>
          <p:nvPr/>
        </p:nvSpPr>
        <p:spPr>
          <a:xfrm>
            <a:off x="3995936" y="354226"/>
            <a:ext cx="1656184" cy="244891"/>
          </a:xfrm>
          <a:prstGeom prst="rect">
            <a:avLst/>
          </a:prstGeom>
        </p:spPr>
        <p:txBody>
          <a:bodyPr anchor="ctr" anchorCtr="0">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BENEFICES </a:t>
            </a: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59</a:t>
            </a:fld>
            <a:endParaRPr lang="en-US"/>
          </a:p>
        </p:txBody>
      </p:sp>
      <p:pic>
        <p:nvPicPr>
          <p:cNvPr id="10242" name="Picture 2" descr="D:\Users\blisan\Pictures\cloud\Cloud Provi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075" y="3861048"/>
            <a:ext cx="3784455" cy="287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99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6</a:t>
            </a:fld>
            <a:endParaRPr lang="en-US"/>
          </a:p>
        </p:txBody>
      </p:sp>
      <p:sp>
        <p:nvSpPr>
          <p:cNvPr id="3" name="ZoneTexte 2"/>
          <p:cNvSpPr txBox="1"/>
          <p:nvPr/>
        </p:nvSpPr>
        <p:spPr>
          <a:xfrm>
            <a:off x="3739022" y="194651"/>
            <a:ext cx="1704056" cy="369332"/>
          </a:xfrm>
          <a:prstGeom prst="rect">
            <a:avLst/>
          </a:prstGeom>
          <a:noFill/>
        </p:spPr>
        <p:txBody>
          <a:bodyPr wrap="none" rtlCol="0">
            <a:spAutoFit/>
          </a:bodyPr>
          <a:lstStyle/>
          <a:p>
            <a:pPr algn="ctr"/>
            <a:r>
              <a:rPr lang="fr-FR" dirty="0" smtClean="0">
                <a:solidFill>
                  <a:srgbClr val="002060"/>
                </a:solidFill>
              </a:rPr>
              <a:t>CLOUD - Origine</a:t>
            </a:r>
            <a:endParaRPr lang="fr-FR" dirty="0">
              <a:solidFill>
                <a:srgbClr val="00206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66259"/>
            <a:ext cx="6896100" cy="5400675"/>
          </a:xfrm>
          <a:prstGeom prst="rect">
            <a:avLst/>
          </a:prstGeom>
        </p:spPr>
      </p:pic>
      <p:sp>
        <p:nvSpPr>
          <p:cNvPr id="5" name="ZoneTexte 4"/>
          <p:cNvSpPr txBox="1"/>
          <p:nvPr/>
        </p:nvSpPr>
        <p:spPr>
          <a:xfrm>
            <a:off x="627513" y="768796"/>
            <a:ext cx="3833422" cy="523220"/>
          </a:xfrm>
          <a:prstGeom prst="rect">
            <a:avLst/>
          </a:prstGeom>
          <a:noFill/>
        </p:spPr>
        <p:txBody>
          <a:bodyPr wrap="none" rtlCol="0">
            <a:spAutoFit/>
          </a:bodyPr>
          <a:lstStyle/>
          <a:p>
            <a:r>
              <a:rPr lang="fr-FR" sz="2800" dirty="0" smtClean="0">
                <a:solidFill>
                  <a:srgbClr val="002060"/>
                </a:solidFill>
              </a:rPr>
              <a:t>2000</a:t>
            </a:r>
            <a:r>
              <a:rPr lang="fr-FR" sz="2800" dirty="0">
                <a:solidFill>
                  <a:srgbClr val="002060"/>
                </a:solidFill>
              </a:rPr>
              <a:t>: la </a:t>
            </a:r>
            <a:r>
              <a:rPr lang="fr-FR" sz="2800" dirty="0" smtClean="0">
                <a:solidFill>
                  <a:srgbClr val="002060"/>
                </a:solidFill>
              </a:rPr>
              <a:t>seconde rupture</a:t>
            </a:r>
            <a:endParaRPr lang="fr-FR" sz="2800" dirty="0">
              <a:solidFill>
                <a:srgbClr val="002060"/>
              </a:solidFill>
            </a:endParaRPr>
          </a:p>
        </p:txBody>
      </p:sp>
      <p:sp>
        <p:nvSpPr>
          <p:cNvPr id="6" name="ZoneTexte 5"/>
          <p:cNvSpPr txBox="1"/>
          <p:nvPr/>
        </p:nvSpPr>
        <p:spPr>
          <a:xfrm>
            <a:off x="125566" y="194651"/>
            <a:ext cx="2482411" cy="523220"/>
          </a:xfrm>
          <a:prstGeom prst="rect">
            <a:avLst/>
          </a:prstGeom>
          <a:noFill/>
        </p:spPr>
        <p:txBody>
          <a:bodyPr wrap="none" rtlCol="0">
            <a:spAutoFit/>
          </a:bodyPr>
          <a:lstStyle/>
          <a:p>
            <a:r>
              <a:rPr lang="fr-FR" sz="2800" dirty="0" smtClean="0">
                <a:solidFill>
                  <a:srgbClr val="002060"/>
                </a:solidFill>
              </a:rPr>
              <a:t>Grosso modo …</a:t>
            </a:r>
            <a:endParaRPr lang="fr-FR" sz="2800" dirty="0">
              <a:solidFill>
                <a:srgbClr val="002060"/>
              </a:solidFill>
            </a:endParaRPr>
          </a:p>
        </p:txBody>
      </p:sp>
      <p:sp>
        <p:nvSpPr>
          <p:cNvPr id="7" name="ZoneTexte 6"/>
          <p:cNvSpPr txBox="1"/>
          <p:nvPr/>
        </p:nvSpPr>
        <p:spPr>
          <a:xfrm>
            <a:off x="2293896" y="6336188"/>
            <a:ext cx="4246227" cy="369332"/>
          </a:xfrm>
          <a:prstGeom prst="rect">
            <a:avLst/>
          </a:prstGeom>
          <a:noFill/>
        </p:spPr>
        <p:txBody>
          <a:bodyPr wrap="none" rtlCol="0">
            <a:spAutoFit/>
          </a:bodyPr>
          <a:lstStyle/>
          <a:p>
            <a:pPr algn="ctr"/>
            <a:r>
              <a:rPr lang="fr-FR" dirty="0" smtClean="0">
                <a:solidFill>
                  <a:srgbClr val="002060"/>
                </a:solidFill>
              </a:rPr>
              <a:t>L’internet (le Web ou la toile informatique).</a:t>
            </a:r>
            <a:endParaRPr lang="fr-FR" dirty="0">
              <a:solidFill>
                <a:srgbClr val="002060"/>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716" y="5352005"/>
            <a:ext cx="1885950" cy="1028700"/>
          </a:xfrm>
          <a:prstGeom prst="rect">
            <a:avLst/>
          </a:prstGeom>
        </p:spPr>
      </p:pic>
    </p:spTree>
    <p:extLst>
      <p:ext uri="{BB962C8B-B14F-4D97-AF65-F5344CB8AC3E}">
        <p14:creationId xmlns:p14="http://schemas.microsoft.com/office/powerpoint/2010/main" val="29391198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836712"/>
            <a:ext cx="8568952" cy="5816977"/>
          </a:xfrm>
          <a:prstGeom prst="rect">
            <a:avLst/>
          </a:prstGeom>
          <a:noFill/>
        </p:spPr>
        <p:txBody>
          <a:bodyPr wrap="square" rtlCol="0">
            <a:spAutoFit/>
          </a:bodyPr>
          <a:lstStyle/>
          <a:p>
            <a:pPr algn="just"/>
            <a:r>
              <a:rPr lang="fr-FR" sz="2400" b="1" dirty="0" smtClean="0">
                <a:solidFill>
                  <a:srgbClr val="002060"/>
                </a:solidFill>
              </a:rPr>
              <a:t>Avantages</a:t>
            </a:r>
            <a:r>
              <a:rPr lang="fr-FR" sz="2400" dirty="0" smtClean="0">
                <a:solidFill>
                  <a:srgbClr val="002060"/>
                </a:solidFill>
              </a:rPr>
              <a:t> :</a:t>
            </a:r>
          </a:p>
          <a:p>
            <a:pPr algn="just"/>
            <a:endParaRPr lang="fr-FR" sz="2400" dirty="0" smtClean="0">
              <a:solidFill>
                <a:srgbClr val="002060"/>
              </a:solidFill>
            </a:endParaRPr>
          </a:p>
          <a:p>
            <a:pPr algn="just"/>
            <a:r>
              <a:rPr lang="fr-FR" b="1" dirty="0">
                <a:solidFill>
                  <a:srgbClr val="002060"/>
                </a:solidFill>
                <a:latin typeface="Arial" charset="0"/>
                <a:cs typeface="Arial" charset="0"/>
              </a:rPr>
              <a:t>Réduction des </a:t>
            </a:r>
            <a:r>
              <a:rPr lang="fr-FR" b="1" dirty="0" smtClean="0">
                <a:solidFill>
                  <a:srgbClr val="002060"/>
                </a:solidFill>
                <a:latin typeface="Arial" charset="0"/>
                <a:cs typeface="Arial" charset="0"/>
              </a:rPr>
              <a:t>coûts</a:t>
            </a:r>
          </a:p>
          <a:p>
            <a:pPr algn="just"/>
            <a:endParaRPr lang="fr-FR" dirty="0" smtClean="0">
              <a:solidFill>
                <a:srgbClr val="002060"/>
              </a:solidFill>
            </a:endParaRPr>
          </a:p>
          <a:p>
            <a:pPr marL="285750" indent="-285750" algn="just">
              <a:buFont typeface="Arial" panose="020B0604020202020204" pitchFamily="34" charset="0"/>
              <a:buChar char="•"/>
              <a:defRPr/>
            </a:pPr>
            <a:r>
              <a:rPr lang="fr-FR" dirty="0">
                <a:solidFill>
                  <a:srgbClr val="002060"/>
                </a:solidFill>
                <a:latin typeface="Arial" charset="0"/>
                <a:cs typeface="Arial" charset="0"/>
              </a:rPr>
              <a:t>Les caractéristiques du </a:t>
            </a:r>
            <a:r>
              <a:rPr lang="fr-FR" i="1" dirty="0">
                <a:solidFill>
                  <a:srgbClr val="002060"/>
                </a:solidFill>
                <a:latin typeface="Arial" charset="0"/>
                <a:cs typeface="Arial" charset="0"/>
              </a:rPr>
              <a:t>cloud </a:t>
            </a:r>
            <a:r>
              <a:rPr lang="fr-FR" i="1" dirty="0" err="1">
                <a:solidFill>
                  <a:srgbClr val="002060"/>
                </a:solidFill>
                <a:latin typeface="Arial" charset="0"/>
                <a:cs typeface="Arial" charset="0"/>
              </a:rPr>
              <a:t>computing</a:t>
            </a:r>
            <a:r>
              <a:rPr lang="fr-FR" dirty="0">
                <a:solidFill>
                  <a:srgbClr val="002060"/>
                </a:solidFill>
                <a:latin typeface="Arial" charset="0"/>
                <a:cs typeface="Arial" charset="0"/>
              </a:rPr>
              <a:t> intéressantes pour les entreprises sont la </a:t>
            </a:r>
            <a:r>
              <a:rPr lang="fr-FR" b="1" dirty="0">
                <a:solidFill>
                  <a:srgbClr val="002060"/>
                </a:solidFill>
                <a:latin typeface="Arial" charset="0"/>
                <a:cs typeface="Arial" charset="0"/>
              </a:rPr>
              <a:t>réduction du </a:t>
            </a:r>
            <a:r>
              <a:rPr lang="fr-FR" b="1" dirty="0">
                <a:solidFill>
                  <a:srgbClr val="002060"/>
                </a:solidFill>
                <a:latin typeface="Arial" charset="0"/>
                <a:cs typeface="Arial" charset="0"/>
                <a:hlinkClick r:id="rId2" tooltip="Coût total de possession"/>
              </a:rPr>
              <a:t>coût total de possession</a:t>
            </a:r>
            <a:r>
              <a:rPr lang="fr-FR" b="1" dirty="0">
                <a:solidFill>
                  <a:srgbClr val="002060"/>
                </a:solidFill>
                <a:latin typeface="Arial" charset="0"/>
                <a:cs typeface="Arial" charset="0"/>
              </a:rPr>
              <a:t> </a:t>
            </a:r>
            <a:r>
              <a:rPr lang="fr-FR" dirty="0">
                <a:solidFill>
                  <a:srgbClr val="002060"/>
                </a:solidFill>
                <a:latin typeface="Arial" charset="0"/>
                <a:cs typeface="Arial" charset="0"/>
              </a:rPr>
              <a:t>des systèmes informatiques, la facilité d'augmenter ou de diminuer les ressources. </a:t>
            </a:r>
          </a:p>
          <a:p>
            <a:pPr marL="285750" indent="-285750" algn="just">
              <a:buFont typeface="Arial" panose="020B0604020202020204" pitchFamily="34" charset="0"/>
              <a:buChar char="•"/>
              <a:defRPr/>
            </a:pPr>
            <a:r>
              <a:rPr lang="fr-FR" dirty="0">
                <a:solidFill>
                  <a:srgbClr val="002060"/>
                </a:solidFill>
                <a:latin typeface="Arial" charset="0"/>
                <a:cs typeface="Arial" charset="0"/>
              </a:rPr>
              <a:t>Le </a:t>
            </a:r>
            <a:r>
              <a:rPr lang="fr-FR" i="1" dirty="0">
                <a:solidFill>
                  <a:srgbClr val="002060"/>
                </a:solidFill>
                <a:latin typeface="Arial" charset="0"/>
                <a:cs typeface="Arial" charset="0"/>
              </a:rPr>
              <a:t>cloud </a:t>
            </a:r>
            <a:r>
              <a:rPr lang="fr-FR" i="1" dirty="0" err="1">
                <a:solidFill>
                  <a:srgbClr val="002060"/>
                </a:solidFill>
                <a:latin typeface="Arial" charset="0"/>
                <a:cs typeface="Arial" charset="0"/>
              </a:rPr>
              <a:t>computing</a:t>
            </a:r>
            <a:r>
              <a:rPr lang="fr-FR" dirty="0">
                <a:solidFill>
                  <a:srgbClr val="002060"/>
                </a:solidFill>
                <a:latin typeface="Arial" charset="0"/>
                <a:cs typeface="Arial" charset="0"/>
              </a:rPr>
              <a:t> peut permettre d'effectuer des </a:t>
            </a:r>
            <a:r>
              <a:rPr lang="fr-FR" b="1" dirty="0">
                <a:solidFill>
                  <a:srgbClr val="002060"/>
                </a:solidFill>
                <a:latin typeface="Arial" charset="0"/>
                <a:cs typeface="Arial" charset="0"/>
              </a:rPr>
              <a:t>économies</a:t>
            </a:r>
            <a:r>
              <a:rPr lang="fr-FR" dirty="0">
                <a:solidFill>
                  <a:srgbClr val="002060"/>
                </a:solidFill>
                <a:latin typeface="Arial" charset="0"/>
                <a:cs typeface="Arial" charset="0"/>
              </a:rPr>
              <a:t>, notamment grâce à la mutualisation des services sur un grand nombre de clients. Certains analystes indiquent que 20 à 25 % d’économies pourraient être réalisées par les gouvernements sur leur budget informatique s’ils migraient vers le </a:t>
            </a:r>
            <a:r>
              <a:rPr lang="fr-FR" i="1" dirty="0">
                <a:solidFill>
                  <a:srgbClr val="002060"/>
                </a:solidFill>
                <a:latin typeface="Arial" charset="0"/>
                <a:cs typeface="Arial" charset="0"/>
              </a:rPr>
              <a:t>cloud computing</a:t>
            </a:r>
            <a:r>
              <a:rPr lang="fr-FR" baseline="30000" dirty="0">
                <a:solidFill>
                  <a:srgbClr val="002060"/>
                </a:solidFill>
                <a:latin typeface="Arial" charset="0"/>
                <a:cs typeface="Arial" charset="0"/>
                <a:hlinkClick r:id="rId3"/>
              </a:rPr>
              <a:t>33</a:t>
            </a:r>
            <a:r>
              <a:rPr lang="fr-FR" dirty="0">
                <a:solidFill>
                  <a:srgbClr val="002060"/>
                </a:solidFill>
                <a:latin typeface="Arial" charset="0"/>
                <a:cs typeface="Arial" charset="0"/>
              </a:rPr>
              <a:t>. </a:t>
            </a:r>
          </a:p>
          <a:p>
            <a:pPr marL="285750" indent="-285750" algn="just">
              <a:buFont typeface="Arial" panose="020B0604020202020204" pitchFamily="34" charset="0"/>
              <a:buChar char="•"/>
              <a:defRPr/>
            </a:pPr>
            <a:r>
              <a:rPr lang="fr-FR" dirty="0">
                <a:solidFill>
                  <a:srgbClr val="002060"/>
                </a:solidFill>
                <a:latin typeface="Arial" charset="0"/>
                <a:cs typeface="Arial" charset="0"/>
              </a:rPr>
              <a:t>Le </a:t>
            </a:r>
            <a:r>
              <a:rPr lang="fr-FR" i="1" dirty="0">
                <a:solidFill>
                  <a:srgbClr val="002060"/>
                </a:solidFill>
                <a:latin typeface="Arial" charset="0"/>
                <a:cs typeface="Arial" charset="0"/>
              </a:rPr>
              <a:t>cloud </a:t>
            </a:r>
            <a:r>
              <a:rPr lang="fr-FR" i="1" dirty="0" err="1">
                <a:solidFill>
                  <a:srgbClr val="002060"/>
                </a:solidFill>
                <a:latin typeface="Arial" charset="0"/>
                <a:cs typeface="Arial" charset="0"/>
              </a:rPr>
              <a:t>computing</a:t>
            </a:r>
            <a:r>
              <a:rPr lang="fr-FR" dirty="0">
                <a:solidFill>
                  <a:srgbClr val="002060"/>
                </a:solidFill>
                <a:latin typeface="Arial" charset="0"/>
                <a:cs typeface="Arial" charset="0"/>
              </a:rPr>
              <a:t> permet également aux petites entreprises d'avoir accès à des services jusque là réservés aux grandes entreprises en raison de leur coût</a:t>
            </a:r>
            <a:r>
              <a:rPr lang="fr-FR" baseline="30000" dirty="0">
                <a:solidFill>
                  <a:srgbClr val="002060"/>
                </a:solidFill>
                <a:latin typeface="Arial" charset="0"/>
                <a:cs typeface="Arial" charset="0"/>
                <a:hlinkClick r:id="rId4"/>
              </a:rPr>
              <a:t>5</a:t>
            </a:r>
            <a:r>
              <a:rPr lang="fr-FR" dirty="0">
                <a:solidFill>
                  <a:srgbClr val="002060"/>
                </a:solidFill>
                <a:latin typeface="Arial" charset="0"/>
                <a:cs typeface="Arial" charset="0"/>
              </a:rPr>
              <a:t>.</a:t>
            </a:r>
          </a:p>
          <a:p>
            <a:pPr marL="285750" indent="-285750" algn="just">
              <a:buFont typeface="Arial" panose="020B0604020202020204" pitchFamily="34" charset="0"/>
              <a:buChar char="•"/>
              <a:defRPr/>
            </a:pPr>
            <a:r>
              <a:rPr lang="fr-FR" dirty="0">
                <a:solidFill>
                  <a:srgbClr val="002060"/>
                </a:solidFill>
                <a:latin typeface="Arial" charset="0"/>
                <a:cs typeface="Arial" charset="0"/>
              </a:rPr>
              <a:t>L'abonnement à des services de </a:t>
            </a:r>
            <a:r>
              <a:rPr lang="fr-FR" i="1" dirty="0">
                <a:solidFill>
                  <a:srgbClr val="002060"/>
                </a:solidFill>
                <a:latin typeface="Arial" charset="0"/>
                <a:cs typeface="Arial" charset="0"/>
              </a:rPr>
              <a:t>cloud </a:t>
            </a:r>
            <a:r>
              <a:rPr lang="fr-FR" i="1" dirty="0" err="1">
                <a:solidFill>
                  <a:srgbClr val="002060"/>
                </a:solidFill>
                <a:latin typeface="Arial" charset="0"/>
                <a:cs typeface="Arial" charset="0"/>
              </a:rPr>
              <a:t>computing</a:t>
            </a:r>
            <a:r>
              <a:rPr lang="fr-FR" dirty="0">
                <a:solidFill>
                  <a:srgbClr val="002060"/>
                </a:solidFill>
                <a:latin typeface="Arial" charset="0"/>
                <a:cs typeface="Arial" charset="0"/>
              </a:rPr>
              <a:t> peut permettre à l'entreprise </a:t>
            </a:r>
            <a:r>
              <a:rPr lang="fr-FR" b="1" dirty="0">
                <a:solidFill>
                  <a:srgbClr val="002060"/>
                </a:solidFill>
                <a:latin typeface="Arial" charset="0"/>
                <a:cs typeface="Arial" charset="0"/>
              </a:rPr>
              <a:t>de ne plus avoir à acquérir des actifs informatiques</a:t>
            </a:r>
            <a:r>
              <a:rPr lang="fr-FR" dirty="0">
                <a:solidFill>
                  <a:srgbClr val="002060"/>
                </a:solidFill>
                <a:latin typeface="Arial" charset="0"/>
                <a:cs typeface="Arial" charset="0"/>
              </a:rPr>
              <a:t> comptabilisés dans le bilan sous forme de CAPEX et </a:t>
            </a:r>
            <a:r>
              <a:rPr lang="fr-FR" b="1" dirty="0">
                <a:solidFill>
                  <a:srgbClr val="002060"/>
                </a:solidFill>
                <a:latin typeface="Arial" charset="0"/>
                <a:cs typeface="Arial" charset="0"/>
              </a:rPr>
              <a:t>nécessitant une durée d'amortissement</a:t>
            </a:r>
            <a:r>
              <a:rPr lang="fr-FR" dirty="0">
                <a:solidFill>
                  <a:srgbClr val="002060"/>
                </a:solidFill>
                <a:latin typeface="Arial" charset="0"/>
                <a:cs typeface="Arial" charset="0"/>
              </a:rPr>
              <a:t>. Les dépenses informatiques peuvent être comptabilisées en tant que dépenses de fonctionnement</a:t>
            </a:r>
            <a:r>
              <a:rPr lang="fr-FR" dirty="0" smtClean="0">
                <a:solidFill>
                  <a:srgbClr val="002060"/>
                </a:solidFill>
                <a:latin typeface="Arial" charset="0"/>
                <a:cs typeface="Arial" charset="0"/>
              </a:rPr>
              <a:t>.</a:t>
            </a:r>
            <a:endParaRPr lang="fr-FR" dirty="0">
              <a:solidFill>
                <a:srgbClr val="002060"/>
              </a:solidFill>
              <a:latin typeface="Arial" charset="0"/>
              <a:cs typeface="Arial" charset="0"/>
            </a:endParaRPr>
          </a:p>
        </p:txBody>
      </p:sp>
      <p:sp>
        <p:nvSpPr>
          <p:cNvPr id="3" name="Title 1"/>
          <p:cNvSpPr txBox="1">
            <a:spLocks/>
          </p:cNvSpPr>
          <p:nvPr/>
        </p:nvSpPr>
        <p:spPr>
          <a:xfrm>
            <a:off x="3995936" y="354226"/>
            <a:ext cx="1656184" cy="244891"/>
          </a:xfrm>
          <a:prstGeom prst="rect">
            <a:avLst/>
          </a:prstGeom>
        </p:spPr>
        <p:txBody>
          <a:bodyPr anchor="ctr" anchorCtr="0">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BENEFICES </a:t>
            </a: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60</a:t>
            </a:fld>
            <a:endParaRPr lang="en-US"/>
          </a:p>
        </p:txBody>
      </p:sp>
    </p:spTree>
    <p:extLst>
      <p:ext uri="{BB962C8B-B14F-4D97-AF65-F5344CB8AC3E}">
        <p14:creationId xmlns:p14="http://schemas.microsoft.com/office/powerpoint/2010/main" val="24853299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836712"/>
            <a:ext cx="8568952" cy="5816977"/>
          </a:xfrm>
          <a:prstGeom prst="rect">
            <a:avLst/>
          </a:prstGeom>
          <a:noFill/>
        </p:spPr>
        <p:txBody>
          <a:bodyPr wrap="square" rtlCol="0">
            <a:spAutoFit/>
          </a:bodyPr>
          <a:lstStyle/>
          <a:p>
            <a:pPr algn="just"/>
            <a:r>
              <a:rPr lang="fr-FR" sz="2400" b="1" dirty="0" smtClean="0">
                <a:solidFill>
                  <a:srgbClr val="002060"/>
                </a:solidFill>
              </a:rPr>
              <a:t>Avantages</a:t>
            </a:r>
            <a:r>
              <a:rPr lang="fr-FR" sz="2400" dirty="0" smtClean="0">
                <a:solidFill>
                  <a:srgbClr val="002060"/>
                </a:solidFill>
              </a:rPr>
              <a:t> :</a:t>
            </a:r>
          </a:p>
          <a:p>
            <a:pPr algn="just"/>
            <a:endParaRPr lang="fr-FR" dirty="0" smtClean="0">
              <a:solidFill>
                <a:srgbClr val="002060"/>
              </a:solidFill>
            </a:endParaRPr>
          </a:p>
          <a:p>
            <a:pPr algn="just">
              <a:defRPr/>
            </a:pPr>
            <a:r>
              <a:rPr lang="fr-FR" b="1" dirty="0">
                <a:solidFill>
                  <a:srgbClr val="002060"/>
                </a:solidFill>
                <a:cs typeface="Arial" charset="0"/>
              </a:rPr>
              <a:t>Souplesse</a:t>
            </a:r>
            <a:r>
              <a:rPr lang="fr-FR" dirty="0">
                <a:solidFill>
                  <a:srgbClr val="002060"/>
                </a:solidFill>
                <a:cs typeface="Arial" charset="0"/>
              </a:rPr>
              <a:t> : </a:t>
            </a:r>
          </a:p>
          <a:p>
            <a:pPr algn="just">
              <a:defRPr/>
            </a:pPr>
            <a:endParaRPr lang="fr-FR" dirty="0">
              <a:solidFill>
                <a:srgbClr val="002060"/>
              </a:solidFill>
              <a:cs typeface="Arial" charset="0"/>
            </a:endParaRPr>
          </a:p>
          <a:p>
            <a:pPr marL="285750" indent="-285750" algn="just">
              <a:buFont typeface="Arial" panose="020B0604020202020204" pitchFamily="34" charset="0"/>
              <a:buChar char="•"/>
              <a:defRPr/>
            </a:pPr>
            <a:r>
              <a:rPr lang="fr-FR" dirty="0">
                <a:solidFill>
                  <a:srgbClr val="002060"/>
                </a:solidFill>
                <a:cs typeface="Arial" charset="0"/>
              </a:rPr>
              <a:t>Les caractéristiques du </a:t>
            </a:r>
            <a:r>
              <a:rPr lang="fr-FR" i="1" dirty="0">
                <a:solidFill>
                  <a:srgbClr val="002060"/>
                </a:solidFill>
                <a:cs typeface="Arial" charset="0"/>
              </a:rPr>
              <a:t>cloud</a:t>
            </a:r>
            <a:r>
              <a:rPr lang="fr-FR" dirty="0">
                <a:solidFill>
                  <a:srgbClr val="002060"/>
                </a:solidFill>
                <a:cs typeface="Arial" charset="0"/>
              </a:rPr>
              <a:t> sont qualifiées par les Anglo-Saxons sous le vocable </a:t>
            </a:r>
            <a:r>
              <a:rPr lang="fr-FR" i="1" dirty="0" err="1">
                <a:solidFill>
                  <a:srgbClr val="002060"/>
                </a:solidFill>
                <a:cs typeface="Arial" charset="0"/>
              </a:rPr>
              <a:t>elastic</a:t>
            </a:r>
            <a:r>
              <a:rPr lang="fr-FR" i="1" dirty="0">
                <a:solidFill>
                  <a:srgbClr val="002060"/>
                </a:solidFill>
                <a:cs typeface="Arial" charset="0"/>
              </a:rPr>
              <a:t> </a:t>
            </a:r>
            <a:r>
              <a:rPr lang="fr-FR" i="1" dirty="0" err="1">
                <a:solidFill>
                  <a:srgbClr val="002060"/>
                </a:solidFill>
                <a:cs typeface="Arial" charset="0"/>
              </a:rPr>
              <a:t>computing</a:t>
            </a:r>
            <a:r>
              <a:rPr lang="fr-FR" i="1" dirty="0">
                <a:solidFill>
                  <a:srgbClr val="002060"/>
                </a:solidFill>
                <a:cs typeface="Arial" charset="0"/>
              </a:rPr>
              <a:t> </a:t>
            </a:r>
            <a:r>
              <a:rPr lang="fr-FR" i="1" dirty="0" err="1">
                <a:solidFill>
                  <a:srgbClr val="002060"/>
                </a:solidFill>
                <a:cs typeface="Arial" charset="0"/>
              </a:rPr>
              <a:t>capacity</a:t>
            </a:r>
            <a:r>
              <a:rPr lang="fr-FR" dirty="0">
                <a:solidFill>
                  <a:srgbClr val="002060"/>
                </a:solidFill>
                <a:cs typeface="Arial" charset="0"/>
              </a:rPr>
              <a:t>. Le </a:t>
            </a:r>
            <a:r>
              <a:rPr lang="fr-FR" i="1" dirty="0">
                <a:solidFill>
                  <a:srgbClr val="002060"/>
                </a:solidFill>
                <a:cs typeface="Arial" charset="0"/>
                <a:hlinkClick r:id="rId2" tooltip="National Institute of Standards and Technology"/>
              </a:rPr>
              <a:t>National Institute of Standards and </a:t>
            </a:r>
            <a:r>
              <a:rPr lang="fr-FR" i="1" dirty="0" err="1">
                <a:solidFill>
                  <a:srgbClr val="002060"/>
                </a:solidFill>
                <a:cs typeface="Arial" charset="0"/>
                <a:hlinkClick r:id="rId2" tooltip="National Institute of Standards and Technology"/>
              </a:rPr>
              <a:t>Technology</a:t>
            </a:r>
            <a:r>
              <a:rPr lang="fr-FR" dirty="0">
                <a:solidFill>
                  <a:srgbClr val="002060"/>
                </a:solidFill>
                <a:cs typeface="Arial" charset="0"/>
              </a:rPr>
              <a:t> en a donné une définition succincte qui reprend ces principes de base : « </a:t>
            </a:r>
            <a:r>
              <a:rPr lang="fr-FR" i="1" dirty="0">
                <a:solidFill>
                  <a:srgbClr val="002060"/>
                </a:solidFill>
                <a:cs typeface="Arial" charset="0"/>
              </a:rPr>
              <a:t>L'informatique dans les nuages est un modèle permettant d'établir un accès par le </a:t>
            </a:r>
            <a:r>
              <a:rPr lang="fr-FR" i="1" dirty="0">
                <a:solidFill>
                  <a:srgbClr val="002060"/>
                </a:solidFill>
                <a:cs typeface="Arial" charset="0"/>
                <a:hlinkClick r:id="rId3" tooltip="Réseau informatique"/>
              </a:rPr>
              <a:t>réseau</a:t>
            </a:r>
            <a:r>
              <a:rPr lang="fr-FR" i="1" dirty="0">
                <a:solidFill>
                  <a:srgbClr val="002060"/>
                </a:solidFill>
                <a:cs typeface="Arial" charset="0"/>
              </a:rPr>
              <a:t> à un réservoir partagé de ressources informatiques standard configurables (</a:t>
            </a:r>
            <a:r>
              <a:rPr lang="fr-FR" i="1" dirty="0">
                <a:solidFill>
                  <a:srgbClr val="002060"/>
                </a:solidFill>
                <a:cs typeface="Arial" charset="0"/>
                <a:hlinkClick r:id="rId3" tooltip="Réseau informatique"/>
              </a:rPr>
              <a:t>réseau</a:t>
            </a:r>
            <a:r>
              <a:rPr lang="fr-FR" i="1" dirty="0">
                <a:solidFill>
                  <a:srgbClr val="002060"/>
                </a:solidFill>
                <a:cs typeface="Arial" charset="0"/>
              </a:rPr>
              <a:t>, </a:t>
            </a:r>
            <a:r>
              <a:rPr lang="fr-FR" i="1" dirty="0">
                <a:solidFill>
                  <a:srgbClr val="002060"/>
                </a:solidFill>
                <a:cs typeface="Arial" charset="0"/>
                <a:hlinkClick r:id="rId4" tooltip="Serveur informatique"/>
              </a:rPr>
              <a:t>serveurs</a:t>
            </a:r>
            <a:r>
              <a:rPr lang="fr-FR" i="1" dirty="0">
                <a:solidFill>
                  <a:srgbClr val="002060"/>
                </a:solidFill>
                <a:cs typeface="Arial" charset="0"/>
              </a:rPr>
              <a:t>, </a:t>
            </a:r>
            <a:r>
              <a:rPr lang="fr-FR" i="1" dirty="0">
                <a:solidFill>
                  <a:srgbClr val="002060"/>
                </a:solidFill>
                <a:cs typeface="Arial" charset="0"/>
                <a:hlinkClick r:id="rId5" tooltip="Stockage d'information"/>
              </a:rPr>
              <a:t>stockage</a:t>
            </a:r>
            <a:r>
              <a:rPr lang="fr-FR" i="1" dirty="0">
                <a:solidFill>
                  <a:srgbClr val="002060"/>
                </a:solidFill>
                <a:cs typeface="Arial" charset="0"/>
              </a:rPr>
              <a:t>, </a:t>
            </a:r>
            <a:r>
              <a:rPr lang="fr-FR" i="1" dirty="0">
                <a:solidFill>
                  <a:srgbClr val="002060"/>
                </a:solidFill>
                <a:cs typeface="Arial" charset="0"/>
                <a:hlinkClick r:id="rId6" tooltip="Application informatique"/>
              </a:rPr>
              <a:t>applications</a:t>
            </a:r>
            <a:r>
              <a:rPr lang="fr-FR" i="1" dirty="0">
                <a:solidFill>
                  <a:srgbClr val="002060"/>
                </a:solidFill>
                <a:cs typeface="Arial" charset="0"/>
              </a:rPr>
              <a:t> et services) qui peuvent être rapidement mobilisées et mises à disposition </a:t>
            </a:r>
            <a:r>
              <a:rPr lang="fr-FR" b="1" i="1" dirty="0">
                <a:solidFill>
                  <a:srgbClr val="002060"/>
                </a:solidFill>
                <a:cs typeface="Arial" charset="0"/>
              </a:rPr>
              <a:t>en minimisant les efforts de gestion ou les contacts avec le fournisseur de service</a:t>
            </a:r>
            <a:r>
              <a:rPr lang="fr-FR" i="1" baseline="30000" dirty="0">
                <a:solidFill>
                  <a:srgbClr val="002060"/>
                </a:solidFill>
                <a:cs typeface="Arial" charset="0"/>
                <a:hlinkClick r:id="rId7"/>
              </a:rPr>
              <a:t>11</a:t>
            </a:r>
            <a:r>
              <a:rPr lang="fr-FR" i="1" dirty="0">
                <a:solidFill>
                  <a:srgbClr val="002060"/>
                </a:solidFill>
                <a:cs typeface="Arial" charset="0"/>
              </a:rPr>
              <a:t>.</a:t>
            </a:r>
            <a:r>
              <a:rPr lang="fr-FR" dirty="0">
                <a:solidFill>
                  <a:srgbClr val="002060"/>
                </a:solidFill>
                <a:cs typeface="Arial" charset="0"/>
              </a:rPr>
              <a:t> ».</a:t>
            </a:r>
          </a:p>
          <a:p>
            <a:pPr marL="285750" indent="-285750" algn="just">
              <a:buFont typeface="Arial" panose="020B0604020202020204" pitchFamily="34" charset="0"/>
              <a:buChar char="•"/>
              <a:defRPr/>
            </a:pPr>
            <a:r>
              <a:rPr lang="fr-FR" dirty="0">
                <a:solidFill>
                  <a:srgbClr val="002060"/>
                </a:solidFill>
                <a:cs typeface="Arial" charset="0"/>
              </a:rPr>
              <a:t>Comme pour la </a:t>
            </a:r>
            <a:r>
              <a:rPr lang="fr-FR" dirty="0">
                <a:solidFill>
                  <a:srgbClr val="002060"/>
                </a:solidFill>
                <a:cs typeface="Arial" charset="0"/>
                <a:hlinkClick r:id="rId8" tooltip="Virtualisation"/>
              </a:rPr>
              <a:t>virtualisation</a:t>
            </a:r>
            <a:r>
              <a:rPr lang="fr-FR" dirty="0">
                <a:solidFill>
                  <a:srgbClr val="002060"/>
                </a:solidFill>
                <a:cs typeface="Arial" charset="0"/>
              </a:rPr>
              <a:t>, l'informatique dans le nuage peut être aussi intéressante pour le client grâce à son </a:t>
            </a:r>
            <a:r>
              <a:rPr lang="fr-FR" b="1" dirty="0">
                <a:solidFill>
                  <a:srgbClr val="002060"/>
                </a:solidFill>
                <a:cs typeface="Arial" charset="0"/>
              </a:rPr>
              <a:t>évolutivité</a:t>
            </a:r>
            <a:r>
              <a:rPr lang="fr-FR" dirty="0">
                <a:solidFill>
                  <a:srgbClr val="002060"/>
                </a:solidFill>
                <a:cs typeface="Arial" charset="0"/>
              </a:rPr>
              <a:t>. </a:t>
            </a:r>
          </a:p>
          <a:p>
            <a:pPr marL="285750" indent="-285750" algn="just">
              <a:buFont typeface="Arial" panose="020B0604020202020204" pitchFamily="34" charset="0"/>
              <a:buChar char="•"/>
              <a:defRPr/>
            </a:pPr>
            <a:r>
              <a:rPr lang="fr-FR" dirty="0">
                <a:solidFill>
                  <a:srgbClr val="002060"/>
                </a:solidFill>
                <a:cs typeface="Arial" charset="0"/>
              </a:rPr>
              <a:t>En effet, le coût est fonction de la durée de l'utilisation du service rendu et ne nécessite aucun investissement préalable (homme ou machine). </a:t>
            </a:r>
          </a:p>
          <a:p>
            <a:pPr marL="285750" indent="-285750" algn="just">
              <a:buFont typeface="Arial" panose="020B0604020202020204" pitchFamily="34" charset="0"/>
              <a:buChar char="•"/>
              <a:defRPr/>
            </a:pPr>
            <a:r>
              <a:rPr lang="fr-FR" dirty="0">
                <a:solidFill>
                  <a:srgbClr val="002060"/>
                </a:solidFill>
                <a:cs typeface="Arial" charset="0"/>
              </a:rPr>
              <a:t>L'« </a:t>
            </a:r>
            <a:r>
              <a:rPr lang="fr-FR" b="1" dirty="0">
                <a:solidFill>
                  <a:srgbClr val="002060"/>
                </a:solidFill>
                <a:cs typeface="Arial" charset="0"/>
              </a:rPr>
              <a:t>élasticité</a:t>
            </a:r>
            <a:r>
              <a:rPr lang="fr-FR" dirty="0">
                <a:solidFill>
                  <a:srgbClr val="002060"/>
                </a:solidFill>
                <a:cs typeface="Arial" charset="0"/>
              </a:rPr>
              <a:t> » du nuage permet de fournir des services évolutifs et peut permettre de supporter des montées en charge. Inversement, le fournisseur a la maîtrise sur les investissements, est maître des tarifs et du catalogue des offres, et peut se rémunérer d'autant plus facilement que les clients sont captifs.   </a:t>
            </a:r>
          </a:p>
        </p:txBody>
      </p:sp>
      <p:sp>
        <p:nvSpPr>
          <p:cNvPr id="3" name="Title 1"/>
          <p:cNvSpPr txBox="1">
            <a:spLocks/>
          </p:cNvSpPr>
          <p:nvPr/>
        </p:nvSpPr>
        <p:spPr>
          <a:xfrm>
            <a:off x="3995936" y="354226"/>
            <a:ext cx="1656184" cy="244891"/>
          </a:xfrm>
          <a:prstGeom prst="rect">
            <a:avLst/>
          </a:prstGeom>
        </p:spPr>
        <p:txBody>
          <a:bodyPr anchor="ctr" anchorCtr="0">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BENEFICES </a:t>
            </a: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61</a:t>
            </a:fld>
            <a:endParaRPr lang="en-US"/>
          </a:p>
        </p:txBody>
      </p:sp>
    </p:spTree>
    <p:extLst>
      <p:ext uri="{BB962C8B-B14F-4D97-AF65-F5344CB8AC3E}">
        <p14:creationId xmlns:p14="http://schemas.microsoft.com/office/powerpoint/2010/main" val="34847115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599117"/>
            <a:ext cx="8568952" cy="3508653"/>
          </a:xfrm>
          <a:prstGeom prst="rect">
            <a:avLst/>
          </a:prstGeom>
          <a:noFill/>
        </p:spPr>
        <p:txBody>
          <a:bodyPr wrap="square" rtlCol="0">
            <a:spAutoFit/>
          </a:bodyPr>
          <a:lstStyle/>
          <a:p>
            <a:pPr algn="just"/>
            <a:r>
              <a:rPr lang="fr-FR" sz="2400" b="1" dirty="0" smtClean="0">
                <a:solidFill>
                  <a:srgbClr val="002060"/>
                </a:solidFill>
              </a:rPr>
              <a:t>Avantages</a:t>
            </a:r>
            <a:r>
              <a:rPr lang="fr-FR" sz="2400" dirty="0" smtClean="0">
                <a:solidFill>
                  <a:srgbClr val="002060"/>
                </a:solidFill>
              </a:rPr>
              <a:t> :</a:t>
            </a:r>
          </a:p>
          <a:p>
            <a:pPr algn="just"/>
            <a:endParaRPr lang="fr-FR" dirty="0" smtClean="0">
              <a:solidFill>
                <a:srgbClr val="002060"/>
              </a:solidFill>
            </a:endParaRPr>
          </a:p>
          <a:p>
            <a:pPr algn="just">
              <a:defRPr/>
            </a:pPr>
            <a:r>
              <a:rPr lang="fr-FR" b="1" dirty="0">
                <a:solidFill>
                  <a:srgbClr val="002060"/>
                </a:solidFill>
                <a:cs typeface="Arial" charset="0"/>
              </a:rPr>
              <a:t>Recentrage sur le cœur de métier </a:t>
            </a:r>
            <a:r>
              <a:rPr lang="fr-FR" dirty="0">
                <a:solidFill>
                  <a:srgbClr val="002060"/>
                </a:solidFill>
                <a:cs typeface="Arial" charset="0"/>
              </a:rPr>
              <a:t>: </a:t>
            </a:r>
          </a:p>
          <a:p>
            <a:pPr algn="just">
              <a:defRPr/>
            </a:pPr>
            <a:endParaRPr lang="fr-FR" dirty="0">
              <a:solidFill>
                <a:srgbClr val="002060"/>
              </a:solidFill>
              <a:cs typeface="Arial" charset="0"/>
            </a:endParaRPr>
          </a:p>
          <a:p>
            <a:pPr marL="285750" indent="-285750" algn="just">
              <a:buFont typeface="Arial" panose="020B0604020202020204" pitchFamily="34" charset="0"/>
              <a:buChar char="•"/>
              <a:defRPr/>
            </a:pPr>
            <a:r>
              <a:rPr lang="fr-FR" dirty="0">
                <a:solidFill>
                  <a:srgbClr val="002060"/>
                </a:solidFill>
                <a:cs typeface="Arial" charset="0"/>
              </a:rPr>
              <a:t>Le recours au </a:t>
            </a:r>
            <a:r>
              <a:rPr lang="fr-FR" i="1" dirty="0">
                <a:solidFill>
                  <a:srgbClr val="002060"/>
                </a:solidFill>
                <a:cs typeface="Arial" charset="0"/>
              </a:rPr>
              <a:t>cloud </a:t>
            </a:r>
            <a:r>
              <a:rPr lang="fr-FR" i="1" dirty="0" err="1">
                <a:solidFill>
                  <a:srgbClr val="002060"/>
                </a:solidFill>
                <a:cs typeface="Arial" charset="0"/>
              </a:rPr>
              <a:t>computing</a:t>
            </a:r>
            <a:r>
              <a:rPr lang="fr-FR" dirty="0">
                <a:solidFill>
                  <a:srgbClr val="002060"/>
                </a:solidFill>
                <a:cs typeface="Arial" charset="0"/>
              </a:rPr>
              <a:t> permet de décharger les équipes informatique des entreprises, qui ont alors plus de disponibilité pour des activités à haute valeur ajoutée. </a:t>
            </a:r>
          </a:p>
          <a:p>
            <a:pPr marL="285750" indent="-285750" algn="just">
              <a:buFont typeface="Arial" panose="020B0604020202020204" pitchFamily="34" charset="0"/>
              <a:buChar char="•"/>
              <a:defRPr/>
            </a:pPr>
            <a:r>
              <a:rPr lang="fr-FR" dirty="0">
                <a:solidFill>
                  <a:srgbClr val="002060"/>
                </a:solidFill>
                <a:cs typeface="Arial" charset="0"/>
              </a:rPr>
              <a:t>La maintenance, la sécurisation et les évolutions des services étant à la charge exclusive du prestataire, dont c'est généralement le cœur de métier, celles-ci ont tendance à être mieux réalisées et plus rapidement que lorsque sous la responsabilité du client (principalement lorsque celui-ci n'est pas une organisation à vocation informatique</a:t>
            </a:r>
            <a:r>
              <a:rPr lang="fr-FR" dirty="0" smtClean="0">
                <a:solidFill>
                  <a:srgbClr val="002060"/>
                </a:solidFill>
                <a:cs typeface="Arial" charset="0"/>
              </a:rPr>
              <a:t>).</a:t>
            </a:r>
            <a:r>
              <a:rPr lang="fr-FR" dirty="0">
                <a:solidFill>
                  <a:srgbClr val="002060"/>
                </a:solidFill>
                <a:cs typeface="Arial" charset="0"/>
              </a:rPr>
              <a:t> </a:t>
            </a:r>
          </a:p>
        </p:txBody>
      </p:sp>
      <p:sp>
        <p:nvSpPr>
          <p:cNvPr id="3" name="Title 1"/>
          <p:cNvSpPr txBox="1">
            <a:spLocks/>
          </p:cNvSpPr>
          <p:nvPr/>
        </p:nvSpPr>
        <p:spPr>
          <a:xfrm>
            <a:off x="3995936" y="354226"/>
            <a:ext cx="1656184" cy="244891"/>
          </a:xfrm>
          <a:prstGeom prst="rect">
            <a:avLst/>
          </a:prstGeom>
        </p:spPr>
        <p:txBody>
          <a:bodyPr anchor="ctr" anchorCtr="0">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BENEFICES </a:t>
            </a: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62</a:t>
            </a:fld>
            <a:endParaRPr lang="en-US"/>
          </a:p>
        </p:txBody>
      </p:sp>
      <p:pic>
        <p:nvPicPr>
          <p:cNvPr id="17410" name="Picture 2" descr="D:\Users\blisan\Pictures\cloud\cloud computing advant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908" y="3861048"/>
            <a:ext cx="5485792" cy="267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848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248" y="171663"/>
            <a:ext cx="2133600" cy="365125"/>
          </a:xfrm>
        </p:spPr>
        <p:txBody>
          <a:bodyPr/>
          <a:lstStyle/>
          <a:p>
            <a:fld id="{84084C39-E697-4972-A878-9CAFD629EB01}" type="slidenum">
              <a:rPr lang="en-US" smtClean="0"/>
              <a:t>63</a:t>
            </a:fld>
            <a:endParaRPr lang="en-US" dirty="0"/>
          </a:p>
        </p:txBody>
      </p:sp>
      <p:sp>
        <p:nvSpPr>
          <p:cNvPr id="3" name="Title 1"/>
          <p:cNvSpPr txBox="1">
            <a:spLocks/>
          </p:cNvSpPr>
          <p:nvPr/>
        </p:nvSpPr>
        <p:spPr>
          <a:xfrm>
            <a:off x="4478303" y="164220"/>
            <a:ext cx="1656184" cy="244891"/>
          </a:xfrm>
          <a:prstGeom prst="rect">
            <a:avLst/>
          </a:prstGeom>
        </p:spPr>
        <p:txBody>
          <a:bodyPr anchor="ctr" anchorCtr="0">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BENEFICES </a:t>
            </a:r>
          </a:p>
        </p:txBody>
      </p:sp>
      <p:sp>
        <p:nvSpPr>
          <p:cNvPr id="4" name="Rectangle 6"/>
          <p:cNvSpPr>
            <a:spLocks noChangeArrowheads="1"/>
          </p:cNvSpPr>
          <p:nvPr/>
        </p:nvSpPr>
        <p:spPr bwMode="auto">
          <a:xfrm>
            <a:off x="215351" y="363358"/>
            <a:ext cx="2916489" cy="32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80000"/>
              <a:buFont typeface="Wingdings" panose="05000000000000000000" pitchFamily="2" charset="2"/>
              <a:buChar char="è"/>
              <a:defRPr sz="24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800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9pPr>
          </a:lstStyle>
          <a:p>
            <a:pPr>
              <a:lnSpc>
                <a:spcPct val="80000"/>
              </a:lnSpc>
            </a:pPr>
            <a:r>
              <a:rPr lang="fr-FR" altLang="fr-FR" b="1" dirty="0" smtClean="0">
                <a:solidFill>
                  <a:schemeClr val="accent1"/>
                </a:solidFill>
              </a:rPr>
              <a:t>Inconvénients</a:t>
            </a:r>
            <a:endParaRPr lang="fr-FR" altLang="fr-FR" b="1" dirty="0">
              <a:solidFill>
                <a:schemeClr val="accent1"/>
              </a:solidFill>
            </a:endParaRPr>
          </a:p>
        </p:txBody>
      </p:sp>
      <p:sp>
        <p:nvSpPr>
          <p:cNvPr id="5" name="ZoneTexte 4"/>
          <p:cNvSpPr txBox="1"/>
          <p:nvPr/>
        </p:nvSpPr>
        <p:spPr>
          <a:xfrm>
            <a:off x="33897" y="836712"/>
            <a:ext cx="8928100" cy="4247317"/>
          </a:xfrm>
          <a:prstGeom prst="rect">
            <a:avLst/>
          </a:prstGeom>
          <a:noFill/>
        </p:spPr>
        <p:txBody>
          <a:bodyPr>
            <a:spAutoFit/>
          </a:bodyPr>
          <a:lstStyle/>
          <a:p>
            <a:pPr algn="just">
              <a:defRPr/>
            </a:pPr>
            <a:r>
              <a:rPr lang="fr-FR" b="1" dirty="0" smtClean="0">
                <a:solidFill>
                  <a:srgbClr val="002060"/>
                </a:solidFill>
                <a:latin typeface="Arial" charset="0"/>
                <a:cs typeface="Arial" charset="0"/>
              </a:rPr>
              <a:t>   Perte </a:t>
            </a:r>
            <a:r>
              <a:rPr lang="fr-FR" b="1" dirty="0">
                <a:solidFill>
                  <a:srgbClr val="002060"/>
                </a:solidFill>
                <a:latin typeface="Arial" charset="0"/>
                <a:cs typeface="Arial" charset="0"/>
              </a:rPr>
              <a:t>de la maîtrise de son informatique (confiée à un ou des tiers</a:t>
            </a:r>
            <a:r>
              <a:rPr lang="fr-FR" b="1" dirty="0" smtClean="0">
                <a:solidFill>
                  <a:srgbClr val="002060"/>
                </a:solidFill>
                <a:latin typeface="Arial" charset="0"/>
                <a:cs typeface="Arial" charset="0"/>
              </a:rPr>
              <a:t>)</a:t>
            </a:r>
          </a:p>
          <a:p>
            <a:pPr algn="just">
              <a:defRPr/>
            </a:pPr>
            <a:endParaRPr lang="fr-FR" b="1" dirty="0">
              <a:solidFill>
                <a:srgbClr val="002060"/>
              </a:solidFill>
              <a:latin typeface="Arial" charset="0"/>
              <a:cs typeface="Arial" charset="0"/>
            </a:endParaRPr>
          </a:p>
          <a:p>
            <a:pPr marL="285750" indent="-285750" algn="just">
              <a:buFont typeface="Arial" panose="020B0604020202020204" pitchFamily="34" charset="0"/>
              <a:buChar char="•"/>
              <a:defRPr/>
            </a:pPr>
            <a:r>
              <a:rPr lang="fr-FR" dirty="0">
                <a:solidFill>
                  <a:srgbClr val="002060"/>
                </a:solidFill>
                <a:latin typeface="Arial" charset="0"/>
                <a:cs typeface="Arial" charset="0"/>
              </a:rPr>
              <a:t>Du fait que l'on ne peut pas toujours exporter les données d'un service cloud, la réversibilité (ou les coûts de sortie associés) n'est pas toujours prise en compte dans le cadre du projet.</a:t>
            </a:r>
          </a:p>
          <a:p>
            <a:pPr marL="285750" indent="-285750" algn="just">
              <a:buFont typeface="Arial" panose="020B0604020202020204" pitchFamily="34" charset="0"/>
              <a:buChar char="•"/>
              <a:defRPr/>
            </a:pPr>
            <a:r>
              <a:rPr lang="fr-FR" dirty="0">
                <a:solidFill>
                  <a:srgbClr val="002060"/>
                </a:solidFill>
                <a:latin typeface="Arial" charset="0"/>
                <a:cs typeface="Arial" charset="0"/>
              </a:rPr>
              <a:t>Tout comme avec l’</a:t>
            </a:r>
            <a:r>
              <a:rPr lang="fr-FR" dirty="0" err="1">
                <a:solidFill>
                  <a:srgbClr val="002060"/>
                </a:solidFill>
                <a:latin typeface="Arial" charset="0"/>
                <a:cs typeface="Arial" charset="0"/>
              </a:rPr>
              <a:t>infogérence</a:t>
            </a:r>
            <a:r>
              <a:rPr lang="fr-FR" dirty="0">
                <a:solidFill>
                  <a:srgbClr val="002060"/>
                </a:solidFill>
                <a:latin typeface="Arial" charset="0"/>
                <a:cs typeface="Arial" charset="0"/>
              </a:rPr>
              <a:t> (°), le client se trouve souvent « piégé » par son prestataire et c'est seulement lorsqu'il y a des problèmes (changement des termes du contrat ou des conditions générales d'utilisation, augmentation du prix du service, besoin d'accéder à ses données en local, etc.) qu'il se rend compte de l'</a:t>
            </a:r>
            <a:r>
              <a:rPr lang="fr-FR" dirty="0">
                <a:solidFill>
                  <a:srgbClr val="002060"/>
                </a:solidFill>
                <a:latin typeface="Arial" charset="0"/>
                <a:cs typeface="Arial" charset="0"/>
                <a:hlinkClick r:id="rId2" tooltip="Enfermement propriétaire"/>
              </a:rPr>
              <a:t>enfermement propriétaire</a:t>
            </a:r>
            <a:r>
              <a:rPr lang="fr-FR" dirty="0">
                <a:solidFill>
                  <a:srgbClr val="002060"/>
                </a:solidFill>
                <a:latin typeface="Arial" charset="0"/>
                <a:cs typeface="Arial" charset="0"/>
              </a:rPr>
              <a:t> (</a:t>
            </a:r>
            <a:r>
              <a:rPr lang="fr-FR" i="1" dirty="0" err="1">
                <a:solidFill>
                  <a:srgbClr val="002060"/>
                </a:solidFill>
                <a:latin typeface="Arial" charset="0"/>
                <a:cs typeface="Arial" charset="0"/>
              </a:rPr>
              <a:t>vendor</a:t>
            </a:r>
            <a:r>
              <a:rPr lang="fr-FR" i="1" dirty="0">
                <a:solidFill>
                  <a:srgbClr val="002060"/>
                </a:solidFill>
                <a:latin typeface="Arial" charset="0"/>
                <a:cs typeface="Arial" charset="0"/>
              </a:rPr>
              <a:t> lock-in</a:t>
            </a:r>
            <a:r>
              <a:rPr lang="fr-FR" dirty="0">
                <a:solidFill>
                  <a:srgbClr val="002060"/>
                </a:solidFill>
                <a:latin typeface="Arial" charset="0"/>
                <a:cs typeface="Arial" charset="0"/>
              </a:rPr>
              <a:t>) dans lequel il se trouve</a:t>
            </a:r>
            <a:r>
              <a:rPr lang="fr-FR" dirty="0" smtClean="0">
                <a:solidFill>
                  <a:srgbClr val="002060"/>
                </a:solidFill>
                <a:latin typeface="Arial" charset="0"/>
                <a:cs typeface="Arial" charset="0"/>
              </a:rPr>
              <a:t>.</a:t>
            </a:r>
          </a:p>
          <a:p>
            <a:pPr marL="285750" indent="-285750" algn="just">
              <a:buFont typeface="Arial" panose="020B0604020202020204" pitchFamily="34" charset="0"/>
              <a:buChar char="•"/>
              <a:defRPr/>
            </a:pPr>
            <a:r>
              <a:rPr lang="fr-FR" dirty="0">
                <a:solidFill>
                  <a:srgbClr val="002060"/>
                </a:solidFill>
                <a:latin typeface="Arial" charset="0"/>
                <a:cs typeface="Arial" charset="0"/>
              </a:rPr>
              <a:t>Pour </a:t>
            </a:r>
            <a:r>
              <a:rPr lang="fr-FR" dirty="0">
                <a:solidFill>
                  <a:srgbClr val="002060"/>
                </a:solidFill>
                <a:latin typeface="Arial" charset="0"/>
                <a:cs typeface="Arial" charset="0"/>
                <a:hlinkClick r:id="rId3" tooltip="Richard Stallman"/>
              </a:rPr>
              <a:t>Richard </a:t>
            </a:r>
            <a:r>
              <a:rPr lang="fr-FR" dirty="0" err="1" smtClean="0">
                <a:solidFill>
                  <a:srgbClr val="002060"/>
                </a:solidFill>
                <a:latin typeface="Arial" charset="0"/>
                <a:cs typeface="Arial" charset="0"/>
                <a:hlinkClick r:id="rId3" tooltip="Richard Stallman"/>
              </a:rPr>
              <a:t>Stallman</a:t>
            </a:r>
            <a:r>
              <a:rPr lang="fr-FR" dirty="0" smtClean="0">
                <a:solidFill>
                  <a:srgbClr val="002060"/>
                </a:solidFill>
                <a:latin typeface="Arial" charset="0"/>
                <a:cs typeface="Arial" charset="0"/>
              </a:rPr>
              <a:t>, </a:t>
            </a:r>
            <a:r>
              <a:rPr lang="fr-FR" dirty="0">
                <a:solidFill>
                  <a:srgbClr val="002060"/>
                </a:solidFill>
                <a:latin typeface="Arial" charset="0"/>
                <a:cs typeface="Arial" charset="0"/>
              </a:rPr>
              <a:t>à l'origine du projet </a:t>
            </a:r>
            <a:r>
              <a:rPr lang="fr-FR" dirty="0">
                <a:solidFill>
                  <a:srgbClr val="002060"/>
                </a:solidFill>
                <a:latin typeface="Arial" charset="0"/>
                <a:cs typeface="Arial" charset="0"/>
                <a:hlinkClick r:id="rId4" tooltip="GNU"/>
              </a:rPr>
              <a:t>GNU</a:t>
            </a:r>
            <a:r>
              <a:rPr lang="fr-FR" dirty="0">
                <a:solidFill>
                  <a:srgbClr val="002060"/>
                </a:solidFill>
                <a:latin typeface="Arial" charset="0"/>
                <a:cs typeface="Arial" charset="0"/>
              </a:rPr>
              <a:t>, l'informatique dans le nuage « est un piège », </a:t>
            </a:r>
            <a:r>
              <a:rPr lang="fr-FR" dirty="0">
                <a:solidFill>
                  <a:srgbClr val="FF0000"/>
                </a:solidFill>
                <a:latin typeface="Arial" charset="0"/>
                <a:cs typeface="Arial" charset="0"/>
              </a:rPr>
              <a:t>les utilisateurs perdent le contrôle de leurs applications</a:t>
            </a:r>
            <a:r>
              <a:rPr lang="fr-FR" dirty="0">
                <a:solidFill>
                  <a:srgbClr val="002060"/>
                </a:solidFill>
                <a:latin typeface="Arial" charset="0"/>
                <a:cs typeface="Arial" charset="0"/>
              </a:rPr>
              <a:t>. Il le considère comme un concept publicitaire sans intérêt, rejoignant les critiques exprimées par </a:t>
            </a:r>
            <a:r>
              <a:rPr lang="fr-FR" dirty="0">
                <a:solidFill>
                  <a:srgbClr val="002060"/>
                </a:solidFill>
                <a:latin typeface="Arial" charset="0"/>
                <a:cs typeface="Arial" charset="0"/>
                <a:hlinkClick r:id="rId5" tooltip="Lawrence Ellison"/>
              </a:rPr>
              <a:t>Larry Ellison</a:t>
            </a:r>
            <a:r>
              <a:rPr lang="fr-FR" dirty="0">
                <a:solidFill>
                  <a:srgbClr val="002060"/>
                </a:solidFill>
                <a:latin typeface="Arial" charset="0"/>
                <a:cs typeface="Arial" charset="0"/>
              </a:rPr>
              <a:t>, fondateur d'</a:t>
            </a:r>
            <a:r>
              <a:rPr lang="fr-FR" dirty="0">
                <a:solidFill>
                  <a:srgbClr val="002060"/>
                </a:solidFill>
                <a:latin typeface="Arial" charset="0"/>
                <a:cs typeface="Arial" charset="0"/>
                <a:hlinkClick r:id="rId6" tooltip="Oracle Corporation"/>
              </a:rPr>
              <a:t>Oracle</a:t>
            </a:r>
            <a:r>
              <a:rPr lang="fr-FR" dirty="0">
                <a:solidFill>
                  <a:srgbClr val="002060"/>
                </a:solidFill>
                <a:latin typeface="Arial" charset="0"/>
                <a:cs typeface="Arial" charset="0"/>
              </a:rPr>
              <a:t>, </a:t>
            </a:r>
            <a:r>
              <a:rPr lang="fr-FR" i="1" dirty="0">
                <a:solidFill>
                  <a:srgbClr val="002060"/>
                </a:solidFill>
                <a:latin typeface="Arial" charset="0"/>
                <a:cs typeface="Arial" charset="0"/>
              </a:rPr>
              <a:t>selon lequel il s'agit d'un phénomène de </a:t>
            </a:r>
            <a:r>
              <a:rPr lang="fr-FR" i="1" dirty="0" smtClean="0">
                <a:solidFill>
                  <a:srgbClr val="002060"/>
                </a:solidFill>
                <a:latin typeface="Arial" charset="0"/>
                <a:cs typeface="Arial" charset="0"/>
              </a:rPr>
              <a:t>mode</a:t>
            </a:r>
            <a:r>
              <a:rPr lang="fr-FR" dirty="0" smtClean="0">
                <a:solidFill>
                  <a:srgbClr val="002060"/>
                </a:solidFill>
                <a:latin typeface="Arial" charset="0"/>
                <a:cs typeface="Arial" charset="0"/>
              </a:rPr>
              <a:t>.</a:t>
            </a:r>
            <a:endParaRPr lang="fr-FR" dirty="0">
              <a:solidFill>
                <a:srgbClr val="002060"/>
              </a:solidFill>
              <a:latin typeface="Arial" charset="0"/>
              <a:cs typeface="Arial" charset="0"/>
            </a:endParaRPr>
          </a:p>
          <a:p>
            <a:pPr marL="285750" indent="-285750" algn="just">
              <a:buFont typeface="Arial" panose="020B0604020202020204" pitchFamily="34" charset="0"/>
              <a:buChar char="•"/>
              <a:defRPr/>
            </a:pPr>
            <a:endParaRPr lang="fr-FR" dirty="0">
              <a:solidFill>
                <a:srgbClr val="002060"/>
              </a:solidFill>
              <a:latin typeface="Arial" charset="0"/>
              <a:cs typeface="Arial" charset="0"/>
            </a:endParaRPr>
          </a:p>
        </p:txBody>
      </p:sp>
      <p:sp>
        <p:nvSpPr>
          <p:cNvPr id="6" name="ZoneTexte 2"/>
          <p:cNvSpPr txBox="1">
            <a:spLocks noChangeArrowheads="1"/>
          </p:cNvSpPr>
          <p:nvPr/>
        </p:nvSpPr>
        <p:spPr bwMode="auto">
          <a:xfrm>
            <a:off x="215351" y="5013176"/>
            <a:ext cx="87137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anose="05000000000000000000" pitchFamily="2" charset="2"/>
              <a:buChar char="è"/>
              <a:defRPr sz="24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800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fr-FR" altLang="fr-FR" sz="1200" dirty="0">
                <a:solidFill>
                  <a:srgbClr val="002060"/>
                </a:solidFill>
              </a:rPr>
              <a:t>(°) </a:t>
            </a:r>
            <a:r>
              <a:rPr lang="fr-FR" altLang="fr-FR" sz="1200" dirty="0"/>
              <a:t>L'</a:t>
            </a:r>
            <a:r>
              <a:rPr lang="fr-FR" altLang="fr-FR" sz="1200" b="1" dirty="0"/>
              <a:t>infogérance</a:t>
            </a:r>
            <a:r>
              <a:rPr lang="fr-FR" altLang="fr-FR" sz="1200" dirty="0"/>
              <a:t> (cas particulier d'</a:t>
            </a:r>
            <a:r>
              <a:rPr lang="fr-FR" altLang="fr-FR" sz="1200" b="1" dirty="0">
                <a:hlinkClick r:id="rId7" tooltip="Externalisation"/>
              </a:rPr>
              <a:t>externalisation</a:t>
            </a:r>
            <a:r>
              <a:rPr lang="fr-FR" altLang="fr-FR" sz="1200" dirty="0"/>
              <a:t>) est un </a:t>
            </a:r>
            <a:r>
              <a:rPr lang="fr-FR" altLang="fr-FR" sz="1200" dirty="0">
                <a:hlinkClick r:id="rId8" tooltip="Service (économie)"/>
              </a:rPr>
              <a:t>service</a:t>
            </a:r>
            <a:r>
              <a:rPr lang="fr-FR" altLang="fr-FR" sz="1200" dirty="0"/>
              <a:t> défini comme le résultat d’une </a:t>
            </a:r>
            <a:r>
              <a:rPr lang="fr-FR" altLang="fr-FR" sz="1200" dirty="0">
                <a:hlinkClick r:id="rId9" tooltip="Intégration (mathématiques)"/>
              </a:rPr>
              <a:t>intégration</a:t>
            </a:r>
            <a:r>
              <a:rPr lang="fr-FR" altLang="fr-FR" sz="1200" dirty="0"/>
              <a:t> d’un ensemble de services élémentaires, visant à confier à un prestataire </a:t>
            </a:r>
            <a:r>
              <a:rPr lang="fr-FR" altLang="fr-FR" sz="1200" dirty="0">
                <a:hlinkClick r:id="rId10" tooltip="Informatique"/>
              </a:rPr>
              <a:t>informatique</a:t>
            </a:r>
            <a:r>
              <a:rPr lang="fr-FR" altLang="fr-FR" sz="1200" dirty="0"/>
              <a:t> tout ou une partie du </a:t>
            </a:r>
            <a:r>
              <a:rPr lang="fr-FR" altLang="fr-FR" sz="1200" dirty="0">
                <a:hlinkClick r:id="rId11" tooltip="Système d'information"/>
              </a:rPr>
              <a:t>système d'information</a:t>
            </a:r>
            <a:r>
              <a:rPr lang="fr-FR" altLang="fr-FR" sz="1200" dirty="0"/>
              <a:t> (SI) d’un client, dans le cadre d’un contrat pluriannuel, à base forfaitaire, avec un </a:t>
            </a:r>
            <a:r>
              <a:rPr lang="fr-FR" altLang="fr-FR" sz="1200" dirty="0">
                <a:hlinkClick r:id="rId12" tooltip="Niveau de services (page inexistante)"/>
              </a:rPr>
              <a:t>niveau de services</a:t>
            </a:r>
            <a:r>
              <a:rPr lang="fr-FR" altLang="fr-FR" sz="1200" dirty="0"/>
              <a:t> et une durée définie (définition de l'</a:t>
            </a:r>
            <a:r>
              <a:rPr lang="fr-FR" altLang="fr-FR" sz="1200" dirty="0">
                <a:hlinkClick r:id="rId13" tooltip="Afnor"/>
              </a:rPr>
              <a:t>AFNOR</a:t>
            </a:r>
            <a:r>
              <a:rPr lang="fr-FR" altLang="fr-FR" sz="1200" dirty="0"/>
              <a:t>). En d’autres termes, </a:t>
            </a:r>
            <a:r>
              <a:rPr lang="fr-FR" altLang="fr-FR" sz="1200" b="1" dirty="0"/>
              <a:t>c’est l’externalisation de tout ou partie de la gestion et de l’exploitation du SI à un prestataire informatique tiers </a:t>
            </a:r>
            <a:r>
              <a:rPr lang="fr-FR" altLang="fr-FR" sz="1200" dirty="0"/>
              <a:t>(</a:t>
            </a:r>
            <a:r>
              <a:rPr lang="fr-FR" altLang="fr-FR" sz="1200" dirty="0">
                <a:hlinkClick r:id="rId14" tooltip="SSII"/>
              </a:rPr>
              <a:t>SSII</a:t>
            </a:r>
            <a:r>
              <a:rPr lang="fr-FR" altLang="fr-FR" sz="1200" dirty="0"/>
              <a:t> nouvellement appelé </a:t>
            </a:r>
            <a:r>
              <a:rPr lang="fr-FR" altLang="fr-FR" sz="1200" dirty="0">
                <a:hlinkClick r:id="rId14" tooltip="SSII"/>
              </a:rPr>
              <a:t>ESN</a:t>
            </a:r>
            <a:r>
              <a:rPr lang="fr-FR" altLang="fr-FR" sz="1200" dirty="0"/>
              <a:t>). Cette mission doit s’effectuer dans la durée et non de manière ponctuelle</a:t>
            </a:r>
            <a:r>
              <a:rPr lang="fr-FR" altLang="fr-FR" sz="1200" dirty="0" smtClean="0"/>
              <a:t>. L'externalisation </a:t>
            </a:r>
            <a:r>
              <a:rPr lang="fr-FR" altLang="fr-FR" sz="1200" dirty="0"/>
              <a:t>informatique est la démarche qui conduit à l'infogérance. Son objectif est donc, historiquement, de </a:t>
            </a:r>
            <a:r>
              <a:rPr lang="fr-FR" altLang="fr-FR" sz="1200" b="1" dirty="0"/>
              <a:t>réduire les coûts</a:t>
            </a:r>
            <a:r>
              <a:rPr lang="fr-FR" altLang="fr-FR" sz="1200" dirty="0"/>
              <a:t>. Cependant les entreprises l'utilisent de plus en plus comme vecteur de transformation de leur système d'information et de leurs processus afin </a:t>
            </a:r>
            <a:r>
              <a:rPr lang="fr-FR" altLang="fr-FR" sz="1200" i="1" dirty="0"/>
              <a:t>d'améliorer leurs performances</a:t>
            </a:r>
            <a:r>
              <a:rPr lang="fr-FR" altLang="fr-FR" sz="1200" dirty="0"/>
              <a:t>, ainsi que pour </a:t>
            </a:r>
            <a:r>
              <a:rPr lang="fr-FR" altLang="fr-FR" sz="1200" b="1" dirty="0"/>
              <a:t>pouvoir se recentrer sur leur métier de base</a:t>
            </a:r>
            <a:r>
              <a:rPr lang="fr-FR" altLang="fr-FR" sz="1200" dirty="0"/>
              <a:t>. Source : </a:t>
            </a:r>
            <a:r>
              <a:rPr lang="fr-FR" altLang="fr-FR" sz="1200" dirty="0">
                <a:hlinkClick r:id="rId15"/>
              </a:rPr>
              <a:t>http://fr.wikipedia.org/wiki/Infog%C3%A9rance</a:t>
            </a:r>
            <a:r>
              <a:rPr lang="fr-FR" altLang="fr-FR" sz="1200" dirty="0"/>
              <a:t>  </a:t>
            </a:r>
          </a:p>
        </p:txBody>
      </p:sp>
    </p:spTree>
    <p:extLst>
      <p:ext uri="{BB962C8B-B14F-4D97-AF65-F5344CB8AC3E}">
        <p14:creationId xmlns:p14="http://schemas.microsoft.com/office/powerpoint/2010/main" val="2418040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248" y="171663"/>
            <a:ext cx="2133600" cy="365125"/>
          </a:xfrm>
        </p:spPr>
        <p:txBody>
          <a:bodyPr/>
          <a:lstStyle/>
          <a:p>
            <a:fld id="{84084C39-E697-4972-A878-9CAFD629EB01}" type="slidenum">
              <a:rPr lang="en-US" smtClean="0"/>
              <a:t>64</a:t>
            </a:fld>
            <a:endParaRPr lang="en-US" dirty="0"/>
          </a:p>
        </p:txBody>
      </p:sp>
      <p:sp>
        <p:nvSpPr>
          <p:cNvPr id="3" name="Title 1"/>
          <p:cNvSpPr txBox="1">
            <a:spLocks/>
          </p:cNvSpPr>
          <p:nvPr/>
        </p:nvSpPr>
        <p:spPr>
          <a:xfrm>
            <a:off x="3491880" y="195847"/>
            <a:ext cx="1656184" cy="244891"/>
          </a:xfrm>
          <a:prstGeom prst="rect">
            <a:avLst/>
          </a:prstGeom>
        </p:spPr>
        <p:txBody>
          <a:bodyPr anchor="ctr" anchorCtr="0">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BENEFICES </a:t>
            </a:r>
          </a:p>
        </p:txBody>
      </p:sp>
      <p:sp>
        <p:nvSpPr>
          <p:cNvPr id="4" name="Rectangle 6"/>
          <p:cNvSpPr>
            <a:spLocks noChangeArrowheads="1"/>
          </p:cNvSpPr>
          <p:nvPr/>
        </p:nvSpPr>
        <p:spPr bwMode="auto">
          <a:xfrm>
            <a:off x="107504" y="918125"/>
            <a:ext cx="2916489" cy="32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80000"/>
              <a:buFont typeface="Wingdings" panose="05000000000000000000" pitchFamily="2" charset="2"/>
              <a:buChar char="è"/>
              <a:defRPr sz="24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800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9pPr>
          </a:lstStyle>
          <a:p>
            <a:pPr>
              <a:lnSpc>
                <a:spcPct val="80000"/>
              </a:lnSpc>
            </a:pPr>
            <a:r>
              <a:rPr lang="fr-FR" altLang="fr-FR" b="1" dirty="0" smtClean="0">
                <a:solidFill>
                  <a:schemeClr val="accent1"/>
                </a:solidFill>
              </a:rPr>
              <a:t>Inconvénients</a:t>
            </a:r>
            <a:endParaRPr lang="fr-FR" altLang="fr-FR" b="1" dirty="0">
              <a:solidFill>
                <a:schemeClr val="accent1"/>
              </a:solidFill>
            </a:endParaRPr>
          </a:p>
        </p:txBody>
      </p:sp>
      <p:sp>
        <p:nvSpPr>
          <p:cNvPr id="5" name="ZoneTexte 4"/>
          <p:cNvSpPr txBox="1"/>
          <p:nvPr/>
        </p:nvSpPr>
        <p:spPr>
          <a:xfrm>
            <a:off x="107504" y="1628800"/>
            <a:ext cx="8722497" cy="4801314"/>
          </a:xfrm>
          <a:prstGeom prst="rect">
            <a:avLst/>
          </a:prstGeom>
          <a:noFill/>
        </p:spPr>
        <p:txBody>
          <a:bodyPr wrap="square">
            <a:spAutoFit/>
          </a:bodyPr>
          <a:lstStyle/>
          <a:p>
            <a:pPr algn="just">
              <a:defRPr/>
            </a:pPr>
            <a:r>
              <a:rPr lang="fr-FR" b="1" dirty="0">
                <a:solidFill>
                  <a:srgbClr val="002060"/>
                </a:solidFill>
                <a:latin typeface="Arial" charset="0"/>
                <a:cs typeface="Arial" charset="0"/>
              </a:rPr>
              <a:t>Problèmes de sécurisation de ses données informatiques</a:t>
            </a:r>
          </a:p>
          <a:p>
            <a:pPr algn="just">
              <a:defRPr/>
            </a:pPr>
            <a:endParaRPr lang="fr-FR" b="1" dirty="0">
              <a:solidFill>
                <a:srgbClr val="002060"/>
              </a:solidFill>
              <a:latin typeface="Arial" charset="0"/>
              <a:cs typeface="Arial" charset="0"/>
            </a:endParaRPr>
          </a:p>
          <a:p>
            <a:pPr marL="285750" indent="-285750" algn="just">
              <a:buFont typeface="Arial" panose="020B0604020202020204" pitchFamily="34" charset="0"/>
              <a:buChar char="•"/>
              <a:defRPr/>
            </a:pPr>
            <a:r>
              <a:rPr lang="fr-FR" dirty="0">
                <a:solidFill>
                  <a:srgbClr val="002060"/>
                </a:solidFill>
                <a:latin typeface="Arial" charset="0"/>
                <a:cs typeface="Arial" charset="0"/>
              </a:rPr>
              <a:t>L'utilisation des réseaux publics, dans le cas du </a:t>
            </a:r>
            <a:r>
              <a:rPr lang="fr-FR" i="1" dirty="0">
                <a:solidFill>
                  <a:srgbClr val="002060"/>
                </a:solidFill>
                <a:latin typeface="Arial" charset="0"/>
                <a:cs typeface="Arial" charset="0"/>
              </a:rPr>
              <a:t>cloud</a:t>
            </a:r>
            <a:r>
              <a:rPr lang="fr-FR" dirty="0">
                <a:solidFill>
                  <a:srgbClr val="002060"/>
                </a:solidFill>
                <a:latin typeface="Arial" charset="0"/>
                <a:cs typeface="Arial" charset="0"/>
              </a:rPr>
              <a:t> public, entraîne des risques liés à la </a:t>
            </a:r>
            <a:r>
              <a:rPr lang="fr-FR" dirty="0">
                <a:solidFill>
                  <a:srgbClr val="002060"/>
                </a:solidFill>
                <a:latin typeface="Arial" charset="0"/>
                <a:cs typeface="Arial" charset="0"/>
                <a:hlinkClick r:id="rId2" tooltip="Sécurité du cloud"/>
              </a:rPr>
              <a:t>sécurité du </a:t>
            </a:r>
            <a:r>
              <a:rPr lang="fr-FR" i="1" dirty="0">
                <a:solidFill>
                  <a:srgbClr val="002060"/>
                </a:solidFill>
                <a:latin typeface="Arial" charset="0"/>
                <a:cs typeface="Arial" charset="0"/>
                <a:hlinkClick r:id="rId2" tooltip="Sécurité du cloud"/>
              </a:rPr>
              <a:t>cloud</a:t>
            </a:r>
            <a:r>
              <a:rPr lang="fr-FR" dirty="0">
                <a:solidFill>
                  <a:srgbClr val="002060"/>
                </a:solidFill>
                <a:latin typeface="Arial" charset="0"/>
                <a:cs typeface="Arial" charset="0"/>
              </a:rPr>
              <a:t>. En effet, la connexion entre les postes et les serveurs applicatifs passe par le réseau internet, et expose à des risques supplémentaires de </a:t>
            </a:r>
            <a:r>
              <a:rPr lang="fr-FR" dirty="0">
                <a:solidFill>
                  <a:srgbClr val="002060"/>
                </a:solidFill>
                <a:latin typeface="Arial" charset="0"/>
                <a:cs typeface="Arial" charset="0"/>
                <a:hlinkClick r:id="rId3" tooltip="Cyberattaque"/>
              </a:rPr>
              <a:t>cyberattaques</a:t>
            </a:r>
            <a:r>
              <a:rPr lang="fr-FR" dirty="0">
                <a:solidFill>
                  <a:srgbClr val="002060"/>
                </a:solidFill>
                <a:latin typeface="Arial" charset="0"/>
                <a:cs typeface="Arial" charset="0"/>
              </a:rPr>
              <a:t>, et de violation de confidentialité. Le risque existe pour les particuliers, mais aussi pour les grandes et moyennes entreprises, qui ont depuis longtemps protégé leurs serveurs et leurs applications des attaques venues de l'extérieur grâce à des réseaux internes cloisonnés. </a:t>
            </a:r>
            <a:endParaRPr lang="fr-FR" dirty="0" smtClean="0">
              <a:solidFill>
                <a:srgbClr val="002060"/>
              </a:solidFill>
              <a:latin typeface="Arial" charset="0"/>
              <a:cs typeface="Arial" charset="0"/>
            </a:endParaRPr>
          </a:p>
          <a:p>
            <a:pPr marL="285750" indent="-285750" algn="just">
              <a:buFont typeface="Arial" panose="020B0604020202020204" pitchFamily="34" charset="0"/>
              <a:buChar char="•"/>
              <a:defRPr/>
            </a:pPr>
            <a:r>
              <a:rPr lang="fr-FR" i="1" dirty="0" smtClean="0">
                <a:solidFill>
                  <a:srgbClr val="002060"/>
                </a:solidFill>
                <a:latin typeface="Arial" charset="0"/>
                <a:cs typeface="Arial" charset="0"/>
              </a:rPr>
              <a:t>Mieux </a:t>
            </a:r>
            <a:r>
              <a:rPr lang="fr-FR" i="1" dirty="0">
                <a:solidFill>
                  <a:srgbClr val="002060"/>
                </a:solidFill>
                <a:latin typeface="Arial" charset="0"/>
                <a:cs typeface="Arial" charset="0"/>
              </a:rPr>
              <a:t>vaut ne pas stocker ses codes  et mots de passe (de CB …) sur des stockages partagés Cloud. Donc, bien réfléchir avant de confier ses données à un « gestionnaire tiers ».</a:t>
            </a:r>
          </a:p>
          <a:p>
            <a:pPr marL="285750" indent="-285750" algn="just">
              <a:buFont typeface="Arial" panose="020B0604020202020204" pitchFamily="34" charset="0"/>
              <a:buChar char="•"/>
              <a:defRPr/>
            </a:pPr>
            <a:r>
              <a:rPr lang="fr-FR" dirty="0">
                <a:solidFill>
                  <a:srgbClr val="002060"/>
                </a:solidFill>
                <a:latin typeface="Arial" charset="0"/>
                <a:cs typeface="Arial" charset="0"/>
              </a:rPr>
              <a:t>Tout comme les logiciels installés localement, les services de </a:t>
            </a:r>
            <a:r>
              <a:rPr lang="fr-FR" i="1" dirty="0">
                <a:solidFill>
                  <a:srgbClr val="002060"/>
                </a:solidFill>
                <a:latin typeface="Arial" charset="0"/>
                <a:cs typeface="Arial" charset="0"/>
              </a:rPr>
              <a:t>cloud </a:t>
            </a:r>
            <a:r>
              <a:rPr lang="fr-FR" i="1" dirty="0" err="1">
                <a:solidFill>
                  <a:srgbClr val="002060"/>
                </a:solidFill>
                <a:latin typeface="Arial" charset="0"/>
                <a:cs typeface="Arial" charset="0"/>
              </a:rPr>
              <a:t>computing</a:t>
            </a:r>
            <a:r>
              <a:rPr lang="fr-FR" dirty="0">
                <a:solidFill>
                  <a:srgbClr val="002060"/>
                </a:solidFill>
                <a:latin typeface="Arial" charset="0"/>
                <a:cs typeface="Arial" charset="0"/>
              </a:rPr>
              <a:t> sont utilisables pour lancer des attaques (craquage de mots de passe, déni de service</a:t>
            </a:r>
            <a:r>
              <a:rPr lang="fr-FR" dirty="0" smtClean="0">
                <a:solidFill>
                  <a:srgbClr val="002060"/>
                </a:solidFill>
                <a:latin typeface="Arial" charset="0"/>
                <a:cs typeface="Arial" charset="0"/>
              </a:rPr>
              <a:t>…). </a:t>
            </a:r>
          </a:p>
          <a:p>
            <a:pPr marL="285750" indent="-285750" algn="just">
              <a:buFont typeface="Arial" panose="020B0604020202020204" pitchFamily="34" charset="0"/>
              <a:buChar char="•"/>
              <a:defRPr/>
            </a:pPr>
            <a:r>
              <a:rPr lang="fr-FR" dirty="0" smtClean="0">
                <a:solidFill>
                  <a:srgbClr val="002060"/>
                </a:solidFill>
                <a:latin typeface="Arial" charset="0"/>
                <a:cs typeface="Arial" charset="0"/>
              </a:rPr>
              <a:t>En </a:t>
            </a:r>
            <a:r>
              <a:rPr lang="fr-FR" dirty="0">
                <a:solidFill>
                  <a:srgbClr val="002060"/>
                </a:solidFill>
                <a:latin typeface="Arial" charset="0"/>
                <a:cs typeface="Arial" charset="0"/>
              </a:rPr>
              <a:t>2009, par exemple, un cheval de Troie a utilisé illégalement un service du </a:t>
            </a:r>
            <a:r>
              <a:rPr lang="fr-FR" i="1" dirty="0">
                <a:solidFill>
                  <a:srgbClr val="002060"/>
                </a:solidFill>
                <a:latin typeface="Arial" charset="0"/>
                <a:cs typeface="Arial" charset="0"/>
              </a:rPr>
              <a:t>cloud</a:t>
            </a:r>
            <a:r>
              <a:rPr lang="fr-FR" dirty="0">
                <a:solidFill>
                  <a:srgbClr val="002060"/>
                </a:solidFill>
                <a:latin typeface="Arial" charset="0"/>
                <a:cs typeface="Arial" charset="0"/>
              </a:rPr>
              <a:t> public d'Amazon pour infecter des </a:t>
            </a:r>
            <a:r>
              <a:rPr lang="fr-FR" dirty="0" smtClean="0">
                <a:solidFill>
                  <a:srgbClr val="002060"/>
                </a:solidFill>
                <a:latin typeface="Arial" charset="0"/>
                <a:cs typeface="Arial" charset="0"/>
              </a:rPr>
              <a:t>ordinateurs.</a:t>
            </a:r>
            <a:endParaRPr lang="fr-FR" i="1" dirty="0">
              <a:solidFill>
                <a:srgbClr val="002060"/>
              </a:solidFill>
              <a:latin typeface="Arial" charset="0"/>
              <a:cs typeface="Arial" charset="0"/>
            </a:endParaRPr>
          </a:p>
        </p:txBody>
      </p:sp>
    </p:spTree>
    <p:extLst>
      <p:ext uri="{BB962C8B-B14F-4D97-AF65-F5344CB8AC3E}">
        <p14:creationId xmlns:p14="http://schemas.microsoft.com/office/powerpoint/2010/main" val="11551846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248" y="171663"/>
            <a:ext cx="2133600" cy="365125"/>
          </a:xfrm>
        </p:spPr>
        <p:txBody>
          <a:bodyPr/>
          <a:lstStyle/>
          <a:p>
            <a:fld id="{84084C39-E697-4972-A878-9CAFD629EB01}" type="slidenum">
              <a:rPr lang="en-US" smtClean="0"/>
              <a:t>65</a:t>
            </a:fld>
            <a:endParaRPr lang="en-US" dirty="0"/>
          </a:p>
        </p:txBody>
      </p:sp>
      <p:sp>
        <p:nvSpPr>
          <p:cNvPr id="3" name="Title 1"/>
          <p:cNvSpPr txBox="1">
            <a:spLocks/>
          </p:cNvSpPr>
          <p:nvPr/>
        </p:nvSpPr>
        <p:spPr>
          <a:xfrm>
            <a:off x="3491880" y="195847"/>
            <a:ext cx="1656184" cy="244891"/>
          </a:xfrm>
          <a:prstGeom prst="rect">
            <a:avLst/>
          </a:prstGeom>
        </p:spPr>
        <p:txBody>
          <a:bodyPr anchor="ctr" anchorCtr="0">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BENEFICES </a:t>
            </a:r>
          </a:p>
        </p:txBody>
      </p:sp>
      <p:sp>
        <p:nvSpPr>
          <p:cNvPr id="4" name="Rectangle 6"/>
          <p:cNvSpPr>
            <a:spLocks noChangeArrowheads="1"/>
          </p:cNvSpPr>
          <p:nvPr/>
        </p:nvSpPr>
        <p:spPr bwMode="auto">
          <a:xfrm>
            <a:off x="107504" y="918124"/>
            <a:ext cx="4968552" cy="42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80000"/>
              <a:buFont typeface="Wingdings" panose="05000000000000000000" pitchFamily="2" charset="2"/>
              <a:buChar char="è"/>
              <a:defRPr sz="24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800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9pPr>
          </a:lstStyle>
          <a:p>
            <a:pPr>
              <a:lnSpc>
                <a:spcPct val="80000"/>
              </a:lnSpc>
            </a:pPr>
            <a:r>
              <a:rPr lang="fr-FR" altLang="fr-FR" b="1" dirty="0" smtClean="0">
                <a:solidFill>
                  <a:schemeClr val="accent1"/>
                </a:solidFill>
              </a:rPr>
              <a:t>Avantages et inconvénients</a:t>
            </a:r>
            <a:endParaRPr lang="fr-FR" altLang="fr-FR" b="1" dirty="0">
              <a:solidFill>
                <a:schemeClr val="accent1"/>
              </a:solidFill>
            </a:endParaRPr>
          </a:p>
        </p:txBody>
      </p:sp>
      <p:pic>
        <p:nvPicPr>
          <p:cNvPr id="18434" name="Picture 2" descr="D:\Users\blisan\Pictures\cloud\cloud computing advantages and disadvant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74" y="1412776"/>
            <a:ext cx="4315940" cy="287206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860032" y="4653136"/>
            <a:ext cx="4104456" cy="276999"/>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4"/>
              </a:rPr>
              <a:t>https://u.osu.edu/cloudcomputing/pros-and-cons</a:t>
            </a:r>
            <a:r>
              <a:rPr lang="fr-FR" sz="1200" dirty="0" smtClean="0">
                <a:solidFill>
                  <a:srgbClr val="002060"/>
                </a:solidFill>
                <a:hlinkClick r:id="rId4"/>
              </a:rPr>
              <a:t>/</a:t>
            </a:r>
            <a:r>
              <a:rPr lang="fr-FR" sz="1200" dirty="0" smtClean="0">
                <a:solidFill>
                  <a:srgbClr val="002060"/>
                </a:solidFill>
              </a:rPr>
              <a:t> </a:t>
            </a:r>
            <a:endParaRPr lang="fr-FR" sz="1200" dirty="0">
              <a:solidFill>
                <a:srgbClr val="002060"/>
              </a:solidFill>
            </a:endParaRPr>
          </a:p>
        </p:txBody>
      </p:sp>
      <p:pic>
        <p:nvPicPr>
          <p:cNvPr id="18435" name="Picture 3" descr="D:\Users\blisan\Pictures\cloud\pour et contre le cloud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966" y="1086961"/>
            <a:ext cx="4006689" cy="352369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07504" y="4437112"/>
            <a:ext cx="4608512" cy="646331"/>
          </a:xfrm>
          <a:prstGeom prst="rect">
            <a:avLst/>
          </a:prstGeom>
          <a:noFill/>
        </p:spPr>
        <p:txBody>
          <a:bodyPr wrap="square" rtlCol="0">
            <a:spAutoFit/>
          </a:bodyPr>
          <a:lstStyle/>
          <a:p>
            <a:pPr algn="ctr"/>
            <a:r>
              <a:rPr lang="fr-FR" sz="1200" dirty="0" smtClean="0">
                <a:solidFill>
                  <a:srgbClr val="002060"/>
                </a:solidFill>
              </a:rPr>
              <a:t>Source </a:t>
            </a:r>
            <a:r>
              <a:rPr lang="fr-FR" sz="1200" dirty="0">
                <a:solidFill>
                  <a:srgbClr val="002060"/>
                </a:solidFill>
              </a:rPr>
              <a:t>:  </a:t>
            </a:r>
            <a:r>
              <a:rPr lang="fr-FR" sz="1200" dirty="0">
                <a:solidFill>
                  <a:srgbClr val="002060"/>
                </a:solidFill>
                <a:hlinkClick r:id="rId6"/>
              </a:rPr>
              <a:t>http://www.cloudcomputinginsights.com/management/cloud-computing-advantages-and-disadvantages/?</a:t>
            </a:r>
            <a:r>
              <a:rPr lang="fr-FR" sz="1200" dirty="0" smtClean="0">
                <a:solidFill>
                  <a:srgbClr val="002060"/>
                </a:solidFill>
                <a:hlinkClick r:id="rId6"/>
              </a:rPr>
              <a:t>mode=featured</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41896500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629423"/>
            <a:ext cx="7215336" cy="1095400"/>
          </a:xfrm>
          <a:prstGeom prst="rect">
            <a:avLst/>
          </a:prstGeom>
        </p:spPr>
        <p:txBody>
          <a:bodyPr anchor="ctr"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FF0000"/>
                </a:solidFill>
                <a:latin typeface="+mn-lt"/>
              </a:rPr>
              <a:t>SECURITE DU CLOUD</a:t>
            </a:r>
            <a:endParaRPr lang="en-US" sz="6000" b="1" dirty="0">
              <a:solidFill>
                <a:srgbClr val="FF0000"/>
              </a:solidFill>
              <a:latin typeface="+mn-lt"/>
            </a:endParaRPr>
          </a:p>
        </p:txBody>
      </p:sp>
      <p:sp>
        <p:nvSpPr>
          <p:cNvPr id="3" name="Espace réservé du numéro de diapositive 2"/>
          <p:cNvSpPr>
            <a:spLocks noGrp="1"/>
          </p:cNvSpPr>
          <p:nvPr>
            <p:ph type="sldNum" sz="quarter" idx="12"/>
          </p:nvPr>
        </p:nvSpPr>
        <p:spPr>
          <a:xfrm>
            <a:off x="6492478" y="264298"/>
            <a:ext cx="2133600" cy="365125"/>
          </a:xfrm>
        </p:spPr>
        <p:txBody>
          <a:bodyPr/>
          <a:lstStyle/>
          <a:p>
            <a:fld id="{84084C39-E697-4972-A878-9CAFD629EB01}" type="slidenum">
              <a:rPr lang="en-US" smtClean="0"/>
              <a:t>66</a:t>
            </a:fld>
            <a:endParaRPr lang="en-US"/>
          </a:p>
        </p:txBody>
      </p:sp>
      <p:pic>
        <p:nvPicPr>
          <p:cNvPr id="6" name="Picture 2" descr="D:\Users\blisan\Documents\download\HP-CLOUD\trainings\formation-Cloud-generalites\Shéma seco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6443662"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5762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208" y="494665"/>
            <a:ext cx="8856984" cy="6124754"/>
          </a:xfrm>
          <a:prstGeom prst="rect">
            <a:avLst/>
          </a:prstGeom>
        </p:spPr>
        <p:txBody>
          <a:bodyPr wrap="square">
            <a:spAutoFit/>
          </a:bodyPr>
          <a:lstStyle/>
          <a:p>
            <a:r>
              <a:rPr lang="en-US" sz="2400" dirty="0" smtClean="0">
                <a:solidFill>
                  <a:srgbClr val="FF0000"/>
                </a:solidFill>
              </a:rPr>
              <a:t>SECURITE ET CONFIDENTIALITE</a:t>
            </a:r>
            <a:endParaRPr lang="en-US" sz="2400" dirty="0">
              <a:solidFill>
                <a:srgbClr val="FF0000"/>
              </a:solidFill>
            </a:endParaRPr>
          </a:p>
          <a:p>
            <a:pPr marL="285750" indent="-285750" algn="just">
              <a:buFont typeface="Arial" panose="020B0604020202020204" pitchFamily="34" charset="0"/>
              <a:buChar char="•"/>
            </a:pPr>
            <a:r>
              <a:rPr lang="fr-FR" sz="2300" dirty="0" smtClean="0">
                <a:solidFill>
                  <a:srgbClr val="002060"/>
                </a:solidFill>
              </a:rPr>
              <a:t>Gestion des identifiants (identités).</a:t>
            </a:r>
            <a:endParaRPr lang="fr-FR" sz="2300" dirty="0">
              <a:solidFill>
                <a:srgbClr val="002060"/>
              </a:solidFill>
            </a:endParaRPr>
          </a:p>
          <a:p>
            <a:pPr marL="285750" indent="-285750" algn="just">
              <a:buFont typeface="Arial" panose="020B0604020202020204" pitchFamily="34" charset="0"/>
              <a:buChar char="•"/>
            </a:pPr>
            <a:r>
              <a:rPr lang="fr-FR" sz="2300" dirty="0">
                <a:solidFill>
                  <a:srgbClr val="002060"/>
                </a:solidFill>
              </a:rPr>
              <a:t>Secret. Sécurité et confidentialité des données.</a:t>
            </a:r>
          </a:p>
          <a:p>
            <a:pPr marL="285750" indent="-285750" algn="just">
              <a:buFont typeface="Arial" panose="020B0604020202020204" pitchFamily="34" charset="0"/>
              <a:buChar char="•"/>
            </a:pPr>
            <a:r>
              <a:rPr lang="fr-FR" sz="2300" dirty="0" smtClean="0">
                <a:solidFill>
                  <a:srgbClr val="002060"/>
                </a:solidFill>
              </a:rPr>
              <a:t>Sécurité </a:t>
            </a:r>
            <a:r>
              <a:rPr lang="fr-FR" sz="2300" dirty="0">
                <a:solidFill>
                  <a:srgbClr val="002060"/>
                </a:solidFill>
              </a:rPr>
              <a:t>physique et </a:t>
            </a:r>
            <a:r>
              <a:rPr lang="fr-FR" sz="2300" dirty="0" smtClean="0">
                <a:solidFill>
                  <a:srgbClr val="002060"/>
                </a:solidFill>
              </a:rPr>
              <a:t>personnelle. </a:t>
            </a:r>
          </a:p>
          <a:p>
            <a:pPr marL="285750" indent="-285750" algn="just">
              <a:buFont typeface="Arial" panose="020B0604020202020204" pitchFamily="34" charset="0"/>
              <a:buChar char="•"/>
            </a:pPr>
            <a:r>
              <a:rPr lang="fr-FR" sz="2300" dirty="0" smtClean="0">
                <a:solidFill>
                  <a:srgbClr val="002060"/>
                </a:solidFill>
              </a:rPr>
              <a:t>Non maîtrise de son informatique confiée des tiers. Confiance accordée dans le prestataire tiers. Dépendance ou liberté par rapport à ce dernier </a:t>
            </a:r>
            <a:r>
              <a:rPr lang="fr-FR" sz="2300" dirty="0">
                <a:solidFill>
                  <a:srgbClr val="002060"/>
                </a:solidFill>
              </a:rPr>
              <a:t>? Pérennité de l’hébergeur.</a:t>
            </a:r>
            <a:endParaRPr lang="fr-FR" sz="2300" dirty="0" smtClean="0">
              <a:solidFill>
                <a:srgbClr val="002060"/>
              </a:solidFill>
            </a:endParaRPr>
          </a:p>
          <a:p>
            <a:pPr marL="285750" indent="-285750" algn="just">
              <a:buFont typeface="Arial" panose="020B0604020202020204" pitchFamily="34" charset="0"/>
              <a:buChar char="•"/>
            </a:pPr>
            <a:r>
              <a:rPr lang="fr-FR" sz="2300" dirty="0" smtClean="0">
                <a:solidFill>
                  <a:srgbClr val="002060"/>
                </a:solidFill>
              </a:rPr>
              <a:t>Disponibilité (garantie à 99 % ? Ou bien à combien ? </a:t>
            </a:r>
            <a:r>
              <a:rPr lang="fr-FR" sz="2300">
                <a:solidFill>
                  <a:srgbClr val="002060"/>
                </a:solidFill>
              </a:rPr>
              <a:t>Q</a:t>
            </a:r>
            <a:r>
              <a:rPr lang="fr-FR" sz="2300" smtClean="0">
                <a:solidFill>
                  <a:srgbClr val="002060"/>
                </a:solidFill>
              </a:rPr>
              <a:t>uel </a:t>
            </a:r>
            <a:r>
              <a:rPr lang="fr-FR" sz="2300" dirty="0" smtClean="0">
                <a:solidFill>
                  <a:srgbClr val="002060"/>
                </a:solidFill>
              </a:rPr>
              <a:t>contrat ?).</a:t>
            </a:r>
          </a:p>
          <a:p>
            <a:pPr marL="285750" indent="-285750" algn="just">
              <a:buFont typeface="Arial" panose="020B0604020202020204" pitchFamily="34" charset="0"/>
              <a:buChar char="•"/>
            </a:pPr>
            <a:r>
              <a:rPr lang="fr-FR" sz="2300" dirty="0">
                <a:solidFill>
                  <a:srgbClr val="002060"/>
                </a:solidFill>
              </a:rPr>
              <a:t>Maturité des </a:t>
            </a:r>
            <a:r>
              <a:rPr lang="fr-FR" sz="2300" dirty="0" smtClean="0">
                <a:solidFill>
                  <a:srgbClr val="002060"/>
                </a:solidFill>
              </a:rPr>
              <a:t>applications. </a:t>
            </a:r>
            <a:r>
              <a:rPr lang="fr-FR" sz="2300" dirty="0">
                <a:solidFill>
                  <a:srgbClr val="002060"/>
                </a:solidFill>
              </a:rPr>
              <a:t>Certaines applications sont peu ou pas adaptées à l’interface </a:t>
            </a:r>
            <a:r>
              <a:rPr lang="fr-FR" sz="2300" dirty="0" smtClean="0">
                <a:solidFill>
                  <a:srgbClr val="002060"/>
                </a:solidFill>
              </a:rPr>
              <a:t>web.</a:t>
            </a:r>
          </a:p>
          <a:p>
            <a:pPr marL="285750" indent="-285750" algn="just">
              <a:buFont typeface="Arial" panose="020B0604020202020204" pitchFamily="34" charset="0"/>
              <a:buChar char="•"/>
            </a:pPr>
            <a:r>
              <a:rPr lang="fr-FR" sz="2300" dirty="0" smtClean="0">
                <a:solidFill>
                  <a:srgbClr val="002060"/>
                </a:solidFill>
              </a:rPr>
              <a:t>Sécurité </a:t>
            </a:r>
            <a:r>
              <a:rPr lang="fr-FR" sz="2300" dirty="0">
                <a:solidFill>
                  <a:srgbClr val="002060"/>
                </a:solidFill>
              </a:rPr>
              <a:t>des </a:t>
            </a:r>
            <a:r>
              <a:rPr lang="fr-FR" sz="2300" dirty="0" smtClean="0">
                <a:solidFill>
                  <a:srgbClr val="002060"/>
                </a:solidFill>
              </a:rPr>
              <a:t>applications _ les </a:t>
            </a:r>
            <a:r>
              <a:rPr lang="fr-FR" sz="2300" dirty="0">
                <a:solidFill>
                  <a:srgbClr val="002060"/>
                </a:solidFill>
              </a:rPr>
              <a:t>risques </a:t>
            </a:r>
            <a:r>
              <a:rPr lang="fr-FR" sz="2300" dirty="0" smtClean="0">
                <a:solidFill>
                  <a:srgbClr val="002060"/>
                </a:solidFill>
              </a:rPr>
              <a:t>face aux </a:t>
            </a:r>
            <a:r>
              <a:rPr lang="fr-FR" sz="2300" dirty="0" smtClean="0">
                <a:hlinkClick r:id="rId2" tooltip="Cyberattaque"/>
              </a:rPr>
              <a:t>cyberattaques</a:t>
            </a:r>
            <a:r>
              <a:rPr lang="fr-FR" sz="2300" dirty="0" smtClean="0"/>
              <a:t>.</a:t>
            </a:r>
            <a:endParaRPr lang="fr-FR" sz="2300" dirty="0">
              <a:solidFill>
                <a:srgbClr val="002060"/>
              </a:solidFill>
            </a:endParaRPr>
          </a:p>
          <a:p>
            <a:pPr marL="285750" indent="-285750" algn="just">
              <a:buFont typeface="Arial" panose="020B0604020202020204" pitchFamily="34" charset="0"/>
              <a:buChar char="•"/>
            </a:pPr>
            <a:r>
              <a:rPr lang="fr-FR" sz="2300" dirty="0" smtClean="0">
                <a:solidFill>
                  <a:srgbClr val="002060"/>
                </a:solidFill>
              </a:rPr>
              <a:t>Contrôle </a:t>
            </a:r>
            <a:r>
              <a:rPr lang="fr-FR" sz="2300" dirty="0">
                <a:solidFill>
                  <a:srgbClr val="002060"/>
                </a:solidFill>
              </a:rPr>
              <a:t>des </a:t>
            </a:r>
            <a:r>
              <a:rPr lang="fr-FR" sz="2300" dirty="0" smtClean="0">
                <a:solidFill>
                  <a:srgbClr val="002060"/>
                </a:solidFill>
              </a:rPr>
              <a:t>applications.</a:t>
            </a:r>
            <a:endParaRPr lang="fr-FR" sz="2300" dirty="0">
              <a:solidFill>
                <a:srgbClr val="002060"/>
              </a:solidFill>
            </a:endParaRPr>
          </a:p>
          <a:p>
            <a:pPr marL="285750" indent="-285750" algn="just">
              <a:buFont typeface="Arial" panose="020B0604020202020204" pitchFamily="34" charset="0"/>
              <a:buChar char="•"/>
            </a:pPr>
            <a:r>
              <a:rPr lang="fr-FR" sz="2300" dirty="0" smtClean="0">
                <a:solidFill>
                  <a:srgbClr val="002060"/>
                </a:solidFill>
              </a:rPr>
              <a:t>Questions juridiques _ localisation des </a:t>
            </a:r>
            <a:r>
              <a:rPr lang="fr-FR" sz="2300" dirty="0">
                <a:solidFill>
                  <a:srgbClr val="002060"/>
                </a:solidFill>
              </a:rPr>
              <a:t>données </a:t>
            </a:r>
            <a:r>
              <a:rPr lang="fr-FR" sz="2300" dirty="0" smtClean="0">
                <a:solidFill>
                  <a:srgbClr val="002060"/>
                </a:solidFill>
              </a:rPr>
              <a:t>ou du data </a:t>
            </a:r>
            <a:r>
              <a:rPr lang="fr-FR" sz="2300" dirty="0">
                <a:solidFill>
                  <a:srgbClr val="002060"/>
                </a:solidFill>
              </a:rPr>
              <a:t>center, dépendantes de législations territoriales.</a:t>
            </a:r>
            <a:endParaRPr lang="fr-FR" sz="2300" dirty="0" smtClean="0">
              <a:solidFill>
                <a:srgbClr val="002060"/>
              </a:solidFill>
            </a:endParaRPr>
          </a:p>
          <a:p>
            <a:pPr marL="285750" indent="-285750" algn="just">
              <a:buFont typeface="Arial" panose="020B0604020202020204" pitchFamily="34" charset="0"/>
              <a:buChar char="•"/>
            </a:pPr>
            <a:r>
              <a:rPr lang="fr-FR" altLang="fr-FR" sz="2300" b="1" dirty="0">
                <a:solidFill>
                  <a:srgbClr val="002060"/>
                </a:solidFill>
              </a:rPr>
              <a:t>Aspects </a:t>
            </a:r>
            <a:r>
              <a:rPr lang="fr-FR" altLang="fr-FR" sz="2300" b="1" dirty="0" smtClean="0">
                <a:solidFill>
                  <a:srgbClr val="002060"/>
                </a:solidFill>
              </a:rPr>
              <a:t>contractuels</a:t>
            </a:r>
            <a:r>
              <a:rPr lang="en-US" altLang="fr-FR" sz="2300" dirty="0">
                <a:solidFill>
                  <a:srgbClr val="002060"/>
                </a:solidFill>
              </a:rPr>
              <a:t> </a:t>
            </a:r>
            <a:r>
              <a:rPr lang="en-US" altLang="fr-FR" sz="2300" dirty="0" smtClean="0">
                <a:solidFill>
                  <a:srgbClr val="002060"/>
                </a:solidFill>
              </a:rPr>
              <a:t>: </a:t>
            </a:r>
            <a:r>
              <a:rPr lang="fr-FR" altLang="fr-FR" sz="2300" dirty="0">
                <a:solidFill>
                  <a:srgbClr val="002060"/>
                </a:solidFill>
              </a:rPr>
              <a:t>Les clauses des contrats de services </a:t>
            </a:r>
            <a:r>
              <a:rPr lang="fr-FR" altLang="fr-FR" sz="2300" i="1" dirty="0">
                <a:solidFill>
                  <a:srgbClr val="002060"/>
                </a:solidFill>
              </a:rPr>
              <a:t>cloud</a:t>
            </a:r>
            <a:r>
              <a:rPr lang="fr-FR" altLang="fr-FR" sz="2300" dirty="0">
                <a:solidFill>
                  <a:srgbClr val="002060"/>
                </a:solidFill>
              </a:rPr>
              <a:t> concernent principalement la disponibilité, la sécurité, la confidentialité et le support. </a:t>
            </a:r>
            <a:endParaRPr lang="fr-FR" altLang="fr-FR" sz="2300" b="1" dirty="0">
              <a:solidFill>
                <a:srgbClr val="002060"/>
              </a:solidFill>
            </a:endParaRPr>
          </a:p>
        </p:txBody>
      </p:sp>
      <p:sp>
        <p:nvSpPr>
          <p:cNvPr id="3" name="Title 1"/>
          <p:cNvSpPr txBox="1">
            <a:spLocks/>
          </p:cNvSpPr>
          <p:nvPr/>
        </p:nvSpPr>
        <p:spPr>
          <a:xfrm>
            <a:off x="2627784" y="116632"/>
            <a:ext cx="4176464" cy="3600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SECURITE ET </a:t>
            </a:r>
            <a:r>
              <a:rPr lang="en-US" sz="1800" dirty="0" smtClean="0">
                <a:solidFill>
                  <a:srgbClr val="002060"/>
                </a:solidFill>
              </a:rPr>
              <a:t>CONFIDENTIALITE</a:t>
            </a:r>
            <a:endParaRPr lang="en-US" sz="1800" dirty="0">
              <a:solidFill>
                <a:srgbClr val="002060"/>
              </a:solidFill>
            </a:endParaRP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67</a:t>
            </a:fld>
            <a:endParaRPr lang="en-US"/>
          </a:p>
        </p:txBody>
      </p:sp>
    </p:spTree>
    <p:extLst>
      <p:ext uri="{BB962C8B-B14F-4D97-AF65-F5344CB8AC3E}">
        <p14:creationId xmlns:p14="http://schemas.microsoft.com/office/powerpoint/2010/main" val="8838653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908720"/>
            <a:ext cx="4921540" cy="584775"/>
          </a:xfrm>
          <a:prstGeom prst="rect">
            <a:avLst/>
          </a:prstGeom>
        </p:spPr>
        <p:txBody>
          <a:bodyPr wrap="none">
            <a:spAutoFit/>
          </a:bodyPr>
          <a:lstStyle/>
          <a:p>
            <a:pPr algn="ctr"/>
            <a:r>
              <a:rPr lang="fr-FR" sz="3200" dirty="0">
                <a:solidFill>
                  <a:srgbClr val="002060"/>
                </a:solidFill>
              </a:rPr>
              <a:t>Deux attitudes face au cloud</a:t>
            </a:r>
          </a:p>
        </p:txBody>
      </p:sp>
      <p:sp>
        <p:nvSpPr>
          <p:cNvPr id="3" name="Title 1"/>
          <p:cNvSpPr txBox="1">
            <a:spLocks/>
          </p:cNvSpPr>
          <p:nvPr/>
        </p:nvSpPr>
        <p:spPr>
          <a:xfrm>
            <a:off x="2547881" y="220935"/>
            <a:ext cx="4176464" cy="3600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SECURITE ET </a:t>
            </a:r>
            <a:r>
              <a:rPr lang="en-US" sz="1800" dirty="0" smtClean="0">
                <a:solidFill>
                  <a:srgbClr val="002060"/>
                </a:solidFill>
              </a:rPr>
              <a:t>CONFIDENTIALITE</a:t>
            </a:r>
            <a:endParaRPr lang="en-US" sz="1800" dirty="0">
              <a:solidFill>
                <a:srgbClr val="002060"/>
              </a:solidFill>
            </a:endParaRPr>
          </a:p>
        </p:txBody>
      </p:sp>
      <p:sp>
        <p:nvSpPr>
          <p:cNvPr id="4" name="ZoneTexte 3"/>
          <p:cNvSpPr txBox="1"/>
          <p:nvPr/>
        </p:nvSpPr>
        <p:spPr>
          <a:xfrm>
            <a:off x="251520" y="1844824"/>
            <a:ext cx="8712968" cy="3416320"/>
          </a:xfrm>
          <a:prstGeom prst="rect">
            <a:avLst/>
          </a:prstGeom>
          <a:noFill/>
        </p:spPr>
        <p:txBody>
          <a:bodyPr wrap="square" rtlCol="0">
            <a:spAutoFit/>
          </a:bodyPr>
          <a:lstStyle/>
          <a:p>
            <a:pPr algn="ctr"/>
            <a:r>
              <a:rPr lang="fr-FR" sz="2400" b="1" dirty="0">
                <a:solidFill>
                  <a:srgbClr val="002060"/>
                </a:solidFill>
              </a:rPr>
              <a:t>Pro-cloud</a:t>
            </a:r>
            <a:r>
              <a:rPr lang="fr-FR" sz="2400" dirty="0">
                <a:solidFill>
                  <a:srgbClr val="002060"/>
                </a:solidFill>
              </a:rPr>
              <a:t> </a:t>
            </a:r>
            <a:endParaRPr lang="fr-FR" sz="2400" dirty="0" smtClean="0">
              <a:solidFill>
                <a:srgbClr val="002060"/>
              </a:solidFill>
            </a:endParaRPr>
          </a:p>
          <a:p>
            <a:pPr algn="ctr"/>
            <a:r>
              <a:rPr lang="fr-FR" sz="2400" dirty="0" smtClean="0">
                <a:solidFill>
                  <a:srgbClr val="002060"/>
                </a:solidFill>
              </a:rPr>
              <a:t>Google</a:t>
            </a:r>
            <a:r>
              <a:rPr lang="fr-FR" sz="2400" dirty="0">
                <a:solidFill>
                  <a:srgbClr val="002060"/>
                </a:solidFill>
              </a:rPr>
              <a:t>, Amazon, Microsoft, VMware, Adobe, SAP, Oracle... Open Cloud </a:t>
            </a:r>
            <a:r>
              <a:rPr lang="fr-FR" sz="2400" dirty="0" err="1">
                <a:solidFill>
                  <a:srgbClr val="002060"/>
                </a:solidFill>
              </a:rPr>
              <a:t>community</a:t>
            </a:r>
            <a:r>
              <a:rPr lang="fr-FR" sz="2400" dirty="0">
                <a:solidFill>
                  <a:srgbClr val="002060"/>
                </a:solidFill>
              </a:rPr>
              <a:t> : </a:t>
            </a:r>
            <a:r>
              <a:rPr lang="fr-FR" sz="2400" dirty="0" err="1">
                <a:solidFill>
                  <a:srgbClr val="002060"/>
                </a:solidFill>
              </a:rPr>
              <a:t>dev</a:t>
            </a:r>
            <a:r>
              <a:rPr lang="fr-FR" sz="2400" dirty="0">
                <a:solidFill>
                  <a:srgbClr val="002060"/>
                </a:solidFill>
              </a:rPr>
              <a:t>, tests et production de services Cloud hybride : tester chaque modèle (dédié, </a:t>
            </a:r>
            <a:r>
              <a:rPr lang="fr-FR" sz="2400" dirty="0" err="1">
                <a:solidFill>
                  <a:srgbClr val="002060"/>
                </a:solidFill>
              </a:rPr>
              <a:t>clouds</a:t>
            </a:r>
            <a:r>
              <a:rPr lang="fr-FR" sz="2400" dirty="0">
                <a:solidFill>
                  <a:srgbClr val="002060"/>
                </a:solidFill>
              </a:rPr>
              <a:t>) et ses limites </a:t>
            </a:r>
            <a:endParaRPr lang="fr-FR" sz="2400" dirty="0" smtClean="0">
              <a:solidFill>
                <a:srgbClr val="002060"/>
              </a:solidFill>
            </a:endParaRPr>
          </a:p>
          <a:p>
            <a:pPr algn="ctr"/>
            <a:endParaRPr lang="fr-FR" sz="2400" dirty="0" smtClean="0">
              <a:solidFill>
                <a:srgbClr val="002060"/>
              </a:solidFill>
            </a:endParaRPr>
          </a:p>
          <a:p>
            <a:pPr algn="ctr"/>
            <a:r>
              <a:rPr lang="fr-FR" sz="2400" b="1" dirty="0" smtClean="0">
                <a:solidFill>
                  <a:srgbClr val="002060"/>
                </a:solidFill>
              </a:rPr>
              <a:t>Cloud-pruden</a:t>
            </a:r>
            <a:r>
              <a:rPr lang="fr-FR" sz="2400" dirty="0" smtClean="0">
                <a:solidFill>
                  <a:srgbClr val="002060"/>
                </a:solidFill>
              </a:rPr>
              <a:t>t </a:t>
            </a:r>
          </a:p>
          <a:p>
            <a:pPr algn="ctr"/>
            <a:r>
              <a:rPr lang="fr-FR" sz="2400" dirty="0" smtClean="0">
                <a:solidFill>
                  <a:srgbClr val="002060"/>
                </a:solidFill>
              </a:rPr>
              <a:t>assise </a:t>
            </a:r>
            <a:r>
              <a:rPr lang="fr-FR" sz="2400" dirty="0">
                <a:solidFill>
                  <a:srgbClr val="002060"/>
                </a:solidFill>
              </a:rPr>
              <a:t>financière du prestataire pour acquérir/exploiter l'infra stabilité technologique, rôdé aux reprises après incidents ? Question de confiance, de fiabilité et... d'attentes réalistes </a:t>
            </a: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68</a:t>
            </a:fld>
            <a:endParaRPr lang="en-US"/>
          </a:p>
        </p:txBody>
      </p:sp>
    </p:spTree>
    <p:extLst>
      <p:ext uri="{BB962C8B-B14F-4D97-AF65-F5344CB8AC3E}">
        <p14:creationId xmlns:p14="http://schemas.microsoft.com/office/powerpoint/2010/main" val="862865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5958408" cy="461665"/>
          </a:xfrm>
          <a:prstGeom prst="rect">
            <a:avLst/>
          </a:prstGeom>
        </p:spPr>
        <p:txBody>
          <a:bodyPr wrap="square">
            <a:spAutoFit/>
          </a:bodyPr>
          <a:lstStyle/>
          <a:p>
            <a:r>
              <a:rPr lang="fr-FR" sz="2400" i="1" dirty="0" smtClean="0">
                <a:solidFill>
                  <a:srgbClr val="002060"/>
                </a:solidFill>
              </a:rPr>
              <a:t>Problématiques </a:t>
            </a:r>
            <a:r>
              <a:rPr lang="fr-FR" sz="2400" i="1" dirty="0">
                <a:solidFill>
                  <a:srgbClr val="002060"/>
                </a:solidFill>
              </a:rPr>
              <a:t>de sécurité spécifiques </a:t>
            </a:r>
          </a:p>
        </p:txBody>
      </p:sp>
      <p:sp>
        <p:nvSpPr>
          <p:cNvPr id="3" name="Title 1"/>
          <p:cNvSpPr txBox="1">
            <a:spLocks/>
          </p:cNvSpPr>
          <p:nvPr/>
        </p:nvSpPr>
        <p:spPr>
          <a:xfrm>
            <a:off x="2547881" y="220935"/>
            <a:ext cx="4176464" cy="3600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SECURITE ET </a:t>
            </a:r>
            <a:r>
              <a:rPr lang="en-US" sz="1800" dirty="0" smtClean="0">
                <a:solidFill>
                  <a:srgbClr val="002060"/>
                </a:solidFill>
              </a:rPr>
              <a:t>CONFIDENTIALITE</a:t>
            </a:r>
            <a:endParaRPr lang="en-US" sz="1800" dirty="0">
              <a:solidFill>
                <a:srgbClr val="00206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639078633"/>
              </p:ext>
            </p:extLst>
          </p:nvPr>
        </p:nvGraphicFramePr>
        <p:xfrm>
          <a:off x="783685" y="1268760"/>
          <a:ext cx="3528392" cy="4895448"/>
        </p:xfrm>
        <a:graphic>
          <a:graphicData uri="http://schemas.openxmlformats.org/drawingml/2006/table">
            <a:tbl>
              <a:tblPr firstRow="1" bandRow="1">
                <a:tableStyleId>{5C22544A-7EE6-4342-B048-85BDC9FD1C3A}</a:tableStyleId>
              </a:tblPr>
              <a:tblGrid>
                <a:gridCol w="3528392"/>
              </a:tblGrid>
              <a:tr h="1512168">
                <a:tc>
                  <a:txBody>
                    <a:bodyPr/>
                    <a:lstStyle/>
                    <a:p>
                      <a:endParaRPr lang="fr-FR" sz="1800" b="0" i="0" u="none" strike="noStrike" kern="1200" baseline="0" dirty="0" smtClean="0">
                        <a:solidFill>
                          <a:schemeClr val="lt1"/>
                        </a:solidFill>
                        <a:latin typeface="+mn-lt"/>
                        <a:ea typeface="+mn-ea"/>
                        <a:cs typeface="+mn-cs"/>
                      </a:endParaRPr>
                    </a:p>
                    <a:p>
                      <a:pPr algn="ctr"/>
                      <a:r>
                        <a:rPr lang="fr-FR" sz="2400" b="0" i="0" u="none" strike="noStrike" kern="1200" baseline="0" dirty="0" smtClean="0">
                          <a:solidFill>
                            <a:schemeClr val="lt1"/>
                          </a:solidFill>
                          <a:latin typeface="+mn-lt"/>
                          <a:ea typeface="+mn-ea"/>
                          <a:cs typeface="+mn-cs"/>
                        </a:rPr>
                        <a:t>Confidentialité, intégrité, disponibilité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2168">
                <a:tc>
                  <a:txBody>
                    <a:bodyPr/>
                    <a:lstStyle/>
                    <a:p>
                      <a:pPr algn="just"/>
                      <a:r>
                        <a:rPr lang="fr-FR" sz="1800" b="0" i="0" u="none" strike="noStrike" kern="1200" baseline="0" dirty="0" smtClean="0">
                          <a:solidFill>
                            <a:srgbClr val="002060"/>
                          </a:solidFill>
                          <a:latin typeface="+mn-lt"/>
                          <a:ea typeface="+mn-ea"/>
                          <a:cs typeface="+mn-cs"/>
                        </a:rPr>
                        <a:t>• Accès aux données par du personnel externe à l’entreprise et pas directement sous contrat (exemple prestataire réseau). </a:t>
                      </a:r>
                    </a:p>
                    <a:p>
                      <a:pPr algn="just"/>
                      <a:r>
                        <a:rPr lang="fr-FR" sz="1800" b="0" i="0" u="none" strike="noStrike" kern="1200" baseline="0" dirty="0" smtClean="0">
                          <a:solidFill>
                            <a:srgbClr val="002060"/>
                          </a:solidFill>
                          <a:latin typeface="+mn-lt"/>
                          <a:ea typeface="+mn-ea"/>
                          <a:cs typeface="+mn-cs"/>
                        </a:rPr>
                        <a:t>• Authentification hors défenses périmétriques (login/</a:t>
                      </a:r>
                      <a:r>
                        <a:rPr lang="fr-FR" sz="1800" b="0" i="0" u="none" strike="noStrike" kern="1200" baseline="0" dirty="0" err="1" smtClean="0">
                          <a:solidFill>
                            <a:srgbClr val="002060"/>
                          </a:solidFill>
                          <a:latin typeface="+mn-lt"/>
                          <a:ea typeface="+mn-ea"/>
                          <a:cs typeface="+mn-cs"/>
                        </a:rPr>
                        <a:t>password</a:t>
                      </a:r>
                      <a:r>
                        <a:rPr lang="fr-FR" sz="1800" b="0" i="0" u="none" strike="noStrike" kern="1200" baseline="0" dirty="0" smtClean="0">
                          <a:solidFill>
                            <a:srgbClr val="002060"/>
                          </a:solidFill>
                          <a:latin typeface="+mn-lt"/>
                          <a:ea typeface="+mn-ea"/>
                          <a:cs typeface="+mn-cs"/>
                        </a:rPr>
                        <a:t> sur internet). </a:t>
                      </a:r>
                    </a:p>
                    <a:p>
                      <a:pPr algn="just"/>
                      <a:r>
                        <a:rPr lang="fr-FR" sz="1800" b="0" i="0" u="none" strike="noStrike" kern="1200" baseline="0" dirty="0" smtClean="0">
                          <a:solidFill>
                            <a:srgbClr val="002060"/>
                          </a:solidFill>
                          <a:latin typeface="+mn-lt"/>
                          <a:ea typeface="+mn-ea"/>
                          <a:cs typeface="+mn-cs"/>
                        </a:rPr>
                        <a:t>• Hébergement des données sur du matériel n’appartenant pas à l’entreprise (exemple espace de stockage à la demande). </a:t>
                      </a:r>
                    </a:p>
                    <a:p>
                      <a:pPr algn="just"/>
                      <a:r>
                        <a:rPr lang="fr-FR" sz="1800" b="0" i="0" u="none" strike="noStrike" kern="1200" baseline="0" dirty="0" smtClean="0">
                          <a:solidFill>
                            <a:srgbClr val="002060"/>
                          </a:solidFill>
                          <a:latin typeface="+mn-lt"/>
                          <a:ea typeface="+mn-ea"/>
                          <a:cs typeface="+mn-cs"/>
                        </a:rPr>
                        <a:t>•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4195176732"/>
              </p:ext>
            </p:extLst>
          </p:nvPr>
        </p:nvGraphicFramePr>
        <p:xfrm>
          <a:off x="4945105" y="1268760"/>
          <a:ext cx="3558480" cy="3024336"/>
        </p:xfrm>
        <a:graphic>
          <a:graphicData uri="http://schemas.openxmlformats.org/drawingml/2006/table">
            <a:tbl>
              <a:tblPr firstRow="1" bandRow="1">
                <a:tableStyleId>{5C22544A-7EE6-4342-B048-85BDC9FD1C3A}</a:tableStyleId>
              </a:tblPr>
              <a:tblGrid>
                <a:gridCol w="3558480"/>
              </a:tblGrid>
              <a:tr h="1512168">
                <a:tc>
                  <a:txBody>
                    <a:bodyPr/>
                    <a:lstStyle/>
                    <a:p>
                      <a:endParaRPr lang="fr-FR" sz="1800" b="0" i="0" u="none" strike="noStrike" kern="1200" baseline="0" dirty="0" smtClean="0">
                        <a:solidFill>
                          <a:schemeClr val="lt1"/>
                        </a:solidFill>
                        <a:latin typeface="+mn-lt"/>
                        <a:ea typeface="+mn-ea"/>
                        <a:cs typeface="+mn-cs"/>
                      </a:endParaRPr>
                    </a:p>
                    <a:p>
                      <a:pPr algn="ctr"/>
                      <a:r>
                        <a:rPr lang="fr-FR" sz="2400" b="0" i="0" u="none" strike="noStrike" kern="1200" baseline="0" dirty="0" smtClean="0">
                          <a:solidFill>
                            <a:schemeClr val="lt1"/>
                          </a:solidFill>
                          <a:latin typeface="+mn-lt"/>
                          <a:ea typeface="+mn-ea"/>
                          <a:cs typeface="+mn-cs"/>
                        </a:rPr>
                        <a:t>Juridique, souveraineté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2168">
                <a:tc>
                  <a:txBody>
                    <a:bodyPr/>
                    <a:lstStyle/>
                    <a:p>
                      <a:pPr algn="just"/>
                      <a:r>
                        <a:rPr lang="fr-FR" sz="1800" b="0" i="0" u="none" strike="noStrike" kern="1200" baseline="0" dirty="0" smtClean="0">
                          <a:solidFill>
                            <a:srgbClr val="002060"/>
                          </a:solidFill>
                          <a:latin typeface="+mn-lt"/>
                          <a:ea typeface="+mn-ea"/>
                          <a:cs typeface="+mn-cs"/>
                        </a:rPr>
                        <a:t>• De quelle juridiction/pays vont dépendre vos données et les machines de votre fournisseur de cloud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Espace réservé du numéro de diapositive 5"/>
          <p:cNvSpPr>
            <a:spLocks noGrp="1"/>
          </p:cNvSpPr>
          <p:nvPr>
            <p:ph type="sldNum" sz="quarter" idx="12"/>
          </p:nvPr>
        </p:nvSpPr>
        <p:spPr/>
        <p:txBody>
          <a:bodyPr/>
          <a:lstStyle/>
          <a:p>
            <a:fld id="{84084C39-E697-4972-A878-9CAFD629EB01}" type="slidenum">
              <a:rPr lang="en-US" smtClean="0"/>
              <a:t>69</a:t>
            </a:fld>
            <a:endParaRPr lang="en-US"/>
          </a:p>
        </p:txBody>
      </p:sp>
    </p:spTree>
    <p:extLst>
      <p:ext uri="{BB962C8B-B14F-4D97-AF65-F5344CB8AC3E}">
        <p14:creationId xmlns:p14="http://schemas.microsoft.com/office/powerpoint/2010/main" val="4021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7</a:t>
            </a:fld>
            <a:endParaRPr lang="en-US"/>
          </a:p>
        </p:txBody>
      </p:sp>
      <p:sp>
        <p:nvSpPr>
          <p:cNvPr id="3" name="ZoneTexte 2"/>
          <p:cNvSpPr txBox="1"/>
          <p:nvPr/>
        </p:nvSpPr>
        <p:spPr>
          <a:xfrm>
            <a:off x="3739022" y="194651"/>
            <a:ext cx="1704056" cy="369332"/>
          </a:xfrm>
          <a:prstGeom prst="rect">
            <a:avLst/>
          </a:prstGeom>
          <a:noFill/>
        </p:spPr>
        <p:txBody>
          <a:bodyPr wrap="none" rtlCol="0">
            <a:spAutoFit/>
          </a:bodyPr>
          <a:lstStyle/>
          <a:p>
            <a:pPr algn="ctr"/>
            <a:r>
              <a:rPr lang="fr-FR" dirty="0" smtClean="0">
                <a:solidFill>
                  <a:srgbClr val="002060"/>
                </a:solidFill>
              </a:rPr>
              <a:t>CLOUD - Origine</a:t>
            </a:r>
            <a:endParaRPr lang="fr-FR" dirty="0">
              <a:solidFill>
                <a:srgbClr val="002060"/>
              </a:solidFill>
            </a:endParaRPr>
          </a:p>
        </p:txBody>
      </p:sp>
      <p:sp>
        <p:nvSpPr>
          <p:cNvPr id="5" name="ZoneTexte 4"/>
          <p:cNvSpPr txBox="1"/>
          <p:nvPr/>
        </p:nvSpPr>
        <p:spPr>
          <a:xfrm>
            <a:off x="205924" y="1184234"/>
            <a:ext cx="3995709" cy="523220"/>
          </a:xfrm>
          <a:prstGeom prst="rect">
            <a:avLst/>
          </a:prstGeom>
          <a:noFill/>
        </p:spPr>
        <p:txBody>
          <a:bodyPr wrap="none" rtlCol="0">
            <a:spAutoFit/>
          </a:bodyPr>
          <a:lstStyle/>
          <a:p>
            <a:r>
              <a:rPr lang="fr-FR" sz="2800" dirty="0" smtClean="0">
                <a:solidFill>
                  <a:srgbClr val="002060"/>
                </a:solidFill>
              </a:rPr>
              <a:t>2010</a:t>
            </a:r>
            <a:r>
              <a:rPr lang="fr-FR" sz="2800" dirty="0">
                <a:solidFill>
                  <a:srgbClr val="002060"/>
                </a:solidFill>
              </a:rPr>
              <a:t>: la </a:t>
            </a:r>
            <a:r>
              <a:rPr lang="fr-FR" sz="2800" dirty="0" smtClean="0">
                <a:solidFill>
                  <a:srgbClr val="002060"/>
                </a:solidFill>
              </a:rPr>
              <a:t>troisième rupture</a:t>
            </a:r>
            <a:endParaRPr lang="fr-FR" sz="2800" dirty="0">
              <a:solidFill>
                <a:srgbClr val="002060"/>
              </a:solidFill>
            </a:endParaRPr>
          </a:p>
        </p:txBody>
      </p:sp>
      <p:sp>
        <p:nvSpPr>
          <p:cNvPr id="6" name="ZoneTexte 5"/>
          <p:cNvSpPr txBox="1"/>
          <p:nvPr/>
        </p:nvSpPr>
        <p:spPr>
          <a:xfrm>
            <a:off x="205924" y="563983"/>
            <a:ext cx="2482411" cy="523220"/>
          </a:xfrm>
          <a:prstGeom prst="rect">
            <a:avLst/>
          </a:prstGeom>
          <a:noFill/>
        </p:spPr>
        <p:txBody>
          <a:bodyPr wrap="none" rtlCol="0">
            <a:spAutoFit/>
          </a:bodyPr>
          <a:lstStyle/>
          <a:p>
            <a:r>
              <a:rPr lang="fr-FR" sz="2800" dirty="0" smtClean="0">
                <a:solidFill>
                  <a:srgbClr val="002060"/>
                </a:solidFill>
              </a:rPr>
              <a:t>Grosso modo …</a:t>
            </a:r>
            <a:endParaRPr lang="fr-FR" sz="2800" dirty="0">
              <a:solidFill>
                <a:srgbClr val="002060"/>
              </a:solidFill>
            </a:endParaRPr>
          </a:p>
        </p:txBody>
      </p:sp>
      <p:sp>
        <p:nvSpPr>
          <p:cNvPr id="7" name="ZoneTexte 6"/>
          <p:cNvSpPr txBox="1"/>
          <p:nvPr/>
        </p:nvSpPr>
        <p:spPr>
          <a:xfrm>
            <a:off x="2205977" y="5733256"/>
            <a:ext cx="4431983" cy="369332"/>
          </a:xfrm>
          <a:prstGeom prst="rect">
            <a:avLst/>
          </a:prstGeom>
          <a:noFill/>
        </p:spPr>
        <p:txBody>
          <a:bodyPr wrap="none" rtlCol="0">
            <a:spAutoFit/>
          </a:bodyPr>
          <a:lstStyle/>
          <a:p>
            <a:pPr algn="ctr"/>
            <a:r>
              <a:rPr lang="fr-FR" dirty="0" smtClean="0">
                <a:solidFill>
                  <a:srgbClr val="002060"/>
                </a:solidFill>
              </a:rPr>
              <a:t>Le Cloud </a:t>
            </a:r>
            <a:r>
              <a:rPr lang="fr-FR" dirty="0" err="1" smtClean="0">
                <a:solidFill>
                  <a:srgbClr val="002060"/>
                </a:solidFill>
              </a:rPr>
              <a:t>Computing</a:t>
            </a:r>
            <a:r>
              <a:rPr lang="fr-FR" dirty="0" smtClean="0">
                <a:solidFill>
                  <a:srgbClr val="002060"/>
                </a:solidFill>
              </a:rPr>
              <a:t> (le Nuage informatique).</a:t>
            </a:r>
            <a:endParaRPr lang="fr-FR" dirty="0">
              <a:solidFill>
                <a:srgbClr val="002060"/>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961216"/>
            <a:ext cx="6638260" cy="3518278"/>
          </a:xfrm>
          <a:prstGeom prst="rect">
            <a:avLst/>
          </a:prstGeom>
        </p:spPr>
      </p:pic>
    </p:spTree>
    <p:extLst>
      <p:ext uri="{BB962C8B-B14F-4D97-AF65-F5344CB8AC3E}">
        <p14:creationId xmlns:p14="http://schemas.microsoft.com/office/powerpoint/2010/main" val="41964119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70</a:t>
            </a:fld>
            <a:endParaRPr lang="en-US"/>
          </a:p>
        </p:txBody>
      </p:sp>
      <p:sp>
        <p:nvSpPr>
          <p:cNvPr id="3" name="Rectangle 5"/>
          <p:cNvSpPr>
            <a:spLocks noChangeArrowheads="1"/>
          </p:cNvSpPr>
          <p:nvPr/>
        </p:nvSpPr>
        <p:spPr bwMode="auto">
          <a:xfrm>
            <a:off x="251520" y="971537"/>
            <a:ext cx="684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80000"/>
              <a:buFont typeface="Wingdings" panose="05000000000000000000" pitchFamily="2" charset="2"/>
              <a:buChar char="è"/>
              <a:defRPr sz="24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800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9pPr>
          </a:lstStyle>
          <a:p>
            <a:r>
              <a:rPr lang="fr-FR" altLang="fr-FR" sz="2800" b="1" dirty="0" smtClean="0">
                <a:solidFill>
                  <a:schemeClr val="accent1"/>
                </a:solidFill>
              </a:rPr>
              <a:t>Aspects </a:t>
            </a:r>
            <a:r>
              <a:rPr lang="fr-FR" altLang="fr-FR" sz="2800" b="1" dirty="0">
                <a:solidFill>
                  <a:schemeClr val="accent1"/>
                </a:solidFill>
              </a:rPr>
              <a:t>contractuels</a:t>
            </a:r>
            <a:endParaRPr lang="fr-FR" altLang="fr-FR" sz="1400" b="1" dirty="0">
              <a:solidFill>
                <a:schemeClr val="accent1"/>
              </a:solidFill>
            </a:endParaRPr>
          </a:p>
        </p:txBody>
      </p:sp>
      <p:sp>
        <p:nvSpPr>
          <p:cNvPr id="4" name="Title 1"/>
          <p:cNvSpPr txBox="1">
            <a:spLocks/>
          </p:cNvSpPr>
          <p:nvPr/>
        </p:nvSpPr>
        <p:spPr>
          <a:xfrm>
            <a:off x="2547881" y="220935"/>
            <a:ext cx="4176464" cy="3600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SECURITE ET </a:t>
            </a:r>
            <a:r>
              <a:rPr lang="en-US" sz="1800" dirty="0" smtClean="0">
                <a:solidFill>
                  <a:srgbClr val="002060"/>
                </a:solidFill>
              </a:rPr>
              <a:t>CONFIDENTIALITE</a:t>
            </a:r>
            <a:endParaRPr lang="en-US" sz="1800" dirty="0">
              <a:solidFill>
                <a:srgbClr val="002060"/>
              </a:solidFill>
            </a:endParaRPr>
          </a:p>
        </p:txBody>
      </p:sp>
      <p:sp>
        <p:nvSpPr>
          <p:cNvPr id="5" name="ZoneTexte 1"/>
          <p:cNvSpPr txBox="1">
            <a:spLocks noChangeArrowheads="1"/>
          </p:cNvSpPr>
          <p:nvPr/>
        </p:nvSpPr>
        <p:spPr bwMode="auto">
          <a:xfrm>
            <a:off x="251520" y="1628800"/>
            <a:ext cx="8547531"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panose="05000000000000000000" pitchFamily="2" charset="2"/>
              <a:buChar char="è"/>
              <a:defRPr sz="24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1"/>
              </a:buClr>
              <a:buSzPct val="80000"/>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11430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3pPr>
            <a:lvl4pPr marL="16002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4pPr>
            <a:lvl5pPr marL="2057400" indent="-228600" eaLnBrk="0" hangingPunct="0">
              <a:spcBef>
                <a:spcPct val="20000"/>
              </a:spcBef>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80000"/>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fr-FR" altLang="fr-FR" sz="1700" dirty="0"/>
              <a:t>Contrairement aux particuliers, qui ont assez peu de marges de manœuvre, les </a:t>
            </a:r>
            <a:r>
              <a:rPr lang="fr-FR" altLang="fr-FR" sz="1700" dirty="0">
                <a:hlinkClick r:id="rId2" tooltip="Entreprise"/>
              </a:rPr>
              <a:t>entreprises</a:t>
            </a:r>
            <a:r>
              <a:rPr lang="fr-FR" altLang="fr-FR" sz="1700" dirty="0"/>
              <a:t> sont amenées à contractualiser les services de </a:t>
            </a:r>
            <a:r>
              <a:rPr lang="fr-FR" altLang="fr-FR" sz="1700" i="1" dirty="0"/>
              <a:t>cloud </a:t>
            </a:r>
            <a:r>
              <a:rPr lang="fr-FR" altLang="fr-FR" sz="1700" i="1" dirty="0" err="1"/>
              <a:t>computing</a:t>
            </a:r>
            <a:r>
              <a:rPr lang="fr-FR" altLang="fr-FR" sz="1700" dirty="0"/>
              <a:t> qu'elles achètent. Les clauses des contrats de services </a:t>
            </a:r>
            <a:r>
              <a:rPr lang="fr-FR" altLang="fr-FR" sz="1700" i="1" dirty="0"/>
              <a:t>cloud</a:t>
            </a:r>
            <a:r>
              <a:rPr lang="fr-FR" altLang="fr-FR" sz="1700" dirty="0"/>
              <a:t> concernent principalement la disponibilité, la sécurité, la confidentialité et le support. Les garanties relatives à la confidentialité des données, à la </a:t>
            </a:r>
            <a:r>
              <a:rPr lang="fr-FR" altLang="fr-FR" sz="1700" dirty="0">
                <a:hlinkClick r:id="rId3" tooltip="Traçabilité"/>
              </a:rPr>
              <a:t>traçabilité</a:t>
            </a:r>
            <a:r>
              <a:rPr lang="fr-FR" altLang="fr-FR" sz="1700" dirty="0"/>
              <a:t> des opérations et à la qualité des services sont à définir clairement notamment pour les applications critiques ou manipulant des données à caractère personnel, stratégique ou lié à une quelconque législation. À noter qu'en matière de conformité règlementaire, c'est bien l'entreprise cliente qui en reste juridiquement responsable, le fournisseur agissant en tant que sous-traitant… La réversibilité doit être encadrée avec précision dans le contrat qui lie tous les acteurs concernés. Également à surveiller : les engagements de disponibilité, la fréquence des sauvegardes, ainsi que le rôle respectif des différents acteurs, dont le nombre oscille entre un et quatre (par exemple : éditeur, hébergeur, intégrateur et opérateur réseau)</a:t>
            </a:r>
            <a:r>
              <a:rPr lang="fr-FR" altLang="fr-FR" sz="1700" baseline="30000" dirty="0">
                <a:hlinkClick r:id="rId4"/>
              </a:rPr>
              <a:t>30</a:t>
            </a:r>
            <a:r>
              <a:rPr lang="fr-FR" altLang="fr-FR" sz="1700" dirty="0"/>
              <a:t>.</a:t>
            </a:r>
          </a:p>
          <a:p>
            <a:pPr algn="just" eaLnBrk="1" hangingPunct="1">
              <a:spcBef>
                <a:spcPct val="0"/>
              </a:spcBef>
              <a:buClrTx/>
              <a:buSzTx/>
              <a:buFontTx/>
              <a:buNone/>
            </a:pPr>
            <a:r>
              <a:rPr lang="fr-FR" altLang="fr-FR" sz="1700" dirty="0"/>
              <a:t>À titre d'exemple, Microsoft, acteur majeur du Cloud </a:t>
            </a:r>
            <a:r>
              <a:rPr lang="fr-FR" altLang="fr-FR" sz="1700" dirty="0" err="1"/>
              <a:t>Computing</a:t>
            </a:r>
            <a:r>
              <a:rPr lang="fr-FR" altLang="fr-FR" sz="1700" dirty="0"/>
              <a:t> aujourd'hui, a mis en place pour son service de Cloud </a:t>
            </a:r>
            <a:r>
              <a:rPr lang="fr-FR" altLang="fr-FR" sz="1700" dirty="0" err="1"/>
              <a:t>Computing</a:t>
            </a:r>
            <a:r>
              <a:rPr lang="fr-FR" altLang="fr-FR" sz="1700" dirty="0"/>
              <a:t> </a:t>
            </a:r>
            <a:r>
              <a:rPr lang="fr-FR" altLang="fr-FR" sz="1700" dirty="0">
                <a:hlinkClick r:id="rId5" tooltip="Microsoft Office 365"/>
              </a:rPr>
              <a:t>Office 365</a:t>
            </a:r>
            <a:r>
              <a:rPr lang="fr-FR" altLang="fr-FR" sz="1700" dirty="0"/>
              <a:t>, un site dédié expliquant les rôles et les responsabilités de chacun dans le cadre de son contrat de service</a:t>
            </a:r>
            <a:r>
              <a:rPr lang="fr-FR" altLang="fr-FR" sz="1700" baseline="30000" dirty="0">
                <a:hlinkClick r:id="rId6"/>
              </a:rPr>
              <a:t>31</a:t>
            </a:r>
            <a:r>
              <a:rPr lang="fr-FR" altLang="fr-FR" sz="1700" dirty="0"/>
              <a:t>.</a:t>
            </a:r>
          </a:p>
        </p:txBody>
      </p:sp>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6788" y="110549"/>
            <a:ext cx="2227212" cy="1509283"/>
          </a:xfrm>
          <a:prstGeom prst="rect">
            <a:avLst/>
          </a:prstGeom>
        </p:spPr>
      </p:pic>
    </p:spTree>
    <p:extLst>
      <p:ext uri="{BB962C8B-B14F-4D97-AF65-F5344CB8AC3E}">
        <p14:creationId xmlns:p14="http://schemas.microsoft.com/office/powerpoint/2010/main" val="30110084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34064" y="266885"/>
            <a:ext cx="730424" cy="268139"/>
          </a:xfrm>
        </p:spPr>
        <p:txBody>
          <a:bodyPr/>
          <a:lstStyle/>
          <a:p>
            <a:fld id="{84084C39-E697-4972-A878-9CAFD629EB01}" type="slidenum">
              <a:rPr lang="en-US" smtClean="0"/>
              <a:t>71</a:t>
            </a:fld>
            <a:endParaRPr lang="en-US" dirty="0"/>
          </a:p>
        </p:txBody>
      </p:sp>
      <p:sp>
        <p:nvSpPr>
          <p:cNvPr id="3" name="Title 1"/>
          <p:cNvSpPr txBox="1">
            <a:spLocks/>
          </p:cNvSpPr>
          <p:nvPr/>
        </p:nvSpPr>
        <p:spPr>
          <a:xfrm>
            <a:off x="2547881" y="220935"/>
            <a:ext cx="4176464" cy="3600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SECURITE ET </a:t>
            </a:r>
            <a:r>
              <a:rPr lang="en-US" sz="1800" dirty="0" smtClean="0">
                <a:solidFill>
                  <a:srgbClr val="002060"/>
                </a:solidFill>
              </a:rPr>
              <a:t>CONFIDENTIALITE</a:t>
            </a:r>
            <a:endParaRPr lang="en-US" sz="1800" dirty="0">
              <a:solidFill>
                <a:srgbClr val="002060"/>
              </a:solidFill>
            </a:endParaRPr>
          </a:p>
        </p:txBody>
      </p:sp>
      <p:sp>
        <p:nvSpPr>
          <p:cNvPr id="4" name="ZoneTexte 3"/>
          <p:cNvSpPr txBox="1"/>
          <p:nvPr/>
        </p:nvSpPr>
        <p:spPr>
          <a:xfrm>
            <a:off x="179512" y="692696"/>
            <a:ext cx="8784976" cy="5355312"/>
          </a:xfrm>
          <a:prstGeom prst="rect">
            <a:avLst/>
          </a:prstGeom>
          <a:noFill/>
          <a:ln>
            <a:solidFill>
              <a:schemeClr val="accent1"/>
            </a:solidFill>
          </a:ln>
        </p:spPr>
        <p:txBody>
          <a:bodyPr wrap="square" rtlCol="0">
            <a:spAutoFit/>
          </a:bodyPr>
          <a:lstStyle/>
          <a:p>
            <a:pPr algn="just"/>
            <a:r>
              <a:rPr lang="fr-FR" dirty="0">
                <a:solidFill>
                  <a:srgbClr val="002060"/>
                </a:solidFill>
              </a:rPr>
              <a:t>La réglementation européenne connaît un principe selon lequel les données personnelles ne peuvent être exportées hors de l'Union européenne (UE) dans un pays ne disposant pas d'une législation adéquate de protection desdites données. En France, exporter en Chine sans précautions un traitement de paie ou un fichier clients est ainsi puni de cinq ans de prison  et de 300 000 euros d'amende</a:t>
            </a:r>
            <a:r>
              <a:rPr lang="fr-FR" dirty="0" smtClean="0">
                <a:solidFill>
                  <a:srgbClr val="002060"/>
                </a:solidFill>
              </a:rPr>
              <a:t>. </a:t>
            </a:r>
          </a:p>
          <a:p>
            <a:pPr algn="just"/>
            <a:r>
              <a:rPr lang="fr-FR" dirty="0" smtClean="0">
                <a:solidFill>
                  <a:srgbClr val="002060"/>
                </a:solidFill>
              </a:rPr>
              <a:t>Les </a:t>
            </a:r>
            <a:r>
              <a:rPr lang="fr-FR" dirty="0">
                <a:solidFill>
                  <a:srgbClr val="002060"/>
                </a:solidFill>
              </a:rPr>
              <a:t>Etats-Unis ne disposent pas une réglementation fédérale en la matière, ce qui ne devait pas permettre aux groupes américains de recueillir les données personnelles européennes. La commission européenne et le département du commerce américain ont pallié la </a:t>
            </a:r>
            <a:r>
              <a:rPr lang="fr-FR" dirty="0" smtClean="0">
                <a:solidFill>
                  <a:srgbClr val="002060"/>
                </a:solidFill>
              </a:rPr>
              <a:t>difficulté : </a:t>
            </a:r>
            <a:r>
              <a:rPr lang="fr-FR" dirty="0">
                <a:solidFill>
                  <a:srgbClr val="002060"/>
                </a:solidFill>
              </a:rPr>
              <a:t>ils ont négocié un programme d'autorégulation appelé </a:t>
            </a:r>
            <a:r>
              <a:rPr lang="fr-FR" dirty="0" err="1">
                <a:solidFill>
                  <a:srgbClr val="002060"/>
                </a:solidFill>
              </a:rPr>
              <a:t>Safe</a:t>
            </a:r>
            <a:r>
              <a:rPr lang="fr-FR" dirty="0">
                <a:solidFill>
                  <a:srgbClr val="002060"/>
                </a:solidFill>
              </a:rPr>
              <a:t> Harbor (port de sécurité).</a:t>
            </a:r>
          </a:p>
          <a:p>
            <a:pPr algn="just"/>
            <a:r>
              <a:rPr lang="fr-FR" dirty="0">
                <a:solidFill>
                  <a:srgbClr val="002060"/>
                </a:solidFill>
              </a:rPr>
              <a:t>Les entreprises américaines qui se considèrent conformes à un minimum requis en matière de données personnelles n'ont qu’à se déclarer </a:t>
            </a:r>
            <a:r>
              <a:rPr lang="fr-FR" dirty="0" err="1">
                <a:solidFill>
                  <a:srgbClr val="002060"/>
                </a:solidFill>
              </a:rPr>
              <a:t>Safe</a:t>
            </a:r>
            <a:r>
              <a:rPr lang="fr-FR" dirty="0">
                <a:solidFill>
                  <a:srgbClr val="002060"/>
                </a:solidFill>
              </a:rPr>
              <a:t> Harbor auprès du département du commerce américain et le tour est joué. Elles peuvent alors légalement recevoir </a:t>
            </a:r>
            <a:r>
              <a:rPr lang="fr-FR" dirty="0" smtClean="0">
                <a:solidFill>
                  <a:srgbClr val="002060"/>
                </a:solidFill>
              </a:rPr>
              <a:t>des données </a:t>
            </a:r>
            <a:r>
              <a:rPr lang="fr-FR" dirty="0">
                <a:solidFill>
                  <a:srgbClr val="002060"/>
                </a:solidFill>
              </a:rPr>
              <a:t>européennes. Or la Commission n'a négocié ni procédure de contrôle du </a:t>
            </a:r>
            <a:r>
              <a:rPr lang="fr-FR" dirty="0" err="1" smtClean="0">
                <a:solidFill>
                  <a:srgbClr val="002060"/>
                </a:solidFill>
              </a:rPr>
              <a:t>Safe</a:t>
            </a:r>
            <a:r>
              <a:rPr lang="fr-FR" dirty="0">
                <a:solidFill>
                  <a:srgbClr val="002060"/>
                </a:solidFill>
              </a:rPr>
              <a:t> </a:t>
            </a:r>
            <a:r>
              <a:rPr lang="fr-FR" dirty="0" smtClean="0">
                <a:solidFill>
                  <a:srgbClr val="002060"/>
                </a:solidFill>
              </a:rPr>
              <a:t>Harbor</a:t>
            </a:r>
            <a:r>
              <a:rPr lang="fr-FR" dirty="0">
                <a:solidFill>
                  <a:srgbClr val="002060"/>
                </a:solidFill>
              </a:rPr>
              <a:t>, ni sanctions en cas de fausses déclarations</a:t>
            </a:r>
            <a:r>
              <a:rPr lang="fr-FR" dirty="0" smtClean="0">
                <a:solidFill>
                  <a:srgbClr val="002060"/>
                </a:solidFill>
              </a:rPr>
              <a:t>.</a:t>
            </a:r>
          </a:p>
          <a:p>
            <a:pPr algn="just"/>
            <a:endParaRPr lang="fr-FR" dirty="0">
              <a:solidFill>
                <a:srgbClr val="002060"/>
              </a:solidFill>
            </a:endParaRPr>
          </a:p>
          <a:p>
            <a:pPr algn="just"/>
            <a:r>
              <a:rPr lang="fr-FR" dirty="0">
                <a:solidFill>
                  <a:srgbClr val="FF0000"/>
                </a:solidFill>
              </a:rPr>
              <a:t>Le caractère illusoire du </a:t>
            </a:r>
            <a:r>
              <a:rPr lang="fr-FR" b="1" dirty="0" err="1">
                <a:solidFill>
                  <a:srgbClr val="FF0000"/>
                </a:solidFill>
              </a:rPr>
              <a:t>Safe</a:t>
            </a:r>
            <a:r>
              <a:rPr lang="fr-FR" b="1" dirty="0">
                <a:solidFill>
                  <a:srgbClr val="FF0000"/>
                </a:solidFill>
              </a:rPr>
              <a:t> Harbor </a:t>
            </a:r>
            <a:r>
              <a:rPr lang="fr-FR" dirty="0">
                <a:solidFill>
                  <a:srgbClr val="FF0000"/>
                </a:solidFill>
              </a:rPr>
              <a:t>a été démontré par les révélations d’Edgard </a:t>
            </a:r>
            <a:r>
              <a:rPr lang="fr-FR" dirty="0" err="1" smtClean="0">
                <a:solidFill>
                  <a:srgbClr val="FF0000"/>
                </a:solidFill>
              </a:rPr>
              <a:t>Snowden</a:t>
            </a:r>
            <a:r>
              <a:rPr lang="fr-FR" dirty="0">
                <a:solidFill>
                  <a:srgbClr val="FF0000"/>
                </a:solidFill>
              </a:rPr>
              <a:t> </a:t>
            </a:r>
            <a:r>
              <a:rPr lang="fr-FR" dirty="0" smtClean="0">
                <a:solidFill>
                  <a:srgbClr val="FF0000"/>
                </a:solidFill>
              </a:rPr>
              <a:t>sur </a:t>
            </a:r>
            <a:r>
              <a:rPr lang="fr-FR" dirty="0">
                <a:solidFill>
                  <a:srgbClr val="FF0000"/>
                </a:solidFill>
              </a:rPr>
              <a:t>le programme </a:t>
            </a:r>
            <a:r>
              <a:rPr lang="fr-FR" b="1" dirty="0" err="1">
                <a:solidFill>
                  <a:srgbClr val="FF0000"/>
                </a:solidFill>
              </a:rPr>
              <a:t>Prism</a:t>
            </a:r>
            <a:r>
              <a:rPr lang="fr-FR" dirty="0">
                <a:solidFill>
                  <a:srgbClr val="FF0000"/>
                </a:solidFill>
              </a:rPr>
              <a:t>, </a:t>
            </a:r>
            <a:r>
              <a:rPr lang="fr-FR" i="1" dirty="0">
                <a:solidFill>
                  <a:srgbClr val="FF0000"/>
                </a:solidFill>
              </a:rPr>
              <a:t>car les entreprises désignées dans </a:t>
            </a:r>
            <a:r>
              <a:rPr lang="fr-FR" i="1" dirty="0" err="1">
                <a:solidFill>
                  <a:srgbClr val="FF0000"/>
                </a:solidFill>
              </a:rPr>
              <a:t>Prism</a:t>
            </a:r>
            <a:r>
              <a:rPr lang="fr-FR" i="1" dirty="0">
                <a:solidFill>
                  <a:srgbClr val="FF0000"/>
                </a:solidFill>
              </a:rPr>
              <a:t> pour avoir donné à la NSA un accès direct à toutes les données qu'ils hébergent étaient également déclarées </a:t>
            </a:r>
            <a:r>
              <a:rPr lang="fr-FR" i="1" dirty="0" err="1">
                <a:solidFill>
                  <a:srgbClr val="FF0000"/>
                </a:solidFill>
              </a:rPr>
              <a:t>Safe</a:t>
            </a:r>
            <a:r>
              <a:rPr lang="fr-FR" i="1" dirty="0">
                <a:solidFill>
                  <a:srgbClr val="FF0000"/>
                </a:solidFill>
              </a:rPr>
              <a:t> </a:t>
            </a:r>
            <a:r>
              <a:rPr lang="fr-FR" i="1" dirty="0" smtClean="0">
                <a:solidFill>
                  <a:srgbClr val="FF0000"/>
                </a:solidFill>
              </a:rPr>
              <a:t>Harbor ... </a:t>
            </a:r>
            <a:endParaRPr lang="fr-FR" i="1" dirty="0">
              <a:solidFill>
                <a:srgbClr val="FF0000"/>
              </a:solidFill>
            </a:endParaRPr>
          </a:p>
        </p:txBody>
      </p:sp>
      <p:sp>
        <p:nvSpPr>
          <p:cNvPr id="5" name="ZoneTexte 4"/>
          <p:cNvSpPr txBox="1"/>
          <p:nvPr/>
        </p:nvSpPr>
        <p:spPr>
          <a:xfrm>
            <a:off x="251520" y="6237312"/>
            <a:ext cx="8712968" cy="461665"/>
          </a:xfrm>
          <a:prstGeom prst="rect">
            <a:avLst/>
          </a:prstGeom>
          <a:noFill/>
        </p:spPr>
        <p:txBody>
          <a:bodyPr wrap="square" rtlCol="0">
            <a:spAutoFit/>
          </a:bodyPr>
          <a:lstStyle/>
          <a:p>
            <a:pPr algn="ctr"/>
            <a:r>
              <a:rPr lang="fr-FR" sz="1200" dirty="0" smtClean="0">
                <a:solidFill>
                  <a:srgbClr val="002060"/>
                </a:solidFill>
              </a:rPr>
              <a:t>Source </a:t>
            </a:r>
            <a:r>
              <a:rPr lang="fr-FR" sz="1200" dirty="0">
                <a:solidFill>
                  <a:srgbClr val="002060"/>
                </a:solidFill>
              </a:rPr>
              <a:t>: L'Europe ne doit pas laisser le nuage informatique lui échapper, OLIVIER ITEANU, Le Monde - DIMANCHE 19 - LUNDI 20 AVRIL 2015 - DÉBATS 13. Olivier </a:t>
            </a:r>
            <a:r>
              <a:rPr lang="fr-FR" sz="1200" dirty="0" err="1">
                <a:solidFill>
                  <a:srgbClr val="002060"/>
                </a:solidFill>
              </a:rPr>
              <a:t>Iteanu</a:t>
            </a:r>
            <a:r>
              <a:rPr lang="fr-FR" sz="1200" dirty="0">
                <a:solidFill>
                  <a:srgbClr val="002060"/>
                </a:solidFill>
              </a:rPr>
              <a:t> est avocat et vice-président de l'association professionnelle Cloud Confidence.</a:t>
            </a:r>
          </a:p>
        </p:txBody>
      </p:sp>
    </p:spTree>
    <p:extLst>
      <p:ext uri="{BB962C8B-B14F-4D97-AF65-F5344CB8AC3E}">
        <p14:creationId xmlns:p14="http://schemas.microsoft.com/office/powerpoint/2010/main" val="41274920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47881" y="220935"/>
            <a:ext cx="4176464" cy="3600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SECURITE ET </a:t>
            </a:r>
            <a:r>
              <a:rPr lang="en-US" sz="1800" dirty="0" smtClean="0">
                <a:solidFill>
                  <a:srgbClr val="002060"/>
                </a:solidFill>
              </a:rPr>
              <a:t>CONFIDENTIALITE</a:t>
            </a:r>
            <a:endParaRPr lang="en-US" sz="1800" dirty="0">
              <a:solidFill>
                <a:srgbClr val="002060"/>
              </a:solidFill>
            </a:endParaRPr>
          </a:p>
        </p:txBody>
      </p:sp>
      <p:sp>
        <p:nvSpPr>
          <p:cNvPr id="3" name="Rectangle 2"/>
          <p:cNvSpPr/>
          <p:nvPr/>
        </p:nvSpPr>
        <p:spPr>
          <a:xfrm>
            <a:off x="64113" y="692697"/>
            <a:ext cx="3859815" cy="461665"/>
          </a:xfrm>
          <a:prstGeom prst="rect">
            <a:avLst/>
          </a:prstGeom>
        </p:spPr>
        <p:txBody>
          <a:bodyPr wrap="square">
            <a:spAutoFit/>
          </a:bodyPr>
          <a:lstStyle/>
          <a:p>
            <a:r>
              <a:rPr lang="fr-FR" sz="2400" dirty="0" smtClean="0">
                <a:solidFill>
                  <a:srgbClr val="002060"/>
                </a:solidFill>
              </a:rPr>
              <a:t>Bonnes </a:t>
            </a:r>
            <a:r>
              <a:rPr lang="fr-FR" sz="2400" dirty="0">
                <a:solidFill>
                  <a:srgbClr val="002060"/>
                </a:solidFill>
              </a:rPr>
              <a:t>pratiques de sécurité </a:t>
            </a:r>
          </a:p>
        </p:txBody>
      </p:sp>
      <p:sp>
        <p:nvSpPr>
          <p:cNvPr id="4" name="Rectangle 3"/>
          <p:cNvSpPr/>
          <p:nvPr/>
        </p:nvSpPr>
        <p:spPr>
          <a:xfrm>
            <a:off x="323528" y="1268760"/>
            <a:ext cx="3168352"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Débuter </a:t>
            </a:r>
            <a:r>
              <a:rPr lang="fr-FR" dirty="0">
                <a:solidFill>
                  <a:srgbClr val="002060"/>
                </a:solidFill>
              </a:rPr>
              <a:t>par une réflexion sur la sécurité du dispositif cible </a:t>
            </a:r>
          </a:p>
        </p:txBody>
      </p:sp>
      <p:sp>
        <p:nvSpPr>
          <p:cNvPr id="5" name="Rectangle 4"/>
          <p:cNvSpPr/>
          <p:nvPr/>
        </p:nvSpPr>
        <p:spPr>
          <a:xfrm>
            <a:off x="3939712" y="1268760"/>
            <a:ext cx="2978975" cy="864096"/>
          </a:xfrm>
          <a:prstGeom prst="rect">
            <a:avLst/>
          </a:prstGeom>
          <a:solidFill>
            <a:srgbClr val="FF82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Les </a:t>
            </a:r>
            <a:r>
              <a:rPr lang="fr-FR" dirty="0">
                <a:solidFill>
                  <a:srgbClr val="002060"/>
                </a:solidFill>
              </a:rPr>
              <a:t>mesures à mettre en place sont de natures différentes </a:t>
            </a:r>
          </a:p>
        </p:txBody>
      </p:sp>
      <p:sp>
        <p:nvSpPr>
          <p:cNvPr id="7" name="Rectangle 6"/>
          <p:cNvSpPr/>
          <p:nvPr/>
        </p:nvSpPr>
        <p:spPr>
          <a:xfrm>
            <a:off x="877871" y="2492896"/>
            <a:ext cx="295232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Analyse </a:t>
            </a:r>
            <a:r>
              <a:rPr lang="fr-FR" dirty="0">
                <a:solidFill>
                  <a:srgbClr val="002060"/>
                </a:solidFill>
              </a:rPr>
              <a:t>des risques (enjeux, menaces) </a:t>
            </a:r>
          </a:p>
        </p:txBody>
      </p:sp>
      <p:sp>
        <p:nvSpPr>
          <p:cNvPr id="8" name="Rectangle 7"/>
          <p:cNvSpPr/>
          <p:nvPr/>
        </p:nvSpPr>
        <p:spPr>
          <a:xfrm>
            <a:off x="913392" y="3501008"/>
            <a:ext cx="295232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Analyse des contraintes légales </a:t>
            </a:r>
            <a:r>
              <a:rPr lang="fr-FR" dirty="0" smtClean="0">
                <a:solidFill>
                  <a:srgbClr val="002060"/>
                </a:solidFill>
              </a:rPr>
              <a:t>et réglementaires</a:t>
            </a:r>
            <a:endParaRPr lang="fr-FR" dirty="0">
              <a:solidFill>
                <a:srgbClr val="002060"/>
              </a:solidFill>
            </a:endParaRPr>
          </a:p>
        </p:txBody>
      </p:sp>
      <p:sp>
        <p:nvSpPr>
          <p:cNvPr id="9" name="Rectangle 8"/>
          <p:cNvSpPr/>
          <p:nvPr/>
        </p:nvSpPr>
        <p:spPr>
          <a:xfrm>
            <a:off x="893664" y="4632187"/>
            <a:ext cx="295232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Définition des exigences de sécurité</a:t>
            </a:r>
          </a:p>
        </p:txBody>
      </p:sp>
      <p:sp>
        <p:nvSpPr>
          <p:cNvPr id="10" name="Rectangle 9"/>
          <p:cNvSpPr/>
          <p:nvPr/>
        </p:nvSpPr>
        <p:spPr>
          <a:xfrm>
            <a:off x="886749" y="5733256"/>
            <a:ext cx="3749365"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Formalisation de la politique qui </a:t>
            </a:r>
            <a:r>
              <a:rPr lang="fr-FR" dirty="0" smtClean="0">
                <a:solidFill>
                  <a:srgbClr val="002060"/>
                </a:solidFill>
              </a:rPr>
              <a:t>devient un </a:t>
            </a:r>
            <a:r>
              <a:rPr lang="fr-FR" dirty="0">
                <a:solidFill>
                  <a:srgbClr val="002060"/>
                </a:solidFill>
              </a:rPr>
              <a:t>outil de dialogue avec les </a:t>
            </a:r>
            <a:r>
              <a:rPr lang="fr-FR" dirty="0" smtClean="0">
                <a:solidFill>
                  <a:srgbClr val="002060"/>
                </a:solidFill>
              </a:rPr>
              <a:t>prestataires et </a:t>
            </a:r>
            <a:r>
              <a:rPr lang="fr-FR" dirty="0">
                <a:solidFill>
                  <a:srgbClr val="002060"/>
                </a:solidFill>
              </a:rPr>
              <a:t>plus tard outil d’audit</a:t>
            </a:r>
          </a:p>
        </p:txBody>
      </p:sp>
      <p:sp>
        <p:nvSpPr>
          <p:cNvPr id="11" name="Rectangle 10"/>
          <p:cNvSpPr/>
          <p:nvPr/>
        </p:nvSpPr>
        <p:spPr>
          <a:xfrm>
            <a:off x="4636114" y="2492896"/>
            <a:ext cx="4328374" cy="12241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Organisation (processus de gestion des clefs, départ d’un administrateur… mais aussi dispositif de gouvernance de la sécurité des données s’il n’existe pas encore)</a:t>
            </a:r>
          </a:p>
        </p:txBody>
      </p:sp>
      <p:sp>
        <p:nvSpPr>
          <p:cNvPr id="12" name="Rectangle 11"/>
          <p:cNvSpPr/>
          <p:nvPr/>
        </p:nvSpPr>
        <p:spPr>
          <a:xfrm>
            <a:off x="4600109" y="3933056"/>
            <a:ext cx="4364379"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Facteur humain (sensibilisation des acteurs, prise en compte dans les contrats, les développements…)</a:t>
            </a:r>
          </a:p>
        </p:txBody>
      </p:sp>
      <p:sp>
        <p:nvSpPr>
          <p:cNvPr id="13" name="Rectangle 12"/>
          <p:cNvSpPr/>
          <p:nvPr/>
        </p:nvSpPr>
        <p:spPr>
          <a:xfrm>
            <a:off x="4600108" y="4992226"/>
            <a:ext cx="4364379" cy="6690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Techniques (exemple le chiffrement, les jetons…)</a:t>
            </a:r>
          </a:p>
        </p:txBody>
      </p:sp>
      <p:cxnSp>
        <p:nvCxnSpPr>
          <p:cNvPr id="15" name="Connecteur droit 14"/>
          <p:cNvCxnSpPr/>
          <p:nvPr/>
        </p:nvCxnSpPr>
        <p:spPr>
          <a:xfrm>
            <a:off x="467544" y="2132856"/>
            <a:ext cx="0" cy="39964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139952" y="2158387"/>
            <a:ext cx="0" cy="31938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endCxn id="7" idx="1"/>
          </p:cNvCxnSpPr>
          <p:nvPr/>
        </p:nvCxnSpPr>
        <p:spPr>
          <a:xfrm>
            <a:off x="467544" y="2852936"/>
            <a:ext cx="41032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503041" y="3861048"/>
            <a:ext cx="41032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483337" y="4992968"/>
            <a:ext cx="41032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467543" y="6129300"/>
            <a:ext cx="41032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endCxn id="11" idx="1"/>
          </p:cNvCxnSpPr>
          <p:nvPr/>
        </p:nvCxnSpPr>
        <p:spPr>
          <a:xfrm>
            <a:off x="4139952" y="3092395"/>
            <a:ext cx="496162" cy="125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4106904" y="4329100"/>
            <a:ext cx="496162" cy="125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118246" y="5337975"/>
            <a:ext cx="496162" cy="125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12"/>
          </p:nvPr>
        </p:nvSpPr>
        <p:spPr/>
        <p:txBody>
          <a:bodyPr/>
          <a:lstStyle/>
          <a:p>
            <a:fld id="{84084C39-E697-4972-A878-9CAFD629EB01}" type="slidenum">
              <a:rPr lang="en-US" smtClean="0"/>
              <a:t>72</a:t>
            </a:fld>
            <a:endParaRPr lang="en-US"/>
          </a:p>
        </p:txBody>
      </p:sp>
    </p:spTree>
    <p:extLst>
      <p:ext uri="{BB962C8B-B14F-4D97-AF65-F5344CB8AC3E}">
        <p14:creationId xmlns:p14="http://schemas.microsoft.com/office/powerpoint/2010/main" val="37368413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7"/>
            <a:ext cx="6595046" cy="461665"/>
          </a:xfrm>
          <a:prstGeom prst="rect">
            <a:avLst/>
          </a:prstGeom>
        </p:spPr>
        <p:txBody>
          <a:bodyPr wrap="square">
            <a:spAutoFit/>
          </a:bodyPr>
          <a:lstStyle/>
          <a:p>
            <a:r>
              <a:rPr lang="fr-FR" sz="2400" b="1" dirty="0" smtClean="0">
                <a:solidFill>
                  <a:srgbClr val="002060"/>
                </a:solidFill>
              </a:rPr>
              <a:t>La </a:t>
            </a:r>
            <a:r>
              <a:rPr lang="fr-FR" sz="2400" b="1" dirty="0">
                <a:solidFill>
                  <a:srgbClr val="002060"/>
                </a:solidFill>
              </a:rPr>
              <a:t>démarche de transformation vers le cloud </a:t>
            </a:r>
          </a:p>
        </p:txBody>
      </p:sp>
      <p:sp>
        <p:nvSpPr>
          <p:cNvPr id="3" name="Title 1"/>
          <p:cNvSpPr txBox="1">
            <a:spLocks/>
          </p:cNvSpPr>
          <p:nvPr/>
        </p:nvSpPr>
        <p:spPr>
          <a:xfrm>
            <a:off x="2547881" y="220935"/>
            <a:ext cx="4176464" cy="3600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a:t>
            </a:r>
            <a:r>
              <a:rPr lang="en-US" sz="1800" dirty="0">
                <a:solidFill>
                  <a:srgbClr val="002060"/>
                </a:solidFill>
              </a:rPr>
              <a:t>SECURITE ET </a:t>
            </a:r>
            <a:r>
              <a:rPr lang="en-US" sz="1800" dirty="0" smtClean="0">
                <a:solidFill>
                  <a:srgbClr val="002060"/>
                </a:solidFill>
              </a:rPr>
              <a:t>CONFIDENTIALITE</a:t>
            </a:r>
            <a:endParaRPr lang="en-US" sz="1800" dirty="0">
              <a:solidFill>
                <a:srgbClr val="002060"/>
              </a:solidFill>
            </a:endParaRPr>
          </a:p>
        </p:txBody>
      </p:sp>
      <p:sp>
        <p:nvSpPr>
          <p:cNvPr id="4" name="Ellipse 3"/>
          <p:cNvSpPr/>
          <p:nvPr/>
        </p:nvSpPr>
        <p:spPr>
          <a:xfrm>
            <a:off x="2411760" y="1412776"/>
            <a:ext cx="3528392" cy="12241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Privilégier </a:t>
            </a:r>
            <a:r>
              <a:rPr lang="fr-FR" dirty="0">
                <a:solidFill>
                  <a:srgbClr val="002060"/>
                </a:solidFill>
              </a:rPr>
              <a:t>une </a:t>
            </a:r>
            <a:r>
              <a:rPr lang="fr-FR" dirty="0" smtClean="0">
                <a:solidFill>
                  <a:srgbClr val="002060"/>
                </a:solidFill>
              </a:rPr>
              <a:t>démarche incrémentale</a:t>
            </a:r>
            <a:r>
              <a:rPr lang="fr-FR" dirty="0">
                <a:solidFill>
                  <a:srgbClr val="002060"/>
                </a:solidFill>
              </a:rPr>
              <a:t>, commencer petit </a:t>
            </a:r>
          </a:p>
        </p:txBody>
      </p:sp>
      <p:sp>
        <p:nvSpPr>
          <p:cNvPr id="5" name="Ellipse 4"/>
          <p:cNvSpPr/>
          <p:nvPr/>
        </p:nvSpPr>
        <p:spPr>
          <a:xfrm>
            <a:off x="899592" y="3717032"/>
            <a:ext cx="4104456" cy="151216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rgbClr val="002060"/>
                </a:solidFill>
              </a:rPr>
              <a:t>Accompagner </a:t>
            </a:r>
            <a:r>
              <a:rPr lang="fr-FR" dirty="0">
                <a:solidFill>
                  <a:srgbClr val="002060"/>
                </a:solidFill>
              </a:rPr>
              <a:t>le changement </a:t>
            </a:r>
          </a:p>
          <a:p>
            <a:r>
              <a:rPr lang="fr-FR" dirty="0">
                <a:solidFill>
                  <a:srgbClr val="002060"/>
                </a:solidFill>
              </a:rPr>
              <a:t>• Sensibiliser </a:t>
            </a:r>
          </a:p>
          <a:p>
            <a:r>
              <a:rPr lang="fr-FR" dirty="0">
                <a:solidFill>
                  <a:srgbClr val="002060"/>
                </a:solidFill>
              </a:rPr>
              <a:t>• Communiquer </a:t>
            </a:r>
          </a:p>
          <a:p>
            <a:r>
              <a:rPr lang="fr-FR" dirty="0">
                <a:solidFill>
                  <a:srgbClr val="002060"/>
                </a:solidFill>
              </a:rPr>
              <a:t>• Expliquer </a:t>
            </a:r>
          </a:p>
        </p:txBody>
      </p:sp>
      <p:sp>
        <p:nvSpPr>
          <p:cNvPr id="6" name="ZoneTexte 5"/>
          <p:cNvSpPr txBox="1"/>
          <p:nvPr/>
        </p:nvSpPr>
        <p:spPr>
          <a:xfrm>
            <a:off x="6156176" y="3645024"/>
            <a:ext cx="2376264" cy="1754326"/>
          </a:xfrm>
          <a:prstGeom prst="rect">
            <a:avLst/>
          </a:prstGeom>
          <a:noFill/>
        </p:spPr>
        <p:txBody>
          <a:bodyPr wrap="square" rtlCol="0">
            <a:spAutoFit/>
          </a:bodyPr>
          <a:lstStyle/>
          <a:p>
            <a:pPr algn="ctr"/>
            <a:r>
              <a:rPr lang="fr-FR" dirty="0" smtClean="0">
                <a:solidFill>
                  <a:srgbClr val="002060"/>
                </a:solidFill>
              </a:rPr>
              <a:t>Prendre </a:t>
            </a:r>
            <a:r>
              <a:rPr lang="fr-FR" dirty="0">
                <a:solidFill>
                  <a:srgbClr val="002060"/>
                </a:solidFill>
              </a:rPr>
              <a:t>en compte facteurs humains et organisationnels </a:t>
            </a:r>
          </a:p>
          <a:p>
            <a:pPr algn="ctr"/>
            <a:r>
              <a:rPr lang="fr-FR" dirty="0">
                <a:solidFill>
                  <a:srgbClr val="002060"/>
                </a:solidFill>
              </a:rPr>
              <a:t>• Processus </a:t>
            </a:r>
          </a:p>
          <a:p>
            <a:pPr algn="ctr"/>
            <a:r>
              <a:rPr lang="fr-FR" dirty="0">
                <a:solidFill>
                  <a:srgbClr val="002060"/>
                </a:solidFill>
              </a:rPr>
              <a:t>• Compétences </a:t>
            </a:r>
          </a:p>
          <a:p>
            <a:pPr algn="ctr"/>
            <a:r>
              <a:rPr lang="fr-FR" dirty="0">
                <a:solidFill>
                  <a:srgbClr val="002060"/>
                </a:solidFill>
              </a:rPr>
              <a:t>• Culture </a:t>
            </a:r>
          </a:p>
        </p:txBody>
      </p:sp>
      <p:sp>
        <p:nvSpPr>
          <p:cNvPr id="7" name="Flèche droite 6"/>
          <p:cNvSpPr/>
          <p:nvPr/>
        </p:nvSpPr>
        <p:spPr>
          <a:xfrm rot="2727090">
            <a:off x="5652120" y="2636912"/>
            <a:ext cx="1072225" cy="7920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10800000">
            <a:off x="5292080" y="4160902"/>
            <a:ext cx="1072225" cy="7920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18749600">
            <a:off x="1769788" y="2632244"/>
            <a:ext cx="1072225" cy="7920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9"/>
          <p:cNvSpPr>
            <a:spLocks noGrp="1"/>
          </p:cNvSpPr>
          <p:nvPr>
            <p:ph type="sldNum" sz="quarter" idx="12"/>
          </p:nvPr>
        </p:nvSpPr>
        <p:spPr/>
        <p:txBody>
          <a:bodyPr/>
          <a:lstStyle/>
          <a:p>
            <a:fld id="{84084C39-E697-4972-A878-9CAFD629EB01}" type="slidenum">
              <a:rPr lang="en-US" smtClean="0"/>
              <a:t>73</a:t>
            </a:fld>
            <a:endParaRPr lang="en-US"/>
          </a:p>
        </p:txBody>
      </p:sp>
    </p:spTree>
    <p:extLst>
      <p:ext uri="{BB962C8B-B14F-4D97-AF65-F5344CB8AC3E}">
        <p14:creationId xmlns:p14="http://schemas.microsoft.com/office/powerpoint/2010/main" val="6658065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35696" y="1772816"/>
            <a:ext cx="5472608" cy="1938992"/>
          </a:xfrm>
          <a:prstGeom prst="rect">
            <a:avLst/>
          </a:prstGeom>
          <a:noFill/>
        </p:spPr>
        <p:txBody>
          <a:bodyPr wrap="square" rtlCol="0">
            <a:spAutoFit/>
          </a:bodyPr>
          <a:lstStyle/>
          <a:p>
            <a:pPr algn="ctr"/>
            <a:r>
              <a:rPr lang="fr-FR" sz="6000" b="1" dirty="0" smtClean="0">
                <a:solidFill>
                  <a:srgbClr val="002060"/>
                </a:solidFill>
              </a:rPr>
              <a:t>LES METIERS DU CLOUD</a:t>
            </a:r>
            <a:endParaRPr lang="fr-FR" sz="6000" b="1" dirty="0">
              <a:solidFill>
                <a:srgbClr val="002060"/>
              </a:solidFill>
            </a:endParaRPr>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74</a:t>
            </a:fld>
            <a:endParaRPr lang="en-US"/>
          </a:p>
        </p:txBody>
      </p:sp>
      <p:pic>
        <p:nvPicPr>
          <p:cNvPr id="9218" name="Picture 2" descr="D:\Users\blisan\Pictures\cloud\cloud acto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41811"/>
            <a:ext cx="3600400" cy="202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5752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764704"/>
            <a:ext cx="8712968" cy="4154984"/>
          </a:xfrm>
          <a:prstGeom prst="rect">
            <a:avLst/>
          </a:prstGeom>
          <a:noFill/>
        </p:spPr>
        <p:txBody>
          <a:bodyPr wrap="square" rtlCol="0">
            <a:spAutoFit/>
          </a:bodyPr>
          <a:lstStyle/>
          <a:p>
            <a:pPr marL="342900" indent="-342900" algn="just">
              <a:buFont typeface="Wingdings" panose="05000000000000000000" pitchFamily="2" charset="2"/>
              <a:buChar char="Ø"/>
            </a:pPr>
            <a:r>
              <a:rPr lang="fr-FR" sz="2400" b="1" dirty="0">
                <a:solidFill>
                  <a:srgbClr val="002060"/>
                </a:solidFill>
              </a:rPr>
              <a:t>Cloud Resource Services Provider </a:t>
            </a:r>
            <a:r>
              <a:rPr lang="fr-FR" sz="2400" dirty="0">
                <a:solidFill>
                  <a:srgbClr val="002060"/>
                </a:solidFill>
              </a:rPr>
              <a:t>possède des Datacenter et revend des services (</a:t>
            </a:r>
            <a:r>
              <a:rPr lang="fr-FR" sz="2400" dirty="0" err="1">
                <a:solidFill>
                  <a:srgbClr val="002060"/>
                </a:solidFill>
              </a:rPr>
              <a:t>SaaS</a:t>
            </a:r>
            <a:r>
              <a:rPr lang="fr-FR" sz="2400" dirty="0">
                <a:solidFill>
                  <a:srgbClr val="002060"/>
                </a:solidFill>
              </a:rPr>
              <a:t>, </a:t>
            </a:r>
            <a:r>
              <a:rPr lang="fr-FR" sz="2400" dirty="0" err="1">
                <a:solidFill>
                  <a:srgbClr val="002060"/>
                </a:solidFill>
              </a:rPr>
              <a:t>PaaS</a:t>
            </a:r>
            <a:r>
              <a:rPr lang="fr-FR" sz="2400" dirty="0">
                <a:solidFill>
                  <a:srgbClr val="002060"/>
                </a:solidFill>
              </a:rPr>
              <a:t>, </a:t>
            </a:r>
            <a:r>
              <a:rPr lang="fr-FR" sz="2400" dirty="0" err="1">
                <a:solidFill>
                  <a:srgbClr val="002060"/>
                </a:solidFill>
              </a:rPr>
              <a:t>IaaS</a:t>
            </a:r>
            <a:r>
              <a:rPr lang="fr-FR" sz="2400" dirty="0">
                <a:solidFill>
                  <a:srgbClr val="002060"/>
                </a:solidFill>
              </a:rPr>
              <a:t>) sous la forme de ressources le plus souvent facturées à </a:t>
            </a:r>
            <a:r>
              <a:rPr lang="fr-FR" sz="2400" dirty="0" smtClean="0">
                <a:solidFill>
                  <a:srgbClr val="002060"/>
                </a:solidFill>
              </a:rPr>
              <a:t>l'usage.</a:t>
            </a:r>
          </a:p>
          <a:p>
            <a:pPr marL="342900" indent="-342900" algn="just">
              <a:buFont typeface="Wingdings" panose="05000000000000000000" pitchFamily="2" charset="2"/>
              <a:buChar char="Ø"/>
            </a:pPr>
            <a:r>
              <a:rPr lang="fr-FR" sz="2400" b="1" dirty="0" smtClean="0">
                <a:solidFill>
                  <a:srgbClr val="002060"/>
                </a:solidFill>
              </a:rPr>
              <a:t>Cloud </a:t>
            </a:r>
            <a:r>
              <a:rPr lang="fr-FR" sz="2400" b="1" dirty="0" err="1">
                <a:solidFill>
                  <a:srgbClr val="002060"/>
                </a:solidFill>
              </a:rPr>
              <a:t>Builder</a:t>
            </a:r>
            <a:r>
              <a:rPr lang="fr-FR" sz="2400" b="1" dirty="0">
                <a:solidFill>
                  <a:srgbClr val="002060"/>
                </a:solidFill>
              </a:rPr>
              <a:t> </a:t>
            </a:r>
            <a:r>
              <a:rPr lang="fr-FR" sz="2400" dirty="0">
                <a:solidFill>
                  <a:srgbClr val="002060"/>
                </a:solidFill>
              </a:rPr>
              <a:t>un intégrateur ou revendeur qui commercialise et met en place l’infrastructure et les solutions afin de créer des </a:t>
            </a:r>
            <a:r>
              <a:rPr lang="fr-FR" sz="2400" dirty="0" err="1">
                <a:solidFill>
                  <a:srgbClr val="002060"/>
                </a:solidFill>
              </a:rPr>
              <a:t>Clouds</a:t>
            </a:r>
            <a:r>
              <a:rPr lang="fr-FR" sz="2400" dirty="0">
                <a:solidFill>
                  <a:srgbClr val="002060"/>
                </a:solidFill>
              </a:rPr>
              <a:t> privés ou </a:t>
            </a:r>
            <a:r>
              <a:rPr lang="fr-FR" sz="2400" dirty="0" smtClean="0">
                <a:solidFill>
                  <a:srgbClr val="002060"/>
                </a:solidFill>
              </a:rPr>
              <a:t>public.</a:t>
            </a:r>
          </a:p>
          <a:p>
            <a:pPr marL="342900" indent="-342900" algn="just">
              <a:buFont typeface="Wingdings" panose="05000000000000000000" pitchFamily="2" charset="2"/>
              <a:buChar char="Ø"/>
            </a:pPr>
            <a:r>
              <a:rPr lang="fr-FR" sz="2400" b="1" dirty="0" smtClean="0">
                <a:solidFill>
                  <a:srgbClr val="002060"/>
                </a:solidFill>
              </a:rPr>
              <a:t>Cloud </a:t>
            </a:r>
            <a:r>
              <a:rPr lang="fr-FR" sz="2400" b="1" dirty="0">
                <a:solidFill>
                  <a:srgbClr val="002060"/>
                </a:solidFill>
              </a:rPr>
              <a:t>Broker </a:t>
            </a:r>
            <a:r>
              <a:rPr lang="fr-FR" sz="2400" dirty="0">
                <a:solidFill>
                  <a:srgbClr val="002060"/>
                </a:solidFill>
              </a:rPr>
              <a:t>Intermédiaire , courtier agrégeant différentes offres Cloud ou </a:t>
            </a:r>
            <a:r>
              <a:rPr lang="fr-FR" sz="2400" dirty="0" err="1">
                <a:solidFill>
                  <a:srgbClr val="002060"/>
                </a:solidFill>
              </a:rPr>
              <a:t>SaaS</a:t>
            </a:r>
            <a:r>
              <a:rPr lang="fr-FR" sz="2400" dirty="0">
                <a:solidFill>
                  <a:srgbClr val="002060"/>
                </a:solidFill>
              </a:rPr>
              <a:t>, arbitrant de leurs avantages et de leurs inconvénients et ceci afin de les commercialiser auprès d'une cible de partenaires. Interlocuteur primaire du </a:t>
            </a:r>
            <a:r>
              <a:rPr lang="fr-FR" sz="2400" dirty="0" smtClean="0">
                <a:solidFill>
                  <a:srgbClr val="002060"/>
                </a:solidFill>
              </a:rPr>
              <a:t>client.</a:t>
            </a:r>
          </a:p>
          <a:p>
            <a:pPr marL="342900" indent="-342900" algn="just">
              <a:buFont typeface="Wingdings" panose="05000000000000000000" pitchFamily="2" charset="2"/>
              <a:buChar char="Ø"/>
            </a:pPr>
            <a:r>
              <a:rPr lang="fr-FR" sz="2400" b="1" dirty="0" smtClean="0">
                <a:solidFill>
                  <a:srgbClr val="002060"/>
                </a:solidFill>
              </a:rPr>
              <a:t>Développeur d’API</a:t>
            </a:r>
            <a:r>
              <a:rPr lang="fr-FR" sz="2400" dirty="0" smtClean="0">
                <a:solidFill>
                  <a:srgbClr val="002060"/>
                </a:solidFill>
              </a:rPr>
              <a:t>.</a:t>
            </a:r>
            <a:endParaRPr lang="fr-FR" sz="2400" dirty="0">
              <a:solidFill>
                <a:srgbClr val="002060"/>
              </a:solidFill>
            </a:endParaRPr>
          </a:p>
        </p:txBody>
      </p:sp>
      <p:sp>
        <p:nvSpPr>
          <p:cNvPr id="3" name="ZoneTexte 2"/>
          <p:cNvSpPr txBox="1"/>
          <p:nvPr/>
        </p:nvSpPr>
        <p:spPr>
          <a:xfrm>
            <a:off x="2843808" y="260648"/>
            <a:ext cx="3384376" cy="369332"/>
          </a:xfrm>
          <a:prstGeom prst="rect">
            <a:avLst/>
          </a:prstGeom>
          <a:noFill/>
        </p:spPr>
        <p:txBody>
          <a:bodyPr wrap="square" rtlCol="0">
            <a:spAutoFit/>
          </a:bodyPr>
          <a:lstStyle/>
          <a:p>
            <a:pPr algn="ctr"/>
            <a:r>
              <a:rPr lang="fr-FR" dirty="0" smtClean="0">
                <a:solidFill>
                  <a:srgbClr val="002060"/>
                </a:solidFill>
              </a:rPr>
              <a:t>CLOUD - METIERS</a:t>
            </a:r>
            <a:endParaRPr lang="fr-FR" dirty="0">
              <a:solidFill>
                <a:srgbClr val="002060"/>
              </a:solidFill>
            </a:endParaRP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75</a:t>
            </a:fld>
            <a:endParaRPr lang="en-US"/>
          </a:p>
        </p:txBody>
      </p:sp>
    </p:spTree>
    <p:extLst>
      <p:ext uri="{BB962C8B-B14F-4D97-AF65-F5344CB8AC3E}">
        <p14:creationId xmlns:p14="http://schemas.microsoft.com/office/powerpoint/2010/main" val="30143085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76</a:t>
            </a:fld>
            <a:endParaRPr lang="en-US"/>
          </a:p>
        </p:txBody>
      </p:sp>
      <p:pic>
        <p:nvPicPr>
          <p:cNvPr id="21506" name="Picture 2" descr="D:\Users\blisan\Pictures\cloud\services vs acto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452438"/>
            <a:ext cx="7934325" cy="59531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843808" y="260648"/>
            <a:ext cx="3384376" cy="369332"/>
          </a:xfrm>
          <a:prstGeom prst="rect">
            <a:avLst/>
          </a:prstGeom>
          <a:noFill/>
        </p:spPr>
        <p:txBody>
          <a:bodyPr wrap="square" rtlCol="0">
            <a:spAutoFit/>
          </a:bodyPr>
          <a:lstStyle/>
          <a:p>
            <a:pPr algn="ctr"/>
            <a:r>
              <a:rPr lang="fr-FR" dirty="0" smtClean="0">
                <a:solidFill>
                  <a:srgbClr val="002060"/>
                </a:solidFill>
              </a:rPr>
              <a:t>CLOUD - METIERS</a:t>
            </a:r>
            <a:endParaRPr lang="fr-FR" dirty="0">
              <a:solidFill>
                <a:srgbClr val="002060"/>
              </a:solidFill>
            </a:endParaRPr>
          </a:p>
        </p:txBody>
      </p:sp>
      <p:sp>
        <p:nvSpPr>
          <p:cNvPr id="3" name="ZoneTexte 2"/>
          <p:cNvSpPr txBox="1"/>
          <p:nvPr/>
        </p:nvSpPr>
        <p:spPr>
          <a:xfrm>
            <a:off x="1835696" y="5733256"/>
            <a:ext cx="5760640" cy="369332"/>
          </a:xfrm>
          <a:prstGeom prst="rect">
            <a:avLst/>
          </a:prstGeom>
          <a:noFill/>
        </p:spPr>
        <p:txBody>
          <a:bodyPr wrap="square" rtlCol="0">
            <a:spAutoFit/>
          </a:bodyPr>
          <a:lstStyle/>
          <a:p>
            <a:pPr algn="ctr"/>
            <a:r>
              <a:rPr lang="fr-FR" dirty="0">
                <a:solidFill>
                  <a:srgbClr val="002060"/>
                </a:solidFill>
              </a:rPr>
              <a:t>Valeur </a:t>
            </a:r>
            <a:r>
              <a:rPr lang="fr-FR" dirty="0" smtClean="0">
                <a:solidFill>
                  <a:srgbClr val="002060"/>
                </a:solidFill>
              </a:rPr>
              <a:t>de la visibilité pour </a:t>
            </a:r>
            <a:r>
              <a:rPr lang="fr-FR" dirty="0">
                <a:solidFill>
                  <a:srgbClr val="002060"/>
                </a:solidFill>
              </a:rPr>
              <a:t>l'utilisateur final</a:t>
            </a:r>
          </a:p>
        </p:txBody>
      </p:sp>
    </p:spTree>
    <p:extLst>
      <p:ext uri="{BB962C8B-B14F-4D97-AF65-F5344CB8AC3E}">
        <p14:creationId xmlns:p14="http://schemas.microsoft.com/office/powerpoint/2010/main" val="22638752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77</a:t>
            </a:fld>
            <a:endParaRPr lang="en-US"/>
          </a:p>
        </p:txBody>
      </p:sp>
      <p:pic>
        <p:nvPicPr>
          <p:cNvPr id="8194" name="Picture 2" descr="D:\Users\blisan\Pictures\cloud\The Emerging Broker R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980728"/>
            <a:ext cx="5953125" cy="383857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843808" y="260648"/>
            <a:ext cx="3384376" cy="369332"/>
          </a:xfrm>
          <a:prstGeom prst="rect">
            <a:avLst/>
          </a:prstGeom>
          <a:noFill/>
        </p:spPr>
        <p:txBody>
          <a:bodyPr wrap="square" rtlCol="0">
            <a:spAutoFit/>
          </a:bodyPr>
          <a:lstStyle/>
          <a:p>
            <a:pPr algn="ctr"/>
            <a:r>
              <a:rPr lang="fr-FR" dirty="0" smtClean="0">
                <a:solidFill>
                  <a:srgbClr val="002060"/>
                </a:solidFill>
              </a:rPr>
              <a:t>CLOUD - METIERS</a:t>
            </a:r>
            <a:endParaRPr lang="fr-FR" dirty="0">
              <a:solidFill>
                <a:srgbClr val="002060"/>
              </a:solidFill>
            </a:endParaRPr>
          </a:p>
        </p:txBody>
      </p:sp>
      <p:sp>
        <p:nvSpPr>
          <p:cNvPr id="3" name="ZoneTexte 2"/>
          <p:cNvSpPr txBox="1"/>
          <p:nvPr/>
        </p:nvSpPr>
        <p:spPr>
          <a:xfrm>
            <a:off x="755576" y="5088899"/>
            <a:ext cx="7416824" cy="553998"/>
          </a:xfrm>
          <a:prstGeom prst="rect">
            <a:avLst/>
          </a:prstGeom>
          <a:noFill/>
        </p:spPr>
        <p:txBody>
          <a:bodyPr wrap="square" rtlCol="0">
            <a:spAutoFit/>
          </a:bodyPr>
          <a:lstStyle/>
          <a:p>
            <a:pPr algn="ctr"/>
            <a:r>
              <a:rPr lang="fr-FR" dirty="0" smtClean="0">
                <a:solidFill>
                  <a:srgbClr val="002060"/>
                </a:solidFill>
              </a:rPr>
              <a:t>Les différents rôles des acteurs du Cloud, dont celui du Cloud Broker</a:t>
            </a:r>
            <a:endParaRPr lang="fr-FR" sz="1200" dirty="0" smtClean="0">
              <a:solidFill>
                <a:srgbClr val="002060"/>
              </a:solidFill>
            </a:endParaRPr>
          </a:p>
          <a:p>
            <a:pPr algn="ctr"/>
            <a:r>
              <a:rPr lang="fr-FR" sz="1200" dirty="0">
                <a:solidFill>
                  <a:srgbClr val="002060"/>
                </a:solidFill>
              </a:rPr>
              <a:t>Source : </a:t>
            </a:r>
            <a:r>
              <a:rPr lang="fr-FR" sz="1200" dirty="0">
                <a:solidFill>
                  <a:srgbClr val="002060"/>
                </a:solidFill>
                <a:hlinkClick r:id="rId3"/>
              </a:rPr>
              <a:t>http://</a:t>
            </a:r>
            <a:r>
              <a:rPr lang="fr-FR" sz="1200" dirty="0" smtClean="0">
                <a:solidFill>
                  <a:srgbClr val="002060"/>
                </a:solidFill>
                <a:hlinkClick r:id="rId3"/>
              </a:rPr>
              <a:t>www.ssc-spc.gc.ca/pages/itir-triti/afac-ccca-20130829pres-eng.html</a:t>
            </a:r>
            <a:r>
              <a:rPr lang="fr-FR" sz="1200" dirty="0" smtClean="0">
                <a:solidFill>
                  <a:srgbClr val="002060"/>
                </a:solidFill>
              </a:rPr>
              <a:t> </a:t>
            </a:r>
            <a:endParaRPr lang="fr-FR" dirty="0">
              <a:solidFill>
                <a:srgbClr val="002060"/>
              </a:solidFill>
            </a:endParaRPr>
          </a:p>
        </p:txBody>
      </p:sp>
    </p:spTree>
    <p:extLst>
      <p:ext uri="{BB962C8B-B14F-4D97-AF65-F5344CB8AC3E}">
        <p14:creationId xmlns:p14="http://schemas.microsoft.com/office/powerpoint/2010/main" val="38711084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91680" y="476672"/>
            <a:ext cx="5472608" cy="1938992"/>
          </a:xfrm>
          <a:prstGeom prst="rect">
            <a:avLst/>
          </a:prstGeom>
          <a:noFill/>
        </p:spPr>
        <p:txBody>
          <a:bodyPr wrap="square" rtlCol="0">
            <a:spAutoFit/>
          </a:bodyPr>
          <a:lstStyle/>
          <a:p>
            <a:pPr algn="ctr"/>
            <a:r>
              <a:rPr lang="fr-FR" sz="6000" b="1" dirty="0" smtClean="0">
                <a:solidFill>
                  <a:srgbClr val="002060"/>
                </a:solidFill>
              </a:rPr>
              <a:t>EVOLUTIONS DU CLOUD</a:t>
            </a:r>
            <a:endParaRPr lang="fr-FR" sz="6000" b="1" dirty="0">
              <a:solidFill>
                <a:srgbClr val="002060"/>
              </a:solidFill>
            </a:endParaRPr>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78</a:t>
            </a:fld>
            <a:endParaRPr lang="en-US"/>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924944"/>
            <a:ext cx="2857500" cy="16002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763019"/>
            <a:ext cx="4786064" cy="3255227"/>
          </a:xfrm>
          <a:prstGeom prst="rect">
            <a:avLst/>
          </a:prstGeom>
        </p:spPr>
      </p:pic>
    </p:spTree>
    <p:extLst>
      <p:ext uri="{BB962C8B-B14F-4D97-AF65-F5344CB8AC3E}">
        <p14:creationId xmlns:p14="http://schemas.microsoft.com/office/powerpoint/2010/main" val="28713299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927039" y="1890713"/>
            <a:ext cx="7073961" cy="4510087"/>
          </a:xfrm>
          <a:prstGeom prst="rect">
            <a:avLst/>
          </a:prstGeom>
          <a:noFill/>
          <a:ln w="9525">
            <a:noFill/>
            <a:miter lim="800000"/>
            <a:headEnd/>
            <a:tailEnd/>
          </a:ln>
          <a:effectLst/>
        </p:spPr>
      </p:pic>
      <p:sp>
        <p:nvSpPr>
          <p:cNvPr id="3" name="Rectangle 2"/>
          <p:cNvSpPr/>
          <p:nvPr/>
        </p:nvSpPr>
        <p:spPr>
          <a:xfrm>
            <a:off x="683568" y="1190500"/>
            <a:ext cx="4174669" cy="369332"/>
          </a:xfrm>
          <a:prstGeom prst="rect">
            <a:avLst/>
          </a:prstGeom>
        </p:spPr>
        <p:txBody>
          <a:bodyPr wrap="none">
            <a:spAutoFit/>
          </a:bodyPr>
          <a:lstStyle/>
          <a:p>
            <a:r>
              <a:rPr lang="en-US" b="1" dirty="0" smtClean="0"/>
              <a:t>Evolution du Location </a:t>
            </a:r>
            <a:r>
              <a:rPr lang="en-US" b="1" dirty="0"/>
              <a:t>based service (LBS) </a:t>
            </a:r>
            <a:endParaRPr lang="fr-FR" dirty="0"/>
          </a:p>
        </p:txBody>
      </p:sp>
      <p:sp>
        <p:nvSpPr>
          <p:cNvPr id="4" name="ZoneTexte 3"/>
          <p:cNvSpPr txBox="1"/>
          <p:nvPr/>
        </p:nvSpPr>
        <p:spPr>
          <a:xfrm>
            <a:off x="2843808" y="260648"/>
            <a:ext cx="3384376" cy="369332"/>
          </a:xfrm>
          <a:prstGeom prst="rect">
            <a:avLst/>
          </a:prstGeom>
          <a:noFill/>
        </p:spPr>
        <p:txBody>
          <a:bodyPr wrap="square" rtlCol="0">
            <a:spAutoFit/>
          </a:bodyPr>
          <a:lstStyle/>
          <a:p>
            <a:pPr algn="ctr"/>
            <a:r>
              <a:rPr lang="fr-FR" dirty="0" smtClean="0">
                <a:solidFill>
                  <a:srgbClr val="002060"/>
                </a:solidFill>
              </a:rPr>
              <a:t>CLOUD - EVOLUTIONS</a:t>
            </a:r>
            <a:endParaRPr lang="fr-FR" dirty="0">
              <a:solidFill>
                <a:srgbClr val="002060"/>
              </a:solidFill>
            </a:endParaRPr>
          </a:p>
        </p:txBody>
      </p:sp>
      <p:sp>
        <p:nvSpPr>
          <p:cNvPr id="5" name="Espace réservé du numéro de diapositive 4"/>
          <p:cNvSpPr>
            <a:spLocks noGrp="1"/>
          </p:cNvSpPr>
          <p:nvPr>
            <p:ph type="sldNum" sz="quarter" idx="12"/>
          </p:nvPr>
        </p:nvSpPr>
        <p:spPr/>
        <p:txBody>
          <a:bodyPr/>
          <a:lstStyle/>
          <a:p>
            <a:fld id="{84084C39-E697-4972-A878-9CAFD629EB01}" type="slidenum">
              <a:rPr lang="en-US" smtClean="0"/>
              <a:t>79</a:t>
            </a:fld>
            <a:endParaRPr lang="en-US"/>
          </a:p>
        </p:txBody>
      </p:sp>
    </p:spTree>
    <p:extLst>
      <p:ext uri="{BB962C8B-B14F-4D97-AF65-F5344CB8AC3E}">
        <p14:creationId xmlns:p14="http://schemas.microsoft.com/office/powerpoint/2010/main" val="2128356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92696"/>
            <a:ext cx="8778942" cy="6217087"/>
          </a:xfrm>
          <a:prstGeom prst="rect">
            <a:avLst/>
          </a:prstGeom>
        </p:spPr>
        <p:txBody>
          <a:bodyPr wrap="square">
            <a:spAutoFit/>
          </a:bodyPr>
          <a:lstStyle/>
          <a:p>
            <a:pPr marL="571500" indent="-571500" algn="just">
              <a:buFont typeface="Wingdings" panose="05000000000000000000" pitchFamily="2" charset="2"/>
              <a:buChar char="Ø"/>
            </a:pPr>
            <a:r>
              <a:rPr lang="fr-FR" sz="3000" dirty="0" smtClean="0">
                <a:solidFill>
                  <a:srgbClr val="002060"/>
                </a:solidFill>
              </a:rPr>
              <a:t>2010    CLOUD</a:t>
            </a:r>
          </a:p>
          <a:p>
            <a:pPr marL="571500" indent="-571500" algn="just">
              <a:buFont typeface="Wingdings" panose="05000000000000000000" pitchFamily="2" charset="2"/>
              <a:buChar char="Ø"/>
            </a:pPr>
            <a:r>
              <a:rPr lang="fr-FR" sz="3000" dirty="0" smtClean="0">
                <a:solidFill>
                  <a:srgbClr val="002060"/>
                </a:solidFill>
              </a:rPr>
              <a:t>2006    </a:t>
            </a:r>
            <a:r>
              <a:rPr lang="en-US" sz="3000" dirty="0" smtClean="0">
                <a:solidFill>
                  <a:srgbClr val="002060"/>
                </a:solidFill>
              </a:rPr>
              <a:t>AWS (</a:t>
            </a:r>
            <a:r>
              <a:rPr lang="en-US" sz="3000" dirty="0">
                <a:solidFill>
                  <a:srgbClr val="002060"/>
                </a:solidFill>
              </a:rPr>
              <a:t>Amazon Web Service</a:t>
            </a:r>
            <a:r>
              <a:rPr lang="en-US" sz="3000" dirty="0" smtClean="0">
                <a:solidFill>
                  <a:srgbClr val="002060"/>
                </a:solidFill>
              </a:rPr>
              <a:t>) </a:t>
            </a:r>
            <a:r>
              <a:rPr lang="en-US" sz="3000" dirty="0">
                <a:solidFill>
                  <a:srgbClr val="002060"/>
                </a:solidFill>
              </a:rPr>
              <a:t>: 1er cloud </a:t>
            </a:r>
            <a:r>
              <a:rPr lang="en-US" sz="3000" dirty="0" smtClean="0">
                <a:solidFill>
                  <a:srgbClr val="002060"/>
                </a:solidFill>
              </a:rPr>
              <a:t>public</a:t>
            </a:r>
            <a:endParaRPr lang="fr-FR" sz="3000" dirty="0" smtClean="0">
              <a:solidFill>
                <a:srgbClr val="002060"/>
              </a:solidFill>
            </a:endParaRPr>
          </a:p>
          <a:p>
            <a:pPr marL="571500" indent="-571500" algn="just">
              <a:buFont typeface="Wingdings" panose="05000000000000000000" pitchFamily="2" charset="2"/>
              <a:buChar char="Ø"/>
            </a:pPr>
            <a:r>
              <a:rPr lang="fr-FR" sz="3000" dirty="0">
                <a:solidFill>
                  <a:srgbClr val="002060"/>
                </a:solidFill>
              </a:rPr>
              <a:t>2000    </a:t>
            </a:r>
            <a:r>
              <a:rPr lang="fr-FR" sz="3000" dirty="0" smtClean="0">
                <a:solidFill>
                  <a:srgbClr val="002060"/>
                </a:solidFill>
              </a:rPr>
              <a:t>SOA</a:t>
            </a:r>
            <a:r>
              <a:rPr lang="fr-FR" sz="3000" dirty="0">
                <a:solidFill>
                  <a:srgbClr val="002060"/>
                </a:solidFill>
              </a:rPr>
              <a:t>, Service-</a:t>
            </a:r>
            <a:r>
              <a:rPr lang="fr-FR" sz="3000" dirty="0" err="1">
                <a:solidFill>
                  <a:srgbClr val="002060"/>
                </a:solidFill>
              </a:rPr>
              <a:t>Oriented</a:t>
            </a:r>
            <a:r>
              <a:rPr lang="fr-FR" sz="3000" dirty="0">
                <a:solidFill>
                  <a:srgbClr val="002060"/>
                </a:solidFill>
              </a:rPr>
              <a:t> </a:t>
            </a:r>
            <a:r>
              <a:rPr lang="fr-FR" sz="3000" dirty="0" smtClean="0">
                <a:solidFill>
                  <a:srgbClr val="002060"/>
                </a:solidFill>
              </a:rPr>
              <a:t>Architecture. </a:t>
            </a:r>
          </a:p>
          <a:p>
            <a:pPr marL="571500" indent="-571500" algn="just">
              <a:buFont typeface="Wingdings" panose="05000000000000000000" pitchFamily="2" charset="2"/>
              <a:buChar char="Ø"/>
            </a:pPr>
            <a:r>
              <a:rPr lang="fr-FR" sz="3000" dirty="0" smtClean="0">
                <a:solidFill>
                  <a:srgbClr val="002060"/>
                </a:solidFill>
              </a:rPr>
              <a:t>Hébergeurs Web d’applications (</a:t>
            </a:r>
            <a:r>
              <a:rPr lang="fr-FR" sz="3200" dirty="0" smtClean="0">
                <a:solidFill>
                  <a:srgbClr val="002060"/>
                </a:solidFill>
              </a:rPr>
              <a:t>ancêtre </a:t>
            </a:r>
            <a:r>
              <a:rPr lang="fr-FR" sz="3200" dirty="0">
                <a:solidFill>
                  <a:srgbClr val="002060"/>
                </a:solidFill>
              </a:rPr>
              <a:t>du </a:t>
            </a:r>
            <a:r>
              <a:rPr lang="fr-FR" sz="3200" dirty="0" err="1" smtClean="0">
                <a:solidFill>
                  <a:srgbClr val="002060"/>
                </a:solidFill>
                <a:hlinkClick r:id="rId3" tooltip="SaaS"/>
              </a:rPr>
              <a:t>SaaS</a:t>
            </a:r>
            <a:r>
              <a:rPr lang="fr-FR" sz="3000" dirty="0" smtClean="0">
                <a:solidFill>
                  <a:srgbClr val="002060"/>
                </a:solidFill>
              </a:rPr>
              <a:t>). </a:t>
            </a:r>
          </a:p>
          <a:p>
            <a:pPr marL="571500" indent="-571500" algn="just">
              <a:buFont typeface="Wingdings" panose="05000000000000000000" pitchFamily="2" charset="2"/>
              <a:buChar char="Ø"/>
            </a:pPr>
            <a:r>
              <a:rPr lang="fr-FR" sz="3000" dirty="0" smtClean="0">
                <a:solidFill>
                  <a:srgbClr val="002060"/>
                </a:solidFill>
              </a:rPr>
              <a:t>2000  </a:t>
            </a:r>
            <a:r>
              <a:rPr lang="fr-FR" sz="3200" dirty="0" smtClean="0">
                <a:solidFill>
                  <a:srgbClr val="002060"/>
                </a:solidFill>
              </a:rPr>
              <a:t>Premières applications Cloud </a:t>
            </a:r>
            <a:r>
              <a:rPr lang="fr-FR" sz="3200" dirty="0">
                <a:solidFill>
                  <a:srgbClr val="002060"/>
                </a:solidFill>
                <a:hlinkClick r:id="rId4" tooltip="Web 2.0"/>
              </a:rPr>
              <a:t>Web </a:t>
            </a:r>
            <a:r>
              <a:rPr lang="fr-FR" sz="3200" dirty="0" smtClean="0">
                <a:solidFill>
                  <a:srgbClr val="002060"/>
                </a:solidFill>
                <a:hlinkClick r:id="rId4" tooltip="Web 2.0"/>
              </a:rPr>
              <a:t>2.0</a:t>
            </a:r>
            <a:r>
              <a:rPr lang="fr-FR" sz="3200" dirty="0" smtClean="0">
                <a:solidFill>
                  <a:srgbClr val="002060"/>
                </a:solidFill>
              </a:rPr>
              <a:t> : </a:t>
            </a:r>
            <a:r>
              <a:rPr lang="fr-FR" sz="3200" dirty="0">
                <a:solidFill>
                  <a:srgbClr val="002060"/>
                </a:solidFill>
                <a:hlinkClick r:id="rId5" tooltip="Courrier électronique"/>
              </a:rPr>
              <a:t>courrier électronique</a:t>
            </a:r>
            <a:r>
              <a:rPr lang="fr-FR" sz="3200" dirty="0">
                <a:solidFill>
                  <a:srgbClr val="002060"/>
                </a:solidFill>
              </a:rPr>
              <a:t>, </a:t>
            </a:r>
            <a:r>
              <a:rPr lang="fr-FR" sz="3200" dirty="0" smtClean="0">
                <a:solidFill>
                  <a:srgbClr val="002060"/>
                </a:solidFill>
                <a:hlinkClick r:id="rId6" tooltip="Outils collaboratifs"/>
              </a:rPr>
              <a:t>outils </a:t>
            </a:r>
            <a:r>
              <a:rPr lang="fr-FR" sz="3200" dirty="0">
                <a:solidFill>
                  <a:srgbClr val="002060"/>
                </a:solidFill>
                <a:hlinkClick r:id="rId6" tooltip="Outils collaboratifs"/>
              </a:rPr>
              <a:t>collaboratifs</a:t>
            </a:r>
            <a:r>
              <a:rPr lang="fr-FR" sz="3200" dirty="0">
                <a:solidFill>
                  <a:srgbClr val="002060"/>
                </a:solidFill>
              </a:rPr>
              <a:t>, </a:t>
            </a:r>
            <a:r>
              <a:rPr lang="fr-FR" sz="3200" dirty="0" smtClean="0">
                <a:solidFill>
                  <a:srgbClr val="002060"/>
                </a:solidFill>
                <a:hlinkClick r:id="rId7" tooltip="Gestion de la relation client"/>
              </a:rPr>
              <a:t>CRM</a:t>
            </a:r>
            <a:r>
              <a:rPr lang="fr-FR" sz="3200" dirty="0">
                <a:solidFill>
                  <a:srgbClr val="002060"/>
                </a:solidFill>
              </a:rPr>
              <a:t>, </a:t>
            </a:r>
            <a:r>
              <a:rPr lang="fr-FR" sz="3200" dirty="0" smtClean="0">
                <a:solidFill>
                  <a:srgbClr val="002060"/>
                </a:solidFill>
              </a:rPr>
              <a:t>environnements </a:t>
            </a:r>
            <a:r>
              <a:rPr lang="fr-FR" sz="3200" dirty="0">
                <a:solidFill>
                  <a:srgbClr val="002060"/>
                </a:solidFill>
              </a:rPr>
              <a:t>de développement et de </a:t>
            </a:r>
            <a:r>
              <a:rPr lang="fr-FR" sz="3200" dirty="0" smtClean="0">
                <a:solidFill>
                  <a:srgbClr val="002060"/>
                </a:solidFill>
                <a:hlinkClick r:id="rId8" tooltip="Test (informatique)"/>
              </a:rPr>
              <a:t>test</a:t>
            </a:r>
            <a:r>
              <a:rPr lang="fr-FR" sz="3200" dirty="0" smtClean="0">
                <a:solidFill>
                  <a:srgbClr val="002060"/>
                </a:solidFill>
              </a:rPr>
              <a:t>. </a:t>
            </a:r>
            <a:endParaRPr lang="fr-FR" sz="3000" dirty="0" smtClean="0">
              <a:solidFill>
                <a:srgbClr val="002060"/>
              </a:solidFill>
            </a:endParaRPr>
          </a:p>
          <a:p>
            <a:pPr marL="571500" indent="-571500" algn="just">
              <a:buFont typeface="Wingdings" panose="05000000000000000000" pitchFamily="2" charset="2"/>
              <a:buChar char="Ø"/>
            </a:pPr>
            <a:r>
              <a:rPr lang="fr-FR" sz="3000" dirty="0" smtClean="0">
                <a:solidFill>
                  <a:srgbClr val="002060"/>
                </a:solidFill>
              </a:rPr>
              <a:t>1990    WEB INTERNET</a:t>
            </a:r>
          </a:p>
          <a:p>
            <a:pPr marL="571500" indent="-571500" algn="just">
              <a:buFont typeface="Wingdings" panose="05000000000000000000" pitchFamily="2" charset="2"/>
              <a:buChar char="Ø"/>
            </a:pPr>
            <a:r>
              <a:rPr lang="fr-FR" sz="3000" dirty="0" smtClean="0">
                <a:solidFill>
                  <a:srgbClr val="002060"/>
                </a:solidFill>
              </a:rPr>
              <a:t>1980    Client-Serveur</a:t>
            </a:r>
          </a:p>
          <a:p>
            <a:pPr marL="571500" indent="-571500" algn="just">
              <a:buFont typeface="Wingdings" panose="05000000000000000000" pitchFamily="2" charset="2"/>
              <a:buChar char="Ø"/>
            </a:pPr>
            <a:r>
              <a:rPr lang="fr-FR" sz="3000" dirty="0" smtClean="0">
                <a:solidFill>
                  <a:srgbClr val="002060"/>
                </a:solidFill>
              </a:rPr>
              <a:t>1970    Mainframe</a:t>
            </a:r>
          </a:p>
          <a:p>
            <a:pPr marL="571500" indent="-571500" algn="just">
              <a:buFont typeface="Wingdings" panose="05000000000000000000" pitchFamily="2" charset="2"/>
              <a:buChar char="Ø"/>
            </a:pPr>
            <a:r>
              <a:rPr lang="fr-FR" sz="3000" dirty="0" smtClean="0">
                <a:solidFill>
                  <a:srgbClr val="002060"/>
                </a:solidFill>
              </a:rPr>
              <a:t>1950 </a:t>
            </a:r>
            <a:r>
              <a:rPr lang="fr-FR" sz="3000" i="1" dirty="0" smtClean="0">
                <a:solidFill>
                  <a:srgbClr val="002060"/>
                </a:solidFill>
              </a:rPr>
              <a:t>  </a:t>
            </a:r>
            <a:r>
              <a:rPr lang="fr-FR" sz="3000" dirty="0" smtClean="0">
                <a:solidFill>
                  <a:srgbClr val="002060"/>
                </a:solidFill>
              </a:rPr>
              <a:t>Concept du </a:t>
            </a:r>
            <a:r>
              <a:rPr lang="fr-FR" altLang="fr-FR" sz="3000" dirty="0">
                <a:solidFill>
                  <a:srgbClr val="002060"/>
                </a:solidFill>
              </a:rPr>
              <a:t>RJE (</a:t>
            </a:r>
            <a:r>
              <a:rPr lang="fr-FR" altLang="fr-FR" sz="3000" dirty="0" err="1">
                <a:solidFill>
                  <a:srgbClr val="002060"/>
                </a:solidFill>
              </a:rPr>
              <a:t>Remote</a:t>
            </a:r>
            <a:r>
              <a:rPr lang="fr-FR" altLang="fr-FR" sz="3000" dirty="0">
                <a:solidFill>
                  <a:srgbClr val="002060"/>
                </a:solidFill>
              </a:rPr>
              <a:t> Job Entry </a:t>
            </a:r>
            <a:r>
              <a:rPr lang="fr-FR" altLang="fr-FR" sz="3000" dirty="0" err="1" smtClean="0">
                <a:solidFill>
                  <a:srgbClr val="002060"/>
                </a:solidFill>
              </a:rPr>
              <a:t>Process</a:t>
            </a:r>
            <a:r>
              <a:rPr lang="fr-FR" altLang="fr-FR" sz="3000" dirty="0" smtClean="0">
                <a:solidFill>
                  <a:srgbClr val="002060"/>
                </a:solidFill>
              </a:rPr>
              <a:t> _ exécution de travaux à distance) (IBM).</a:t>
            </a:r>
            <a:endParaRPr lang="fr-FR" sz="3000" dirty="0">
              <a:solidFill>
                <a:srgbClr val="002060"/>
              </a:solidFill>
            </a:endParaRPr>
          </a:p>
        </p:txBody>
      </p:sp>
      <p:sp>
        <p:nvSpPr>
          <p:cNvPr id="3" name="ZoneTexte 2"/>
          <p:cNvSpPr txBox="1"/>
          <p:nvPr/>
        </p:nvSpPr>
        <p:spPr>
          <a:xfrm>
            <a:off x="4788024" y="70647"/>
            <a:ext cx="1704056" cy="369332"/>
          </a:xfrm>
          <a:prstGeom prst="rect">
            <a:avLst/>
          </a:prstGeom>
          <a:noFill/>
        </p:spPr>
        <p:txBody>
          <a:bodyPr wrap="none" rtlCol="0">
            <a:spAutoFit/>
          </a:bodyPr>
          <a:lstStyle/>
          <a:p>
            <a:pPr algn="ctr"/>
            <a:r>
              <a:rPr lang="fr-FR" dirty="0" smtClean="0">
                <a:solidFill>
                  <a:srgbClr val="002060"/>
                </a:solidFill>
              </a:rPr>
              <a:t>CLOUD - Origine</a:t>
            </a:r>
            <a:endParaRPr lang="fr-FR" dirty="0">
              <a:solidFill>
                <a:srgbClr val="002060"/>
              </a:solidFill>
            </a:endParaRPr>
          </a:p>
        </p:txBody>
      </p:sp>
      <p:sp>
        <p:nvSpPr>
          <p:cNvPr id="4" name="Espace réservé du numéro de diapositive 3"/>
          <p:cNvSpPr>
            <a:spLocks noGrp="1"/>
          </p:cNvSpPr>
          <p:nvPr>
            <p:ph type="sldNum" sz="quarter" idx="12"/>
          </p:nvPr>
        </p:nvSpPr>
        <p:spPr>
          <a:xfrm>
            <a:off x="7668344" y="255313"/>
            <a:ext cx="1197496" cy="293367"/>
          </a:xfrm>
        </p:spPr>
        <p:txBody>
          <a:bodyPr/>
          <a:lstStyle/>
          <a:p>
            <a:fld id="{84084C39-E697-4972-A878-9CAFD629EB01}" type="slidenum">
              <a:rPr lang="en-US" smtClean="0"/>
              <a:t>8</a:t>
            </a:fld>
            <a:endParaRPr lang="en-US"/>
          </a:p>
        </p:txBody>
      </p:sp>
      <p:sp>
        <p:nvSpPr>
          <p:cNvPr id="5" name="ZoneTexte 4"/>
          <p:cNvSpPr txBox="1"/>
          <p:nvPr/>
        </p:nvSpPr>
        <p:spPr>
          <a:xfrm>
            <a:off x="192645" y="90517"/>
            <a:ext cx="3292824" cy="523220"/>
          </a:xfrm>
          <a:prstGeom prst="rect">
            <a:avLst/>
          </a:prstGeom>
          <a:noFill/>
        </p:spPr>
        <p:txBody>
          <a:bodyPr wrap="none" rtlCol="0">
            <a:spAutoFit/>
          </a:bodyPr>
          <a:lstStyle/>
          <a:p>
            <a:r>
              <a:rPr lang="fr-FR" sz="2800" dirty="0" smtClean="0">
                <a:solidFill>
                  <a:srgbClr val="002060"/>
                </a:solidFill>
              </a:rPr>
              <a:t>Plus </a:t>
            </a:r>
            <a:r>
              <a:rPr lang="fr-FR" sz="2800" dirty="0" err="1" smtClean="0">
                <a:solidFill>
                  <a:srgbClr val="002060"/>
                </a:solidFill>
              </a:rPr>
              <a:t>précisemment</a:t>
            </a:r>
            <a:r>
              <a:rPr lang="fr-FR" sz="2800" dirty="0" smtClean="0">
                <a:solidFill>
                  <a:srgbClr val="002060"/>
                </a:solidFill>
              </a:rPr>
              <a:t> …</a:t>
            </a:r>
            <a:endParaRPr lang="fr-FR" sz="2800" dirty="0">
              <a:solidFill>
                <a:srgbClr val="002060"/>
              </a:solidFill>
            </a:endParaRPr>
          </a:p>
        </p:txBody>
      </p:sp>
    </p:spTree>
    <p:extLst>
      <p:ext uri="{BB962C8B-B14F-4D97-AF65-F5344CB8AC3E}">
        <p14:creationId xmlns:p14="http://schemas.microsoft.com/office/powerpoint/2010/main" val="30907450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2"/>
          <p:cNvGraphicFramePr>
            <a:graphicFrameLocks/>
          </p:cNvGraphicFramePr>
          <p:nvPr>
            <p:extLst>
              <p:ext uri="{D42A27DB-BD31-4B8C-83A1-F6EECF244321}">
                <p14:modId xmlns:p14="http://schemas.microsoft.com/office/powerpoint/2010/main" val="4271861548"/>
              </p:ext>
            </p:extLst>
          </p:nvPr>
        </p:nvGraphicFramePr>
        <p:xfrm>
          <a:off x="66880" y="1236962"/>
          <a:ext cx="8828053" cy="4270948"/>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bwMode="auto">
          <a:xfrm>
            <a:off x="395536" y="5661248"/>
            <a:ext cx="8170743" cy="664797"/>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57" fontAlgn="base">
              <a:spcBef>
                <a:spcPct val="0"/>
              </a:spcBef>
              <a:spcAft>
                <a:spcPct val="0"/>
              </a:spcAft>
            </a:pPr>
            <a:r>
              <a:rPr lang="fr-FR" sz="2400" spc="-100" dirty="0" smtClean="0">
                <a:solidFill>
                  <a:srgbClr val="002060"/>
                </a:solidFill>
              </a:rPr>
              <a:t>Le marché des services hébergés évolue; de l’e-mail et hébergement Web vers le Cloud privé, applications et IT as a Service</a:t>
            </a:r>
            <a:endParaRPr lang="fr-FR" sz="2400" spc="-100" dirty="0">
              <a:solidFill>
                <a:srgbClr val="002060"/>
              </a:solidFill>
            </a:endParaRPr>
          </a:p>
        </p:txBody>
      </p:sp>
      <p:sp>
        <p:nvSpPr>
          <p:cNvPr id="13" name="TextBox 19"/>
          <p:cNvSpPr txBox="1"/>
          <p:nvPr/>
        </p:nvSpPr>
        <p:spPr>
          <a:xfrm>
            <a:off x="1403648" y="6491273"/>
            <a:ext cx="5507855" cy="261600"/>
          </a:xfrm>
          <a:prstGeom prst="rect">
            <a:avLst/>
          </a:prstGeom>
          <a:noFill/>
        </p:spPr>
        <p:txBody>
          <a:bodyPr wrap="square" lIns="91429" tIns="45715" rIns="91429" bIns="45715" rtlCol="0">
            <a:spAutoFit/>
          </a:bodyPr>
          <a:lstStyle>
            <a:defPPr>
              <a:defRPr lang="en-US"/>
            </a:defPPr>
            <a:lvl1pPr lvl="0">
              <a:defRPr sz="800" kern="0">
                <a:solidFill>
                  <a:schemeClr val="tx1">
                    <a:lumMod val="65000"/>
                    <a:lumOff val="35000"/>
                  </a:schemeClr>
                </a:solidFill>
              </a:defRPr>
            </a:lvl1pPr>
          </a:lstStyle>
          <a:p>
            <a:pPr algn="ctr"/>
            <a:r>
              <a:rPr lang="fr-FR" sz="1100" i="1" dirty="0" smtClean="0">
                <a:gradFill>
                  <a:gsLst>
                    <a:gs pos="0">
                      <a:schemeClr val="tx1"/>
                    </a:gs>
                    <a:gs pos="100000">
                      <a:schemeClr val="tx1"/>
                    </a:gs>
                  </a:gsLst>
                  <a:lin ang="5400000" scaled="0"/>
                </a:gradFill>
              </a:rPr>
              <a:t>Source: Tier1 </a:t>
            </a:r>
            <a:r>
              <a:rPr lang="fr-FR" sz="1100" i="1" dirty="0" err="1" smtClean="0">
                <a:gradFill>
                  <a:gsLst>
                    <a:gs pos="0">
                      <a:schemeClr val="tx1"/>
                    </a:gs>
                    <a:gs pos="100000">
                      <a:schemeClr val="tx1"/>
                    </a:gs>
                  </a:gsLst>
                  <a:lin ang="5400000" scaled="0"/>
                </a:gradFill>
              </a:rPr>
              <a:t>Research</a:t>
            </a:r>
            <a:r>
              <a:rPr lang="fr-FR" sz="1100" i="1" dirty="0" smtClean="0">
                <a:gradFill>
                  <a:gsLst>
                    <a:gs pos="0">
                      <a:schemeClr val="tx1"/>
                    </a:gs>
                    <a:gs pos="100000">
                      <a:schemeClr val="tx1"/>
                    </a:gs>
                  </a:gsLst>
                  <a:lin ang="5400000" scaled="0"/>
                </a:gradFill>
              </a:rPr>
              <a:t> Internet Infrastructure </a:t>
            </a:r>
            <a:r>
              <a:rPr lang="fr-FR" sz="1100" i="1" dirty="0" err="1" smtClean="0">
                <a:gradFill>
                  <a:gsLst>
                    <a:gs pos="0">
                      <a:schemeClr val="tx1"/>
                    </a:gs>
                    <a:gs pos="100000">
                      <a:schemeClr val="tx1"/>
                    </a:gs>
                  </a:gsLst>
                  <a:lin ang="5400000" scaled="0"/>
                </a:gradFill>
              </a:rPr>
              <a:t>Market</a:t>
            </a:r>
            <a:r>
              <a:rPr lang="fr-FR" sz="1100" i="1" dirty="0" smtClean="0">
                <a:gradFill>
                  <a:gsLst>
                    <a:gs pos="0">
                      <a:schemeClr val="tx1"/>
                    </a:gs>
                    <a:gs pos="100000">
                      <a:schemeClr val="tx1"/>
                    </a:gs>
                  </a:gsLst>
                  <a:lin ang="5400000" scaled="0"/>
                </a:gradFill>
              </a:rPr>
              <a:t> </a:t>
            </a:r>
            <a:r>
              <a:rPr lang="fr-FR" sz="1100" i="1" dirty="0" err="1" smtClean="0">
                <a:gradFill>
                  <a:gsLst>
                    <a:gs pos="0">
                      <a:schemeClr val="tx1"/>
                    </a:gs>
                    <a:gs pos="100000">
                      <a:schemeClr val="tx1"/>
                    </a:gs>
                  </a:gsLst>
                  <a:lin ang="5400000" scaled="0"/>
                </a:gradFill>
              </a:rPr>
              <a:t>Overview</a:t>
            </a:r>
            <a:r>
              <a:rPr lang="fr-FR" sz="1100" i="1" dirty="0" smtClean="0">
                <a:gradFill>
                  <a:gsLst>
                    <a:gs pos="0">
                      <a:schemeClr val="tx1"/>
                    </a:gs>
                    <a:gs pos="100000">
                      <a:schemeClr val="tx1"/>
                    </a:gs>
                  </a:gsLst>
                  <a:lin ang="5400000" scaled="0"/>
                </a:gradFill>
              </a:rPr>
              <a:t> – </a:t>
            </a:r>
            <a:r>
              <a:rPr lang="fr-FR" sz="1100" i="1" dirty="0" err="1" smtClean="0">
                <a:gradFill>
                  <a:gsLst>
                    <a:gs pos="0">
                      <a:schemeClr val="tx1"/>
                    </a:gs>
                    <a:gs pos="100000">
                      <a:schemeClr val="tx1"/>
                    </a:gs>
                  </a:gsLst>
                  <a:lin ang="5400000" scaled="0"/>
                </a:gradFill>
              </a:rPr>
              <a:t>Spring</a:t>
            </a:r>
            <a:r>
              <a:rPr lang="fr-FR" sz="1100" i="1" dirty="0" smtClean="0">
                <a:gradFill>
                  <a:gsLst>
                    <a:gs pos="0">
                      <a:schemeClr val="tx1"/>
                    </a:gs>
                    <a:gs pos="100000">
                      <a:schemeClr val="tx1"/>
                    </a:gs>
                  </a:gsLst>
                  <a:lin ang="5400000" scaled="0"/>
                </a:gradFill>
              </a:rPr>
              <a:t> 2011</a:t>
            </a:r>
            <a:endParaRPr lang="fr-FR" sz="1100" i="1" dirty="0">
              <a:gradFill>
                <a:gsLst>
                  <a:gs pos="0">
                    <a:schemeClr val="tx1"/>
                  </a:gs>
                  <a:gs pos="100000">
                    <a:schemeClr val="tx1"/>
                  </a:gs>
                </a:gsLst>
                <a:lin ang="5400000" scaled="0"/>
              </a:gradFill>
            </a:endParaRPr>
          </a:p>
        </p:txBody>
      </p:sp>
      <p:sp>
        <p:nvSpPr>
          <p:cNvPr id="14" name="Title 1"/>
          <p:cNvSpPr txBox="1">
            <a:spLocks/>
          </p:cNvSpPr>
          <p:nvPr/>
        </p:nvSpPr>
        <p:spPr>
          <a:xfrm>
            <a:off x="519113" y="228601"/>
            <a:ext cx="8229351"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smtClean="0">
                <a:solidFill>
                  <a:srgbClr val="002060"/>
                </a:solidFill>
              </a:rPr>
              <a:t>Les opportunités pour les Service Providers</a:t>
            </a:r>
            <a:endParaRPr lang="fr-FR" sz="3600" dirty="0">
              <a:solidFill>
                <a:srgbClr val="002060"/>
              </a:solidFill>
            </a:endParaRPr>
          </a:p>
        </p:txBody>
      </p:sp>
      <p:sp>
        <p:nvSpPr>
          <p:cNvPr id="15" name="TextBox 18"/>
          <p:cNvSpPr txBox="1"/>
          <p:nvPr/>
        </p:nvSpPr>
        <p:spPr>
          <a:xfrm>
            <a:off x="1001606" y="3372435"/>
            <a:ext cx="1338146" cy="307777"/>
          </a:xfrm>
          <a:prstGeom prst="rect">
            <a:avLst/>
          </a:prstGeom>
          <a:noFill/>
        </p:spPr>
        <p:txBody>
          <a:bodyPr wrap="square" lIns="0" tIns="0" rIns="0" bIns="0" rtlCol="0">
            <a:spAutoFit/>
          </a:bodyPr>
          <a:lstStyle/>
          <a:p>
            <a:pPr algn="ctr"/>
            <a:r>
              <a:rPr lang="fr-FR" sz="2000" dirty="0" smtClean="0">
                <a:gradFill>
                  <a:gsLst>
                    <a:gs pos="0">
                      <a:schemeClr val="tx1"/>
                    </a:gs>
                    <a:gs pos="86000">
                      <a:schemeClr val="tx1"/>
                    </a:gs>
                  </a:gsLst>
                  <a:lin ang="5400000" scaled="0"/>
                </a:gradFill>
              </a:rPr>
              <a:t>$20.32</a:t>
            </a:r>
            <a:endParaRPr lang="fr-FR" sz="2000" dirty="0">
              <a:gradFill>
                <a:gsLst>
                  <a:gs pos="0">
                    <a:schemeClr val="tx1"/>
                  </a:gs>
                  <a:gs pos="86000">
                    <a:schemeClr val="tx1"/>
                  </a:gs>
                </a:gsLst>
                <a:lin ang="5400000" scaled="0"/>
              </a:gradFill>
            </a:endParaRPr>
          </a:p>
        </p:txBody>
      </p:sp>
      <p:sp>
        <p:nvSpPr>
          <p:cNvPr id="16" name="TextBox 17"/>
          <p:cNvSpPr txBox="1"/>
          <p:nvPr/>
        </p:nvSpPr>
        <p:spPr>
          <a:xfrm>
            <a:off x="2123728" y="3064658"/>
            <a:ext cx="1338146" cy="307777"/>
          </a:xfrm>
          <a:prstGeom prst="rect">
            <a:avLst/>
          </a:prstGeom>
          <a:noFill/>
        </p:spPr>
        <p:txBody>
          <a:bodyPr wrap="square" lIns="0" tIns="0" rIns="0" bIns="0" rtlCol="0">
            <a:spAutoFit/>
          </a:bodyPr>
          <a:lstStyle/>
          <a:p>
            <a:pPr algn="ctr"/>
            <a:r>
              <a:rPr lang="fr-FR" sz="2000" dirty="0" smtClean="0">
                <a:gradFill>
                  <a:gsLst>
                    <a:gs pos="0">
                      <a:schemeClr val="tx1"/>
                    </a:gs>
                    <a:gs pos="86000">
                      <a:schemeClr val="tx1"/>
                    </a:gs>
                  </a:gsLst>
                  <a:lin ang="5400000" scaled="0"/>
                </a:gradFill>
              </a:rPr>
              <a:t>$23.78</a:t>
            </a:r>
            <a:endParaRPr lang="fr-FR" sz="2000" dirty="0">
              <a:gradFill>
                <a:gsLst>
                  <a:gs pos="0">
                    <a:schemeClr val="tx1"/>
                  </a:gs>
                  <a:gs pos="86000">
                    <a:schemeClr val="tx1"/>
                  </a:gs>
                </a:gsLst>
                <a:lin ang="5400000" scaled="0"/>
              </a:gradFill>
            </a:endParaRPr>
          </a:p>
        </p:txBody>
      </p:sp>
      <p:sp>
        <p:nvSpPr>
          <p:cNvPr id="17" name="TextBox 5"/>
          <p:cNvSpPr txBox="1"/>
          <p:nvPr/>
        </p:nvSpPr>
        <p:spPr>
          <a:xfrm>
            <a:off x="5292080" y="1844824"/>
            <a:ext cx="1338146" cy="307777"/>
          </a:xfrm>
          <a:prstGeom prst="rect">
            <a:avLst/>
          </a:prstGeom>
          <a:noFill/>
        </p:spPr>
        <p:txBody>
          <a:bodyPr wrap="square" lIns="0" tIns="0" rIns="0" bIns="0" rtlCol="0">
            <a:spAutoFit/>
          </a:bodyPr>
          <a:lstStyle/>
          <a:p>
            <a:pPr algn="ctr"/>
            <a:r>
              <a:rPr lang="fr-FR" sz="2000" dirty="0" smtClean="0">
                <a:gradFill>
                  <a:gsLst>
                    <a:gs pos="0">
                      <a:schemeClr val="tx1"/>
                    </a:gs>
                    <a:gs pos="86000">
                      <a:schemeClr val="tx1"/>
                    </a:gs>
                  </a:gsLst>
                  <a:lin ang="5400000" scaled="0"/>
                </a:gradFill>
              </a:rPr>
              <a:t>$39.19</a:t>
            </a:r>
            <a:endParaRPr lang="fr-FR" sz="2000" dirty="0">
              <a:gradFill>
                <a:gsLst>
                  <a:gs pos="0">
                    <a:schemeClr val="tx1"/>
                  </a:gs>
                  <a:gs pos="86000">
                    <a:schemeClr val="tx1"/>
                  </a:gs>
                </a:gsLst>
                <a:lin ang="5400000" scaled="0"/>
              </a:gradFill>
            </a:endParaRPr>
          </a:p>
        </p:txBody>
      </p:sp>
      <p:sp>
        <p:nvSpPr>
          <p:cNvPr id="2" name="Espace réservé du numéro de diapositive 1"/>
          <p:cNvSpPr>
            <a:spLocks noGrp="1"/>
          </p:cNvSpPr>
          <p:nvPr>
            <p:ph type="sldNum" sz="quarter" idx="12"/>
          </p:nvPr>
        </p:nvSpPr>
        <p:spPr/>
        <p:txBody>
          <a:bodyPr/>
          <a:lstStyle/>
          <a:p>
            <a:fld id="{84084C39-E697-4972-A878-9CAFD629EB01}" type="slidenum">
              <a:rPr lang="en-US" smtClean="0"/>
              <a:t>80</a:t>
            </a:fld>
            <a:endParaRPr lang="en-US"/>
          </a:p>
        </p:txBody>
      </p:sp>
    </p:spTree>
    <p:extLst>
      <p:ext uri="{BB962C8B-B14F-4D97-AF65-F5344CB8AC3E}">
        <p14:creationId xmlns:p14="http://schemas.microsoft.com/office/powerpoint/2010/main" val="12379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10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0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5" grpId="0"/>
      <p:bldP spid="16"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4159494" y="332656"/>
            <a:ext cx="3841101" cy="430305"/>
            <a:chOff x="6612367" y="1442406"/>
            <a:chExt cx="5055758" cy="430305"/>
          </a:xfrm>
        </p:grpSpPr>
        <p:sp>
          <p:nvSpPr>
            <p:cNvPr id="3" name="Chevron 2"/>
            <p:cNvSpPr/>
            <p:nvPr/>
          </p:nvSpPr>
          <p:spPr bwMode="auto">
            <a:xfrm>
              <a:off x="6612367" y="1442406"/>
              <a:ext cx="1737360" cy="430305"/>
            </a:xfrm>
            <a:prstGeom prst="chevron">
              <a:avLst/>
            </a:prstGeom>
            <a:solidFill>
              <a:schemeClr val="accent5"/>
            </a:solidFill>
            <a:ln w="63500">
              <a:noFill/>
            </a:ln>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fr-FR" smtClean="0">
                  <a:solidFill>
                    <a:schemeClr val="bg1"/>
                  </a:solidFill>
                  <a:latin typeface="+mj-lt"/>
                </a:rPr>
                <a:t>Physique</a:t>
              </a:r>
              <a:endParaRPr lang="fr-FR">
                <a:solidFill>
                  <a:schemeClr val="bg1"/>
                </a:solidFill>
                <a:latin typeface="+mj-lt"/>
              </a:endParaRPr>
            </a:p>
          </p:txBody>
        </p:sp>
        <p:sp>
          <p:nvSpPr>
            <p:cNvPr id="4" name="Chevron 3"/>
            <p:cNvSpPr/>
            <p:nvPr/>
          </p:nvSpPr>
          <p:spPr bwMode="auto">
            <a:xfrm>
              <a:off x="8270670" y="1442406"/>
              <a:ext cx="1739153" cy="430305"/>
            </a:xfrm>
            <a:prstGeom prst="chevron">
              <a:avLst/>
            </a:prstGeom>
            <a:solidFill>
              <a:schemeClr val="accent5"/>
            </a:solidFill>
            <a:ln w="63500">
              <a:noFill/>
            </a:ln>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fr-FR" dirty="0" smtClean="0">
                  <a:solidFill>
                    <a:schemeClr val="bg1"/>
                  </a:solidFill>
                  <a:latin typeface="+mj-lt"/>
                </a:rPr>
                <a:t>Virtuel</a:t>
              </a:r>
              <a:endParaRPr lang="fr-FR" dirty="0">
                <a:solidFill>
                  <a:schemeClr val="bg1"/>
                </a:solidFill>
                <a:latin typeface="+mj-lt"/>
              </a:endParaRPr>
            </a:p>
          </p:txBody>
        </p:sp>
        <p:sp>
          <p:nvSpPr>
            <p:cNvPr id="5" name="Chevron 4"/>
            <p:cNvSpPr/>
            <p:nvPr/>
          </p:nvSpPr>
          <p:spPr bwMode="auto">
            <a:xfrm>
              <a:off x="9930765" y="1442406"/>
              <a:ext cx="1737360" cy="430305"/>
            </a:xfrm>
            <a:prstGeom prst="chevron">
              <a:avLst/>
            </a:prstGeom>
            <a:solidFill>
              <a:schemeClr val="accent5"/>
            </a:solidFill>
            <a:ln w="63500">
              <a:noFill/>
            </a:ln>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fr-FR" smtClean="0">
                  <a:solidFill>
                    <a:schemeClr val="bg1"/>
                  </a:solidFill>
                  <a:latin typeface="+mj-lt"/>
                </a:rPr>
                <a:t>Cloud</a:t>
              </a:r>
              <a:endParaRPr lang="fr-FR">
                <a:solidFill>
                  <a:schemeClr val="bg1"/>
                </a:solidFill>
                <a:latin typeface="+mj-lt"/>
              </a:endParaRPr>
            </a:p>
          </p:txBody>
        </p:sp>
      </p:grpSp>
      <p:sp>
        <p:nvSpPr>
          <p:cNvPr id="6" name="ZoneTexte 5"/>
          <p:cNvSpPr txBox="1"/>
          <p:nvPr/>
        </p:nvSpPr>
        <p:spPr>
          <a:xfrm>
            <a:off x="179512" y="332656"/>
            <a:ext cx="3744416" cy="461665"/>
          </a:xfrm>
          <a:prstGeom prst="rect">
            <a:avLst/>
          </a:prstGeom>
          <a:noFill/>
        </p:spPr>
        <p:txBody>
          <a:bodyPr wrap="square" rtlCol="0">
            <a:spAutoFit/>
          </a:bodyPr>
          <a:lstStyle/>
          <a:p>
            <a:r>
              <a:rPr lang="fr-FR" sz="2400" dirty="0">
                <a:solidFill>
                  <a:srgbClr val="002060"/>
                </a:solidFill>
              </a:rPr>
              <a:t>Transition Technologique</a:t>
            </a:r>
          </a:p>
        </p:txBody>
      </p:sp>
      <p:graphicFrame>
        <p:nvGraphicFramePr>
          <p:cNvPr id="7" name="Chart 82"/>
          <p:cNvGraphicFramePr>
            <a:graphicFrameLocks/>
          </p:cNvGraphicFramePr>
          <p:nvPr>
            <p:extLst>
              <p:ext uri="{D42A27DB-BD31-4B8C-83A1-F6EECF244321}">
                <p14:modId xmlns:p14="http://schemas.microsoft.com/office/powerpoint/2010/main" val="4041655564"/>
              </p:ext>
            </p:extLst>
          </p:nvPr>
        </p:nvGraphicFramePr>
        <p:xfrm>
          <a:off x="104690" y="1173590"/>
          <a:ext cx="5369681" cy="295740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29589" y="3332969"/>
            <a:ext cx="5118475" cy="2845594"/>
            <a:chOff x="1186569" y="4518638"/>
            <a:chExt cx="5161971" cy="1949776"/>
          </a:xfrm>
        </p:grpSpPr>
        <p:graphicFrame>
          <p:nvGraphicFramePr>
            <p:cNvPr id="9" name="Chart 68"/>
            <p:cNvGraphicFramePr/>
            <p:nvPr>
              <p:extLst>
                <p:ext uri="{D42A27DB-BD31-4B8C-83A1-F6EECF244321}">
                  <p14:modId xmlns:p14="http://schemas.microsoft.com/office/powerpoint/2010/main" val="2874663696"/>
                </p:ext>
              </p:extLst>
            </p:nvPr>
          </p:nvGraphicFramePr>
          <p:xfrm>
            <a:off x="1186569" y="4518638"/>
            <a:ext cx="5161971" cy="1879145"/>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121"/>
            <p:cNvGrpSpPr/>
            <p:nvPr/>
          </p:nvGrpSpPr>
          <p:grpSpPr>
            <a:xfrm>
              <a:off x="1369513" y="4831280"/>
              <a:ext cx="4867302" cy="1637134"/>
              <a:chOff x="6979534" y="5000922"/>
              <a:chExt cx="4867302" cy="1637134"/>
            </a:xfrm>
          </p:grpSpPr>
          <p:sp>
            <p:nvSpPr>
              <p:cNvPr id="11" name="Rectangle 10"/>
              <p:cNvSpPr/>
              <p:nvPr/>
            </p:nvSpPr>
            <p:spPr bwMode="auto">
              <a:xfrm>
                <a:off x="7179506" y="6240960"/>
                <a:ext cx="4667330" cy="397096"/>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91436" tIns="45718" rIns="91436" bIns="45718" numCol="1" rtlCol="0" anchor="t" anchorCtr="0" compatLnSpc="1">
                <a:prstTxWarp prst="textNoShape">
                  <a:avLst/>
                </a:prstTxWarp>
              </a:bodyPr>
              <a:lstStyle/>
              <a:p>
                <a:pPr defTabSz="913996">
                  <a:lnSpc>
                    <a:spcPts val="2600"/>
                  </a:lnSpc>
                  <a:defRPr/>
                </a:pPr>
                <a:r>
                  <a:rPr lang="fr-FR" sz="2000" kern="0" dirty="0" smtClean="0">
                    <a:solidFill>
                      <a:srgbClr val="002060"/>
                    </a:solidFill>
                    <a:latin typeface="Segoe UI"/>
                    <a:ea typeface="Segoe UI" pitchFamily="34" charset="0"/>
                    <a:cs typeface="Segoe UI" pitchFamily="34" charset="0"/>
                  </a:rPr>
                  <a:t>Serveurs vendus (million)</a:t>
                </a:r>
                <a:endParaRPr lang="fr-FR" sz="2000" kern="0" dirty="0">
                  <a:solidFill>
                    <a:srgbClr val="002060"/>
                  </a:solidFill>
                  <a:latin typeface="Segoe UI"/>
                  <a:ea typeface="Segoe UI" pitchFamily="34" charset="0"/>
                  <a:cs typeface="Segoe UI" pitchFamily="34" charset="0"/>
                </a:endParaRPr>
              </a:p>
            </p:txBody>
          </p:sp>
          <p:sp>
            <p:nvSpPr>
              <p:cNvPr id="12" name="TextBox 124"/>
              <p:cNvSpPr txBox="1"/>
              <p:nvPr/>
            </p:nvSpPr>
            <p:spPr>
              <a:xfrm>
                <a:off x="6979534" y="5520131"/>
                <a:ext cx="852118" cy="149377"/>
              </a:xfrm>
              <a:prstGeom prst="rect">
                <a:avLst/>
              </a:prstGeom>
              <a:noFill/>
            </p:spPr>
            <p:txBody>
              <a:bodyPr wrap="square" lIns="0" tIns="0" rIns="0" bIns="0" rtlCol="0">
                <a:spAutoFit/>
              </a:bodyPr>
              <a:lstStyle/>
              <a:p>
                <a:pPr algn="ctr">
                  <a:defRPr/>
                </a:pPr>
                <a:r>
                  <a:rPr lang="fr-FR" sz="1400" b="1" kern="0" smtClean="0">
                    <a:solidFill>
                      <a:prstClr val="white"/>
                    </a:solidFill>
                  </a:rPr>
                  <a:t>7.7M</a:t>
                </a:r>
                <a:endParaRPr lang="fr-FR" sz="1400" b="1" kern="0">
                  <a:solidFill>
                    <a:prstClr val="white"/>
                  </a:solidFill>
                </a:endParaRPr>
              </a:p>
            </p:txBody>
          </p:sp>
          <p:sp>
            <p:nvSpPr>
              <p:cNvPr id="13" name="TextBox 125"/>
              <p:cNvSpPr txBox="1"/>
              <p:nvPr/>
            </p:nvSpPr>
            <p:spPr>
              <a:xfrm>
                <a:off x="8226870" y="5316177"/>
                <a:ext cx="852118" cy="149377"/>
              </a:xfrm>
              <a:prstGeom prst="rect">
                <a:avLst/>
              </a:prstGeom>
              <a:noFill/>
            </p:spPr>
            <p:txBody>
              <a:bodyPr wrap="square" lIns="0" tIns="0" rIns="0" bIns="0" rtlCol="0">
                <a:spAutoFit/>
              </a:bodyPr>
              <a:lstStyle/>
              <a:p>
                <a:pPr algn="ctr">
                  <a:defRPr/>
                </a:pPr>
                <a:r>
                  <a:rPr lang="fr-FR" sz="1400" b="1" kern="0" smtClean="0">
                    <a:solidFill>
                      <a:prstClr val="white"/>
                    </a:solidFill>
                  </a:rPr>
                  <a:t>8.2M</a:t>
                </a:r>
                <a:endParaRPr lang="fr-FR" sz="1400" b="1" kern="0">
                  <a:solidFill>
                    <a:prstClr val="white"/>
                  </a:solidFill>
                </a:endParaRPr>
              </a:p>
            </p:txBody>
          </p:sp>
          <p:sp>
            <p:nvSpPr>
              <p:cNvPr id="14" name="TextBox 126"/>
              <p:cNvSpPr txBox="1"/>
              <p:nvPr/>
            </p:nvSpPr>
            <p:spPr>
              <a:xfrm>
                <a:off x="9464279" y="5088276"/>
                <a:ext cx="852118" cy="149377"/>
              </a:xfrm>
              <a:prstGeom prst="rect">
                <a:avLst/>
              </a:prstGeom>
              <a:noFill/>
            </p:spPr>
            <p:txBody>
              <a:bodyPr wrap="square" lIns="0" tIns="0" rIns="0" bIns="0" rtlCol="0">
                <a:spAutoFit/>
              </a:bodyPr>
              <a:lstStyle/>
              <a:p>
                <a:pPr algn="ctr">
                  <a:defRPr/>
                </a:pPr>
                <a:r>
                  <a:rPr lang="fr-FR" sz="1400" b="1" kern="0" smtClean="0">
                    <a:solidFill>
                      <a:prstClr val="white"/>
                    </a:solidFill>
                  </a:rPr>
                  <a:t>8.6M</a:t>
                </a:r>
                <a:endParaRPr lang="fr-FR" sz="1400" b="1" kern="0">
                  <a:solidFill>
                    <a:prstClr val="white"/>
                  </a:solidFill>
                </a:endParaRPr>
              </a:p>
            </p:txBody>
          </p:sp>
          <p:sp>
            <p:nvSpPr>
              <p:cNvPr id="15" name="TextBox 127"/>
              <p:cNvSpPr txBox="1"/>
              <p:nvPr/>
            </p:nvSpPr>
            <p:spPr>
              <a:xfrm>
                <a:off x="10491943" y="5000922"/>
                <a:ext cx="852118" cy="149377"/>
              </a:xfrm>
              <a:prstGeom prst="rect">
                <a:avLst/>
              </a:prstGeom>
              <a:noFill/>
            </p:spPr>
            <p:txBody>
              <a:bodyPr wrap="square" lIns="0" tIns="0" rIns="0" bIns="0" rtlCol="0">
                <a:spAutoFit/>
              </a:bodyPr>
              <a:lstStyle/>
              <a:p>
                <a:pPr algn="ctr">
                  <a:defRPr/>
                </a:pPr>
                <a:r>
                  <a:rPr lang="fr-FR" sz="1400" b="1" kern="0" smtClean="0">
                    <a:solidFill>
                      <a:prstClr val="white"/>
                    </a:solidFill>
                  </a:rPr>
                  <a:t>9.0M</a:t>
                </a:r>
                <a:endParaRPr lang="fr-FR" sz="1400" b="1" kern="0">
                  <a:solidFill>
                    <a:prstClr val="white"/>
                  </a:solidFill>
                </a:endParaRPr>
              </a:p>
            </p:txBody>
          </p:sp>
        </p:grpSp>
      </p:grpSp>
      <p:sp>
        <p:nvSpPr>
          <p:cNvPr id="16" name="Rectangle 15"/>
          <p:cNvSpPr/>
          <p:nvPr/>
        </p:nvSpPr>
        <p:spPr bwMode="auto">
          <a:xfrm>
            <a:off x="461145" y="1192432"/>
            <a:ext cx="4424286" cy="397096"/>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91425" tIns="45713" rIns="91425" bIns="45713" numCol="1" rtlCol="0" anchor="t" anchorCtr="0" compatLnSpc="1">
            <a:prstTxWarp prst="textNoShape">
              <a:avLst/>
            </a:prstTxWarp>
          </a:bodyPr>
          <a:lstStyle/>
          <a:p>
            <a:pPr defTabSz="913996">
              <a:lnSpc>
                <a:spcPts val="2600"/>
              </a:lnSpc>
              <a:defRPr/>
            </a:pPr>
            <a:r>
              <a:rPr lang="fr-FR" sz="2000" kern="0" dirty="0" smtClean="0">
                <a:solidFill>
                  <a:srgbClr val="002060"/>
                </a:solidFill>
                <a:latin typeface="Segoe UI"/>
                <a:ea typeface="Segoe UI" pitchFamily="34" charset="0"/>
                <a:cs typeface="Segoe UI" pitchFamily="34" charset="0"/>
              </a:rPr>
              <a:t>Serveurs vendus virtualisés</a:t>
            </a:r>
            <a:endParaRPr lang="fr-FR" sz="2000" kern="0" dirty="0">
              <a:solidFill>
                <a:srgbClr val="002060"/>
              </a:solidFill>
              <a:latin typeface="Segoe UI"/>
              <a:ea typeface="Segoe UI" pitchFamily="34" charset="0"/>
              <a:cs typeface="Segoe UI" pitchFamily="34" charset="0"/>
            </a:endParaRPr>
          </a:p>
        </p:txBody>
      </p:sp>
      <p:sp>
        <p:nvSpPr>
          <p:cNvPr id="17" name="Rectangle 16"/>
          <p:cNvSpPr/>
          <p:nvPr/>
        </p:nvSpPr>
        <p:spPr>
          <a:xfrm>
            <a:off x="5202549" y="1424458"/>
            <a:ext cx="3941451" cy="707886"/>
          </a:xfrm>
          <a:prstGeom prst="rect">
            <a:avLst/>
          </a:prstGeom>
        </p:spPr>
        <p:txBody>
          <a:bodyPr wrap="square" lIns="91429" tIns="45715" rIns="91429" bIns="45715">
            <a:spAutoFit/>
          </a:bodyPr>
          <a:lstStyle/>
          <a:p>
            <a:pPr defTabSz="913996"/>
            <a:r>
              <a:rPr lang="fr-FR" sz="4000" dirty="0" smtClean="0">
                <a:solidFill>
                  <a:schemeClr val="accent4"/>
                </a:solidFill>
                <a:latin typeface="+mj-lt"/>
              </a:rPr>
              <a:t>FY 2015</a:t>
            </a:r>
            <a:endParaRPr lang="fr-FR" sz="4000" dirty="0">
              <a:solidFill>
                <a:schemeClr val="accent4"/>
              </a:solidFill>
              <a:latin typeface="+mj-lt"/>
            </a:endParaRPr>
          </a:p>
        </p:txBody>
      </p:sp>
      <p:sp>
        <p:nvSpPr>
          <p:cNvPr id="18" name="Rectangle 17"/>
          <p:cNvSpPr/>
          <p:nvPr/>
        </p:nvSpPr>
        <p:spPr bwMode="auto">
          <a:xfrm>
            <a:off x="7281404" y="2050449"/>
            <a:ext cx="1878374" cy="3860367"/>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defTabSz="913996" fontAlgn="base">
              <a:lnSpc>
                <a:spcPct val="80000"/>
              </a:lnSpc>
              <a:spcBef>
                <a:spcPct val="0"/>
              </a:spcBef>
              <a:spcAft>
                <a:spcPct val="0"/>
              </a:spcAft>
            </a:pPr>
            <a:r>
              <a:rPr lang="fr-FR"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Serveurs </a:t>
            </a:r>
            <a:br>
              <a:rPr lang="fr-FR"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fr-FR"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virtuels</a:t>
            </a:r>
            <a:endParaRPr lang="fr-FR"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Rectangle 18"/>
          <p:cNvSpPr/>
          <p:nvPr/>
        </p:nvSpPr>
        <p:spPr bwMode="auto">
          <a:xfrm>
            <a:off x="5294949" y="2050449"/>
            <a:ext cx="1878374" cy="1878374"/>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defTabSz="913996" fontAlgn="base">
              <a:lnSpc>
                <a:spcPct val="80000"/>
              </a:lnSpc>
              <a:spcBef>
                <a:spcPct val="0"/>
              </a:spcBef>
              <a:spcAft>
                <a:spcPct val="0"/>
              </a:spcAft>
            </a:pPr>
            <a:r>
              <a:rPr lang="fr-FR"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serveurs</a:t>
            </a:r>
            <a:endParaRPr lang="fr-FR"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Rectangle 19"/>
          <p:cNvSpPr/>
          <p:nvPr/>
        </p:nvSpPr>
        <p:spPr bwMode="auto">
          <a:xfrm>
            <a:off x="5294949" y="4037042"/>
            <a:ext cx="1878374" cy="187837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defTabSz="913996" fontAlgn="base">
              <a:lnSpc>
                <a:spcPct val="80000"/>
              </a:lnSpc>
              <a:spcBef>
                <a:spcPct val="0"/>
              </a:spcBef>
              <a:spcAft>
                <a:spcPct val="0"/>
              </a:spcAft>
            </a:pPr>
            <a:r>
              <a:rPr lang="fr-F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virtualisés</a:t>
            </a:r>
            <a:endParaRPr lang="fr-FR"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Right Arrow 25"/>
          <p:cNvSpPr/>
          <p:nvPr/>
        </p:nvSpPr>
        <p:spPr bwMode="auto">
          <a:xfrm rot="16200000">
            <a:off x="6878720" y="3719779"/>
            <a:ext cx="3568411" cy="813661"/>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96" fontAlgn="base">
              <a:spcBef>
                <a:spcPct val="0"/>
              </a:spcBef>
              <a:spcAft>
                <a:spcPct val="0"/>
              </a:spcAft>
            </a:pPr>
            <a:endParaRPr lang="fr-FR" sz="2200">
              <a:gradFill>
                <a:gsLst>
                  <a:gs pos="0">
                    <a:srgbClr val="FFFFFF"/>
                  </a:gs>
                  <a:gs pos="100000">
                    <a:srgbClr val="FFFFFF"/>
                  </a:gs>
                </a:gsLst>
                <a:lin ang="5400000" scaled="0"/>
              </a:gradFill>
            </a:endParaRPr>
          </a:p>
        </p:txBody>
      </p:sp>
      <p:sp>
        <p:nvSpPr>
          <p:cNvPr id="22" name="TextBox 26"/>
          <p:cNvSpPr txBox="1"/>
          <p:nvPr/>
        </p:nvSpPr>
        <p:spPr>
          <a:xfrm>
            <a:off x="7312985" y="3529997"/>
            <a:ext cx="1388040" cy="1538883"/>
          </a:xfrm>
          <a:prstGeom prst="rect">
            <a:avLst/>
          </a:prstGeom>
          <a:noFill/>
        </p:spPr>
        <p:txBody>
          <a:bodyPr wrap="square" lIns="0" tIns="0" rIns="0" bIns="0" rtlCol="0">
            <a:spAutoFit/>
          </a:bodyPr>
          <a:lstStyle/>
          <a:p>
            <a:r>
              <a:rPr lang="fr-FR" sz="5000" spc="-300" smtClean="0">
                <a:gradFill>
                  <a:gsLst>
                    <a:gs pos="0">
                      <a:srgbClr val="FBFBFB"/>
                    </a:gs>
                    <a:gs pos="86000">
                      <a:srgbClr val="FBFBFB"/>
                    </a:gs>
                  </a:gsLst>
                  <a:lin ang="5400000" scaled="0"/>
                </a:gradFill>
                <a:latin typeface="+mj-lt"/>
              </a:rPr>
              <a:t>85</a:t>
            </a:r>
            <a:br>
              <a:rPr lang="fr-FR" sz="5000" spc="-300" smtClean="0">
                <a:gradFill>
                  <a:gsLst>
                    <a:gs pos="0">
                      <a:srgbClr val="FBFBFB"/>
                    </a:gs>
                    <a:gs pos="86000">
                      <a:srgbClr val="FBFBFB"/>
                    </a:gs>
                  </a:gsLst>
                  <a:lin ang="5400000" scaled="0"/>
                </a:gradFill>
                <a:latin typeface="+mj-lt"/>
              </a:rPr>
            </a:br>
            <a:r>
              <a:rPr lang="fr-FR" sz="5000" spc="-300" smtClean="0">
                <a:gradFill>
                  <a:gsLst>
                    <a:gs pos="0">
                      <a:srgbClr val="FBFBFB"/>
                    </a:gs>
                    <a:gs pos="86000">
                      <a:srgbClr val="FBFBFB"/>
                    </a:gs>
                  </a:gsLst>
                  <a:lin ang="5400000" scaled="0"/>
                </a:gradFill>
                <a:latin typeface="+mj-lt"/>
              </a:rPr>
              <a:t>mio</a:t>
            </a:r>
            <a:endParaRPr lang="fr-FR" sz="5000" spc="-300">
              <a:gradFill>
                <a:gsLst>
                  <a:gs pos="0">
                    <a:srgbClr val="FBFBFB"/>
                  </a:gs>
                  <a:gs pos="86000">
                    <a:srgbClr val="FBFBFB"/>
                  </a:gs>
                </a:gsLst>
                <a:lin ang="5400000" scaled="0"/>
              </a:gradFill>
              <a:latin typeface="+mj-lt"/>
            </a:endParaRPr>
          </a:p>
        </p:txBody>
      </p:sp>
      <p:sp>
        <p:nvSpPr>
          <p:cNvPr id="23" name="Right Arrow 27"/>
          <p:cNvSpPr/>
          <p:nvPr/>
        </p:nvSpPr>
        <p:spPr bwMode="auto">
          <a:xfrm rot="16200000">
            <a:off x="6034063" y="2954403"/>
            <a:ext cx="1135178" cy="813661"/>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96" fontAlgn="base">
              <a:spcBef>
                <a:spcPct val="0"/>
              </a:spcBef>
              <a:spcAft>
                <a:spcPct val="0"/>
              </a:spcAft>
            </a:pPr>
            <a:endParaRPr lang="fr-FR" sz="2200">
              <a:gradFill>
                <a:gsLst>
                  <a:gs pos="0">
                    <a:srgbClr val="FFFFFF"/>
                  </a:gs>
                  <a:gs pos="100000">
                    <a:srgbClr val="FFFFFF"/>
                  </a:gs>
                </a:gsLst>
                <a:lin ang="5400000" scaled="0"/>
              </a:gradFill>
            </a:endParaRPr>
          </a:p>
        </p:txBody>
      </p:sp>
      <p:sp>
        <p:nvSpPr>
          <p:cNvPr id="24" name="TextBox 28"/>
          <p:cNvSpPr txBox="1"/>
          <p:nvPr/>
        </p:nvSpPr>
        <p:spPr>
          <a:xfrm>
            <a:off x="5319939" y="4040363"/>
            <a:ext cx="1121981" cy="769441"/>
          </a:xfrm>
          <a:prstGeom prst="rect">
            <a:avLst/>
          </a:prstGeom>
          <a:noFill/>
        </p:spPr>
        <p:txBody>
          <a:bodyPr wrap="square" lIns="0" tIns="0" rIns="0" bIns="0" rtlCol="0">
            <a:spAutoFit/>
          </a:bodyPr>
          <a:lstStyle/>
          <a:p>
            <a:r>
              <a:rPr lang="fr-FR" sz="5000" spc="-300" smtClean="0">
                <a:gradFill>
                  <a:gsLst>
                    <a:gs pos="0">
                      <a:srgbClr val="FBFBFB"/>
                    </a:gs>
                    <a:gs pos="86000">
                      <a:srgbClr val="FBFBFB"/>
                    </a:gs>
                  </a:gsLst>
                  <a:lin ang="5400000" scaled="0"/>
                </a:gradFill>
                <a:latin typeface="+mj-lt"/>
              </a:rPr>
              <a:t>26%</a:t>
            </a:r>
            <a:endParaRPr lang="fr-FR" sz="5000" spc="-300">
              <a:gradFill>
                <a:gsLst>
                  <a:gs pos="0">
                    <a:srgbClr val="FBFBFB"/>
                  </a:gs>
                  <a:gs pos="86000">
                    <a:srgbClr val="FBFBFB"/>
                  </a:gs>
                </a:gsLst>
                <a:lin ang="5400000" scaled="0"/>
              </a:gradFill>
              <a:latin typeface="+mj-lt"/>
            </a:endParaRPr>
          </a:p>
        </p:txBody>
      </p:sp>
      <p:sp>
        <p:nvSpPr>
          <p:cNvPr id="25" name="Right Arrow 29"/>
          <p:cNvSpPr/>
          <p:nvPr/>
        </p:nvSpPr>
        <p:spPr bwMode="auto">
          <a:xfrm rot="16200000">
            <a:off x="5917828" y="4824758"/>
            <a:ext cx="1367652" cy="813661"/>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96" fontAlgn="base">
              <a:spcBef>
                <a:spcPct val="0"/>
              </a:spcBef>
              <a:spcAft>
                <a:spcPct val="0"/>
              </a:spcAft>
            </a:pPr>
            <a:endParaRPr lang="fr-FR" sz="2200">
              <a:gradFill>
                <a:gsLst>
                  <a:gs pos="0">
                    <a:srgbClr val="FFFFFF"/>
                  </a:gs>
                  <a:gs pos="100000">
                    <a:srgbClr val="FFFFFF"/>
                  </a:gs>
                </a:gsLst>
                <a:lin ang="5400000" scaled="0"/>
              </a:gradFill>
            </a:endParaRPr>
          </a:p>
        </p:txBody>
      </p:sp>
      <p:sp>
        <p:nvSpPr>
          <p:cNvPr id="26" name="TextBox 30"/>
          <p:cNvSpPr txBox="1"/>
          <p:nvPr/>
        </p:nvSpPr>
        <p:spPr>
          <a:xfrm>
            <a:off x="5319939" y="2053771"/>
            <a:ext cx="1853385" cy="769441"/>
          </a:xfrm>
          <a:prstGeom prst="rect">
            <a:avLst/>
          </a:prstGeom>
          <a:noFill/>
        </p:spPr>
        <p:txBody>
          <a:bodyPr wrap="square" lIns="0" tIns="0" rIns="0" bIns="0" rtlCol="0">
            <a:spAutoFit/>
          </a:bodyPr>
          <a:lstStyle/>
          <a:p>
            <a:r>
              <a:rPr lang="fr-FR" sz="5000" spc="-300" dirty="0" smtClean="0">
                <a:gradFill>
                  <a:gsLst>
                    <a:gs pos="0">
                      <a:srgbClr val="FBFBFB"/>
                    </a:gs>
                    <a:gs pos="86000">
                      <a:srgbClr val="FBFBFB"/>
                    </a:gs>
                  </a:gsLst>
                  <a:lin ang="5400000" scaled="0"/>
                </a:gradFill>
                <a:latin typeface="+mj-lt"/>
              </a:rPr>
              <a:t>36 </a:t>
            </a:r>
            <a:r>
              <a:rPr lang="fr-FR" sz="4000" spc="-300" dirty="0" smtClean="0">
                <a:gradFill>
                  <a:gsLst>
                    <a:gs pos="0">
                      <a:srgbClr val="FBFBFB"/>
                    </a:gs>
                    <a:gs pos="86000">
                      <a:srgbClr val="FBFBFB"/>
                    </a:gs>
                  </a:gsLst>
                  <a:lin ang="5400000" scaled="0"/>
                </a:gradFill>
                <a:latin typeface="+mj-lt"/>
              </a:rPr>
              <a:t>million</a:t>
            </a:r>
            <a:r>
              <a:rPr lang="fr-FR" sz="5000" spc="-300" dirty="0" smtClean="0">
                <a:gradFill>
                  <a:gsLst>
                    <a:gs pos="0">
                      <a:srgbClr val="FBFBFB"/>
                    </a:gs>
                    <a:gs pos="86000">
                      <a:srgbClr val="FBFBFB"/>
                    </a:gs>
                  </a:gsLst>
                  <a:lin ang="5400000" scaled="0"/>
                </a:gradFill>
                <a:latin typeface="+mj-lt"/>
              </a:rPr>
              <a:t> </a:t>
            </a:r>
            <a:endParaRPr lang="fr-FR" sz="5000" spc="-300" dirty="0">
              <a:gradFill>
                <a:gsLst>
                  <a:gs pos="0">
                    <a:srgbClr val="FBFBFB"/>
                  </a:gs>
                  <a:gs pos="86000">
                    <a:srgbClr val="FBFBFB"/>
                  </a:gs>
                </a:gsLst>
                <a:lin ang="5400000" scaled="0"/>
              </a:gradFill>
              <a:latin typeface="+mj-lt"/>
            </a:endParaRPr>
          </a:p>
        </p:txBody>
      </p:sp>
      <p:sp>
        <p:nvSpPr>
          <p:cNvPr id="27" name="ZoneTexte 26"/>
          <p:cNvSpPr txBox="1"/>
          <p:nvPr/>
        </p:nvSpPr>
        <p:spPr>
          <a:xfrm>
            <a:off x="179512" y="6178563"/>
            <a:ext cx="8784976" cy="463204"/>
          </a:xfrm>
          <a:prstGeom prst="rect">
            <a:avLst/>
          </a:prstGeom>
          <a:noFill/>
        </p:spPr>
        <p:txBody>
          <a:bodyPr wrap="square" rtlCol="0">
            <a:spAutoFit/>
          </a:bodyPr>
          <a:lstStyle/>
          <a:p>
            <a:pPr defTabSz="904290">
              <a:lnSpc>
                <a:spcPct val="90000"/>
              </a:lnSpc>
              <a:spcAft>
                <a:spcPts val="329"/>
              </a:spcAft>
              <a:defRPr/>
            </a:pPr>
            <a:r>
              <a:rPr lang="en-US" sz="1200" kern="0" dirty="0">
                <a:solidFill>
                  <a:srgbClr val="002060"/>
                </a:solidFill>
                <a:latin typeface="Segoe UI"/>
                <a:ea typeface="Segoe UI" pitchFamily="34" charset="0"/>
                <a:cs typeface="Segoe UI" pitchFamily="34" charset="0"/>
              </a:rPr>
              <a:t>Shipped machines virtualized: </a:t>
            </a:r>
            <a:r>
              <a:rPr lang="en-US" sz="1200" i="1" kern="0" dirty="0">
                <a:solidFill>
                  <a:srgbClr val="002060"/>
                </a:solidFill>
              </a:rPr>
              <a:t>Source: IDC 2010 Server Virtualization Module, Nov 2010</a:t>
            </a:r>
          </a:p>
          <a:p>
            <a:pPr defTabSz="904290">
              <a:lnSpc>
                <a:spcPct val="90000"/>
              </a:lnSpc>
              <a:spcAft>
                <a:spcPts val="329"/>
              </a:spcAft>
              <a:defRPr/>
            </a:pPr>
            <a:r>
              <a:rPr lang="en-US" sz="1200" kern="0" dirty="0">
                <a:solidFill>
                  <a:srgbClr val="002060"/>
                </a:solidFill>
                <a:latin typeface="Segoe UI"/>
                <a:ea typeface="Segoe UI" pitchFamily="34" charset="0"/>
                <a:cs typeface="Segoe UI" pitchFamily="34" charset="0"/>
              </a:rPr>
              <a:t>Machine shipments projected 2011 – 2014: </a:t>
            </a:r>
            <a:r>
              <a:rPr lang="en-US" sz="1200" i="1" dirty="0">
                <a:solidFill>
                  <a:srgbClr val="002060"/>
                </a:solidFill>
                <a:latin typeface="Segoe"/>
              </a:rPr>
              <a:t>Source: </a:t>
            </a:r>
            <a:r>
              <a:rPr lang="en-US" sz="1200" i="1" kern="0" dirty="0">
                <a:solidFill>
                  <a:srgbClr val="002060"/>
                </a:solidFill>
              </a:rPr>
              <a:t>IDC Server Shipment Forecast, Dec 2010 (Converted from CY to Microsoft FY</a:t>
            </a:r>
            <a:r>
              <a:rPr lang="en-US" sz="1200" i="1" kern="0" dirty="0" smtClean="0">
                <a:solidFill>
                  <a:srgbClr val="002060"/>
                </a:solidFill>
              </a:rPr>
              <a:t>)</a:t>
            </a:r>
            <a:endParaRPr lang="en-US" sz="1200" i="1" kern="0" dirty="0">
              <a:solidFill>
                <a:srgbClr val="002060"/>
              </a:solidFill>
              <a:latin typeface="Times New Roman"/>
              <a:ea typeface="Times New Roman"/>
            </a:endParaRPr>
          </a:p>
        </p:txBody>
      </p:sp>
      <p:sp>
        <p:nvSpPr>
          <p:cNvPr id="28" name="Espace réservé du numéro de diapositive 27"/>
          <p:cNvSpPr>
            <a:spLocks noGrp="1"/>
          </p:cNvSpPr>
          <p:nvPr>
            <p:ph type="sldNum" sz="quarter" idx="12"/>
          </p:nvPr>
        </p:nvSpPr>
        <p:spPr>
          <a:xfrm>
            <a:off x="6823010" y="6330395"/>
            <a:ext cx="2133600" cy="365125"/>
          </a:xfrm>
        </p:spPr>
        <p:txBody>
          <a:bodyPr/>
          <a:lstStyle/>
          <a:p>
            <a:fld id="{84084C39-E697-4972-A878-9CAFD629EB01}" type="slidenum">
              <a:rPr lang="en-US" smtClean="0"/>
              <a:t>81</a:t>
            </a:fld>
            <a:endParaRPr lang="en-US"/>
          </a:p>
        </p:txBody>
      </p:sp>
    </p:spTree>
    <p:extLst>
      <p:ext uri="{BB962C8B-B14F-4D97-AF65-F5344CB8AC3E}">
        <p14:creationId xmlns:p14="http://schemas.microsoft.com/office/powerpoint/2010/main" val="22546192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35696" y="764704"/>
            <a:ext cx="5472608" cy="1938992"/>
          </a:xfrm>
          <a:prstGeom prst="rect">
            <a:avLst/>
          </a:prstGeom>
          <a:noFill/>
        </p:spPr>
        <p:txBody>
          <a:bodyPr wrap="square" rtlCol="0">
            <a:spAutoFit/>
          </a:bodyPr>
          <a:lstStyle/>
          <a:p>
            <a:pPr algn="ctr"/>
            <a:r>
              <a:rPr lang="fr-FR" sz="6000" b="1" dirty="0" smtClean="0">
                <a:solidFill>
                  <a:srgbClr val="FF0000"/>
                </a:solidFill>
              </a:rPr>
              <a:t>CONCLUSIONS SUR LE CLOUD</a:t>
            </a:r>
            <a:endParaRPr lang="fr-FR" sz="6000" b="1" dirty="0">
              <a:solidFill>
                <a:srgbClr val="FF0000"/>
              </a:solidFill>
            </a:endParaRPr>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82</a:t>
            </a:fld>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068638"/>
            <a:ext cx="4497388"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231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31396" y="595523"/>
            <a:ext cx="8733092" cy="51125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n-US" sz="2800" dirty="0" smtClean="0">
                <a:solidFill>
                  <a:srgbClr val="FF0000"/>
                </a:solidFill>
              </a:rPr>
              <a:t>• </a:t>
            </a:r>
            <a:r>
              <a:rPr lang="fr-FR" sz="2800" dirty="0">
                <a:solidFill>
                  <a:srgbClr val="FF0000"/>
                </a:solidFill>
              </a:rPr>
              <a:t>Le Cloud </a:t>
            </a:r>
            <a:r>
              <a:rPr lang="fr-FR" sz="2800" dirty="0" err="1">
                <a:solidFill>
                  <a:srgbClr val="FF0000"/>
                </a:solidFill>
              </a:rPr>
              <a:t>Computing</a:t>
            </a:r>
            <a:r>
              <a:rPr lang="fr-FR" sz="2800" dirty="0">
                <a:solidFill>
                  <a:srgbClr val="FF0000"/>
                </a:solidFill>
              </a:rPr>
              <a:t> contient des promesses </a:t>
            </a:r>
            <a:r>
              <a:rPr lang="fr-FR" sz="2800" dirty="0" smtClean="0">
                <a:solidFill>
                  <a:srgbClr val="FF0000"/>
                </a:solidFill>
              </a:rPr>
              <a:t>fortes :</a:t>
            </a:r>
          </a:p>
          <a:p>
            <a:pPr algn="just">
              <a:buNone/>
            </a:pPr>
            <a:r>
              <a:rPr lang="fr-FR" sz="2800" dirty="0">
                <a:solidFill>
                  <a:srgbClr val="002060"/>
                </a:solidFill>
              </a:rPr>
              <a:t>- Hautement disponible.</a:t>
            </a:r>
          </a:p>
          <a:p>
            <a:pPr algn="just">
              <a:buNone/>
            </a:pPr>
            <a:r>
              <a:rPr lang="fr-FR" sz="2800" dirty="0">
                <a:solidFill>
                  <a:srgbClr val="002060"/>
                </a:solidFill>
              </a:rPr>
              <a:t>- Les ressources sont allouées dynamiquement.</a:t>
            </a:r>
          </a:p>
          <a:p>
            <a:pPr marL="0" indent="0" algn="just">
              <a:buNone/>
            </a:pPr>
            <a:r>
              <a:rPr lang="fr-FR" sz="2800" dirty="0" smtClean="0">
                <a:solidFill>
                  <a:srgbClr val="002060"/>
                </a:solidFill>
              </a:rPr>
              <a:t>- Vous </a:t>
            </a:r>
            <a:r>
              <a:rPr lang="fr-FR" sz="2800" dirty="0">
                <a:solidFill>
                  <a:srgbClr val="002060"/>
                </a:solidFill>
              </a:rPr>
              <a:t>ne payez que pour les ressources que vous utilisez</a:t>
            </a:r>
            <a:r>
              <a:rPr lang="fr-FR" sz="2800" dirty="0" smtClean="0">
                <a:solidFill>
                  <a:srgbClr val="002060"/>
                </a:solidFill>
              </a:rPr>
              <a:t>.</a:t>
            </a:r>
          </a:p>
          <a:p>
            <a:pPr marL="0" indent="0" algn="just">
              <a:buNone/>
            </a:pPr>
            <a:r>
              <a:rPr lang="fr-FR" sz="2800" dirty="0" smtClean="0">
                <a:solidFill>
                  <a:srgbClr val="002060"/>
                </a:solidFill>
              </a:rPr>
              <a:t>- Si les problèmes de sécurisation de données est résolu et les clients rassurés, le recentrage sur le cœur de métier pourrait contribuer au succès du </a:t>
            </a:r>
            <a:r>
              <a:rPr lang="fr-FR" sz="2800" i="1" dirty="0" smtClean="0">
                <a:solidFill>
                  <a:srgbClr val="002060"/>
                </a:solidFill>
              </a:rPr>
              <a:t>Cloud </a:t>
            </a:r>
            <a:r>
              <a:rPr lang="fr-FR" sz="2800" i="1" dirty="0" err="1" smtClean="0">
                <a:solidFill>
                  <a:srgbClr val="002060"/>
                </a:solidFill>
              </a:rPr>
              <a:t>computing</a:t>
            </a:r>
            <a:r>
              <a:rPr lang="fr-FR" sz="2800" dirty="0" smtClean="0">
                <a:solidFill>
                  <a:srgbClr val="002060"/>
                </a:solidFill>
              </a:rPr>
              <a:t>.</a:t>
            </a:r>
          </a:p>
          <a:p>
            <a:pPr marL="0" indent="0" algn="just">
              <a:buNone/>
            </a:pPr>
            <a:r>
              <a:rPr lang="en-US" sz="2800" dirty="0" smtClean="0">
                <a:solidFill>
                  <a:srgbClr val="FF0000"/>
                </a:solidFill>
              </a:rPr>
              <a:t>• </a:t>
            </a:r>
            <a:r>
              <a:rPr lang="fr-FR" sz="2800" dirty="0">
                <a:solidFill>
                  <a:srgbClr val="FF0000"/>
                </a:solidFill>
              </a:rPr>
              <a:t>Le Cloud </a:t>
            </a:r>
            <a:r>
              <a:rPr lang="fr-FR" sz="2800" dirty="0" err="1">
                <a:solidFill>
                  <a:srgbClr val="FF0000"/>
                </a:solidFill>
              </a:rPr>
              <a:t>Computing</a:t>
            </a:r>
            <a:r>
              <a:rPr lang="fr-FR" sz="2800" dirty="0">
                <a:solidFill>
                  <a:srgbClr val="FF0000"/>
                </a:solidFill>
              </a:rPr>
              <a:t> </a:t>
            </a:r>
            <a:r>
              <a:rPr lang="fr-FR" sz="2800" dirty="0" smtClean="0">
                <a:solidFill>
                  <a:srgbClr val="FF0000"/>
                </a:solidFill>
              </a:rPr>
              <a:t>n’est </a:t>
            </a:r>
            <a:r>
              <a:rPr lang="fr-FR" sz="2800" dirty="0">
                <a:solidFill>
                  <a:srgbClr val="FF0000"/>
                </a:solidFill>
              </a:rPr>
              <a:t>pas encore bien </a:t>
            </a:r>
            <a:r>
              <a:rPr lang="fr-FR" sz="2800" dirty="0" smtClean="0">
                <a:solidFill>
                  <a:srgbClr val="FF0000"/>
                </a:solidFill>
              </a:rPr>
              <a:t>compris par les sociétés et leurs dirigeants. Ce n’est pas une simple informatique </a:t>
            </a:r>
            <a:r>
              <a:rPr lang="fr-FR" sz="2800" dirty="0" err="1" smtClean="0">
                <a:solidFill>
                  <a:srgbClr val="FF0000"/>
                </a:solidFill>
              </a:rPr>
              <a:t>ditribuée</a:t>
            </a:r>
            <a:r>
              <a:rPr lang="fr-FR" sz="2800" dirty="0" smtClean="0">
                <a:solidFill>
                  <a:srgbClr val="FF0000"/>
                </a:solidFill>
              </a:rPr>
              <a:t> (</a:t>
            </a:r>
            <a:r>
              <a:rPr lang="fr-FR" sz="2800" dirty="0" err="1" smtClean="0">
                <a:solidFill>
                  <a:srgbClr val="FF0000"/>
                </a:solidFill>
              </a:rPr>
              <a:t>grid</a:t>
            </a:r>
            <a:r>
              <a:rPr lang="fr-FR" sz="2800" dirty="0" smtClean="0">
                <a:solidFill>
                  <a:srgbClr val="FF0000"/>
                </a:solidFill>
              </a:rPr>
              <a:t>), ce n’est pas un effet de mode. C’est un nouveau concept informatique et économique. Et beaucoup d’acteurs ne sont pas trompés en investissement massivement sur le </a:t>
            </a:r>
            <a:r>
              <a:rPr lang="fr-FR" sz="2800" i="1" dirty="0" smtClean="0">
                <a:solidFill>
                  <a:srgbClr val="FF0000"/>
                </a:solidFill>
              </a:rPr>
              <a:t>Cloud </a:t>
            </a:r>
            <a:r>
              <a:rPr lang="fr-FR" sz="2800" i="1" dirty="0" err="1" smtClean="0">
                <a:solidFill>
                  <a:srgbClr val="FF0000"/>
                </a:solidFill>
              </a:rPr>
              <a:t>computing</a:t>
            </a:r>
            <a:r>
              <a:rPr lang="fr-FR" sz="2800" dirty="0" smtClean="0">
                <a:solidFill>
                  <a:srgbClr val="FF0000"/>
                </a:solidFill>
              </a:rPr>
              <a:t>.</a:t>
            </a:r>
            <a:endParaRPr lang="en-US" sz="2800" dirty="0">
              <a:solidFill>
                <a:srgbClr val="FF0000"/>
              </a:solidFill>
            </a:endParaRPr>
          </a:p>
        </p:txBody>
      </p:sp>
      <p:sp>
        <p:nvSpPr>
          <p:cNvPr id="4" name="Title 1"/>
          <p:cNvSpPr txBox="1">
            <a:spLocks/>
          </p:cNvSpPr>
          <p:nvPr/>
        </p:nvSpPr>
        <p:spPr>
          <a:xfrm>
            <a:off x="2656347" y="151422"/>
            <a:ext cx="4176464" cy="3600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CONCLUSION</a:t>
            </a:r>
            <a:endParaRPr lang="en-US" sz="1800" dirty="0">
              <a:solidFill>
                <a:srgbClr val="002060"/>
              </a:solidFill>
            </a:endParaRPr>
          </a:p>
        </p:txBody>
      </p:sp>
      <p:sp>
        <p:nvSpPr>
          <p:cNvPr id="2" name="Espace réservé du numéro de diapositive 1"/>
          <p:cNvSpPr>
            <a:spLocks noGrp="1"/>
          </p:cNvSpPr>
          <p:nvPr>
            <p:ph type="sldNum" sz="quarter" idx="12"/>
          </p:nvPr>
        </p:nvSpPr>
        <p:spPr>
          <a:xfrm>
            <a:off x="6830888" y="260648"/>
            <a:ext cx="2133600" cy="365125"/>
          </a:xfrm>
        </p:spPr>
        <p:txBody>
          <a:bodyPr/>
          <a:lstStyle/>
          <a:p>
            <a:fld id="{84084C39-E697-4972-A878-9CAFD629EB01}" type="slidenum">
              <a:rPr lang="en-US" smtClean="0"/>
              <a:t>83</a:t>
            </a:fld>
            <a:endParaRPr lang="en-US" dirty="0"/>
          </a:p>
        </p:txBody>
      </p:sp>
    </p:spTree>
    <p:extLst>
      <p:ext uri="{BB962C8B-B14F-4D97-AF65-F5344CB8AC3E}">
        <p14:creationId xmlns:p14="http://schemas.microsoft.com/office/powerpoint/2010/main" val="35384866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740352" y="332656"/>
            <a:ext cx="837456" cy="252028"/>
          </a:xfrm>
        </p:spPr>
        <p:txBody>
          <a:bodyPr/>
          <a:lstStyle/>
          <a:p>
            <a:fld id="{84084C39-E697-4972-A878-9CAFD629EB01}" type="slidenum">
              <a:rPr lang="en-US" smtClean="0"/>
              <a:t>84</a:t>
            </a:fld>
            <a:endParaRPr lang="en-US"/>
          </a:p>
        </p:txBody>
      </p:sp>
      <p:sp>
        <p:nvSpPr>
          <p:cNvPr id="3" name="Title 1"/>
          <p:cNvSpPr txBox="1">
            <a:spLocks/>
          </p:cNvSpPr>
          <p:nvPr/>
        </p:nvSpPr>
        <p:spPr>
          <a:xfrm>
            <a:off x="2483768" y="238870"/>
            <a:ext cx="4176464" cy="3600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CONCLUSION</a:t>
            </a:r>
            <a:endParaRPr lang="en-US" sz="1800" dirty="0">
              <a:solidFill>
                <a:srgbClr val="002060"/>
              </a:solidFill>
            </a:endParaRPr>
          </a:p>
        </p:txBody>
      </p:sp>
      <p:sp>
        <p:nvSpPr>
          <p:cNvPr id="4" name="ZoneTexte 3"/>
          <p:cNvSpPr txBox="1"/>
          <p:nvPr/>
        </p:nvSpPr>
        <p:spPr>
          <a:xfrm>
            <a:off x="143508" y="793157"/>
            <a:ext cx="8856984" cy="2031325"/>
          </a:xfrm>
          <a:prstGeom prst="rect">
            <a:avLst/>
          </a:prstGeom>
          <a:noFill/>
        </p:spPr>
        <p:txBody>
          <a:bodyPr wrap="square" rtlCol="0">
            <a:spAutoFit/>
          </a:bodyPr>
          <a:lstStyle/>
          <a:p>
            <a:pPr algn="just"/>
            <a:r>
              <a:rPr lang="fr-FR" dirty="0" smtClean="0">
                <a:solidFill>
                  <a:srgbClr val="002060"/>
                </a:solidFill>
              </a:rPr>
              <a:t>Le plus gros problème est la </a:t>
            </a:r>
            <a:r>
              <a:rPr lang="fr-FR" i="1" dirty="0" smtClean="0">
                <a:solidFill>
                  <a:srgbClr val="002060"/>
                </a:solidFill>
              </a:rPr>
              <a:t>garantie de la confidentialité </a:t>
            </a:r>
            <a:r>
              <a:rPr lang="fr-FR" dirty="0" smtClean="0">
                <a:solidFill>
                  <a:srgbClr val="002060"/>
                </a:solidFill>
              </a:rPr>
              <a:t>des données de l’entreprise, au regard des intrusions du programme </a:t>
            </a:r>
            <a:r>
              <a:rPr lang="fr-FR" dirty="0" err="1" smtClean="0">
                <a:solidFill>
                  <a:srgbClr val="002060"/>
                </a:solidFill>
              </a:rPr>
              <a:t>Prism</a:t>
            </a:r>
            <a:r>
              <a:rPr lang="fr-FR" dirty="0" smtClean="0">
                <a:solidFill>
                  <a:srgbClr val="002060"/>
                </a:solidFill>
              </a:rPr>
              <a:t> du NSA américains et celles d’autres puissances étrangères aux intentions cachées (Russie, Chine, … Iran …).</a:t>
            </a:r>
          </a:p>
          <a:p>
            <a:pPr algn="just"/>
            <a:endParaRPr lang="fr-FR" dirty="0" smtClean="0">
              <a:solidFill>
                <a:srgbClr val="002060"/>
              </a:solidFill>
            </a:endParaRPr>
          </a:p>
          <a:p>
            <a:pPr algn="just"/>
            <a:r>
              <a:rPr lang="fr-FR" dirty="0" smtClean="0">
                <a:solidFill>
                  <a:srgbClr val="002060"/>
                </a:solidFill>
              </a:rPr>
              <a:t>Par contre, si ces problèmes de </a:t>
            </a:r>
            <a:r>
              <a:rPr lang="fr-FR" i="1" dirty="0">
                <a:solidFill>
                  <a:srgbClr val="002060"/>
                </a:solidFill>
              </a:rPr>
              <a:t>garantie de la confidentialité </a:t>
            </a:r>
            <a:r>
              <a:rPr lang="fr-FR" dirty="0" smtClean="0">
                <a:solidFill>
                  <a:srgbClr val="002060"/>
                </a:solidFill>
              </a:rPr>
              <a:t>étaient résolus, le </a:t>
            </a:r>
            <a:r>
              <a:rPr lang="fr-FR" i="1" dirty="0" smtClean="0">
                <a:solidFill>
                  <a:srgbClr val="002060"/>
                </a:solidFill>
              </a:rPr>
              <a:t>cloud </a:t>
            </a:r>
            <a:r>
              <a:rPr lang="fr-FR" i="1" dirty="0" err="1" smtClean="0">
                <a:solidFill>
                  <a:srgbClr val="002060"/>
                </a:solidFill>
              </a:rPr>
              <a:t>computing</a:t>
            </a:r>
            <a:r>
              <a:rPr lang="fr-FR" i="1" dirty="0" smtClean="0">
                <a:solidFill>
                  <a:srgbClr val="002060"/>
                </a:solidFill>
              </a:rPr>
              <a:t> </a:t>
            </a:r>
            <a:r>
              <a:rPr lang="fr-FR" dirty="0" smtClean="0">
                <a:solidFill>
                  <a:srgbClr val="002060"/>
                </a:solidFill>
              </a:rPr>
              <a:t>pourrait devenir un </a:t>
            </a:r>
            <a:r>
              <a:rPr lang="fr-FR" b="1" i="1" dirty="0" smtClean="0">
                <a:solidFill>
                  <a:srgbClr val="002060"/>
                </a:solidFill>
              </a:rPr>
              <a:t>nouveau paradigme</a:t>
            </a:r>
            <a:r>
              <a:rPr lang="fr-FR" dirty="0" smtClean="0">
                <a:solidFill>
                  <a:srgbClr val="002060"/>
                </a:solidFill>
              </a:rPr>
              <a:t>, conduisant à une </a:t>
            </a:r>
            <a:r>
              <a:rPr lang="fr-FR" b="1" i="1" dirty="0" smtClean="0">
                <a:solidFill>
                  <a:srgbClr val="002060"/>
                </a:solidFill>
              </a:rPr>
              <a:t>nouvelle révolution informatique</a:t>
            </a:r>
            <a:r>
              <a:rPr lang="fr-FR" dirty="0" smtClean="0">
                <a:solidFill>
                  <a:srgbClr val="002060"/>
                </a:solidFill>
              </a:rPr>
              <a:t>. Des énormes </a:t>
            </a:r>
            <a:r>
              <a:rPr lang="fr-FR" i="1" dirty="0" smtClean="0">
                <a:solidFill>
                  <a:srgbClr val="002060"/>
                </a:solidFill>
              </a:rPr>
              <a:t>data </a:t>
            </a:r>
            <a:r>
              <a:rPr lang="fr-FR" i="1" dirty="0" err="1" smtClean="0">
                <a:solidFill>
                  <a:srgbClr val="002060"/>
                </a:solidFill>
              </a:rPr>
              <a:t>centers</a:t>
            </a:r>
            <a:r>
              <a:rPr lang="fr-FR" i="1" dirty="0" smtClean="0">
                <a:solidFill>
                  <a:srgbClr val="002060"/>
                </a:solidFill>
              </a:rPr>
              <a:t> </a:t>
            </a:r>
            <a:r>
              <a:rPr lang="fr-FR" dirty="0" smtClean="0">
                <a:solidFill>
                  <a:srgbClr val="002060"/>
                </a:solidFill>
              </a:rPr>
              <a:t>pourraient voir le jour partout autour de la planète.</a:t>
            </a:r>
            <a:endParaRPr lang="fr-FR" dirty="0">
              <a:solidFill>
                <a:srgbClr val="002060"/>
              </a:solidFill>
            </a:endParaRPr>
          </a:p>
        </p:txBody>
      </p:sp>
      <p:sp>
        <p:nvSpPr>
          <p:cNvPr id="5" name="ZoneTexte 4"/>
          <p:cNvSpPr txBox="1"/>
          <p:nvPr/>
        </p:nvSpPr>
        <p:spPr>
          <a:xfrm>
            <a:off x="164936" y="2831551"/>
            <a:ext cx="8727543" cy="2585323"/>
          </a:xfrm>
          <a:prstGeom prst="rect">
            <a:avLst/>
          </a:prstGeom>
          <a:noFill/>
          <a:ln>
            <a:solidFill>
              <a:schemeClr val="accent1"/>
            </a:solidFill>
          </a:ln>
        </p:spPr>
        <p:txBody>
          <a:bodyPr wrap="square" rtlCol="0">
            <a:spAutoFit/>
          </a:bodyPr>
          <a:lstStyle/>
          <a:p>
            <a:pPr algn="just"/>
            <a:r>
              <a:rPr lang="fr-FR" i="1" dirty="0">
                <a:solidFill>
                  <a:srgbClr val="FF0000"/>
                </a:solidFill>
              </a:rPr>
              <a:t>Nous croyons que le monopole de groupes américains, qui se bâtit en Europe, dans ce domaine pourrait par contre créer un vrai problème de dépendance technologique et de souveraineté européenne. </a:t>
            </a:r>
            <a:r>
              <a:rPr lang="fr-FR" i="1" dirty="0">
                <a:solidFill>
                  <a:srgbClr val="002060"/>
                </a:solidFill>
              </a:rPr>
              <a:t>Il est temps que l'Europe tasse preuve d'une volonté politique pour protéger son industrie informatique. Il est temps qu'une volonté politique se dégage, exigeant des entreprises qui destinent leurs offres au marché européen le respect de ses lois et réglementations et, par-delà, de ses valeurs. Dans l’intervalle, il appartient aux entreprises européennes de construire une offre compétitive alternative, de se regrouper et de taire savoir que leurs offres respectent la réglementation européenne et </a:t>
            </a:r>
            <a:r>
              <a:rPr lang="fr-FR" i="1" dirty="0" smtClean="0">
                <a:solidFill>
                  <a:srgbClr val="002060"/>
                </a:solidFill>
              </a:rPr>
              <a:t>leurs clients européens </a:t>
            </a:r>
            <a:r>
              <a:rPr lang="fr-FR" dirty="0" smtClean="0">
                <a:solidFill>
                  <a:srgbClr val="002060"/>
                </a:solidFill>
              </a:rPr>
              <a:t>• </a:t>
            </a:r>
            <a:r>
              <a:rPr lang="fr-FR" b="1" dirty="0" smtClean="0">
                <a:solidFill>
                  <a:srgbClr val="002060"/>
                </a:solidFill>
              </a:rPr>
              <a:t>Olivier </a:t>
            </a:r>
            <a:r>
              <a:rPr lang="fr-FR" b="1" dirty="0" err="1" smtClean="0">
                <a:solidFill>
                  <a:srgbClr val="002060"/>
                </a:solidFill>
              </a:rPr>
              <a:t>Iteanu</a:t>
            </a:r>
            <a:endParaRPr lang="fr-FR" dirty="0">
              <a:solidFill>
                <a:srgbClr val="002060"/>
              </a:solidFill>
            </a:endParaRPr>
          </a:p>
        </p:txBody>
      </p:sp>
      <p:sp>
        <p:nvSpPr>
          <p:cNvPr id="6" name="ZoneTexte 5"/>
          <p:cNvSpPr txBox="1"/>
          <p:nvPr/>
        </p:nvSpPr>
        <p:spPr>
          <a:xfrm>
            <a:off x="166061" y="5589240"/>
            <a:ext cx="8726417" cy="923330"/>
          </a:xfrm>
          <a:prstGeom prst="rect">
            <a:avLst/>
          </a:prstGeom>
          <a:noFill/>
          <a:ln>
            <a:solidFill>
              <a:srgbClr val="7030A0"/>
            </a:solidFill>
          </a:ln>
        </p:spPr>
        <p:txBody>
          <a:bodyPr wrap="square" rtlCol="0">
            <a:spAutoFit/>
          </a:bodyPr>
          <a:lstStyle/>
          <a:p>
            <a:pPr algn="just"/>
            <a:r>
              <a:rPr lang="fr-FR" dirty="0" smtClean="0">
                <a:solidFill>
                  <a:srgbClr val="7030A0"/>
                </a:solidFill>
              </a:rPr>
              <a:t>Il est important que les </a:t>
            </a:r>
            <a:r>
              <a:rPr lang="fr-FR" i="1" dirty="0" smtClean="0">
                <a:solidFill>
                  <a:srgbClr val="7030A0"/>
                </a:solidFill>
              </a:rPr>
              <a:t>grands groupes européens </a:t>
            </a:r>
            <a:r>
              <a:rPr lang="fr-FR" dirty="0" smtClean="0">
                <a:solidFill>
                  <a:srgbClr val="7030A0"/>
                </a:solidFill>
              </a:rPr>
              <a:t>se regroupent pour proposer une offre </a:t>
            </a:r>
            <a:r>
              <a:rPr lang="fr-FR" i="1" dirty="0" smtClean="0">
                <a:solidFill>
                  <a:srgbClr val="7030A0"/>
                </a:solidFill>
              </a:rPr>
              <a:t>Cloud </a:t>
            </a:r>
            <a:r>
              <a:rPr lang="fr-FR" i="1" dirty="0" err="1" smtClean="0">
                <a:solidFill>
                  <a:srgbClr val="7030A0"/>
                </a:solidFill>
              </a:rPr>
              <a:t>Computing</a:t>
            </a:r>
            <a:r>
              <a:rPr lang="fr-FR" i="1" dirty="0" smtClean="0">
                <a:solidFill>
                  <a:srgbClr val="7030A0"/>
                </a:solidFill>
              </a:rPr>
              <a:t> </a:t>
            </a:r>
            <a:r>
              <a:rPr lang="fr-FR" dirty="0" smtClean="0">
                <a:solidFill>
                  <a:srgbClr val="7030A0"/>
                </a:solidFill>
              </a:rPr>
              <a:t>alternative aux offres américaines et garantissant cette sécurité. Mais pour cela, </a:t>
            </a:r>
            <a:r>
              <a:rPr lang="fr-FR" dirty="0">
                <a:solidFill>
                  <a:srgbClr val="7030A0"/>
                </a:solidFill>
              </a:rPr>
              <a:t>i</a:t>
            </a:r>
            <a:r>
              <a:rPr lang="fr-FR" dirty="0" smtClean="0">
                <a:solidFill>
                  <a:srgbClr val="7030A0"/>
                </a:solidFill>
              </a:rPr>
              <a:t>ls doivent agir vite. Elle impose </a:t>
            </a:r>
            <a:r>
              <a:rPr lang="fr-FR" i="1" dirty="0" smtClean="0">
                <a:solidFill>
                  <a:srgbClr val="7030A0"/>
                </a:solidFill>
              </a:rPr>
              <a:t>un professionnalisme très élevée et pointu.</a:t>
            </a:r>
            <a:endParaRPr lang="fr-FR" i="1" dirty="0">
              <a:solidFill>
                <a:srgbClr val="7030A0"/>
              </a:solidFill>
            </a:endParaRPr>
          </a:p>
        </p:txBody>
      </p:sp>
    </p:spTree>
    <p:extLst>
      <p:ext uri="{BB962C8B-B14F-4D97-AF65-F5344CB8AC3E}">
        <p14:creationId xmlns:p14="http://schemas.microsoft.com/office/powerpoint/2010/main" val="13747697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85</a:t>
            </a:fld>
            <a:endParaRPr lang="en-US"/>
          </a:p>
        </p:txBody>
      </p:sp>
      <p:sp>
        <p:nvSpPr>
          <p:cNvPr id="3" name="ZoneTexte 2"/>
          <p:cNvSpPr txBox="1"/>
          <p:nvPr/>
        </p:nvSpPr>
        <p:spPr>
          <a:xfrm>
            <a:off x="251520" y="764704"/>
            <a:ext cx="8640960" cy="2308324"/>
          </a:xfrm>
          <a:prstGeom prst="rect">
            <a:avLst/>
          </a:prstGeom>
          <a:noFill/>
        </p:spPr>
        <p:txBody>
          <a:bodyPr wrap="square" rtlCol="0">
            <a:spAutoFit/>
          </a:bodyPr>
          <a:lstStyle/>
          <a:p>
            <a:pPr algn="just"/>
            <a:r>
              <a:rPr lang="fr-FR" b="1" dirty="0" smtClean="0">
                <a:solidFill>
                  <a:srgbClr val="002060"/>
                </a:solidFill>
              </a:rPr>
              <a:t>Les SSCI et le Cloud</a:t>
            </a:r>
          </a:p>
          <a:p>
            <a:pPr algn="just"/>
            <a:endParaRPr lang="fr-FR" dirty="0">
              <a:solidFill>
                <a:srgbClr val="002060"/>
              </a:solidFill>
            </a:endParaRPr>
          </a:p>
          <a:p>
            <a:pPr algn="just"/>
            <a:r>
              <a:rPr lang="fr-FR" dirty="0" smtClean="0">
                <a:solidFill>
                  <a:srgbClr val="002060"/>
                </a:solidFill>
              </a:rPr>
              <a:t>Les </a:t>
            </a:r>
            <a:r>
              <a:rPr lang="fr-FR" dirty="0">
                <a:solidFill>
                  <a:srgbClr val="002060"/>
                </a:solidFill>
              </a:rPr>
              <a:t>SSCI devront anticiper ce nouveaux marché et s'y adapter en conséquences _ et donc former les </a:t>
            </a:r>
            <a:r>
              <a:rPr lang="fr-FR" dirty="0" smtClean="0">
                <a:solidFill>
                  <a:srgbClr val="002060"/>
                </a:solidFill>
              </a:rPr>
              <a:t>prestataires à </a:t>
            </a:r>
            <a:r>
              <a:rPr lang="fr-FR" b="1" dirty="0" smtClean="0">
                <a:solidFill>
                  <a:srgbClr val="002060"/>
                </a:solidFill>
              </a:rPr>
              <a:t>l’automatisation</a:t>
            </a:r>
            <a:r>
              <a:rPr lang="fr-FR" dirty="0" smtClean="0">
                <a:solidFill>
                  <a:srgbClr val="002060"/>
                </a:solidFill>
              </a:rPr>
              <a:t> (</a:t>
            </a:r>
            <a:r>
              <a:rPr lang="fr-FR" dirty="0" err="1" smtClean="0">
                <a:solidFill>
                  <a:srgbClr val="002060"/>
                </a:solidFill>
              </a:rPr>
              <a:t>DevOp</a:t>
            </a:r>
            <a:r>
              <a:rPr lang="fr-FR" dirty="0" smtClean="0">
                <a:solidFill>
                  <a:srgbClr val="002060"/>
                </a:solidFill>
              </a:rPr>
              <a:t> …), </a:t>
            </a:r>
            <a:r>
              <a:rPr lang="fr-FR" dirty="0">
                <a:solidFill>
                  <a:srgbClr val="002060"/>
                </a:solidFill>
              </a:rPr>
              <a:t>aux technologies de la virtualisation (</a:t>
            </a:r>
            <a:r>
              <a:rPr lang="fr-FR" dirty="0" err="1">
                <a:solidFill>
                  <a:srgbClr val="002060"/>
                </a:solidFill>
              </a:rPr>
              <a:t>VMWare</a:t>
            </a:r>
            <a:r>
              <a:rPr lang="fr-FR" dirty="0">
                <a:solidFill>
                  <a:srgbClr val="002060"/>
                </a:solidFill>
              </a:rPr>
              <a:t> ...), aux systèmes Unix _ dont Linux </a:t>
            </a:r>
            <a:r>
              <a:rPr lang="fr-FR" dirty="0" err="1">
                <a:solidFill>
                  <a:srgbClr val="002060"/>
                </a:solidFill>
              </a:rPr>
              <a:t>RedHat</a:t>
            </a:r>
            <a:r>
              <a:rPr lang="fr-FR" dirty="0">
                <a:solidFill>
                  <a:srgbClr val="002060"/>
                </a:solidFill>
              </a:rPr>
              <a:t> ... _, à la </a:t>
            </a:r>
            <a:r>
              <a:rPr lang="fr-FR" dirty="0" err="1">
                <a:solidFill>
                  <a:srgbClr val="002060"/>
                </a:solidFill>
              </a:rPr>
              <a:t>clustérisation</a:t>
            </a:r>
            <a:r>
              <a:rPr lang="fr-FR" dirty="0">
                <a:solidFill>
                  <a:srgbClr val="002060"/>
                </a:solidFill>
              </a:rPr>
              <a:t>, aux systèmes de recouvrement en cas de panne, au PRA (plan de reprise de l'activité) et au plan de continuité de l'activité (PCA, avec un activité dégradée, mais elle continue de fonctionner) </a:t>
            </a:r>
            <a:r>
              <a:rPr lang="fr-FR" dirty="0" err="1">
                <a:solidFill>
                  <a:srgbClr val="002060"/>
                </a:solidFill>
              </a:rPr>
              <a:t>etc</a:t>
            </a:r>
            <a:r>
              <a:rPr lang="fr-FR" dirty="0">
                <a:solidFill>
                  <a:srgbClr val="002060"/>
                </a:solidFill>
              </a:rPr>
              <a:t> ...  </a:t>
            </a:r>
            <a:r>
              <a:rPr lang="fr-FR" dirty="0" smtClean="0">
                <a:solidFill>
                  <a:srgbClr val="002060"/>
                </a:solidFill>
              </a:rPr>
              <a:t>Il faudra des développeurs d’API.</a:t>
            </a:r>
            <a:endParaRPr lang="fr-FR" dirty="0">
              <a:solidFill>
                <a:srgbClr val="002060"/>
              </a:solidFill>
            </a:endParaRPr>
          </a:p>
        </p:txBody>
      </p:sp>
      <p:sp>
        <p:nvSpPr>
          <p:cNvPr id="4" name="Title 1"/>
          <p:cNvSpPr txBox="1">
            <a:spLocks/>
          </p:cNvSpPr>
          <p:nvPr/>
        </p:nvSpPr>
        <p:spPr>
          <a:xfrm>
            <a:off x="2483768" y="238870"/>
            <a:ext cx="4176464" cy="3600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rgbClr val="002060"/>
                </a:solidFill>
              </a:rPr>
              <a:t>CLOUD - CONCLUSION</a:t>
            </a:r>
            <a:endParaRPr lang="en-US" sz="1800" dirty="0">
              <a:solidFill>
                <a:srgbClr val="002060"/>
              </a:solidFill>
            </a:endParaRPr>
          </a:p>
        </p:txBody>
      </p:sp>
    </p:spTree>
    <p:extLst>
      <p:ext uri="{BB962C8B-B14F-4D97-AF65-F5344CB8AC3E}">
        <p14:creationId xmlns:p14="http://schemas.microsoft.com/office/powerpoint/2010/main" val="21778327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86</a:t>
            </a:fld>
            <a:endParaRPr lang="en-US"/>
          </a:p>
        </p:txBody>
      </p:sp>
      <p:sp>
        <p:nvSpPr>
          <p:cNvPr id="3"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084C39-E697-4972-A878-9CAFD629EB01}" type="slidenum">
              <a:rPr lang="en-US" smtClean="0"/>
              <a:pPr/>
              <a:t>86</a:t>
            </a:fld>
            <a:endParaRPr lang="en-US"/>
          </a:p>
        </p:txBody>
      </p:sp>
      <p:pic>
        <p:nvPicPr>
          <p:cNvPr id="4" name="Picture 4" descr="14P1010001_full.jpg"/>
          <p:cNvPicPr>
            <a:picLocks noChangeAspect="1"/>
          </p:cNvPicPr>
          <p:nvPr/>
        </p:nvPicPr>
        <p:blipFill>
          <a:blip r:embed="rId2"/>
          <a:stretch>
            <a:fillRect/>
          </a:stretch>
        </p:blipFill>
        <p:spPr>
          <a:xfrm>
            <a:off x="4529972" y="2"/>
            <a:ext cx="4614028" cy="3464431"/>
          </a:xfrm>
          <a:prstGeom prst="rect">
            <a:avLst/>
          </a:prstGeom>
        </p:spPr>
      </p:pic>
      <p:pic>
        <p:nvPicPr>
          <p:cNvPr id="5" name="Picture 5" descr="DSCN8203"/>
          <p:cNvPicPr>
            <a:picLocks noChangeAspect="1" noChangeArrowheads="1"/>
          </p:cNvPicPr>
          <p:nvPr/>
        </p:nvPicPr>
        <p:blipFill>
          <a:blip r:embed="rId3"/>
          <a:srcRect/>
          <a:stretch>
            <a:fillRect/>
          </a:stretch>
        </p:blipFill>
        <p:spPr bwMode="auto">
          <a:xfrm>
            <a:off x="0" y="3432049"/>
            <a:ext cx="4559808" cy="3425952"/>
          </a:xfrm>
          <a:prstGeom prst="rect">
            <a:avLst/>
          </a:prstGeom>
          <a:noFill/>
          <a:ln w="9525">
            <a:noFill/>
            <a:miter lim="800000"/>
            <a:headEnd/>
            <a:tailEnd/>
          </a:ln>
        </p:spPr>
      </p:pic>
      <p:pic>
        <p:nvPicPr>
          <p:cNvPr id="6" name="Picture 6" descr="DSCN8201"/>
          <p:cNvPicPr>
            <a:picLocks noChangeAspect="1" noChangeArrowheads="1"/>
          </p:cNvPicPr>
          <p:nvPr/>
        </p:nvPicPr>
        <p:blipFill>
          <a:blip r:embed="rId4">
            <a:lum bright="10000" contrast="10000"/>
          </a:blip>
          <a:srcRect/>
          <a:stretch>
            <a:fillRect/>
          </a:stretch>
        </p:blipFill>
        <p:spPr bwMode="auto">
          <a:xfrm>
            <a:off x="4495800" y="3432049"/>
            <a:ext cx="4648200" cy="3425952"/>
          </a:xfrm>
          <a:prstGeom prst="rect">
            <a:avLst/>
          </a:prstGeom>
          <a:noFill/>
          <a:ln w="9525">
            <a:noFill/>
            <a:miter lim="800000"/>
            <a:headEnd/>
            <a:tailEnd/>
          </a:ln>
        </p:spPr>
      </p:pic>
      <p:pic>
        <p:nvPicPr>
          <p:cNvPr id="7" name="Picture 7" descr="16P1010004_full.jpg"/>
          <p:cNvPicPr>
            <a:picLocks noChangeAspect="1"/>
          </p:cNvPicPr>
          <p:nvPr/>
        </p:nvPicPr>
        <p:blipFill>
          <a:blip r:embed="rId5"/>
          <a:stretch>
            <a:fillRect/>
          </a:stretch>
        </p:blipFill>
        <p:spPr>
          <a:xfrm>
            <a:off x="1" y="2"/>
            <a:ext cx="4572000" cy="3432875"/>
          </a:xfrm>
          <a:prstGeom prst="rect">
            <a:avLst/>
          </a:prstGeom>
        </p:spPr>
      </p:pic>
      <p:sp>
        <p:nvSpPr>
          <p:cNvPr id="8" name="TextBox 8"/>
          <p:cNvSpPr txBox="1"/>
          <p:nvPr/>
        </p:nvSpPr>
        <p:spPr>
          <a:xfrm>
            <a:off x="539553" y="3135633"/>
            <a:ext cx="8064896" cy="1077218"/>
          </a:xfrm>
          <a:prstGeom prst="rect">
            <a:avLst/>
          </a:prstGeom>
          <a:solidFill>
            <a:srgbClr val="FFFF00"/>
          </a:solidFill>
        </p:spPr>
        <p:txBody>
          <a:bodyPr wrap="square" rtlCol="0">
            <a:spAutoFit/>
          </a:bodyPr>
          <a:lstStyle/>
          <a:p>
            <a:pPr algn="ctr"/>
            <a:r>
              <a:rPr lang="fr-FR" sz="3200" dirty="0" smtClean="0">
                <a:solidFill>
                  <a:srgbClr val="7030A0"/>
                </a:solidFill>
              </a:rPr>
              <a:t>Les futurs Cloud devront être a</a:t>
            </a:r>
            <a:r>
              <a:rPr lang="fr-FR" sz="3200" dirty="0">
                <a:solidFill>
                  <a:srgbClr val="7030A0"/>
                </a:solidFill>
              </a:rPr>
              <a:t>giles, </a:t>
            </a:r>
            <a:r>
              <a:rPr lang="fr-FR" sz="3200" dirty="0" smtClean="0">
                <a:solidFill>
                  <a:srgbClr val="7030A0"/>
                </a:solidFill>
              </a:rPr>
              <a:t>adaptatifs, « green » et avoir une </a:t>
            </a:r>
            <a:r>
              <a:rPr lang="fr-FR" sz="3200" dirty="0">
                <a:solidFill>
                  <a:srgbClr val="7030A0"/>
                </a:solidFill>
              </a:rPr>
              <a:t>croissance </a:t>
            </a:r>
            <a:r>
              <a:rPr lang="fr-FR" sz="3200" dirty="0" smtClean="0">
                <a:solidFill>
                  <a:srgbClr val="7030A0"/>
                </a:solidFill>
              </a:rPr>
              <a:t>intelligente.</a:t>
            </a:r>
            <a:endParaRPr lang="en-US" sz="3200" dirty="0">
              <a:solidFill>
                <a:srgbClr val="7030A0"/>
              </a:solidFill>
            </a:endParaRPr>
          </a:p>
        </p:txBody>
      </p:sp>
    </p:spTree>
    <p:extLst>
      <p:ext uri="{BB962C8B-B14F-4D97-AF65-F5344CB8AC3E}">
        <p14:creationId xmlns:p14="http://schemas.microsoft.com/office/powerpoint/2010/main" val="343927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1628800"/>
            <a:ext cx="7215336" cy="10954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002060"/>
                </a:solidFill>
                <a:latin typeface="+mn-lt"/>
              </a:rPr>
              <a:t>BIBLIOGRAPHIE SUR LE CLOUD</a:t>
            </a:r>
            <a:endParaRPr lang="en-US" sz="6000" b="1" dirty="0">
              <a:solidFill>
                <a:srgbClr val="002060"/>
              </a:solidFill>
              <a:latin typeface="+mn-lt"/>
            </a:endParaRPr>
          </a:p>
        </p:txBody>
      </p:sp>
      <p:sp>
        <p:nvSpPr>
          <p:cNvPr id="3" name="Espace réservé du numéro de diapositive 2"/>
          <p:cNvSpPr>
            <a:spLocks noGrp="1"/>
          </p:cNvSpPr>
          <p:nvPr>
            <p:ph type="sldNum" sz="quarter" idx="12"/>
          </p:nvPr>
        </p:nvSpPr>
        <p:spPr/>
        <p:txBody>
          <a:bodyPr/>
          <a:lstStyle/>
          <a:p>
            <a:fld id="{84084C39-E697-4972-A878-9CAFD629EB01}" type="slidenum">
              <a:rPr lang="en-US" smtClean="0"/>
              <a:t>87</a:t>
            </a:fld>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3356992"/>
            <a:ext cx="1991089" cy="2067669"/>
          </a:xfrm>
          <a:prstGeom prst="rect">
            <a:avLst/>
          </a:prstGeom>
        </p:spPr>
      </p:pic>
    </p:spTree>
    <p:extLst>
      <p:ext uri="{BB962C8B-B14F-4D97-AF65-F5344CB8AC3E}">
        <p14:creationId xmlns:p14="http://schemas.microsoft.com/office/powerpoint/2010/main" val="25235028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9388" y="1341438"/>
            <a:ext cx="8785225" cy="397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a:solidFill>
                  <a:schemeClr val="tx2"/>
                </a:solidFill>
                <a:latin typeface="Arial" charset="0"/>
                <a:cs typeface="Arial" charset="0"/>
              </a:defRPr>
            </a:lvl1pPr>
            <a:lvl2pPr eaLnBrk="0" hangingPunct="0">
              <a:defRPr>
                <a:solidFill>
                  <a:schemeClr val="tx2"/>
                </a:solidFill>
                <a:latin typeface="Arial" charset="0"/>
                <a:cs typeface="Arial" charset="0"/>
              </a:defRPr>
            </a:lvl2pPr>
            <a:lvl3pPr marL="1143000" indent="-228600" eaLnBrk="0" hangingPunct="0">
              <a:defRPr>
                <a:solidFill>
                  <a:schemeClr val="tx2"/>
                </a:solidFill>
                <a:latin typeface="Arial" charset="0"/>
                <a:cs typeface="Arial" charset="0"/>
              </a:defRPr>
            </a:lvl3pPr>
            <a:lvl4pPr marL="1600200" indent="-228600" eaLnBrk="0" hangingPunct="0">
              <a:defRPr>
                <a:solidFill>
                  <a:schemeClr val="tx2"/>
                </a:solidFill>
                <a:latin typeface="Arial" charset="0"/>
                <a:cs typeface="Arial" charset="0"/>
              </a:defRPr>
            </a:lvl4pPr>
            <a:lvl5pPr marL="2057400" indent="-228600" eaLnBrk="0" hangingPunct="0">
              <a:defRPr>
                <a:solidFill>
                  <a:schemeClr val="tx2"/>
                </a:solidFill>
                <a:latin typeface="Arial" charset="0"/>
                <a:cs typeface="Arial" charset="0"/>
              </a:defRPr>
            </a:lvl5pPr>
            <a:lvl6pPr marL="2514600" indent="-228600" eaLnBrk="0" fontAlgn="base" hangingPunct="0">
              <a:spcBef>
                <a:spcPct val="0"/>
              </a:spcBef>
              <a:spcAft>
                <a:spcPct val="0"/>
              </a:spcAft>
              <a:defRPr>
                <a:solidFill>
                  <a:schemeClr val="tx2"/>
                </a:solidFill>
                <a:latin typeface="Arial" charset="0"/>
                <a:cs typeface="Arial" charset="0"/>
              </a:defRPr>
            </a:lvl6pPr>
            <a:lvl7pPr marL="2971800" indent="-228600" eaLnBrk="0" fontAlgn="base" hangingPunct="0">
              <a:spcBef>
                <a:spcPct val="0"/>
              </a:spcBef>
              <a:spcAft>
                <a:spcPct val="0"/>
              </a:spcAft>
              <a:defRPr>
                <a:solidFill>
                  <a:schemeClr val="tx2"/>
                </a:solidFill>
                <a:latin typeface="Arial" charset="0"/>
                <a:cs typeface="Arial" charset="0"/>
              </a:defRPr>
            </a:lvl7pPr>
            <a:lvl8pPr marL="3429000" indent="-228600" eaLnBrk="0" fontAlgn="base" hangingPunct="0">
              <a:spcBef>
                <a:spcPct val="0"/>
              </a:spcBef>
              <a:spcAft>
                <a:spcPct val="0"/>
              </a:spcAft>
              <a:defRPr>
                <a:solidFill>
                  <a:schemeClr val="tx2"/>
                </a:solidFill>
                <a:latin typeface="Arial" charset="0"/>
                <a:cs typeface="Arial" charset="0"/>
              </a:defRPr>
            </a:lvl8pPr>
            <a:lvl9pPr marL="3886200" indent="-228600" eaLnBrk="0" fontAlgn="base" hangingPunct="0">
              <a:spcBef>
                <a:spcPct val="0"/>
              </a:spcBef>
              <a:spcAft>
                <a:spcPct val="0"/>
              </a:spcAft>
              <a:defRPr>
                <a:solidFill>
                  <a:schemeClr val="tx2"/>
                </a:solidFill>
                <a:latin typeface="Arial" charset="0"/>
                <a:cs typeface="Arial" charset="0"/>
              </a:defRPr>
            </a:lvl9pPr>
          </a:lstStyle>
          <a:p>
            <a:pPr marL="285750" indent="-285750" algn="just">
              <a:buFont typeface="Arial" panose="020B0604020202020204" pitchFamily="34" charset="0"/>
              <a:buChar char="•"/>
              <a:defRPr/>
            </a:pPr>
            <a:r>
              <a:rPr lang="fr-FR" dirty="0" smtClean="0"/>
              <a:t>Le livre blanc du Cloud, du </a:t>
            </a:r>
            <a:r>
              <a:rPr lang="fr-FR" dirty="0" err="1" smtClean="0"/>
              <a:t>SaaS</a:t>
            </a:r>
            <a:r>
              <a:rPr lang="fr-FR" dirty="0" smtClean="0"/>
              <a:t> et des </a:t>
            </a:r>
            <a:r>
              <a:rPr lang="fr-FR" dirty="0" err="1" smtClean="0"/>
              <a:t>Managed</a:t>
            </a:r>
            <a:r>
              <a:rPr lang="fr-FR" dirty="0" smtClean="0"/>
              <a:t> Services pour les partenaires IT et télécoms </a:t>
            </a:r>
            <a:r>
              <a:rPr lang="fr-FR" dirty="0" err="1" smtClean="0"/>
              <a:t>edition</a:t>
            </a:r>
            <a:r>
              <a:rPr lang="fr-FR" dirty="0" smtClean="0"/>
              <a:t> 2013 - </a:t>
            </a:r>
            <a:r>
              <a:rPr lang="fr-FR" dirty="0" smtClean="0">
                <a:hlinkClick r:id="rId2" tooltip="Le livre blanc du Cloud, du SaaS et des Managed Services pour les partenaires IT et télécoms (page inexistante)"/>
              </a:rPr>
              <a:t>téléchargeable</a:t>
            </a:r>
            <a:endParaRPr lang="fr-FR" dirty="0" smtClean="0"/>
          </a:p>
          <a:p>
            <a:pPr marL="285750" indent="-285750" algn="just">
              <a:buFont typeface="Arial" panose="020B0604020202020204" pitchFamily="34" charset="0"/>
              <a:buChar char="•"/>
              <a:defRPr/>
            </a:pPr>
            <a:r>
              <a:rPr lang="fr-FR" dirty="0" smtClean="0"/>
              <a:t>Romain </a:t>
            </a:r>
            <a:r>
              <a:rPr lang="fr-FR" dirty="0" err="1" smtClean="0"/>
              <a:t>Hennion</a:t>
            </a:r>
            <a:r>
              <a:rPr lang="fr-FR" dirty="0" smtClean="0"/>
              <a:t>, Hubert Tournier, </a:t>
            </a:r>
            <a:r>
              <a:rPr lang="fr-FR" dirty="0" err="1" smtClean="0"/>
              <a:t>Eric</a:t>
            </a:r>
            <a:r>
              <a:rPr lang="fr-FR" dirty="0" smtClean="0"/>
              <a:t> Bourgeois, </a:t>
            </a:r>
            <a:r>
              <a:rPr lang="fr-FR" i="1" dirty="0" smtClean="0"/>
              <a:t>Cloud </a:t>
            </a:r>
            <a:r>
              <a:rPr lang="fr-FR" i="1" dirty="0" err="1" smtClean="0"/>
              <a:t>computing</a:t>
            </a:r>
            <a:r>
              <a:rPr lang="fr-FR" i="1" dirty="0" smtClean="0"/>
              <a:t> : Décider - Concevoir - Piloter - Améliorer</a:t>
            </a:r>
            <a:r>
              <a:rPr lang="fr-FR" dirty="0" smtClean="0"/>
              <a:t>, Eyrolles, 2012</a:t>
            </a:r>
          </a:p>
          <a:p>
            <a:pPr marL="285750" indent="-285750" algn="just">
              <a:buFont typeface="Arial" panose="020B0604020202020204" pitchFamily="34" charset="0"/>
              <a:buChar char="•"/>
              <a:defRPr/>
            </a:pPr>
            <a:r>
              <a:rPr lang="fr-FR" dirty="0" smtClean="0"/>
              <a:t>Guillaume </a:t>
            </a:r>
            <a:r>
              <a:rPr lang="fr-FR" dirty="0" err="1" smtClean="0"/>
              <a:t>Plouin</a:t>
            </a:r>
            <a:r>
              <a:rPr lang="fr-FR" dirty="0" smtClean="0"/>
              <a:t>, </a:t>
            </a:r>
            <a:r>
              <a:rPr lang="fr-FR" i="1" dirty="0" smtClean="0"/>
              <a:t>Cloud </a:t>
            </a:r>
            <a:r>
              <a:rPr lang="fr-FR" i="1" dirty="0" err="1" smtClean="0"/>
              <a:t>Computing</a:t>
            </a:r>
            <a:r>
              <a:rPr lang="fr-FR" i="1" dirty="0" smtClean="0"/>
              <a:t>, Sécurité, stratégie d'entreprise et panorama du marché</a:t>
            </a:r>
            <a:r>
              <a:rPr lang="fr-FR" dirty="0" smtClean="0"/>
              <a:t>, Collection </a:t>
            </a:r>
            <a:r>
              <a:rPr lang="fr-FR" dirty="0" err="1" smtClean="0"/>
              <a:t>InfoPro</a:t>
            </a:r>
            <a:r>
              <a:rPr lang="fr-FR" dirty="0" smtClean="0"/>
              <a:t>, </a:t>
            </a:r>
            <a:r>
              <a:rPr lang="fr-FR" dirty="0" err="1" smtClean="0"/>
              <a:t>Dunod</a:t>
            </a:r>
            <a:r>
              <a:rPr lang="fr-FR" dirty="0" smtClean="0"/>
              <a:t>, 2013</a:t>
            </a:r>
          </a:p>
          <a:p>
            <a:pPr marL="285750" indent="-285750" algn="just">
              <a:buFont typeface="Arial" panose="020B0604020202020204" pitchFamily="34" charset="0"/>
              <a:buChar char="•"/>
              <a:defRPr/>
            </a:pPr>
            <a:r>
              <a:rPr lang="fr-FR" dirty="0" smtClean="0"/>
              <a:t>Guillaume </a:t>
            </a:r>
            <a:r>
              <a:rPr lang="fr-FR" dirty="0" err="1" smtClean="0"/>
              <a:t>Plouin</a:t>
            </a:r>
            <a:r>
              <a:rPr lang="fr-FR" dirty="0" smtClean="0"/>
              <a:t>, </a:t>
            </a:r>
            <a:r>
              <a:rPr lang="fr-FR" i="1" dirty="0" smtClean="0"/>
              <a:t>Tout sur le Cloud Personnel, Travaillez, stockez, jouez et échangez... dans le nuage</a:t>
            </a:r>
            <a:r>
              <a:rPr lang="fr-FR" dirty="0" smtClean="0"/>
              <a:t>, </a:t>
            </a:r>
            <a:r>
              <a:rPr lang="fr-FR" dirty="0" err="1" smtClean="0"/>
              <a:t>Dunod</a:t>
            </a:r>
            <a:r>
              <a:rPr lang="fr-FR" dirty="0" smtClean="0"/>
              <a:t>, 2013</a:t>
            </a:r>
          </a:p>
          <a:p>
            <a:pPr marL="285750" indent="-285750" algn="just">
              <a:buFont typeface="Arial" panose="020B0604020202020204" pitchFamily="34" charset="0"/>
              <a:buChar char="•"/>
              <a:defRPr/>
            </a:pPr>
            <a:r>
              <a:rPr lang="fr-FR" dirty="0" err="1" smtClean="0">
                <a:hlinkClick r:id="rId3" tooltip="Syntec Numérique"/>
              </a:rPr>
              <a:t>Syntec</a:t>
            </a:r>
            <a:r>
              <a:rPr lang="fr-FR" dirty="0" smtClean="0">
                <a:hlinkClick r:id="rId3" tooltip="Syntec Numérique"/>
              </a:rPr>
              <a:t> Numérique</a:t>
            </a:r>
            <a:r>
              <a:rPr lang="fr-FR" dirty="0" smtClean="0"/>
              <a:t>, </a:t>
            </a:r>
            <a:r>
              <a:rPr lang="fr-FR" i="1" dirty="0" smtClean="0">
                <a:hlinkClick r:id="rId4" tooltip="Livre blanc"/>
              </a:rPr>
              <a:t>Livre blanc</a:t>
            </a:r>
            <a:r>
              <a:rPr lang="fr-FR" i="1" dirty="0" smtClean="0"/>
              <a:t> du cloud comptine</a:t>
            </a:r>
            <a:r>
              <a:rPr lang="fr-FR" dirty="0" smtClean="0"/>
              <a:t>, 5 mai 2010</a:t>
            </a:r>
          </a:p>
          <a:p>
            <a:pPr marL="285750" indent="-285750" algn="just">
              <a:buFont typeface="Arial" panose="020B0604020202020204" pitchFamily="34" charset="0"/>
              <a:buChar char="•"/>
              <a:defRPr/>
            </a:pPr>
            <a:r>
              <a:rPr lang="fr-FR" dirty="0" smtClean="0">
                <a:hlinkClick r:id="rId5" tooltip="Microsoft"/>
              </a:rPr>
              <a:t>Microsoft</a:t>
            </a:r>
            <a:r>
              <a:rPr lang="fr-FR" dirty="0" smtClean="0"/>
              <a:t>, cloud </a:t>
            </a:r>
            <a:r>
              <a:rPr lang="fr-FR" dirty="0" err="1" smtClean="0"/>
              <a:t>economics</a:t>
            </a:r>
            <a:r>
              <a:rPr lang="fr-FR" dirty="0" smtClean="0"/>
              <a:t>, Livre blanc, novembre 2010 [</a:t>
            </a:r>
            <a:r>
              <a:rPr lang="fr-FR" dirty="0" smtClean="0">
                <a:hlinkClick r:id="rId6"/>
              </a:rPr>
              <a:t>lire en ligne</a:t>
            </a:r>
            <a:r>
              <a:rPr lang="fr-FR" dirty="0" smtClean="0"/>
              <a:t>] [PDF]</a:t>
            </a:r>
          </a:p>
          <a:p>
            <a:pPr marL="285750" indent="-285750" algn="just">
              <a:buFont typeface="Arial" panose="020B0604020202020204" pitchFamily="34" charset="0"/>
              <a:buChar char="•"/>
              <a:defRPr/>
            </a:pPr>
            <a:r>
              <a:rPr lang="fr-FR" dirty="0" err="1" smtClean="0"/>
              <a:t>Eurocloud</a:t>
            </a:r>
            <a:r>
              <a:rPr lang="fr-FR" dirty="0" smtClean="0"/>
              <a:t> France, </a:t>
            </a:r>
            <a:r>
              <a:rPr lang="fr-FR" i="1" dirty="0" smtClean="0"/>
              <a:t>Livre Blanc : Le Cloud et la Distribution et de la distribution</a:t>
            </a:r>
            <a:r>
              <a:rPr lang="fr-FR" dirty="0" smtClean="0"/>
              <a:t>, 2011 [</a:t>
            </a:r>
            <a:r>
              <a:rPr lang="fr-FR" dirty="0" smtClean="0">
                <a:hlinkClick r:id="rId7"/>
              </a:rPr>
              <a:t>présentation en ligne</a:t>
            </a:r>
            <a:r>
              <a:rPr lang="fr-FR" dirty="0" smtClean="0"/>
              <a:t>] [</a:t>
            </a:r>
            <a:r>
              <a:rPr lang="fr-FR" dirty="0" smtClean="0">
                <a:hlinkClick r:id="rId8"/>
              </a:rPr>
              <a:t>lire en ligne</a:t>
            </a:r>
            <a:r>
              <a:rPr lang="fr-FR" dirty="0" smtClean="0"/>
              <a:t>] [PDF]</a:t>
            </a:r>
          </a:p>
          <a:p>
            <a:pPr marL="285750" indent="-285750" algn="just">
              <a:buFont typeface="Arial" panose="020B0604020202020204" pitchFamily="34" charset="0"/>
              <a:buChar char="•"/>
              <a:defRPr/>
            </a:pPr>
            <a:r>
              <a:rPr lang="fr-FR" dirty="0" smtClean="0"/>
              <a:t>Rapport </a:t>
            </a:r>
            <a:r>
              <a:rPr lang="fr-FR" dirty="0" err="1" smtClean="0"/>
              <a:t>Cigref</a:t>
            </a:r>
            <a:r>
              <a:rPr lang="fr-FR" dirty="0" smtClean="0"/>
              <a:t>, </a:t>
            </a:r>
            <a:r>
              <a:rPr lang="fr-FR" i="1" dirty="0" smtClean="0"/>
              <a:t>Fondamentaux du Cloud </a:t>
            </a:r>
            <a:r>
              <a:rPr lang="fr-FR" i="1" dirty="0" err="1" smtClean="0"/>
              <a:t>Computing</a:t>
            </a:r>
            <a:r>
              <a:rPr lang="fr-FR" i="1" dirty="0" smtClean="0"/>
              <a:t> : Le point de vue des Grandes Entreprises</a:t>
            </a:r>
            <a:r>
              <a:rPr lang="fr-FR" dirty="0" smtClean="0"/>
              <a:t>, mars 2013 [</a:t>
            </a:r>
            <a:r>
              <a:rPr lang="fr-FR" dirty="0" smtClean="0">
                <a:hlinkClick r:id="rId9"/>
              </a:rPr>
              <a:t>lire en ligne</a:t>
            </a:r>
            <a:r>
              <a:rPr lang="fr-FR" dirty="0" smtClean="0"/>
              <a:t>] [PDF]</a:t>
            </a:r>
          </a:p>
        </p:txBody>
      </p:sp>
      <p:sp>
        <p:nvSpPr>
          <p:cNvPr id="5" name="Rectangle 4"/>
          <p:cNvSpPr/>
          <p:nvPr/>
        </p:nvSpPr>
        <p:spPr>
          <a:xfrm>
            <a:off x="3419871" y="179348"/>
            <a:ext cx="2291525" cy="369332"/>
          </a:xfrm>
          <a:prstGeom prst="rect">
            <a:avLst/>
          </a:prstGeom>
        </p:spPr>
        <p:txBody>
          <a:bodyPr wrap="none">
            <a:spAutoFit/>
          </a:bodyPr>
          <a:lstStyle/>
          <a:p>
            <a:r>
              <a:rPr lang="fr-FR" altLang="fr-FR" dirty="0" smtClean="0">
                <a:solidFill>
                  <a:srgbClr val="002060"/>
                </a:solidFill>
              </a:rPr>
              <a:t>CLOUD - Bibliographie</a:t>
            </a:r>
            <a:endParaRPr lang="fr-FR" dirty="0">
              <a:solidFill>
                <a:srgbClr val="002060"/>
              </a:solidFill>
            </a:endParaRPr>
          </a:p>
        </p:txBody>
      </p:sp>
      <p:sp>
        <p:nvSpPr>
          <p:cNvPr id="2" name="Espace réservé du numéro de diapositive 1"/>
          <p:cNvSpPr>
            <a:spLocks noGrp="1"/>
          </p:cNvSpPr>
          <p:nvPr>
            <p:ph type="sldNum" sz="quarter" idx="12"/>
          </p:nvPr>
        </p:nvSpPr>
        <p:spPr/>
        <p:txBody>
          <a:bodyPr/>
          <a:lstStyle/>
          <a:p>
            <a:fld id="{84084C39-E697-4972-A878-9CAFD629EB01}" type="slidenum">
              <a:rPr lang="en-US" smtClean="0"/>
              <a:t>88</a:t>
            </a:fld>
            <a:endParaRPr lang="en-US"/>
          </a:p>
        </p:txBody>
      </p:sp>
    </p:spTree>
    <p:extLst>
      <p:ext uri="{BB962C8B-B14F-4D97-AF65-F5344CB8AC3E}">
        <p14:creationId xmlns:p14="http://schemas.microsoft.com/office/powerpoint/2010/main" val="26016910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89</a:t>
            </a:fld>
            <a:endParaRPr lang="en-US"/>
          </a:p>
        </p:txBody>
      </p:sp>
      <p:sp>
        <p:nvSpPr>
          <p:cNvPr id="3" name="Title 1"/>
          <p:cNvSpPr txBox="1">
            <a:spLocks/>
          </p:cNvSpPr>
          <p:nvPr/>
        </p:nvSpPr>
        <p:spPr>
          <a:xfrm>
            <a:off x="971600" y="908720"/>
            <a:ext cx="7215336" cy="10954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000" b="1" dirty="0" smtClean="0">
                <a:solidFill>
                  <a:srgbClr val="002060"/>
                </a:solidFill>
                <a:latin typeface="+mn-lt"/>
              </a:rPr>
              <a:t>Réflexion annexe sur la sécurité du CLOUD</a:t>
            </a:r>
            <a:endParaRPr lang="fr-FR" sz="6000" b="1" dirty="0">
              <a:solidFill>
                <a:srgbClr val="002060"/>
              </a:solidFill>
              <a:latin typeface="+mn-l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805" y="2989610"/>
            <a:ext cx="3590925" cy="2381250"/>
          </a:xfrm>
          <a:prstGeom prst="rect">
            <a:avLst/>
          </a:prstGeom>
        </p:spPr>
      </p:pic>
    </p:spTree>
    <p:extLst>
      <p:ext uri="{BB962C8B-B14F-4D97-AF65-F5344CB8AC3E}">
        <p14:creationId xmlns:p14="http://schemas.microsoft.com/office/powerpoint/2010/main" val="3422706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836712"/>
            <a:ext cx="8712968" cy="4031873"/>
          </a:xfrm>
          <a:prstGeom prst="rect">
            <a:avLst/>
          </a:prstGeom>
          <a:noFill/>
        </p:spPr>
        <p:txBody>
          <a:bodyPr wrap="square" rtlCol="0">
            <a:spAutoFit/>
          </a:bodyPr>
          <a:lstStyle/>
          <a:p>
            <a:pPr marL="285750" indent="-285750" algn="just">
              <a:buFont typeface="Arial" panose="020B0604020202020204" pitchFamily="34" charset="0"/>
              <a:buChar char="•"/>
            </a:pPr>
            <a:r>
              <a:rPr lang="fr-FR" sz="3200" dirty="0" smtClean="0">
                <a:solidFill>
                  <a:srgbClr val="002060"/>
                </a:solidFill>
              </a:rPr>
              <a:t>Problématique d’Amazon (2006) </a:t>
            </a:r>
            <a:r>
              <a:rPr lang="fr-FR" sz="3200" dirty="0">
                <a:solidFill>
                  <a:srgbClr val="002060"/>
                </a:solidFill>
              </a:rPr>
              <a:t>: </a:t>
            </a:r>
          </a:p>
          <a:p>
            <a:pPr marL="285750" indent="-285750" algn="just">
              <a:buFont typeface="Wingdings" panose="05000000000000000000" pitchFamily="2" charset="2"/>
              <a:buChar char="Ø"/>
            </a:pPr>
            <a:r>
              <a:rPr lang="fr-FR" sz="3200" dirty="0" smtClean="0">
                <a:solidFill>
                  <a:srgbClr val="002060"/>
                </a:solidFill>
              </a:rPr>
              <a:t> Absorber </a:t>
            </a:r>
            <a:r>
              <a:rPr lang="fr-FR" sz="3200" dirty="0">
                <a:solidFill>
                  <a:srgbClr val="002060"/>
                </a:solidFill>
              </a:rPr>
              <a:t>la charge importante des commandes faites sur leur site au moment de Noël </a:t>
            </a:r>
          </a:p>
          <a:p>
            <a:pPr marL="285750" indent="-285750" algn="just">
              <a:buFont typeface="Wingdings" panose="05000000000000000000" pitchFamily="2" charset="2"/>
              <a:buChar char="Ø"/>
            </a:pPr>
            <a:r>
              <a:rPr lang="fr-FR" sz="3200" dirty="0" smtClean="0">
                <a:solidFill>
                  <a:srgbClr val="002060"/>
                </a:solidFill>
              </a:rPr>
              <a:t> Investissement </a:t>
            </a:r>
            <a:r>
              <a:rPr lang="fr-FR" sz="3200" dirty="0">
                <a:solidFill>
                  <a:srgbClr val="002060"/>
                </a:solidFill>
              </a:rPr>
              <a:t>dans un grand parc de machines </a:t>
            </a:r>
          </a:p>
          <a:p>
            <a:pPr marL="285750" indent="-285750" algn="just">
              <a:buFont typeface="Wingdings" panose="05000000000000000000" pitchFamily="2" charset="2"/>
              <a:buChar char="Ø"/>
            </a:pPr>
            <a:r>
              <a:rPr lang="fr-FR" sz="3200" dirty="0" smtClean="0">
                <a:solidFill>
                  <a:srgbClr val="002060"/>
                </a:solidFill>
              </a:rPr>
              <a:t> Ressources </a:t>
            </a:r>
            <a:r>
              <a:rPr lang="fr-FR" sz="3200" dirty="0">
                <a:solidFill>
                  <a:srgbClr val="002060"/>
                </a:solidFill>
              </a:rPr>
              <a:t>sous-utilisées le reste de l’année </a:t>
            </a:r>
          </a:p>
          <a:p>
            <a:pPr algn="just"/>
            <a:endParaRPr lang="fr-FR" sz="3200" dirty="0">
              <a:solidFill>
                <a:srgbClr val="002060"/>
              </a:solidFill>
            </a:endParaRPr>
          </a:p>
          <a:p>
            <a:pPr algn="just"/>
            <a:r>
              <a:rPr lang="fr-FR" sz="3200" dirty="0" smtClean="0">
                <a:solidFill>
                  <a:srgbClr val="002060"/>
                </a:solidFill>
              </a:rPr>
              <a:t>•   Idée</a:t>
            </a:r>
            <a:r>
              <a:rPr lang="fr-FR" sz="3200" dirty="0">
                <a:solidFill>
                  <a:srgbClr val="002060"/>
                </a:solidFill>
              </a:rPr>
              <a:t>: </a:t>
            </a:r>
            <a:endParaRPr lang="fr-FR" sz="3200" dirty="0" smtClean="0">
              <a:solidFill>
                <a:srgbClr val="002060"/>
              </a:solidFill>
            </a:endParaRPr>
          </a:p>
          <a:p>
            <a:pPr marL="285750" indent="-285750" algn="just">
              <a:buFont typeface="Wingdings" panose="05000000000000000000" pitchFamily="2" charset="2"/>
              <a:buChar char="Ø"/>
            </a:pPr>
            <a:r>
              <a:rPr lang="fr-FR" sz="3200" dirty="0" smtClean="0">
                <a:solidFill>
                  <a:srgbClr val="002060"/>
                </a:solidFill>
              </a:rPr>
              <a:t> Louer </a:t>
            </a:r>
            <a:r>
              <a:rPr lang="fr-FR" sz="3200" dirty="0">
                <a:solidFill>
                  <a:srgbClr val="002060"/>
                </a:solidFill>
              </a:rPr>
              <a:t>ces ressources à d’autres </a:t>
            </a:r>
            <a:r>
              <a:rPr lang="fr-FR" sz="3200" dirty="0" smtClean="0">
                <a:solidFill>
                  <a:srgbClr val="002060"/>
                </a:solidFill>
              </a:rPr>
              <a:t>entreprises.</a:t>
            </a:r>
            <a:endParaRPr lang="fr-FR" sz="3200" dirty="0">
              <a:solidFill>
                <a:srgbClr val="002060"/>
              </a:solidFill>
            </a:endParaRPr>
          </a:p>
        </p:txBody>
      </p:sp>
      <p:sp>
        <p:nvSpPr>
          <p:cNvPr id="3" name="ZoneTexte 2"/>
          <p:cNvSpPr txBox="1"/>
          <p:nvPr/>
        </p:nvSpPr>
        <p:spPr>
          <a:xfrm>
            <a:off x="3424938" y="260648"/>
            <a:ext cx="1704056" cy="369332"/>
          </a:xfrm>
          <a:prstGeom prst="rect">
            <a:avLst/>
          </a:prstGeom>
          <a:noFill/>
        </p:spPr>
        <p:txBody>
          <a:bodyPr wrap="none" rtlCol="0">
            <a:spAutoFit/>
          </a:bodyPr>
          <a:lstStyle/>
          <a:p>
            <a:pPr algn="ctr"/>
            <a:r>
              <a:rPr lang="fr-FR" dirty="0" smtClean="0">
                <a:solidFill>
                  <a:srgbClr val="002060"/>
                </a:solidFill>
              </a:rPr>
              <a:t>CLOUD - Origine</a:t>
            </a:r>
            <a:endParaRPr lang="fr-FR" dirty="0">
              <a:solidFill>
                <a:srgbClr val="002060"/>
              </a:solidFill>
            </a:endParaRPr>
          </a:p>
        </p:txBody>
      </p:sp>
      <p:sp>
        <p:nvSpPr>
          <p:cNvPr id="4" name="Espace réservé du numéro de diapositive 3"/>
          <p:cNvSpPr>
            <a:spLocks noGrp="1"/>
          </p:cNvSpPr>
          <p:nvPr>
            <p:ph type="sldNum" sz="quarter" idx="12"/>
          </p:nvPr>
        </p:nvSpPr>
        <p:spPr/>
        <p:txBody>
          <a:bodyPr/>
          <a:lstStyle/>
          <a:p>
            <a:fld id="{84084C39-E697-4972-A878-9CAFD629EB01}" type="slidenum">
              <a:rPr lang="en-US" smtClean="0"/>
              <a:t>9</a:t>
            </a:fld>
            <a:endParaRPr lang="en-US"/>
          </a:p>
        </p:txBody>
      </p:sp>
    </p:spTree>
    <p:extLst>
      <p:ext uri="{BB962C8B-B14F-4D97-AF65-F5344CB8AC3E}">
        <p14:creationId xmlns:p14="http://schemas.microsoft.com/office/powerpoint/2010/main" val="35972322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90</a:t>
            </a:fld>
            <a:endParaRPr lang="en-US"/>
          </a:p>
        </p:txBody>
      </p:sp>
      <p:sp>
        <p:nvSpPr>
          <p:cNvPr id="3" name="Rectangle 2"/>
          <p:cNvSpPr txBox="1">
            <a:spLocks noChangeArrowheads="1"/>
          </p:cNvSpPr>
          <p:nvPr/>
        </p:nvSpPr>
        <p:spPr>
          <a:xfrm>
            <a:off x="357178" y="614131"/>
            <a:ext cx="8382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002060"/>
                </a:solidFill>
              </a:rPr>
              <a:t>Infrastructure (Mega Datacenters)</a:t>
            </a:r>
            <a:endParaRPr lang="zh-CN" altLang="en-US" sz="4000" dirty="0">
              <a:solidFill>
                <a:srgbClr val="002060"/>
              </a:solidFill>
            </a:endParaRPr>
          </a:p>
        </p:txBody>
      </p:sp>
      <p:pic>
        <p:nvPicPr>
          <p:cNvPr id="4" name="Picture 3" descr="datacenter.jpg"/>
          <p:cNvPicPr>
            <a:picLocks noChangeAspect="1"/>
          </p:cNvPicPr>
          <p:nvPr/>
        </p:nvPicPr>
        <p:blipFill>
          <a:blip r:embed="rId2"/>
          <a:stretch>
            <a:fillRect/>
          </a:stretch>
        </p:blipFill>
        <p:spPr>
          <a:xfrm>
            <a:off x="179512" y="1556792"/>
            <a:ext cx="4724400" cy="3671455"/>
          </a:xfrm>
          <a:prstGeom prst="rect">
            <a:avLst/>
          </a:prstGeom>
        </p:spPr>
      </p:pic>
      <p:pic>
        <p:nvPicPr>
          <p:cNvPr id="5" name="webImgShrinked">
            <a:hlinkClick r:id="rId3"/>
          </p:cNvPr>
          <p:cNvPicPr>
            <a:picLocks noChangeAspect="1" noChangeArrowheads="1"/>
          </p:cNvPicPr>
          <p:nvPr/>
        </p:nvPicPr>
        <p:blipFill>
          <a:blip r:embed="rId4"/>
          <a:srcRect/>
          <a:stretch>
            <a:fillRect/>
          </a:stretch>
        </p:blipFill>
        <p:spPr>
          <a:xfrm>
            <a:off x="4114800" y="3103430"/>
            <a:ext cx="4815838" cy="3581400"/>
          </a:xfrm>
          <a:prstGeom prst="rect">
            <a:avLst/>
          </a:prstGeom>
        </p:spPr>
      </p:pic>
      <p:sp>
        <p:nvSpPr>
          <p:cNvPr id="6" name="ZoneTexte 5"/>
          <p:cNvSpPr txBox="1"/>
          <p:nvPr/>
        </p:nvSpPr>
        <p:spPr>
          <a:xfrm>
            <a:off x="5028612" y="1412776"/>
            <a:ext cx="3710566" cy="1477328"/>
          </a:xfrm>
          <a:prstGeom prst="rect">
            <a:avLst/>
          </a:prstGeom>
          <a:noFill/>
        </p:spPr>
        <p:txBody>
          <a:bodyPr wrap="square" rtlCol="0">
            <a:spAutoFit/>
          </a:bodyPr>
          <a:lstStyle/>
          <a:p>
            <a:pPr algn="just"/>
            <a:r>
              <a:rPr lang="fr-FR" dirty="0" smtClean="0">
                <a:solidFill>
                  <a:srgbClr val="002060"/>
                </a:solidFill>
              </a:rPr>
              <a:t>La révolution du Cloud </a:t>
            </a:r>
            <a:r>
              <a:rPr lang="fr-FR" dirty="0" err="1" smtClean="0">
                <a:solidFill>
                  <a:srgbClr val="002060"/>
                </a:solidFill>
              </a:rPr>
              <a:t>Computing</a:t>
            </a:r>
            <a:r>
              <a:rPr lang="fr-FR" dirty="0" smtClean="0">
                <a:solidFill>
                  <a:srgbClr val="002060"/>
                </a:solidFill>
              </a:rPr>
              <a:t> peut conduire à la généralisation des </a:t>
            </a:r>
            <a:r>
              <a:rPr lang="fr-FR" dirty="0" err="1" smtClean="0">
                <a:solidFill>
                  <a:srgbClr val="002060"/>
                </a:solidFill>
              </a:rPr>
              <a:t>Mega</a:t>
            </a:r>
            <a:r>
              <a:rPr lang="fr-FR" dirty="0" smtClean="0">
                <a:solidFill>
                  <a:srgbClr val="002060"/>
                </a:solidFill>
              </a:rPr>
              <a:t> </a:t>
            </a:r>
            <a:r>
              <a:rPr lang="fr-FR" dirty="0" err="1" smtClean="0">
                <a:solidFill>
                  <a:srgbClr val="002060"/>
                </a:solidFill>
              </a:rPr>
              <a:t>datacenters</a:t>
            </a:r>
            <a:r>
              <a:rPr lang="fr-FR" dirty="0" smtClean="0">
                <a:solidFill>
                  <a:srgbClr val="002060"/>
                </a:solidFill>
              </a:rPr>
              <a:t> (stockant des </a:t>
            </a:r>
            <a:r>
              <a:rPr lang="fr-FR" dirty="0" err="1" smtClean="0">
                <a:solidFill>
                  <a:srgbClr val="002060"/>
                </a:solidFill>
              </a:rPr>
              <a:t>Peta</a:t>
            </a:r>
            <a:r>
              <a:rPr lang="fr-FR" dirty="0" smtClean="0">
                <a:solidFill>
                  <a:srgbClr val="002060"/>
                </a:solidFill>
              </a:rPr>
              <a:t>-octets de données [des données en masse]).</a:t>
            </a:r>
            <a:endParaRPr lang="fr-FR" dirty="0">
              <a:solidFill>
                <a:srgbClr val="002060"/>
              </a:solidFill>
            </a:endParaRPr>
          </a:p>
        </p:txBody>
      </p:sp>
      <p:sp>
        <p:nvSpPr>
          <p:cNvPr id="7" name="Rectangle 6"/>
          <p:cNvSpPr/>
          <p:nvPr/>
        </p:nvSpPr>
        <p:spPr>
          <a:xfrm>
            <a:off x="2466224" y="244799"/>
            <a:ext cx="4056495" cy="369332"/>
          </a:xfrm>
          <a:prstGeom prst="rect">
            <a:avLst/>
          </a:prstGeom>
        </p:spPr>
        <p:txBody>
          <a:bodyPr wrap="none">
            <a:spAutoFit/>
          </a:bodyPr>
          <a:lstStyle/>
          <a:p>
            <a:r>
              <a:rPr lang="fr-FR" altLang="fr-FR" dirty="0" smtClean="0">
                <a:solidFill>
                  <a:srgbClr val="002060"/>
                </a:solidFill>
              </a:rPr>
              <a:t>CLOUD – Réflexion annexe sur sa sécurité</a:t>
            </a:r>
            <a:endParaRPr lang="fr-FR" dirty="0">
              <a:solidFill>
                <a:srgbClr val="002060"/>
              </a:solidFill>
            </a:endParaRPr>
          </a:p>
        </p:txBody>
      </p:sp>
    </p:spTree>
    <p:extLst>
      <p:ext uri="{BB962C8B-B14F-4D97-AF65-F5344CB8AC3E}">
        <p14:creationId xmlns:p14="http://schemas.microsoft.com/office/powerpoint/2010/main" val="6181185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72400" y="188640"/>
            <a:ext cx="730424" cy="340147"/>
          </a:xfrm>
        </p:spPr>
        <p:txBody>
          <a:bodyPr/>
          <a:lstStyle/>
          <a:p>
            <a:fld id="{84084C39-E697-4972-A878-9CAFD629EB01}" type="slidenum">
              <a:rPr lang="en-US" smtClean="0"/>
              <a:t>91</a:t>
            </a:fld>
            <a:endParaRPr lang="en-US"/>
          </a:p>
        </p:txBody>
      </p:sp>
      <p:pic>
        <p:nvPicPr>
          <p:cNvPr id="5" name="Picture 2" descr="http://loosebolts.files.wordpress.com/2008/12/image1.png"/>
          <p:cNvPicPr>
            <a:picLocks noChangeAspect="1" noChangeArrowheads="1"/>
          </p:cNvPicPr>
          <p:nvPr/>
        </p:nvPicPr>
        <p:blipFill>
          <a:blip r:embed="rId2"/>
          <a:srcRect/>
          <a:stretch>
            <a:fillRect/>
          </a:stretch>
        </p:blipFill>
        <p:spPr bwMode="auto">
          <a:xfrm>
            <a:off x="107504" y="684708"/>
            <a:ext cx="4581443" cy="4516365"/>
          </a:xfrm>
          <a:prstGeom prst="rect">
            <a:avLst/>
          </a:prstGeom>
          <a:noFill/>
        </p:spPr>
      </p:pic>
      <p:sp>
        <p:nvSpPr>
          <p:cNvPr id="6" name="ZoneTexte 5"/>
          <p:cNvSpPr txBox="1"/>
          <p:nvPr/>
        </p:nvSpPr>
        <p:spPr>
          <a:xfrm>
            <a:off x="179512" y="5152435"/>
            <a:ext cx="4437426" cy="369332"/>
          </a:xfrm>
          <a:prstGeom prst="rect">
            <a:avLst/>
          </a:prstGeom>
          <a:noFill/>
        </p:spPr>
        <p:txBody>
          <a:bodyPr wrap="square" rtlCol="0">
            <a:spAutoFit/>
          </a:bodyPr>
          <a:lstStyle/>
          <a:p>
            <a:pPr algn="ctr"/>
            <a:r>
              <a:rPr lang="fr-FR" dirty="0" smtClean="0">
                <a:solidFill>
                  <a:srgbClr val="002060"/>
                </a:solidFill>
              </a:rPr>
              <a:t>Data center modulaire de 4</a:t>
            </a:r>
            <a:r>
              <a:rPr lang="fr-FR" baseline="30000" dirty="0" smtClean="0">
                <a:solidFill>
                  <a:srgbClr val="002060"/>
                </a:solidFill>
              </a:rPr>
              <a:t>ème</a:t>
            </a:r>
            <a:r>
              <a:rPr lang="fr-FR" dirty="0" smtClean="0">
                <a:solidFill>
                  <a:srgbClr val="002060"/>
                </a:solidFill>
              </a:rPr>
              <a:t> génération.</a:t>
            </a:r>
            <a:endParaRPr lang="fr-FR" dirty="0">
              <a:solidFill>
                <a:srgbClr val="002060"/>
              </a:solidFill>
            </a:endParaRPr>
          </a:p>
        </p:txBody>
      </p:sp>
      <p:sp>
        <p:nvSpPr>
          <p:cNvPr id="7" name="ZoneTexte 6"/>
          <p:cNvSpPr txBox="1"/>
          <p:nvPr/>
        </p:nvSpPr>
        <p:spPr>
          <a:xfrm>
            <a:off x="4688947" y="684708"/>
            <a:ext cx="4213878" cy="1754326"/>
          </a:xfrm>
          <a:prstGeom prst="rect">
            <a:avLst/>
          </a:prstGeom>
          <a:noFill/>
        </p:spPr>
        <p:txBody>
          <a:bodyPr wrap="square" rtlCol="0">
            <a:spAutoFit/>
          </a:bodyPr>
          <a:lstStyle/>
          <a:p>
            <a:pPr algn="just"/>
            <a:r>
              <a:rPr lang="fr-FR" i="1" dirty="0" smtClean="0">
                <a:solidFill>
                  <a:srgbClr val="FF0000"/>
                </a:solidFill>
              </a:rPr>
              <a:t>En cas de guerre voire de terrorisme, les premiers objectifs visés pourraient être ces méga </a:t>
            </a:r>
            <a:r>
              <a:rPr lang="fr-FR" i="1" dirty="0" err="1" smtClean="0">
                <a:solidFill>
                  <a:srgbClr val="FF0000"/>
                </a:solidFill>
              </a:rPr>
              <a:t>datacenters</a:t>
            </a:r>
            <a:r>
              <a:rPr lang="fr-FR" dirty="0" smtClean="0">
                <a:solidFill>
                  <a:srgbClr val="FF0000"/>
                </a:solidFill>
              </a:rPr>
              <a:t>.</a:t>
            </a:r>
          </a:p>
          <a:p>
            <a:pPr algn="just"/>
            <a:endParaRPr lang="fr-FR" dirty="0">
              <a:solidFill>
                <a:srgbClr val="FF0000"/>
              </a:solidFill>
            </a:endParaRPr>
          </a:p>
          <a:p>
            <a:pPr algn="just"/>
            <a:r>
              <a:rPr lang="fr-FR" dirty="0" smtClean="0">
                <a:solidFill>
                  <a:srgbClr val="FF0000"/>
                </a:solidFill>
              </a:rPr>
              <a:t>Ils pourraient aussi être vulnérables face à de grandes catastrophes.</a:t>
            </a:r>
          </a:p>
        </p:txBody>
      </p:sp>
      <p:sp>
        <p:nvSpPr>
          <p:cNvPr id="9" name="Rectangle 8"/>
          <p:cNvSpPr/>
          <p:nvPr/>
        </p:nvSpPr>
        <p:spPr>
          <a:xfrm>
            <a:off x="2660699" y="201010"/>
            <a:ext cx="4056495" cy="369332"/>
          </a:xfrm>
          <a:prstGeom prst="rect">
            <a:avLst/>
          </a:prstGeom>
        </p:spPr>
        <p:txBody>
          <a:bodyPr wrap="none">
            <a:spAutoFit/>
          </a:bodyPr>
          <a:lstStyle/>
          <a:p>
            <a:r>
              <a:rPr lang="fr-FR" altLang="fr-FR" dirty="0" smtClean="0">
                <a:solidFill>
                  <a:srgbClr val="002060"/>
                </a:solidFill>
              </a:rPr>
              <a:t>CLOUD – Réflexion annexe sur sa sécurité</a:t>
            </a:r>
            <a:endParaRPr lang="fr-FR" dirty="0">
              <a:solidFill>
                <a:srgbClr val="002060"/>
              </a:solidFill>
            </a:endParaRPr>
          </a:p>
        </p:txBody>
      </p:sp>
      <p:sp>
        <p:nvSpPr>
          <p:cNvPr id="10" name="ZoneTexte 9"/>
          <p:cNvSpPr txBox="1"/>
          <p:nvPr/>
        </p:nvSpPr>
        <p:spPr>
          <a:xfrm>
            <a:off x="4860033" y="2636912"/>
            <a:ext cx="4042792" cy="1477328"/>
          </a:xfrm>
          <a:prstGeom prst="rect">
            <a:avLst/>
          </a:prstGeom>
          <a:noFill/>
          <a:ln>
            <a:solidFill>
              <a:srgbClr val="FF0000"/>
            </a:solidFill>
          </a:ln>
        </p:spPr>
        <p:txBody>
          <a:bodyPr wrap="square" rtlCol="0">
            <a:spAutoFit/>
          </a:bodyPr>
          <a:lstStyle/>
          <a:p>
            <a:pPr algn="just"/>
            <a:r>
              <a:rPr lang="fr-FR" dirty="0" smtClean="0">
                <a:solidFill>
                  <a:srgbClr val="FF0000"/>
                </a:solidFill>
              </a:rPr>
              <a:t>Or nous savons que les procédures de plan </a:t>
            </a:r>
            <a:r>
              <a:rPr lang="fr-FR" dirty="0">
                <a:solidFill>
                  <a:srgbClr val="FF0000"/>
                </a:solidFill>
              </a:rPr>
              <a:t>de </a:t>
            </a:r>
            <a:r>
              <a:rPr lang="fr-FR" dirty="0" smtClean="0">
                <a:solidFill>
                  <a:srgbClr val="FF0000"/>
                </a:solidFill>
              </a:rPr>
              <a:t>reprise (PRA), </a:t>
            </a:r>
            <a:r>
              <a:rPr lang="fr-FR" dirty="0">
                <a:solidFill>
                  <a:srgbClr val="FF0000"/>
                </a:solidFill>
              </a:rPr>
              <a:t>après sinistre, </a:t>
            </a:r>
            <a:r>
              <a:rPr lang="fr-FR" dirty="0" smtClean="0">
                <a:solidFill>
                  <a:srgbClr val="FF0000"/>
                </a:solidFill>
              </a:rPr>
              <a:t>et de </a:t>
            </a:r>
            <a:r>
              <a:rPr lang="fr-FR" dirty="0">
                <a:solidFill>
                  <a:srgbClr val="FF0000"/>
                </a:solidFill>
              </a:rPr>
              <a:t>plan de </a:t>
            </a:r>
            <a:r>
              <a:rPr lang="fr-FR" dirty="0" smtClean="0">
                <a:solidFill>
                  <a:srgbClr val="FF0000"/>
                </a:solidFill>
              </a:rPr>
              <a:t>continuité d’activité IT (PCA), sur le </a:t>
            </a:r>
            <a:r>
              <a:rPr lang="fr-FR" dirty="0" err="1" smtClean="0">
                <a:solidFill>
                  <a:srgbClr val="FF0000"/>
                </a:solidFill>
              </a:rPr>
              <a:t>datacenter</a:t>
            </a:r>
            <a:r>
              <a:rPr lang="fr-FR" dirty="0" smtClean="0">
                <a:solidFill>
                  <a:srgbClr val="FF0000"/>
                </a:solidFill>
              </a:rPr>
              <a:t> de secours, ne sont pas souvent suffisamment testés !</a:t>
            </a:r>
            <a:endParaRPr lang="fr-FR" dirty="0">
              <a:solidFill>
                <a:srgbClr val="FF0000"/>
              </a:solidFill>
            </a:endParaRPr>
          </a:p>
        </p:txBody>
      </p:sp>
    </p:spTree>
    <p:extLst>
      <p:ext uri="{BB962C8B-B14F-4D97-AF65-F5344CB8AC3E}">
        <p14:creationId xmlns:p14="http://schemas.microsoft.com/office/powerpoint/2010/main" val="5495890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92</a:t>
            </a:fld>
            <a:endParaRPr lang="en-US"/>
          </a:p>
        </p:txBody>
      </p:sp>
      <p:sp>
        <p:nvSpPr>
          <p:cNvPr id="3" name="Title 1"/>
          <p:cNvSpPr txBox="1">
            <a:spLocks/>
          </p:cNvSpPr>
          <p:nvPr/>
        </p:nvSpPr>
        <p:spPr>
          <a:xfrm>
            <a:off x="827584" y="2276872"/>
            <a:ext cx="7215336" cy="10954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000" b="1" dirty="0" smtClean="0">
                <a:solidFill>
                  <a:srgbClr val="002060"/>
                </a:solidFill>
                <a:latin typeface="+mn-lt"/>
              </a:rPr>
              <a:t>Réflexion annexe sur le caractère « green » du CLOUD</a:t>
            </a:r>
            <a:endParaRPr lang="fr-FR" sz="6000" b="1" dirty="0">
              <a:solidFill>
                <a:srgbClr val="002060"/>
              </a:solidFill>
              <a:latin typeface="+mn-lt"/>
            </a:endParaRPr>
          </a:p>
        </p:txBody>
      </p:sp>
    </p:spTree>
    <p:extLst>
      <p:ext uri="{BB962C8B-B14F-4D97-AF65-F5344CB8AC3E}">
        <p14:creationId xmlns:p14="http://schemas.microsoft.com/office/powerpoint/2010/main" val="571354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93</a:t>
            </a:fld>
            <a:endParaRPr lang="en-US"/>
          </a:p>
        </p:txBody>
      </p:sp>
      <p:sp>
        <p:nvSpPr>
          <p:cNvPr id="3" name="Rectangle 2"/>
          <p:cNvSpPr/>
          <p:nvPr/>
        </p:nvSpPr>
        <p:spPr>
          <a:xfrm>
            <a:off x="2051720" y="332656"/>
            <a:ext cx="4875245" cy="369332"/>
          </a:xfrm>
          <a:prstGeom prst="rect">
            <a:avLst/>
          </a:prstGeom>
        </p:spPr>
        <p:txBody>
          <a:bodyPr wrap="none">
            <a:spAutoFit/>
          </a:bodyPr>
          <a:lstStyle/>
          <a:p>
            <a:r>
              <a:rPr lang="fr-FR" altLang="fr-FR" dirty="0" smtClean="0">
                <a:solidFill>
                  <a:srgbClr val="002060"/>
                </a:solidFill>
              </a:rPr>
              <a:t>CLOUD – Réflexion annexe sur son caractère écolo</a:t>
            </a:r>
            <a:endParaRPr lang="fr-FR" dirty="0">
              <a:solidFill>
                <a:srgbClr val="002060"/>
              </a:solidFill>
            </a:endParaRPr>
          </a:p>
        </p:txBody>
      </p:sp>
      <p:sp>
        <p:nvSpPr>
          <p:cNvPr id="4" name="ZoneTexte 3"/>
          <p:cNvSpPr txBox="1"/>
          <p:nvPr/>
        </p:nvSpPr>
        <p:spPr>
          <a:xfrm>
            <a:off x="179512" y="980728"/>
            <a:ext cx="8856984" cy="5078313"/>
          </a:xfrm>
          <a:prstGeom prst="rect">
            <a:avLst/>
          </a:prstGeom>
          <a:noFill/>
        </p:spPr>
        <p:txBody>
          <a:bodyPr wrap="square" rtlCol="0">
            <a:spAutoFit/>
          </a:bodyPr>
          <a:lstStyle/>
          <a:p>
            <a:pPr algn="just"/>
            <a:r>
              <a:rPr lang="fr-FR" b="1" dirty="0" smtClean="0">
                <a:solidFill>
                  <a:srgbClr val="002060"/>
                </a:solidFill>
                <a:latin typeface="Arial" charset="0"/>
                <a:cs typeface="Arial" charset="0"/>
              </a:rPr>
              <a:t>a) Le pour </a:t>
            </a:r>
            <a:r>
              <a:rPr lang="fr-FR" dirty="0" smtClean="0">
                <a:solidFill>
                  <a:srgbClr val="002060"/>
                </a:solidFill>
                <a:latin typeface="Arial" charset="0"/>
                <a:cs typeface="Arial" charset="0"/>
              </a:rPr>
              <a:t>: </a:t>
            </a:r>
          </a:p>
          <a:p>
            <a:pPr algn="just"/>
            <a:endParaRPr lang="fr-FR" dirty="0">
              <a:solidFill>
                <a:srgbClr val="002060"/>
              </a:solidFill>
              <a:latin typeface="Arial" charset="0"/>
              <a:cs typeface="Arial" charset="0"/>
            </a:endParaRPr>
          </a:p>
          <a:p>
            <a:pPr algn="just"/>
            <a:r>
              <a:rPr lang="fr-FR" sz="1600" dirty="0" smtClean="0">
                <a:solidFill>
                  <a:srgbClr val="002060"/>
                </a:solidFill>
              </a:rPr>
              <a:t>L’énergie </a:t>
            </a:r>
            <a:r>
              <a:rPr lang="fr-FR" sz="1600" dirty="0">
                <a:solidFill>
                  <a:srgbClr val="002060"/>
                </a:solidFill>
              </a:rPr>
              <a:t>IT produite par les </a:t>
            </a:r>
            <a:r>
              <a:rPr lang="fr-FR" sz="1600" dirty="0" err="1">
                <a:solidFill>
                  <a:srgbClr val="002060"/>
                </a:solidFill>
              </a:rPr>
              <a:t>datacenters</a:t>
            </a:r>
            <a:r>
              <a:rPr lang="fr-FR" sz="1600" dirty="0">
                <a:solidFill>
                  <a:srgbClr val="002060"/>
                </a:solidFill>
              </a:rPr>
              <a:t> est de plus en plus consommée en mode </a:t>
            </a:r>
            <a:r>
              <a:rPr lang="fr-FR" sz="1600" i="1" dirty="0">
                <a:solidFill>
                  <a:srgbClr val="002060"/>
                </a:solidFill>
              </a:rPr>
              <a:t>cloud</a:t>
            </a:r>
            <a:r>
              <a:rPr lang="fr-FR" sz="1600" dirty="0">
                <a:solidFill>
                  <a:srgbClr val="002060"/>
                </a:solidFill>
              </a:rPr>
              <a:t> pour s’adapter aux demandes des utilisateurs de services disponibles 24h sur 24, partout dans le monde.</a:t>
            </a:r>
          </a:p>
          <a:p>
            <a:pPr algn="just"/>
            <a:r>
              <a:rPr lang="fr-FR" sz="1600" dirty="0">
                <a:solidFill>
                  <a:srgbClr val="002060"/>
                </a:solidFill>
              </a:rPr>
              <a:t>Cela représente aussi un avantage d’un point de vue écologique. En effet, les indicateurs décrits permettent de mesurer et donc d’améliorer unitairement l’efficacité d’un </a:t>
            </a:r>
            <a:r>
              <a:rPr lang="fr-FR" sz="1600" i="1" dirty="0" err="1">
                <a:solidFill>
                  <a:srgbClr val="002060"/>
                </a:solidFill>
              </a:rPr>
              <a:t>datacenter</a:t>
            </a:r>
            <a:r>
              <a:rPr lang="fr-FR" sz="1600" dirty="0">
                <a:solidFill>
                  <a:srgbClr val="002060"/>
                </a:solidFill>
              </a:rPr>
              <a:t>.</a:t>
            </a:r>
          </a:p>
          <a:p>
            <a:pPr algn="just"/>
            <a:r>
              <a:rPr lang="fr-FR" sz="1600" dirty="0">
                <a:solidFill>
                  <a:srgbClr val="002060"/>
                </a:solidFill>
              </a:rPr>
              <a:t>Avec les opérateurs </a:t>
            </a:r>
            <a:r>
              <a:rPr lang="fr-FR" sz="1600" i="1" dirty="0">
                <a:solidFill>
                  <a:srgbClr val="002060"/>
                </a:solidFill>
              </a:rPr>
              <a:t>cloud </a:t>
            </a:r>
            <a:r>
              <a:rPr lang="fr-FR" sz="1600" dirty="0">
                <a:solidFill>
                  <a:srgbClr val="002060"/>
                </a:solidFill>
              </a:rPr>
              <a:t>globaux</a:t>
            </a:r>
            <a:r>
              <a:rPr lang="fr-FR" sz="1600" i="1" dirty="0">
                <a:solidFill>
                  <a:srgbClr val="002060"/>
                </a:solidFill>
              </a:rPr>
              <a:t>,</a:t>
            </a:r>
            <a:r>
              <a:rPr lang="fr-FR" sz="1600" dirty="0">
                <a:solidFill>
                  <a:srgbClr val="002060"/>
                </a:solidFill>
              </a:rPr>
              <a:t> les </a:t>
            </a:r>
            <a:r>
              <a:rPr lang="fr-FR" sz="1600" i="1" dirty="0" err="1">
                <a:solidFill>
                  <a:srgbClr val="002060"/>
                </a:solidFill>
              </a:rPr>
              <a:t>datacenters</a:t>
            </a:r>
            <a:r>
              <a:rPr lang="fr-FR" sz="1600" dirty="0">
                <a:solidFill>
                  <a:srgbClr val="002060"/>
                </a:solidFill>
              </a:rPr>
              <a:t> sont mutualisés</a:t>
            </a:r>
            <a:r>
              <a:rPr lang="fr-FR" sz="1600" b="1" dirty="0">
                <a:solidFill>
                  <a:srgbClr val="002060"/>
                </a:solidFill>
              </a:rPr>
              <a:t>. En utilisant des équipements et des logiciels adaptés, il est donc possible de rationaliser et répartir plus efficacement les ressources à une nouvelle échelle pour produire ces services au meilleur coût, y compris environnemental</a:t>
            </a:r>
            <a:r>
              <a:rPr lang="fr-FR" sz="1600" dirty="0">
                <a:solidFill>
                  <a:srgbClr val="002060"/>
                </a:solidFill>
              </a:rPr>
              <a:t>. </a:t>
            </a:r>
            <a:endParaRPr lang="fr-FR" sz="1600" dirty="0" smtClean="0">
              <a:solidFill>
                <a:srgbClr val="002060"/>
              </a:solidFill>
            </a:endParaRPr>
          </a:p>
          <a:p>
            <a:pPr algn="just"/>
            <a:r>
              <a:rPr lang="fr-FR" sz="1600" dirty="0" smtClean="0">
                <a:solidFill>
                  <a:srgbClr val="008000"/>
                </a:solidFill>
              </a:rPr>
              <a:t>À </a:t>
            </a:r>
            <a:r>
              <a:rPr lang="fr-FR" sz="1600" dirty="0">
                <a:solidFill>
                  <a:srgbClr val="008000"/>
                </a:solidFill>
              </a:rPr>
              <a:t>titre d’exemple, Google estime qu’une entreprise utilisant leurs solutions </a:t>
            </a:r>
            <a:r>
              <a:rPr lang="fr-FR" sz="1600" i="1" dirty="0">
                <a:solidFill>
                  <a:srgbClr val="008000"/>
                </a:solidFill>
                <a:hlinkClick r:id="rId2"/>
              </a:rPr>
              <a:t>Cloud Google Apps</a:t>
            </a:r>
            <a:r>
              <a:rPr lang="fr-FR" sz="1600" dirty="0">
                <a:solidFill>
                  <a:srgbClr val="008000"/>
                </a:solidFill>
                <a:hlinkClick r:id="rId2"/>
              </a:rPr>
              <a:t> réaliserait une économie</a:t>
            </a:r>
            <a:r>
              <a:rPr lang="fr-FR" sz="1600" dirty="0">
                <a:solidFill>
                  <a:srgbClr val="008000"/>
                </a:solidFill>
              </a:rPr>
              <a:t> de l’ordre de 65% à 85% d’énergie par rapport à la fourniture en propre de services équivalents.</a:t>
            </a:r>
          </a:p>
          <a:p>
            <a:pPr algn="just"/>
            <a:r>
              <a:rPr lang="fr-FR" sz="1600" dirty="0">
                <a:solidFill>
                  <a:srgbClr val="002060"/>
                </a:solidFill>
              </a:rPr>
              <a:t>Dans une situation économique qui reste difficile, le </a:t>
            </a:r>
            <a:r>
              <a:rPr lang="fr-FR" sz="1600" i="1" dirty="0">
                <a:solidFill>
                  <a:srgbClr val="002060"/>
                </a:solidFill>
              </a:rPr>
              <a:t>Cloud</a:t>
            </a:r>
            <a:r>
              <a:rPr lang="fr-FR" sz="1600" dirty="0">
                <a:solidFill>
                  <a:srgbClr val="002060"/>
                </a:solidFill>
              </a:rPr>
              <a:t> </a:t>
            </a:r>
            <a:r>
              <a:rPr lang="fr-FR" sz="1600" dirty="0" err="1">
                <a:solidFill>
                  <a:srgbClr val="002060"/>
                </a:solidFill>
              </a:rPr>
              <a:t>computing</a:t>
            </a:r>
            <a:r>
              <a:rPr lang="fr-FR" sz="1600" dirty="0">
                <a:solidFill>
                  <a:srgbClr val="002060"/>
                </a:solidFill>
              </a:rPr>
              <a:t> peut représenter une réponse crédible à la fois aux enjeux de développement et aux enjeux de responsabilité environnementale des entreprises, à condition de réussir son intégration dans leurs écosystèmes </a:t>
            </a:r>
            <a:r>
              <a:rPr lang="fr-FR" sz="1600" dirty="0" smtClean="0">
                <a:solidFill>
                  <a:srgbClr val="002060"/>
                </a:solidFill>
              </a:rPr>
              <a:t>IT</a:t>
            </a:r>
            <a:r>
              <a:rPr lang="fr-FR" sz="1600" dirty="0" smtClean="0">
                <a:solidFill>
                  <a:srgbClr val="002060"/>
                </a:solidFill>
              </a:rPr>
              <a:t>.</a:t>
            </a:r>
          </a:p>
          <a:p>
            <a:pPr algn="just"/>
            <a:r>
              <a:rPr lang="fr-FR" sz="1600" dirty="0" smtClean="0">
                <a:solidFill>
                  <a:srgbClr val="002060"/>
                </a:solidFill>
              </a:rPr>
              <a:t>Selon  </a:t>
            </a:r>
            <a:r>
              <a:rPr lang="fr-FR" sz="1600" b="1" dirty="0" smtClean="0">
                <a:solidFill>
                  <a:srgbClr val="002060"/>
                </a:solidFill>
              </a:rPr>
              <a:t>Jeremy </a:t>
            </a:r>
            <a:r>
              <a:rPr lang="fr-FR" sz="1600" b="1" dirty="0" err="1" smtClean="0">
                <a:solidFill>
                  <a:srgbClr val="002060"/>
                </a:solidFill>
              </a:rPr>
              <a:t>Rifkin</a:t>
            </a:r>
            <a:r>
              <a:rPr lang="fr-FR" sz="1600" dirty="0">
                <a:solidFill>
                  <a:srgbClr val="002060"/>
                </a:solidFill>
              </a:rPr>
              <a:t>,</a:t>
            </a:r>
            <a:r>
              <a:rPr lang="fr-FR" sz="1600" dirty="0" smtClean="0">
                <a:solidFill>
                  <a:srgbClr val="002060"/>
                </a:solidFill>
              </a:rPr>
              <a:t> le </a:t>
            </a:r>
            <a:r>
              <a:rPr lang="fr-FR" sz="1600" dirty="0">
                <a:solidFill>
                  <a:srgbClr val="002060"/>
                </a:solidFill>
              </a:rPr>
              <a:t>pape de la </a:t>
            </a:r>
            <a:r>
              <a:rPr lang="fr-FR" sz="1600" dirty="0" smtClean="0">
                <a:solidFill>
                  <a:srgbClr val="002060"/>
                </a:solidFill>
              </a:rPr>
              <a:t>prospective, le </a:t>
            </a:r>
            <a:r>
              <a:rPr lang="fr-FR" sz="1600" dirty="0">
                <a:solidFill>
                  <a:srgbClr val="002060"/>
                </a:solidFill>
              </a:rPr>
              <a:t>partage de l'énergie sur Internet doit permettre l'émergence d'une société </a:t>
            </a:r>
            <a:r>
              <a:rPr lang="fr-FR" sz="1600" dirty="0" smtClean="0">
                <a:solidFill>
                  <a:srgbClr val="002060"/>
                </a:solidFill>
              </a:rPr>
              <a:t>nouvelle. </a:t>
            </a:r>
            <a:r>
              <a:rPr lang="fr-FR" sz="1600" dirty="0">
                <a:solidFill>
                  <a:srgbClr val="002060"/>
                </a:solidFill>
              </a:rPr>
              <a:t>L</a:t>
            </a:r>
            <a:r>
              <a:rPr lang="fr-FR" sz="1600" dirty="0" smtClean="0">
                <a:solidFill>
                  <a:srgbClr val="002060"/>
                </a:solidFill>
              </a:rPr>
              <a:t>a </a:t>
            </a:r>
            <a:r>
              <a:rPr lang="fr-FR" sz="1600" dirty="0">
                <a:solidFill>
                  <a:srgbClr val="002060"/>
                </a:solidFill>
              </a:rPr>
              <a:t>technologie de l’Internet </a:t>
            </a:r>
            <a:r>
              <a:rPr lang="fr-FR" sz="1600" dirty="0" smtClean="0">
                <a:solidFill>
                  <a:srgbClr val="002060"/>
                </a:solidFill>
              </a:rPr>
              <a:t>pourra être utilisée pour</a:t>
            </a:r>
            <a:r>
              <a:rPr lang="fr-FR" sz="1600" dirty="0">
                <a:solidFill>
                  <a:srgbClr val="002060"/>
                </a:solidFill>
              </a:rPr>
              <a:t> </a:t>
            </a:r>
            <a:r>
              <a:rPr lang="fr-FR" sz="1600" b="1" dirty="0">
                <a:solidFill>
                  <a:srgbClr val="002060"/>
                </a:solidFill>
              </a:rPr>
              <a:t>transformer le réseau électrique en système intelligent de distribution décentralisée</a:t>
            </a:r>
            <a:r>
              <a:rPr lang="fr-FR" sz="1600" dirty="0">
                <a:solidFill>
                  <a:srgbClr val="002060"/>
                </a:solidFill>
              </a:rPr>
              <a:t> de l’énergie</a:t>
            </a:r>
            <a:r>
              <a:rPr lang="fr-FR" sz="1600" dirty="0" smtClean="0">
                <a:solidFill>
                  <a:srgbClr val="002060"/>
                </a:solidFill>
              </a:rPr>
              <a:t>.</a:t>
            </a:r>
            <a:endParaRPr lang="fr-FR" sz="1600" dirty="0" smtClean="0">
              <a:solidFill>
                <a:srgbClr val="002060"/>
              </a:solidFill>
            </a:endParaRPr>
          </a:p>
          <a:p>
            <a:pPr algn="just"/>
            <a:r>
              <a:rPr lang="fr-FR" sz="1600" dirty="0" smtClean="0">
                <a:solidFill>
                  <a:srgbClr val="002060"/>
                </a:solidFill>
              </a:rPr>
              <a:t>Sources : a) </a:t>
            </a:r>
            <a:r>
              <a:rPr lang="fr-FR" sz="1600" dirty="0">
                <a:solidFill>
                  <a:srgbClr val="002060"/>
                </a:solidFill>
                <a:hlinkClick r:id="rId3"/>
              </a:rPr>
              <a:t>http://www.solucominsight.fr/2013/04/le-cloud-computing-avenir-du-green-it</a:t>
            </a:r>
            <a:r>
              <a:rPr lang="fr-FR" sz="1600" dirty="0" smtClean="0">
                <a:solidFill>
                  <a:srgbClr val="002060"/>
                </a:solidFill>
                <a:hlinkClick r:id="rId3"/>
              </a:rPr>
              <a:t>/</a:t>
            </a:r>
            <a:r>
              <a:rPr lang="fr-FR" sz="1600" dirty="0" smtClean="0">
                <a:solidFill>
                  <a:srgbClr val="002060"/>
                </a:solidFill>
              </a:rPr>
              <a:t> </a:t>
            </a:r>
            <a:endParaRPr lang="fr-FR" sz="1600" dirty="0" smtClean="0">
              <a:solidFill>
                <a:srgbClr val="002060"/>
              </a:solidFill>
            </a:endParaRPr>
          </a:p>
          <a:p>
            <a:pPr algn="just"/>
            <a:r>
              <a:rPr lang="fr-FR" sz="1600" dirty="0">
                <a:solidFill>
                  <a:srgbClr val="002060"/>
                </a:solidFill>
              </a:rPr>
              <a:t>b) </a:t>
            </a:r>
            <a:r>
              <a:rPr lang="fr-FR" sz="1600" dirty="0">
                <a:solidFill>
                  <a:srgbClr val="002060"/>
                </a:solidFill>
                <a:hlinkClick r:id="rId4"/>
              </a:rPr>
              <a:t>http://www.latroisiemerevolutionindustrielleennordpasdecalais.fr/jeremy-rifkin</a:t>
            </a:r>
            <a:r>
              <a:rPr lang="fr-FR" sz="1600" dirty="0" smtClean="0">
                <a:solidFill>
                  <a:srgbClr val="002060"/>
                </a:solidFill>
                <a:hlinkClick r:id="rId4"/>
              </a:rPr>
              <a:t>/</a:t>
            </a:r>
            <a:r>
              <a:rPr lang="fr-FR" sz="1600" dirty="0" smtClean="0">
                <a:solidFill>
                  <a:srgbClr val="002060"/>
                </a:solidFill>
              </a:rPr>
              <a:t> </a:t>
            </a:r>
            <a:endParaRPr lang="fr-FR" sz="1600" dirty="0">
              <a:solidFill>
                <a:srgbClr val="002060"/>
              </a:solidFill>
            </a:endParaRPr>
          </a:p>
        </p:txBody>
      </p:sp>
    </p:spTree>
    <p:extLst>
      <p:ext uri="{BB962C8B-B14F-4D97-AF65-F5344CB8AC3E}">
        <p14:creationId xmlns:p14="http://schemas.microsoft.com/office/powerpoint/2010/main" val="32539550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94</a:t>
            </a:fld>
            <a:endParaRPr lang="en-US"/>
          </a:p>
        </p:txBody>
      </p:sp>
      <p:sp>
        <p:nvSpPr>
          <p:cNvPr id="3" name="Rectangle 2"/>
          <p:cNvSpPr/>
          <p:nvPr/>
        </p:nvSpPr>
        <p:spPr>
          <a:xfrm>
            <a:off x="144716" y="476672"/>
            <a:ext cx="8819771" cy="6463308"/>
          </a:xfrm>
          <a:prstGeom prst="rect">
            <a:avLst/>
          </a:prstGeom>
        </p:spPr>
        <p:txBody>
          <a:bodyPr wrap="square">
            <a:spAutoFit/>
          </a:bodyPr>
          <a:lstStyle/>
          <a:p>
            <a:pPr algn="just"/>
            <a:r>
              <a:rPr lang="fr-FR" b="1" dirty="0" smtClean="0">
                <a:solidFill>
                  <a:srgbClr val="FF0000"/>
                </a:solidFill>
              </a:rPr>
              <a:t>b) Le contre </a:t>
            </a:r>
            <a:r>
              <a:rPr lang="fr-FR" dirty="0" smtClean="0">
                <a:solidFill>
                  <a:srgbClr val="FF0000"/>
                </a:solidFill>
              </a:rPr>
              <a:t>: </a:t>
            </a:r>
          </a:p>
          <a:p>
            <a:pPr algn="just"/>
            <a:endParaRPr lang="fr-FR" dirty="0">
              <a:solidFill>
                <a:srgbClr val="FF0000"/>
              </a:solidFill>
            </a:endParaRPr>
          </a:p>
          <a:p>
            <a:pPr algn="just"/>
            <a:r>
              <a:rPr lang="fr-FR" dirty="0" smtClean="0">
                <a:solidFill>
                  <a:srgbClr val="FF0000"/>
                </a:solidFill>
                <a:latin typeface="Calibri" panose="020F0502020204030204" pitchFamily="34" charset="0"/>
              </a:rPr>
              <a:t>Les </a:t>
            </a:r>
            <a:r>
              <a:rPr lang="fr-FR" dirty="0">
                <a:solidFill>
                  <a:srgbClr val="FF0000"/>
                </a:solidFill>
                <a:latin typeface="Calibri" panose="020F0502020204030204" pitchFamily="34" charset="0"/>
              </a:rPr>
              <a:t>data </a:t>
            </a:r>
            <a:r>
              <a:rPr lang="fr-FR" dirty="0" err="1">
                <a:solidFill>
                  <a:srgbClr val="FF0000"/>
                </a:solidFill>
                <a:latin typeface="Calibri" panose="020F0502020204030204" pitchFamily="34" charset="0"/>
              </a:rPr>
              <a:t>centers</a:t>
            </a:r>
            <a:r>
              <a:rPr lang="fr-FR" dirty="0">
                <a:solidFill>
                  <a:srgbClr val="FF0000"/>
                </a:solidFill>
                <a:latin typeface="Calibri" panose="020F0502020204030204" pitchFamily="34" charset="0"/>
              </a:rPr>
              <a:t> du Cloud sont des gros consommateurs d’énergie électrique.</a:t>
            </a:r>
          </a:p>
          <a:p>
            <a:pPr algn="just"/>
            <a:r>
              <a:rPr lang="fr-FR" dirty="0">
                <a:solidFill>
                  <a:srgbClr val="002060"/>
                </a:solidFill>
                <a:latin typeface="Calibri" panose="020F0502020204030204" pitchFamily="34" charset="0"/>
                <a:cs typeface="Arial" charset="0"/>
              </a:rPr>
              <a:t>L'ONG </a:t>
            </a:r>
            <a:r>
              <a:rPr lang="fr-FR" dirty="0">
                <a:solidFill>
                  <a:srgbClr val="002060"/>
                </a:solidFill>
                <a:latin typeface="Calibri" panose="020F0502020204030204" pitchFamily="34" charset="0"/>
                <a:cs typeface="Arial" charset="0"/>
                <a:hlinkClick r:id="rId2" tooltip="Greenpeace"/>
              </a:rPr>
              <a:t>Greenpeace</a:t>
            </a:r>
            <a:r>
              <a:rPr lang="fr-FR" dirty="0">
                <a:solidFill>
                  <a:srgbClr val="002060"/>
                </a:solidFill>
                <a:latin typeface="Calibri" panose="020F0502020204030204" pitchFamily="34" charset="0"/>
                <a:cs typeface="Arial" charset="0"/>
              </a:rPr>
              <a:t> dénonce, dans son rapport 2010 (°), </a:t>
            </a:r>
            <a:r>
              <a:rPr lang="fr-FR" dirty="0" smtClean="0">
                <a:solidFill>
                  <a:srgbClr val="002060"/>
                </a:solidFill>
                <a:latin typeface="Calibri" panose="020F0502020204030204" pitchFamily="34" charset="0"/>
                <a:cs typeface="Arial" charset="0"/>
              </a:rPr>
              <a:t>l'impact </a:t>
            </a:r>
            <a:r>
              <a:rPr lang="fr-FR" dirty="0">
                <a:solidFill>
                  <a:srgbClr val="002060"/>
                </a:solidFill>
                <a:latin typeface="Calibri" panose="020F0502020204030204" pitchFamily="34" charset="0"/>
                <a:cs typeface="Arial" charset="0"/>
              </a:rPr>
              <a:t>écologique du secteur informatique, les impacts négatifs de l'informatique en nuage, qui </a:t>
            </a:r>
            <a:r>
              <a:rPr lang="fr-FR" dirty="0">
                <a:solidFill>
                  <a:srgbClr val="FF0000"/>
                </a:solidFill>
                <a:latin typeface="Calibri" panose="020F0502020204030204" pitchFamily="34" charset="0"/>
                <a:cs typeface="Arial" charset="0"/>
              </a:rPr>
              <a:t>sont des gros consommateurs </a:t>
            </a:r>
            <a:r>
              <a:rPr lang="fr-FR" dirty="0" smtClean="0">
                <a:solidFill>
                  <a:srgbClr val="FF0000"/>
                </a:solidFill>
                <a:latin typeface="Calibri" panose="020F0502020204030204" pitchFamily="34" charset="0"/>
                <a:cs typeface="Arial" charset="0"/>
              </a:rPr>
              <a:t>d’énergie (2% de la consommation mondiale), pouvant </a:t>
            </a:r>
            <a:r>
              <a:rPr lang="fr-FR" dirty="0">
                <a:solidFill>
                  <a:srgbClr val="FF0000"/>
                </a:solidFill>
                <a:latin typeface="Calibri" panose="020F0502020204030204" pitchFamily="34" charset="0"/>
                <a:cs typeface="Arial" charset="0"/>
              </a:rPr>
              <a:t>avoir un impact sur le climat et le réchauffement climatique. </a:t>
            </a:r>
            <a:r>
              <a:rPr lang="fr-FR" dirty="0">
                <a:solidFill>
                  <a:srgbClr val="FF0000"/>
                </a:solidFill>
              </a:rPr>
              <a:t>40% de la facture d’un </a:t>
            </a:r>
            <a:r>
              <a:rPr lang="fr-FR" dirty="0" err="1">
                <a:solidFill>
                  <a:srgbClr val="FF0000"/>
                </a:solidFill>
              </a:rPr>
              <a:t>datacenter</a:t>
            </a:r>
            <a:r>
              <a:rPr lang="fr-FR" dirty="0">
                <a:solidFill>
                  <a:srgbClr val="FF0000"/>
                </a:solidFill>
              </a:rPr>
              <a:t> </a:t>
            </a:r>
            <a:r>
              <a:rPr lang="fr-FR" dirty="0" smtClean="0">
                <a:solidFill>
                  <a:srgbClr val="FF0000"/>
                </a:solidFill>
              </a:rPr>
              <a:t>serait </a:t>
            </a:r>
            <a:r>
              <a:rPr lang="fr-FR" dirty="0">
                <a:solidFill>
                  <a:srgbClr val="FF0000"/>
                </a:solidFill>
              </a:rPr>
              <a:t>dédiée au refroidissement des baies </a:t>
            </a:r>
            <a:r>
              <a:rPr lang="fr-FR" dirty="0" smtClean="0">
                <a:solidFill>
                  <a:srgbClr val="FF0000"/>
                </a:solidFill>
              </a:rPr>
              <a:t>informatiques. </a:t>
            </a:r>
            <a:r>
              <a:rPr lang="fr-FR" dirty="0" smtClean="0">
                <a:solidFill>
                  <a:srgbClr val="FF0000"/>
                </a:solidFill>
                <a:latin typeface="Calibri" panose="020F0502020204030204" pitchFamily="34" charset="0"/>
              </a:rPr>
              <a:t>Si </a:t>
            </a:r>
            <a:r>
              <a:rPr lang="fr-FR" dirty="0">
                <a:solidFill>
                  <a:srgbClr val="FF0000"/>
                </a:solidFill>
                <a:latin typeface="Calibri" panose="020F0502020204030204" pitchFamily="34" charset="0"/>
              </a:rPr>
              <a:t>Internet était un pays, il serait le cinquième consommateur mondial d'électricité.</a:t>
            </a:r>
            <a:r>
              <a:rPr lang="fr-FR" dirty="0">
                <a:solidFill>
                  <a:srgbClr val="002060"/>
                </a:solidFill>
                <a:latin typeface="Calibri" panose="020F0502020204030204" pitchFamily="34" charset="0"/>
              </a:rPr>
              <a:t> Propre en apparence, le monde virtuel </a:t>
            </a:r>
            <a:r>
              <a:rPr lang="fr-FR" dirty="0" smtClean="0">
                <a:solidFill>
                  <a:srgbClr val="002060"/>
                </a:solidFill>
                <a:latin typeface="Calibri" panose="020F0502020204030204" pitchFamily="34" charset="0"/>
              </a:rPr>
              <a:t>serait </a:t>
            </a:r>
            <a:r>
              <a:rPr lang="fr-FR" dirty="0">
                <a:solidFill>
                  <a:srgbClr val="002060"/>
                </a:solidFill>
                <a:latin typeface="Calibri" panose="020F0502020204030204" pitchFamily="34" charset="0"/>
              </a:rPr>
              <a:t>en réalité aussi polluant qu'énergivore</a:t>
            </a:r>
            <a:r>
              <a:rPr lang="fr-FR" dirty="0" smtClean="0">
                <a:solidFill>
                  <a:srgbClr val="002060"/>
                </a:solidFill>
                <a:latin typeface="Calibri" panose="020F0502020204030204" pitchFamily="34" charset="0"/>
              </a:rPr>
              <a:t>. </a:t>
            </a:r>
            <a:r>
              <a:rPr lang="fr-FR" dirty="0">
                <a:solidFill>
                  <a:srgbClr val="FF0000"/>
                </a:solidFill>
                <a:latin typeface="Calibri" panose="020F0502020204030204" pitchFamily="34" charset="0"/>
              </a:rPr>
              <a:t>D</a:t>
            </a:r>
            <a:r>
              <a:rPr lang="fr-FR" dirty="0" smtClean="0">
                <a:solidFill>
                  <a:srgbClr val="FF0000"/>
                </a:solidFill>
                <a:latin typeface="Calibri" panose="020F0502020204030204" pitchFamily="34" charset="0"/>
              </a:rPr>
              <a:t>ix </a:t>
            </a:r>
            <a:r>
              <a:rPr lang="fr-FR" dirty="0">
                <a:solidFill>
                  <a:srgbClr val="FF0000"/>
                </a:solidFill>
                <a:latin typeface="Calibri" panose="020F0502020204030204" pitchFamily="34" charset="0"/>
              </a:rPr>
              <a:t>milliards de courriels envoyés chaque heure </a:t>
            </a:r>
            <a:r>
              <a:rPr lang="fr-FR" dirty="0" smtClean="0">
                <a:solidFill>
                  <a:srgbClr val="FF0000"/>
                </a:solidFill>
                <a:latin typeface="Calibri" panose="020F0502020204030204" pitchFamily="34" charset="0"/>
              </a:rPr>
              <a:t>demanderaient </a:t>
            </a:r>
            <a:r>
              <a:rPr lang="fr-FR" dirty="0">
                <a:solidFill>
                  <a:srgbClr val="FF0000"/>
                </a:solidFill>
                <a:latin typeface="Calibri" panose="020F0502020204030204" pitchFamily="34" charset="0"/>
              </a:rPr>
              <a:t>autant d'énergie que quatre mille allers-retours Paris-New York en ­</a:t>
            </a:r>
            <a:r>
              <a:rPr lang="fr-FR" dirty="0" smtClean="0">
                <a:solidFill>
                  <a:srgbClr val="FF0000"/>
                </a:solidFill>
                <a:latin typeface="Calibri" panose="020F0502020204030204" pitchFamily="34" charset="0"/>
              </a:rPr>
              <a:t>avion.</a:t>
            </a:r>
            <a:r>
              <a:rPr lang="fr-FR" dirty="0" smtClean="0">
                <a:solidFill>
                  <a:srgbClr val="002060"/>
                </a:solidFill>
                <a:latin typeface="Calibri" panose="020F0502020204030204" pitchFamily="34" charset="0"/>
              </a:rPr>
              <a:t> Les très gros pollueurs du Net seraient </a:t>
            </a:r>
            <a:r>
              <a:rPr lang="fr-FR" dirty="0">
                <a:solidFill>
                  <a:srgbClr val="002060"/>
                </a:solidFill>
                <a:latin typeface="Calibri" panose="020F0502020204030204" pitchFamily="34" charset="0"/>
              </a:rPr>
              <a:t>: Google, Facebook, Amazon ou Apple</a:t>
            </a:r>
            <a:r>
              <a:rPr lang="fr-FR" dirty="0" smtClean="0">
                <a:solidFill>
                  <a:srgbClr val="002060"/>
                </a:solidFill>
                <a:latin typeface="Calibri" panose="020F0502020204030204" pitchFamily="34" charset="0"/>
              </a:rPr>
              <a:t>. </a:t>
            </a:r>
            <a:r>
              <a:rPr lang="fr-FR" dirty="0">
                <a:solidFill>
                  <a:srgbClr val="002060"/>
                </a:solidFill>
              </a:rPr>
              <a:t>Certains grands groupes, comme Google ou Apple, ont réagi en construisant de nouveaux centres, utilisant des énergies renouvelables</a:t>
            </a:r>
            <a:r>
              <a:rPr lang="fr-FR" dirty="0" smtClean="0">
                <a:solidFill>
                  <a:srgbClr val="002060"/>
                </a:solidFill>
              </a:rPr>
              <a:t>. </a:t>
            </a:r>
            <a:r>
              <a:rPr lang="fr-FR" dirty="0" smtClean="0">
                <a:solidFill>
                  <a:srgbClr val="002060"/>
                </a:solidFill>
                <a:latin typeface="Calibri" panose="020F0502020204030204" pitchFamily="34" charset="0"/>
              </a:rPr>
              <a:t>Mais les </a:t>
            </a:r>
            <a:r>
              <a:rPr lang="fr-FR" dirty="0" err="1" smtClean="0">
                <a:solidFill>
                  <a:srgbClr val="002060"/>
                </a:solidFill>
                <a:latin typeface="Calibri" panose="020F0502020204030204" pitchFamily="34" charset="0"/>
              </a:rPr>
              <a:t>datacenters</a:t>
            </a:r>
            <a:r>
              <a:rPr lang="fr-FR" dirty="0" smtClean="0">
                <a:solidFill>
                  <a:srgbClr val="002060"/>
                </a:solidFill>
                <a:latin typeface="Calibri" panose="020F0502020204030204" pitchFamily="34" charset="0"/>
              </a:rPr>
              <a:t>, stockant les données des </a:t>
            </a:r>
            <a:r>
              <a:rPr lang="fr-FR" dirty="0" err="1" smtClean="0">
                <a:solidFill>
                  <a:srgbClr val="002060"/>
                </a:solidFill>
                <a:latin typeface="Calibri" panose="020F0502020204030204" pitchFamily="34" charset="0"/>
              </a:rPr>
              <a:t>Clouds</a:t>
            </a:r>
            <a:r>
              <a:rPr lang="fr-FR" dirty="0" smtClean="0">
                <a:solidFill>
                  <a:srgbClr val="002060"/>
                </a:solidFill>
                <a:latin typeface="Calibri" panose="020F0502020204030204" pitchFamily="34" charset="0"/>
              </a:rPr>
              <a:t> ont besoin d’une source d’électricité constante. Celles qui fournissent une énergie électrique constante sont les centrales nucléaires et à charbon. Les énergies renouvelables, le plus souvent intermittentes, ne sont pas adaptées à l’approvisionnement électrique des </a:t>
            </a:r>
            <a:r>
              <a:rPr lang="fr-FR" dirty="0" err="1">
                <a:solidFill>
                  <a:srgbClr val="002060"/>
                </a:solidFill>
                <a:latin typeface="Calibri" panose="020F0502020204030204" pitchFamily="34" charset="0"/>
              </a:rPr>
              <a:t>datacenters</a:t>
            </a:r>
            <a:r>
              <a:rPr lang="fr-FR" dirty="0" smtClean="0">
                <a:solidFill>
                  <a:srgbClr val="002060"/>
                </a:solidFill>
                <a:latin typeface="Calibri" panose="020F0502020204030204" pitchFamily="34" charset="0"/>
              </a:rPr>
              <a:t>. </a:t>
            </a:r>
            <a:endParaRPr lang="fr-FR" dirty="0">
              <a:solidFill>
                <a:srgbClr val="002060"/>
              </a:solidFill>
              <a:latin typeface="Calibri" panose="020F0502020204030204" pitchFamily="34" charset="0"/>
              <a:cs typeface="Arial" charset="0"/>
            </a:endParaRPr>
          </a:p>
          <a:p>
            <a:pPr algn="just"/>
            <a:r>
              <a:rPr lang="fr-FR" sz="1200" dirty="0">
                <a:solidFill>
                  <a:srgbClr val="002060"/>
                </a:solidFill>
                <a:latin typeface="Calibri" panose="020F0502020204030204" pitchFamily="34" charset="0"/>
                <a:cs typeface="Arial" charset="0"/>
              </a:rPr>
              <a:t>(°) Voir article </a:t>
            </a:r>
            <a:r>
              <a:rPr lang="fr-FR" sz="1200" dirty="0">
                <a:solidFill>
                  <a:srgbClr val="002060"/>
                </a:solidFill>
                <a:latin typeface="Calibri" panose="020F0502020204030204" pitchFamily="34" charset="0"/>
                <a:cs typeface="Arial" charset="0"/>
                <a:hlinkClick r:id="rId3" tooltip="Informatique durable"/>
              </a:rPr>
              <a:t>informatique durable</a:t>
            </a:r>
            <a:r>
              <a:rPr lang="fr-FR" sz="1200" dirty="0">
                <a:solidFill>
                  <a:srgbClr val="002060"/>
                </a:solidFill>
                <a:latin typeface="Calibri" panose="020F0502020204030204" pitchFamily="34" charset="0"/>
                <a:cs typeface="Arial" charset="0"/>
              </a:rPr>
              <a:t> sous </a:t>
            </a:r>
            <a:r>
              <a:rPr lang="fr-FR" sz="1200" dirty="0" smtClean="0">
                <a:solidFill>
                  <a:srgbClr val="002060"/>
                </a:solidFill>
                <a:latin typeface="Calibri" panose="020F0502020204030204" pitchFamily="34" charset="0"/>
                <a:cs typeface="Arial" charset="0"/>
              </a:rPr>
              <a:t>Wikipédia </a:t>
            </a:r>
            <a:r>
              <a:rPr lang="fr-FR" sz="1200" dirty="0">
                <a:solidFill>
                  <a:srgbClr val="002060"/>
                </a:solidFill>
                <a:latin typeface="Calibri" panose="020F0502020204030204" pitchFamily="34" charset="0"/>
                <a:cs typeface="Arial" charset="0"/>
              </a:rPr>
              <a:t>et le rapport de GP « </a:t>
            </a:r>
            <a:r>
              <a:rPr lang="fr-FR" sz="1200" i="1" dirty="0">
                <a:solidFill>
                  <a:srgbClr val="002060"/>
                </a:solidFill>
                <a:latin typeface="Calibri" panose="020F0502020204030204" pitchFamily="34" charset="0"/>
                <a:cs typeface="Arial" charset="0"/>
              </a:rPr>
              <a:t>Guide to </a:t>
            </a:r>
            <a:r>
              <a:rPr lang="fr-FR" sz="1200" i="1" dirty="0" err="1">
                <a:solidFill>
                  <a:srgbClr val="002060"/>
                </a:solidFill>
                <a:latin typeface="Calibri" panose="020F0502020204030204" pitchFamily="34" charset="0"/>
                <a:cs typeface="Arial" charset="0"/>
              </a:rPr>
              <a:t>Greener</a:t>
            </a:r>
            <a:r>
              <a:rPr lang="fr-FR" sz="1200" i="1" dirty="0">
                <a:solidFill>
                  <a:srgbClr val="002060"/>
                </a:solidFill>
                <a:latin typeface="Calibri" panose="020F0502020204030204" pitchFamily="34" charset="0"/>
                <a:cs typeface="Arial" charset="0"/>
              </a:rPr>
              <a:t> Electronics</a:t>
            </a:r>
            <a:r>
              <a:rPr lang="fr-FR" sz="1200" dirty="0">
                <a:solidFill>
                  <a:srgbClr val="002060"/>
                </a:solidFill>
                <a:latin typeface="Calibri" panose="020F0502020204030204" pitchFamily="34" charset="0"/>
                <a:cs typeface="Arial" charset="0"/>
              </a:rPr>
              <a:t>. », </a:t>
            </a:r>
            <a:r>
              <a:rPr lang="fr-FR" sz="1200" dirty="0">
                <a:solidFill>
                  <a:srgbClr val="002060"/>
                </a:solidFill>
                <a:latin typeface="Calibri" panose="020F0502020204030204" pitchFamily="34" charset="0"/>
                <a:cs typeface="Arial" charset="0"/>
                <a:hlinkClick r:id="rId4"/>
              </a:rPr>
              <a:t>http://www.greenpeace.org/international/en/campaigns/climate-change/cool-it/Campaign-analysis/Guide-to-Greener-Electronics/</a:t>
            </a:r>
            <a:r>
              <a:rPr lang="fr-FR" sz="1200" dirty="0">
                <a:solidFill>
                  <a:srgbClr val="002060"/>
                </a:solidFill>
                <a:latin typeface="Calibri" panose="020F0502020204030204" pitchFamily="34" charset="0"/>
                <a:cs typeface="Arial" charset="0"/>
              </a:rPr>
              <a:t> </a:t>
            </a:r>
            <a:endParaRPr lang="fr-FR" sz="1200" dirty="0" smtClean="0">
              <a:solidFill>
                <a:srgbClr val="002060"/>
              </a:solidFill>
              <a:latin typeface="Calibri" panose="020F0502020204030204" pitchFamily="34" charset="0"/>
              <a:cs typeface="Arial" charset="0"/>
            </a:endParaRPr>
          </a:p>
          <a:p>
            <a:pPr algn="just"/>
            <a:r>
              <a:rPr lang="fr-FR" sz="1200" dirty="0" smtClean="0">
                <a:solidFill>
                  <a:srgbClr val="002060"/>
                </a:solidFill>
                <a:latin typeface="Calibri" panose="020F0502020204030204" pitchFamily="34" charset="0"/>
                <a:cs typeface="Arial" charset="0"/>
              </a:rPr>
              <a:t>Sources : a)</a:t>
            </a:r>
            <a:r>
              <a:rPr lang="fr-FR" sz="1200" dirty="0">
                <a:latin typeface="Calibri" panose="020F0502020204030204" pitchFamily="34" charset="0"/>
              </a:rPr>
              <a:t> </a:t>
            </a:r>
            <a:r>
              <a:rPr lang="fr-FR" sz="1200" dirty="0">
                <a:latin typeface="Calibri" panose="020F0502020204030204" pitchFamily="34" charset="0"/>
                <a:hlinkClick r:id="rId5"/>
              </a:rPr>
              <a:t>Docs ad </a:t>
            </a:r>
            <a:r>
              <a:rPr lang="fr-FR" sz="1200" dirty="0" smtClean="0">
                <a:latin typeface="Calibri" panose="020F0502020204030204" pitchFamily="34" charset="0"/>
                <a:hlinkClick r:id="rId5"/>
              </a:rPr>
              <a:t>Hoc</a:t>
            </a:r>
            <a:r>
              <a:rPr lang="fr-FR" sz="1200" i="1" dirty="0" smtClean="0">
                <a:solidFill>
                  <a:srgbClr val="002060"/>
                </a:solidFill>
                <a:latin typeface="Calibri" panose="020F0502020204030204" pitchFamily="34" charset="0"/>
                <a:cs typeface="Arial" charset="0"/>
              </a:rPr>
              <a:t> : Internet</a:t>
            </a:r>
            <a:r>
              <a:rPr lang="fr-FR" sz="1200" i="1" dirty="0">
                <a:solidFill>
                  <a:srgbClr val="002060"/>
                </a:solidFill>
                <a:latin typeface="Calibri" panose="020F0502020204030204" pitchFamily="34" charset="0"/>
                <a:cs typeface="Arial" charset="0"/>
              </a:rPr>
              <a:t>, la </a:t>
            </a:r>
            <a:r>
              <a:rPr lang="fr-FR" sz="1200" i="1" dirty="0" smtClean="0">
                <a:solidFill>
                  <a:srgbClr val="002060"/>
                </a:solidFill>
                <a:latin typeface="Calibri" panose="020F0502020204030204" pitchFamily="34" charset="0"/>
                <a:cs typeface="Arial" charset="0"/>
              </a:rPr>
              <a:t>pollution cachée</a:t>
            </a:r>
            <a:r>
              <a:rPr lang="fr-FR" sz="1200" dirty="0" smtClean="0">
                <a:solidFill>
                  <a:srgbClr val="002060"/>
                </a:solidFill>
                <a:latin typeface="Calibri" panose="020F0502020204030204" pitchFamily="34" charset="0"/>
                <a:cs typeface="Arial" charset="0"/>
              </a:rPr>
              <a:t>, </a:t>
            </a:r>
            <a:r>
              <a:rPr lang="fr-FR" sz="1200" dirty="0">
                <a:solidFill>
                  <a:srgbClr val="002060"/>
                </a:solidFill>
                <a:latin typeface="Calibri" panose="020F0502020204030204" pitchFamily="34" charset="0"/>
                <a:cs typeface="Arial" charset="0"/>
              </a:rPr>
              <a:t>Laurent </a:t>
            </a:r>
            <a:r>
              <a:rPr lang="fr-FR" sz="1200" dirty="0" smtClean="0">
                <a:solidFill>
                  <a:srgbClr val="002060"/>
                </a:solidFill>
                <a:latin typeface="Calibri" panose="020F0502020204030204" pitchFamily="34" charset="0"/>
                <a:cs typeface="Arial" charset="0"/>
              </a:rPr>
              <a:t>Lichtenstein (</a:t>
            </a:r>
            <a:r>
              <a:rPr lang="fr-FR" sz="1200" dirty="0" smtClean="0">
                <a:solidFill>
                  <a:srgbClr val="002060"/>
                </a:solidFill>
                <a:latin typeface="Calibri" panose="020F0502020204030204" pitchFamily="34" charset="0"/>
              </a:rPr>
              <a:t>Réalisateur)</a:t>
            </a:r>
            <a:r>
              <a:rPr lang="fr-FR" sz="1200" dirty="0" smtClean="0">
                <a:solidFill>
                  <a:srgbClr val="002060"/>
                </a:solidFill>
                <a:latin typeface="Calibri" panose="020F0502020204030204" pitchFamily="34" charset="0"/>
                <a:cs typeface="Arial" charset="0"/>
              </a:rPr>
              <a:t>, </a:t>
            </a:r>
            <a:r>
              <a:rPr lang="fr-FR" sz="1200" dirty="0">
                <a:solidFill>
                  <a:srgbClr val="002060"/>
                </a:solidFill>
                <a:latin typeface="Calibri" panose="020F0502020204030204" pitchFamily="34" charset="0"/>
                <a:cs typeface="Arial" charset="0"/>
              </a:rPr>
              <a:t>Coline </a:t>
            </a:r>
            <a:r>
              <a:rPr lang="fr-FR" sz="1200" dirty="0" smtClean="0">
                <a:solidFill>
                  <a:srgbClr val="002060"/>
                </a:solidFill>
                <a:latin typeface="Calibri" panose="020F0502020204030204" pitchFamily="34" charset="0"/>
                <a:cs typeface="Arial" charset="0"/>
              </a:rPr>
              <a:t>Tison (</a:t>
            </a:r>
            <a:r>
              <a:rPr lang="fr-FR" sz="1200" dirty="0" smtClean="0">
                <a:solidFill>
                  <a:srgbClr val="002060"/>
                </a:solidFill>
                <a:latin typeface="Calibri" panose="020F0502020204030204" pitchFamily="34" charset="0"/>
              </a:rPr>
              <a:t>Réalisateur)</a:t>
            </a:r>
            <a:r>
              <a:rPr lang="fr-FR" sz="1200" dirty="0" smtClean="0">
                <a:solidFill>
                  <a:srgbClr val="002060"/>
                </a:solidFill>
                <a:latin typeface="Calibri" panose="020F0502020204030204" pitchFamily="34" charset="0"/>
                <a:cs typeface="Arial" charset="0"/>
              </a:rPr>
              <a:t>, </a:t>
            </a:r>
            <a:r>
              <a:rPr lang="fr-FR" sz="1200" dirty="0">
                <a:solidFill>
                  <a:srgbClr val="002060"/>
                </a:solidFill>
                <a:latin typeface="Calibri" panose="020F0502020204030204" pitchFamily="34" charset="0"/>
              </a:rPr>
              <a:t>Julien </a:t>
            </a:r>
            <a:r>
              <a:rPr lang="fr-FR" sz="1200" dirty="0" err="1">
                <a:solidFill>
                  <a:srgbClr val="002060"/>
                </a:solidFill>
                <a:latin typeface="Calibri" panose="020F0502020204030204" pitchFamily="34" charset="0"/>
              </a:rPr>
              <a:t>Bachellerie</a:t>
            </a:r>
            <a:r>
              <a:rPr lang="fr-FR" sz="1200" dirty="0" smtClean="0">
                <a:solidFill>
                  <a:srgbClr val="002060"/>
                </a:solidFill>
                <a:latin typeface="Calibri" panose="020F0502020204030204" pitchFamily="34" charset="0"/>
                <a:cs typeface="Arial" charset="0"/>
              </a:rPr>
              <a:t> (Auteur) LCP Assemblée nationale, 2015, </a:t>
            </a:r>
            <a:r>
              <a:rPr lang="fr-FR" sz="1200" dirty="0">
                <a:solidFill>
                  <a:srgbClr val="002060"/>
                </a:solidFill>
                <a:latin typeface="Calibri" panose="020F0502020204030204" pitchFamily="34" charset="0"/>
                <a:cs typeface="Arial" charset="0"/>
                <a:hlinkClick r:id="rId6"/>
              </a:rPr>
              <a:t>http://</a:t>
            </a:r>
            <a:r>
              <a:rPr lang="fr-FR" sz="1200" dirty="0" smtClean="0">
                <a:solidFill>
                  <a:srgbClr val="002060"/>
                </a:solidFill>
                <a:latin typeface="Calibri" panose="020F0502020204030204" pitchFamily="34" charset="0"/>
                <a:cs typeface="Arial" charset="0"/>
                <a:hlinkClick r:id="rId6"/>
              </a:rPr>
              <a:t>television.telerama.fr/tele/programmes-tv/internet-la-pollution-cachee,42065506.php</a:t>
            </a:r>
            <a:r>
              <a:rPr lang="fr-FR" sz="1200" dirty="0" smtClean="0">
                <a:solidFill>
                  <a:srgbClr val="002060"/>
                </a:solidFill>
                <a:latin typeface="Calibri" panose="020F0502020204030204" pitchFamily="34" charset="0"/>
                <a:cs typeface="Arial" charset="0"/>
              </a:rPr>
              <a:t> </a:t>
            </a:r>
          </a:p>
          <a:p>
            <a:pPr algn="just"/>
            <a:r>
              <a:rPr lang="fr-FR" sz="1200" dirty="0" smtClean="0">
                <a:solidFill>
                  <a:srgbClr val="002060"/>
                </a:solidFill>
                <a:latin typeface="Calibri" panose="020F0502020204030204" pitchFamily="34" charset="0"/>
                <a:cs typeface="Arial" charset="0"/>
              </a:rPr>
              <a:t>&amp; </a:t>
            </a:r>
            <a:r>
              <a:rPr lang="fr-FR" sz="1200" dirty="0">
                <a:solidFill>
                  <a:srgbClr val="002060"/>
                </a:solidFill>
                <a:latin typeface="Calibri" panose="020F0502020204030204" pitchFamily="34" charset="0"/>
                <a:cs typeface="Arial" charset="0"/>
                <a:hlinkClick r:id="rId7"/>
              </a:rPr>
              <a:t>https://</a:t>
            </a:r>
            <a:r>
              <a:rPr lang="fr-FR" sz="1200" dirty="0" smtClean="0">
                <a:solidFill>
                  <a:srgbClr val="002060"/>
                </a:solidFill>
                <a:latin typeface="Calibri" panose="020F0502020204030204" pitchFamily="34" charset="0"/>
                <a:cs typeface="Arial" charset="0"/>
                <a:hlinkClick r:id="rId7"/>
              </a:rPr>
              <a:t>www.youtube.com/watch?v=ffktboqJofo</a:t>
            </a:r>
            <a:r>
              <a:rPr lang="fr-FR" sz="1200" dirty="0" smtClean="0">
                <a:solidFill>
                  <a:srgbClr val="002060"/>
                </a:solidFill>
                <a:latin typeface="Calibri" panose="020F0502020204030204" pitchFamily="34" charset="0"/>
                <a:cs typeface="Arial" charset="0"/>
              </a:rPr>
              <a:t> [disponible en DVD aux </a:t>
            </a:r>
            <a:r>
              <a:rPr lang="fr-FR" sz="1200" dirty="0">
                <a:solidFill>
                  <a:srgbClr val="002060"/>
                </a:solidFill>
              </a:rPr>
              <a:t>Editions Montparnasse</a:t>
            </a:r>
            <a:r>
              <a:rPr lang="fr-FR" sz="1200" dirty="0" smtClean="0">
                <a:solidFill>
                  <a:srgbClr val="002060"/>
                </a:solidFill>
                <a:latin typeface="Calibri" panose="020F0502020204030204" pitchFamily="34" charset="0"/>
                <a:cs typeface="Arial" charset="0"/>
              </a:rPr>
              <a:t>].</a:t>
            </a:r>
          </a:p>
          <a:p>
            <a:pPr algn="just"/>
            <a:r>
              <a:rPr lang="fr-FR" sz="1200" dirty="0">
                <a:solidFill>
                  <a:srgbClr val="002060"/>
                </a:solidFill>
                <a:latin typeface="Calibri" panose="020F0502020204030204" pitchFamily="34" charset="0"/>
                <a:cs typeface="Arial" charset="0"/>
              </a:rPr>
              <a:t>b) </a:t>
            </a:r>
            <a:r>
              <a:rPr lang="fr-FR" sz="1200" i="1" dirty="0">
                <a:solidFill>
                  <a:srgbClr val="002060"/>
                </a:solidFill>
                <a:latin typeface="Calibri" panose="020F0502020204030204" pitchFamily="34" charset="0"/>
                <a:cs typeface="Arial" charset="0"/>
              </a:rPr>
              <a:t>Les centres de données informatiques avalent des quantités croissantes d'énergie</a:t>
            </a:r>
            <a:r>
              <a:rPr lang="fr-FR" sz="1200" dirty="0">
                <a:solidFill>
                  <a:srgbClr val="002060"/>
                </a:solidFill>
                <a:latin typeface="Calibri" panose="020F0502020204030204" pitchFamily="34" charset="0"/>
                <a:cs typeface="Arial" charset="0"/>
              </a:rPr>
              <a:t>, Audrey </a:t>
            </a:r>
            <a:r>
              <a:rPr lang="fr-FR" sz="1200" dirty="0" err="1">
                <a:solidFill>
                  <a:srgbClr val="002060"/>
                </a:solidFill>
                <a:latin typeface="Calibri" panose="020F0502020204030204" pitchFamily="34" charset="0"/>
                <a:cs typeface="Arial" charset="0"/>
              </a:rPr>
              <a:t>Garric</a:t>
            </a:r>
            <a:r>
              <a:rPr lang="fr-FR" sz="1200" dirty="0">
                <a:solidFill>
                  <a:srgbClr val="002060"/>
                </a:solidFill>
                <a:latin typeface="Calibri" panose="020F0502020204030204" pitchFamily="34" charset="0"/>
                <a:cs typeface="Arial" charset="0"/>
              </a:rPr>
              <a:t>, LE MONDE, 01.07.2013, </a:t>
            </a:r>
            <a:r>
              <a:rPr lang="fr-FR" sz="1200" dirty="0" smtClean="0">
                <a:solidFill>
                  <a:srgbClr val="002060"/>
                </a:solidFill>
                <a:latin typeface="Calibri" panose="020F0502020204030204" pitchFamily="34" charset="0"/>
                <a:cs typeface="Arial" charset="0"/>
                <a:hlinkClick r:id="rId8"/>
              </a:rPr>
              <a:t>http</a:t>
            </a:r>
            <a:r>
              <a:rPr lang="fr-FR" sz="1200" dirty="0">
                <a:solidFill>
                  <a:srgbClr val="002060"/>
                </a:solidFill>
                <a:latin typeface="Calibri" panose="020F0502020204030204" pitchFamily="34" charset="0"/>
                <a:cs typeface="Arial" charset="0"/>
                <a:hlinkClick r:id="rId8"/>
              </a:rPr>
              <a:t>://</a:t>
            </a:r>
            <a:r>
              <a:rPr lang="fr-FR" sz="1200" dirty="0" smtClean="0">
                <a:solidFill>
                  <a:srgbClr val="002060"/>
                </a:solidFill>
                <a:latin typeface="Calibri" panose="020F0502020204030204" pitchFamily="34" charset="0"/>
                <a:cs typeface="Arial" charset="0"/>
                <a:hlinkClick r:id="rId8"/>
              </a:rPr>
              <a:t>www.lemonde.fr/planete/article/2013/07/01/les-centres-de-donnees-informatiques-gros-consommateurs-d-energie_3439768_3244.html</a:t>
            </a:r>
            <a:r>
              <a:rPr lang="fr-FR" sz="1200" dirty="0" smtClean="0">
                <a:solidFill>
                  <a:srgbClr val="002060"/>
                </a:solidFill>
                <a:latin typeface="Calibri" panose="020F0502020204030204" pitchFamily="34" charset="0"/>
                <a:cs typeface="Arial" charset="0"/>
              </a:rPr>
              <a:t> </a:t>
            </a:r>
            <a:endParaRPr lang="fr-FR" sz="1200" dirty="0">
              <a:solidFill>
                <a:srgbClr val="002060"/>
              </a:solidFill>
              <a:latin typeface="Calibri" panose="020F0502020204030204" pitchFamily="34" charset="0"/>
              <a:cs typeface="Arial" charset="0"/>
            </a:endParaRPr>
          </a:p>
        </p:txBody>
      </p:sp>
      <p:sp>
        <p:nvSpPr>
          <p:cNvPr id="4" name="Rectangle 3"/>
          <p:cNvSpPr/>
          <p:nvPr/>
        </p:nvSpPr>
        <p:spPr>
          <a:xfrm>
            <a:off x="1979712" y="188640"/>
            <a:ext cx="6192688" cy="369332"/>
          </a:xfrm>
          <a:prstGeom prst="rect">
            <a:avLst/>
          </a:prstGeom>
        </p:spPr>
        <p:txBody>
          <a:bodyPr wrap="square">
            <a:spAutoFit/>
          </a:bodyPr>
          <a:lstStyle/>
          <a:p>
            <a:r>
              <a:rPr lang="fr-FR" altLang="fr-FR" dirty="0" smtClean="0">
                <a:solidFill>
                  <a:srgbClr val="002060"/>
                </a:solidFill>
              </a:rPr>
              <a:t>CLOUD – Réflexion annexe sur son caractère </a:t>
            </a:r>
            <a:r>
              <a:rPr lang="fr-FR" altLang="fr-FR" dirty="0" smtClean="0">
                <a:solidFill>
                  <a:srgbClr val="002060"/>
                </a:solidFill>
              </a:rPr>
              <a:t>écolo (suite)</a:t>
            </a:r>
            <a:endParaRPr lang="fr-FR" dirty="0">
              <a:solidFill>
                <a:srgbClr val="002060"/>
              </a:solidFill>
            </a:endParaRPr>
          </a:p>
        </p:txBody>
      </p:sp>
    </p:spTree>
    <p:extLst>
      <p:ext uri="{BB962C8B-B14F-4D97-AF65-F5344CB8AC3E}">
        <p14:creationId xmlns:p14="http://schemas.microsoft.com/office/powerpoint/2010/main" val="26430520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 y="223512"/>
            <a:ext cx="755576" cy="288498"/>
          </a:xfrm>
        </p:spPr>
        <p:txBody>
          <a:bodyPr/>
          <a:lstStyle/>
          <a:p>
            <a:fld id="{84084C39-E697-4972-A878-9CAFD629EB01}" type="slidenum">
              <a:rPr lang="en-US" smtClean="0"/>
              <a:t>95</a:t>
            </a:fld>
            <a:endParaRPr lang="en-US"/>
          </a:p>
        </p:txBody>
      </p:sp>
      <p:sp>
        <p:nvSpPr>
          <p:cNvPr id="3" name="Rectangle 2"/>
          <p:cNvSpPr/>
          <p:nvPr/>
        </p:nvSpPr>
        <p:spPr>
          <a:xfrm>
            <a:off x="1691680" y="332656"/>
            <a:ext cx="6192688" cy="369332"/>
          </a:xfrm>
          <a:prstGeom prst="rect">
            <a:avLst/>
          </a:prstGeom>
        </p:spPr>
        <p:txBody>
          <a:bodyPr wrap="square">
            <a:spAutoFit/>
          </a:bodyPr>
          <a:lstStyle/>
          <a:p>
            <a:r>
              <a:rPr lang="fr-FR" altLang="fr-FR" dirty="0" smtClean="0">
                <a:solidFill>
                  <a:srgbClr val="002060"/>
                </a:solidFill>
              </a:rPr>
              <a:t>CLOUD – Réflexion annexe sur son caractère </a:t>
            </a:r>
            <a:r>
              <a:rPr lang="fr-FR" altLang="fr-FR" dirty="0" smtClean="0">
                <a:solidFill>
                  <a:srgbClr val="002060"/>
                </a:solidFill>
              </a:rPr>
              <a:t>écolo (suite et fin)</a:t>
            </a:r>
            <a:endParaRPr lang="fr-FR" dirty="0">
              <a:solidFill>
                <a:srgbClr val="002060"/>
              </a:solidFill>
            </a:endParaRPr>
          </a:p>
        </p:txBody>
      </p:sp>
      <p:sp>
        <p:nvSpPr>
          <p:cNvPr id="4" name="Rectangle 3"/>
          <p:cNvSpPr/>
          <p:nvPr/>
        </p:nvSpPr>
        <p:spPr>
          <a:xfrm>
            <a:off x="96115" y="2118598"/>
            <a:ext cx="3232488" cy="276999"/>
          </a:xfrm>
          <a:prstGeom prst="rect">
            <a:avLst/>
          </a:prstGeom>
        </p:spPr>
        <p:txBody>
          <a:bodyPr wrap="none">
            <a:spAutoFit/>
          </a:bodyPr>
          <a:lstStyle/>
          <a:p>
            <a:pPr algn="ctr"/>
            <a:r>
              <a:rPr lang="fr-FR" sz="1200" dirty="0" err="1">
                <a:solidFill>
                  <a:srgbClr val="002060"/>
                </a:solidFill>
                <a:latin typeface="Calibri" panose="020F0502020204030204" pitchFamily="34" charset="0"/>
              </a:rPr>
              <a:t>Tactical</a:t>
            </a:r>
            <a:r>
              <a:rPr lang="fr-FR" sz="1200" dirty="0">
                <a:solidFill>
                  <a:srgbClr val="002060"/>
                </a:solidFill>
                <a:latin typeface="Calibri" panose="020F0502020204030204" pitchFamily="34" charset="0"/>
              </a:rPr>
              <a:t> Data Center </a:t>
            </a:r>
            <a:r>
              <a:rPr lang="fr-FR" sz="1200" dirty="0" smtClean="0">
                <a:solidFill>
                  <a:srgbClr val="002060"/>
                </a:solidFill>
                <a:latin typeface="Calibri" panose="020F0502020204030204" pitchFamily="34" charset="0"/>
              </a:rPr>
              <a:t>d'Apple, </a:t>
            </a:r>
            <a:r>
              <a:rPr lang="fr-FR" sz="1200" dirty="0">
                <a:solidFill>
                  <a:srgbClr val="002060"/>
                </a:solidFill>
                <a:latin typeface="Calibri" panose="020F0502020204030204" pitchFamily="34" charset="0"/>
              </a:rPr>
              <a:t>à Prineville, Oregon</a:t>
            </a:r>
            <a:endParaRPr lang="fr-FR" sz="1200" dirty="0">
              <a:solidFill>
                <a:srgbClr val="002060"/>
              </a:solidFill>
              <a:latin typeface="Calibri" panose="020F050202020403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90" y="794642"/>
            <a:ext cx="3048000" cy="1323975"/>
          </a:xfrm>
          <a:prstGeom prst="rect">
            <a:avLst/>
          </a:prstGeom>
        </p:spPr>
      </p:pic>
      <p:sp>
        <p:nvSpPr>
          <p:cNvPr id="7" name="ZoneTexte 6"/>
          <p:cNvSpPr txBox="1"/>
          <p:nvPr/>
        </p:nvSpPr>
        <p:spPr>
          <a:xfrm>
            <a:off x="3493068" y="1878752"/>
            <a:ext cx="2638425" cy="461665"/>
          </a:xfrm>
          <a:prstGeom prst="rect">
            <a:avLst/>
          </a:prstGeom>
          <a:noFill/>
        </p:spPr>
        <p:txBody>
          <a:bodyPr wrap="square" rtlCol="0">
            <a:spAutoFit/>
          </a:bodyPr>
          <a:lstStyle/>
          <a:p>
            <a:pPr algn="ctr"/>
            <a:r>
              <a:rPr lang="fr-FR" sz="1200" dirty="0" smtClean="0">
                <a:solidFill>
                  <a:srgbClr val="002060"/>
                </a:solidFill>
              </a:rPr>
              <a:t>Centre </a:t>
            </a:r>
            <a:r>
              <a:rPr lang="fr-FR" sz="1200" dirty="0">
                <a:solidFill>
                  <a:srgbClr val="002060"/>
                </a:solidFill>
              </a:rPr>
              <a:t>de données d'Apple à </a:t>
            </a:r>
            <a:r>
              <a:rPr lang="fr-FR" sz="1200" dirty="0" smtClean="0">
                <a:solidFill>
                  <a:srgbClr val="002060"/>
                </a:solidFill>
              </a:rPr>
              <a:t>Maiden (Caroline du Nord)</a:t>
            </a:r>
            <a:endParaRPr lang="fr-FR" sz="1200" dirty="0">
              <a:solidFill>
                <a:srgbClr val="002060"/>
              </a:solidFill>
            </a:endParaRPr>
          </a:p>
        </p:txBody>
      </p:sp>
      <p:sp>
        <p:nvSpPr>
          <p:cNvPr id="9" name="Rectangle 8"/>
          <p:cNvSpPr/>
          <p:nvPr/>
        </p:nvSpPr>
        <p:spPr>
          <a:xfrm>
            <a:off x="6210163" y="4080549"/>
            <a:ext cx="2941687" cy="1392995"/>
          </a:xfrm>
          <a:prstGeom prst="rect">
            <a:avLst/>
          </a:prstGeom>
        </p:spPr>
        <p:txBody>
          <a:bodyPr wrap="square">
            <a:spAutoFit/>
          </a:bodyPr>
          <a:lstStyle/>
          <a:p>
            <a:pPr algn="ctr"/>
            <a:r>
              <a:rPr lang="fr-FR" sz="1200" dirty="0">
                <a:solidFill>
                  <a:srgbClr val="002060"/>
                </a:solidFill>
                <a:latin typeface="Calibri" panose="020F0502020204030204" pitchFamily="34" charset="0"/>
              </a:rPr>
              <a:t>Le centre de données </a:t>
            </a:r>
            <a:r>
              <a:rPr lang="fr-FR" sz="1200" dirty="0" smtClean="0">
                <a:solidFill>
                  <a:srgbClr val="002060"/>
                </a:solidFill>
                <a:latin typeface="Calibri" panose="020F0502020204030204" pitchFamily="34" charset="0"/>
              </a:rPr>
              <a:t>de Facebook à </a:t>
            </a:r>
            <a:r>
              <a:rPr lang="fr-FR" sz="1200" dirty="0">
                <a:solidFill>
                  <a:srgbClr val="002060"/>
                </a:solidFill>
                <a:latin typeface="Calibri" panose="020F0502020204030204" pitchFamily="34" charset="0"/>
              </a:rPr>
              <a:t>Lulea, en </a:t>
            </a:r>
            <a:r>
              <a:rPr lang="fr-FR" sz="1200" dirty="0" smtClean="0">
                <a:solidFill>
                  <a:srgbClr val="002060"/>
                </a:solidFill>
                <a:latin typeface="Calibri" panose="020F0502020204030204" pitchFamily="34" charset="0"/>
              </a:rPr>
              <a:t>Suède. </a:t>
            </a:r>
            <a:r>
              <a:rPr lang="fr-FR" sz="1200" dirty="0">
                <a:solidFill>
                  <a:srgbClr val="002060"/>
                </a:solidFill>
                <a:latin typeface="Calibri" panose="020F0502020204030204" pitchFamily="34" charset="0"/>
              </a:rPr>
              <a:t>Sources : a) </a:t>
            </a:r>
            <a:r>
              <a:rPr lang="fr-FR" sz="1200" dirty="0">
                <a:solidFill>
                  <a:srgbClr val="002060"/>
                </a:solidFill>
                <a:latin typeface="Calibri" panose="020F0502020204030204" pitchFamily="34" charset="0"/>
                <a:hlinkClick r:id="rId3"/>
              </a:rPr>
              <a:t>https://</a:t>
            </a:r>
            <a:r>
              <a:rPr lang="fr-FR" sz="1200" dirty="0" smtClean="0">
                <a:solidFill>
                  <a:srgbClr val="002060"/>
                </a:solidFill>
                <a:latin typeface="Calibri" panose="020F0502020204030204" pitchFamily="34" charset="0"/>
                <a:hlinkClick r:id="rId3"/>
              </a:rPr>
              <a:t>lejournal.cnrs.fr/articles/le-difficile-stockage-des-masses-de-donnees</a:t>
            </a:r>
            <a:r>
              <a:rPr lang="fr-FR" sz="1200" dirty="0">
                <a:solidFill>
                  <a:srgbClr val="002060"/>
                </a:solidFill>
                <a:latin typeface="Calibri" panose="020F0502020204030204" pitchFamily="34" charset="0"/>
              </a:rPr>
              <a:t>, b) </a:t>
            </a:r>
            <a:r>
              <a:rPr lang="fr-FR" sz="1200" dirty="0">
                <a:solidFill>
                  <a:srgbClr val="002060"/>
                </a:solidFill>
                <a:latin typeface="Calibri" panose="020F0502020204030204" pitchFamily="34" charset="0"/>
                <a:hlinkClick r:id="rId4"/>
              </a:rPr>
              <a:t>http://www.cnet.com/news/facebook-turns-on-data-center-at-edge-of-the-arctic-circle</a:t>
            </a:r>
            <a:r>
              <a:rPr lang="fr-FR" sz="1200" dirty="0" smtClean="0">
                <a:solidFill>
                  <a:srgbClr val="002060"/>
                </a:solidFill>
                <a:latin typeface="Calibri" panose="020F0502020204030204" pitchFamily="34" charset="0"/>
                <a:hlinkClick r:id="rId4"/>
              </a:rPr>
              <a:t>/</a:t>
            </a:r>
            <a:r>
              <a:rPr lang="fr-FR" sz="1200" dirty="0" smtClean="0">
                <a:solidFill>
                  <a:srgbClr val="002060"/>
                </a:solidFill>
                <a:latin typeface="Calibri" panose="020F0502020204030204" pitchFamily="34" charset="0"/>
              </a:rPr>
              <a:t> </a:t>
            </a:r>
            <a:endParaRPr lang="fr-FR" sz="1200" dirty="0">
              <a:solidFill>
                <a:srgbClr val="002060"/>
              </a:solidFill>
              <a:latin typeface="Calibri" panose="020F0502020204030204" pitchFamily="34" charset="0"/>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1320" y="748623"/>
            <a:ext cx="2619375" cy="1752600"/>
          </a:xfrm>
          <a:prstGeom prst="rect">
            <a:avLst/>
          </a:prstGeom>
        </p:spPr>
      </p:pic>
      <p:sp>
        <p:nvSpPr>
          <p:cNvPr id="12" name="ZoneTexte 11"/>
          <p:cNvSpPr txBox="1"/>
          <p:nvPr/>
        </p:nvSpPr>
        <p:spPr>
          <a:xfrm>
            <a:off x="46327" y="3495722"/>
            <a:ext cx="3246994" cy="276999"/>
          </a:xfrm>
          <a:prstGeom prst="rect">
            <a:avLst/>
          </a:prstGeom>
          <a:noFill/>
        </p:spPr>
        <p:txBody>
          <a:bodyPr wrap="square" rtlCol="0">
            <a:spAutoFit/>
          </a:bodyPr>
          <a:lstStyle/>
          <a:p>
            <a:pPr algn="ctr"/>
            <a:r>
              <a:rPr lang="fr-FR" sz="1200" dirty="0" smtClean="0">
                <a:solidFill>
                  <a:srgbClr val="002060"/>
                </a:solidFill>
              </a:rPr>
              <a:t>Centre de données </a:t>
            </a:r>
            <a:r>
              <a:rPr lang="fr-FR" sz="1200" dirty="0">
                <a:solidFill>
                  <a:srgbClr val="002060"/>
                </a:solidFill>
              </a:rPr>
              <a:t>de Google, à </a:t>
            </a:r>
            <a:r>
              <a:rPr lang="fr-FR" sz="1200" dirty="0" smtClean="0">
                <a:solidFill>
                  <a:srgbClr val="002060"/>
                </a:solidFill>
              </a:rPr>
              <a:t>Douglas </a:t>
            </a:r>
            <a:r>
              <a:rPr lang="fr-FR" sz="1200" dirty="0" err="1" smtClean="0">
                <a:solidFill>
                  <a:srgbClr val="002060"/>
                </a:solidFill>
              </a:rPr>
              <a:t>County</a:t>
            </a:r>
            <a:endParaRPr lang="fr-FR" sz="1200" dirty="0">
              <a:solidFill>
                <a:srgbClr val="002060"/>
              </a:solidFill>
            </a:endParaRPr>
          </a:p>
        </p:txBody>
      </p:sp>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47" y="2539886"/>
            <a:ext cx="3095625" cy="923925"/>
          </a:xfrm>
          <a:prstGeom prst="rect">
            <a:avLst/>
          </a:prstGeom>
        </p:spPr>
      </p:pic>
      <p:sp>
        <p:nvSpPr>
          <p:cNvPr id="14" name="Rectangle 13"/>
          <p:cNvSpPr/>
          <p:nvPr/>
        </p:nvSpPr>
        <p:spPr>
          <a:xfrm>
            <a:off x="25427" y="5432180"/>
            <a:ext cx="3302637" cy="461665"/>
          </a:xfrm>
          <a:prstGeom prst="rect">
            <a:avLst/>
          </a:prstGeom>
        </p:spPr>
        <p:txBody>
          <a:bodyPr wrap="square">
            <a:spAutoFit/>
          </a:bodyPr>
          <a:lstStyle/>
          <a:p>
            <a:pPr algn="ctr"/>
            <a:r>
              <a:rPr lang="fr-FR" sz="1200" dirty="0">
                <a:solidFill>
                  <a:srgbClr val="002060"/>
                </a:solidFill>
                <a:latin typeface="Lato"/>
              </a:rPr>
              <a:t>Centre de données Google à </a:t>
            </a:r>
            <a:r>
              <a:rPr lang="fr-FR" sz="1200" dirty="0" err="1">
                <a:solidFill>
                  <a:srgbClr val="002060"/>
                </a:solidFill>
                <a:latin typeface="Lato"/>
              </a:rPr>
              <a:t>Eemshaven</a:t>
            </a:r>
            <a:r>
              <a:rPr lang="fr-FR" sz="1200" dirty="0">
                <a:solidFill>
                  <a:srgbClr val="002060"/>
                </a:solidFill>
                <a:latin typeface="Lato"/>
              </a:rPr>
              <a:t> </a:t>
            </a:r>
            <a:r>
              <a:rPr lang="fr-FR" sz="1200" dirty="0" smtClean="0">
                <a:solidFill>
                  <a:srgbClr val="002060"/>
                </a:solidFill>
                <a:latin typeface="Lato"/>
              </a:rPr>
              <a:t>(Pays-Bas) (photo</a:t>
            </a:r>
            <a:r>
              <a:rPr lang="fr-FR" sz="1200" dirty="0">
                <a:solidFill>
                  <a:srgbClr val="002060"/>
                </a:solidFill>
                <a:latin typeface="Lato"/>
              </a:rPr>
              <a:t>: computable.nl)</a:t>
            </a:r>
            <a:endParaRPr lang="fr-FR" sz="1200" dirty="0">
              <a:solidFill>
                <a:srgbClr val="002060"/>
              </a:solidFill>
            </a:endParaRPr>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890" y="3878150"/>
            <a:ext cx="2867025" cy="1590675"/>
          </a:xfrm>
          <a:prstGeom prst="rect">
            <a:avLst/>
          </a:prstGeom>
        </p:spPr>
      </p:pic>
      <p:pic>
        <p:nvPicPr>
          <p:cNvPr id="18" name="Imag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0751" y="2388175"/>
            <a:ext cx="2866720" cy="1384546"/>
          </a:xfrm>
          <a:prstGeom prst="rect">
            <a:avLst/>
          </a:prstGeom>
        </p:spPr>
      </p:pic>
      <p:pic>
        <p:nvPicPr>
          <p:cNvPr id="19" name="Imag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8766" y="3869980"/>
            <a:ext cx="2872634" cy="1387403"/>
          </a:xfrm>
          <a:prstGeom prst="rect">
            <a:avLst/>
          </a:prstGeom>
        </p:spPr>
      </p:pic>
      <p:pic>
        <p:nvPicPr>
          <p:cNvPr id="20" name="Imag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71324" y="5370234"/>
            <a:ext cx="2881915" cy="1391885"/>
          </a:xfrm>
          <a:prstGeom prst="rect">
            <a:avLst/>
          </a:prstGeom>
        </p:spPr>
      </p:pic>
      <p:sp>
        <p:nvSpPr>
          <p:cNvPr id="21" name="ZoneTexte 20"/>
          <p:cNvSpPr txBox="1"/>
          <p:nvPr/>
        </p:nvSpPr>
        <p:spPr>
          <a:xfrm>
            <a:off x="6333956" y="5949280"/>
            <a:ext cx="2558524" cy="461665"/>
          </a:xfrm>
          <a:prstGeom prst="rect">
            <a:avLst/>
          </a:prstGeom>
          <a:noFill/>
        </p:spPr>
        <p:txBody>
          <a:bodyPr wrap="square" rtlCol="0">
            <a:spAutoFit/>
          </a:bodyPr>
          <a:lstStyle/>
          <a:p>
            <a:r>
              <a:rPr lang="fr-FR" sz="1200" dirty="0" smtClean="0">
                <a:solidFill>
                  <a:srgbClr val="002060"/>
                </a:solidFill>
                <a:latin typeface="Calibri" panose="020F0502020204030204" pitchFamily="34" charset="0"/>
              </a:rPr>
              <a:t>← Localisations des centres de données de Google dans le monde.</a:t>
            </a:r>
            <a:endParaRPr lang="fr-FR" sz="1200" dirty="0">
              <a:solidFill>
                <a:srgbClr val="002060"/>
              </a:solidFill>
            </a:endParaRPr>
          </a:p>
        </p:txBody>
      </p:sp>
      <p:pic>
        <p:nvPicPr>
          <p:cNvPr id="22" name="Imag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42529" y="2509836"/>
            <a:ext cx="2238375" cy="1562100"/>
          </a:xfrm>
          <a:prstGeom prst="rect">
            <a:avLst/>
          </a:prstGeom>
        </p:spPr>
      </p:pic>
      <p:pic>
        <p:nvPicPr>
          <p:cNvPr id="23" name="Imag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47761" y="794642"/>
            <a:ext cx="2552700" cy="1104900"/>
          </a:xfrm>
          <a:prstGeom prst="rect">
            <a:avLst/>
          </a:prstGeom>
        </p:spPr>
      </p:pic>
    </p:spTree>
    <p:extLst>
      <p:ext uri="{BB962C8B-B14F-4D97-AF65-F5344CB8AC3E}">
        <p14:creationId xmlns:p14="http://schemas.microsoft.com/office/powerpoint/2010/main" val="10557090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96</a:t>
            </a:fld>
            <a:endParaRPr lang="en-US"/>
          </a:p>
        </p:txBody>
      </p:sp>
      <p:sp>
        <p:nvSpPr>
          <p:cNvPr id="3" name="ZoneTexte 2"/>
          <p:cNvSpPr txBox="1"/>
          <p:nvPr/>
        </p:nvSpPr>
        <p:spPr>
          <a:xfrm>
            <a:off x="3275856" y="2060848"/>
            <a:ext cx="2644442" cy="1015663"/>
          </a:xfrm>
          <a:prstGeom prst="rect">
            <a:avLst/>
          </a:prstGeom>
          <a:noFill/>
        </p:spPr>
        <p:txBody>
          <a:bodyPr wrap="none" rtlCol="0">
            <a:spAutoFit/>
          </a:bodyPr>
          <a:lstStyle/>
          <a:p>
            <a:pPr algn="ctr"/>
            <a:r>
              <a:rPr lang="fr-FR" sz="6000" b="1" dirty="0" smtClean="0">
                <a:solidFill>
                  <a:srgbClr val="002060"/>
                </a:solidFill>
              </a:rPr>
              <a:t>Lexique</a:t>
            </a:r>
            <a:endParaRPr lang="fr-FR" sz="6000" b="1" dirty="0">
              <a:solidFill>
                <a:srgbClr val="002060"/>
              </a:solidFill>
            </a:endParaRPr>
          </a:p>
        </p:txBody>
      </p:sp>
    </p:spTree>
    <p:extLst>
      <p:ext uri="{BB962C8B-B14F-4D97-AF65-F5344CB8AC3E}">
        <p14:creationId xmlns:p14="http://schemas.microsoft.com/office/powerpoint/2010/main" val="42154761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660232" y="196284"/>
            <a:ext cx="2133600" cy="365125"/>
          </a:xfrm>
        </p:spPr>
        <p:txBody>
          <a:bodyPr/>
          <a:lstStyle/>
          <a:p>
            <a:fld id="{84084C39-E697-4972-A878-9CAFD629EB01}" type="slidenum">
              <a:rPr lang="en-US" smtClean="0"/>
              <a:t>97</a:t>
            </a:fld>
            <a:endParaRPr lang="en-US" dirty="0"/>
          </a:p>
        </p:txBody>
      </p:sp>
      <p:sp>
        <p:nvSpPr>
          <p:cNvPr id="3" name="Rectangle 2"/>
          <p:cNvSpPr/>
          <p:nvPr/>
        </p:nvSpPr>
        <p:spPr>
          <a:xfrm>
            <a:off x="3851920" y="177303"/>
            <a:ext cx="1785553" cy="369332"/>
          </a:xfrm>
          <a:prstGeom prst="rect">
            <a:avLst/>
          </a:prstGeom>
        </p:spPr>
        <p:txBody>
          <a:bodyPr wrap="none">
            <a:spAutoFit/>
          </a:bodyPr>
          <a:lstStyle/>
          <a:p>
            <a:r>
              <a:rPr lang="fr-FR" altLang="fr-FR" dirty="0" smtClean="0">
                <a:solidFill>
                  <a:srgbClr val="002060"/>
                </a:solidFill>
              </a:rPr>
              <a:t>CLOUD – Lexique</a:t>
            </a:r>
            <a:endParaRPr lang="fr-FR" dirty="0">
              <a:solidFill>
                <a:srgbClr val="002060"/>
              </a:solidFill>
            </a:endParaRPr>
          </a:p>
        </p:txBody>
      </p:sp>
      <p:sp>
        <p:nvSpPr>
          <p:cNvPr id="4" name="ZoneTexte 3"/>
          <p:cNvSpPr txBox="1"/>
          <p:nvPr/>
        </p:nvSpPr>
        <p:spPr>
          <a:xfrm>
            <a:off x="251520" y="567081"/>
            <a:ext cx="8640960" cy="6186309"/>
          </a:xfrm>
          <a:prstGeom prst="rect">
            <a:avLst/>
          </a:prstGeom>
          <a:noFill/>
        </p:spPr>
        <p:txBody>
          <a:bodyPr wrap="square" rtlCol="0">
            <a:spAutoFit/>
          </a:bodyPr>
          <a:lstStyle/>
          <a:p>
            <a:pPr algn="just">
              <a:spcBef>
                <a:spcPct val="0"/>
              </a:spcBef>
            </a:pPr>
            <a:r>
              <a:rPr lang="fr-FR" altLang="fr-FR" b="1" dirty="0">
                <a:solidFill>
                  <a:srgbClr val="002060"/>
                </a:solidFill>
              </a:rPr>
              <a:t>Cloud </a:t>
            </a:r>
            <a:r>
              <a:rPr lang="fr-FR" altLang="fr-FR" b="1" dirty="0" err="1">
                <a:solidFill>
                  <a:srgbClr val="002060"/>
                </a:solidFill>
              </a:rPr>
              <a:t>Technology</a:t>
            </a:r>
            <a:r>
              <a:rPr lang="fr-FR" altLang="fr-FR" b="1" dirty="0">
                <a:solidFill>
                  <a:srgbClr val="002060"/>
                </a:solidFill>
              </a:rPr>
              <a:t> Provider :</a:t>
            </a:r>
            <a:r>
              <a:rPr lang="fr-FR" altLang="fr-FR" dirty="0">
                <a:solidFill>
                  <a:srgbClr val="002060"/>
                </a:solidFill>
              </a:rPr>
              <a:t> Constructeur ou éditeur qui fournit du matériel ou des solutions logicielles pour la réalisation de Data Center</a:t>
            </a:r>
          </a:p>
          <a:p>
            <a:pPr algn="just">
              <a:spcBef>
                <a:spcPct val="0"/>
              </a:spcBef>
            </a:pPr>
            <a:r>
              <a:rPr lang="fr-FR" altLang="fr-FR" b="1" dirty="0">
                <a:solidFill>
                  <a:srgbClr val="002060"/>
                </a:solidFill>
              </a:rPr>
              <a:t>Data Center</a:t>
            </a:r>
            <a:r>
              <a:rPr lang="fr-FR" altLang="fr-FR" dirty="0">
                <a:solidFill>
                  <a:srgbClr val="002060"/>
                </a:solidFill>
              </a:rPr>
              <a:t> : Espace physique conçu pour accueillir des serveurs et gérant en priorité les problèmes d’énergie, d’accès à des réseaux haut débit et de sécurité physique.</a:t>
            </a:r>
          </a:p>
          <a:p>
            <a:pPr algn="just">
              <a:spcBef>
                <a:spcPct val="0"/>
              </a:spcBef>
            </a:pPr>
            <a:r>
              <a:rPr lang="fr-FR" altLang="fr-FR" b="1" dirty="0" smtClean="0">
                <a:solidFill>
                  <a:srgbClr val="002060"/>
                </a:solidFill>
              </a:rPr>
              <a:t>Cloud </a:t>
            </a:r>
            <a:r>
              <a:rPr lang="fr-FR" altLang="fr-FR" b="1" dirty="0" err="1">
                <a:solidFill>
                  <a:srgbClr val="002060"/>
                </a:solidFill>
              </a:rPr>
              <a:t>Advisor</a:t>
            </a:r>
            <a:r>
              <a:rPr lang="fr-FR" altLang="fr-FR" b="1" dirty="0">
                <a:solidFill>
                  <a:srgbClr val="002060"/>
                </a:solidFill>
              </a:rPr>
              <a:t> / Cloud </a:t>
            </a:r>
            <a:r>
              <a:rPr lang="fr-FR" altLang="fr-FR" b="1" dirty="0" err="1">
                <a:solidFill>
                  <a:srgbClr val="002060"/>
                </a:solidFill>
              </a:rPr>
              <a:t>Evangelist</a:t>
            </a:r>
            <a:r>
              <a:rPr lang="fr-FR" altLang="fr-FR" dirty="0">
                <a:solidFill>
                  <a:srgbClr val="002060"/>
                </a:solidFill>
              </a:rPr>
              <a:t> : Consultant spécialisé dans les évolutions ou la transition d’un système d’information vers le Cloud. Le consultant peut être externe au domaine IT mais doit savoir intégrer ou conseiller sur des briques Cloud et </a:t>
            </a:r>
            <a:r>
              <a:rPr lang="fr-FR" altLang="fr-FR" dirty="0" err="1">
                <a:solidFill>
                  <a:srgbClr val="002060"/>
                </a:solidFill>
              </a:rPr>
              <a:t>SaaS</a:t>
            </a:r>
            <a:r>
              <a:rPr lang="fr-FR" altLang="fr-FR" dirty="0">
                <a:solidFill>
                  <a:srgbClr val="002060"/>
                </a:solidFill>
              </a:rPr>
              <a:t> dans son offre.</a:t>
            </a:r>
          </a:p>
          <a:p>
            <a:pPr algn="just">
              <a:spcBef>
                <a:spcPct val="0"/>
              </a:spcBef>
            </a:pPr>
            <a:r>
              <a:rPr lang="fr-FR" altLang="fr-FR" b="1" dirty="0">
                <a:solidFill>
                  <a:srgbClr val="002060"/>
                </a:solidFill>
              </a:rPr>
              <a:t>Cloud </a:t>
            </a:r>
            <a:r>
              <a:rPr lang="fr-FR" altLang="fr-FR" b="1" dirty="0" err="1">
                <a:solidFill>
                  <a:srgbClr val="002060"/>
                </a:solidFill>
              </a:rPr>
              <a:t>Builder</a:t>
            </a:r>
            <a:r>
              <a:rPr lang="fr-FR" altLang="fr-FR" dirty="0">
                <a:solidFill>
                  <a:srgbClr val="002060"/>
                </a:solidFill>
              </a:rPr>
              <a:t> : Un intégrateur ou revendeur qui commercialise et met en place l’infrastructure et les solutions afin de créer des </a:t>
            </a:r>
            <a:r>
              <a:rPr lang="fr-FR" altLang="fr-FR" dirty="0" err="1">
                <a:solidFill>
                  <a:srgbClr val="002060"/>
                </a:solidFill>
              </a:rPr>
              <a:t>Clouds</a:t>
            </a:r>
            <a:r>
              <a:rPr lang="fr-FR" altLang="fr-FR" dirty="0">
                <a:solidFill>
                  <a:srgbClr val="002060"/>
                </a:solidFill>
              </a:rPr>
              <a:t> privés ou publics</a:t>
            </a:r>
            <a:r>
              <a:rPr lang="fr-FR" altLang="fr-FR" dirty="0" smtClean="0">
                <a:solidFill>
                  <a:srgbClr val="002060"/>
                </a:solidFill>
              </a:rPr>
              <a:t>.</a:t>
            </a:r>
          </a:p>
          <a:p>
            <a:pPr algn="just">
              <a:spcBef>
                <a:spcPct val="0"/>
              </a:spcBef>
            </a:pPr>
            <a:r>
              <a:rPr lang="fr-FR" altLang="fr-FR" b="1" dirty="0">
                <a:solidFill>
                  <a:srgbClr val="002060"/>
                </a:solidFill>
              </a:rPr>
              <a:t>Cloud Provider</a:t>
            </a:r>
            <a:r>
              <a:rPr lang="fr-FR" altLang="fr-FR" dirty="0">
                <a:solidFill>
                  <a:srgbClr val="002060"/>
                </a:solidFill>
              </a:rPr>
              <a:t> : Société qui utilise des </a:t>
            </a:r>
            <a:r>
              <a:rPr lang="fr-FR" altLang="fr-FR" dirty="0" err="1">
                <a:solidFill>
                  <a:srgbClr val="002060"/>
                </a:solidFill>
              </a:rPr>
              <a:t>DataCenter</a:t>
            </a:r>
            <a:r>
              <a:rPr lang="fr-FR" altLang="fr-FR" dirty="0">
                <a:solidFill>
                  <a:srgbClr val="002060"/>
                </a:solidFill>
              </a:rPr>
              <a:t> et qui revend ses services sous la forme de ressource syndicalisée, le plus souvent facturée à l’usage.</a:t>
            </a:r>
          </a:p>
          <a:p>
            <a:pPr algn="just">
              <a:spcBef>
                <a:spcPct val="0"/>
              </a:spcBef>
            </a:pPr>
            <a:r>
              <a:rPr lang="fr-FR" altLang="fr-FR" b="1" dirty="0">
                <a:solidFill>
                  <a:srgbClr val="002060"/>
                </a:solidFill>
              </a:rPr>
              <a:t>Cloud Application Provider</a:t>
            </a:r>
            <a:r>
              <a:rPr lang="fr-FR" altLang="fr-FR" dirty="0">
                <a:solidFill>
                  <a:srgbClr val="002060"/>
                </a:solidFill>
              </a:rPr>
              <a:t> : Fournisseur d’un logiciel ou d’une </a:t>
            </a:r>
            <a:r>
              <a:rPr lang="fr-FR" altLang="fr-FR" dirty="0" err="1">
                <a:solidFill>
                  <a:srgbClr val="002060"/>
                </a:solidFill>
              </a:rPr>
              <a:t>app</a:t>
            </a:r>
            <a:r>
              <a:rPr lang="fr-FR" altLang="fr-FR" dirty="0">
                <a:solidFill>
                  <a:srgbClr val="002060"/>
                </a:solidFill>
              </a:rPr>
              <a:t> en mode « </a:t>
            </a:r>
            <a:r>
              <a:rPr lang="fr-FR" altLang="fr-FR" dirty="0" err="1">
                <a:solidFill>
                  <a:srgbClr val="002060"/>
                </a:solidFill>
              </a:rPr>
              <a:t>Softwareas</a:t>
            </a:r>
            <a:r>
              <a:rPr lang="fr-FR" altLang="fr-FR" dirty="0">
                <a:solidFill>
                  <a:srgbClr val="002060"/>
                </a:solidFill>
              </a:rPr>
              <a:t> a Service » (</a:t>
            </a:r>
            <a:r>
              <a:rPr lang="fr-FR" altLang="fr-FR" dirty="0" err="1">
                <a:solidFill>
                  <a:srgbClr val="002060"/>
                </a:solidFill>
              </a:rPr>
              <a:t>SaaS</a:t>
            </a:r>
            <a:r>
              <a:rPr lang="fr-FR" altLang="fr-FR" dirty="0" smtClean="0">
                <a:solidFill>
                  <a:srgbClr val="002060"/>
                </a:solidFill>
              </a:rPr>
              <a:t>).</a:t>
            </a:r>
            <a:endParaRPr lang="fr-FR" altLang="fr-FR" dirty="0">
              <a:solidFill>
                <a:srgbClr val="002060"/>
              </a:solidFill>
            </a:endParaRPr>
          </a:p>
          <a:p>
            <a:pPr algn="just">
              <a:spcBef>
                <a:spcPct val="0"/>
              </a:spcBef>
            </a:pPr>
            <a:r>
              <a:rPr lang="fr-FR" altLang="fr-FR" b="1" dirty="0" err="1" smtClean="0">
                <a:solidFill>
                  <a:srgbClr val="002060"/>
                </a:solidFill>
              </a:rPr>
              <a:t>Managed</a:t>
            </a:r>
            <a:r>
              <a:rPr lang="fr-FR" altLang="fr-FR" b="1" dirty="0" smtClean="0">
                <a:solidFill>
                  <a:srgbClr val="002060"/>
                </a:solidFill>
              </a:rPr>
              <a:t> </a:t>
            </a:r>
            <a:r>
              <a:rPr lang="fr-FR" altLang="fr-FR" b="1" dirty="0">
                <a:solidFill>
                  <a:srgbClr val="002060"/>
                </a:solidFill>
              </a:rPr>
              <a:t>Services </a:t>
            </a:r>
            <a:r>
              <a:rPr lang="fr-FR" altLang="fr-FR" b="1" dirty="0" err="1">
                <a:solidFill>
                  <a:srgbClr val="002060"/>
                </a:solidFill>
              </a:rPr>
              <a:t>Resellers</a:t>
            </a:r>
            <a:r>
              <a:rPr lang="fr-FR" altLang="fr-FR" dirty="0">
                <a:solidFill>
                  <a:srgbClr val="002060"/>
                </a:solidFill>
              </a:rPr>
              <a:t> : Revendeur d’une prestation de services dans le Cloud facturée sous la forme d’abonnement ou à l’usage. Il n’est pas à l’origine du service proposé mais le diffuse.</a:t>
            </a:r>
          </a:p>
          <a:p>
            <a:pPr algn="just">
              <a:spcBef>
                <a:spcPct val="0"/>
              </a:spcBef>
            </a:pPr>
            <a:r>
              <a:rPr lang="fr-FR" altLang="fr-FR" b="1" dirty="0">
                <a:solidFill>
                  <a:srgbClr val="002060"/>
                </a:solidFill>
              </a:rPr>
              <a:t>Cloud </a:t>
            </a:r>
            <a:r>
              <a:rPr lang="fr-FR" altLang="fr-FR" b="1" dirty="0" err="1">
                <a:solidFill>
                  <a:srgbClr val="002060"/>
                </a:solidFill>
              </a:rPr>
              <a:t>Market</a:t>
            </a:r>
            <a:r>
              <a:rPr lang="fr-FR" altLang="fr-FR" b="1" dirty="0">
                <a:solidFill>
                  <a:srgbClr val="002060"/>
                </a:solidFill>
              </a:rPr>
              <a:t> Place</a:t>
            </a:r>
            <a:r>
              <a:rPr lang="fr-FR" altLang="fr-FR" dirty="0">
                <a:solidFill>
                  <a:srgbClr val="002060"/>
                </a:solidFill>
              </a:rPr>
              <a:t> : Plateforme agrégeant des services et solutions en mode </a:t>
            </a:r>
            <a:r>
              <a:rPr lang="fr-FR" altLang="fr-FR" dirty="0" err="1">
                <a:solidFill>
                  <a:srgbClr val="002060"/>
                </a:solidFill>
              </a:rPr>
              <a:t>SaaS</a:t>
            </a:r>
            <a:r>
              <a:rPr lang="fr-FR" altLang="fr-FR" dirty="0">
                <a:solidFill>
                  <a:srgbClr val="002060"/>
                </a:solidFill>
              </a:rPr>
              <a:t> de différents fournisseurs. Ces bouquets de solutions peuvent être commercialisés aussi sous forme de plateformes en marque blanche.</a:t>
            </a:r>
          </a:p>
          <a:p>
            <a:pPr algn="just">
              <a:spcBef>
                <a:spcPct val="0"/>
              </a:spcBef>
            </a:pPr>
            <a:r>
              <a:rPr lang="fr-FR" altLang="fr-FR" b="1" dirty="0">
                <a:solidFill>
                  <a:srgbClr val="002060"/>
                </a:solidFill>
              </a:rPr>
              <a:t>Cloud Broker Platform</a:t>
            </a:r>
            <a:r>
              <a:rPr lang="fr-FR" altLang="fr-FR" dirty="0">
                <a:solidFill>
                  <a:srgbClr val="002060"/>
                </a:solidFill>
              </a:rPr>
              <a:t> : Intermédiaire (courtier) référençant différentes offres Cloud ou </a:t>
            </a:r>
            <a:r>
              <a:rPr lang="fr-FR" altLang="fr-FR" dirty="0" err="1">
                <a:solidFill>
                  <a:srgbClr val="002060"/>
                </a:solidFill>
              </a:rPr>
              <a:t>SaaS</a:t>
            </a:r>
            <a:r>
              <a:rPr lang="fr-FR" altLang="fr-FR" dirty="0">
                <a:solidFill>
                  <a:srgbClr val="002060"/>
                </a:solidFill>
              </a:rPr>
              <a:t> sous la forme de catalogue, arbitrant de leurs avantages et de leurs inconvénients et ceci afin de les commercialiser auprès d'une cible de partenaires</a:t>
            </a:r>
            <a:r>
              <a:rPr lang="fr-FR" altLang="fr-FR" dirty="0" smtClean="0">
                <a:solidFill>
                  <a:srgbClr val="002060"/>
                </a:solidFill>
              </a:rPr>
              <a:t>.</a:t>
            </a:r>
            <a:endParaRPr lang="fr-FR" altLang="fr-FR" dirty="0">
              <a:solidFill>
                <a:srgbClr val="002060"/>
              </a:solidFill>
            </a:endParaRPr>
          </a:p>
        </p:txBody>
      </p:sp>
    </p:spTree>
    <p:extLst>
      <p:ext uri="{BB962C8B-B14F-4D97-AF65-F5344CB8AC3E}">
        <p14:creationId xmlns:p14="http://schemas.microsoft.com/office/powerpoint/2010/main" val="30915883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660232" y="196284"/>
            <a:ext cx="2133600" cy="365125"/>
          </a:xfrm>
        </p:spPr>
        <p:txBody>
          <a:bodyPr/>
          <a:lstStyle/>
          <a:p>
            <a:fld id="{84084C39-E697-4972-A878-9CAFD629EB01}" type="slidenum">
              <a:rPr lang="en-US" smtClean="0"/>
              <a:t>98</a:t>
            </a:fld>
            <a:endParaRPr lang="en-US" dirty="0"/>
          </a:p>
        </p:txBody>
      </p:sp>
      <p:sp>
        <p:nvSpPr>
          <p:cNvPr id="3" name="Rectangle 2"/>
          <p:cNvSpPr/>
          <p:nvPr/>
        </p:nvSpPr>
        <p:spPr>
          <a:xfrm>
            <a:off x="3851920" y="177303"/>
            <a:ext cx="1785553" cy="369332"/>
          </a:xfrm>
          <a:prstGeom prst="rect">
            <a:avLst/>
          </a:prstGeom>
        </p:spPr>
        <p:txBody>
          <a:bodyPr wrap="none">
            <a:spAutoFit/>
          </a:bodyPr>
          <a:lstStyle/>
          <a:p>
            <a:r>
              <a:rPr lang="fr-FR" altLang="fr-FR" dirty="0" smtClean="0">
                <a:solidFill>
                  <a:srgbClr val="002060"/>
                </a:solidFill>
              </a:rPr>
              <a:t>CLOUD – Lexique</a:t>
            </a:r>
            <a:endParaRPr lang="fr-FR" dirty="0">
              <a:solidFill>
                <a:srgbClr val="002060"/>
              </a:solidFill>
            </a:endParaRPr>
          </a:p>
        </p:txBody>
      </p:sp>
      <p:sp>
        <p:nvSpPr>
          <p:cNvPr id="4" name="ZoneTexte 3"/>
          <p:cNvSpPr txBox="1"/>
          <p:nvPr/>
        </p:nvSpPr>
        <p:spPr>
          <a:xfrm>
            <a:off x="251520" y="567081"/>
            <a:ext cx="8640960" cy="2308324"/>
          </a:xfrm>
          <a:prstGeom prst="rect">
            <a:avLst/>
          </a:prstGeom>
          <a:noFill/>
        </p:spPr>
        <p:txBody>
          <a:bodyPr wrap="square" rtlCol="0">
            <a:spAutoFit/>
          </a:bodyPr>
          <a:lstStyle/>
          <a:p>
            <a:pPr algn="just">
              <a:spcBef>
                <a:spcPct val="0"/>
              </a:spcBef>
            </a:pPr>
            <a:r>
              <a:rPr lang="fr-FR" altLang="fr-FR" b="1" dirty="0" smtClean="0">
                <a:solidFill>
                  <a:srgbClr val="002060"/>
                </a:solidFill>
              </a:rPr>
              <a:t>Catalogue </a:t>
            </a:r>
            <a:r>
              <a:rPr lang="fr-FR" altLang="fr-FR" b="1" dirty="0">
                <a:solidFill>
                  <a:srgbClr val="002060"/>
                </a:solidFill>
              </a:rPr>
              <a:t>de </a:t>
            </a:r>
            <a:r>
              <a:rPr lang="fr-FR" altLang="fr-FR" b="1" dirty="0" smtClean="0">
                <a:solidFill>
                  <a:srgbClr val="002060"/>
                </a:solidFill>
              </a:rPr>
              <a:t>service </a:t>
            </a:r>
            <a:r>
              <a:rPr lang="fr-FR" altLang="fr-FR" dirty="0" smtClean="0">
                <a:solidFill>
                  <a:srgbClr val="002060"/>
                </a:solidFill>
              </a:rPr>
              <a:t>: Ensemble des services que propose un fournisseur du Cloud (c’est comme le menu au restaurant).</a:t>
            </a:r>
          </a:p>
          <a:p>
            <a:pPr algn="just">
              <a:spcBef>
                <a:spcPct val="0"/>
              </a:spcBef>
            </a:pPr>
            <a:r>
              <a:rPr lang="fr-FR" altLang="fr-FR" b="1" dirty="0" smtClean="0">
                <a:solidFill>
                  <a:srgbClr val="002060"/>
                </a:solidFill>
              </a:rPr>
              <a:t>Shadow </a:t>
            </a:r>
            <a:r>
              <a:rPr lang="fr-FR" altLang="fr-FR" b="1" dirty="0">
                <a:solidFill>
                  <a:srgbClr val="002060"/>
                </a:solidFill>
              </a:rPr>
              <a:t>IT </a:t>
            </a:r>
            <a:r>
              <a:rPr lang="fr-FR" altLang="fr-FR" b="1" dirty="0" smtClean="0">
                <a:solidFill>
                  <a:srgbClr val="002060"/>
                </a:solidFill>
              </a:rPr>
              <a:t> </a:t>
            </a:r>
            <a:r>
              <a:rPr lang="fr-FR" altLang="fr-FR" dirty="0">
                <a:solidFill>
                  <a:srgbClr val="002060"/>
                </a:solidFill>
              </a:rPr>
              <a:t>: Pour obtenir des ressources, plus rapidement, on bypass les processus de la société (on agit sans accord de la DSI). On paye une licence, un service, qu'on fait passer </a:t>
            </a:r>
            <a:r>
              <a:rPr lang="fr-FR" altLang="fr-FR" dirty="0" smtClean="0">
                <a:solidFill>
                  <a:srgbClr val="002060"/>
                </a:solidFill>
              </a:rPr>
              <a:t>ensuite, sur </a:t>
            </a:r>
            <a:r>
              <a:rPr lang="fr-FR" altLang="fr-FR" dirty="0">
                <a:solidFill>
                  <a:srgbClr val="002060"/>
                </a:solidFill>
              </a:rPr>
              <a:t>une </a:t>
            </a:r>
            <a:r>
              <a:rPr lang="fr-FR" altLang="fr-FR" dirty="0" smtClean="0">
                <a:solidFill>
                  <a:srgbClr val="002060"/>
                </a:solidFill>
              </a:rPr>
              <a:t>note </a:t>
            </a:r>
            <a:r>
              <a:rPr lang="fr-FR" altLang="fr-FR" dirty="0">
                <a:solidFill>
                  <a:srgbClr val="002060"/>
                </a:solidFill>
              </a:rPr>
              <a:t>de frais. </a:t>
            </a:r>
            <a:r>
              <a:rPr lang="fr-FR" altLang="fr-FR" dirty="0" smtClean="0">
                <a:solidFill>
                  <a:srgbClr val="002060"/>
                </a:solidFill>
              </a:rPr>
              <a:t>C'est </a:t>
            </a:r>
            <a:r>
              <a:rPr lang="fr-FR" altLang="fr-FR" dirty="0">
                <a:solidFill>
                  <a:srgbClr val="002060"/>
                </a:solidFill>
              </a:rPr>
              <a:t>un gros risque actuel</a:t>
            </a:r>
            <a:r>
              <a:rPr lang="fr-FR" altLang="fr-FR" dirty="0" smtClean="0">
                <a:solidFill>
                  <a:srgbClr val="002060"/>
                </a:solidFill>
              </a:rPr>
              <a:t>. </a:t>
            </a:r>
            <a:r>
              <a:rPr lang="fr-FR" b="1" dirty="0">
                <a:solidFill>
                  <a:srgbClr val="002060"/>
                </a:solidFill>
              </a:rPr>
              <a:t>Shadow IT</a:t>
            </a:r>
            <a:r>
              <a:rPr lang="fr-FR" dirty="0">
                <a:solidFill>
                  <a:srgbClr val="002060"/>
                </a:solidFill>
              </a:rPr>
              <a:t> (parfois </a:t>
            </a:r>
            <a:r>
              <a:rPr lang="fr-FR" b="1" dirty="0">
                <a:solidFill>
                  <a:srgbClr val="002060"/>
                </a:solidFill>
              </a:rPr>
              <a:t>Rogue IT</a:t>
            </a:r>
            <a:r>
              <a:rPr lang="fr-FR" dirty="0">
                <a:solidFill>
                  <a:srgbClr val="002060"/>
                </a:solidFill>
              </a:rPr>
              <a:t>) est un terme fréquemment utilisé pour désigner des </a:t>
            </a:r>
            <a:r>
              <a:rPr lang="fr-FR" dirty="0">
                <a:solidFill>
                  <a:srgbClr val="002060"/>
                </a:solidFill>
                <a:hlinkClick r:id="rId2" tooltip="Technologies de l'information et de la communication"/>
              </a:rPr>
              <a:t>systèmes d'information et de communication</a:t>
            </a:r>
            <a:r>
              <a:rPr lang="fr-FR" dirty="0">
                <a:solidFill>
                  <a:srgbClr val="002060"/>
                </a:solidFill>
              </a:rPr>
              <a:t> </a:t>
            </a:r>
            <a:r>
              <a:rPr lang="fr-FR" dirty="0" smtClean="0">
                <a:solidFill>
                  <a:srgbClr val="002060"/>
                </a:solidFill>
              </a:rPr>
              <a:t>(via des solutions</a:t>
            </a:r>
            <a:r>
              <a:rPr lang="fr-FR" dirty="0" smtClean="0"/>
              <a:t> </a:t>
            </a:r>
            <a:r>
              <a:rPr lang="fr-FR" dirty="0" smtClean="0">
                <a:hlinkClick r:id="rId3" tooltip="Cloud computing"/>
              </a:rPr>
              <a:t>Cloud</a:t>
            </a:r>
            <a:r>
              <a:rPr lang="fr-FR" dirty="0" smtClean="0"/>
              <a:t> </a:t>
            </a:r>
            <a:r>
              <a:rPr lang="fr-FR" dirty="0" smtClean="0">
                <a:solidFill>
                  <a:srgbClr val="002060"/>
                </a:solidFill>
              </a:rPr>
              <a:t>…) réalisés </a:t>
            </a:r>
            <a:r>
              <a:rPr lang="fr-FR" dirty="0">
                <a:solidFill>
                  <a:srgbClr val="002060"/>
                </a:solidFill>
              </a:rPr>
              <a:t>et mis en œuvre au sein </a:t>
            </a:r>
            <a:r>
              <a:rPr lang="fr-FR" dirty="0" smtClean="0">
                <a:solidFill>
                  <a:srgbClr val="002060"/>
                </a:solidFill>
              </a:rPr>
              <a:t>d'organisations, </a:t>
            </a:r>
            <a:r>
              <a:rPr lang="fr-FR" dirty="0">
                <a:solidFill>
                  <a:srgbClr val="002060"/>
                </a:solidFill>
              </a:rPr>
              <a:t>sans approbation de la </a:t>
            </a:r>
            <a:r>
              <a:rPr lang="fr-FR" dirty="0">
                <a:solidFill>
                  <a:srgbClr val="002060"/>
                </a:solidFill>
                <a:hlinkClick r:id="rId4" tooltip="Directeur des systèmes d'information"/>
              </a:rPr>
              <a:t>direction des systèmes d'information</a:t>
            </a:r>
            <a:r>
              <a:rPr lang="fr-FR" dirty="0">
                <a:solidFill>
                  <a:srgbClr val="002060"/>
                </a:solidFill>
              </a:rPr>
              <a:t>.</a:t>
            </a:r>
            <a:endParaRPr lang="fr-FR" altLang="fr-FR" dirty="0" smtClean="0">
              <a:solidFill>
                <a:srgbClr val="002060"/>
              </a:solidFill>
            </a:endParaRPr>
          </a:p>
        </p:txBody>
      </p:sp>
    </p:spTree>
    <p:extLst>
      <p:ext uri="{BB962C8B-B14F-4D97-AF65-F5344CB8AC3E}">
        <p14:creationId xmlns:p14="http://schemas.microsoft.com/office/powerpoint/2010/main" val="36274019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4084C39-E697-4972-A878-9CAFD629EB01}" type="slidenum">
              <a:rPr lang="en-US" smtClean="0"/>
              <a:t>99</a:t>
            </a:fld>
            <a:endParaRPr lang="en-US"/>
          </a:p>
        </p:txBody>
      </p:sp>
      <p:sp>
        <p:nvSpPr>
          <p:cNvPr id="3" name="ZoneTexte 2"/>
          <p:cNvSpPr txBox="1"/>
          <p:nvPr/>
        </p:nvSpPr>
        <p:spPr>
          <a:xfrm>
            <a:off x="995331" y="2276872"/>
            <a:ext cx="6999801" cy="1446550"/>
          </a:xfrm>
          <a:prstGeom prst="rect">
            <a:avLst/>
          </a:prstGeom>
          <a:noFill/>
        </p:spPr>
        <p:txBody>
          <a:bodyPr wrap="none" rtlCol="0">
            <a:spAutoFit/>
          </a:bodyPr>
          <a:lstStyle/>
          <a:p>
            <a:pPr algn="ctr"/>
            <a:r>
              <a:rPr lang="fr-FR" sz="8800" b="1" dirty="0" smtClean="0">
                <a:solidFill>
                  <a:srgbClr val="002060"/>
                </a:solidFill>
              </a:rPr>
              <a:t>Cloud </a:t>
            </a:r>
            <a:r>
              <a:rPr lang="fr-FR" sz="8800" b="1" dirty="0" err="1" smtClean="0">
                <a:solidFill>
                  <a:srgbClr val="002060"/>
                </a:solidFill>
              </a:rPr>
              <a:t>Foundry</a:t>
            </a:r>
            <a:endParaRPr lang="fr-FR" sz="8800" b="1" dirty="0">
              <a:solidFill>
                <a:srgbClr val="002060"/>
              </a:solidFill>
            </a:endParaRPr>
          </a:p>
        </p:txBody>
      </p:sp>
      <p:pic>
        <p:nvPicPr>
          <p:cNvPr id="2050" name="Picture 2" descr="D:\Users\blisan\Pictures\cloud\Cloud Foundr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682" y="4293096"/>
            <a:ext cx="266909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43556"/>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68</TotalTime>
  <Words>6811</Words>
  <Application>Microsoft Office PowerPoint</Application>
  <PresentationFormat>Affichage à l'écran (4:3)</PresentationFormat>
  <Paragraphs>900</Paragraphs>
  <Slides>111</Slides>
  <Notes>4</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111</vt:i4>
      </vt:variant>
    </vt:vector>
  </HeadingPairs>
  <TitlesOfParts>
    <vt:vector size="127" baseType="lpstr">
      <vt:lpstr>Arial Unicode MS</vt:lpstr>
      <vt:lpstr>ＭＳ Ｐゴシック</vt:lpstr>
      <vt:lpstr>宋体</vt:lpstr>
      <vt:lpstr>Arial</vt:lpstr>
      <vt:lpstr>Calibri</vt:lpstr>
      <vt:lpstr>Futura Bk</vt:lpstr>
      <vt:lpstr>Futura Hv</vt:lpstr>
      <vt:lpstr>Lato</vt:lpstr>
      <vt:lpstr>Segoe</vt:lpstr>
      <vt:lpstr>Segoe UI</vt:lpstr>
      <vt:lpstr>STZhongsong</vt:lpstr>
      <vt:lpstr>Tahoma</vt:lpstr>
      <vt:lpstr>Times New Roman</vt:lpstr>
      <vt:lpstr>Tw Cen MT</vt:lpstr>
      <vt:lpstr>Wingdings</vt: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Steria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144</cp:revision>
  <dcterms:created xsi:type="dcterms:W3CDTF">2015-03-19T14:38:27Z</dcterms:created>
  <dcterms:modified xsi:type="dcterms:W3CDTF">2015-08-03T15:15:11Z</dcterms:modified>
</cp:coreProperties>
</file>