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8" r:id="rId4"/>
    <p:sldId id="277" r:id="rId5"/>
    <p:sldId id="279" r:id="rId6"/>
    <p:sldId id="281" r:id="rId7"/>
    <p:sldId id="282" r:id="rId8"/>
    <p:sldId id="294" r:id="rId9"/>
    <p:sldId id="290" r:id="rId10"/>
    <p:sldId id="291" r:id="rId11"/>
    <p:sldId id="292" r:id="rId12"/>
    <p:sldId id="293" r:id="rId13"/>
    <p:sldId id="257" r:id="rId14"/>
    <p:sldId id="267" r:id="rId15"/>
    <p:sldId id="284" r:id="rId16"/>
    <p:sldId id="283" r:id="rId17"/>
    <p:sldId id="268" r:id="rId18"/>
    <p:sldId id="289" r:id="rId19"/>
    <p:sldId id="278" r:id="rId20"/>
    <p:sldId id="262" r:id="rId21"/>
    <p:sldId id="263" r:id="rId22"/>
    <p:sldId id="285" r:id="rId23"/>
    <p:sldId id="286" r:id="rId24"/>
    <p:sldId id="287" r:id="rId25"/>
    <p:sldId id="288" r:id="rId26"/>
    <p:sldId id="266" r:id="rId27"/>
    <p:sldId id="312" r:id="rId28"/>
    <p:sldId id="313" r:id="rId29"/>
    <p:sldId id="314" r:id="rId30"/>
    <p:sldId id="295" r:id="rId31"/>
    <p:sldId id="301" r:id="rId32"/>
    <p:sldId id="300" r:id="rId33"/>
    <p:sldId id="296" r:id="rId34"/>
    <p:sldId id="299" r:id="rId35"/>
    <p:sldId id="302" r:id="rId36"/>
    <p:sldId id="298" r:id="rId37"/>
    <p:sldId id="297" r:id="rId38"/>
    <p:sldId id="304" r:id="rId39"/>
    <p:sldId id="303" r:id="rId40"/>
    <p:sldId id="305" r:id="rId41"/>
    <p:sldId id="306" r:id="rId42"/>
    <p:sldId id="307" r:id="rId43"/>
    <p:sldId id="310" r:id="rId44"/>
    <p:sldId id="308" r:id="rId45"/>
    <p:sldId id="309" r:id="rId46"/>
    <p:sldId id="315" r:id="rId47"/>
    <p:sldId id="272" r:id="rId48"/>
    <p:sldId id="273" r:id="rId49"/>
    <p:sldId id="311" r:id="rId50"/>
    <p:sldId id="276" r:id="rId51"/>
    <p:sldId id="316"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864300"/>
    <a:srgbClr val="FF0066"/>
    <a:srgbClr val="FF7D25"/>
    <a:srgbClr val="003300"/>
    <a:srgbClr val="6633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9" autoAdjust="0"/>
    <p:restoredTop sz="94660"/>
  </p:normalViewPr>
  <p:slideViewPr>
    <p:cSldViewPr>
      <p:cViewPr varScale="1">
        <p:scale>
          <a:sx n="86" d="100"/>
          <a:sy n="86" d="100"/>
        </p:scale>
        <p:origin x="-99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428438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24515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308327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153963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70518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345086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10729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155536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354228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83253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092A303-EF60-4D2B-8AE5-EF9E0C6C981F}" type="datetimeFigureOut">
              <a:rPr lang="fr-FR" smtClean="0"/>
              <a:pPr/>
              <a:t>06/07/2013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99083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2A303-EF60-4D2B-8AE5-EF9E0C6C981F}" type="datetimeFigureOut">
              <a:rPr lang="fr-FR" smtClean="0"/>
              <a:pPr/>
              <a:t>06/07/2013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679D4-4C63-4B9D-B1EF-61CEDB222C58}" type="slidenum">
              <a:rPr lang="fr-FR" smtClean="0"/>
              <a:pPr/>
              <a:t>‹N°›</a:t>
            </a:fld>
            <a:endParaRPr lang="fr-FR"/>
          </a:p>
        </p:txBody>
      </p:sp>
    </p:spTree>
    <p:extLst>
      <p:ext uri="{BB962C8B-B14F-4D97-AF65-F5344CB8AC3E}">
        <p14:creationId xmlns:p14="http://schemas.microsoft.com/office/powerpoint/2010/main" xmlns="" val="114776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0.wdp"/><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32.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7.xml"/><Relationship Id="rId6" Type="http://schemas.openxmlformats.org/officeDocument/2006/relationships/image" Target="../media/image44.png"/><Relationship Id="rId5" Type="http://schemas.microsoft.com/office/2007/relationships/hdphoto" Target="../media/hdphoto2.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jpeg"/><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43.jpe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0.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 Id="rId14" Type="http://schemas.microsoft.com/office/2007/relationships/hdphoto" Target="../media/hdphoto7.wdp"/></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lapinous.fr/caracteristiques-lapin-nain.html" TargetMode="External"/><Relationship Id="rId2" Type="http://schemas.openxmlformats.org/officeDocument/2006/relationships/hyperlink" Target="http://www.lamaisondesanimaux.com/fiches_techniques/product_info.php?cPath=46&amp;products_id=99&amp;osCsid=a965de6d931ce68927cf0218a91bb642" TargetMode="External"/><Relationship Id="rId1" Type="http://schemas.openxmlformats.org/officeDocument/2006/relationships/slideLayout" Target="../slideLayouts/slideLayout7.xml"/><Relationship Id="rId5" Type="http://schemas.openxmlformats.org/officeDocument/2006/relationships/hyperlink" Target="http://fr.123rf.com/photo_7723802_fruits-et-legumes-isolees-sur-blanc.html" TargetMode="External"/><Relationship Id="rId4" Type="http://schemas.openxmlformats.org/officeDocument/2006/relationships/hyperlink" Target="http://www.margueritecie.com/5sens.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491880" y="1052736"/>
            <a:ext cx="5050550" cy="3046988"/>
          </a:xfrm>
          <a:prstGeom prst="rect">
            <a:avLst/>
          </a:prstGeom>
        </p:spPr>
        <p:txBody>
          <a:bodyPr wrap="none">
            <a:spAutoFit/>
          </a:bodyPr>
          <a:lstStyle/>
          <a:p>
            <a:pPr algn="ctr"/>
            <a:r>
              <a:rPr lang="fr-FR" sz="3600" dirty="0" smtClean="0">
                <a:solidFill>
                  <a:schemeClr val="bg1"/>
                </a:solidFill>
              </a:rPr>
              <a:t>Le </a:t>
            </a:r>
            <a:r>
              <a:rPr lang="fr-FR" sz="3600" dirty="0">
                <a:solidFill>
                  <a:schemeClr val="bg1"/>
                </a:solidFill>
              </a:rPr>
              <a:t>l</a:t>
            </a:r>
            <a:r>
              <a:rPr lang="fr-FR" sz="3600" dirty="0" smtClean="0">
                <a:solidFill>
                  <a:schemeClr val="bg1"/>
                </a:solidFill>
              </a:rPr>
              <a:t>apin </a:t>
            </a:r>
          </a:p>
          <a:p>
            <a:pPr algn="ctr"/>
            <a:r>
              <a:rPr lang="fr-FR" sz="3600" b="1" dirty="0" smtClean="0">
                <a:solidFill>
                  <a:schemeClr val="bg1"/>
                </a:solidFill>
              </a:rPr>
              <a:t>( </a:t>
            </a:r>
            <a:r>
              <a:rPr lang="fr-FR" sz="3600" b="1" dirty="0" err="1" smtClean="0">
                <a:solidFill>
                  <a:schemeClr val="bg1"/>
                </a:solidFill>
              </a:rPr>
              <a:t>Oryctolagus</a:t>
            </a:r>
            <a:r>
              <a:rPr lang="fr-FR" sz="3600" b="1" dirty="0" smtClean="0">
                <a:solidFill>
                  <a:schemeClr val="bg1"/>
                </a:solidFill>
              </a:rPr>
              <a:t> </a:t>
            </a:r>
            <a:r>
              <a:rPr lang="fr-FR" sz="3600" b="1" dirty="0" err="1" smtClean="0">
                <a:solidFill>
                  <a:schemeClr val="bg1"/>
                </a:solidFill>
              </a:rPr>
              <a:t>Cuniculus</a:t>
            </a:r>
            <a:r>
              <a:rPr lang="fr-FR" sz="3600" b="1" dirty="0" smtClean="0">
                <a:solidFill>
                  <a:schemeClr val="bg1"/>
                </a:solidFill>
              </a:rPr>
              <a:t> )</a:t>
            </a:r>
          </a:p>
          <a:p>
            <a:pPr algn="ctr"/>
            <a:endParaRPr lang="fr-FR" sz="3600" b="1" dirty="0">
              <a:solidFill>
                <a:schemeClr val="bg1"/>
              </a:solidFill>
            </a:endParaRPr>
          </a:p>
          <a:p>
            <a:pPr algn="ctr"/>
            <a:r>
              <a:rPr lang="fr-FR" sz="2400" b="1" dirty="0" smtClean="0">
                <a:solidFill>
                  <a:schemeClr val="bg1"/>
                </a:solidFill>
              </a:rPr>
              <a:t> *</a:t>
            </a:r>
            <a:r>
              <a:rPr lang="fr-FR" sz="2400" b="1" dirty="0" smtClean="0">
                <a:solidFill>
                  <a:schemeClr val="bg1"/>
                </a:solidFill>
                <a:latin typeface="Comic Sans MS" pitchFamily="66" charset="0"/>
              </a:rPr>
              <a:t>Néo-zélandais blanc*</a:t>
            </a:r>
          </a:p>
          <a:p>
            <a:pPr algn="ctr"/>
            <a:r>
              <a:rPr lang="fr-FR" sz="2400" b="1" dirty="0" smtClean="0">
                <a:solidFill>
                  <a:schemeClr val="bg1"/>
                </a:solidFill>
                <a:latin typeface="Comic Sans MS" pitchFamily="66" charset="0"/>
              </a:rPr>
              <a:t> </a:t>
            </a:r>
            <a:r>
              <a:rPr lang="fr-FR" sz="2400" b="1" dirty="0">
                <a:solidFill>
                  <a:schemeClr val="bg1"/>
                </a:solidFill>
                <a:latin typeface="Comic Sans MS" pitchFamily="66" charset="0"/>
              </a:rPr>
              <a:t>(NZB)</a:t>
            </a:r>
          </a:p>
          <a:p>
            <a:pPr algn="ctr"/>
            <a:endParaRPr lang="fr-FR" sz="3600" dirty="0">
              <a:solidFill>
                <a:schemeClr val="bg1"/>
              </a:solidFill>
            </a:endParaRPr>
          </a:p>
        </p:txBody>
      </p:sp>
      <p:sp>
        <p:nvSpPr>
          <p:cNvPr id="2" name="ZoneTexte 1"/>
          <p:cNvSpPr txBox="1"/>
          <p:nvPr/>
        </p:nvSpPr>
        <p:spPr>
          <a:xfrm>
            <a:off x="5652120" y="5373216"/>
            <a:ext cx="2523576" cy="954107"/>
          </a:xfrm>
          <a:prstGeom prst="rect">
            <a:avLst/>
          </a:prstGeom>
          <a:noFill/>
        </p:spPr>
        <p:txBody>
          <a:bodyPr wrap="none" rtlCol="0">
            <a:spAutoFit/>
          </a:bodyPr>
          <a:lstStyle/>
          <a:p>
            <a:r>
              <a:rPr lang="fr-FR" sz="2800" b="1" dirty="0" smtClean="0">
                <a:solidFill>
                  <a:schemeClr val="bg1"/>
                </a:solidFill>
              </a:rPr>
              <a:t>Réalisé par : </a:t>
            </a:r>
          </a:p>
          <a:p>
            <a:r>
              <a:rPr lang="fr-FR" sz="2800" b="1" dirty="0" smtClean="0">
                <a:solidFill>
                  <a:schemeClr val="bg1"/>
                </a:solidFill>
              </a:rPr>
              <a:t>ARICHI Bouchra</a:t>
            </a:r>
          </a:p>
        </p:txBody>
      </p:sp>
    </p:spTree>
    <p:extLst>
      <p:ext uri="{BB962C8B-B14F-4D97-AF65-F5344CB8AC3E}">
        <p14:creationId xmlns:p14="http://schemas.microsoft.com/office/powerpoint/2010/main" xmlns="" val="277600826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244" y="332656"/>
            <a:ext cx="8424936" cy="5201424"/>
          </a:xfrm>
          <a:prstGeom prst="rect">
            <a:avLst/>
          </a:prstGeom>
        </p:spPr>
        <p:txBody>
          <a:bodyPr wrap="square">
            <a:spAutoFit/>
          </a:bodyPr>
          <a:lstStyle/>
          <a:p>
            <a:r>
              <a:rPr lang="fr-FR" sz="3600" b="1" u="sng" dirty="0">
                <a:solidFill>
                  <a:srgbClr val="003300"/>
                </a:solidFill>
              </a:rPr>
              <a:t>Les races moyennes : </a:t>
            </a:r>
            <a:endParaRPr lang="fr-FR" sz="3600" b="1" u="sng" dirty="0" smtClean="0">
              <a:solidFill>
                <a:srgbClr val="003300"/>
              </a:solidFill>
            </a:endParaRPr>
          </a:p>
          <a:p>
            <a:endParaRPr lang="fr-FR" sz="3200" b="1" dirty="0" smtClean="0">
              <a:solidFill>
                <a:srgbClr val="003300"/>
              </a:solidFill>
            </a:endParaRPr>
          </a:p>
          <a:p>
            <a:pPr algn="just"/>
            <a:r>
              <a:rPr lang="fr-FR" sz="2400" dirty="0" smtClean="0"/>
              <a:t>   Le </a:t>
            </a:r>
            <a:r>
              <a:rPr lang="fr-FR" sz="2400" dirty="0"/>
              <a:t>mâle adulte pèse </a:t>
            </a:r>
            <a:r>
              <a:rPr lang="fr-FR" sz="2400" dirty="0" smtClean="0"/>
              <a:t> de </a:t>
            </a:r>
            <a:r>
              <a:rPr lang="fr-FR" sz="2400" b="1" dirty="0">
                <a:solidFill>
                  <a:schemeClr val="accent6">
                    <a:lumMod val="75000"/>
                  </a:schemeClr>
                </a:solidFill>
              </a:rPr>
              <a:t>3 à 5 kg.  </a:t>
            </a:r>
          </a:p>
          <a:p>
            <a:pPr algn="just"/>
            <a:endParaRPr lang="fr-FR" sz="2400" dirty="0" smtClean="0"/>
          </a:p>
          <a:p>
            <a:pPr algn="just"/>
            <a:r>
              <a:rPr lang="fr-FR" sz="2400" dirty="0" smtClean="0"/>
              <a:t>   Ce </a:t>
            </a:r>
            <a:r>
              <a:rPr lang="fr-FR" sz="2400" dirty="0"/>
              <a:t>sont des races </a:t>
            </a:r>
            <a:r>
              <a:rPr lang="fr-FR" sz="2400" dirty="0">
                <a:solidFill>
                  <a:schemeClr val="accent6">
                    <a:lumMod val="75000"/>
                  </a:schemeClr>
                </a:solidFill>
              </a:rPr>
              <a:t>commerciales</a:t>
            </a:r>
            <a:r>
              <a:rPr lang="fr-FR" sz="2400" dirty="0"/>
              <a:t> par excellence, bonne précocité, format correspondant à la demande en </a:t>
            </a:r>
            <a:r>
              <a:rPr lang="fr-FR" sz="2400" b="1" dirty="0">
                <a:solidFill>
                  <a:srgbClr val="663300"/>
                </a:solidFill>
              </a:rPr>
              <a:t>Afrique</a:t>
            </a:r>
            <a:r>
              <a:rPr lang="fr-FR" sz="2400" dirty="0"/>
              <a:t>, conformation satisfaisante, chair fine et dense </a:t>
            </a:r>
          </a:p>
          <a:p>
            <a:pPr algn="just"/>
            <a:r>
              <a:rPr lang="fr-FR" sz="2400" dirty="0"/>
              <a:t> </a:t>
            </a:r>
          </a:p>
          <a:p>
            <a:pPr algn="just"/>
            <a:r>
              <a:rPr lang="fr-FR" sz="2400" dirty="0" smtClean="0"/>
              <a:t>- </a:t>
            </a:r>
            <a:r>
              <a:rPr lang="fr-FR" sz="2400" dirty="0"/>
              <a:t>l'Argenté de Champagne </a:t>
            </a:r>
          </a:p>
          <a:p>
            <a:pPr algn="just"/>
            <a:r>
              <a:rPr lang="fr-FR" sz="2400" dirty="0"/>
              <a:t>- le Fauve de Bourgogne </a:t>
            </a:r>
          </a:p>
          <a:p>
            <a:pPr algn="just"/>
            <a:r>
              <a:rPr lang="fr-FR" sz="2400" dirty="0"/>
              <a:t>- le Néo-Zélandais Blanc </a:t>
            </a:r>
          </a:p>
          <a:p>
            <a:pPr algn="just"/>
            <a:r>
              <a:rPr lang="fr-FR" sz="2400" dirty="0"/>
              <a:t>- le Blanc et le Bleu de Vienne </a:t>
            </a:r>
          </a:p>
          <a:p>
            <a:pPr algn="just"/>
            <a:r>
              <a:rPr lang="fr-FR" sz="2400" dirty="0"/>
              <a:t>- le Californien… </a:t>
            </a:r>
          </a:p>
        </p:txBody>
      </p:sp>
      <p:pic>
        <p:nvPicPr>
          <p:cNvPr id="3"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5487" y="5478405"/>
            <a:ext cx="4253345" cy="140697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4" y="5478405"/>
            <a:ext cx="4253345" cy="140697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5451021"/>
            <a:ext cx="4253345" cy="140697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42662" y="2053317"/>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5123" y="1261229"/>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5245347"/>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5451021"/>
            <a:ext cx="4253345" cy="140697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5487" y="5478405"/>
            <a:ext cx="4253345" cy="140697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4" y="5478405"/>
            <a:ext cx="4253345" cy="14069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67544" y="404664"/>
            <a:ext cx="8244408" cy="5386090"/>
          </a:xfrm>
          <a:prstGeom prst="rect">
            <a:avLst/>
          </a:prstGeom>
        </p:spPr>
        <p:txBody>
          <a:bodyPr wrap="square">
            <a:spAutoFit/>
          </a:bodyPr>
          <a:lstStyle/>
          <a:p>
            <a:r>
              <a:rPr lang="fr-FR" sz="3600" b="1" u="sng" dirty="0">
                <a:solidFill>
                  <a:srgbClr val="003300"/>
                </a:solidFill>
              </a:rPr>
              <a:t>Les races </a:t>
            </a:r>
            <a:r>
              <a:rPr lang="fr-FR" sz="3600" b="1" u="sng" dirty="0" smtClean="0">
                <a:solidFill>
                  <a:srgbClr val="003300"/>
                </a:solidFill>
              </a:rPr>
              <a:t>géantes: </a:t>
            </a:r>
          </a:p>
          <a:p>
            <a:endParaRPr lang="fr-FR" sz="2200" u="sng" dirty="0" smtClean="0">
              <a:solidFill>
                <a:srgbClr val="003300"/>
              </a:solidFill>
            </a:endParaRPr>
          </a:p>
          <a:p>
            <a:r>
              <a:rPr lang="fr-FR" sz="2200" dirty="0" smtClean="0"/>
              <a:t>Les </a:t>
            </a:r>
            <a:r>
              <a:rPr lang="fr-FR" sz="2200" dirty="0"/>
              <a:t>mâles adultes ont un poids vif de </a:t>
            </a:r>
            <a:r>
              <a:rPr lang="fr-FR" sz="2200" b="1" dirty="0">
                <a:solidFill>
                  <a:srgbClr val="FF7D25"/>
                </a:solidFill>
              </a:rPr>
              <a:t>5 à 7 </a:t>
            </a:r>
            <a:r>
              <a:rPr lang="fr-FR" sz="2200" b="1" dirty="0" smtClean="0">
                <a:solidFill>
                  <a:srgbClr val="FF7D25"/>
                </a:solidFill>
              </a:rPr>
              <a:t>kg</a:t>
            </a:r>
            <a:r>
              <a:rPr lang="fr-FR" sz="2200" b="1" dirty="0">
                <a:solidFill>
                  <a:srgbClr val="FF7D25"/>
                </a:solidFill>
              </a:rPr>
              <a:t>.</a:t>
            </a:r>
            <a:endParaRPr lang="fr-FR" sz="2200" b="1" dirty="0" smtClean="0">
              <a:solidFill>
                <a:srgbClr val="FF7D25"/>
              </a:solidFill>
            </a:endParaRPr>
          </a:p>
          <a:p>
            <a:endParaRPr lang="fr-FR" sz="2200" dirty="0" smtClean="0"/>
          </a:p>
          <a:p>
            <a:r>
              <a:rPr lang="fr-FR" sz="2200" dirty="0"/>
              <a:t>De croissance relative </a:t>
            </a:r>
            <a:r>
              <a:rPr lang="fr-FR" sz="2200" b="1" dirty="0">
                <a:solidFill>
                  <a:srgbClr val="FF7D25"/>
                </a:solidFill>
              </a:rPr>
              <a:t>lente</a:t>
            </a:r>
            <a:r>
              <a:rPr lang="fr-FR" sz="2200" dirty="0"/>
              <a:t>, elles possèdent une chair longue au grain grossier. </a:t>
            </a:r>
            <a:endParaRPr lang="fr-FR" sz="2200" dirty="0" smtClean="0"/>
          </a:p>
          <a:p>
            <a:endParaRPr lang="fr-FR" sz="2200" dirty="0"/>
          </a:p>
          <a:p>
            <a:r>
              <a:rPr lang="fr-FR" sz="2200" dirty="0" smtClean="0"/>
              <a:t>Elles </a:t>
            </a:r>
            <a:r>
              <a:rPr lang="fr-FR" sz="2200" dirty="0"/>
              <a:t>fournissent des </a:t>
            </a:r>
            <a:r>
              <a:rPr lang="fr-FR" sz="2200" dirty="0" smtClean="0"/>
              <a:t>viandes dites </a:t>
            </a:r>
            <a:r>
              <a:rPr lang="fr-FR" sz="2200" dirty="0"/>
              <a:t>de fabrication (pâté, rillettes…). </a:t>
            </a:r>
            <a:endParaRPr lang="fr-FR" sz="2200" dirty="0" smtClean="0"/>
          </a:p>
          <a:p>
            <a:endParaRPr lang="fr-FR" sz="2200" dirty="0"/>
          </a:p>
          <a:p>
            <a:r>
              <a:rPr lang="fr-FR" sz="2200" dirty="0" smtClean="0"/>
              <a:t>Elle </a:t>
            </a:r>
            <a:r>
              <a:rPr lang="fr-FR" sz="2200" dirty="0"/>
              <a:t>sont souvent assez peu </a:t>
            </a:r>
            <a:r>
              <a:rPr lang="fr-FR" sz="2200" dirty="0" smtClean="0"/>
              <a:t>prolifique (féconde).</a:t>
            </a:r>
            <a:endParaRPr lang="fr-FR" sz="2200" dirty="0"/>
          </a:p>
          <a:p>
            <a:endParaRPr lang="fr-FR" sz="2200" dirty="0"/>
          </a:p>
          <a:p>
            <a:r>
              <a:rPr lang="fr-FR" sz="2200" dirty="0"/>
              <a:t>- le Géant Blanc de Bouscat </a:t>
            </a:r>
          </a:p>
          <a:p>
            <a:r>
              <a:rPr lang="fr-FR" sz="2200" dirty="0"/>
              <a:t>- le Géant Papillon Français </a:t>
            </a:r>
          </a:p>
          <a:p>
            <a:r>
              <a:rPr lang="fr-FR" sz="2200" dirty="0"/>
              <a:t>- le Bélier Français </a:t>
            </a:r>
          </a:p>
          <a:p>
            <a:r>
              <a:rPr lang="fr-FR" sz="2200" dirty="0"/>
              <a:t>- le Géant des Flandres </a:t>
            </a:r>
          </a:p>
        </p:txBody>
      </p:sp>
      <p:pic>
        <p:nvPicPr>
          <p:cNvPr id="3"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6512" y="1196752"/>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6512" y="1916832"/>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0389" y="2924944"/>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5496" y="3573016"/>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6811442"/>
      </p:ext>
    </p:extLst>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5" y="280258"/>
            <a:ext cx="2773681" cy="1897198"/>
          </a:xfrm>
          <a:prstGeom prst="roundRect">
            <a:avLst>
              <a:gd name="adj" fmla="val 16667"/>
            </a:avLst>
          </a:prstGeom>
          <a:ln>
            <a:noFill/>
          </a:ln>
          <a:effectLst>
            <a:glow rad="228600">
              <a:schemeClr val="accent6">
                <a:satMod val="175000"/>
                <a:alpha val="40000"/>
              </a:schemeClr>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3" y="280258"/>
            <a:ext cx="2773681" cy="1897198"/>
          </a:xfrm>
          <a:prstGeom prst="roundRect">
            <a:avLst>
              <a:gd name="adj" fmla="val 16667"/>
            </a:avLst>
          </a:prstGeom>
          <a:ln>
            <a:noFill/>
          </a:ln>
          <a:effectLst>
            <a:glow rad="127000">
              <a:srgbClr val="00B0F0"/>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3251" y="2346191"/>
            <a:ext cx="2773681" cy="1897198"/>
          </a:xfrm>
          <a:prstGeom prst="roundRect">
            <a:avLst>
              <a:gd name="adj" fmla="val 16667"/>
            </a:avLst>
          </a:prstGeom>
          <a:ln>
            <a:noFill/>
          </a:ln>
          <a:effectLst>
            <a:glow rad="127000">
              <a:srgbClr val="FF0000"/>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4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8023" y="2357196"/>
            <a:ext cx="2773681" cy="1908293"/>
          </a:xfrm>
          <a:prstGeom prst="roundRect">
            <a:avLst>
              <a:gd name="adj" fmla="val 16667"/>
            </a:avLst>
          </a:prstGeom>
          <a:ln>
            <a:noFill/>
          </a:ln>
          <a:effectLst>
            <a:glow rad="127000">
              <a:srgbClr val="92D050"/>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41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37696" y="4600738"/>
            <a:ext cx="2751491" cy="1897197"/>
          </a:xfrm>
          <a:prstGeom prst="roundRect">
            <a:avLst>
              <a:gd name="adj" fmla="val 16667"/>
            </a:avLst>
          </a:prstGeom>
          <a:ln>
            <a:noFill/>
          </a:ln>
          <a:effectLst>
            <a:glow rad="317500">
              <a:srgbClr val="002060">
                <a:alpha val="40000"/>
              </a:srgbClr>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415"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17326" y="4578548"/>
            <a:ext cx="2762586" cy="1919387"/>
          </a:xfrm>
          <a:prstGeom prst="roundRect">
            <a:avLst>
              <a:gd name="adj" fmla="val 16667"/>
            </a:avLst>
          </a:prstGeom>
          <a:ln>
            <a:noFill/>
          </a:ln>
          <a:effectLst>
            <a:glow rad="127000">
              <a:srgbClr val="FFC000"/>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418510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3568" y="1404059"/>
            <a:ext cx="8280920" cy="4401205"/>
          </a:xfrm>
          <a:prstGeom prst="rect">
            <a:avLst/>
          </a:prstGeom>
        </p:spPr>
        <p:txBody>
          <a:bodyPr wrap="square">
            <a:spAutoFit/>
          </a:bodyPr>
          <a:lstStyle/>
          <a:p>
            <a:r>
              <a:rPr lang="fr-FR" sz="2800" b="1" dirty="0" smtClean="0">
                <a:solidFill>
                  <a:schemeClr val="accent6">
                    <a:lumMod val="75000"/>
                  </a:schemeClr>
                </a:solidFill>
              </a:rPr>
              <a:t>Origine </a:t>
            </a:r>
            <a:r>
              <a:rPr lang="fr-FR" sz="2800" b="1" dirty="0">
                <a:solidFill>
                  <a:schemeClr val="accent6">
                    <a:lumMod val="75000"/>
                  </a:schemeClr>
                </a:solidFill>
              </a:rPr>
              <a:t>géographique </a:t>
            </a:r>
            <a:r>
              <a:rPr lang="fr-FR" sz="2800" dirty="0"/>
              <a:t>: Europe</a:t>
            </a:r>
            <a:br>
              <a:rPr lang="fr-FR" sz="2800" dirty="0"/>
            </a:br>
            <a:endParaRPr lang="fr-FR" sz="2800" dirty="0" smtClean="0"/>
          </a:p>
          <a:p>
            <a:r>
              <a:rPr lang="fr-FR" sz="2800" b="1" dirty="0" smtClean="0">
                <a:solidFill>
                  <a:schemeClr val="accent6">
                    <a:lumMod val="75000"/>
                  </a:schemeClr>
                </a:solidFill>
              </a:rPr>
              <a:t>Espérance </a:t>
            </a:r>
            <a:r>
              <a:rPr lang="fr-FR" sz="2800" b="1" dirty="0">
                <a:solidFill>
                  <a:schemeClr val="accent6">
                    <a:lumMod val="75000"/>
                  </a:schemeClr>
                </a:solidFill>
              </a:rPr>
              <a:t>de vie </a:t>
            </a:r>
            <a:r>
              <a:rPr lang="fr-FR" sz="2800" dirty="0"/>
              <a:t>: 7 à 10 ans</a:t>
            </a:r>
            <a:br>
              <a:rPr lang="fr-FR" sz="2800" dirty="0"/>
            </a:br>
            <a:endParaRPr lang="fr-FR" sz="2800" b="1" dirty="0" smtClean="0">
              <a:solidFill>
                <a:schemeClr val="accent6">
                  <a:lumMod val="75000"/>
                </a:schemeClr>
              </a:solidFill>
            </a:endParaRPr>
          </a:p>
          <a:p>
            <a:r>
              <a:rPr lang="fr-FR" sz="2800" b="1" dirty="0" smtClean="0">
                <a:solidFill>
                  <a:schemeClr val="accent6">
                    <a:lumMod val="75000"/>
                  </a:schemeClr>
                </a:solidFill>
              </a:rPr>
              <a:t>Température </a:t>
            </a:r>
            <a:r>
              <a:rPr lang="fr-FR" sz="2800" b="1" dirty="0">
                <a:solidFill>
                  <a:schemeClr val="accent6">
                    <a:lumMod val="75000"/>
                  </a:schemeClr>
                </a:solidFill>
              </a:rPr>
              <a:t>rectale </a:t>
            </a:r>
            <a:r>
              <a:rPr lang="fr-FR" sz="2800" dirty="0"/>
              <a:t>: 38,8°C</a:t>
            </a:r>
            <a:br>
              <a:rPr lang="fr-FR" sz="2800" dirty="0"/>
            </a:br>
            <a:endParaRPr lang="fr-FR" sz="2800" dirty="0" smtClean="0"/>
          </a:p>
          <a:p>
            <a:r>
              <a:rPr lang="fr-FR" sz="2800" b="1" dirty="0" smtClean="0">
                <a:solidFill>
                  <a:schemeClr val="accent6">
                    <a:lumMod val="75000"/>
                  </a:schemeClr>
                </a:solidFill>
              </a:rPr>
              <a:t>Fréquence </a:t>
            </a:r>
            <a:r>
              <a:rPr lang="fr-FR" sz="2800" b="1" dirty="0">
                <a:solidFill>
                  <a:schemeClr val="accent6">
                    <a:lumMod val="75000"/>
                  </a:schemeClr>
                </a:solidFill>
              </a:rPr>
              <a:t>respiratoire </a:t>
            </a:r>
            <a:r>
              <a:rPr lang="fr-FR" sz="2800" dirty="0"/>
              <a:t>: 38 à 65 mouvement / minutes</a:t>
            </a:r>
            <a:br>
              <a:rPr lang="fr-FR" sz="2800" dirty="0"/>
            </a:br>
            <a:endParaRPr lang="fr-FR" sz="2800" b="1" dirty="0" smtClean="0">
              <a:solidFill>
                <a:schemeClr val="accent6">
                  <a:lumMod val="75000"/>
                </a:schemeClr>
              </a:solidFill>
            </a:endParaRPr>
          </a:p>
          <a:p>
            <a:r>
              <a:rPr lang="fr-FR" sz="2800" b="1" dirty="0" smtClean="0">
                <a:solidFill>
                  <a:schemeClr val="accent6">
                    <a:lumMod val="75000"/>
                  </a:schemeClr>
                </a:solidFill>
              </a:rPr>
              <a:t>Fréquences </a:t>
            </a:r>
            <a:r>
              <a:rPr lang="fr-FR" sz="2800" b="1" dirty="0">
                <a:solidFill>
                  <a:schemeClr val="accent6">
                    <a:lumMod val="75000"/>
                  </a:schemeClr>
                </a:solidFill>
              </a:rPr>
              <a:t>cardiaque </a:t>
            </a:r>
            <a:r>
              <a:rPr lang="fr-FR" sz="2800" dirty="0"/>
              <a:t>: 370 battements / minutes</a:t>
            </a:r>
            <a:br>
              <a:rPr lang="fr-FR" sz="2800" dirty="0"/>
            </a:br>
            <a:endParaRPr lang="fr-FR" sz="2800" dirty="0" smtClean="0"/>
          </a:p>
        </p:txBody>
      </p:sp>
      <p:sp>
        <p:nvSpPr>
          <p:cNvPr id="3" name="Rectangle 2"/>
          <p:cNvSpPr/>
          <p:nvPr/>
        </p:nvSpPr>
        <p:spPr>
          <a:xfrm>
            <a:off x="3851920" y="61539"/>
            <a:ext cx="5112568" cy="830997"/>
          </a:xfrm>
          <a:prstGeom prst="rect">
            <a:avLst/>
          </a:prstGeom>
          <a:noFill/>
        </p:spPr>
        <p:txBody>
          <a:bodyPr wrap="square">
            <a:spAutoFit/>
          </a:bodyPr>
          <a:lstStyle/>
          <a:p>
            <a:pPr algn="r"/>
            <a:r>
              <a:rPr lang="fr-FR" sz="2400" b="1" dirty="0">
                <a:solidFill>
                  <a:schemeClr val="accent3">
                    <a:lumMod val="50000"/>
                  </a:schemeClr>
                </a:solidFill>
                <a:latin typeface="Comic Sans MS" pitchFamily="66" charset="0"/>
              </a:rPr>
              <a:t>Particularités biologiques et physiologiques.</a:t>
            </a:r>
          </a:p>
        </p:txBody>
      </p:sp>
      <p:pic>
        <p:nvPicPr>
          <p:cNvPr id="7"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179512" y="1387174"/>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179512" y="2251270"/>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179512" y="3068960"/>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179512" y="3933056"/>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179512" y="4725144"/>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9987453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95536" y="476672"/>
            <a:ext cx="8820472" cy="6555641"/>
          </a:xfrm>
          <a:prstGeom prst="rect">
            <a:avLst/>
          </a:prstGeom>
        </p:spPr>
        <p:txBody>
          <a:bodyPr wrap="square">
            <a:spAutoFit/>
          </a:bodyPr>
          <a:lstStyle/>
          <a:p>
            <a:endParaRPr lang="fr-FR" sz="2800" dirty="0"/>
          </a:p>
          <a:p>
            <a:r>
              <a:rPr lang="fr-FR" sz="2800" b="1" dirty="0" smtClean="0">
                <a:solidFill>
                  <a:schemeClr val="accent6">
                    <a:lumMod val="75000"/>
                  </a:schemeClr>
                </a:solidFill>
              </a:rPr>
              <a:t>Nombres de portés </a:t>
            </a:r>
            <a:r>
              <a:rPr lang="fr-FR" sz="2800" dirty="0" smtClean="0"/>
              <a:t>: 2 à 4 / ans ; naissances 2 à 5 petits</a:t>
            </a:r>
          </a:p>
          <a:p>
            <a:endParaRPr lang="fr-FR" sz="2800" b="1" dirty="0" smtClean="0">
              <a:solidFill>
                <a:schemeClr val="accent6">
                  <a:lumMod val="75000"/>
                </a:schemeClr>
              </a:solidFill>
            </a:endParaRPr>
          </a:p>
          <a:p>
            <a:r>
              <a:rPr lang="fr-FR" sz="2800" b="1" dirty="0" smtClean="0">
                <a:solidFill>
                  <a:schemeClr val="accent6">
                    <a:lumMod val="75000"/>
                  </a:schemeClr>
                </a:solidFill>
              </a:rPr>
              <a:t>Consommation </a:t>
            </a:r>
            <a:r>
              <a:rPr lang="fr-FR" sz="2800" b="1" dirty="0">
                <a:solidFill>
                  <a:schemeClr val="accent6">
                    <a:lumMod val="75000"/>
                  </a:schemeClr>
                </a:solidFill>
              </a:rPr>
              <a:t>d’eau </a:t>
            </a:r>
            <a:r>
              <a:rPr lang="fr-FR" sz="2800" dirty="0"/>
              <a:t>: 50 à 100 ml / jour</a:t>
            </a:r>
            <a:br>
              <a:rPr lang="fr-FR" sz="2800" dirty="0"/>
            </a:br>
            <a:endParaRPr lang="fr-FR" sz="2800" dirty="0"/>
          </a:p>
          <a:p>
            <a:r>
              <a:rPr lang="fr-FR" sz="2800" b="1" dirty="0">
                <a:solidFill>
                  <a:schemeClr val="accent6">
                    <a:lumMod val="75000"/>
                  </a:schemeClr>
                </a:solidFill>
              </a:rPr>
              <a:t>Régime alimentaire </a:t>
            </a:r>
            <a:r>
              <a:rPr lang="fr-FR" sz="2800" dirty="0"/>
              <a:t>: herbivore</a:t>
            </a:r>
          </a:p>
          <a:p>
            <a:endParaRPr lang="fr-FR" sz="2800" dirty="0"/>
          </a:p>
          <a:p>
            <a:r>
              <a:rPr lang="fr-FR" sz="2800" b="1" dirty="0">
                <a:solidFill>
                  <a:schemeClr val="accent6">
                    <a:lumMod val="75000"/>
                  </a:schemeClr>
                </a:solidFill>
              </a:rPr>
              <a:t>Repas </a:t>
            </a:r>
            <a:r>
              <a:rPr lang="fr-FR" sz="2800" dirty="0"/>
              <a:t>: 2 à 3 / jour</a:t>
            </a:r>
            <a:br>
              <a:rPr lang="fr-FR" sz="2800" dirty="0"/>
            </a:br>
            <a:endParaRPr lang="fr-FR" sz="2800" dirty="0"/>
          </a:p>
          <a:p>
            <a:r>
              <a:rPr lang="fr-FR" sz="2800" b="1" dirty="0">
                <a:solidFill>
                  <a:schemeClr val="accent6">
                    <a:lumMod val="75000"/>
                  </a:schemeClr>
                </a:solidFill>
              </a:rPr>
              <a:t>Transit gastro-intestinal </a:t>
            </a:r>
            <a:r>
              <a:rPr lang="fr-FR" sz="2800" dirty="0"/>
              <a:t>: 18 à 30 heures</a:t>
            </a:r>
          </a:p>
          <a:p>
            <a:endParaRPr lang="fr-FR" sz="2800" b="1" dirty="0" smtClean="0">
              <a:solidFill>
                <a:srgbClr val="FF7D25"/>
              </a:solidFill>
            </a:endParaRPr>
          </a:p>
          <a:p>
            <a:r>
              <a:rPr lang="fr-FR" sz="2800" b="1" dirty="0" smtClean="0">
                <a:solidFill>
                  <a:srgbClr val="FF7D25"/>
                </a:solidFill>
              </a:rPr>
              <a:t>Quantité </a:t>
            </a:r>
            <a:r>
              <a:rPr lang="fr-FR" sz="2800" b="1" dirty="0">
                <a:solidFill>
                  <a:srgbClr val="FF7D25"/>
                </a:solidFill>
              </a:rPr>
              <a:t>d'urine : </a:t>
            </a:r>
            <a:r>
              <a:rPr lang="fr-FR" sz="2800" dirty="0" smtClean="0"/>
              <a:t>20 </a:t>
            </a:r>
            <a:r>
              <a:rPr lang="fr-FR" sz="2800" dirty="0"/>
              <a:t>à 35 ml/kg </a:t>
            </a:r>
            <a:r>
              <a:rPr lang="fr-FR" sz="2800" dirty="0" smtClean="0"/>
              <a:t>(contient </a:t>
            </a:r>
            <a:r>
              <a:rPr lang="fr-FR" sz="2800" dirty="0"/>
              <a:t>des cristaux de </a:t>
            </a:r>
            <a:r>
              <a:rPr lang="fr-FR" sz="2800" dirty="0" smtClean="0"/>
              <a:t>calcium). </a:t>
            </a:r>
          </a:p>
          <a:p>
            <a:r>
              <a:rPr lang="fr-FR" sz="2800" dirty="0"/>
              <a:t> </a:t>
            </a:r>
            <a:r>
              <a:rPr lang="fr-FR" sz="2800" dirty="0" smtClean="0"/>
              <a:t>                               </a:t>
            </a:r>
          </a:p>
          <a:p>
            <a:endParaRPr lang="fr-FR" sz="2800" dirty="0"/>
          </a:p>
        </p:txBody>
      </p:sp>
      <p:pic>
        <p:nvPicPr>
          <p:cNvPr id="3"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6476" y="908720"/>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6475" y="1747214"/>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35687" y="2518520"/>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6476" y="4174348"/>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40368" y="5157192"/>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484" b="95815" l="0" r="97912"/>
                    </a14:imgEffect>
                  </a14:imgLayer>
                </a14:imgProps>
              </a:ext>
              <a:ext uri="{28A0092B-C50C-407E-A947-70E740481C1C}">
                <a14:useLocalDpi xmlns:a14="http://schemas.microsoft.com/office/drawing/2010/main" xmlns="" val="0"/>
              </a:ext>
            </a:extLst>
          </a:blip>
          <a:srcRect/>
          <a:stretch>
            <a:fillRect/>
          </a:stretch>
        </p:blipFill>
        <p:spPr bwMode="auto">
          <a:xfrm flipH="1">
            <a:off x="35496" y="3429000"/>
            <a:ext cx="432049" cy="52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9326470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C:\Users\client\Desktop\téléchargem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26006">
            <a:off x="40452" y="2329639"/>
            <a:ext cx="1711027" cy="2792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à coins arrondis 1"/>
          <p:cNvSpPr/>
          <p:nvPr/>
        </p:nvSpPr>
        <p:spPr>
          <a:xfrm>
            <a:off x="1835696" y="2348880"/>
            <a:ext cx="7128792" cy="2773469"/>
          </a:xfrm>
          <a:prstGeom prst="roundRect">
            <a:avLst>
              <a:gd name="adj" fmla="val 15673"/>
            </a:avLst>
          </a:prstGeom>
          <a:solidFill>
            <a:schemeClr val="bg1"/>
          </a:solidFill>
          <a:ln w="57150">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u="sng" dirty="0" smtClean="0">
                <a:solidFill>
                  <a:srgbClr val="003300"/>
                </a:solidFill>
              </a:rPr>
              <a:t>Remarque </a:t>
            </a:r>
            <a:endParaRPr lang="fr-FR" sz="3200" b="1" u="sng" dirty="0" smtClean="0">
              <a:solidFill>
                <a:sysClr val="windowText" lastClr="000000"/>
              </a:solidFill>
            </a:endParaRPr>
          </a:p>
          <a:p>
            <a:pPr algn="ctr"/>
            <a:r>
              <a:rPr lang="fr-FR" sz="3200" b="1" dirty="0" smtClean="0">
                <a:solidFill>
                  <a:sysClr val="windowText" lastClr="000000"/>
                </a:solidFill>
              </a:rPr>
              <a:t>Le </a:t>
            </a:r>
            <a:r>
              <a:rPr lang="fr-FR" sz="3200" b="1" dirty="0">
                <a:solidFill>
                  <a:sysClr val="windowText" lastClr="000000"/>
                </a:solidFill>
              </a:rPr>
              <a:t>lapin ne possède pas de glandes sudoripares (qui permettent la transpiration).</a:t>
            </a:r>
          </a:p>
          <a:p>
            <a:endParaRPr lang="fr-FR" dirty="0">
              <a:solidFill>
                <a:srgbClr val="FF7D25"/>
              </a:solidFill>
            </a:endParaRPr>
          </a:p>
        </p:txBody>
      </p:sp>
      <p:sp>
        <p:nvSpPr>
          <p:cNvPr id="3" name="AutoShape 2" descr="data:image/jpeg;base64,/9j/4AAQSkZJRgABAQAAAQABAAD/2wCEAAkGBhMSERUUEhIWFRUTFxgWGRMXFh0eFRcWHRgaGBodHhsaHSYkIyUvGyIYHy8hJiw1MiwsGSo2ODAqNyYtOCwBCQoKDgwOGQ8PGjUkHiQvLTUyNTUtLy81LjUuNTQqLDUsLC0sLC81KjU1NS00NTM2KTAsNSssLCk1NSwqLCwpKf/AABEIAI4AVwMBIgACEQEDEQH/xAAbAAEAAwADAQAAAAAAAAAAAAAABQYHAgMEAf/EADgQAAICAQMCBQEHAQYHAAAAAAECAxEABBIhBTEGEyJBUWEHIzJCUnGBkSRicoKSoRQWM0NTorH/xAAZAQEBAQEBAQAAAAAAAAAAAAAAAwIEBQH/xAAmEQACAgECBQQDAAAAAAAAAAAAAQIDERIhBBMxQVFxgZGxBaHw/9oADAMBAAIRAxEAPwDccYxgA5Svs063566gM1uZfOPPFSKLABJIpgRX1HucuhzEPDvUG0wg1MQuh5cg3UpHajz7mhYHcKfbJzsUGs93grCpzUmuyybhjPL0zqKTxLLGbVxY+R8g/UGwR8jPVlCQxjGAMYxgDGMYBmPhbxGenTy6PUKwjVwEb2UURuC+ysoDUp45IB9VaVBqFdQyMGVhYZSCpHyCODlJ+0joRpdXHGHKDbKlXujvcG/dTfNcBr4C5Uej9Sng+90spZDZZDywNWVePsx4A4p+e575CVyhLE9l2Z0Rodsc17tdV39UbRmPJoPKl1OmYelHO0H/AMbdv349/e8vXhnxzFqaR6jlJIC36XIHO0kA33tDyK9++Q/2g9P8qeHVKPS/3Ep47kjyj897Un/DmOLhrqeOq3K8DYq71no9vk+/Zf1I/ewN3B3/AOa9kn0qwjfu5y/ZlfhFAvVgK/FGz9/1LTcV8qM1TLVT5kFLyc99fLslDwxjGMoSGR+s6uEk8tY3kcqG2rQFHdVsxA/K39MkMgJtKZNdvANQqgvmr2yEgEe9Otg+1YBL9P1yzRJKn4ZFDD5o4zz9GljEMSq4bclj1gluxY378nkj5xgEhmf+IPAMkcrajQAHfzJpi21WPynsD9D2+aoDQMZmcIzWmS2NwnKElKLwzD9VMrtt50+q4byplKMxHIBsAntYZeRQI+tg6b4uiaF9H1FyI3Hl+a7coW5Adye3ba9V6eTxmidS6RDqF2TxJIvw6g1+19v4zJ/H/hHTaeaGPTiVd4bepkZowl+24mjY/D2oXQIyNVLq2TzH69y996uWXHEvK7+w6CHTqWnRzukhcxsR2YchXBA7FWuvp7ZsmYXH0Z4oTqoWryZ4UjS+5WmIANigNo7HufjnbdDrFljWRDauAwP0OVhBQWlEbLHZLVLrt+tjvxjGbJjK30LqbS6jWIo9KvYl3bvVtCAAduy3V/8A3iO8Y+MtpbT6ZvWOJJR/2/7q/wB+v9P70M6PAcWpaFq4ie1EpJ3hASFK2DuauAxO3aF77SMAndJ4dUoEV9sQLMdlCSWQn1O0g7W1mlrsOa9IZOolAAdhxjAOWMYJwBmZfaRq5mdTFA7Qo0LPNsOzaBPupqqqdDv4FXzwcs/jbxVp9LEElaS5lbb5Rpjt2kjeOVuwLHPJrtkXJpYtVFHJHrH0wZVkQtKd0nq7yB2vaaZSoPb3HGfNSbwUlVOMFNrZ9H5wU2H/AIVotNP1DUeRBppZym02Z2kEYKoV59JDbio/NwRyctPhDrcE8ck+iV9NpoW/FIWImA5YhSSq23BbljZ4BymfaTqo9Rp/+DWKQTiaORNwtVUqQURl4dSTalR6twvkZN+F+troNJFo0iEpg5lYEbG1O7ew3WfwtSnaDZX2rn4pJvCEqpwipSWz6GqDUbY98xVNq7nN0i0LY2fYc8nKF4g+0NnG3S+iP3nYU7XfCKRwDx6jz8Ad8hOo9V1OtkVWuRj+DTxio9ygm6Yn/W5ofSwMuvhfwSsFSz1JP7foi7WFvub/ADnn4oZomQXh7wDJKQ+qBji5+5upJL92I/COSavcT3rkHRY4woAAoAUB8Ads5YwBjGMAZGeIdWqQkNRLkIoZqUsTxuNj0ju30ByTyjfah4i1GkXTtpxTOzqZCtgfhIWiCLPe+/3Z+uZnJQWplaq3bLSml6vC233ZVvtBR5FijjXREyuq7IVrUCSuFO7kLZHsKNX3y/Qa1NHpjI24QqESGMEs7AXtPJ4LE8C+FUXXIGL9G6x52tXUaly5Zg5/U3YAKARXFVVbav2y6dR6hP1DUKAvPIjiv0ovuzHtdVbfwPrKmWvM/wC2PQ/I1Ph1Xw7ecLLx5l99EWHwpHJrZX1M+3y1JjSJQNu69ze1mu24nkk8AcZSuuqYptQoAJWWSlH4eTuHtwNpGaz4Z0XlaSFLuo1JPyxG5j/UnKN4m6dv6qIyLEz6ckA0dv5uePyxn+MueUW3wf4cGlgXeLndR5r8XffaK4AFngf75P4xgDGMYAxjGAMp/wBqmoUdPdNwDOV2rfqamBNDvxx27ZcMxz7Udez67YwKiJFVTfB3esn4HJA/y5zcVZy6mzk4y3lUyft8kbpfBksY9OlkUou5nZSEqNSSN/Iq/wBF7uKsciU8Mx6iXVmLSu8RQ1NJutRsIDcD0t6twRe3JsnmpuHrLxdFiFU8twxsDyEtqfv3CCx9a4rPf9l+nAj1D0LMqp352rGrC/rudz/OXg8xTR0xm7EpvuWfoTP5CLIpWSMBGH1AHIPvYo2PnK8+n39cvgiLTqx+QSXUV9fV/Q/XLgTlX8HuJ5dVrFrZPIscZrvHENu755YtwfZAffNGi04xjAGMYwBjGMAZAeKPCMetMJc7TE9ki7aM1uTgirpee49u+T+MzKKksPoZlCM1pksozb7QNqzQxIiqkMJ2qooDe9UAOKAjHb5x4b6m+i0rakjzI55wnkqKcUPLZwx4v0jg0KUc2azq8f6Xbrt1t95FGeTwNrOpr47qf3OQ+s6uJIdNAGH9mjJb1D/qOSACPlUB7/r+maNE71rxdNriNLpozEJTs3Mw3uKJYemwq1yTd1YFWDl/6X01NPCkUYpI1Cj5/c/X3yneANHHGTJK6LLKAI4iwEgis87Sb9ZF9uyj65e8AYxjAGMYwBjGMAYxnh6x1iPTRGSUkLYAABJZjwAAPk/PHyQMAifHemgOlZ5rDR35bKQJN7cBV3cGzVg8cX7WMs02kklbadMZGAsmNN6hfn9QF+2SnXOuyamQyS+lVvZGORGtc8+7H3b+B9b94S6GNHp2kmIWSQB5CWG1FUGlvtQBJJ+STdVgGbdMljjkjegELqHoVujZgrXQs9w3yCoIogZs+gcmJCxtiqknjk0L7cd8w+O/KFd9gI/xVY/3zYPDevikiqOgASwUH8rneD/7fwbHfAJfGMYAxjGAMYxgDIvxF0RdVCUYWR6l9RX1UR3Xkfv7d6NVkpjAMtj8Dapz920TANtfzCVkQ0DRChlJo+xo/wA8Tmi8Jy6dUSXW6gxcL6JKVWJpVIZWO08DggDtVHi06rQtu3xMEeqNraP2rcODwAQCDxZ75HdS1cz/ANnCR7nH4952gApuNbO/PA+nJwCg9U8MzQyiKON5r7Bdu4AAe7Mu5e/q7+kgji2ufhDw5s0489UZjIZUAO7yrC8Bh72u47eLP0vJBdA08geUKFQUEViSWr8W4BSKsgDn579u/wD5dg5G08nc33j+s7g3q9Xq5/Vfv8nAOXSpD94oJZI32qxazwo3AsSSaaxZN+x5FmQzhDCqKFVQoHYAUBnPAGMYwBjGM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data:image/jpeg;base64,/9j/4AAQSkZJRgABAQAAAQABAAD/2wCEAAkGBhMSERUUEhIWFRUTFxgWGRMXFh0eFRcWHRgaGBodHhsaHSYkIyUvGyIYHy8hJiw1MiwsGSo2ODAqNyYtOCwBCQoKDgwOGQ8PGjUkHiQvLTUyNTUtLy81LjUuNTQqLDUsLC0sLC81KjU1NS00NTM2KTAsNSssLCk1NSwqLCwpKf/AABEIAI4AVwMBIgACEQEDEQH/xAAbAAEAAwADAQAAAAAAAAAAAAAABQYHAgMEAf/EADgQAAICAQMCBQEHAQYHAAAAAAECAxEABBIhBTEGEyJBUWEHIzJCUnGBkSRicoKSoRQWM0NTorH/xAAZAQEBAQEBAQAAAAAAAAAAAAAAAwIEBQH/xAAmEQACAgECBQQDAAAAAAAAAAAAAQIDERIhBBMxQVFxgZGxBaHw/9oADAMBAAIRAxEAPwDccYxgA5Svs063566gM1uZfOPPFSKLABJIpgRX1HucuhzEPDvUG0wg1MQuh5cg3UpHajz7mhYHcKfbJzsUGs93grCpzUmuyybhjPL0zqKTxLLGbVxY+R8g/UGwR8jPVlCQxjGAMYxgDGMYBmPhbxGenTy6PUKwjVwEb2UURuC+ysoDUp45IB9VaVBqFdQyMGVhYZSCpHyCODlJ+0joRpdXHGHKDbKlXujvcG/dTfNcBr4C5Uej9Sng+90spZDZZDywNWVePsx4A4p+e575CVyhLE9l2Z0Rodsc17tdV39UbRmPJoPKl1OmYelHO0H/AMbdv349/e8vXhnxzFqaR6jlJIC36XIHO0kA33tDyK9++Q/2g9P8qeHVKPS/3Ep47kjyj897Un/DmOLhrqeOq3K8DYq71no9vk+/Zf1I/ewN3B3/AOa9kn0qwjfu5y/ZlfhFAvVgK/FGz9/1LTcV8qM1TLVT5kFLyc99fLslDwxjGMoSGR+s6uEk8tY3kcqG2rQFHdVsxA/K39MkMgJtKZNdvANQqgvmr2yEgEe9Otg+1YBL9P1yzRJKn4ZFDD5o4zz9GljEMSq4bclj1gluxY378nkj5xgEhmf+IPAMkcrajQAHfzJpi21WPynsD9D2+aoDQMZmcIzWmS2NwnKElKLwzD9VMrtt50+q4byplKMxHIBsAntYZeRQI+tg6b4uiaF9H1FyI3Hl+a7coW5Adye3ba9V6eTxmidS6RDqF2TxJIvw6g1+19v4zJ/H/hHTaeaGPTiVd4bepkZowl+24mjY/D2oXQIyNVLq2TzH69y996uWXHEvK7+w6CHTqWnRzukhcxsR2YchXBA7FWuvp7ZsmYXH0Z4oTqoWryZ4UjS+5WmIANigNo7HufjnbdDrFljWRDauAwP0OVhBQWlEbLHZLVLrt+tjvxjGbJjK30LqbS6jWIo9KvYl3bvVtCAAduy3V/8A3iO8Y+MtpbT6ZvWOJJR/2/7q/wB+v9P70M6PAcWpaFq4ie1EpJ3hASFK2DuauAxO3aF77SMAndJ4dUoEV9sQLMdlCSWQn1O0g7W1mlrsOa9IZOolAAdhxjAOWMYJwBmZfaRq5mdTFA7Qo0LPNsOzaBPupqqqdDv4FXzwcs/jbxVp9LEElaS5lbb5Rpjt2kjeOVuwLHPJrtkXJpYtVFHJHrH0wZVkQtKd0nq7yB2vaaZSoPb3HGfNSbwUlVOMFNrZ9H5wU2H/AIVotNP1DUeRBppZym02Z2kEYKoV59JDbio/NwRyctPhDrcE8ck+iV9NpoW/FIWImA5YhSSq23BbljZ4BymfaTqo9Rp/+DWKQTiaORNwtVUqQURl4dSTalR6twvkZN+F+troNJFo0iEpg5lYEbG1O7ew3WfwtSnaDZX2rn4pJvCEqpwipSWz6GqDUbY98xVNq7nN0i0LY2fYc8nKF4g+0NnG3S+iP3nYU7XfCKRwDx6jz8Ad8hOo9V1OtkVWuRj+DTxio9ygm6Yn/W5ofSwMuvhfwSsFSz1JP7foi7WFvub/ADnn4oZomQXh7wDJKQ+qBji5+5upJL92I/COSavcT3rkHRY4woAAoAUB8Ads5YwBjGMAZGeIdWqQkNRLkIoZqUsTxuNj0ju30ByTyjfah4i1GkXTtpxTOzqZCtgfhIWiCLPe+/3Z+uZnJQWplaq3bLSml6vC233ZVvtBR5FijjXREyuq7IVrUCSuFO7kLZHsKNX3y/Qa1NHpjI24QqESGMEs7AXtPJ4LE8C+FUXXIGL9G6x52tXUaly5Zg5/U3YAKARXFVVbav2y6dR6hP1DUKAvPIjiv0ovuzHtdVbfwPrKmWvM/wC2PQ/I1Ph1Xw7ecLLx5l99EWHwpHJrZX1M+3y1JjSJQNu69ze1mu24nkk8AcZSuuqYptQoAJWWSlH4eTuHtwNpGaz4Z0XlaSFLuo1JPyxG5j/UnKN4m6dv6qIyLEz6ckA0dv5uePyxn+MueUW3wf4cGlgXeLndR5r8XffaK4AFngf75P4xgDGMYAxjGAMp/wBqmoUdPdNwDOV2rfqamBNDvxx27ZcMxz7Udez67YwKiJFVTfB3esn4HJA/y5zcVZy6mzk4y3lUyft8kbpfBksY9OlkUou5nZSEqNSSN/Iq/wBF7uKsciU8Mx6iXVmLSu8RQ1NJutRsIDcD0t6twRe3JsnmpuHrLxdFiFU8twxsDyEtqfv3CCx9a4rPf9l+nAj1D0LMqp352rGrC/rudz/OXg8xTR0xm7EpvuWfoTP5CLIpWSMBGH1AHIPvYo2PnK8+n39cvgiLTqx+QSXUV9fV/Q/XLgTlX8HuJ5dVrFrZPIscZrvHENu755YtwfZAffNGi04xjAGMYwBjGMAZAeKPCMetMJc7TE9ki7aM1uTgirpee49u+T+MzKKksPoZlCM1pksozb7QNqzQxIiqkMJ2qooDe9UAOKAjHb5x4b6m+i0rakjzI55wnkqKcUPLZwx4v0jg0KUc2azq8f6Xbrt1t95FGeTwNrOpr47qf3OQ+s6uJIdNAGH9mjJb1D/qOSACPlUB7/r+maNE71rxdNriNLpozEJTs3Mw3uKJYemwq1yTd1YFWDl/6X01NPCkUYpI1Cj5/c/X3yneANHHGTJK6LLKAI4iwEgis87Sb9ZF9uyj65e8AYxjAGMYwBjGMAYxnh6x1iPTRGSUkLYAABJZjwAAPk/PHyQMAifHemgOlZ5rDR35bKQJN7cBV3cGzVg8cX7WMs02kklbadMZGAsmNN6hfn9QF+2SnXOuyamQyS+lVvZGORGtc8+7H3b+B9b94S6GNHp2kmIWSQB5CWG1FUGlvtQBJJ+STdVgGbdMljjkjegELqHoVujZgrXQs9w3yCoIogZs+gcmJCxtiqknjk0L7cd8w+O/KFd9gI/xVY/3zYPDevikiqOgASwUH8rneD/7fwbHfAJfGMYAxjGAMYxgDIvxF0RdVCUYWR6l9RX1UR3Xkfv7d6NVkpjAMtj8Dapz920TANtfzCVkQ0DRChlJo+xo/wA8Tmi8Jy6dUSXW6gxcL6JKVWJpVIZWO08DggDtVHi06rQtu3xMEeqNraP2rcODwAQCDxZ75HdS1cz/ANnCR7nH4952gApuNbO/PA+nJwCg9U8MzQyiKON5r7Bdu4AAe7Mu5e/q7+kgji2ufhDw5s0489UZjIZUAO7yrC8Bh72u47eLP0vJBdA08geUKFQUEViSWr8W4BSKsgDn579u/wD5dg5G08nc33j+s7g3q9Xq5/Vfv8nAOXSpD94oJZI32qxazwo3AsSSaaxZN+x5FmQzhDCqKFVQoHYAUBnPAGMYwBjGM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data:image/jpeg;base64,/9j/4AAQSkZJRgABAQAAAQABAAD/2wCEAAkGBhMSERUUEhIWFRUTFxgWGRMXFh0eFRcWHRgaGBodHhsaHSYkIyUvGyIYHy8hJiw1MiwsGSo2ODAqNyYtOCwBCQoKDgwOGQ8PGjUkHiQvLTUyNTUtLy81LjUuNTQqLDUsLC0sLC81KjU1NS00NTM2KTAsNSssLCk1NSwqLCwpKf/AABEIAI4AVwMBIgACEQEDEQH/xAAbAAEAAwADAQAAAAAAAAAAAAAABQYHAgMEAf/EADgQAAICAQMCBQEHAQYHAAAAAAECAxEABBIhBTEGEyJBUWEHIzJCUnGBkSRicoKSoRQWM0NTorH/xAAZAQEBAQEBAQAAAAAAAAAAAAAAAwIEBQH/xAAmEQACAgECBQQDAAAAAAAAAAAAAQIDERIhBBMxQVFxgZGxBaHw/9oADAMBAAIRAxEAPwDccYxgA5Svs063566gM1uZfOPPFSKLABJIpgRX1HucuhzEPDvUG0wg1MQuh5cg3UpHajz7mhYHcKfbJzsUGs93grCpzUmuyybhjPL0zqKTxLLGbVxY+R8g/UGwR8jPVlCQxjGAMYxgDGMYBmPhbxGenTy6PUKwjVwEb2UURuC+ysoDUp45IB9VaVBqFdQyMGVhYZSCpHyCODlJ+0joRpdXHGHKDbKlXujvcG/dTfNcBr4C5Uej9Sng+90spZDZZDywNWVePsx4A4p+e575CVyhLE9l2Z0Rodsc17tdV39UbRmPJoPKl1OmYelHO0H/AMbdv349/e8vXhnxzFqaR6jlJIC36XIHO0kA33tDyK9++Q/2g9P8qeHVKPS/3Ep47kjyj897Un/DmOLhrqeOq3K8DYq71no9vk+/Zf1I/ewN3B3/AOa9kn0qwjfu5y/ZlfhFAvVgK/FGz9/1LTcV8qM1TLVT5kFLyc99fLslDwxjGMoSGR+s6uEk8tY3kcqG2rQFHdVsxA/K39MkMgJtKZNdvANQqgvmr2yEgEe9Otg+1YBL9P1yzRJKn4ZFDD5o4zz9GljEMSq4bclj1gluxY378nkj5xgEhmf+IPAMkcrajQAHfzJpi21WPynsD9D2+aoDQMZmcIzWmS2NwnKElKLwzD9VMrtt50+q4byplKMxHIBsAntYZeRQI+tg6b4uiaF9H1FyI3Hl+a7coW5Adye3ba9V6eTxmidS6RDqF2TxJIvw6g1+19v4zJ/H/hHTaeaGPTiVd4bepkZowl+24mjY/D2oXQIyNVLq2TzH69y996uWXHEvK7+w6CHTqWnRzukhcxsR2YchXBA7FWuvp7ZsmYXH0Z4oTqoWryZ4UjS+5WmIANigNo7HufjnbdDrFljWRDauAwP0OVhBQWlEbLHZLVLrt+tjvxjGbJjK30LqbS6jWIo9KvYl3bvVtCAAduy3V/8A3iO8Y+MtpbT6ZvWOJJR/2/7q/wB+v9P70M6PAcWpaFq4ie1EpJ3hASFK2DuauAxO3aF77SMAndJ4dUoEV9sQLMdlCSWQn1O0g7W1mlrsOa9IZOolAAdhxjAOWMYJwBmZfaRq5mdTFA7Qo0LPNsOzaBPupqqqdDv4FXzwcs/jbxVp9LEElaS5lbb5Rpjt2kjeOVuwLHPJrtkXJpYtVFHJHrH0wZVkQtKd0nq7yB2vaaZSoPb3HGfNSbwUlVOMFNrZ9H5wU2H/AIVotNP1DUeRBppZym02Z2kEYKoV59JDbio/NwRyctPhDrcE8ck+iV9NpoW/FIWImA5YhSSq23BbljZ4BymfaTqo9Rp/+DWKQTiaORNwtVUqQURl4dSTalR6twvkZN+F+troNJFo0iEpg5lYEbG1O7ew3WfwtSnaDZX2rn4pJvCEqpwipSWz6GqDUbY98xVNq7nN0i0LY2fYc8nKF4g+0NnG3S+iP3nYU7XfCKRwDx6jz8Ad8hOo9V1OtkVWuRj+DTxio9ygm6Yn/W5ofSwMuvhfwSsFSz1JP7foi7WFvub/ADnn4oZomQXh7wDJKQ+qBji5+5upJL92I/COSavcT3rkHRY4woAAoAUB8Ads5YwBjGMAZGeIdWqQkNRLkIoZqUsTxuNj0ju30ByTyjfah4i1GkXTtpxTOzqZCtgfhIWiCLPe+/3Z+uZnJQWplaq3bLSml6vC233ZVvtBR5FijjXREyuq7IVrUCSuFO7kLZHsKNX3y/Qa1NHpjI24QqESGMEs7AXtPJ4LE8C+FUXXIGL9G6x52tXUaly5Zg5/U3YAKARXFVVbav2y6dR6hP1DUKAvPIjiv0ovuzHtdVbfwPrKmWvM/wC2PQ/I1Ph1Xw7ecLLx5l99EWHwpHJrZX1M+3y1JjSJQNu69ze1mu24nkk8AcZSuuqYptQoAJWWSlH4eTuHtwNpGaz4Z0XlaSFLuo1JPyxG5j/UnKN4m6dv6qIyLEz6ckA0dv5uePyxn+MueUW3wf4cGlgXeLndR5r8XffaK4AFngf75P4xgDGMYAxjGAMp/wBqmoUdPdNwDOV2rfqamBNDvxx27ZcMxz7Udez67YwKiJFVTfB3esn4HJA/y5zcVZy6mzk4y3lUyft8kbpfBksY9OlkUou5nZSEqNSSN/Iq/wBF7uKsciU8Mx6iXVmLSu8RQ1NJutRsIDcD0t6twRe3JsnmpuHrLxdFiFU8twxsDyEtqfv3CCx9a4rPf9l+nAj1D0LMqp352rGrC/rudz/OXg8xTR0xm7EpvuWfoTP5CLIpWSMBGH1AHIPvYo2PnK8+n39cvgiLTqx+QSXUV9fV/Q/XLgTlX8HuJ5dVrFrZPIscZrvHENu755YtwfZAffNGi04xjAGMYwBjGMAZAeKPCMetMJc7TE9ki7aM1uTgirpee49u+T+MzKKksPoZlCM1pksozb7QNqzQxIiqkMJ2qooDe9UAOKAjHb5x4b6m+i0rakjzI55wnkqKcUPLZwx4v0jg0KUc2azq8f6Xbrt1t95FGeTwNrOpr47qf3OQ+s6uJIdNAGH9mjJb1D/qOSACPlUB7/r+maNE71rxdNriNLpozEJTs3Mw3uKJYemwq1yTd1YFWDl/6X01NPCkUYpI1Cj5/c/X3yneANHHGTJK6LLKAI4iwEgis87Sb9ZF9uyj65e8AYxjAGMYwBjGMAYxnh6x1iPTRGSUkLYAABJZjwAAPk/PHyQMAifHemgOlZ5rDR35bKQJN7cBV3cGzVg8cX7WMs02kklbadMZGAsmNN6hfn9QF+2SnXOuyamQyS+lVvZGORGtc8+7H3b+B9b94S6GNHp2kmIWSQB5CWG1FUGlvtQBJJ+STdVgGbdMljjkjegELqHoVujZgrXQs9w3yCoIogZs+gcmJCxtiqknjk0L7cd8w+O/KFd9gI/xVY/3zYPDevikiqOgASwUH8rneD/7fwbHfAJfGMYAxjGAMYxgDIvxF0RdVCUYWR6l9RX1UR3Xkfv7d6NVkpjAMtj8Dapz920TANtfzCVkQ0DRChlJo+xo/wA8Tmi8Jy6dUSXW6gxcL6JKVWJpVIZWO08DggDtVHi06rQtu3xMEeqNraP2rcODwAQCDxZ75HdS1cz/ANnCR7nH4952gApuNbO/PA+nJwCg9U8MzQyiKON5r7Bdu4AAe7Mu5e/q7+kgji2ufhDw5s0489UZjIZUAO7yrC8Bh72u47eLP0vJBdA08geUKFQUEViSWr8W4BSKsgDn579u/wD5dg5G08nc33j+s7g3q9Xq5/Vfv8nAOXSpD94oJZI32qxazwo3AsSSaaxZN+x5FmQzhDCqKFVQoHYAUBnPAGMYwBjGM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xmlns="" val="133183240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AutoShape 2" descr="data:image/jpeg;base64,/9j/4AAQSkZJRgABAQAAAQABAAD/2wCEAAkGBhMSERUUEhIWFRUTFxgWGRMXFh0eFRcWHRgaGBodHhsaHSYkIyUvGyIYHy8hJiw1MiwsGSo2ODAqNyYtOCwBCQoKDgwOGQ8PGjUkHiQvLTUyNTUtLy81LjUuNTQqLDUsLC0sLC81KjU1NS00NTM2KTAsNSssLCk1NSwqLCwpKf/AABEIAI4AVwMBIgACEQEDEQH/xAAbAAEAAwADAQAAAAAAAAAAAAAABQYHAgMEAf/EADgQAAICAQMCBQEHAQYHAAAAAAECAxEABBIhBTEGEyJBUWEHIzJCUnGBkSRicoKSoRQWM0NTorH/xAAZAQEBAQEBAQAAAAAAAAAAAAAAAwIEBQH/xAAmEQACAgECBQQDAAAAAAAAAAAAAQIDERIhBBMxQVFxgZGxBaHw/9oADAMBAAIRAxEAPwDccYxgA5Svs063566gM1uZfOPPFSKLABJIpgRX1HucuhzEPDvUG0wg1MQuh5cg3UpHajz7mhYHcKfbJzsUGs93grCpzUmuyybhjPL0zqKTxLLGbVxY+R8g/UGwR8jPVlCQxjGAMYxgDGMYBmPhbxGenTy6PUKwjVwEb2UURuC+ysoDUp45IB9VaVBqFdQyMGVhYZSCpHyCODlJ+0joRpdXHGHKDbKlXujvcG/dTfNcBr4C5Uej9Sng+90spZDZZDywNWVePsx4A4p+e575CVyhLE9l2Z0Rodsc17tdV39UbRmPJoPKl1OmYelHO0H/AMbdv349/e8vXhnxzFqaR6jlJIC36XIHO0kA33tDyK9++Q/2g9P8qeHVKPS/3Ep47kjyj897Un/DmOLhrqeOq3K8DYq71no9vk+/Zf1I/ewN3B3/AOa9kn0qwjfu5y/ZlfhFAvVgK/FGz9/1LTcV8qM1TLVT5kFLyc99fLslDwxjGMoSGR+s6uEk8tY3kcqG2rQFHdVsxA/K39MkMgJtKZNdvANQqgvmr2yEgEe9Otg+1YBL9P1yzRJKn4ZFDD5o4zz9GljEMSq4bclj1gluxY378nkj5xgEhmf+IPAMkcrajQAHfzJpi21WPynsD9D2+aoDQMZmcIzWmS2NwnKElKLwzD9VMrtt50+q4byplKMxHIBsAntYZeRQI+tg6b4uiaF9H1FyI3Hl+a7coW5Adye3ba9V6eTxmidS6RDqF2TxJIvw6g1+19v4zJ/H/hHTaeaGPTiVd4bepkZowl+24mjY/D2oXQIyNVLq2TzH69y996uWXHEvK7+w6CHTqWnRzukhcxsR2YchXBA7FWuvp7ZsmYXH0Z4oTqoWryZ4UjS+5WmIANigNo7HufjnbdDrFljWRDauAwP0OVhBQWlEbLHZLVLrt+tjvxjGbJjK30LqbS6jWIo9KvYl3bvVtCAAduy3V/8A3iO8Y+MtpbT6ZvWOJJR/2/7q/wB+v9P70M6PAcWpaFq4ie1EpJ3hASFK2DuauAxO3aF77SMAndJ4dUoEV9sQLMdlCSWQn1O0g7W1mlrsOa9IZOolAAdhxjAOWMYJwBmZfaRq5mdTFA7Qo0LPNsOzaBPupqqqdDv4FXzwcs/jbxVp9LEElaS5lbb5Rpjt2kjeOVuwLHPJrtkXJpYtVFHJHrH0wZVkQtKd0nq7yB2vaaZSoPb3HGfNSbwUlVOMFNrZ9H5wU2H/AIVotNP1DUeRBppZym02Z2kEYKoV59JDbio/NwRyctPhDrcE8ck+iV9NpoW/FIWImA5YhSSq23BbljZ4BymfaTqo9Rp/+DWKQTiaORNwtVUqQURl4dSTalR6twvkZN+F+troNJFo0iEpg5lYEbG1O7ew3WfwtSnaDZX2rn4pJvCEqpwipSWz6GqDUbY98xVNq7nN0i0LY2fYc8nKF4g+0NnG3S+iP3nYU7XfCKRwDx6jz8Ad8hOo9V1OtkVWuRj+DTxio9ygm6Yn/W5ofSwMuvhfwSsFSz1JP7foi7WFvub/ADnn4oZomQXh7wDJKQ+qBji5+5upJL92I/COSavcT3rkHRY4woAAoAUB8Ads5YwBjGMAZGeIdWqQkNRLkIoZqUsTxuNj0ju30ByTyjfah4i1GkXTtpxTOzqZCtgfhIWiCLPe+/3Z+uZnJQWplaq3bLSml6vC233ZVvtBR5FijjXREyuq7IVrUCSuFO7kLZHsKNX3y/Qa1NHpjI24QqESGMEs7AXtPJ4LE8C+FUXXIGL9G6x52tXUaly5Zg5/U3YAKARXFVVbav2y6dR6hP1DUKAvPIjiv0ovuzHtdVbfwPrKmWvM/wC2PQ/I1Ph1Xw7ecLLx5l99EWHwpHJrZX1M+3y1JjSJQNu69ze1mu24nkk8AcZSuuqYptQoAJWWSlH4eTuHtwNpGaz4Z0XlaSFLuo1JPyxG5j/UnKN4m6dv6qIyLEz6ckA0dv5uePyxn+MueUW3wf4cGlgXeLndR5r8XffaK4AFngf75P4xgDGMYAxjGAMp/wBqmoUdPdNwDOV2rfqamBNDvxx27ZcMxz7Udez67YwKiJFVTfB3esn4HJA/y5zcVZy6mzk4y3lUyft8kbpfBksY9OlkUou5nZSEqNSSN/Iq/wBF7uKsciU8Mx6iXVmLSu8RQ1NJutRsIDcD0t6twRe3JsnmpuHrLxdFiFU8twxsDyEtqfv3CCx9a4rPf9l+nAj1D0LMqp352rGrC/rudz/OXg8xTR0xm7EpvuWfoTP5CLIpWSMBGH1AHIPvYo2PnK8+n39cvgiLTqx+QSXUV9fV/Q/XLgTlX8HuJ5dVrFrZPIscZrvHENu755YtwfZAffNGi04xjAGMYwBjGMAZAeKPCMetMJc7TE9ki7aM1uTgirpee49u+T+MzKKksPoZlCM1pksozb7QNqzQxIiqkMJ2qooDe9UAOKAjHb5x4b6m+i0rakjzI55wnkqKcUPLZwx4v0jg0KUc2azq8f6Xbrt1t95FGeTwNrOpr47qf3OQ+s6uJIdNAGH9mjJb1D/qOSACPlUB7/r+maNE71rxdNriNLpozEJTs3Mw3uKJYemwq1yTd1YFWDl/6X01NPCkUYpI1Cj5/c/X3yneANHHGTJK6LLKAI4iwEgis87Sb9ZF9uyj65e8AYxjAGMYwBjGMAYxnh6x1iPTRGSUkLYAABJZjwAAPk/PHyQMAifHemgOlZ5rDR35bKQJN7cBV3cGzVg8cX7WMs02kklbadMZGAsmNN6hfn9QF+2SnXOuyamQyS+lVvZGORGtc8+7H3b+B9b94S6GNHp2kmIWSQB5CWG1FUGlvtQBJJ+STdVgGbdMljjkjegELqHoVujZgrXQs9w3yCoIogZs+gcmJCxtiqknjk0L7cd8w+O/KFd9gI/xVY/3zYPDevikiqOgASwUH8rneD/7fwbHfAJfGMYAxjGAMYxgDIvxF0RdVCUYWR6l9RX1UR3Xkfv7d6NVkpjAMtj8Dapz920TANtfzCVkQ0DRChlJo+xo/wA8Tmi8Jy6dUSXW6gxcL6JKVWJpVIZWO08DggDtVHi06rQtu3xMEeqNraP2rcODwAQCDxZ75HdS1cz/ANnCR7nH4952gApuNbO/PA+nJwCg9U8MzQyiKON5r7Bdu4AAe7Mu5e/q7+kgji2ufhDw5s0489UZjIZUAO7yrC8Bh72u47eLP0vJBdA08geUKFQUEViSWr8W4BSKsgDn579u/wD5dg5G08nc33j+s7g3q9Xq5/Vfv8nAOXSpD94oJZI32qxazwo3AsSSaaxZN+x5FmQzhDCqKFVQoHYAUBnPAGMYwBjGM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data:image/jpeg;base64,/9j/4AAQSkZJRgABAQAAAQABAAD/2wCEAAkGBhMSERUUEhIWFRUTFxgWGRMXFh0eFRcWHRgaGBodHhsaHSYkIyUvGyIYHy8hJiw1MiwsGSo2ODAqNyYtOCwBCQoKDgwOGQ8PGjUkHiQvLTUyNTUtLy81LjUuNTQqLDUsLC0sLC81KjU1NS00NTM2KTAsNSssLCk1NSwqLCwpKf/AABEIAI4AVwMBIgACEQEDEQH/xAAbAAEAAwADAQAAAAAAAAAAAAAABQYHAgMEAf/EADgQAAICAQMCBQEHAQYHAAAAAAECAxEABBIhBTEGEyJBUWEHIzJCUnGBkSRicoKSoRQWM0NTorH/xAAZAQEBAQEBAQAAAAAAAAAAAAAAAwIEBQH/xAAmEQACAgECBQQDAAAAAAAAAAAAAQIDERIhBBMxQVFxgZGxBaHw/9oADAMBAAIRAxEAPwDccYxgA5Svs063566gM1uZfOPPFSKLABJIpgRX1HucuhzEPDvUG0wg1MQuh5cg3UpHajz7mhYHcKfbJzsUGs93grCpzUmuyybhjPL0zqKTxLLGbVxY+R8g/UGwR8jPVlCQxjGAMYxgDGMYBmPhbxGenTy6PUKwjVwEb2UURuC+ysoDUp45IB9VaVBqFdQyMGVhYZSCpHyCODlJ+0joRpdXHGHKDbKlXujvcG/dTfNcBr4C5Uej9Sng+90spZDZZDywNWVePsx4A4p+e575CVyhLE9l2Z0Rodsc17tdV39UbRmPJoPKl1OmYelHO0H/AMbdv349/e8vXhnxzFqaR6jlJIC36XIHO0kA33tDyK9++Q/2g9P8qeHVKPS/3Ep47kjyj897Un/DmOLhrqeOq3K8DYq71no9vk+/Zf1I/ewN3B3/AOa9kn0qwjfu5y/ZlfhFAvVgK/FGz9/1LTcV8qM1TLVT5kFLyc99fLslDwxjGMoSGR+s6uEk8tY3kcqG2rQFHdVsxA/K39MkMgJtKZNdvANQqgvmr2yEgEe9Otg+1YBL9P1yzRJKn4ZFDD5o4zz9GljEMSq4bclj1gluxY378nkj5xgEhmf+IPAMkcrajQAHfzJpi21WPynsD9D2+aoDQMZmcIzWmS2NwnKElKLwzD9VMrtt50+q4byplKMxHIBsAntYZeRQI+tg6b4uiaF9H1FyI3Hl+a7coW5Adye3ba9V6eTxmidS6RDqF2TxJIvw6g1+19v4zJ/H/hHTaeaGPTiVd4bepkZowl+24mjY/D2oXQIyNVLq2TzH69y996uWXHEvK7+w6CHTqWnRzukhcxsR2YchXBA7FWuvp7ZsmYXH0Z4oTqoWryZ4UjS+5WmIANigNo7HufjnbdDrFljWRDauAwP0OVhBQWlEbLHZLVLrt+tjvxjGbJjK30LqbS6jWIo9KvYl3bvVtCAAduy3V/8A3iO8Y+MtpbT6ZvWOJJR/2/7q/wB+v9P70M6PAcWpaFq4ie1EpJ3hASFK2DuauAxO3aF77SMAndJ4dUoEV9sQLMdlCSWQn1O0g7W1mlrsOa9IZOolAAdhxjAOWMYJwBmZfaRq5mdTFA7Qo0LPNsOzaBPupqqqdDv4FXzwcs/jbxVp9LEElaS5lbb5Rpjt2kjeOVuwLHPJrtkXJpYtVFHJHrH0wZVkQtKd0nq7yB2vaaZSoPb3HGfNSbwUlVOMFNrZ9H5wU2H/AIVotNP1DUeRBppZym02Z2kEYKoV59JDbio/NwRyctPhDrcE8ck+iV9NpoW/FIWImA5YhSSq23BbljZ4BymfaTqo9Rp/+DWKQTiaORNwtVUqQURl4dSTalR6twvkZN+F+troNJFo0iEpg5lYEbG1O7ew3WfwtSnaDZX2rn4pJvCEqpwipSWz6GqDUbY98xVNq7nN0i0LY2fYc8nKF4g+0NnG3S+iP3nYU7XfCKRwDx6jz8Ad8hOo9V1OtkVWuRj+DTxio9ygm6Yn/W5ofSwMuvhfwSsFSz1JP7foi7WFvub/ADnn4oZomQXh7wDJKQ+qBji5+5upJL92I/COSavcT3rkHRY4woAAoAUB8Ads5YwBjGMAZGeIdWqQkNRLkIoZqUsTxuNj0ju30ByTyjfah4i1GkXTtpxTOzqZCtgfhIWiCLPe+/3Z+uZnJQWplaq3bLSml6vC233ZVvtBR5FijjXREyuq7IVrUCSuFO7kLZHsKNX3y/Qa1NHpjI24QqESGMEs7AXtPJ4LE8C+FUXXIGL9G6x52tXUaly5Zg5/U3YAKARXFVVbav2y6dR6hP1DUKAvPIjiv0ovuzHtdVbfwPrKmWvM/wC2PQ/I1Ph1Xw7ecLLx5l99EWHwpHJrZX1M+3y1JjSJQNu69ze1mu24nkk8AcZSuuqYptQoAJWWSlH4eTuHtwNpGaz4Z0XlaSFLuo1JPyxG5j/UnKN4m6dv6qIyLEz6ckA0dv5uePyxn+MueUW3wf4cGlgXeLndR5r8XffaK4AFngf75P4xgDGMYAxjGAMp/wBqmoUdPdNwDOV2rfqamBNDvxx27ZcMxz7Udez67YwKiJFVTfB3esn4HJA/y5zcVZy6mzk4y3lUyft8kbpfBksY9OlkUou5nZSEqNSSN/Iq/wBF7uKsciU8Mx6iXVmLSu8RQ1NJutRsIDcD0t6twRe3JsnmpuHrLxdFiFU8twxsDyEtqfv3CCx9a4rPf9l+nAj1D0LMqp352rGrC/rudz/OXg8xTR0xm7EpvuWfoTP5CLIpWSMBGH1AHIPvYo2PnK8+n39cvgiLTqx+QSXUV9fV/Q/XLgTlX8HuJ5dVrFrZPIscZrvHENu755YtwfZAffNGi04xjAGMYwBjGMAZAeKPCMetMJc7TE9ki7aM1uTgirpee49u+T+MzKKksPoZlCM1pksozb7QNqzQxIiqkMJ2qooDe9UAOKAjHb5x4b6m+i0rakjzI55wnkqKcUPLZwx4v0jg0KUc2azq8f6Xbrt1t95FGeTwNrOpr47qf3OQ+s6uJIdNAGH9mjJb1D/qOSACPlUB7/r+maNE71rxdNriNLpozEJTs3Mw3uKJYemwq1yTd1YFWDl/6X01NPCkUYpI1Cj5/c/X3yneANHHGTJK6LLKAI4iwEgis87Sb9ZF9uyj65e8AYxjAGMYwBjGMAYxnh6x1iPTRGSUkLYAABJZjwAAPk/PHyQMAifHemgOlZ5rDR35bKQJN7cBV3cGzVg8cX7WMs02kklbadMZGAsmNN6hfn9QF+2SnXOuyamQyS+lVvZGORGtc8+7H3b+B9b94S6GNHp2kmIWSQB5CWG1FUGlvtQBJJ+STdVgGbdMljjkjegELqHoVujZgrXQs9w3yCoIogZs+gcmJCxtiqknjk0L7cd8w+O/KFd9gI/xVY/3zYPDevikiqOgASwUH8rneD/7fwbHfAJfGMYAxjGAMYxgDIvxF0RdVCUYWR6l9RX1UR3Xkfv7d6NVkpjAMtj8Dapz920TANtfzCVkQ0DRChlJo+xo/wA8Tmi8Jy6dUSXW6gxcL6JKVWJpVIZWO08DggDtVHi06rQtu3xMEeqNraP2rcODwAQCDxZ75HdS1cz/ANnCR7nH4952gApuNbO/PA+nJwCg9U8MzQyiKON5r7Bdu4AAe7Mu5e/q7+kgji2ufhDw5s0489UZjIZUAO7yrC8Bh72u47eLP0vJBdA08geUKFQUEViSWr8W4BSKsgDn579u/wD5dg5G08nc33j+s7g3q9Xq5/Vfv8nAOXSpD94oJZI32qxazwo3AsSSaaxZN+x5FmQzhDCqKFVQoHYAUBnPAGMYwBjGM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data:image/jpeg;base64,/9j/4AAQSkZJRgABAQAAAQABAAD/2wCEAAkGBhMSERUUEhIWFRUTFxgWGRMXFh0eFRcWHRgaGBodHhsaHSYkIyUvGyIYHy8hJiw1MiwsGSo2ODAqNyYtOCwBCQoKDgwOGQ8PGjUkHiQvLTUyNTUtLy81LjUuNTQqLDUsLC0sLC81KjU1NS00NTM2KTAsNSssLCk1NSwqLCwpKf/AABEIAI4AVwMBIgACEQEDEQH/xAAbAAEAAwADAQAAAAAAAAAAAAAABQYHAgMEAf/EADgQAAICAQMCBQEHAQYHAAAAAAECAxEABBIhBTEGEyJBUWEHIzJCUnGBkSRicoKSoRQWM0NTorH/xAAZAQEBAQEBAQAAAAAAAAAAAAAAAwIEBQH/xAAmEQACAgECBQQDAAAAAAAAAAAAAQIDERIhBBMxQVFxgZGxBaHw/9oADAMBAAIRAxEAPwDccYxgA5Svs063566gM1uZfOPPFSKLABJIpgRX1HucuhzEPDvUG0wg1MQuh5cg3UpHajz7mhYHcKfbJzsUGs93grCpzUmuyybhjPL0zqKTxLLGbVxY+R8g/UGwR8jPVlCQxjGAMYxgDGMYBmPhbxGenTy6PUKwjVwEb2UURuC+ysoDUp45IB9VaVBqFdQyMGVhYZSCpHyCODlJ+0joRpdXHGHKDbKlXujvcG/dTfNcBr4C5Uej9Sng+90spZDZZDywNWVePsx4A4p+e575CVyhLE9l2Z0Rodsc17tdV39UbRmPJoPKl1OmYelHO0H/AMbdv349/e8vXhnxzFqaR6jlJIC36XIHO0kA33tDyK9++Q/2g9P8qeHVKPS/3Ep47kjyj897Un/DmOLhrqeOq3K8DYq71no9vk+/Zf1I/ewN3B3/AOa9kn0qwjfu5y/ZlfhFAvVgK/FGz9/1LTcV8qM1TLVT5kFLyc99fLslDwxjGMoSGR+s6uEk8tY3kcqG2rQFHdVsxA/K39MkMgJtKZNdvANQqgvmr2yEgEe9Otg+1YBL9P1yzRJKn4ZFDD5o4zz9GljEMSq4bclj1gluxY378nkj5xgEhmf+IPAMkcrajQAHfzJpi21WPynsD9D2+aoDQMZmcIzWmS2NwnKElKLwzD9VMrtt50+q4byplKMxHIBsAntYZeRQI+tg6b4uiaF9H1FyI3Hl+a7coW5Adye3ba9V6eTxmidS6RDqF2TxJIvw6g1+19v4zJ/H/hHTaeaGPTiVd4bepkZowl+24mjY/D2oXQIyNVLq2TzH69y996uWXHEvK7+w6CHTqWnRzukhcxsR2YchXBA7FWuvp7ZsmYXH0Z4oTqoWryZ4UjS+5WmIANigNo7HufjnbdDrFljWRDauAwP0OVhBQWlEbLHZLVLrt+tjvxjGbJjK30LqbS6jWIo9KvYl3bvVtCAAduy3V/8A3iO8Y+MtpbT6ZvWOJJR/2/7q/wB+v9P70M6PAcWpaFq4ie1EpJ3hASFK2DuauAxO3aF77SMAndJ4dUoEV9sQLMdlCSWQn1O0g7W1mlrsOa9IZOolAAdhxjAOWMYJwBmZfaRq5mdTFA7Qo0LPNsOzaBPupqqqdDv4FXzwcs/jbxVp9LEElaS5lbb5Rpjt2kjeOVuwLHPJrtkXJpYtVFHJHrH0wZVkQtKd0nq7yB2vaaZSoPb3HGfNSbwUlVOMFNrZ9H5wU2H/AIVotNP1DUeRBppZym02Z2kEYKoV59JDbio/NwRyctPhDrcE8ck+iV9NpoW/FIWImA5YhSSq23BbljZ4BymfaTqo9Rp/+DWKQTiaORNwtVUqQURl4dSTalR6twvkZN+F+troNJFo0iEpg5lYEbG1O7ew3WfwtSnaDZX2rn4pJvCEqpwipSWz6GqDUbY98xVNq7nN0i0LY2fYc8nKF4g+0NnG3S+iP3nYU7XfCKRwDx6jz8Ad8hOo9V1OtkVWuRj+DTxio9ygm6Yn/W5ofSwMuvhfwSsFSz1JP7foi7WFvub/ADnn4oZomQXh7wDJKQ+qBji5+5upJL92I/COSavcT3rkHRY4woAAoAUB8Ads5YwBjGMAZGeIdWqQkNRLkIoZqUsTxuNj0ju30ByTyjfah4i1GkXTtpxTOzqZCtgfhIWiCLPe+/3Z+uZnJQWplaq3bLSml6vC233ZVvtBR5FijjXREyuq7IVrUCSuFO7kLZHsKNX3y/Qa1NHpjI24QqESGMEs7AXtPJ4LE8C+FUXXIGL9G6x52tXUaly5Zg5/U3YAKARXFVVbav2y6dR6hP1DUKAvPIjiv0ovuzHtdVbfwPrKmWvM/wC2PQ/I1Ph1Xw7ecLLx5l99EWHwpHJrZX1M+3y1JjSJQNu69ze1mu24nkk8AcZSuuqYptQoAJWWSlH4eTuHtwNpGaz4Z0XlaSFLuo1JPyxG5j/UnKN4m6dv6qIyLEz6ckA0dv5uePyxn+MueUW3wf4cGlgXeLndR5r8XffaK4AFngf75P4xgDGMYAxjGAMp/wBqmoUdPdNwDOV2rfqamBNDvxx27ZcMxz7Udez67YwKiJFVTfB3esn4HJA/y5zcVZy6mzk4y3lUyft8kbpfBksY9OlkUou5nZSEqNSSN/Iq/wBF7uKsciU8Mx6iXVmLSu8RQ1NJutRsIDcD0t6twRe3JsnmpuHrLxdFiFU8twxsDyEtqfv3CCx9a4rPf9l+nAj1D0LMqp352rGrC/rudz/OXg8xTR0xm7EpvuWfoTP5CLIpWSMBGH1AHIPvYo2PnK8+n39cvgiLTqx+QSXUV9fV/Q/XLgTlX8HuJ5dVrFrZPIscZrvHENu755YtwfZAffNGi04xjAGMYwBjGMAZAeKPCMetMJc7TE9ki7aM1uTgirpee49u+T+MzKKksPoZlCM1pksozb7QNqzQxIiqkMJ2qooDe9UAOKAjHb5x4b6m+i0rakjzI55wnkqKcUPLZwx4v0jg0KUc2azq8f6Xbrt1t95FGeTwNrOpr47qf3OQ+s6uJIdNAGH9mjJb1D/qOSACPlUB7/r+maNE71rxdNriNLpozEJTs3Mw3uKJYemwq1yTd1YFWDl/6X01NPCkUYpI1Cj5/c/X3yneANHHGTJK6LLKAI4iwEgis87Sb9ZF9uyj65e8AYxjAGMYwBjGMAYxnh6x1iPTRGSUkLYAABJZjwAAPk/PHyQMAifHemgOlZ5rDR35bKQJN7cBV3cGzVg8cX7WMs02kklbadMZGAsmNN6hfn9QF+2SnXOuyamQyS+lVvZGORGtc8+7H3b+B9b94S6GNHp2kmIWSQB5CWG1FUGlvtQBJJ+STdVgGbdMljjkjegELqHoVujZgrXQs9w3yCoIogZs+gcmJCxtiqknjk0L7cd8w+O/KFd9gI/xVY/3zYPDevikiqOgASwUH8rneD/7fwbHfAJfGMYAxjGAMYxgDIvxF0RdVCUYWR6l9RX1UR3Xkfv7d6NVkpjAMtj8Dapz920TANtfzCVkQ0DRChlJo+xo/wA8Tmi8Jy6dUSXW6gxcL6JKVWJpVIZWO08DggDtVHi06rQtu3xMEeqNraP2rcODwAQCDxZ75HdS1cz/ANnCR7nH4952gApuNbO/PA+nJwCg9U8MzQyiKON5r7Bdu4AAe7Mu5e/q7+kgji2ufhDw5s0489UZjIZUAO7yrC8Bh72u47eLP0vJBdA08geUKFQUEViSWr8W4BSKsgDn579u/wD5dg5G08nc33j+s7g3q9Xq5/Vfv8nAOXSpD94oJZI32qxazwo3AsSSaaxZN+x5FmQzhDCqKFVQoHYAUBnPAGMYwBjGM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4427984" y="-27384"/>
            <a:ext cx="4844596" cy="830997"/>
          </a:xfrm>
          <a:prstGeom prst="rect">
            <a:avLst/>
          </a:prstGeom>
        </p:spPr>
        <p:txBody>
          <a:bodyPr wrap="none">
            <a:spAutoFit/>
          </a:bodyPr>
          <a:lstStyle/>
          <a:p>
            <a:pPr algn="ctr"/>
            <a:r>
              <a:rPr lang="fr-FR" sz="2400" b="1" dirty="0">
                <a:solidFill>
                  <a:srgbClr val="864300"/>
                </a:solidFill>
                <a:latin typeface="Comic Sans MS" pitchFamily="66" charset="0"/>
              </a:rPr>
              <a:t>La </a:t>
            </a:r>
            <a:r>
              <a:rPr lang="fr-FR" sz="2400" b="1" dirty="0" err="1">
                <a:solidFill>
                  <a:srgbClr val="864300"/>
                </a:solidFill>
                <a:latin typeface="Comic Sans MS" pitchFamily="66" charset="0"/>
              </a:rPr>
              <a:t>caecotrophie</a:t>
            </a:r>
            <a:r>
              <a:rPr lang="fr-FR" sz="2400" b="1" dirty="0">
                <a:solidFill>
                  <a:srgbClr val="864300"/>
                </a:solidFill>
                <a:latin typeface="Comic Sans MS" pitchFamily="66" charset="0"/>
              </a:rPr>
              <a:t> </a:t>
            </a:r>
            <a:endParaRPr lang="fr-FR" sz="2400" b="1" dirty="0" smtClean="0">
              <a:solidFill>
                <a:srgbClr val="864300"/>
              </a:solidFill>
              <a:latin typeface="Comic Sans MS" pitchFamily="66" charset="0"/>
            </a:endParaRPr>
          </a:p>
          <a:p>
            <a:pPr algn="ctr"/>
            <a:r>
              <a:rPr lang="fr-FR" sz="2400" b="1" dirty="0" smtClean="0">
                <a:solidFill>
                  <a:srgbClr val="864300"/>
                </a:solidFill>
                <a:latin typeface="Comic Sans MS" pitchFamily="66" charset="0"/>
              </a:rPr>
              <a:t>(</a:t>
            </a:r>
            <a:r>
              <a:rPr lang="fr-FR" sz="2400" b="1" dirty="0">
                <a:solidFill>
                  <a:srgbClr val="864300"/>
                </a:solidFill>
                <a:latin typeface="Comic Sans MS" pitchFamily="66" charset="0"/>
              </a:rPr>
              <a:t>le fait de manger ses crottes)</a:t>
            </a:r>
          </a:p>
        </p:txBody>
      </p:sp>
      <p:sp>
        <p:nvSpPr>
          <p:cNvPr id="7" name="Rectangle 6"/>
          <p:cNvSpPr/>
          <p:nvPr/>
        </p:nvSpPr>
        <p:spPr>
          <a:xfrm>
            <a:off x="2699792" y="1412776"/>
            <a:ext cx="4824536"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89457" y="803613"/>
            <a:ext cx="8984799" cy="523220"/>
          </a:xfrm>
          <a:prstGeom prst="rect">
            <a:avLst/>
          </a:prstGeom>
        </p:spPr>
        <p:txBody>
          <a:bodyPr wrap="square">
            <a:spAutoFit/>
          </a:bodyPr>
          <a:lstStyle/>
          <a:p>
            <a:pPr algn="ctr"/>
            <a:r>
              <a:rPr lang="fr-FR" sz="2800" b="1" dirty="0" smtClean="0">
                <a:solidFill>
                  <a:srgbClr val="FF7D25"/>
                </a:solidFill>
              </a:rPr>
              <a:t>Les lapins produisent deux sortes de crottes </a:t>
            </a:r>
          </a:p>
        </p:txBody>
      </p:sp>
      <p:pic>
        <p:nvPicPr>
          <p:cNvPr id="8200" name="Picture 8" descr="Caecotrophes de lapin"/>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55031" y="5780289"/>
            <a:ext cx="1419225" cy="106680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Caecotrophes de lapin"/>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108170" y="5769023"/>
            <a:ext cx="1419225" cy="106680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2441315" y="1831464"/>
            <a:ext cx="6702685" cy="2677656"/>
          </a:xfrm>
          <a:prstGeom prst="rect">
            <a:avLst/>
          </a:prstGeom>
        </p:spPr>
        <p:txBody>
          <a:bodyPr wrap="square">
            <a:spAutoFit/>
          </a:bodyPr>
          <a:lstStyle/>
          <a:p>
            <a:pPr marL="285750" indent="-285750" algn="just">
              <a:buFontTx/>
              <a:buChar char="-"/>
            </a:pPr>
            <a:r>
              <a:rPr lang="fr-FR" sz="2400" dirty="0" smtClean="0"/>
              <a:t>Sont très </a:t>
            </a:r>
            <a:r>
              <a:rPr lang="fr-FR" sz="2400" dirty="0"/>
              <a:t>riches, elles contiennent des éléments qui n'ont pas été digérées au premier passage tels que </a:t>
            </a:r>
            <a:r>
              <a:rPr lang="fr-FR" sz="2400" b="1" dirty="0">
                <a:solidFill>
                  <a:srgbClr val="00B0F0"/>
                </a:solidFill>
              </a:rPr>
              <a:t>des protéines</a:t>
            </a:r>
            <a:r>
              <a:rPr lang="fr-FR" sz="2400" dirty="0"/>
              <a:t>, des </a:t>
            </a:r>
            <a:r>
              <a:rPr lang="fr-FR" sz="2400" b="1" dirty="0">
                <a:solidFill>
                  <a:srgbClr val="FFC000"/>
                </a:solidFill>
              </a:rPr>
              <a:t>vitamines</a:t>
            </a:r>
            <a:r>
              <a:rPr lang="fr-FR" sz="2400" dirty="0"/>
              <a:t>, du </a:t>
            </a:r>
            <a:r>
              <a:rPr lang="fr-FR" sz="2400" b="1" dirty="0">
                <a:solidFill>
                  <a:srgbClr val="00B050"/>
                </a:solidFill>
              </a:rPr>
              <a:t>glucose</a:t>
            </a:r>
            <a:r>
              <a:rPr lang="fr-FR" sz="2400" dirty="0"/>
              <a:t> et de </a:t>
            </a:r>
            <a:r>
              <a:rPr lang="fr-FR" sz="2400" b="1" dirty="0">
                <a:solidFill>
                  <a:schemeClr val="bg1">
                    <a:lumMod val="50000"/>
                  </a:schemeClr>
                </a:solidFill>
              </a:rPr>
              <a:t>la cellulose</a:t>
            </a:r>
            <a:r>
              <a:rPr lang="fr-FR" sz="2400" dirty="0" smtClean="0"/>
              <a:t>.</a:t>
            </a:r>
          </a:p>
          <a:p>
            <a:pPr marL="285750" indent="-285750" algn="just">
              <a:buFontTx/>
              <a:buChar char="-"/>
            </a:pPr>
            <a:endParaRPr lang="fr-FR" sz="2400" dirty="0" smtClean="0"/>
          </a:p>
          <a:p>
            <a:pPr marL="285750" indent="-285750" algn="just">
              <a:buFontTx/>
              <a:buChar char="-"/>
            </a:pPr>
            <a:r>
              <a:rPr lang="fr-FR" sz="2400" dirty="0" smtClean="0"/>
              <a:t>Sont  </a:t>
            </a:r>
            <a:r>
              <a:rPr lang="fr-FR" sz="2400" dirty="0"/>
              <a:t>mangées par les lapins directement à la sortie de l'anus </a:t>
            </a:r>
            <a:r>
              <a:rPr lang="fr-FR" sz="2400" dirty="0" smtClean="0"/>
              <a:t>donc on ne peux pas les </a:t>
            </a:r>
            <a:r>
              <a:rPr lang="fr-FR" sz="2400" dirty="0"/>
              <a:t>observer.</a:t>
            </a:r>
          </a:p>
        </p:txBody>
      </p:sp>
      <p:sp>
        <p:nvSpPr>
          <p:cNvPr id="10" name="Nuage 9"/>
          <p:cNvSpPr/>
          <p:nvPr/>
        </p:nvSpPr>
        <p:spPr>
          <a:xfrm>
            <a:off x="155575" y="1326833"/>
            <a:ext cx="1818928" cy="1001487"/>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a:t>les crottes dures </a:t>
            </a:r>
          </a:p>
        </p:txBody>
      </p:sp>
      <p:sp>
        <p:nvSpPr>
          <p:cNvPr id="12" name="Nuage 11"/>
          <p:cNvSpPr/>
          <p:nvPr/>
        </p:nvSpPr>
        <p:spPr>
          <a:xfrm>
            <a:off x="3491880" y="1174158"/>
            <a:ext cx="2499312" cy="1154162"/>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a:t>les crottes </a:t>
            </a:r>
            <a:r>
              <a:rPr lang="fr-FR" dirty="0" smtClean="0"/>
              <a:t>molles </a:t>
            </a:r>
            <a:endParaRPr lang="fr-FR" dirty="0"/>
          </a:p>
        </p:txBody>
      </p:sp>
    </p:spTree>
    <p:extLst>
      <p:ext uri="{BB962C8B-B14F-4D97-AF65-F5344CB8AC3E}">
        <p14:creationId xmlns:p14="http://schemas.microsoft.com/office/powerpoint/2010/main" xmlns="" val="3803557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grpId="1" nodeType="clickEffect">
                                  <p:stCondLst>
                                    <p:cond delay="0"/>
                                  </p:stCondLst>
                                  <p:childTnLst>
                                    <p:animMotion origin="layout" path="M 3.61111E-6 -4.07407E-6 L -0.34931 0.00324 " pathEditMode="relative" rAng="0" ptsTypes="AA">
                                      <p:cBhvr>
                                        <p:cTn id="15" dur="2000" fill="hold"/>
                                        <p:tgtEl>
                                          <p:spTgt spid="12"/>
                                        </p:tgtEl>
                                        <p:attrNameLst>
                                          <p:attrName>ppt_x</p:attrName>
                                          <p:attrName>ppt_y</p:attrName>
                                        </p:attrNameLst>
                                      </p:cBhvr>
                                      <p:rCtr x="-17465" y="162"/>
                                    </p:animMotion>
                                  </p:childTnLst>
                                </p:cTn>
                              </p:par>
                            </p:childTnLst>
                          </p:cTn>
                        </p:par>
                        <p:par>
                          <p:cTn id="16" fill="hold">
                            <p:stCondLst>
                              <p:cond delay="2000"/>
                            </p:stCondLst>
                            <p:childTnLst>
                              <p:par>
                                <p:cTn id="17" presetID="5"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2699792" y="1412776"/>
            <a:ext cx="4824536"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1520" y="764704"/>
            <a:ext cx="8784976" cy="3785652"/>
          </a:xfrm>
          <a:prstGeom prst="rect">
            <a:avLst/>
          </a:prstGeom>
        </p:spPr>
        <p:txBody>
          <a:bodyPr wrap="square">
            <a:spAutoFit/>
          </a:bodyPr>
          <a:lstStyle/>
          <a:p>
            <a:pPr algn="just"/>
            <a:r>
              <a:rPr lang="fr-FR" sz="2400" dirty="0" smtClean="0"/>
              <a:t>Ces </a:t>
            </a:r>
            <a:r>
              <a:rPr lang="fr-FR" sz="2400" dirty="0"/>
              <a:t>crottes sont fabriquées dans </a:t>
            </a:r>
            <a:r>
              <a:rPr lang="fr-FR" sz="2400" b="1" dirty="0">
                <a:solidFill>
                  <a:schemeClr val="accent6">
                    <a:lumMod val="75000"/>
                  </a:schemeClr>
                </a:solidFill>
              </a:rPr>
              <a:t>le </a:t>
            </a:r>
            <a:r>
              <a:rPr lang="fr-FR" sz="2400" b="1" dirty="0" err="1">
                <a:solidFill>
                  <a:schemeClr val="accent6">
                    <a:lumMod val="75000"/>
                  </a:schemeClr>
                </a:solidFill>
              </a:rPr>
              <a:t>caecum</a:t>
            </a:r>
            <a:r>
              <a:rPr lang="fr-FR" sz="2400" b="1" dirty="0">
                <a:solidFill>
                  <a:schemeClr val="accent6">
                    <a:lumMod val="75000"/>
                  </a:schemeClr>
                </a:solidFill>
              </a:rPr>
              <a:t> </a:t>
            </a:r>
            <a:r>
              <a:rPr lang="fr-FR" sz="2400" dirty="0"/>
              <a:t>(partie terminale du tube digestif, juste après l'intestin grêle). </a:t>
            </a:r>
            <a:endParaRPr lang="fr-FR" sz="2400" dirty="0" smtClean="0"/>
          </a:p>
          <a:p>
            <a:pPr algn="just"/>
            <a:endParaRPr lang="fr-FR" sz="2400" dirty="0"/>
          </a:p>
          <a:p>
            <a:pPr algn="just"/>
            <a:r>
              <a:rPr lang="fr-FR" sz="2400" dirty="0" smtClean="0"/>
              <a:t>C'est </a:t>
            </a:r>
            <a:r>
              <a:rPr lang="fr-FR" sz="2400" dirty="0"/>
              <a:t>dans ce réservoir qu'il y a </a:t>
            </a:r>
            <a:r>
              <a:rPr lang="fr-FR" sz="2400" b="1" dirty="0">
                <a:solidFill>
                  <a:schemeClr val="accent6">
                    <a:lumMod val="75000"/>
                  </a:schemeClr>
                </a:solidFill>
              </a:rPr>
              <a:t>fermentation</a:t>
            </a:r>
            <a:r>
              <a:rPr lang="fr-FR" sz="2400" dirty="0"/>
              <a:t> grâce aux bactéries, ce qui permet la digestion de la cellulose et la production de vitamines</a:t>
            </a:r>
            <a:r>
              <a:rPr lang="fr-FR" sz="2400" dirty="0" smtClean="0"/>
              <a:t>.</a:t>
            </a:r>
          </a:p>
          <a:p>
            <a:pPr algn="just"/>
            <a:endParaRPr lang="fr-FR" sz="2400" dirty="0"/>
          </a:p>
          <a:p>
            <a:pPr algn="just"/>
            <a:r>
              <a:rPr lang="fr-FR" sz="2400" dirty="0"/>
              <a:t>La </a:t>
            </a:r>
            <a:r>
              <a:rPr lang="fr-FR" sz="2400" dirty="0" err="1"/>
              <a:t>caecotrophie</a:t>
            </a:r>
            <a:r>
              <a:rPr lang="fr-FR" sz="2400" dirty="0"/>
              <a:t> est donc nécessaire pour que le lapin n'ait pas de </a:t>
            </a:r>
            <a:r>
              <a:rPr lang="fr-FR" sz="2400" dirty="0" smtClean="0"/>
              <a:t>carence </a:t>
            </a:r>
            <a:r>
              <a:rPr lang="fr-FR" sz="2400" b="1" dirty="0" smtClean="0">
                <a:solidFill>
                  <a:schemeClr val="accent6">
                    <a:lumMod val="75000"/>
                  </a:schemeClr>
                </a:solidFill>
              </a:rPr>
              <a:t>(la </a:t>
            </a:r>
            <a:r>
              <a:rPr lang="fr-FR" sz="2400" b="1" dirty="0">
                <a:solidFill>
                  <a:schemeClr val="accent6">
                    <a:lumMod val="75000"/>
                  </a:schemeClr>
                </a:solidFill>
              </a:rPr>
              <a:t>digestion dure 4 à 5 </a:t>
            </a:r>
            <a:r>
              <a:rPr lang="fr-FR" sz="2400" b="1" dirty="0" smtClean="0">
                <a:solidFill>
                  <a:schemeClr val="accent6">
                    <a:lumMod val="75000"/>
                  </a:schemeClr>
                </a:solidFill>
              </a:rPr>
              <a:t>heure)</a:t>
            </a:r>
            <a:r>
              <a:rPr lang="fr-FR" sz="2400" dirty="0" smtClean="0"/>
              <a:t>.</a:t>
            </a:r>
            <a:endParaRPr lang="fr-FR" sz="2400" dirty="0"/>
          </a:p>
          <a:p>
            <a:pPr algn="just"/>
            <a:r>
              <a:rPr lang="fr-FR" sz="2400" dirty="0"/>
              <a:t/>
            </a:r>
            <a:br>
              <a:rPr lang="fr-FR" sz="2400" dirty="0"/>
            </a:br>
            <a:endParaRPr lang="fr-FR" sz="2400" dirty="0"/>
          </a:p>
        </p:txBody>
      </p:sp>
    </p:spTree>
    <p:extLst>
      <p:ext uri="{BB962C8B-B14F-4D97-AF65-F5344CB8AC3E}">
        <p14:creationId xmlns:p14="http://schemas.microsoft.com/office/powerpoint/2010/main" xmlns="" val="149326470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chéma : la caecotrophie du lapin na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17" y="161130"/>
            <a:ext cx="7419975" cy="5572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708843" y="5733256"/>
            <a:ext cx="5081391" cy="523220"/>
          </a:xfrm>
          <a:prstGeom prst="rect">
            <a:avLst/>
          </a:prstGeom>
        </p:spPr>
        <p:txBody>
          <a:bodyPr wrap="none">
            <a:spAutoFit/>
          </a:bodyPr>
          <a:lstStyle/>
          <a:p>
            <a:r>
              <a:rPr lang="fr-FR" sz="2800" dirty="0"/>
              <a:t>Schéma : la </a:t>
            </a:r>
            <a:r>
              <a:rPr lang="fr-FR" sz="2800" dirty="0" err="1"/>
              <a:t>caecotrophie</a:t>
            </a:r>
            <a:r>
              <a:rPr lang="fr-FR" sz="2800" dirty="0"/>
              <a:t> du </a:t>
            </a:r>
            <a:r>
              <a:rPr lang="fr-FR" sz="2800" dirty="0" smtClean="0"/>
              <a:t>lapin</a:t>
            </a:r>
            <a:endParaRPr lang="fr-FR" sz="2800" dirty="0"/>
          </a:p>
        </p:txBody>
      </p:sp>
    </p:spTree>
    <p:extLst>
      <p:ext uri="{BB962C8B-B14F-4D97-AF65-F5344CB8AC3E}">
        <p14:creationId xmlns:p14="http://schemas.microsoft.com/office/powerpoint/2010/main" xmlns="" val="270350244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lient\Desktop\dossier lapin\note.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0" b="98684" l="0" r="100000"/>
                    </a14:imgEffect>
                  </a14:imgLayer>
                </a14:imgProps>
              </a:ext>
              <a:ext uri="{28A0092B-C50C-407E-A947-70E740481C1C}">
                <a14:useLocalDpi xmlns:a14="http://schemas.microsoft.com/office/drawing/2010/main" xmlns="" val="0"/>
              </a:ext>
            </a:extLst>
          </a:blip>
          <a:srcRect/>
          <a:stretch>
            <a:fillRect/>
          </a:stretch>
        </p:blipFill>
        <p:spPr bwMode="auto">
          <a:xfrm>
            <a:off x="-1689543" y="-497070"/>
            <a:ext cx="8640960" cy="77048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407220" y="1361671"/>
            <a:ext cx="4725304" cy="3416320"/>
          </a:xfrm>
          <a:prstGeom prst="rect">
            <a:avLst/>
          </a:prstGeom>
        </p:spPr>
        <p:txBody>
          <a:bodyPr wrap="square">
            <a:spAutoFit/>
          </a:bodyPr>
          <a:lstStyle/>
          <a:p>
            <a:pPr algn="just"/>
            <a:r>
              <a:rPr lang="fr-FR" sz="2400" b="1" u="sng" dirty="0" smtClean="0">
                <a:solidFill>
                  <a:schemeClr val="accent6">
                    <a:lumMod val="75000"/>
                  </a:schemeClr>
                </a:solidFill>
                <a:effectLst>
                  <a:outerShdw blurRad="38100" dist="38100" dir="2700000" algn="tl">
                    <a:srgbClr val="000000">
                      <a:alpha val="43137"/>
                    </a:srgbClr>
                  </a:outerShdw>
                </a:effectLst>
              </a:rPr>
              <a:t>La tête:</a:t>
            </a:r>
            <a:r>
              <a:rPr lang="fr-FR" sz="2400" dirty="0"/>
              <a:t> possède des vibrisses tactiles </a:t>
            </a:r>
            <a:r>
              <a:rPr lang="fr-FR" sz="2400" dirty="0">
                <a:solidFill>
                  <a:srgbClr val="00B050"/>
                </a:solidFill>
              </a:rPr>
              <a:t>(moustaches) </a:t>
            </a:r>
            <a:r>
              <a:rPr lang="fr-FR" sz="2400" dirty="0"/>
              <a:t>au-dessus des lèvres, sur les joues et au dessus des </a:t>
            </a:r>
            <a:r>
              <a:rPr lang="fr-FR" sz="2400" dirty="0" smtClean="0"/>
              <a:t>yeux</a:t>
            </a:r>
            <a:r>
              <a:rPr lang="fr-FR" sz="2400" dirty="0"/>
              <a:t>. </a:t>
            </a:r>
            <a:endParaRPr lang="fr-FR" sz="2400" dirty="0" smtClean="0"/>
          </a:p>
          <a:p>
            <a:pPr algn="just"/>
            <a:r>
              <a:rPr lang="fr-FR" sz="2400" b="1" u="sng" dirty="0" smtClean="0">
                <a:solidFill>
                  <a:schemeClr val="accent6">
                    <a:lumMod val="75000"/>
                  </a:schemeClr>
                </a:solidFill>
                <a:effectLst>
                  <a:outerShdw blurRad="38100" dist="38100" dir="2700000" algn="tl">
                    <a:srgbClr val="000000">
                      <a:alpha val="43137"/>
                    </a:srgbClr>
                  </a:outerShdw>
                </a:effectLst>
              </a:rPr>
              <a:t>Le nez:</a:t>
            </a:r>
            <a:r>
              <a:rPr lang="fr-FR" sz="2400" b="1" dirty="0" smtClean="0">
                <a:solidFill>
                  <a:schemeClr val="accent6">
                    <a:lumMod val="75000"/>
                  </a:schemeClr>
                </a:solidFill>
                <a:effectLst>
                  <a:outerShdw blurRad="38100" dist="38100" dir="2700000" algn="tl">
                    <a:srgbClr val="000000">
                      <a:alpha val="43137"/>
                    </a:srgbClr>
                  </a:outerShdw>
                </a:effectLst>
              </a:rPr>
              <a:t> </a:t>
            </a:r>
            <a:r>
              <a:rPr lang="fr-FR" sz="2400" dirty="0" smtClean="0"/>
              <a:t>mobile</a:t>
            </a:r>
            <a:r>
              <a:rPr lang="fr-FR" sz="2400" dirty="0"/>
              <a:t>, facteur d'un système olfactif très développé</a:t>
            </a:r>
            <a:r>
              <a:rPr lang="fr-FR" sz="2400" dirty="0" smtClean="0"/>
              <a:t>.</a:t>
            </a:r>
            <a:endParaRPr lang="fr-FR" sz="2400" dirty="0"/>
          </a:p>
          <a:p>
            <a:pPr algn="just"/>
            <a:endParaRPr lang="fr-FR" sz="2400" dirty="0"/>
          </a:p>
          <a:p>
            <a:pPr algn="just"/>
            <a:r>
              <a:rPr lang="fr-FR" sz="2400" b="1" u="sng" dirty="0" smtClean="0">
                <a:solidFill>
                  <a:schemeClr val="accent6">
                    <a:lumMod val="75000"/>
                  </a:schemeClr>
                </a:solidFill>
                <a:effectLst>
                  <a:outerShdw blurRad="38100" dist="38100" dir="2700000" algn="tl">
                    <a:srgbClr val="000000">
                      <a:alpha val="43137"/>
                    </a:srgbClr>
                  </a:outerShdw>
                </a:effectLst>
              </a:rPr>
              <a:t>Le </a:t>
            </a:r>
            <a:r>
              <a:rPr lang="fr-FR" sz="2400" b="1" u="sng" dirty="0">
                <a:solidFill>
                  <a:schemeClr val="accent6">
                    <a:lumMod val="75000"/>
                  </a:schemeClr>
                </a:solidFill>
                <a:effectLst>
                  <a:outerShdw blurRad="38100" dist="38100" dir="2700000" algn="tl">
                    <a:srgbClr val="000000">
                      <a:alpha val="43137"/>
                    </a:srgbClr>
                  </a:outerShdw>
                </a:effectLst>
              </a:rPr>
              <a:t>cou :</a:t>
            </a:r>
            <a:r>
              <a:rPr lang="fr-FR" sz="2400" dirty="0"/>
              <a:t> très court. Présence d'un fanon chez les femelles.</a:t>
            </a:r>
          </a:p>
        </p:txBody>
      </p:sp>
      <p:pic>
        <p:nvPicPr>
          <p:cNvPr id="5" name="Picture 2" descr="http://t0.gstatic.com/images?q=tbn:ANd9GcRJ0CRqFJf5jGA72bvB4BIOnXqDvRkuTF2uvIzFyCMVcPvUlAK4c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602878">
            <a:off x="550538" y="1760060"/>
            <a:ext cx="3385435" cy="27859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560524" y="2509017"/>
            <a:ext cx="4572000" cy="1200329"/>
          </a:xfrm>
          <a:prstGeom prst="rect">
            <a:avLst/>
          </a:prstGeom>
        </p:spPr>
        <p:txBody>
          <a:bodyPr>
            <a:spAutoFit/>
          </a:bodyPr>
          <a:lstStyle/>
          <a:p>
            <a:r>
              <a:rPr lang="fr-FR" sz="2400" b="1" u="sng" dirty="0">
                <a:solidFill>
                  <a:schemeClr val="accent6">
                    <a:lumMod val="75000"/>
                  </a:schemeClr>
                </a:solidFill>
                <a:effectLst>
                  <a:outerShdw blurRad="38100" dist="38100" dir="2700000" algn="tl">
                    <a:srgbClr val="000000">
                      <a:alpha val="43137"/>
                    </a:srgbClr>
                  </a:outerShdw>
                </a:effectLst>
              </a:rPr>
              <a:t>Le squelette :</a:t>
            </a:r>
            <a:r>
              <a:rPr lang="fr-FR" sz="2400" dirty="0"/>
              <a:t> très léger, ne représente que 7% de sa masse corporelle</a:t>
            </a:r>
          </a:p>
        </p:txBody>
      </p:sp>
      <p:pic>
        <p:nvPicPr>
          <p:cNvPr id="8" name="Picture 4" descr="http://www.recettes-enfants.com/images/carottes-300x210.pn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748249" y="5229200"/>
            <a:ext cx="2127129" cy="1488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843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427802">
            <a:off x="770247" y="1835771"/>
            <a:ext cx="3245639" cy="266768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4355976" y="1085830"/>
            <a:ext cx="4572000" cy="4647426"/>
          </a:xfrm>
          <a:prstGeom prst="rect">
            <a:avLst/>
          </a:prstGeom>
        </p:spPr>
        <p:txBody>
          <a:bodyPr>
            <a:spAutoFit/>
          </a:bodyPr>
          <a:lstStyle/>
          <a:p>
            <a:pPr algn="just"/>
            <a:r>
              <a:rPr lang="fr-FR" sz="3200" b="1" u="sng" dirty="0">
                <a:solidFill>
                  <a:schemeClr val="accent6">
                    <a:lumMod val="75000"/>
                  </a:schemeClr>
                </a:solidFill>
                <a:effectLst>
                  <a:outerShdw blurRad="38100" dist="38100" dir="2700000" algn="tl">
                    <a:srgbClr val="000000">
                      <a:alpha val="43137"/>
                    </a:srgbClr>
                  </a:outerShdw>
                </a:effectLst>
              </a:rPr>
              <a:t>Le corps </a:t>
            </a:r>
            <a:r>
              <a:rPr lang="fr-FR" sz="2400" b="1" dirty="0"/>
              <a:t>:</a:t>
            </a:r>
            <a:r>
              <a:rPr lang="fr-FR" sz="2400" dirty="0"/>
              <a:t> l'arrière du corps est arrondi, le thorax est plus petit que l'abdomen. </a:t>
            </a:r>
            <a:endParaRPr lang="fr-FR" sz="2400" dirty="0" smtClean="0"/>
          </a:p>
          <a:p>
            <a:pPr algn="just"/>
            <a:endParaRPr lang="fr-FR" sz="2400" dirty="0" smtClean="0"/>
          </a:p>
          <a:p>
            <a:pPr algn="just"/>
            <a:r>
              <a:rPr lang="fr-FR" sz="2400" dirty="0" smtClean="0">
                <a:solidFill>
                  <a:schemeClr val="accent6">
                    <a:lumMod val="75000"/>
                  </a:schemeClr>
                </a:solidFill>
              </a:rPr>
              <a:t>Les </a:t>
            </a:r>
            <a:r>
              <a:rPr lang="fr-FR" sz="2400" dirty="0">
                <a:solidFill>
                  <a:schemeClr val="accent6">
                    <a:lumMod val="75000"/>
                  </a:schemeClr>
                </a:solidFill>
              </a:rPr>
              <a:t>membres antérieurs </a:t>
            </a:r>
            <a:r>
              <a:rPr lang="fr-FR" sz="2400" dirty="0"/>
              <a:t>sont fins et possèdent cinq doigts alors que ceux </a:t>
            </a:r>
            <a:r>
              <a:rPr lang="fr-FR" sz="2400" dirty="0">
                <a:solidFill>
                  <a:schemeClr val="accent6">
                    <a:lumMod val="75000"/>
                  </a:schemeClr>
                </a:solidFill>
              </a:rPr>
              <a:t>postérieurs</a:t>
            </a:r>
            <a:r>
              <a:rPr lang="fr-FR" sz="2400" dirty="0"/>
              <a:t> sont grands, puissants et ne possèdent que quatre doigts. </a:t>
            </a:r>
            <a:endParaRPr lang="fr-FR" sz="2400" dirty="0" smtClean="0"/>
          </a:p>
          <a:p>
            <a:pPr algn="just"/>
            <a:endParaRPr lang="fr-FR" sz="2400" dirty="0"/>
          </a:p>
          <a:p>
            <a:pPr algn="just"/>
            <a:r>
              <a:rPr lang="fr-FR" sz="2400" b="1" dirty="0" smtClean="0">
                <a:solidFill>
                  <a:schemeClr val="accent3">
                    <a:lumMod val="50000"/>
                  </a:schemeClr>
                </a:solidFill>
              </a:rPr>
              <a:t>Les </a:t>
            </a:r>
            <a:r>
              <a:rPr lang="fr-FR" sz="2400" b="1" dirty="0">
                <a:solidFill>
                  <a:schemeClr val="accent3">
                    <a:lumMod val="50000"/>
                  </a:schemeClr>
                </a:solidFill>
              </a:rPr>
              <a:t>pattes ne possèdent pas de coussinets.</a:t>
            </a:r>
          </a:p>
        </p:txBody>
      </p:sp>
      <p:sp>
        <p:nvSpPr>
          <p:cNvPr id="6" name="ZoneTexte 5"/>
          <p:cNvSpPr txBox="1"/>
          <p:nvPr/>
        </p:nvSpPr>
        <p:spPr>
          <a:xfrm>
            <a:off x="6372200" y="44624"/>
            <a:ext cx="2678938" cy="707886"/>
          </a:xfrm>
          <a:prstGeom prst="rect">
            <a:avLst/>
          </a:prstGeom>
          <a:noFill/>
        </p:spPr>
        <p:txBody>
          <a:bodyPr wrap="none" rtlCol="0">
            <a:spAutoFit/>
          </a:bodyPr>
          <a:lstStyle/>
          <a:p>
            <a:r>
              <a:rPr lang="fr-FR" sz="4000" b="1" dirty="0" smtClean="0">
                <a:solidFill>
                  <a:srgbClr val="003300"/>
                </a:solidFill>
                <a:latin typeface="Comic Sans MS" pitchFamily="66" charset="0"/>
              </a:rPr>
              <a:t>Anatomie </a:t>
            </a:r>
            <a:endParaRPr lang="fr-FR" sz="4000" b="1" dirty="0">
              <a:solidFill>
                <a:srgbClr val="003300"/>
              </a:solidFill>
              <a:latin typeface="Comic Sans MS" pitchFamily="66" charset="0"/>
            </a:endParaRPr>
          </a:p>
        </p:txBody>
      </p:sp>
      <p:sp>
        <p:nvSpPr>
          <p:cNvPr id="13" name="Rectangle 12"/>
          <p:cNvSpPr/>
          <p:nvPr/>
        </p:nvSpPr>
        <p:spPr>
          <a:xfrm>
            <a:off x="4283968" y="1268760"/>
            <a:ext cx="4590256" cy="4154984"/>
          </a:xfrm>
          <a:prstGeom prst="rect">
            <a:avLst/>
          </a:prstGeom>
        </p:spPr>
        <p:txBody>
          <a:bodyPr wrap="square">
            <a:spAutoFit/>
          </a:bodyPr>
          <a:lstStyle/>
          <a:p>
            <a:pPr algn="just"/>
            <a:r>
              <a:rPr lang="fr-FR" sz="2400" b="1" u="sng" dirty="0">
                <a:solidFill>
                  <a:schemeClr val="accent6">
                    <a:lumMod val="75000"/>
                  </a:schemeClr>
                </a:solidFill>
                <a:effectLst>
                  <a:outerShdw blurRad="38100" dist="38100" dir="2700000" algn="tl">
                    <a:srgbClr val="000000">
                      <a:alpha val="43137"/>
                    </a:srgbClr>
                  </a:outerShdw>
                </a:effectLst>
              </a:rPr>
              <a:t>Les dents </a:t>
            </a:r>
            <a:r>
              <a:rPr lang="fr-FR" sz="2400" b="1" dirty="0"/>
              <a:t>:</a:t>
            </a:r>
            <a:r>
              <a:rPr lang="fr-FR" sz="2400" dirty="0"/>
              <a:t> poussent en permanence </a:t>
            </a:r>
            <a:r>
              <a:rPr lang="fr-FR" sz="2400" dirty="0" smtClean="0"/>
              <a:t>(≈ </a:t>
            </a:r>
            <a:r>
              <a:rPr lang="fr-FR" sz="2400" dirty="0"/>
              <a:t>12 cm par an</a:t>
            </a:r>
            <a:r>
              <a:rPr lang="fr-FR" sz="2400" dirty="0" smtClean="0"/>
              <a:t>). </a:t>
            </a:r>
          </a:p>
          <a:p>
            <a:pPr algn="just"/>
            <a:endParaRPr lang="fr-FR" sz="2400" dirty="0" smtClean="0"/>
          </a:p>
          <a:p>
            <a:pPr algn="just"/>
            <a:r>
              <a:rPr lang="fr-FR" sz="2400" dirty="0" smtClean="0">
                <a:solidFill>
                  <a:srgbClr val="FF7D25"/>
                </a:solidFill>
              </a:rPr>
              <a:t>28 </a:t>
            </a:r>
            <a:r>
              <a:rPr lang="fr-FR" sz="2400" dirty="0">
                <a:solidFill>
                  <a:srgbClr val="FF7D25"/>
                </a:solidFill>
              </a:rPr>
              <a:t>dents </a:t>
            </a:r>
            <a:r>
              <a:rPr lang="fr-FR" sz="2400" dirty="0" smtClean="0">
                <a:solidFill>
                  <a:srgbClr val="FF7D25"/>
                </a:solidFill>
              </a:rPr>
              <a:t>dont:</a:t>
            </a:r>
          </a:p>
          <a:p>
            <a:pPr algn="just"/>
            <a:endParaRPr lang="fr-FR" sz="2400" dirty="0" smtClean="0"/>
          </a:p>
          <a:p>
            <a:pPr algn="just"/>
            <a:r>
              <a:rPr lang="fr-FR" sz="2400" b="1" dirty="0" smtClean="0">
                <a:solidFill>
                  <a:schemeClr val="accent3">
                    <a:lumMod val="50000"/>
                  </a:schemeClr>
                </a:solidFill>
              </a:rPr>
              <a:t>4</a:t>
            </a:r>
            <a:r>
              <a:rPr lang="fr-FR" sz="2400" dirty="0" smtClean="0"/>
              <a:t> </a:t>
            </a:r>
            <a:r>
              <a:rPr lang="fr-FR" sz="2400" dirty="0"/>
              <a:t>incisives, </a:t>
            </a:r>
            <a:r>
              <a:rPr lang="fr-FR" sz="2400" b="1" dirty="0">
                <a:solidFill>
                  <a:schemeClr val="accent3">
                    <a:lumMod val="50000"/>
                  </a:schemeClr>
                </a:solidFill>
              </a:rPr>
              <a:t>6</a:t>
            </a:r>
            <a:r>
              <a:rPr lang="fr-FR" sz="2400" dirty="0"/>
              <a:t> prémolaires et </a:t>
            </a:r>
            <a:r>
              <a:rPr lang="fr-FR" sz="2400" b="1" dirty="0">
                <a:solidFill>
                  <a:schemeClr val="accent3">
                    <a:lumMod val="50000"/>
                  </a:schemeClr>
                </a:solidFill>
              </a:rPr>
              <a:t>6</a:t>
            </a:r>
            <a:r>
              <a:rPr lang="fr-FR" sz="2400" dirty="0"/>
              <a:t> molaires sur </a:t>
            </a:r>
            <a:r>
              <a:rPr lang="fr-FR" sz="2400" b="1" dirty="0">
                <a:solidFill>
                  <a:schemeClr val="accent3">
                    <a:lumMod val="50000"/>
                  </a:schemeClr>
                </a:solidFill>
              </a:rPr>
              <a:t>la mâchoire supérieure</a:t>
            </a:r>
            <a:r>
              <a:rPr lang="fr-FR" sz="2400" b="1" dirty="0" smtClean="0">
                <a:solidFill>
                  <a:schemeClr val="accent3">
                    <a:lumMod val="50000"/>
                  </a:schemeClr>
                </a:solidFill>
              </a:rPr>
              <a:t>,</a:t>
            </a:r>
          </a:p>
          <a:p>
            <a:pPr algn="just"/>
            <a:endParaRPr lang="fr-FR" sz="2400" dirty="0"/>
          </a:p>
          <a:p>
            <a:pPr algn="just"/>
            <a:r>
              <a:rPr lang="fr-FR" sz="2400" dirty="0" smtClean="0"/>
              <a:t> </a:t>
            </a:r>
            <a:r>
              <a:rPr lang="fr-FR" sz="2400" b="1" dirty="0">
                <a:solidFill>
                  <a:schemeClr val="accent3">
                    <a:lumMod val="50000"/>
                  </a:schemeClr>
                </a:solidFill>
              </a:rPr>
              <a:t>2</a:t>
            </a:r>
            <a:r>
              <a:rPr lang="fr-FR" sz="2400" dirty="0"/>
              <a:t> incisives, </a:t>
            </a:r>
            <a:r>
              <a:rPr lang="fr-FR" sz="2400" b="1" dirty="0">
                <a:solidFill>
                  <a:schemeClr val="accent3">
                    <a:lumMod val="50000"/>
                  </a:schemeClr>
                </a:solidFill>
              </a:rPr>
              <a:t>4</a:t>
            </a:r>
            <a:r>
              <a:rPr lang="fr-FR" sz="2400" dirty="0"/>
              <a:t> prémolaires et </a:t>
            </a:r>
            <a:r>
              <a:rPr lang="fr-FR" sz="2400" b="1" dirty="0">
                <a:solidFill>
                  <a:schemeClr val="accent3">
                    <a:lumMod val="50000"/>
                  </a:schemeClr>
                </a:solidFill>
              </a:rPr>
              <a:t>6</a:t>
            </a:r>
            <a:r>
              <a:rPr lang="fr-FR" sz="2400" dirty="0"/>
              <a:t> molaires sur </a:t>
            </a:r>
            <a:r>
              <a:rPr lang="fr-FR" sz="2400" b="1" dirty="0">
                <a:solidFill>
                  <a:schemeClr val="accent3">
                    <a:lumMod val="50000"/>
                  </a:schemeClr>
                </a:solidFill>
              </a:rPr>
              <a:t>la mâchoire inférieure</a:t>
            </a:r>
          </a:p>
        </p:txBody>
      </p:sp>
      <p:pic>
        <p:nvPicPr>
          <p:cNvPr id="14"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20338660" flipH="1">
            <a:off x="935547" y="1703964"/>
            <a:ext cx="2915036" cy="305882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20299503">
            <a:off x="994491" y="1733387"/>
            <a:ext cx="2971800" cy="30099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167955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436"/>
                                        </p:tgtEl>
                                      </p:cBhvr>
                                    </p:animEffect>
                                    <p:set>
                                      <p:cBhvr>
                                        <p:cTn id="17" dur="1" fill="hold">
                                          <p:stCondLst>
                                            <p:cond delay="499"/>
                                          </p:stCondLst>
                                        </p:cTn>
                                        <p:tgtEl>
                                          <p:spTgt spid="1843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0.70"/>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55" presetClass="entr" presetSubtype="0" fill="hold" nodeType="with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p:cTn id="4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4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6" dur="10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4">
                                            <p:txEl>
                                              <p:pRg st="0" end="0"/>
                                            </p:txEl>
                                          </p:spTgt>
                                        </p:tgtEl>
                                      </p:cBhvr>
                                    </p:animEffect>
                                    <p:set>
                                      <p:cBhvr>
                                        <p:cTn id="54" dur="1" fill="hold">
                                          <p:stCondLst>
                                            <p:cond delay="499"/>
                                          </p:stCondLst>
                                        </p:cTn>
                                        <p:tgtEl>
                                          <p:spTgt spid="4">
                                            <p:txEl>
                                              <p:pRg st="0" end="0"/>
                                            </p:txEl>
                                          </p:spTgt>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8435"/>
                                        </p:tgtEl>
                                        <p:attrNameLst>
                                          <p:attrName>style.visibility</p:attrName>
                                        </p:attrNameLst>
                                      </p:cBhvr>
                                      <p:to>
                                        <p:strVal val="visible"/>
                                      </p:to>
                                    </p:set>
                                    <p:animEffect transition="in" filter="fade">
                                      <p:cBhvr>
                                        <p:cTn id="58" dur="500"/>
                                        <p:tgtEl>
                                          <p:spTgt spid="18435"/>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strVal val="#ppt_w*0.70"/>
                                          </p:val>
                                        </p:tav>
                                        <p:tav tm="100000">
                                          <p:val>
                                            <p:strVal val="#ppt_w"/>
                                          </p:val>
                                        </p:tav>
                                      </p:tavLst>
                                    </p:anim>
                                    <p:anim calcmode="lin" valueType="num">
                                      <p:cBhvr>
                                        <p:cTn id="62" dur="1000" fill="hold"/>
                                        <p:tgtEl>
                                          <p:spTgt spid="11"/>
                                        </p:tgtEl>
                                        <p:attrNameLst>
                                          <p:attrName>ppt_h</p:attrName>
                                        </p:attrNameLst>
                                      </p:cBhvr>
                                      <p:tavLst>
                                        <p:tav tm="0">
                                          <p:val>
                                            <p:strVal val="#ppt_h"/>
                                          </p:val>
                                        </p:tav>
                                        <p:tav tm="100000">
                                          <p:val>
                                            <p:strVal val="#ppt_h"/>
                                          </p:val>
                                        </p:tav>
                                      </p:tavLst>
                                    </p:anim>
                                    <p:animEffect transition="in" filter="fade">
                                      <p:cBhvr>
                                        <p:cTn id="6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allAtOnce"/>
      <p:bldP spid="11" grpId="0"/>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5922" y="2807064"/>
            <a:ext cx="4253345" cy="425334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2654665"/>
            <a:ext cx="4253345" cy="425334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4211835" y="41106"/>
            <a:ext cx="4927952" cy="584775"/>
          </a:xfrm>
          <a:prstGeom prst="rect">
            <a:avLst/>
          </a:prstGeom>
          <a:noFill/>
        </p:spPr>
        <p:txBody>
          <a:bodyPr wrap="none" rtlCol="0">
            <a:spAutoFit/>
          </a:bodyPr>
          <a:lstStyle/>
          <a:p>
            <a:r>
              <a:rPr lang="fr-FR" sz="3200" b="1" dirty="0" smtClean="0">
                <a:solidFill>
                  <a:srgbClr val="00B050"/>
                </a:solidFill>
                <a:latin typeface="Comic Sans MS" pitchFamily="66" charset="0"/>
              </a:rPr>
              <a:t>Qu’est ce qu’un lapin ??</a:t>
            </a:r>
            <a:endParaRPr lang="fr-FR" sz="3200" b="1" dirty="0">
              <a:solidFill>
                <a:srgbClr val="00B050"/>
              </a:solidFill>
              <a:latin typeface="Comic Sans MS" pitchFamily="66" charset="0"/>
            </a:endParaRPr>
          </a:p>
        </p:txBody>
      </p:sp>
      <p:pic>
        <p:nvPicPr>
          <p:cNvPr id="3075"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75" y="2602486"/>
            <a:ext cx="4253345" cy="425334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79512" y="980728"/>
            <a:ext cx="8784976" cy="3970318"/>
          </a:xfrm>
          <a:prstGeom prst="rect">
            <a:avLst/>
          </a:prstGeom>
        </p:spPr>
        <p:txBody>
          <a:bodyPr wrap="square">
            <a:spAutoFit/>
          </a:bodyPr>
          <a:lstStyle/>
          <a:p>
            <a:pPr algn="just"/>
            <a:r>
              <a:rPr lang="fr-FR" sz="2800" dirty="0" smtClean="0"/>
              <a:t>     C'est </a:t>
            </a:r>
            <a:r>
              <a:rPr lang="fr-FR" sz="2800" dirty="0"/>
              <a:t>un animal à mœurs </a:t>
            </a:r>
            <a:r>
              <a:rPr lang="fr-FR" sz="2800" dirty="0" smtClean="0"/>
              <a:t>crépusculaires </a:t>
            </a:r>
            <a:r>
              <a:rPr lang="fr-FR" sz="2800" dirty="0"/>
              <a:t>et nocturnes, </a:t>
            </a:r>
            <a:r>
              <a:rPr lang="fr-FR" sz="2800" dirty="0" smtClean="0"/>
              <a:t> constructeurs </a:t>
            </a:r>
            <a:r>
              <a:rPr lang="fr-FR" sz="2800" dirty="0"/>
              <a:t>de terriers en pleine </a:t>
            </a:r>
            <a:r>
              <a:rPr lang="fr-FR" sz="2800" dirty="0" smtClean="0"/>
              <a:t>nature.</a:t>
            </a:r>
          </a:p>
          <a:p>
            <a:pPr algn="just"/>
            <a:r>
              <a:rPr lang="fr-FR" sz="2800" dirty="0" smtClean="0"/>
              <a:t>     </a:t>
            </a:r>
          </a:p>
          <a:p>
            <a:pPr algn="just"/>
            <a:r>
              <a:rPr lang="fr-FR" sz="2800" dirty="0"/>
              <a:t> </a:t>
            </a:r>
            <a:r>
              <a:rPr lang="fr-FR" sz="2800" dirty="0" smtClean="0"/>
              <a:t>    Avant </a:t>
            </a:r>
            <a:r>
              <a:rPr lang="fr-FR" sz="2800" dirty="0"/>
              <a:t>la mise bas, la femelle </a:t>
            </a:r>
            <a:r>
              <a:rPr lang="fr-FR" sz="2800" dirty="0" smtClean="0"/>
              <a:t> construit </a:t>
            </a:r>
            <a:r>
              <a:rPr lang="fr-FR" sz="2800" dirty="0"/>
              <a:t>un nid avec ses poils et les </a:t>
            </a:r>
            <a:r>
              <a:rPr lang="fr-FR" sz="2800" dirty="0" smtClean="0"/>
              <a:t>matériaux </a:t>
            </a:r>
            <a:r>
              <a:rPr lang="fr-FR" sz="2800" dirty="0"/>
              <a:t>secs de son environnement </a:t>
            </a:r>
            <a:r>
              <a:rPr lang="fr-FR" sz="2800" dirty="0" smtClean="0"/>
              <a:t>(</a:t>
            </a:r>
            <a:r>
              <a:rPr lang="fr-FR" sz="2800" dirty="0"/>
              <a:t>herbes ou feuilles sèches,…). </a:t>
            </a:r>
            <a:endParaRPr lang="fr-FR" sz="2800" dirty="0" smtClean="0"/>
          </a:p>
          <a:p>
            <a:pPr algn="just"/>
            <a:r>
              <a:rPr lang="fr-FR" sz="2800" dirty="0" smtClean="0"/>
              <a:t>     </a:t>
            </a:r>
          </a:p>
          <a:p>
            <a:pPr algn="just"/>
            <a:r>
              <a:rPr lang="fr-FR" sz="2800" dirty="0"/>
              <a:t> </a:t>
            </a:r>
            <a:r>
              <a:rPr lang="fr-FR" sz="2800" dirty="0" smtClean="0"/>
              <a:t>    C'est aussi </a:t>
            </a:r>
            <a:r>
              <a:rPr lang="fr-FR" sz="2800" dirty="0"/>
              <a:t>un animal calme, peu bruyant, </a:t>
            </a:r>
            <a:r>
              <a:rPr lang="fr-FR" sz="2800" dirty="0" smtClean="0"/>
              <a:t>docile </a:t>
            </a:r>
            <a:r>
              <a:rPr lang="fr-FR" sz="2800" dirty="0"/>
              <a:t>et qui aime être traité avec </a:t>
            </a:r>
            <a:r>
              <a:rPr lang="fr-FR" sz="2800" dirty="0" smtClean="0"/>
              <a:t>beaucoup </a:t>
            </a:r>
            <a:r>
              <a:rPr lang="fr-FR" sz="2800" dirty="0"/>
              <a:t>de douceur.</a:t>
            </a:r>
          </a:p>
        </p:txBody>
      </p:sp>
      <p:pic>
        <p:nvPicPr>
          <p:cNvPr id="8"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07504" y="980728"/>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61183" y="2204864"/>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79512" y="3933056"/>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622277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2123728" y="1514942"/>
            <a:ext cx="4824536" cy="3066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13" descr="C:\Users\client\Desktop\dossier lapin\img_1317992291_5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933306"/>
            <a:ext cx="3960440" cy="469166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Nuage 4"/>
          <p:cNvSpPr/>
          <p:nvPr/>
        </p:nvSpPr>
        <p:spPr>
          <a:xfrm>
            <a:off x="899592" y="260648"/>
            <a:ext cx="2053386" cy="1296144"/>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7D25"/>
                </a:solidFill>
              </a:rPr>
              <a:t>T</a:t>
            </a:r>
            <a:r>
              <a:rPr lang="fr-FR" sz="2800" b="1" dirty="0" smtClean="0">
                <a:solidFill>
                  <a:srgbClr val="FF7D25"/>
                </a:solidFill>
              </a:rPr>
              <a:t>imide</a:t>
            </a:r>
            <a:endParaRPr lang="fr-FR" sz="2800" b="1" dirty="0">
              <a:solidFill>
                <a:srgbClr val="FF7D25"/>
              </a:solidFill>
            </a:endParaRPr>
          </a:p>
        </p:txBody>
      </p:sp>
      <p:sp>
        <p:nvSpPr>
          <p:cNvPr id="9" name="Nuage 8"/>
          <p:cNvSpPr/>
          <p:nvPr/>
        </p:nvSpPr>
        <p:spPr>
          <a:xfrm>
            <a:off x="6660232" y="285234"/>
            <a:ext cx="2064568" cy="1296144"/>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7D25"/>
                </a:solidFill>
              </a:rPr>
              <a:t>Curieux</a:t>
            </a:r>
            <a:endParaRPr lang="fr-FR" sz="2800" b="1" dirty="0">
              <a:solidFill>
                <a:srgbClr val="FF7D25"/>
              </a:solidFill>
            </a:endParaRPr>
          </a:p>
        </p:txBody>
      </p:sp>
      <p:pic>
        <p:nvPicPr>
          <p:cNvPr id="10" name="Picture 3" descr="C:\Users\client\Desktop\dossier lapin\img_1317842832_332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0" y="1133475"/>
            <a:ext cx="3468216" cy="45910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2" name="Picture 4" descr="C:\Users\client\Desktop\dossier lapin\1112204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87824" y="1821813"/>
            <a:ext cx="3805238" cy="29146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3" name="Nuage 12"/>
          <p:cNvSpPr/>
          <p:nvPr/>
        </p:nvSpPr>
        <p:spPr>
          <a:xfrm>
            <a:off x="1152778" y="2276872"/>
            <a:ext cx="1800200" cy="1296144"/>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7D25"/>
                </a:solidFill>
              </a:rPr>
              <a:t>Calme </a:t>
            </a:r>
            <a:endParaRPr lang="fr-FR" sz="2800" b="1" dirty="0">
              <a:solidFill>
                <a:srgbClr val="FF7D25"/>
              </a:solidFill>
            </a:endParaRPr>
          </a:p>
        </p:txBody>
      </p:sp>
      <p:pic>
        <p:nvPicPr>
          <p:cNvPr id="14" name="Picture 5" descr="C:\Users\client\Desktop\dossier lapin\img_1316972852_44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95836" y="1581378"/>
            <a:ext cx="3787897" cy="350380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5" name="Nuage 14"/>
          <p:cNvSpPr/>
          <p:nvPr/>
        </p:nvSpPr>
        <p:spPr>
          <a:xfrm>
            <a:off x="6948264" y="2399963"/>
            <a:ext cx="1800200" cy="1296144"/>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7D25"/>
                </a:solidFill>
              </a:rPr>
              <a:t>Vif</a:t>
            </a:r>
            <a:endParaRPr lang="fr-FR" sz="2800" b="1" dirty="0">
              <a:solidFill>
                <a:srgbClr val="FF7D25"/>
              </a:solidFill>
            </a:endParaRPr>
          </a:p>
        </p:txBody>
      </p:sp>
      <p:pic>
        <p:nvPicPr>
          <p:cNvPr id="16" name="Picture 6" descr="C:\Users\client\Desktop\dossier lapin\img_1317992394_51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58108" y="980728"/>
            <a:ext cx="3048000" cy="45910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7" name="Nuage 16"/>
          <p:cNvSpPr/>
          <p:nvPr/>
        </p:nvSpPr>
        <p:spPr>
          <a:xfrm>
            <a:off x="611560" y="1781200"/>
            <a:ext cx="1800200" cy="1296144"/>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7D25"/>
                </a:solidFill>
              </a:rPr>
              <a:t>Têtus </a:t>
            </a:r>
            <a:endParaRPr lang="fr-FR" sz="2800" b="1" dirty="0">
              <a:solidFill>
                <a:srgbClr val="FF7D25"/>
              </a:solidFill>
            </a:endParaRPr>
          </a:p>
        </p:txBody>
      </p:sp>
      <p:sp>
        <p:nvSpPr>
          <p:cNvPr id="18" name="Nuage 17"/>
          <p:cNvSpPr/>
          <p:nvPr/>
        </p:nvSpPr>
        <p:spPr>
          <a:xfrm>
            <a:off x="1051992" y="404664"/>
            <a:ext cx="2943944" cy="130452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solidFill>
                  <a:srgbClr val="FF7D25"/>
                </a:solidFill>
              </a:rPr>
              <a:t>Indépendant </a:t>
            </a:r>
            <a:endParaRPr lang="fr-FR" sz="2500" b="1" dirty="0">
              <a:solidFill>
                <a:srgbClr val="FF7D25"/>
              </a:solidFill>
            </a:endParaRPr>
          </a:p>
        </p:txBody>
      </p:sp>
      <p:sp>
        <p:nvSpPr>
          <p:cNvPr id="19" name="Nuage 18"/>
          <p:cNvSpPr/>
          <p:nvPr/>
        </p:nvSpPr>
        <p:spPr>
          <a:xfrm>
            <a:off x="5440288" y="1025041"/>
            <a:ext cx="2151856" cy="1112674"/>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solidFill>
                  <a:srgbClr val="FF7D25"/>
                </a:solidFill>
              </a:rPr>
              <a:t>Sociable </a:t>
            </a:r>
            <a:endParaRPr lang="fr-FR" sz="2500" b="1" dirty="0">
              <a:solidFill>
                <a:srgbClr val="FF7D25"/>
              </a:solidFill>
            </a:endParaRPr>
          </a:p>
        </p:txBody>
      </p:sp>
      <p:sp>
        <p:nvSpPr>
          <p:cNvPr id="20" name="Nuage 19"/>
          <p:cNvSpPr/>
          <p:nvPr/>
        </p:nvSpPr>
        <p:spPr>
          <a:xfrm>
            <a:off x="2837928" y="4591782"/>
            <a:ext cx="2151856" cy="1112674"/>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solidFill>
                  <a:srgbClr val="FF7D25"/>
                </a:solidFill>
              </a:rPr>
              <a:t>Prudent </a:t>
            </a:r>
            <a:endParaRPr lang="fr-FR" sz="2500" b="1" dirty="0">
              <a:solidFill>
                <a:srgbClr val="FF7D25"/>
              </a:solidFill>
            </a:endParaRPr>
          </a:p>
        </p:txBody>
      </p:sp>
      <p:sp>
        <p:nvSpPr>
          <p:cNvPr id="21" name="Nuage 20"/>
          <p:cNvSpPr/>
          <p:nvPr/>
        </p:nvSpPr>
        <p:spPr>
          <a:xfrm>
            <a:off x="4890443" y="3351800"/>
            <a:ext cx="2442392" cy="1112674"/>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solidFill>
                  <a:srgbClr val="FF7D25"/>
                </a:solidFill>
              </a:rPr>
              <a:t>Courageux </a:t>
            </a:r>
            <a:endParaRPr lang="fr-FR" sz="2500" b="1" dirty="0">
              <a:solidFill>
                <a:srgbClr val="FF7D25"/>
              </a:solidFill>
            </a:endParaRPr>
          </a:p>
        </p:txBody>
      </p:sp>
      <p:sp>
        <p:nvSpPr>
          <p:cNvPr id="22" name="Nuage 21"/>
          <p:cNvSpPr/>
          <p:nvPr/>
        </p:nvSpPr>
        <p:spPr>
          <a:xfrm>
            <a:off x="2523964" y="2442682"/>
            <a:ext cx="3021832" cy="1112674"/>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smtClean="0">
                <a:solidFill>
                  <a:srgbClr val="FF7D25"/>
                </a:solidFill>
              </a:rPr>
              <a:t>Affectueux </a:t>
            </a:r>
            <a:endParaRPr lang="fr-FR" sz="2500" b="1" dirty="0">
              <a:solidFill>
                <a:srgbClr val="FF7D25"/>
              </a:solidFill>
            </a:endParaRPr>
          </a:p>
        </p:txBody>
      </p:sp>
      <p:sp>
        <p:nvSpPr>
          <p:cNvPr id="23" name="Rectangle 22"/>
          <p:cNvSpPr/>
          <p:nvPr/>
        </p:nvSpPr>
        <p:spPr>
          <a:xfrm>
            <a:off x="6156176" y="57631"/>
            <a:ext cx="2811988" cy="523220"/>
          </a:xfrm>
          <a:prstGeom prst="rect">
            <a:avLst/>
          </a:prstGeom>
        </p:spPr>
        <p:txBody>
          <a:bodyPr wrap="none">
            <a:spAutoFit/>
          </a:bodyPr>
          <a:lstStyle/>
          <a:p>
            <a:r>
              <a:rPr lang="fr-FR" sz="2800" b="1" dirty="0">
                <a:solidFill>
                  <a:srgbClr val="FF7D25"/>
                </a:solidFill>
                <a:latin typeface="Comic Sans MS" pitchFamily="66" charset="0"/>
              </a:rPr>
              <a:t>Comportements</a:t>
            </a:r>
          </a:p>
        </p:txBody>
      </p:sp>
    </p:spTree>
    <p:extLst>
      <p:ext uri="{BB962C8B-B14F-4D97-AF65-F5344CB8AC3E}">
        <p14:creationId xmlns:p14="http://schemas.microsoft.com/office/powerpoint/2010/main" xmlns="" val="234770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par>
                          <p:cTn id="95" fill="hold">
                            <p:stCondLst>
                              <p:cond delay="2500"/>
                            </p:stCondLst>
                            <p:childTnLst>
                              <p:par>
                                <p:cTn id="96" presetID="10"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3" grpId="0" animBg="1"/>
      <p:bldP spid="13" grpId="1" animBg="1"/>
      <p:bldP spid="15" grpId="0" animBg="1"/>
      <p:bldP spid="15" grpId="1" animBg="1"/>
      <p:bldP spid="17" grpId="0" animBg="1"/>
      <p:bldP spid="17" grpId="1"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164288" y="35913"/>
            <a:ext cx="1863011" cy="584775"/>
          </a:xfrm>
          <a:prstGeom prst="rect">
            <a:avLst/>
          </a:prstGeom>
        </p:spPr>
        <p:txBody>
          <a:bodyPr wrap="none">
            <a:spAutoFit/>
          </a:bodyPr>
          <a:lstStyle/>
          <a:p>
            <a:r>
              <a:rPr lang="fr-FR" sz="3200" b="1" dirty="0">
                <a:solidFill>
                  <a:srgbClr val="336600"/>
                </a:solidFill>
                <a:latin typeface="Comic Sans MS" pitchFamily="66" charset="0"/>
              </a:rPr>
              <a:t>Les sens</a:t>
            </a:r>
          </a:p>
        </p:txBody>
      </p:sp>
      <p:pic>
        <p:nvPicPr>
          <p:cNvPr id="1028" name="Picture 4" descr="gif38.1193842565.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4198267"/>
            <a:ext cx="2659731" cy="265973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611560" y="1520611"/>
            <a:ext cx="8568952" cy="3416320"/>
          </a:xfrm>
          <a:prstGeom prst="rect">
            <a:avLst/>
          </a:prstGeom>
        </p:spPr>
        <p:txBody>
          <a:bodyPr wrap="square">
            <a:spAutoFit/>
          </a:bodyPr>
          <a:lstStyle/>
          <a:p>
            <a:r>
              <a:rPr lang="fr-FR" sz="2400" dirty="0" smtClean="0"/>
              <a:t>Très développé, le lapin est très sensible aux odeurs .</a:t>
            </a:r>
          </a:p>
          <a:p>
            <a:endParaRPr lang="fr-FR" sz="2400" dirty="0" smtClean="0"/>
          </a:p>
          <a:p>
            <a:r>
              <a:rPr lang="fr-FR" sz="2400" dirty="0" smtClean="0"/>
              <a:t>Il possède environ </a:t>
            </a:r>
            <a:r>
              <a:rPr lang="fr-FR" sz="2400" b="1" dirty="0" smtClean="0">
                <a:solidFill>
                  <a:srgbClr val="00B050"/>
                </a:solidFill>
              </a:rPr>
              <a:t>100 millions </a:t>
            </a:r>
            <a:r>
              <a:rPr lang="fr-FR" sz="2400" dirty="0" smtClean="0"/>
              <a:t>de cellules olfactives /l'homme n'en possède que </a:t>
            </a:r>
            <a:r>
              <a:rPr lang="fr-FR" sz="2400" b="1" dirty="0" smtClean="0">
                <a:solidFill>
                  <a:srgbClr val="00B050"/>
                </a:solidFill>
              </a:rPr>
              <a:t>3 millions.</a:t>
            </a:r>
          </a:p>
          <a:p>
            <a:endParaRPr lang="fr-FR" sz="2400" dirty="0" smtClean="0"/>
          </a:p>
          <a:p>
            <a:pPr algn="ctr"/>
            <a:r>
              <a:rPr lang="fr-FR" sz="2400" dirty="0" smtClean="0">
                <a:solidFill>
                  <a:schemeClr val="accent6">
                    <a:lumMod val="75000"/>
                  </a:schemeClr>
                </a:solidFill>
              </a:rPr>
              <a:t>C'est grâce aux odeurs qu'il marque son territoire, il utilise pour cela trois types de glandes différentes </a:t>
            </a:r>
          </a:p>
          <a:p>
            <a:pPr lvl="1"/>
            <a:endParaRPr lang="fr-FR" sz="2400" dirty="0" smtClean="0"/>
          </a:p>
          <a:p>
            <a:pPr lvl="1" algn="just"/>
            <a:endParaRPr lang="fr-FR" sz="2400" dirty="0"/>
          </a:p>
        </p:txBody>
      </p:sp>
      <p:sp>
        <p:nvSpPr>
          <p:cNvPr id="7" name="Rectangle 6"/>
          <p:cNvSpPr/>
          <p:nvPr/>
        </p:nvSpPr>
        <p:spPr>
          <a:xfrm>
            <a:off x="496400" y="626785"/>
            <a:ext cx="2432076" cy="707886"/>
          </a:xfrm>
          <a:prstGeom prst="rect">
            <a:avLst/>
          </a:prstGeom>
        </p:spPr>
        <p:txBody>
          <a:bodyPr wrap="none">
            <a:spAutoFit/>
          </a:bodyPr>
          <a:lstStyle/>
          <a:p>
            <a:r>
              <a:rPr lang="fr-FR" sz="4000" b="1" dirty="0" smtClean="0">
                <a:solidFill>
                  <a:schemeClr val="accent6">
                    <a:lumMod val="75000"/>
                  </a:schemeClr>
                </a:solidFill>
              </a:rPr>
              <a:t>* L'odorat </a:t>
            </a:r>
            <a:endParaRPr lang="fr-FR" sz="4000" b="1" dirty="0">
              <a:solidFill>
                <a:schemeClr val="accent6">
                  <a:lumMod val="75000"/>
                </a:schemeClr>
              </a:solidFill>
            </a:endParaRPr>
          </a:p>
        </p:txBody>
      </p:sp>
      <p:pic>
        <p:nvPicPr>
          <p:cNvPr id="1030" name="Picture 6" descr="http://us.cdn2.123rf.com/168nwm/kovaleff/kovaleff1104/kovaleff110400077/9387984-cinques-herbe-ball-sur-fond-blan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3389829"/>
            <a:ext cx="3468171" cy="346817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t0.gstatic.com/images?q=tbn:ANd9GcQcQx8bR-02J_tKSLrGd9rhijnrzS_22OmLq1f1TcEOzqEpMXFnx3zXmLxo5Q"/>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5496" y="1412776"/>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 name="Picture 2" descr="http://t0.gstatic.com/images?q=tbn:ANd9GcQcQx8bR-02J_tKSLrGd9rhijnrzS_22OmLq1f1TcEOzqEpMXFnx3zXmLxo5Q"/>
          <p:cNvPicPr>
            <a:picLocks noChangeAspect="1" noChangeArrowheads="1"/>
          </p:cNvPicPr>
          <p:nvPr/>
        </p:nvPicPr>
        <p:blipFill>
          <a:blip r:embed="rId6" cstate="print">
            <a:extLst>
              <a:ext uri="{BEBA8EAE-BF5A-486C-A8C5-ECC9F3942E4B}">
                <a14:imgProps xmlns:a14="http://schemas.microsoft.com/office/drawing/2010/main" xmlns="">
                  <a14:imgLayer r:embed="rId5">
                    <a14:imgEffect>
                      <a14:backgroundRemoval t="10000" b="90000" l="10000" r="90000"/>
                    </a14:imgEffect>
                    <a14:imgEffect>
                      <a14:artisticMarker/>
                    </a14:imgEffect>
                  </a14:imgLayer>
                </a14:imgProps>
              </a:ext>
              <a:ext uri="{28A0092B-C50C-407E-A947-70E740481C1C}">
                <a14:useLocalDpi xmlns:a14="http://schemas.microsoft.com/office/drawing/2010/main" xmlns="" val="0"/>
              </a:ext>
            </a:extLst>
          </a:blip>
          <a:srcRect/>
          <a:stretch>
            <a:fillRect/>
          </a:stretch>
        </p:blipFill>
        <p:spPr bwMode="auto">
          <a:xfrm flipH="1">
            <a:off x="35496" y="2204864"/>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52816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us.cdn2.123rf.com/168nwm/kovaleff/kovaleff1104/kovaleff110400077/9387984-cinques-herbe-ball-sur-fond-blan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3389829"/>
            <a:ext cx="3468171" cy="346817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08520" y="611971"/>
            <a:ext cx="9001000" cy="4401205"/>
          </a:xfrm>
          <a:prstGeom prst="rect">
            <a:avLst/>
          </a:prstGeom>
        </p:spPr>
        <p:txBody>
          <a:bodyPr wrap="square">
            <a:spAutoFit/>
          </a:bodyPr>
          <a:lstStyle/>
          <a:p>
            <a:pPr lvl="1" algn="just"/>
            <a:r>
              <a:rPr lang="fr-FR" sz="2800" b="1" dirty="0">
                <a:solidFill>
                  <a:schemeClr val="accent6">
                    <a:lumMod val="75000"/>
                  </a:schemeClr>
                </a:solidFill>
                <a:effectLst>
                  <a:outerShdw blurRad="38100" dist="38100" dir="2700000" algn="tl">
                    <a:srgbClr val="000000">
                      <a:alpha val="43137"/>
                    </a:srgbClr>
                  </a:outerShdw>
                </a:effectLst>
              </a:rPr>
              <a:t>Les glandes </a:t>
            </a:r>
            <a:r>
              <a:rPr lang="fr-FR" sz="2800" b="1" dirty="0" smtClean="0">
                <a:solidFill>
                  <a:schemeClr val="accent6">
                    <a:lumMod val="75000"/>
                  </a:schemeClr>
                </a:solidFill>
                <a:effectLst>
                  <a:outerShdw blurRad="38100" dist="38100" dir="2700000" algn="tl">
                    <a:srgbClr val="000000">
                      <a:alpha val="43137"/>
                    </a:srgbClr>
                  </a:outerShdw>
                </a:effectLst>
              </a:rPr>
              <a:t>sous-mentonnières : </a:t>
            </a:r>
            <a:r>
              <a:rPr lang="fr-FR" sz="2800" dirty="0" smtClean="0"/>
              <a:t> </a:t>
            </a:r>
            <a:r>
              <a:rPr lang="fr-FR" sz="2800" dirty="0"/>
              <a:t>lui permettent de déposer son odeur sur des objets, en les frottant avec son menton,</a:t>
            </a:r>
          </a:p>
          <a:p>
            <a:pPr lvl="1" algn="just"/>
            <a:endParaRPr lang="fr-FR" sz="2800" dirty="0"/>
          </a:p>
          <a:p>
            <a:pPr lvl="1" algn="just"/>
            <a:r>
              <a:rPr lang="fr-FR" sz="2800" b="1" dirty="0">
                <a:solidFill>
                  <a:schemeClr val="accent6">
                    <a:lumMod val="75000"/>
                  </a:schemeClr>
                </a:solidFill>
                <a:effectLst>
                  <a:outerShdw blurRad="38100" dist="38100" dir="2700000" algn="tl">
                    <a:srgbClr val="000000">
                      <a:alpha val="43137"/>
                    </a:srgbClr>
                  </a:outerShdw>
                </a:effectLst>
              </a:rPr>
              <a:t>Les glandes </a:t>
            </a:r>
            <a:r>
              <a:rPr lang="fr-FR" sz="2800" b="1" dirty="0" smtClean="0">
                <a:solidFill>
                  <a:schemeClr val="accent6">
                    <a:lumMod val="75000"/>
                  </a:schemeClr>
                </a:solidFill>
                <a:effectLst>
                  <a:outerShdw blurRad="38100" dist="38100" dir="2700000" algn="tl">
                    <a:srgbClr val="000000">
                      <a:alpha val="43137"/>
                    </a:srgbClr>
                  </a:outerShdw>
                </a:effectLst>
              </a:rPr>
              <a:t>inguinales : </a:t>
            </a:r>
            <a:r>
              <a:rPr lang="fr-FR" sz="2800" dirty="0" smtClean="0"/>
              <a:t> située </a:t>
            </a:r>
            <a:r>
              <a:rPr lang="fr-FR" sz="2800" dirty="0"/>
              <a:t>autour des parties génitales, elles produisent une sécrétion marron foncé très odorante.</a:t>
            </a:r>
          </a:p>
          <a:p>
            <a:pPr lvl="1" algn="just"/>
            <a:endParaRPr lang="fr-FR" sz="2800" dirty="0"/>
          </a:p>
          <a:p>
            <a:pPr lvl="1" algn="just"/>
            <a:r>
              <a:rPr lang="fr-FR" sz="2800" b="1" dirty="0">
                <a:solidFill>
                  <a:schemeClr val="accent6">
                    <a:lumMod val="75000"/>
                  </a:schemeClr>
                </a:solidFill>
                <a:effectLst>
                  <a:outerShdw blurRad="38100" dist="38100" dir="2700000" algn="tl">
                    <a:srgbClr val="000000">
                      <a:alpha val="43137"/>
                    </a:srgbClr>
                  </a:outerShdw>
                </a:effectLst>
              </a:rPr>
              <a:t>Les glandes anales </a:t>
            </a:r>
            <a:r>
              <a:rPr lang="fr-FR" sz="2800" b="1" dirty="0" smtClean="0">
                <a:solidFill>
                  <a:schemeClr val="accent6">
                    <a:lumMod val="75000"/>
                  </a:schemeClr>
                </a:solidFill>
                <a:effectLst>
                  <a:outerShdw blurRad="38100" dist="38100" dir="2700000" algn="tl">
                    <a:srgbClr val="000000">
                      <a:alpha val="43137"/>
                    </a:srgbClr>
                  </a:outerShdw>
                </a:effectLst>
              </a:rPr>
              <a:t>: </a:t>
            </a:r>
            <a:r>
              <a:rPr lang="fr-FR" sz="2800" dirty="0" smtClean="0"/>
              <a:t>qui </a:t>
            </a:r>
            <a:r>
              <a:rPr lang="fr-FR" sz="2800" dirty="0"/>
              <a:t>déposent sur chaque crotte une sécrétion odorante.</a:t>
            </a:r>
            <a:endParaRPr lang="fr-FR" sz="2000" dirty="0"/>
          </a:p>
        </p:txBody>
      </p:sp>
      <p:pic>
        <p:nvPicPr>
          <p:cNvPr id="5"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41619" y="613157"/>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6512" y="2276872"/>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6512" y="3997533"/>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928954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us.cdn2.123rf.com/168nwm/kovaleff/kovaleff1104/kovaleff110400077/9387984-cinques-herbe-ball-sur-fond-blan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27865" y="-891480"/>
            <a:ext cx="3468171" cy="3468171"/>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27865" y="4457573"/>
            <a:ext cx="2276475" cy="229552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36429" y="303882"/>
            <a:ext cx="1943161" cy="707886"/>
          </a:xfrm>
          <a:prstGeom prst="rect">
            <a:avLst/>
          </a:prstGeom>
        </p:spPr>
        <p:txBody>
          <a:bodyPr wrap="none">
            <a:spAutoFit/>
          </a:bodyPr>
          <a:lstStyle/>
          <a:p>
            <a:r>
              <a:rPr lang="fr-FR" sz="4000" b="1" dirty="0" smtClean="0">
                <a:solidFill>
                  <a:schemeClr val="accent6">
                    <a:lumMod val="75000"/>
                  </a:schemeClr>
                </a:solidFill>
              </a:rPr>
              <a:t>* </a:t>
            </a:r>
            <a:r>
              <a:rPr lang="fr-FR" sz="4000" b="1" dirty="0">
                <a:solidFill>
                  <a:schemeClr val="accent6">
                    <a:lumMod val="75000"/>
                  </a:schemeClr>
                </a:solidFill>
              </a:rPr>
              <a:t>L'ouïe </a:t>
            </a:r>
          </a:p>
        </p:txBody>
      </p:sp>
      <p:sp>
        <p:nvSpPr>
          <p:cNvPr id="2" name="Rectangle 1"/>
          <p:cNvSpPr/>
          <p:nvPr/>
        </p:nvSpPr>
        <p:spPr>
          <a:xfrm>
            <a:off x="424392" y="1340768"/>
            <a:ext cx="8396080" cy="4832092"/>
          </a:xfrm>
          <a:prstGeom prst="rect">
            <a:avLst/>
          </a:prstGeom>
        </p:spPr>
        <p:txBody>
          <a:bodyPr wrap="square">
            <a:spAutoFit/>
          </a:bodyPr>
          <a:lstStyle/>
          <a:p>
            <a:pPr algn="just"/>
            <a:r>
              <a:rPr lang="fr-FR" sz="2800" dirty="0" smtClean="0"/>
              <a:t>Très fine</a:t>
            </a:r>
          </a:p>
          <a:p>
            <a:pPr algn="just"/>
            <a:endParaRPr lang="fr-FR" sz="2800" dirty="0" smtClean="0"/>
          </a:p>
          <a:p>
            <a:pPr algn="just"/>
            <a:r>
              <a:rPr lang="fr-FR" sz="2800" dirty="0" smtClean="0"/>
              <a:t>La grande mobilité des oreilles du lapin (allongées et orientables), lui permettent de percevoir le bruit tout autour de lui sans bouger sa tête. Cela lui permet de pouvoir détecter ses prédateurs et de les localiser avec précision. </a:t>
            </a:r>
          </a:p>
          <a:p>
            <a:pPr algn="just"/>
            <a:endParaRPr lang="fr-FR" sz="2800" dirty="0" smtClean="0"/>
          </a:p>
          <a:p>
            <a:pPr algn="just"/>
            <a:r>
              <a:rPr lang="fr-FR" sz="2800" dirty="0" smtClean="0"/>
              <a:t>Ainsi, les bruits brusques et inhabituels sont sources de stress.</a:t>
            </a:r>
          </a:p>
          <a:p>
            <a:pPr algn="just"/>
            <a:endParaRPr lang="fr-FR" sz="2800" dirty="0"/>
          </a:p>
        </p:txBody>
      </p:sp>
      <p:pic>
        <p:nvPicPr>
          <p:cNvPr id="7" name="Picture 2" descr="http://t0.gstatic.com/images?q=tbn:ANd9GcQcQx8bR-02J_tKSLrGd9rhijnrzS_22OmLq1f1TcEOzqEpMXFnx3zXmLxo5Q"/>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41619" y="1261229"/>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2" descr="http://t0.gstatic.com/images?q=tbn:ANd9GcQcQx8bR-02J_tKSLrGd9rhijnrzS_22OmLq1f1TcEOzqEpMXFnx3zXmLxo5Q"/>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41619" y="2197333"/>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 name="Picture 2" descr="http://t0.gstatic.com/images?q=tbn:ANd9GcQcQx8bR-02J_tKSLrGd9rhijnrzS_22OmLq1f1TcEOzqEpMXFnx3zXmLxo5Q"/>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41619" y="4653136"/>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1830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us.cdn2.123rf.com/168nwm/kovaleff/kovaleff1104/kovaleff110400077/9387984-cinques-herbe-ball-sur-fond-blan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1430204"/>
            <a:ext cx="3468171" cy="346817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25859" y="1340768"/>
            <a:ext cx="8438290" cy="4832092"/>
          </a:xfrm>
          <a:prstGeom prst="rect">
            <a:avLst/>
          </a:prstGeom>
        </p:spPr>
        <p:txBody>
          <a:bodyPr wrap="square">
            <a:spAutoFit/>
          </a:bodyPr>
          <a:lstStyle/>
          <a:p>
            <a:pPr algn="just"/>
            <a:r>
              <a:rPr lang="fr-FR" sz="2800" dirty="0" smtClean="0"/>
              <a:t>Le </a:t>
            </a:r>
            <a:r>
              <a:rPr lang="fr-FR" sz="2800" dirty="0"/>
              <a:t>placement de ses yeux permet au lapin d'avoir une vision circulaire (panoramique) d'environ </a:t>
            </a:r>
            <a:r>
              <a:rPr lang="fr-FR" sz="2800" b="1" dirty="0">
                <a:solidFill>
                  <a:schemeClr val="accent6">
                    <a:lumMod val="75000"/>
                  </a:schemeClr>
                </a:solidFill>
              </a:rPr>
              <a:t>340°. </a:t>
            </a:r>
            <a:endParaRPr lang="fr-FR" sz="2800" b="1" dirty="0" smtClean="0">
              <a:solidFill>
                <a:schemeClr val="accent6">
                  <a:lumMod val="75000"/>
                </a:schemeClr>
              </a:solidFill>
            </a:endParaRPr>
          </a:p>
          <a:p>
            <a:pPr algn="just"/>
            <a:endParaRPr lang="fr-FR" sz="2800" b="1" dirty="0" smtClean="0">
              <a:solidFill>
                <a:schemeClr val="accent6">
                  <a:lumMod val="75000"/>
                </a:schemeClr>
              </a:solidFill>
            </a:endParaRPr>
          </a:p>
          <a:p>
            <a:pPr algn="just"/>
            <a:r>
              <a:rPr lang="fr-FR" sz="2800" dirty="0" smtClean="0"/>
              <a:t>Dotée </a:t>
            </a:r>
            <a:r>
              <a:rPr lang="fr-FR" sz="2800" dirty="0"/>
              <a:t>d'une assez bonne vision nocturne, le lapin </a:t>
            </a:r>
            <a:r>
              <a:rPr lang="fr-FR" sz="2800" b="1" dirty="0"/>
              <a:t>ne distingue cependant pas </a:t>
            </a:r>
            <a:r>
              <a:rPr lang="fr-FR" sz="2800" dirty="0"/>
              <a:t>les couleurs, hormis peut-être </a:t>
            </a:r>
            <a:r>
              <a:rPr lang="fr-FR" sz="2800" b="1" dirty="0">
                <a:solidFill>
                  <a:srgbClr val="0070C0"/>
                </a:solidFill>
              </a:rPr>
              <a:t>le bleu </a:t>
            </a:r>
            <a:r>
              <a:rPr lang="fr-FR" sz="2800" dirty="0"/>
              <a:t>et </a:t>
            </a:r>
            <a:r>
              <a:rPr lang="fr-FR" sz="2800" b="1" dirty="0">
                <a:solidFill>
                  <a:srgbClr val="003300"/>
                </a:solidFill>
              </a:rPr>
              <a:t>le vert </a:t>
            </a:r>
            <a:r>
              <a:rPr lang="fr-FR" sz="2800" dirty="0"/>
              <a:t>qu'il distinguerait comme des nuances de </a:t>
            </a:r>
            <a:r>
              <a:rPr lang="fr-FR" sz="2800" b="1" dirty="0">
                <a:solidFill>
                  <a:schemeClr val="bg1">
                    <a:lumMod val="50000"/>
                  </a:schemeClr>
                </a:solidFill>
              </a:rPr>
              <a:t>gris</a:t>
            </a:r>
            <a:r>
              <a:rPr lang="fr-FR" sz="2800" b="1" dirty="0" smtClean="0">
                <a:solidFill>
                  <a:schemeClr val="bg1">
                    <a:lumMod val="50000"/>
                  </a:schemeClr>
                </a:solidFill>
              </a:rPr>
              <a:t>.</a:t>
            </a:r>
          </a:p>
          <a:p>
            <a:pPr algn="just"/>
            <a:endParaRPr lang="fr-FR" sz="2800" dirty="0"/>
          </a:p>
          <a:p>
            <a:pPr algn="just"/>
            <a:r>
              <a:rPr lang="fr-FR" sz="2800" dirty="0" smtClean="0"/>
              <a:t>Malgré </a:t>
            </a:r>
            <a:r>
              <a:rPr lang="fr-FR" sz="2800" dirty="0"/>
              <a:t>un champ de vision certes vaste</a:t>
            </a:r>
            <a:r>
              <a:rPr lang="fr-FR" sz="2800" dirty="0" smtClean="0"/>
              <a:t>,</a:t>
            </a:r>
          </a:p>
          <a:p>
            <a:pPr algn="just"/>
            <a:r>
              <a:rPr lang="fr-FR" sz="2800" dirty="0" smtClean="0"/>
              <a:t>sa </a:t>
            </a:r>
            <a:r>
              <a:rPr lang="fr-FR" sz="2800" dirty="0"/>
              <a:t>vue </a:t>
            </a:r>
            <a:r>
              <a:rPr lang="fr-FR" sz="2800" b="1" dirty="0">
                <a:solidFill>
                  <a:srgbClr val="FF0000"/>
                </a:solidFill>
              </a:rPr>
              <a:t>n'est pas très bonne</a:t>
            </a:r>
            <a:r>
              <a:rPr lang="fr-FR" sz="2800" dirty="0"/>
              <a:t>, surtout </a:t>
            </a:r>
            <a:endParaRPr lang="fr-FR" sz="2800" dirty="0" smtClean="0"/>
          </a:p>
          <a:p>
            <a:pPr algn="just"/>
            <a:r>
              <a:rPr lang="fr-FR" sz="2800" dirty="0" smtClean="0"/>
              <a:t>de </a:t>
            </a:r>
            <a:r>
              <a:rPr lang="fr-FR" sz="2800" dirty="0"/>
              <a:t>loin.</a:t>
            </a: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4657" y="3833675"/>
            <a:ext cx="2711524" cy="319572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336429" y="303882"/>
            <a:ext cx="2031325" cy="707886"/>
          </a:xfrm>
          <a:prstGeom prst="rect">
            <a:avLst/>
          </a:prstGeom>
        </p:spPr>
        <p:txBody>
          <a:bodyPr wrap="none">
            <a:spAutoFit/>
          </a:bodyPr>
          <a:lstStyle/>
          <a:p>
            <a:r>
              <a:rPr lang="fr-FR" sz="4000" b="1" dirty="0" smtClean="0">
                <a:solidFill>
                  <a:schemeClr val="accent6">
                    <a:lumMod val="75000"/>
                  </a:schemeClr>
                </a:solidFill>
              </a:rPr>
              <a:t>* La vue </a:t>
            </a:r>
            <a:endParaRPr lang="fr-FR" sz="4000" b="1" dirty="0">
              <a:solidFill>
                <a:schemeClr val="accent6">
                  <a:lumMod val="75000"/>
                </a:schemeClr>
              </a:solidFill>
            </a:endParaRPr>
          </a:p>
        </p:txBody>
      </p:sp>
      <p:pic>
        <p:nvPicPr>
          <p:cNvPr id="7" name="Picture 2" descr="http://t0.gstatic.com/images?q=tbn:ANd9GcQcQx8bR-02J_tKSLrGd9rhijnrzS_22OmLq1f1TcEOzqEpMXFnx3zXmLxo5Q"/>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41619" y="1340768"/>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2" descr="http://t0.gstatic.com/images?q=tbn:ANd9GcQcQx8bR-02J_tKSLrGd9rhijnrzS_22OmLq1f1TcEOzqEpMXFnx3zXmLxo5Q"/>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6512" y="2564904"/>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 name="Picture 2" descr="http://t0.gstatic.com/images?q=tbn:ANd9GcQcQx8bR-02J_tKSLrGd9rhijnrzS_22OmLq1f1TcEOzqEpMXFnx3zXmLxo5Q"/>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6512" y="4653136"/>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36345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429" y="303882"/>
            <a:ext cx="2915991" cy="707886"/>
          </a:xfrm>
          <a:prstGeom prst="rect">
            <a:avLst/>
          </a:prstGeom>
        </p:spPr>
        <p:txBody>
          <a:bodyPr wrap="none">
            <a:spAutoFit/>
          </a:bodyPr>
          <a:lstStyle/>
          <a:p>
            <a:r>
              <a:rPr lang="fr-FR" sz="4000" b="1" dirty="0" smtClean="0">
                <a:solidFill>
                  <a:schemeClr val="accent6">
                    <a:lumMod val="75000"/>
                  </a:schemeClr>
                </a:solidFill>
              </a:rPr>
              <a:t>* Le toucher </a:t>
            </a:r>
            <a:endParaRPr lang="fr-FR" sz="4000" b="1" dirty="0">
              <a:solidFill>
                <a:schemeClr val="accent6">
                  <a:lumMod val="75000"/>
                </a:schemeClr>
              </a:solidFill>
            </a:endParaRPr>
          </a:p>
        </p:txBody>
      </p:sp>
      <p:sp>
        <p:nvSpPr>
          <p:cNvPr id="4" name="Rectangle 3"/>
          <p:cNvSpPr/>
          <p:nvPr/>
        </p:nvSpPr>
        <p:spPr>
          <a:xfrm>
            <a:off x="539552" y="1050989"/>
            <a:ext cx="8412035" cy="3554819"/>
          </a:xfrm>
          <a:prstGeom prst="rect">
            <a:avLst/>
          </a:prstGeom>
        </p:spPr>
        <p:txBody>
          <a:bodyPr wrap="square">
            <a:spAutoFit/>
          </a:bodyPr>
          <a:lstStyle/>
          <a:p>
            <a:pPr algn="just"/>
            <a:r>
              <a:rPr lang="fr-FR" sz="2500" dirty="0" smtClean="0"/>
              <a:t>Le lapin a des vibrisses </a:t>
            </a:r>
            <a:r>
              <a:rPr lang="fr-FR" sz="2500" b="1" dirty="0" smtClean="0">
                <a:solidFill>
                  <a:srgbClr val="336600"/>
                </a:solidFill>
              </a:rPr>
              <a:t>(moustaches) </a:t>
            </a:r>
            <a:r>
              <a:rPr lang="fr-FR" sz="2500" dirty="0" smtClean="0"/>
              <a:t>qui jouent le rôle de poils tactiles et l'aident à analyser son environnement proche. </a:t>
            </a:r>
          </a:p>
          <a:p>
            <a:pPr algn="just"/>
            <a:endParaRPr lang="fr-FR" sz="2500" dirty="0"/>
          </a:p>
          <a:p>
            <a:pPr algn="just"/>
            <a:r>
              <a:rPr lang="fr-FR" sz="2500" dirty="0" smtClean="0"/>
              <a:t>De </a:t>
            </a:r>
            <a:r>
              <a:rPr lang="fr-FR" sz="2500" dirty="0"/>
              <a:t>plus, tous les poils de son corps possèdent des </a:t>
            </a:r>
            <a:r>
              <a:rPr lang="fr-FR" sz="2500" b="1" dirty="0">
                <a:solidFill>
                  <a:srgbClr val="336600"/>
                </a:solidFill>
              </a:rPr>
              <a:t>nerfs sensoriels aux racines</a:t>
            </a:r>
            <a:r>
              <a:rPr lang="fr-FR" sz="2500" dirty="0"/>
              <a:t>, ce qui lui permet de réagir au moindre contact. </a:t>
            </a:r>
            <a:endParaRPr lang="fr-FR" sz="2500" dirty="0" smtClean="0"/>
          </a:p>
          <a:p>
            <a:pPr algn="just"/>
            <a:endParaRPr lang="fr-FR" sz="2500" dirty="0"/>
          </a:p>
          <a:p>
            <a:pPr algn="just"/>
            <a:r>
              <a:rPr lang="fr-FR" sz="2500" b="1" dirty="0" smtClean="0">
                <a:solidFill>
                  <a:srgbClr val="336600"/>
                </a:solidFill>
              </a:rPr>
              <a:t>Des </a:t>
            </a:r>
            <a:r>
              <a:rPr lang="fr-FR" sz="2500" b="1" dirty="0">
                <a:solidFill>
                  <a:srgbClr val="336600"/>
                </a:solidFill>
              </a:rPr>
              <a:t>récepteurs sensoriels </a:t>
            </a:r>
            <a:r>
              <a:rPr lang="fr-FR" sz="2500" dirty="0"/>
              <a:t>sont </a:t>
            </a:r>
            <a:endParaRPr lang="fr-FR" sz="2500" dirty="0" smtClean="0"/>
          </a:p>
          <a:p>
            <a:pPr algn="just"/>
            <a:r>
              <a:rPr lang="fr-FR" sz="2500" dirty="0"/>
              <a:t>é</a:t>
            </a:r>
            <a:r>
              <a:rPr lang="fr-FR" sz="2500" dirty="0" smtClean="0"/>
              <a:t>galement présents </a:t>
            </a:r>
            <a:r>
              <a:rPr lang="fr-FR" sz="2500" dirty="0"/>
              <a:t>sur sa peau.</a:t>
            </a:r>
          </a:p>
        </p:txBody>
      </p:sp>
      <p:pic>
        <p:nvPicPr>
          <p:cNvPr id="5" name="Picture 2" descr="http://t0.gstatic.com/images?q=tbn:ANd9GcQcQx8bR-02J_tKSLrGd9rhijnrzS_22OmLq1f1TcEOzqEpMXFnx3zXmLxo5Q"/>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0389" y="1052736"/>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2" descr="http://t0.gstatic.com/images?q=tbn:ANd9GcQcQx8bR-02J_tKSLrGd9rhijnrzS_22OmLq1f1TcEOzqEpMXFnx3zXmLxo5Q"/>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5496" y="2204864"/>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2" descr="http://t0.gstatic.com/images?q=tbn:ANd9GcQcQx8bR-02J_tKSLrGd9rhijnrzS_22OmLq1f1TcEOzqEpMXFnx3zXmLxo5Q"/>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02397" y="3709501"/>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1267" name="Picture 3" descr="C:\Users\client\Desktop\dossier lapin\img_1316972712_59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064" y="3212976"/>
            <a:ext cx="3502488" cy="352255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 name="Picture 6" descr="http://us.cdn2.123rf.com/168nwm/kovaleff/kovaleff1104/kovaleff110400077/9387984-cinques-herbe-ball-sur-fond-blan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22526" y="4576820"/>
            <a:ext cx="3468171" cy="3468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65080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margueritecie.com/5sens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789040"/>
            <a:ext cx="3810000" cy="28575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39552" y="1738969"/>
            <a:ext cx="8122133" cy="2246769"/>
          </a:xfrm>
          <a:prstGeom prst="rect">
            <a:avLst/>
          </a:prstGeom>
        </p:spPr>
        <p:txBody>
          <a:bodyPr wrap="square">
            <a:spAutoFit/>
          </a:bodyPr>
          <a:lstStyle/>
          <a:p>
            <a:pPr algn="just"/>
            <a:r>
              <a:rPr lang="fr-FR" sz="2800" dirty="0"/>
              <a:t> </a:t>
            </a:r>
            <a:r>
              <a:rPr lang="fr-FR" sz="2800" dirty="0" smtClean="0"/>
              <a:t>gourmand. </a:t>
            </a:r>
          </a:p>
          <a:p>
            <a:pPr algn="just"/>
            <a:endParaRPr lang="fr-FR" sz="2800" dirty="0"/>
          </a:p>
          <a:p>
            <a:pPr algn="just"/>
            <a:r>
              <a:rPr lang="fr-FR" sz="2800" dirty="0" smtClean="0"/>
              <a:t>le </a:t>
            </a:r>
            <a:r>
              <a:rPr lang="fr-FR" sz="2800" dirty="0"/>
              <a:t>lapin possède des papilles gustatives sur la langue qui lui permettent de différencier </a:t>
            </a:r>
            <a:r>
              <a:rPr lang="fr-FR" sz="2800" dirty="0" smtClean="0"/>
              <a:t>: </a:t>
            </a:r>
            <a:r>
              <a:rPr lang="fr-FR" sz="2800" b="1" dirty="0" smtClean="0">
                <a:solidFill>
                  <a:srgbClr val="336600"/>
                </a:solidFill>
              </a:rPr>
              <a:t>le </a:t>
            </a:r>
            <a:r>
              <a:rPr lang="fr-FR" sz="2800" b="1" dirty="0">
                <a:solidFill>
                  <a:srgbClr val="336600"/>
                </a:solidFill>
              </a:rPr>
              <a:t>sucré</a:t>
            </a:r>
            <a:r>
              <a:rPr lang="fr-FR" sz="2800" dirty="0"/>
              <a:t>, l'</a:t>
            </a:r>
            <a:r>
              <a:rPr lang="fr-FR" sz="2800" b="1" dirty="0">
                <a:solidFill>
                  <a:srgbClr val="336600"/>
                </a:solidFill>
              </a:rPr>
              <a:t>amer</a:t>
            </a:r>
            <a:r>
              <a:rPr lang="fr-FR" sz="2800" dirty="0"/>
              <a:t>, l'</a:t>
            </a:r>
            <a:r>
              <a:rPr lang="fr-FR" sz="2800" b="1" dirty="0">
                <a:solidFill>
                  <a:srgbClr val="336600"/>
                </a:solidFill>
              </a:rPr>
              <a:t>acide </a:t>
            </a:r>
            <a:r>
              <a:rPr lang="fr-FR" sz="2800" dirty="0"/>
              <a:t>et </a:t>
            </a:r>
            <a:r>
              <a:rPr lang="fr-FR" sz="2800" b="1" dirty="0">
                <a:solidFill>
                  <a:srgbClr val="336600"/>
                </a:solidFill>
              </a:rPr>
              <a:t>le salé</a:t>
            </a:r>
            <a:r>
              <a:rPr lang="fr-FR" sz="2800" dirty="0" smtClean="0"/>
              <a:t>.</a:t>
            </a:r>
            <a:endParaRPr lang="fr-FR" sz="2800" dirty="0"/>
          </a:p>
        </p:txBody>
      </p:sp>
      <p:sp>
        <p:nvSpPr>
          <p:cNvPr id="5" name="Rectangle 4"/>
          <p:cNvSpPr/>
          <p:nvPr/>
        </p:nvSpPr>
        <p:spPr>
          <a:xfrm>
            <a:off x="336429" y="303882"/>
            <a:ext cx="2228302" cy="707886"/>
          </a:xfrm>
          <a:prstGeom prst="rect">
            <a:avLst/>
          </a:prstGeom>
        </p:spPr>
        <p:txBody>
          <a:bodyPr wrap="none">
            <a:spAutoFit/>
          </a:bodyPr>
          <a:lstStyle/>
          <a:p>
            <a:r>
              <a:rPr lang="fr-FR" sz="4000" b="1" dirty="0" smtClean="0">
                <a:solidFill>
                  <a:schemeClr val="accent6">
                    <a:lumMod val="75000"/>
                  </a:schemeClr>
                </a:solidFill>
              </a:rPr>
              <a:t>* Le goût </a:t>
            </a:r>
            <a:endParaRPr lang="fr-FR" sz="4000" b="1" dirty="0">
              <a:solidFill>
                <a:schemeClr val="accent6">
                  <a:lumMod val="75000"/>
                </a:schemeClr>
              </a:solidFill>
            </a:endParaRPr>
          </a:p>
        </p:txBody>
      </p:sp>
      <p:pic>
        <p:nvPicPr>
          <p:cNvPr id="6"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10781" y="1738969"/>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10781" y="2606559"/>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6" descr="http://us.cdn2.123rf.com/168nwm/kovaleff/kovaleff1104/kovaleff110400077/9387984-cinques-herbe-ball-sur-fond-blan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22526" y="4576820"/>
            <a:ext cx="3468171" cy="3468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326470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0480" y="3207"/>
            <a:ext cx="2570575" cy="707886"/>
          </a:xfrm>
          <a:prstGeom prst="rect">
            <a:avLst/>
          </a:prstGeom>
        </p:spPr>
        <p:txBody>
          <a:bodyPr wrap="none">
            <a:spAutoFit/>
          </a:bodyPr>
          <a:lstStyle/>
          <a:p>
            <a:r>
              <a:rPr lang="fr-FR" sz="4000" b="1" dirty="0" smtClean="0">
                <a:solidFill>
                  <a:schemeClr val="accent6">
                    <a:lumMod val="75000"/>
                  </a:schemeClr>
                </a:solidFill>
              </a:rPr>
              <a:t>Nourriture </a:t>
            </a:r>
            <a:endParaRPr lang="fr-FR" sz="4000" b="1" dirty="0">
              <a:solidFill>
                <a:schemeClr val="accent6">
                  <a:lumMod val="75000"/>
                </a:schemeClr>
              </a:solidFill>
            </a:endParaRPr>
          </a:p>
        </p:txBody>
      </p:sp>
      <p:pic>
        <p:nvPicPr>
          <p:cNvPr id="33794" name="Picture 2" descr="http://t1.gstatic.com/images?q=tbn:ANd9GcQxqO_4WXMkVBdsz72Npbky9lQzdLXI5PDfzAadaD_bp3mTKFcV"/>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149080"/>
            <a:ext cx="8903551" cy="26544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115616" y="1556792"/>
            <a:ext cx="6768752" cy="3416320"/>
          </a:xfrm>
          <a:prstGeom prst="rect">
            <a:avLst/>
          </a:prstGeom>
        </p:spPr>
        <p:txBody>
          <a:bodyPr wrap="square">
            <a:spAutoFit/>
          </a:bodyPr>
          <a:lstStyle/>
          <a:p>
            <a:pPr algn="ctr"/>
            <a:r>
              <a:rPr lang="fr-FR" sz="2400" dirty="0"/>
              <a:t>feuilles de carottes et carottes en morceaux,</a:t>
            </a:r>
          </a:p>
          <a:p>
            <a:pPr algn="ctr"/>
            <a:r>
              <a:rPr lang="fr-FR" sz="2400" dirty="0"/>
              <a:t>choux rave,</a:t>
            </a:r>
          </a:p>
          <a:p>
            <a:pPr algn="ctr"/>
            <a:r>
              <a:rPr lang="fr-FR" sz="2400" dirty="0"/>
              <a:t>fenouil,</a:t>
            </a:r>
          </a:p>
          <a:p>
            <a:pPr algn="ctr"/>
            <a:r>
              <a:rPr lang="fr-FR" sz="2400" dirty="0"/>
              <a:t>céleri en branche,</a:t>
            </a:r>
          </a:p>
          <a:p>
            <a:pPr algn="ctr"/>
            <a:r>
              <a:rPr lang="fr-FR" sz="2400" dirty="0" smtClean="0"/>
              <a:t>brocolis</a:t>
            </a:r>
            <a:r>
              <a:rPr lang="fr-FR" sz="2400" dirty="0"/>
              <a:t>,</a:t>
            </a:r>
          </a:p>
          <a:p>
            <a:pPr algn="ctr"/>
            <a:r>
              <a:rPr lang="fr-FR" sz="2400" dirty="0"/>
              <a:t>feuilles de radis blanc et noir,</a:t>
            </a:r>
          </a:p>
          <a:p>
            <a:pPr algn="ctr"/>
            <a:r>
              <a:rPr lang="fr-FR" sz="2400" dirty="0"/>
              <a:t>épinards,</a:t>
            </a:r>
          </a:p>
          <a:p>
            <a:pPr algn="ctr"/>
            <a:r>
              <a:rPr lang="fr-FR" sz="2400" dirty="0" smtClean="0"/>
              <a:t>feuilles </a:t>
            </a:r>
            <a:r>
              <a:rPr lang="fr-FR" sz="2400" dirty="0"/>
              <a:t>et tiges de pois</a:t>
            </a:r>
          </a:p>
          <a:p>
            <a:pPr algn="ctr"/>
            <a:r>
              <a:rPr lang="fr-FR" sz="2400" dirty="0"/>
              <a:t>herbe fraîche et jeunes pousses.</a:t>
            </a:r>
          </a:p>
        </p:txBody>
      </p:sp>
      <p:pic>
        <p:nvPicPr>
          <p:cNvPr id="5"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5589026" y="59141"/>
            <a:ext cx="851454" cy="596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 name="Picture 4" descr="http://www.recettes-enfants.com/images/carottes-300x210.png"/>
          <p:cNvPicPr>
            <a:picLocks noChangeAspect="1" noChangeArrowheads="1"/>
          </p:cNvPicPr>
          <p:nvPr/>
        </p:nvPicPr>
        <p:blipFill>
          <a:blip r:embed="rId5"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rot="20159605">
            <a:off x="3707904" y="5630099"/>
            <a:ext cx="2197978" cy="1538584"/>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755576" y="692696"/>
            <a:ext cx="6788364" cy="1200329"/>
          </a:xfrm>
          <a:prstGeom prst="rect">
            <a:avLst/>
          </a:prstGeom>
        </p:spPr>
        <p:txBody>
          <a:bodyPr wrap="square">
            <a:spAutoFit/>
          </a:bodyPr>
          <a:lstStyle/>
          <a:p>
            <a:pPr algn="ctr"/>
            <a:r>
              <a:rPr lang="fr-FR" sz="2400" b="1" cap="all" dirty="0">
                <a:solidFill>
                  <a:srgbClr val="336600"/>
                </a:solidFill>
                <a:latin typeface="Comic Sans MS" pitchFamily="66" charset="0"/>
              </a:rPr>
              <a:t>LES LÉGUMES SUIVANTS PEUVENT ÊTRE DONNÉS AU LAPIN </a:t>
            </a:r>
            <a:r>
              <a:rPr lang="fr-FR" sz="2400" dirty="0">
                <a:solidFill>
                  <a:srgbClr val="336600"/>
                </a:solidFill>
                <a:latin typeface="Comic Sans MS" pitchFamily="66" charset="0"/>
              </a:rPr>
              <a:t/>
            </a:r>
            <a:br>
              <a:rPr lang="fr-FR" sz="2400" dirty="0">
                <a:solidFill>
                  <a:srgbClr val="336600"/>
                </a:solidFill>
                <a:latin typeface="Comic Sans MS" pitchFamily="66" charset="0"/>
              </a:rPr>
            </a:br>
            <a:endParaRPr lang="fr-FR" sz="2400" dirty="0">
              <a:solidFill>
                <a:srgbClr val="336600"/>
              </a:solidFill>
              <a:latin typeface="Comic Sans MS" pitchFamily="66" charset="0"/>
            </a:endParaRPr>
          </a:p>
        </p:txBody>
      </p:sp>
    </p:spTree>
    <p:extLst>
      <p:ext uri="{BB962C8B-B14F-4D97-AF65-F5344CB8AC3E}">
        <p14:creationId xmlns:p14="http://schemas.microsoft.com/office/powerpoint/2010/main" xmlns="" val="272587304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20688"/>
            <a:ext cx="6264696" cy="3970318"/>
          </a:xfrm>
          <a:prstGeom prst="rect">
            <a:avLst/>
          </a:prstGeom>
        </p:spPr>
        <p:txBody>
          <a:bodyPr wrap="square">
            <a:spAutoFit/>
          </a:bodyPr>
          <a:lstStyle/>
          <a:p>
            <a:pPr algn="ctr"/>
            <a:r>
              <a:rPr lang="fr-FR" sz="2800" b="1" cap="all" dirty="0">
                <a:latin typeface="Comic Sans MS" pitchFamily="66" charset="0"/>
              </a:rPr>
              <a:t/>
            </a:r>
            <a:br>
              <a:rPr lang="fr-FR" sz="2800" b="1" cap="all" dirty="0">
                <a:latin typeface="Comic Sans MS" pitchFamily="66" charset="0"/>
              </a:rPr>
            </a:br>
            <a:r>
              <a:rPr lang="fr-FR" sz="2800" b="1" cap="all" dirty="0">
                <a:solidFill>
                  <a:srgbClr val="FF0066"/>
                </a:solidFill>
                <a:latin typeface="Comic Sans MS" pitchFamily="66" charset="0"/>
              </a:rPr>
              <a:t>LES FRUITS SERONT DONNÉS EN QUANTITÉS LIMITÉES </a:t>
            </a:r>
          </a:p>
          <a:p>
            <a:pPr algn="ctr"/>
            <a:r>
              <a:rPr lang="fr-FR" sz="2800" dirty="0"/>
              <a:t>pommes</a:t>
            </a:r>
            <a:r>
              <a:rPr lang="fr-FR" sz="2800" dirty="0" smtClean="0"/>
              <a:t>,</a:t>
            </a:r>
            <a:endParaRPr lang="fr-FR" sz="2800" dirty="0"/>
          </a:p>
          <a:p>
            <a:pPr algn="ctr"/>
            <a:r>
              <a:rPr lang="fr-FR" sz="2800" dirty="0"/>
              <a:t>poires</a:t>
            </a:r>
            <a:r>
              <a:rPr lang="fr-FR" sz="2800" dirty="0" smtClean="0"/>
              <a:t>,</a:t>
            </a:r>
            <a:endParaRPr lang="fr-FR" sz="2800" dirty="0"/>
          </a:p>
          <a:p>
            <a:pPr algn="ctr"/>
            <a:r>
              <a:rPr lang="fr-FR" sz="2800" dirty="0"/>
              <a:t>fraises,</a:t>
            </a:r>
          </a:p>
          <a:p>
            <a:pPr algn="ctr"/>
            <a:r>
              <a:rPr lang="fr-FR" sz="2800" dirty="0"/>
              <a:t>framboises.</a:t>
            </a:r>
          </a:p>
          <a:p>
            <a:pPr algn="ctr"/>
            <a:r>
              <a:rPr lang="fr-FR" sz="2800" dirty="0"/>
              <a:t/>
            </a:r>
            <a:br>
              <a:rPr lang="fr-FR" sz="2800" dirty="0"/>
            </a:br>
            <a:endParaRPr lang="fr-FR" sz="2800" dirty="0"/>
          </a:p>
        </p:txBody>
      </p:sp>
      <p:pic>
        <p:nvPicPr>
          <p:cNvPr id="38918" name="Picture 6" descr="fruits et légumes isolées sur blanc  Banque d'images - 77238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01454"/>
            <a:ext cx="9144000" cy="2533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319850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us.123rf.com/400wm/400/400/schan/schan1104/schan110400554/9333310-faisceau-de-ble-isole-sur-fond-blan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219636" y="1272572"/>
            <a:ext cx="6683405" cy="44611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259632" y="404664"/>
            <a:ext cx="6696744" cy="5509200"/>
          </a:xfrm>
          <a:prstGeom prst="rect">
            <a:avLst/>
          </a:prstGeom>
        </p:spPr>
        <p:txBody>
          <a:bodyPr wrap="square">
            <a:spAutoFit/>
          </a:bodyPr>
          <a:lstStyle/>
          <a:p>
            <a:pPr algn="ctr"/>
            <a:r>
              <a:rPr lang="fr-FR" sz="3200" dirty="0">
                <a:latin typeface="Comic Sans MS" pitchFamily="66" charset="0"/>
              </a:rPr>
              <a:t> </a:t>
            </a:r>
          </a:p>
          <a:p>
            <a:pPr algn="ctr"/>
            <a:r>
              <a:rPr lang="fr-FR" sz="3200" b="1" cap="all" dirty="0">
                <a:solidFill>
                  <a:srgbClr val="864300"/>
                </a:solidFill>
                <a:latin typeface="Comic Sans MS" pitchFamily="66" charset="0"/>
              </a:rPr>
              <a:t>LES GRAINES SERONT DONNÉES EN QUANTITÉS LIMITÉES </a:t>
            </a:r>
            <a:r>
              <a:rPr lang="fr-FR" sz="3200" b="1" cap="all" dirty="0">
                <a:solidFill>
                  <a:srgbClr val="864300"/>
                </a:solidFill>
              </a:rPr>
              <a:t>:</a:t>
            </a:r>
          </a:p>
          <a:p>
            <a:pPr algn="ctr"/>
            <a:r>
              <a:rPr lang="fr-FR" sz="3200" dirty="0"/>
              <a:t>blé</a:t>
            </a:r>
          </a:p>
          <a:p>
            <a:pPr algn="ctr"/>
            <a:r>
              <a:rPr lang="fr-FR" sz="3200" dirty="0"/>
              <a:t>maïs</a:t>
            </a:r>
          </a:p>
          <a:p>
            <a:pPr algn="ctr"/>
            <a:r>
              <a:rPr lang="fr-FR" sz="3200" dirty="0"/>
              <a:t>orge</a:t>
            </a:r>
          </a:p>
          <a:p>
            <a:pPr algn="ctr"/>
            <a:r>
              <a:rPr lang="fr-FR" sz="3200" dirty="0"/>
              <a:t>avoine</a:t>
            </a:r>
          </a:p>
          <a:p>
            <a:pPr algn="ctr"/>
            <a:r>
              <a:rPr lang="fr-FR" sz="3200" dirty="0"/>
              <a:t>tournesol.</a:t>
            </a:r>
          </a:p>
          <a:p>
            <a:pPr algn="ctr"/>
            <a:r>
              <a:rPr lang="fr-FR" sz="3200" dirty="0"/>
              <a:t/>
            </a:r>
            <a:br>
              <a:rPr lang="fr-FR" sz="3200" dirty="0"/>
            </a:br>
            <a:endParaRPr lang="fr-FR" sz="3200" dirty="0"/>
          </a:p>
        </p:txBody>
      </p:sp>
    </p:spTree>
    <p:extLst>
      <p:ext uri="{BB962C8B-B14F-4D97-AF65-F5344CB8AC3E}">
        <p14:creationId xmlns:p14="http://schemas.microsoft.com/office/powerpoint/2010/main" xmlns="" val="158831819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20" y="984785"/>
            <a:ext cx="8640960" cy="5324535"/>
          </a:xfrm>
          <a:prstGeom prst="rect">
            <a:avLst/>
          </a:prstGeom>
        </p:spPr>
        <p:txBody>
          <a:bodyPr wrap="square">
            <a:spAutoFit/>
          </a:bodyPr>
          <a:lstStyle/>
          <a:p>
            <a:r>
              <a:rPr lang="fr-FR" sz="2000" b="1" dirty="0" smtClean="0">
                <a:solidFill>
                  <a:schemeClr val="accent6">
                    <a:lumMod val="75000"/>
                  </a:schemeClr>
                </a:solidFill>
                <a:latin typeface="Comic Sans MS" pitchFamily="66" charset="0"/>
              </a:rPr>
              <a:t>  Nom </a:t>
            </a:r>
            <a:r>
              <a:rPr lang="fr-FR" sz="2000" b="1" dirty="0">
                <a:solidFill>
                  <a:schemeClr val="accent6">
                    <a:lumMod val="75000"/>
                  </a:schemeClr>
                </a:solidFill>
                <a:latin typeface="Comic Sans MS" pitchFamily="66" charset="0"/>
              </a:rPr>
              <a:t>scientifique </a:t>
            </a:r>
            <a:r>
              <a:rPr lang="fr-FR" sz="2000" dirty="0">
                <a:solidFill>
                  <a:schemeClr val="tx2">
                    <a:lumMod val="75000"/>
                  </a:schemeClr>
                </a:solidFill>
                <a:latin typeface="Comic Sans MS" pitchFamily="66" charset="0"/>
              </a:rPr>
              <a:t>: </a:t>
            </a:r>
            <a:r>
              <a:rPr lang="fr-FR" sz="2000" dirty="0" err="1">
                <a:solidFill>
                  <a:schemeClr val="tx2">
                    <a:lumMod val="75000"/>
                  </a:schemeClr>
                </a:solidFill>
                <a:latin typeface="Comic Sans MS" pitchFamily="66" charset="0"/>
              </a:rPr>
              <a:t>Oryctolagus</a:t>
            </a:r>
            <a:r>
              <a:rPr lang="fr-FR" sz="2000" dirty="0">
                <a:solidFill>
                  <a:schemeClr val="tx2">
                    <a:lumMod val="75000"/>
                  </a:schemeClr>
                </a:solidFill>
                <a:latin typeface="Comic Sans MS" pitchFamily="66" charset="0"/>
              </a:rPr>
              <a:t> </a:t>
            </a:r>
            <a:r>
              <a:rPr lang="fr-FR" sz="2000" dirty="0" err="1">
                <a:solidFill>
                  <a:schemeClr val="tx2">
                    <a:lumMod val="75000"/>
                  </a:schemeClr>
                </a:solidFill>
                <a:latin typeface="Comic Sans MS" pitchFamily="66" charset="0"/>
              </a:rPr>
              <a:t>cuniculus</a:t>
            </a:r>
            <a:r>
              <a:rPr lang="fr-FR" sz="2000" dirty="0">
                <a:solidFill>
                  <a:schemeClr val="tx2">
                    <a:lumMod val="75000"/>
                  </a:schemeClr>
                </a:solidFill>
                <a:latin typeface="Comic Sans MS" pitchFamily="66" charset="0"/>
              </a:rPr>
              <a:t> (lapin européen).</a:t>
            </a:r>
          </a:p>
          <a:p>
            <a:r>
              <a:rPr lang="fr-FR" sz="2000" dirty="0">
                <a:solidFill>
                  <a:schemeClr val="tx2">
                    <a:lumMod val="75000"/>
                  </a:schemeClr>
                </a:solidFill>
                <a:latin typeface="Comic Sans MS" pitchFamily="66" charset="0"/>
              </a:rPr>
              <a:t> </a:t>
            </a:r>
            <a:r>
              <a:rPr lang="fr-FR" sz="2000" dirty="0" smtClean="0">
                <a:solidFill>
                  <a:schemeClr val="tx2">
                    <a:lumMod val="75000"/>
                  </a:schemeClr>
                </a:solidFill>
                <a:latin typeface="Comic Sans MS" pitchFamily="66" charset="0"/>
              </a:rPr>
              <a:t>                </a:t>
            </a:r>
          </a:p>
          <a:p>
            <a:r>
              <a:rPr lang="fr-FR" sz="2000" b="1" dirty="0">
                <a:solidFill>
                  <a:schemeClr val="tx2">
                    <a:lumMod val="75000"/>
                  </a:schemeClr>
                </a:solidFill>
                <a:latin typeface="Comic Sans MS" pitchFamily="66" charset="0"/>
              </a:rPr>
              <a:t> </a:t>
            </a:r>
            <a:r>
              <a:rPr lang="fr-FR" sz="2000" b="1" dirty="0" smtClean="0">
                <a:solidFill>
                  <a:schemeClr val="tx2">
                    <a:lumMod val="75000"/>
                  </a:schemeClr>
                </a:solidFill>
                <a:latin typeface="Comic Sans MS" pitchFamily="66" charset="0"/>
              </a:rPr>
              <a:t>         </a:t>
            </a:r>
            <a:r>
              <a:rPr lang="fr-FR" sz="2000" b="1" dirty="0" smtClean="0">
                <a:solidFill>
                  <a:schemeClr val="accent6">
                    <a:lumMod val="75000"/>
                  </a:schemeClr>
                </a:solidFill>
                <a:latin typeface="Comic Sans MS" pitchFamily="66" charset="0"/>
              </a:rPr>
              <a:t>Régime</a:t>
            </a:r>
            <a:r>
              <a:rPr lang="fr-FR" sz="2000" dirty="0" smtClean="0">
                <a:solidFill>
                  <a:schemeClr val="tx2">
                    <a:lumMod val="75000"/>
                  </a:schemeClr>
                </a:solidFill>
                <a:latin typeface="Comic Sans MS" pitchFamily="66" charset="0"/>
              </a:rPr>
              <a:t> </a:t>
            </a:r>
            <a:r>
              <a:rPr lang="fr-FR" sz="2000" dirty="0">
                <a:solidFill>
                  <a:schemeClr val="tx2">
                    <a:lumMod val="75000"/>
                  </a:schemeClr>
                </a:solidFill>
                <a:latin typeface="Comic Sans MS" pitchFamily="66" charset="0"/>
              </a:rPr>
              <a:t>: herbivore</a:t>
            </a:r>
            <a:r>
              <a:rPr lang="fr-FR" sz="2000" dirty="0" smtClean="0">
                <a:solidFill>
                  <a:schemeClr val="tx2">
                    <a:lumMod val="75000"/>
                  </a:schemeClr>
                </a:solidFill>
                <a:latin typeface="Comic Sans MS" pitchFamily="66" charset="0"/>
              </a:rPr>
              <a:t>.</a:t>
            </a:r>
          </a:p>
          <a:p>
            <a:endParaRPr lang="fr-FR" sz="2000" dirty="0" smtClean="0">
              <a:solidFill>
                <a:schemeClr val="tx2">
                  <a:lumMod val="75000"/>
                </a:schemeClr>
              </a:solidFill>
              <a:latin typeface="Comic Sans MS" pitchFamily="66" charset="0"/>
            </a:endParaRPr>
          </a:p>
          <a:p>
            <a:r>
              <a:rPr lang="fr-FR" sz="2000" b="1" dirty="0" smtClean="0">
                <a:solidFill>
                  <a:schemeClr val="accent6">
                    <a:lumMod val="75000"/>
                  </a:schemeClr>
                </a:solidFill>
                <a:latin typeface="Comic Sans MS" pitchFamily="66" charset="0"/>
              </a:rPr>
              <a:t>                 Embranchement</a:t>
            </a:r>
            <a:r>
              <a:rPr lang="fr-FR" sz="2000" dirty="0" smtClean="0">
                <a:solidFill>
                  <a:schemeClr val="tx2">
                    <a:lumMod val="75000"/>
                  </a:schemeClr>
                </a:solidFill>
                <a:latin typeface="Comic Sans MS" pitchFamily="66" charset="0"/>
              </a:rPr>
              <a:t> </a:t>
            </a:r>
            <a:r>
              <a:rPr lang="fr-FR" sz="2000" dirty="0">
                <a:solidFill>
                  <a:schemeClr val="tx2">
                    <a:lumMod val="75000"/>
                  </a:schemeClr>
                </a:solidFill>
                <a:latin typeface="Comic Sans MS" pitchFamily="66" charset="0"/>
              </a:rPr>
              <a:t>: Vertébrés</a:t>
            </a:r>
          </a:p>
          <a:p>
            <a:endParaRPr lang="fr-FR" sz="2000" dirty="0" smtClean="0">
              <a:solidFill>
                <a:schemeClr val="tx2">
                  <a:lumMod val="75000"/>
                </a:schemeClr>
              </a:solidFill>
              <a:latin typeface="Comic Sans MS" pitchFamily="66" charset="0"/>
            </a:endParaRPr>
          </a:p>
          <a:p>
            <a:r>
              <a:rPr lang="fr-FR" sz="2000" b="1" dirty="0" smtClean="0">
                <a:solidFill>
                  <a:schemeClr val="accent6">
                    <a:lumMod val="75000"/>
                  </a:schemeClr>
                </a:solidFill>
                <a:latin typeface="Comic Sans MS" pitchFamily="66" charset="0"/>
              </a:rPr>
              <a:t>                       classe</a:t>
            </a:r>
            <a:r>
              <a:rPr lang="fr-FR" sz="2000" dirty="0" smtClean="0">
                <a:solidFill>
                  <a:schemeClr val="tx2">
                    <a:lumMod val="75000"/>
                  </a:schemeClr>
                </a:solidFill>
                <a:latin typeface="Comic Sans MS" pitchFamily="66" charset="0"/>
              </a:rPr>
              <a:t> </a:t>
            </a:r>
            <a:r>
              <a:rPr lang="fr-FR" sz="2000" dirty="0">
                <a:solidFill>
                  <a:schemeClr val="tx2">
                    <a:lumMod val="75000"/>
                  </a:schemeClr>
                </a:solidFill>
                <a:latin typeface="Comic Sans MS" pitchFamily="66" charset="0"/>
              </a:rPr>
              <a:t>: </a:t>
            </a:r>
            <a:r>
              <a:rPr lang="fr-FR" sz="2000" dirty="0" smtClean="0">
                <a:solidFill>
                  <a:schemeClr val="tx2">
                    <a:lumMod val="75000"/>
                  </a:schemeClr>
                </a:solidFill>
                <a:latin typeface="Comic Sans MS" pitchFamily="66" charset="0"/>
              </a:rPr>
              <a:t>Mammifère</a:t>
            </a:r>
          </a:p>
          <a:p>
            <a:endParaRPr lang="fr-FR" sz="2000" dirty="0" smtClean="0">
              <a:solidFill>
                <a:schemeClr val="tx2">
                  <a:lumMod val="75000"/>
                </a:schemeClr>
              </a:solidFill>
              <a:latin typeface="Comic Sans MS" pitchFamily="66" charset="0"/>
            </a:endParaRPr>
          </a:p>
          <a:p>
            <a:r>
              <a:rPr lang="fr-FR" sz="2000" b="1" dirty="0" smtClean="0">
                <a:solidFill>
                  <a:schemeClr val="accent6">
                    <a:lumMod val="75000"/>
                  </a:schemeClr>
                </a:solidFill>
                <a:latin typeface="Comic Sans MS" pitchFamily="66" charset="0"/>
              </a:rPr>
              <a:t>                         </a:t>
            </a:r>
            <a:r>
              <a:rPr lang="fr-FR" sz="2000" b="1" dirty="0" err="1" smtClean="0">
                <a:solidFill>
                  <a:schemeClr val="accent6">
                    <a:lumMod val="75000"/>
                  </a:schemeClr>
                </a:solidFill>
                <a:latin typeface="Comic Sans MS" pitchFamily="66" charset="0"/>
              </a:rPr>
              <a:t>super-ordre</a:t>
            </a:r>
            <a:r>
              <a:rPr lang="fr-FR" sz="2000" b="1" dirty="0" smtClean="0">
                <a:solidFill>
                  <a:schemeClr val="accent6">
                    <a:lumMod val="75000"/>
                  </a:schemeClr>
                </a:solidFill>
                <a:latin typeface="Comic Sans MS" pitchFamily="66" charset="0"/>
              </a:rPr>
              <a:t> </a:t>
            </a:r>
            <a:r>
              <a:rPr lang="fr-FR" sz="2000" dirty="0">
                <a:solidFill>
                  <a:schemeClr val="tx2">
                    <a:lumMod val="75000"/>
                  </a:schemeClr>
                </a:solidFill>
                <a:latin typeface="Comic Sans MS" pitchFamily="66" charset="0"/>
              </a:rPr>
              <a:t>: </a:t>
            </a:r>
            <a:r>
              <a:rPr lang="fr-FR" sz="2000" dirty="0" err="1" smtClean="0">
                <a:solidFill>
                  <a:schemeClr val="tx2">
                    <a:lumMod val="75000"/>
                  </a:schemeClr>
                </a:solidFill>
                <a:latin typeface="Comic Sans MS" pitchFamily="66" charset="0"/>
              </a:rPr>
              <a:t>Glires</a:t>
            </a:r>
            <a:endParaRPr lang="fr-FR" sz="2000" dirty="0">
              <a:solidFill>
                <a:schemeClr val="tx2">
                  <a:lumMod val="75000"/>
                </a:schemeClr>
              </a:solidFill>
              <a:latin typeface="Comic Sans MS" pitchFamily="66" charset="0"/>
            </a:endParaRPr>
          </a:p>
          <a:p>
            <a:endParaRPr lang="fr-FR" sz="2000" dirty="0" smtClean="0">
              <a:solidFill>
                <a:schemeClr val="tx2">
                  <a:lumMod val="75000"/>
                </a:schemeClr>
              </a:solidFill>
              <a:latin typeface="Comic Sans MS" pitchFamily="66" charset="0"/>
            </a:endParaRPr>
          </a:p>
          <a:p>
            <a:r>
              <a:rPr lang="fr-FR" sz="2000" b="1" dirty="0" smtClean="0">
                <a:solidFill>
                  <a:schemeClr val="accent6">
                    <a:lumMod val="75000"/>
                  </a:schemeClr>
                </a:solidFill>
                <a:latin typeface="Comic Sans MS" pitchFamily="66" charset="0"/>
              </a:rPr>
              <a:t>                             ordre </a:t>
            </a:r>
            <a:r>
              <a:rPr lang="fr-FR" sz="2000" dirty="0">
                <a:solidFill>
                  <a:schemeClr val="tx2">
                    <a:lumMod val="75000"/>
                  </a:schemeClr>
                </a:solidFill>
                <a:latin typeface="Comic Sans MS" pitchFamily="66" charset="0"/>
              </a:rPr>
              <a:t>: </a:t>
            </a:r>
            <a:r>
              <a:rPr lang="fr-FR" sz="2000" dirty="0" smtClean="0">
                <a:solidFill>
                  <a:schemeClr val="tx2">
                    <a:lumMod val="75000"/>
                  </a:schemeClr>
                </a:solidFill>
                <a:latin typeface="Comic Sans MS" pitchFamily="66" charset="0"/>
              </a:rPr>
              <a:t>Lagomorphes</a:t>
            </a:r>
            <a:endParaRPr lang="fr-FR" sz="2000" dirty="0">
              <a:solidFill>
                <a:schemeClr val="tx2">
                  <a:lumMod val="75000"/>
                </a:schemeClr>
              </a:solidFill>
              <a:latin typeface="Comic Sans MS" pitchFamily="66" charset="0"/>
            </a:endParaRPr>
          </a:p>
          <a:p>
            <a:endParaRPr lang="fr-FR" sz="2000" dirty="0" smtClean="0">
              <a:solidFill>
                <a:schemeClr val="tx2">
                  <a:lumMod val="75000"/>
                </a:schemeClr>
              </a:solidFill>
              <a:latin typeface="Comic Sans MS" pitchFamily="66" charset="0"/>
            </a:endParaRPr>
          </a:p>
          <a:p>
            <a:r>
              <a:rPr lang="fr-FR" sz="2000" b="1" dirty="0" smtClean="0">
                <a:solidFill>
                  <a:schemeClr val="accent6">
                    <a:lumMod val="75000"/>
                  </a:schemeClr>
                </a:solidFill>
                <a:latin typeface="Comic Sans MS" pitchFamily="66" charset="0"/>
              </a:rPr>
              <a:t>                                   famille</a:t>
            </a:r>
            <a:r>
              <a:rPr lang="fr-FR" sz="2000" dirty="0" smtClean="0">
                <a:solidFill>
                  <a:schemeClr val="tx2">
                    <a:lumMod val="75000"/>
                  </a:schemeClr>
                </a:solidFill>
                <a:latin typeface="Comic Sans MS" pitchFamily="66" charset="0"/>
              </a:rPr>
              <a:t> </a:t>
            </a:r>
            <a:r>
              <a:rPr lang="fr-FR" sz="2000" dirty="0">
                <a:solidFill>
                  <a:schemeClr val="tx2">
                    <a:lumMod val="75000"/>
                  </a:schemeClr>
                </a:solidFill>
                <a:latin typeface="Comic Sans MS" pitchFamily="66" charset="0"/>
              </a:rPr>
              <a:t>: </a:t>
            </a:r>
            <a:r>
              <a:rPr lang="fr-FR" sz="2000" dirty="0" smtClean="0">
                <a:solidFill>
                  <a:schemeClr val="tx2">
                    <a:lumMod val="75000"/>
                  </a:schemeClr>
                </a:solidFill>
                <a:latin typeface="Comic Sans MS" pitchFamily="66" charset="0"/>
              </a:rPr>
              <a:t>Léporidés</a:t>
            </a:r>
            <a:endParaRPr lang="fr-FR" sz="2000" dirty="0">
              <a:solidFill>
                <a:schemeClr val="tx2">
                  <a:lumMod val="75000"/>
                </a:schemeClr>
              </a:solidFill>
              <a:latin typeface="Comic Sans MS" pitchFamily="66" charset="0"/>
            </a:endParaRPr>
          </a:p>
          <a:p>
            <a:endParaRPr lang="fr-FR" sz="2000" dirty="0" smtClean="0">
              <a:solidFill>
                <a:schemeClr val="tx2">
                  <a:lumMod val="75000"/>
                </a:schemeClr>
              </a:solidFill>
              <a:latin typeface="Comic Sans MS" pitchFamily="66" charset="0"/>
            </a:endParaRPr>
          </a:p>
          <a:p>
            <a:r>
              <a:rPr lang="fr-FR" sz="2000" b="1" dirty="0" smtClean="0">
                <a:solidFill>
                  <a:schemeClr val="accent6">
                    <a:lumMod val="75000"/>
                  </a:schemeClr>
                </a:solidFill>
                <a:latin typeface="Comic Sans MS" pitchFamily="66" charset="0"/>
              </a:rPr>
              <a:t>                                        genre </a:t>
            </a:r>
            <a:r>
              <a:rPr lang="fr-FR" sz="2000" dirty="0">
                <a:solidFill>
                  <a:schemeClr val="tx2">
                    <a:lumMod val="75000"/>
                  </a:schemeClr>
                </a:solidFill>
                <a:latin typeface="Comic Sans MS" pitchFamily="66" charset="0"/>
              </a:rPr>
              <a:t>: </a:t>
            </a:r>
            <a:r>
              <a:rPr lang="fr-FR" sz="2000" dirty="0" err="1" smtClean="0">
                <a:solidFill>
                  <a:schemeClr val="tx2">
                    <a:lumMod val="75000"/>
                  </a:schemeClr>
                </a:solidFill>
                <a:latin typeface="Comic Sans MS" pitchFamily="66" charset="0"/>
              </a:rPr>
              <a:t>Oryctolagus</a:t>
            </a:r>
            <a:endParaRPr lang="fr-FR" sz="2000" dirty="0">
              <a:solidFill>
                <a:schemeClr val="tx2">
                  <a:lumMod val="75000"/>
                </a:schemeClr>
              </a:solidFill>
              <a:latin typeface="Comic Sans MS" pitchFamily="66" charset="0"/>
            </a:endParaRPr>
          </a:p>
          <a:p>
            <a:endParaRPr lang="fr-FR" sz="2000" dirty="0" smtClean="0">
              <a:solidFill>
                <a:schemeClr val="tx2">
                  <a:lumMod val="75000"/>
                </a:schemeClr>
              </a:solidFill>
              <a:latin typeface="Comic Sans MS" pitchFamily="66" charset="0"/>
            </a:endParaRPr>
          </a:p>
          <a:p>
            <a:r>
              <a:rPr lang="fr-FR" sz="2000" b="1" dirty="0" smtClean="0">
                <a:solidFill>
                  <a:schemeClr val="accent6">
                    <a:lumMod val="75000"/>
                  </a:schemeClr>
                </a:solidFill>
                <a:latin typeface="Comic Sans MS" pitchFamily="66" charset="0"/>
              </a:rPr>
              <a:t>                                         espèce </a:t>
            </a:r>
            <a:r>
              <a:rPr lang="fr-FR" sz="2000" b="1" dirty="0">
                <a:solidFill>
                  <a:schemeClr val="accent6">
                    <a:lumMod val="75000"/>
                  </a:schemeClr>
                </a:solidFill>
                <a:latin typeface="Comic Sans MS" pitchFamily="66" charset="0"/>
              </a:rPr>
              <a:t>:</a:t>
            </a:r>
            <a:r>
              <a:rPr lang="fr-FR" sz="2000" dirty="0">
                <a:solidFill>
                  <a:schemeClr val="tx2">
                    <a:lumMod val="75000"/>
                  </a:schemeClr>
                </a:solidFill>
                <a:latin typeface="Comic Sans MS" pitchFamily="66" charset="0"/>
              </a:rPr>
              <a:t> </a:t>
            </a:r>
            <a:r>
              <a:rPr lang="fr-FR" sz="2000" dirty="0" err="1">
                <a:solidFill>
                  <a:schemeClr val="tx2">
                    <a:lumMod val="75000"/>
                  </a:schemeClr>
                </a:solidFill>
                <a:latin typeface="Comic Sans MS" pitchFamily="66" charset="0"/>
              </a:rPr>
              <a:t>Oryctolagus</a:t>
            </a:r>
            <a:r>
              <a:rPr lang="fr-FR" sz="2000" dirty="0">
                <a:solidFill>
                  <a:schemeClr val="tx2">
                    <a:lumMod val="75000"/>
                  </a:schemeClr>
                </a:solidFill>
                <a:latin typeface="Comic Sans MS" pitchFamily="66" charset="0"/>
              </a:rPr>
              <a:t> </a:t>
            </a:r>
            <a:r>
              <a:rPr lang="fr-FR" sz="2000" dirty="0" err="1">
                <a:solidFill>
                  <a:schemeClr val="tx2">
                    <a:lumMod val="75000"/>
                  </a:schemeClr>
                </a:solidFill>
                <a:latin typeface="Comic Sans MS" pitchFamily="66" charset="0"/>
              </a:rPr>
              <a:t>cuniculus</a:t>
            </a:r>
            <a:endParaRPr lang="fr-FR" sz="2000" dirty="0">
              <a:solidFill>
                <a:schemeClr val="tx2">
                  <a:lumMod val="75000"/>
                </a:schemeClr>
              </a:solidFill>
              <a:latin typeface="Comic Sans MS" pitchFamily="66" charset="0"/>
            </a:endParaRPr>
          </a:p>
        </p:txBody>
      </p:sp>
      <p:sp>
        <p:nvSpPr>
          <p:cNvPr id="5" name="Rectangle 4"/>
          <p:cNvSpPr/>
          <p:nvPr/>
        </p:nvSpPr>
        <p:spPr>
          <a:xfrm>
            <a:off x="2311917" y="188640"/>
            <a:ext cx="4503156" cy="523220"/>
          </a:xfrm>
          <a:prstGeom prst="rect">
            <a:avLst/>
          </a:prstGeom>
        </p:spPr>
        <p:txBody>
          <a:bodyPr wrap="none">
            <a:spAutoFit/>
          </a:bodyPr>
          <a:lstStyle/>
          <a:p>
            <a:r>
              <a:rPr lang="fr-FR" sz="2800" b="1" dirty="0">
                <a:solidFill>
                  <a:srgbClr val="003300"/>
                </a:solidFill>
                <a:latin typeface="Comic Sans MS" pitchFamily="66" charset="0"/>
              </a:rPr>
              <a:t>Classification zoologique </a:t>
            </a:r>
          </a:p>
        </p:txBody>
      </p:sp>
      <p:sp>
        <p:nvSpPr>
          <p:cNvPr id="6" name="Nuage 5"/>
          <p:cNvSpPr/>
          <p:nvPr/>
        </p:nvSpPr>
        <p:spPr>
          <a:xfrm>
            <a:off x="1691680" y="-27384"/>
            <a:ext cx="5832648" cy="1124744"/>
          </a:xfrm>
          <a:prstGeom prst="clou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338"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5496" y="901189"/>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 name="Picture 2" descr="http://t0.gstatic.com/images?q=tbn:ANd9GcQcQx8bR-02J_tKSLrGd9rhijnrzS_22OmLq1f1TcEOzqEpMXFnx3zXmLxo5Q"/>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539552" y="1476910"/>
            <a:ext cx="581171" cy="583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Picture 2" descr="http://t0.gstatic.com/images?q=tbn:ANd9GcQcQx8bR-02J_tKSLrGd9rhijnrzS_22OmLq1f1TcEOzqEpMXFnx3zXmLxo5Q"/>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187624" y="2132856"/>
            <a:ext cx="576064" cy="578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1" name="Picture 2" descr="http://t0.gstatic.com/images?q=tbn:ANd9GcQcQx8bR-02J_tKSLrGd9rhijnrzS_22OmLq1f1TcEOzqEpMXFnx3zXmLxo5Q"/>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691680" y="2708920"/>
            <a:ext cx="653179" cy="656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 name="Picture 2" descr="http://t0.gstatic.com/images?q=tbn:ANd9GcQcQx8bR-02J_tKSLrGd9rhijnrzS_22OmLq1f1TcEOzqEpMXFnx3zXmLxo5Q"/>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2195736" y="3284984"/>
            <a:ext cx="573334" cy="576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3" name="Picture 2" descr="http://t0.gstatic.com/images?q=tbn:ANd9GcQcQx8bR-02J_tKSLrGd9rhijnrzS_22OmLq1f1TcEOzqEpMXFnx3zXmLxo5Q"/>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2771800" y="3861048"/>
            <a:ext cx="581173" cy="583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4" name="Picture 2" descr="http://t0.gstatic.com/images?q=tbn:ANd9GcQcQx8bR-02J_tKSLrGd9rhijnrzS_22OmLq1f1TcEOzqEpMXFnx3zXmLxo5Q"/>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347864" y="4509120"/>
            <a:ext cx="504056" cy="506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5"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918820" y="5157192"/>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 name="Picture 2" descr="http://t0.gstatic.com/images?q=tbn:ANd9GcQcQx8bR-02J_tKSLrGd9rhijnrzS_22OmLq1f1TcEOzqEpMXFnx3zXmLxo5Q"/>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4283968" y="5730513"/>
            <a:ext cx="576064" cy="578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4276267"/>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2000"/>
          </a:stretch>
        </a:blipFill>
        <a:effectLst/>
      </p:bgPr>
    </p:bg>
    <p:spTree>
      <p:nvGrpSpPr>
        <p:cNvPr id="1" name=""/>
        <p:cNvGrpSpPr/>
        <p:nvPr/>
      </p:nvGrpSpPr>
      <p:grpSpPr>
        <a:xfrm>
          <a:off x="0" y="0"/>
          <a:ext cx="0" cy="0"/>
          <a:chOff x="0" y="0"/>
          <a:chExt cx="0" cy="0"/>
        </a:xfrm>
      </p:grpSpPr>
      <p:sp>
        <p:nvSpPr>
          <p:cNvPr id="5" name="Rectangle 4"/>
          <p:cNvSpPr/>
          <p:nvPr/>
        </p:nvSpPr>
        <p:spPr>
          <a:xfrm>
            <a:off x="3203848" y="1196752"/>
            <a:ext cx="3456384"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123728" y="2138080"/>
            <a:ext cx="5976664" cy="1938992"/>
          </a:xfrm>
          <a:prstGeom prst="rect">
            <a:avLst/>
          </a:prstGeom>
        </p:spPr>
        <p:txBody>
          <a:bodyPr wrap="square">
            <a:spAutoFit/>
          </a:bodyPr>
          <a:lstStyle/>
          <a:p>
            <a:pPr algn="ctr"/>
            <a:r>
              <a:rPr lang="fr-FR" sz="6000" b="1" dirty="0" smtClean="0">
                <a:solidFill>
                  <a:srgbClr val="663300"/>
                </a:solidFill>
                <a:latin typeface="Comic Sans MS" pitchFamily="66" charset="0"/>
              </a:rPr>
              <a:t>De nature au laboratoire</a:t>
            </a:r>
            <a:endParaRPr lang="fr-FR" sz="6000" b="1" dirty="0">
              <a:solidFill>
                <a:srgbClr val="663300"/>
              </a:solidFill>
              <a:latin typeface="Comic Sans MS" pitchFamily="66" charset="0"/>
            </a:endParaRPr>
          </a:p>
        </p:txBody>
      </p:sp>
    </p:spTree>
    <p:extLst>
      <p:ext uri="{BB962C8B-B14F-4D97-AF65-F5344CB8AC3E}">
        <p14:creationId xmlns:p14="http://schemas.microsoft.com/office/powerpoint/2010/main" xmlns="" val="2062940820"/>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3059832" y="1700808"/>
            <a:ext cx="3456384" cy="295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187624" y="1268760"/>
            <a:ext cx="6912768" cy="1754326"/>
          </a:xfrm>
          <a:prstGeom prst="rect">
            <a:avLst/>
          </a:prstGeom>
        </p:spPr>
        <p:txBody>
          <a:bodyPr wrap="square">
            <a:spAutoFit/>
          </a:bodyPr>
          <a:lstStyle/>
          <a:p>
            <a:pPr algn="ctr"/>
            <a:r>
              <a:rPr lang="fr-FR" sz="5400" b="1" dirty="0">
                <a:solidFill>
                  <a:srgbClr val="FF7D25"/>
                </a:solidFill>
                <a:latin typeface="Comic Sans MS" pitchFamily="66" charset="0"/>
              </a:rPr>
              <a:t>Néo-zélandais blanc (NZB)</a:t>
            </a:r>
          </a:p>
        </p:txBody>
      </p:sp>
      <p:pic>
        <p:nvPicPr>
          <p:cNvPr id="27650" name="Picture 2" descr="C:\Users\client\Desktop\dossier lapin\1112204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76662"/>
            <a:ext cx="4283968" cy="328133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794788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lafamilledebugsbunny.wifeo.com/images/p/phl/ph-landes-foin-biolandes-12339344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2975" y="5805264"/>
            <a:ext cx="4824536" cy="11737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79512" y="260648"/>
            <a:ext cx="8784976" cy="5693866"/>
          </a:xfrm>
          <a:prstGeom prst="rect">
            <a:avLst/>
          </a:prstGeom>
        </p:spPr>
        <p:txBody>
          <a:bodyPr wrap="square">
            <a:spAutoFit/>
          </a:bodyPr>
          <a:lstStyle/>
          <a:p>
            <a:pPr algn="ctr"/>
            <a:r>
              <a:rPr lang="fr-FR" sz="2800" b="1" dirty="0" smtClean="0"/>
              <a:t>une </a:t>
            </a:r>
            <a:r>
              <a:rPr lang="fr-FR" sz="2800" b="1" dirty="0"/>
              <a:t>race </a:t>
            </a:r>
            <a:r>
              <a:rPr lang="fr-FR" sz="2800" b="1" dirty="0" smtClean="0"/>
              <a:t>moyenne de</a:t>
            </a:r>
            <a:r>
              <a:rPr lang="fr-FR" sz="2800" b="1" dirty="0"/>
              <a:t> lapin </a:t>
            </a:r>
            <a:r>
              <a:rPr lang="fr-FR" sz="2800" b="1" dirty="0" smtClean="0"/>
              <a:t>domestique</a:t>
            </a:r>
          </a:p>
          <a:p>
            <a:pPr algn="just"/>
            <a:endParaRPr lang="fr-FR" sz="2800" dirty="0" smtClean="0"/>
          </a:p>
          <a:p>
            <a:pPr algn="just"/>
            <a:r>
              <a:rPr lang="fr-FR" sz="2800" b="1" u="sng" dirty="0" smtClean="0">
                <a:solidFill>
                  <a:srgbClr val="663300"/>
                </a:solidFill>
              </a:rPr>
              <a:t>Paye d’originaire :</a:t>
            </a:r>
            <a:r>
              <a:rPr lang="fr-FR" sz="2800" b="1" dirty="0" smtClean="0">
                <a:solidFill>
                  <a:srgbClr val="663300"/>
                </a:solidFill>
              </a:rPr>
              <a:t> </a:t>
            </a:r>
            <a:r>
              <a:rPr lang="fr-FR" sz="2800" dirty="0" smtClean="0"/>
              <a:t>États-Unis (correspond </a:t>
            </a:r>
            <a:r>
              <a:rPr lang="fr-FR" sz="2800" dirty="0"/>
              <a:t>à la variété albinos des lapins colorés </a:t>
            </a:r>
            <a:r>
              <a:rPr lang="fr-FR" sz="2800" dirty="0" smtClean="0"/>
              <a:t>américains).</a:t>
            </a:r>
          </a:p>
          <a:p>
            <a:pPr algn="just"/>
            <a:endParaRPr lang="fr-FR" sz="2800" dirty="0"/>
          </a:p>
          <a:p>
            <a:pPr algn="just"/>
            <a:r>
              <a:rPr lang="fr-FR" sz="2800" dirty="0" smtClean="0"/>
              <a:t>Les </a:t>
            </a:r>
            <a:r>
              <a:rPr lang="fr-FR" sz="2800" dirty="0"/>
              <a:t>animaux à l’origine de la race actuelle </a:t>
            </a:r>
            <a:r>
              <a:rPr lang="fr-FR" sz="2800" dirty="0" smtClean="0"/>
              <a:t>apparaissent </a:t>
            </a:r>
            <a:r>
              <a:rPr lang="fr-FR" sz="2800" dirty="0"/>
              <a:t>au début du </a:t>
            </a:r>
            <a:r>
              <a:rPr lang="fr-FR" sz="2800" b="1" cap="small" dirty="0" err="1">
                <a:solidFill>
                  <a:srgbClr val="663300"/>
                </a:solidFill>
              </a:rPr>
              <a:t>xx</a:t>
            </a:r>
            <a:r>
              <a:rPr lang="fr-FR" sz="2800" b="1" baseline="30000" dirty="0" err="1">
                <a:solidFill>
                  <a:srgbClr val="663300"/>
                </a:solidFill>
              </a:rPr>
              <a:t>e</a:t>
            </a:r>
            <a:r>
              <a:rPr lang="fr-FR" sz="2800" b="1" dirty="0">
                <a:solidFill>
                  <a:srgbClr val="663300"/>
                </a:solidFill>
              </a:rPr>
              <a:t> siècle</a:t>
            </a:r>
            <a:r>
              <a:rPr lang="fr-FR" sz="2800" dirty="0"/>
              <a:t>. </a:t>
            </a:r>
            <a:endParaRPr lang="fr-FR" sz="2800" dirty="0" smtClean="0"/>
          </a:p>
          <a:p>
            <a:pPr algn="just"/>
            <a:endParaRPr lang="fr-FR" sz="2800" dirty="0"/>
          </a:p>
          <a:p>
            <a:pPr algn="just"/>
            <a:r>
              <a:rPr lang="fr-FR" sz="2800" dirty="0" smtClean="0"/>
              <a:t>Diverses </a:t>
            </a:r>
            <a:r>
              <a:rPr lang="fr-FR" sz="2800" dirty="0"/>
              <a:t>thèses sur leur apparition existent ; pour certains ils seraient issues de lapins sauvages néo-zélandais, pour d’autres ils s’agit du produit de croisements entre </a:t>
            </a:r>
            <a:r>
              <a:rPr lang="fr-FR" sz="2800" b="1" dirty="0">
                <a:solidFill>
                  <a:srgbClr val="663300"/>
                </a:solidFill>
              </a:rPr>
              <a:t>lièvres belges et golden fauves. </a:t>
            </a:r>
            <a:endParaRPr lang="fr-FR" sz="2800" b="1" dirty="0" smtClean="0">
              <a:solidFill>
                <a:srgbClr val="663300"/>
              </a:solidFill>
            </a:endParaRPr>
          </a:p>
          <a:p>
            <a:pPr algn="just"/>
            <a:endParaRPr lang="fr-FR" sz="2800" dirty="0"/>
          </a:p>
        </p:txBody>
      </p:sp>
      <p:pic>
        <p:nvPicPr>
          <p:cNvPr id="20484" name="Picture 4" descr="http://lafamilledebugsbunny.wifeo.com/images/p/phl/ph-landes-foin-biolandes-12339344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5805264"/>
            <a:ext cx="5365874" cy="117374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4388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3059832" y="1700808"/>
            <a:ext cx="3456384" cy="295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467544" y="785821"/>
            <a:ext cx="8424936" cy="4154984"/>
          </a:xfrm>
          <a:prstGeom prst="rect">
            <a:avLst/>
          </a:prstGeom>
        </p:spPr>
        <p:txBody>
          <a:bodyPr wrap="square">
            <a:spAutoFit/>
          </a:bodyPr>
          <a:lstStyle/>
          <a:p>
            <a:r>
              <a:rPr lang="fr-FR" sz="2400" b="1" dirty="0" smtClean="0"/>
              <a:t>Taille moyenne </a:t>
            </a:r>
          </a:p>
          <a:p>
            <a:endParaRPr lang="fr-FR" sz="2400" b="1" dirty="0" smtClean="0"/>
          </a:p>
          <a:p>
            <a:r>
              <a:rPr lang="fr-FR" sz="2400" b="1" dirty="0" smtClean="0"/>
              <a:t>Pèse entre </a:t>
            </a:r>
            <a:r>
              <a:rPr lang="fr-FR" sz="2400" b="1" dirty="0" smtClean="0">
                <a:solidFill>
                  <a:srgbClr val="FF7D25"/>
                </a:solidFill>
              </a:rPr>
              <a:t>4 et 5,5 kg</a:t>
            </a:r>
            <a:r>
              <a:rPr lang="fr-FR" sz="2400" b="1" dirty="0" smtClean="0"/>
              <a:t>.</a:t>
            </a:r>
          </a:p>
          <a:p>
            <a:endParaRPr lang="fr-FR" sz="2400" b="1" dirty="0" smtClean="0"/>
          </a:p>
          <a:p>
            <a:r>
              <a:rPr lang="fr-FR" sz="2400" b="1" dirty="0" smtClean="0"/>
              <a:t>Un corps massive caractérisé par une très forte conformation musculaire. </a:t>
            </a:r>
          </a:p>
          <a:p>
            <a:endParaRPr lang="fr-FR" sz="2400" b="1" dirty="0" smtClean="0"/>
          </a:p>
          <a:p>
            <a:r>
              <a:rPr lang="fr-FR" sz="2400" b="1" dirty="0" smtClean="0"/>
              <a:t>N’est pas très long et a la croupe bien large.</a:t>
            </a:r>
          </a:p>
          <a:p>
            <a:endParaRPr lang="fr-FR" sz="2400" b="1" dirty="0" smtClean="0"/>
          </a:p>
          <a:p>
            <a:r>
              <a:rPr lang="fr-FR" sz="2400" b="1" dirty="0" smtClean="0"/>
              <a:t>Ses pattes sont courtes et fortes. </a:t>
            </a:r>
          </a:p>
          <a:p>
            <a:endParaRPr lang="fr-FR" sz="2400" b="1" dirty="0"/>
          </a:p>
        </p:txBody>
      </p:sp>
      <p:sp>
        <p:nvSpPr>
          <p:cNvPr id="3" name="Rectangle 2"/>
          <p:cNvSpPr/>
          <p:nvPr/>
        </p:nvSpPr>
        <p:spPr>
          <a:xfrm>
            <a:off x="4986085" y="0"/>
            <a:ext cx="4138767" cy="769441"/>
          </a:xfrm>
          <a:prstGeom prst="rect">
            <a:avLst/>
          </a:prstGeom>
        </p:spPr>
        <p:txBody>
          <a:bodyPr wrap="square">
            <a:spAutoFit/>
          </a:bodyPr>
          <a:lstStyle/>
          <a:p>
            <a:pPr algn="ctr"/>
            <a:r>
              <a:rPr lang="fr-FR" sz="4400" b="1" dirty="0" smtClean="0">
                <a:solidFill>
                  <a:srgbClr val="FF7D25"/>
                </a:solidFill>
                <a:latin typeface="Comic Sans MS" pitchFamily="66" charset="0"/>
              </a:rPr>
              <a:t>Description </a:t>
            </a:r>
            <a:endParaRPr lang="fr-FR" sz="4400" b="1" dirty="0">
              <a:solidFill>
                <a:srgbClr val="FF7D25"/>
              </a:solidFill>
              <a:latin typeface="Comic Sans MS" pitchFamily="66" charset="0"/>
            </a:endParaRPr>
          </a:p>
        </p:txBody>
      </p:sp>
      <p:pic>
        <p:nvPicPr>
          <p:cNvPr id="5"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8998" y="769441"/>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0389" y="1484784"/>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5496" y="2132856"/>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5496" y="3205445"/>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5496" y="4005064"/>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258610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lient\Desktop\dossier lapin\1112206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260" y="0"/>
            <a:ext cx="9433752" cy="69573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292080" y="548680"/>
            <a:ext cx="3198311" cy="369332"/>
          </a:xfrm>
          <a:prstGeom prst="rect">
            <a:avLst/>
          </a:prstGeom>
        </p:spPr>
        <p:txBody>
          <a:bodyPr wrap="none">
            <a:spAutoFit/>
          </a:bodyPr>
          <a:lstStyle/>
          <a:p>
            <a:pPr algn="ctr"/>
            <a:r>
              <a:rPr lang="fr-FR" b="1" dirty="0">
                <a:solidFill>
                  <a:srgbClr val="FF7D25"/>
                </a:solidFill>
                <a:latin typeface="Comic Sans MS" pitchFamily="66" charset="0"/>
              </a:rPr>
              <a:t>Néo-zélandais blanc (NZB)</a:t>
            </a:r>
          </a:p>
        </p:txBody>
      </p:sp>
    </p:spTree>
    <p:extLst>
      <p:ext uri="{BB962C8B-B14F-4D97-AF65-F5344CB8AC3E}">
        <p14:creationId xmlns:p14="http://schemas.microsoft.com/office/powerpoint/2010/main" xmlns="" val="11131682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3059832" y="1700808"/>
            <a:ext cx="3456384" cy="295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539552" y="548680"/>
            <a:ext cx="8568952" cy="5632311"/>
          </a:xfrm>
          <a:prstGeom prst="rect">
            <a:avLst/>
          </a:prstGeom>
        </p:spPr>
        <p:txBody>
          <a:bodyPr wrap="square">
            <a:spAutoFit/>
          </a:bodyPr>
          <a:lstStyle/>
          <a:p>
            <a:endParaRPr lang="fr-FR" sz="2400" b="1" dirty="0"/>
          </a:p>
          <a:p>
            <a:r>
              <a:rPr lang="fr-FR" sz="2400" b="1" dirty="0">
                <a:solidFill>
                  <a:srgbClr val="FF7D25"/>
                </a:solidFill>
              </a:rPr>
              <a:t>Sa tête </a:t>
            </a:r>
            <a:r>
              <a:rPr lang="fr-FR" sz="2400" b="1" dirty="0"/>
              <a:t>est volumineuse avec des mâchoires bien développées, elle se confond avec le tronc.</a:t>
            </a:r>
          </a:p>
          <a:p>
            <a:endParaRPr lang="fr-FR" sz="2400" b="1" dirty="0"/>
          </a:p>
          <a:p>
            <a:r>
              <a:rPr lang="fr-FR" sz="2400" b="1" dirty="0" smtClean="0"/>
              <a:t>Elle </a:t>
            </a:r>
            <a:r>
              <a:rPr lang="fr-FR" sz="2400" b="1" dirty="0"/>
              <a:t>porte deux </a:t>
            </a:r>
            <a:r>
              <a:rPr lang="fr-FR" sz="2400" b="1" dirty="0">
                <a:solidFill>
                  <a:srgbClr val="FF7D25"/>
                </a:solidFill>
              </a:rPr>
              <a:t>oreilles </a:t>
            </a:r>
            <a:r>
              <a:rPr lang="fr-FR" sz="2400" b="1" dirty="0"/>
              <a:t>très robustes, épaisses et bien droites de </a:t>
            </a:r>
            <a:r>
              <a:rPr lang="fr-FR" sz="2400" b="1" dirty="0">
                <a:solidFill>
                  <a:srgbClr val="FF7D25"/>
                </a:solidFill>
                <a:effectLst>
                  <a:outerShdw blurRad="38100" dist="38100" dir="2700000" algn="tl">
                    <a:srgbClr val="000000">
                      <a:alpha val="43137"/>
                    </a:srgbClr>
                  </a:outerShdw>
                </a:effectLst>
              </a:rPr>
              <a:t>10,5 à 12,5 cm</a:t>
            </a:r>
            <a:r>
              <a:rPr lang="fr-FR" sz="2400" b="1" dirty="0" smtClean="0"/>
              <a:t>.</a:t>
            </a:r>
          </a:p>
          <a:p>
            <a:endParaRPr lang="fr-FR" sz="2400" b="1" dirty="0"/>
          </a:p>
          <a:p>
            <a:r>
              <a:rPr lang="fr-FR" sz="2400" b="1" dirty="0" smtClean="0"/>
              <a:t> </a:t>
            </a:r>
            <a:r>
              <a:rPr lang="fr-FR" sz="2400" b="1" dirty="0"/>
              <a:t>Un fanon moyen est toléré chez </a:t>
            </a:r>
            <a:r>
              <a:rPr lang="fr-FR" sz="2400" b="1" dirty="0">
                <a:solidFill>
                  <a:srgbClr val="336600"/>
                </a:solidFill>
                <a:effectLst>
                  <a:outerShdw blurRad="38100" dist="38100" dir="2700000" algn="tl">
                    <a:srgbClr val="000000">
                      <a:alpha val="43137"/>
                    </a:srgbClr>
                  </a:outerShdw>
                </a:effectLst>
              </a:rPr>
              <a:t>la femelle</a:t>
            </a:r>
            <a:r>
              <a:rPr lang="fr-FR" sz="2400" b="1" dirty="0"/>
              <a:t>. </a:t>
            </a:r>
          </a:p>
          <a:p>
            <a:endParaRPr lang="fr-FR" sz="2400" b="1" dirty="0"/>
          </a:p>
          <a:p>
            <a:r>
              <a:rPr lang="fr-FR" sz="2400" b="1" dirty="0"/>
              <a:t>Les yeux sont </a:t>
            </a:r>
            <a:r>
              <a:rPr lang="fr-FR" sz="2400" b="1" dirty="0" smtClean="0">
                <a:solidFill>
                  <a:srgbClr val="FF0000"/>
                </a:solidFill>
              </a:rPr>
              <a:t>roses</a:t>
            </a:r>
            <a:r>
              <a:rPr lang="fr-FR" sz="2400" b="1" dirty="0"/>
              <a:t> </a:t>
            </a:r>
            <a:r>
              <a:rPr lang="fr-FR" sz="2400" b="1" dirty="0" smtClean="0"/>
              <a:t>(autre </a:t>
            </a:r>
            <a:r>
              <a:rPr lang="fr-FR" sz="2400" b="1" dirty="0"/>
              <a:t>caractéristique de </a:t>
            </a:r>
            <a:r>
              <a:rPr lang="fr-FR" sz="2400" b="1" dirty="0" smtClean="0"/>
              <a:t>l’albinisme). </a:t>
            </a:r>
            <a:endParaRPr lang="fr-FR" sz="2400" b="1" dirty="0"/>
          </a:p>
          <a:p>
            <a:endParaRPr lang="fr-FR" sz="2400" b="1" dirty="0"/>
          </a:p>
          <a:p>
            <a:r>
              <a:rPr lang="fr-FR" sz="2400" b="1" dirty="0"/>
              <a:t>La fourrure est très dense, souple et </a:t>
            </a:r>
            <a:r>
              <a:rPr lang="fr-FR" sz="2400" b="1" dirty="0" smtClean="0"/>
              <a:t>lustrée, elle </a:t>
            </a:r>
            <a:r>
              <a:rPr lang="fr-FR" sz="2400" b="1" dirty="0"/>
              <a:t>est entièrement </a:t>
            </a:r>
            <a:r>
              <a:rPr lang="fr-FR" sz="2400" b="1" dirty="0" smtClean="0"/>
              <a:t>blanche.</a:t>
            </a:r>
            <a:endParaRPr lang="fr-FR" sz="2400" b="1" dirty="0"/>
          </a:p>
          <a:p>
            <a:r>
              <a:rPr lang="fr-FR" sz="2400" b="1" dirty="0"/>
              <a:t/>
            </a:r>
            <a:br>
              <a:rPr lang="fr-FR" sz="2400" b="1" dirty="0"/>
            </a:br>
            <a:endParaRPr lang="fr-FR" sz="2400" b="1" dirty="0"/>
          </a:p>
        </p:txBody>
      </p:sp>
      <p:pic>
        <p:nvPicPr>
          <p:cNvPr id="4"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0389" y="836712"/>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5496" y="1981309"/>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02397" y="2996952"/>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07504" y="3789040"/>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4986085" y="0"/>
            <a:ext cx="4138767" cy="769441"/>
          </a:xfrm>
          <a:prstGeom prst="rect">
            <a:avLst/>
          </a:prstGeom>
        </p:spPr>
        <p:txBody>
          <a:bodyPr wrap="square">
            <a:spAutoFit/>
          </a:bodyPr>
          <a:lstStyle/>
          <a:p>
            <a:pPr algn="ctr"/>
            <a:r>
              <a:rPr lang="fr-FR" sz="4400" b="1" dirty="0" smtClean="0">
                <a:solidFill>
                  <a:srgbClr val="FF7D25"/>
                </a:solidFill>
                <a:latin typeface="Comic Sans MS" pitchFamily="66" charset="0"/>
              </a:rPr>
              <a:t>Description </a:t>
            </a:r>
            <a:endParaRPr lang="fr-FR" sz="4400" b="1" dirty="0">
              <a:solidFill>
                <a:srgbClr val="FF7D25"/>
              </a:solidFill>
              <a:latin typeface="Comic Sans MS" pitchFamily="66" charset="0"/>
            </a:endParaRPr>
          </a:p>
        </p:txBody>
      </p:sp>
      <p:pic>
        <p:nvPicPr>
          <p:cNvPr id="9"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07504" y="4509120"/>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160921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2.gstatic.com/images?q=tbn:ANd9GcT5wdmoYe6BnV6eN-2eoUn3TX0U9wSj2jQDLD2VTTDQIbqAJqs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999455"/>
            <a:ext cx="2700637" cy="43555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à coins arrondis 2"/>
          <p:cNvSpPr/>
          <p:nvPr/>
        </p:nvSpPr>
        <p:spPr>
          <a:xfrm>
            <a:off x="323528" y="1867248"/>
            <a:ext cx="7200800" cy="3456384"/>
          </a:xfrm>
          <a:prstGeom prst="roundRect">
            <a:avLst>
              <a:gd name="adj" fmla="val 15673"/>
            </a:avLst>
          </a:prstGeom>
          <a:solidFill>
            <a:schemeClr val="bg1"/>
          </a:solidFill>
          <a:ln w="57150">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chemeClr val="tx1"/>
                </a:solidFill>
              </a:rPr>
              <a:t>Le néo-zélandais est pour la première fois mentionné en </a:t>
            </a:r>
            <a:r>
              <a:rPr lang="fr-FR" sz="2400" b="1" dirty="0">
                <a:solidFill>
                  <a:srgbClr val="336600"/>
                </a:solidFill>
              </a:rPr>
              <a:t>France</a:t>
            </a:r>
            <a:r>
              <a:rPr lang="fr-FR" sz="2400" dirty="0">
                <a:solidFill>
                  <a:srgbClr val="336600"/>
                </a:solidFill>
              </a:rPr>
              <a:t> </a:t>
            </a:r>
            <a:r>
              <a:rPr lang="fr-FR" sz="2400" dirty="0">
                <a:solidFill>
                  <a:schemeClr val="tx1"/>
                </a:solidFill>
              </a:rPr>
              <a:t>en </a:t>
            </a:r>
            <a:r>
              <a:rPr lang="fr-FR" sz="2400" b="1" dirty="0">
                <a:solidFill>
                  <a:srgbClr val="336600"/>
                </a:solidFill>
              </a:rPr>
              <a:t>1957</a:t>
            </a:r>
            <a:r>
              <a:rPr lang="fr-FR" sz="2400" dirty="0">
                <a:solidFill>
                  <a:schemeClr val="tx1"/>
                </a:solidFill>
              </a:rPr>
              <a:t> et y est introduit en </a:t>
            </a:r>
            <a:r>
              <a:rPr lang="fr-FR" sz="2400" b="1" dirty="0">
                <a:solidFill>
                  <a:srgbClr val="336600"/>
                </a:solidFill>
              </a:rPr>
              <a:t>1960</a:t>
            </a:r>
            <a:r>
              <a:rPr lang="fr-FR" sz="2400" dirty="0" smtClean="0">
                <a:solidFill>
                  <a:srgbClr val="336600"/>
                </a:solidFill>
              </a:rPr>
              <a:t>.</a:t>
            </a:r>
          </a:p>
          <a:p>
            <a:pPr algn="just"/>
            <a:endParaRPr lang="fr-FR" sz="2400" dirty="0">
              <a:solidFill>
                <a:schemeClr val="tx1"/>
              </a:solidFill>
            </a:endParaRPr>
          </a:p>
          <a:p>
            <a:pPr algn="just"/>
            <a:r>
              <a:rPr lang="fr-FR" sz="2400" dirty="0" smtClean="0">
                <a:solidFill>
                  <a:schemeClr val="tx1"/>
                </a:solidFill>
              </a:rPr>
              <a:t> </a:t>
            </a:r>
            <a:r>
              <a:rPr lang="fr-FR" sz="2400" dirty="0">
                <a:solidFill>
                  <a:schemeClr val="tx1"/>
                </a:solidFill>
              </a:rPr>
              <a:t>Aujourd’hui, à travers ses divers hybrides utilisés dans les élevages industriels, il est présent dans la plupart des pays producteurs de lapins de </a:t>
            </a:r>
            <a:r>
              <a:rPr lang="fr-FR" sz="2400" dirty="0" smtClean="0">
                <a:solidFill>
                  <a:schemeClr val="tx1"/>
                </a:solidFill>
              </a:rPr>
              <a:t>chair</a:t>
            </a:r>
            <a:endParaRPr lang="fr-FR" sz="2400" dirty="0">
              <a:solidFill>
                <a:schemeClr val="tx1"/>
              </a:solidFill>
            </a:endParaRPr>
          </a:p>
          <a:p>
            <a:pPr algn="just"/>
            <a:endParaRPr lang="fr-FR" sz="2400" dirty="0">
              <a:solidFill>
                <a:srgbClr val="FF7D25"/>
              </a:solidFill>
            </a:endParaRPr>
          </a:p>
        </p:txBody>
      </p:sp>
    </p:spTree>
    <p:extLst>
      <p:ext uri="{BB962C8B-B14F-4D97-AF65-F5344CB8AC3E}">
        <p14:creationId xmlns:p14="http://schemas.microsoft.com/office/powerpoint/2010/main" xmlns="" val="423033428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17000"/>
          </a:stretch>
        </a:blipFill>
        <a:effectLst/>
      </p:bgPr>
    </p:bg>
    <p:spTree>
      <p:nvGrpSpPr>
        <p:cNvPr id="1" name=""/>
        <p:cNvGrpSpPr/>
        <p:nvPr/>
      </p:nvGrpSpPr>
      <p:grpSpPr>
        <a:xfrm>
          <a:off x="0" y="0"/>
          <a:ext cx="0" cy="0"/>
          <a:chOff x="0" y="0"/>
          <a:chExt cx="0" cy="0"/>
        </a:xfrm>
      </p:grpSpPr>
      <p:sp>
        <p:nvSpPr>
          <p:cNvPr id="3" name="Rectangle 2"/>
          <p:cNvSpPr/>
          <p:nvPr/>
        </p:nvSpPr>
        <p:spPr>
          <a:xfrm>
            <a:off x="122606" y="980728"/>
            <a:ext cx="8964488" cy="4524315"/>
          </a:xfrm>
          <a:prstGeom prst="rect">
            <a:avLst/>
          </a:prstGeom>
        </p:spPr>
        <p:txBody>
          <a:bodyPr wrap="square">
            <a:spAutoFit/>
          </a:bodyPr>
          <a:lstStyle/>
          <a:p>
            <a:pPr marL="342900" indent="-342900" algn="just">
              <a:buFont typeface="Wingdings" pitchFamily="2" charset="2"/>
              <a:buChar char="ü"/>
            </a:pPr>
            <a:r>
              <a:rPr lang="fr-FR" sz="2400" dirty="0"/>
              <a:t>Depuis toujours, les chercheurs </a:t>
            </a:r>
            <a:r>
              <a:rPr lang="fr-FR" sz="2400" dirty="0" smtClean="0"/>
              <a:t>semblent </a:t>
            </a:r>
            <a:r>
              <a:rPr lang="fr-FR" sz="2400" dirty="0"/>
              <a:t>s’intéresser aux </a:t>
            </a:r>
            <a:r>
              <a:rPr lang="fr-FR" sz="2400" b="1" dirty="0">
                <a:solidFill>
                  <a:srgbClr val="FF7D25"/>
                </a:solidFill>
              </a:rPr>
              <a:t>lagomorphes. </a:t>
            </a:r>
            <a:endParaRPr lang="fr-FR" sz="2400" b="1" dirty="0" smtClean="0">
              <a:solidFill>
                <a:srgbClr val="FF7D25"/>
              </a:solidFill>
            </a:endParaRPr>
          </a:p>
          <a:p>
            <a:pPr marL="342900" indent="-342900" algn="just">
              <a:buFont typeface="Wingdings" pitchFamily="2" charset="2"/>
              <a:buChar char="ü"/>
            </a:pPr>
            <a:endParaRPr lang="fr-FR" sz="2400" dirty="0"/>
          </a:p>
          <a:p>
            <a:pPr marL="342900" indent="-342900" algn="just">
              <a:buFont typeface="Wingdings" pitchFamily="2" charset="2"/>
              <a:buChar char="ü"/>
            </a:pPr>
            <a:r>
              <a:rPr lang="fr-FR" sz="2400" dirty="0"/>
              <a:t>En effet, ce modèle animal convient </a:t>
            </a:r>
            <a:r>
              <a:rPr lang="fr-FR" sz="2400" dirty="0" smtClean="0"/>
              <a:t>relativement </a:t>
            </a:r>
            <a:r>
              <a:rPr lang="fr-FR" sz="2400" dirty="0"/>
              <a:t>bien, car il est </a:t>
            </a:r>
            <a:r>
              <a:rPr lang="fr-FR" sz="2400" dirty="0" err="1" smtClean="0"/>
              <a:t>phylogénétiquement</a:t>
            </a:r>
            <a:r>
              <a:rPr lang="fr-FR" sz="2400" dirty="0" smtClean="0"/>
              <a:t>  plus </a:t>
            </a:r>
            <a:r>
              <a:rPr lang="fr-FR" sz="2400" dirty="0"/>
              <a:t>proche de l’homme </a:t>
            </a:r>
            <a:endParaRPr lang="fr-FR" sz="2400" dirty="0" smtClean="0"/>
          </a:p>
          <a:p>
            <a:pPr marL="342900" indent="-342900" algn="just">
              <a:buFont typeface="Wingdings" pitchFamily="2" charset="2"/>
              <a:buChar char="ü"/>
            </a:pPr>
            <a:endParaRPr lang="fr-FR" sz="2400" dirty="0"/>
          </a:p>
          <a:p>
            <a:pPr marL="342900" indent="-342900" algn="just">
              <a:buFont typeface="Wingdings" pitchFamily="2" charset="2"/>
              <a:buChar char="ü"/>
            </a:pPr>
            <a:r>
              <a:rPr lang="fr-FR" sz="2400" dirty="0" smtClean="0"/>
              <a:t>Sa </a:t>
            </a:r>
            <a:r>
              <a:rPr lang="fr-FR" sz="2400" dirty="0"/>
              <a:t>manipulation </a:t>
            </a:r>
            <a:r>
              <a:rPr lang="fr-FR" sz="2400" dirty="0" smtClean="0"/>
              <a:t>est</a:t>
            </a:r>
            <a:r>
              <a:rPr lang="fr-FR" sz="2400" dirty="0" smtClean="0">
                <a:solidFill>
                  <a:schemeClr val="accent6">
                    <a:lumMod val="75000"/>
                  </a:schemeClr>
                </a:solidFill>
              </a:rPr>
              <a:t> facile</a:t>
            </a:r>
            <a:r>
              <a:rPr lang="fr-FR" sz="2400" dirty="0" smtClean="0"/>
              <a:t>, </a:t>
            </a:r>
            <a:r>
              <a:rPr lang="fr-FR" sz="2400" dirty="0"/>
              <a:t>et sa </a:t>
            </a:r>
            <a:r>
              <a:rPr lang="fr-FR" sz="2400" dirty="0">
                <a:solidFill>
                  <a:schemeClr val="accent6">
                    <a:lumMod val="75000"/>
                  </a:schemeClr>
                </a:solidFill>
              </a:rPr>
              <a:t>taille</a:t>
            </a:r>
            <a:r>
              <a:rPr lang="fr-FR" sz="2400" dirty="0"/>
              <a:t> permet </a:t>
            </a:r>
            <a:r>
              <a:rPr lang="fr-FR" sz="2400" dirty="0" smtClean="0"/>
              <a:t>d’obtenir facilement </a:t>
            </a:r>
            <a:r>
              <a:rPr lang="fr-FR" sz="2400" dirty="0"/>
              <a:t>des </a:t>
            </a:r>
            <a:r>
              <a:rPr lang="fr-FR" sz="2400" dirty="0">
                <a:solidFill>
                  <a:schemeClr val="accent6">
                    <a:lumMod val="75000"/>
                  </a:schemeClr>
                </a:solidFill>
              </a:rPr>
              <a:t>échantillons </a:t>
            </a:r>
            <a:r>
              <a:rPr lang="fr-FR" sz="2400" dirty="0" smtClean="0">
                <a:solidFill>
                  <a:schemeClr val="accent6">
                    <a:lumMod val="75000"/>
                  </a:schemeClr>
                </a:solidFill>
              </a:rPr>
              <a:t>tissulai</a:t>
            </a:r>
            <a:r>
              <a:rPr lang="fr-FR" sz="2400" dirty="0">
                <a:solidFill>
                  <a:schemeClr val="accent6">
                    <a:lumMod val="75000"/>
                  </a:schemeClr>
                </a:solidFill>
              </a:rPr>
              <a:t>r</a:t>
            </a:r>
            <a:r>
              <a:rPr lang="fr-FR" sz="2400" dirty="0" smtClean="0">
                <a:solidFill>
                  <a:schemeClr val="accent6">
                    <a:lumMod val="75000"/>
                  </a:schemeClr>
                </a:solidFill>
              </a:rPr>
              <a:t>es</a:t>
            </a:r>
            <a:r>
              <a:rPr lang="fr-FR" sz="2400" dirty="0"/>
              <a:t>, sanguins et de produire des </a:t>
            </a:r>
            <a:r>
              <a:rPr lang="fr-FR" sz="2400" dirty="0" smtClean="0"/>
              <a:t>anti sérums</a:t>
            </a:r>
            <a:r>
              <a:rPr lang="fr-FR" sz="2400" dirty="0"/>
              <a:t>. </a:t>
            </a:r>
            <a:endParaRPr lang="fr-FR" sz="2400" dirty="0" smtClean="0"/>
          </a:p>
          <a:p>
            <a:pPr marL="342900" indent="-342900" algn="just">
              <a:buFont typeface="Wingdings" pitchFamily="2" charset="2"/>
              <a:buChar char="ü"/>
            </a:pPr>
            <a:endParaRPr lang="fr-FR" sz="2400" dirty="0" smtClean="0"/>
          </a:p>
          <a:p>
            <a:pPr marL="342900" indent="-342900" algn="just">
              <a:buFont typeface="Wingdings" pitchFamily="2" charset="2"/>
              <a:buChar char="ü"/>
            </a:pPr>
            <a:r>
              <a:rPr lang="fr-FR" sz="2400" dirty="0" smtClean="0"/>
              <a:t>De </a:t>
            </a:r>
            <a:r>
              <a:rPr lang="fr-FR" sz="2400" dirty="0"/>
              <a:t>plus, son taux de </a:t>
            </a:r>
            <a:r>
              <a:rPr lang="fr-FR" sz="2400" dirty="0" smtClean="0"/>
              <a:t>reproduction </a:t>
            </a:r>
            <a:r>
              <a:rPr lang="fr-FR" sz="2400" dirty="0"/>
              <a:t>élevé et l’intervalle de </a:t>
            </a:r>
            <a:r>
              <a:rPr lang="fr-FR" sz="2400" dirty="0" smtClean="0"/>
              <a:t>génération relativement </a:t>
            </a:r>
            <a:r>
              <a:rPr lang="fr-FR" sz="2400" dirty="0"/>
              <a:t>court, lui ajoute une </a:t>
            </a:r>
            <a:r>
              <a:rPr lang="fr-FR" sz="2400" dirty="0" smtClean="0"/>
              <a:t>qualité </a:t>
            </a:r>
            <a:r>
              <a:rPr lang="fr-FR" sz="2400" dirty="0"/>
              <a:t>supplémentaire. </a:t>
            </a:r>
          </a:p>
        </p:txBody>
      </p:sp>
      <p:sp>
        <p:nvSpPr>
          <p:cNvPr id="4" name="Rectangle 3"/>
          <p:cNvSpPr/>
          <p:nvPr/>
        </p:nvSpPr>
        <p:spPr>
          <a:xfrm>
            <a:off x="3664496" y="155388"/>
            <a:ext cx="5449238" cy="830997"/>
          </a:xfrm>
          <a:prstGeom prst="rect">
            <a:avLst/>
          </a:prstGeom>
        </p:spPr>
        <p:txBody>
          <a:bodyPr wrap="square">
            <a:spAutoFit/>
          </a:bodyPr>
          <a:lstStyle/>
          <a:p>
            <a:pPr algn="ctr"/>
            <a:r>
              <a:rPr lang="fr-FR" sz="2400" b="1" dirty="0">
                <a:solidFill>
                  <a:srgbClr val="336600"/>
                </a:solidFill>
                <a:latin typeface="Comic Sans MS" pitchFamily="66" charset="0"/>
              </a:rPr>
              <a:t>Importance de la recherche </a:t>
            </a:r>
            <a:r>
              <a:rPr lang="fr-FR" sz="2400" b="1" dirty="0" smtClean="0">
                <a:solidFill>
                  <a:srgbClr val="336600"/>
                </a:solidFill>
                <a:latin typeface="Comic Sans MS" pitchFamily="66" charset="0"/>
              </a:rPr>
              <a:t>utilisant </a:t>
            </a:r>
            <a:r>
              <a:rPr lang="fr-FR" sz="2400" b="1" dirty="0">
                <a:solidFill>
                  <a:srgbClr val="336600"/>
                </a:solidFill>
                <a:latin typeface="Comic Sans MS" pitchFamily="66" charset="0"/>
              </a:rPr>
              <a:t>le modèle lapin</a:t>
            </a:r>
          </a:p>
        </p:txBody>
      </p:sp>
    </p:spTree>
    <p:extLst>
      <p:ext uri="{BB962C8B-B14F-4D97-AF65-F5344CB8AC3E}">
        <p14:creationId xmlns:p14="http://schemas.microsoft.com/office/powerpoint/2010/main" xmlns="" val="1137059994"/>
      </p:ext>
    </p:extLst>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7504" y="692696"/>
            <a:ext cx="9036495" cy="4401205"/>
          </a:xfrm>
          <a:prstGeom prst="rect">
            <a:avLst/>
          </a:prstGeom>
        </p:spPr>
        <p:txBody>
          <a:bodyPr wrap="square">
            <a:spAutoFit/>
          </a:bodyPr>
          <a:lstStyle/>
          <a:p>
            <a:pPr marL="457200" indent="-457200" algn="just">
              <a:buFont typeface="Wingdings" pitchFamily="2" charset="2"/>
              <a:buChar char="ü"/>
            </a:pPr>
            <a:r>
              <a:rPr lang="fr-FR" sz="2800" dirty="0" smtClean="0"/>
              <a:t>Les </a:t>
            </a:r>
            <a:r>
              <a:rPr lang="fr-FR" sz="2800" dirty="0"/>
              <a:t>rongeurs  et les lagomorphes représentent à eux seuls </a:t>
            </a:r>
            <a:r>
              <a:rPr lang="fr-FR" sz="2800" b="1" dirty="0">
                <a:solidFill>
                  <a:srgbClr val="FF7D25"/>
                </a:solidFill>
              </a:rPr>
              <a:t>75 % </a:t>
            </a:r>
            <a:r>
              <a:rPr lang="fr-FR" sz="2800" dirty="0" smtClean="0"/>
              <a:t>de </a:t>
            </a:r>
            <a:r>
              <a:rPr lang="fr-FR" sz="2800" dirty="0"/>
              <a:t>nombre d’animaux utilisés à des fins expérimentales où à d’autres fins  scientifiques</a:t>
            </a:r>
            <a:r>
              <a:rPr lang="fr-FR" sz="2800" dirty="0" smtClean="0"/>
              <a:t>, </a:t>
            </a:r>
            <a:r>
              <a:rPr lang="fr-FR" sz="2800" dirty="0"/>
              <a:t>mais les lapins y participent à raison de seulement </a:t>
            </a:r>
            <a:r>
              <a:rPr lang="fr-FR" sz="2800" dirty="0">
                <a:solidFill>
                  <a:srgbClr val="FF7D25"/>
                </a:solidFill>
              </a:rPr>
              <a:t>2,5  %,</a:t>
            </a:r>
            <a:r>
              <a:rPr lang="fr-FR" sz="2800" dirty="0"/>
              <a:t> </a:t>
            </a:r>
            <a:endParaRPr lang="fr-FR" sz="2800" dirty="0" smtClean="0"/>
          </a:p>
          <a:p>
            <a:pPr marL="457200" indent="-457200" algn="just">
              <a:buFont typeface="Wingdings" pitchFamily="2" charset="2"/>
              <a:buChar char="ü"/>
            </a:pPr>
            <a:endParaRPr lang="fr-FR" sz="2800" dirty="0"/>
          </a:p>
          <a:p>
            <a:pPr marL="457200" indent="-457200" algn="just">
              <a:buFont typeface="Wingdings" pitchFamily="2" charset="2"/>
              <a:buChar char="ü"/>
            </a:pPr>
            <a:r>
              <a:rPr lang="fr-FR" sz="2800" dirty="0" smtClean="0"/>
              <a:t>Si </a:t>
            </a:r>
            <a:r>
              <a:rPr lang="fr-FR" sz="2800" dirty="0"/>
              <a:t>une baisse du  nombre de rongeurs utilisés a été </a:t>
            </a:r>
            <a:r>
              <a:rPr lang="fr-FR" sz="2800" dirty="0" smtClean="0"/>
              <a:t>enregistrée </a:t>
            </a:r>
            <a:r>
              <a:rPr lang="fr-FR" sz="2800" dirty="0"/>
              <a:t>entre </a:t>
            </a:r>
            <a:r>
              <a:rPr lang="fr-FR" sz="2800" dirty="0">
                <a:solidFill>
                  <a:srgbClr val="FF7D25"/>
                </a:solidFill>
              </a:rPr>
              <a:t>1999 et 2002</a:t>
            </a:r>
            <a:r>
              <a:rPr lang="fr-FR" sz="2800" dirty="0"/>
              <a:t>, on recense pour cette même période une </a:t>
            </a:r>
            <a:r>
              <a:rPr lang="fr-FR" sz="2800" dirty="0" smtClean="0"/>
              <a:t>augmentation </a:t>
            </a:r>
            <a:r>
              <a:rPr lang="fr-FR" sz="2800" dirty="0"/>
              <a:t>de l’utilisation de lapins. </a:t>
            </a:r>
            <a:endParaRPr lang="fr-FR" sz="2800" dirty="0" smtClean="0"/>
          </a:p>
          <a:p>
            <a:pPr marL="457200" indent="-457200" algn="just">
              <a:buFont typeface="Wingdings" pitchFamily="2" charset="2"/>
              <a:buChar char="ü"/>
            </a:pPr>
            <a:endParaRPr lang="fr-FR" sz="2800" dirty="0"/>
          </a:p>
        </p:txBody>
      </p:sp>
    </p:spTree>
    <p:extLst>
      <p:ext uri="{BB962C8B-B14F-4D97-AF65-F5344CB8AC3E}">
        <p14:creationId xmlns:p14="http://schemas.microsoft.com/office/powerpoint/2010/main" xmlns="" val="30316221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17000"/>
          </a:stretch>
        </a:blipFill>
        <a:effectLst/>
      </p:bgPr>
    </p:bg>
    <p:spTree>
      <p:nvGrpSpPr>
        <p:cNvPr id="1" name=""/>
        <p:cNvGrpSpPr/>
        <p:nvPr/>
      </p:nvGrpSpPr>
      <p:grpSpPr>
        <a:xfrm>
          <a:off x="0" y="0"/>
          <a:ext cx="0" cy="0"/>
          <a:chOff x="0" y="0"/>
          <a:chExt cx="0" cy="0"/>
        </a:xfrm>
      </p:grpSpPr>
      <p:sp>
        <p:nvSpPr>
          <p:cNvPr id="2" name="Rectangle 1"/>
          <p:cNvSpPr/>
          <p:nvPr/>
        </p:nvSpPr>
        <p:spPr>
          <a:xfrm>
            <a:off x="179512" y="182245"/>
            <a:ext cx="8640960" cy="5262979"/>
          </a:xfrm>
          <a:prstGeom prst="rect">
            <a:avLst/>
          </a:prstGeom>
        </p:spPr>
        <p:txBody>
          <a:bodyPr wrap="square">
            <a:spAutoFit/>
          </a:bodyPr>
          <a:lstStyle/>
          <a:p>
            <a:pPr marL="342900" indent="-342900" algn="just">
              <a:buFont typeface="Wingdings" pitchFamily="2" charset="2"/>
              <a:buChar char="ü"/>
            </a:pPr>
            <a:r>
              <a:rPr lang="fr-FR" sz="2400" dirty="0" smtClean="0"/>
              <a:t>Le lapin  </a:t>
            </a:r>
            <a:r>
              <a:rPr lang="fr-FR" sz="2400" dirty="0"/>
              <a:t>représente à l’heure actuelle un modèle approprié pour l’investigation des systèmes </a:t>
            </a:r>
            <a:r>
              <a:rPr lang="fr-FR" sz="2400" b="1" dirty="0">
                <a:solidFill>
                  <a:srgbClr val="FF7D25"/>
                </a:solidFill>
              </a:rPr>
              <a:t>cardiovasculaires</a:t>
            </a:r>
            <a:r>
              <a:rPr lang="fr-FR" sz="2400" dirty="0"/>
              <a:t>, </a:t>
            </a:r>
            <a:r>
              <a:rPr lang="fr-FR" sz="2400" b="1" dirty="0">
                <a:solidFill>
                  <a:srgbClr val="FF7D25"/>
                </a:solidFill>
              </a:rPr>
              <a:t>ostéo-articulaires</a:t>
            </a:r>
            <a:r>
              <a:rPr lang="fr-FR" sz="2400" dirty="0"/>
              <a:t>, </a:t>
            </a:r>
            <a:r>
              <a:rPr lang="fr-FR" sz="2400" b="1" dirty="0">
                <a:solidFill>
                  <a:srgbClr val="FF7D25"/>
                </a:solidFill>
              </a:rPr>
              <a:t>respiratoires</a:t>
            </a:r>
            <a:r>
              <a:rPr lang="fr-FR" sz="2400" dirty="0"/>
              <a:t>, il est encore utilisé en </a:t>
            </a:r>
            <a:r>
              <a:rPr lang="fr-FR" sz="2400" b="1" dirty="0">
                <a:solidFill>
                  <a:srgbClr val="FF7D25"/>
                </a:solidFill>
              </a:rPr>
              <a:t>ophtalmologie</a:t>
            </a:r>
            <a:r>
              <a:rPr lang="fr-FR" sz="2400" dirty="0"/>
              <a:t>, </a:t>
            </a:r>
            <a:r>
              <a:rPr lang="fr-FR" sz="2400" b="1" dirty="0">
                <a:solidFill>
                  <a:srgbClr val="FF7D25"/>
                </a:solidFill>
              </a:rPr>
              <a:t>oncologie</a:t>
            </a:r>
            <a:r>
              <a:rPr lang="fr-FR" sz="2400" dirty="0"/>
              <a:t> et </a:t>
            </a:r>
            <a:r>
              <a:rPr lang="fr-FR" sz="2400" b="1" dirty="0">
                <a:solidFill>
                  <a:srgbClr val="FF7D25"/>
                </a:solidFill>
              </a:rPr>
              <a:t>diabétologie</a:t>
            </a:r>
            <a:r>
              <a:rPr lang="fr-FR" sz="2400" dirty="0" smtClean="0"/>
              <a:t>.</a:t>
            </a:r>
          </a:p>
          <a:p>
            <a:pPr marL="342900" indent="-342900" algn="just">
              <a:buFont typeface="Wingdings" pitchFamily="2" charset="2"/>
              <a:buChar char="ü"/>
            </a:pPr>
            <a:endParaRPr lang="fr-FR" sz="2400" dirty="0"/>
          </a:p>
          <a:p>
            <a:pPr algn="just"/>
            <a:endParaRPr lang="fr-FR" sz="2400" dirty="0"/>
          </a:p>
          <a:p>
            <a:pPr marL="342900" indent="-342900" algn="just">
              <a:buFont typeface="Wingdings" pitchFamily="2" charset="2"/>
              <a:buChar char="ü"/>
            </a:pPr>
            <a:r>
              <a:rPr lang="fr-FR" sz="2400" dirty="0" smtClean="0"/>
              <a:t>Le </a:t>
            </a:r>
            <a:r>
              <a:rPr lang="fr-FR" sz="2400" dirty="0"/>
              <a:t>lapin constitue également un outil adéquat pour l’étude de l’</a:t>
            </a:r>
            <a:r>
              <a:rPr lang="fr-FR" sz="2400" dirty="0">
                <a:solidFill>
                  <a:srgbClr val="FF7D25"/>
                </a:solidFill>
              </a:rPr>
              <a:t>arthrose</a:t>
            </a:r>
            <a:r>
              <a:rPr lang="fr-FR" sz="2400" dirty="0"/>
              <a:t> et de sa pathogenèse, et pour la validation de nouvelles technologies d’</a:t>
            </a:r>
            <a:r>
              <a:rPr lang="fr-FR" sz="2400" b="1" dirty="0">
                <a:solidFill>
                  <a:srgbClr val="FF7D25"/>
                </a:solidFill>
              </a:rPr>
              <a:t>imagerie ostéo-articulaire </a:t>
            </a:r>
            <a:endParaRPr lang="fr-FR" sz="2400" b="1" dirty="0" smtClean="0">
              <a:solidFill>
                <a:srgbClr val="FF7D25"/>
              </a:solidFill>
            </a:endParaRPr>
          </a:p>
          <a:p>
            <a:pPr marL="342900" indent="-342900" algn="just">
              <a:buFont typeface="Wingdings" pitchFamily="2" charset="2"/>
              <a:buChar char="ü"/>
            </a:pPr>
            <a:endParaRPr lang="fr-FR" sz="2400" b="1" dirty="0" smtClean="0">
              <a:solidFill>
                <a:srgbClr val="FF7D25"/>
              </a:solidFill>
            </a:endParaRPr>
          </a:p>
          <a:p>
            <a:pPr marL="342900" indent="-342900" algn="just">
              <a:buFont typeface="Wingdings" pitchFamily="2" charset="2"/>
              <a:buChar char="ü"/>
            </a:pPr>
            <a:r>
              <a:rPr lang="fr-FR" sz="2400" dirty="0"/>
              <a:t>Tous les lapins de laboratoire dérivent du lapin européen </a:t>
            </a:r>
            <a:r>
              <a:rPr lang="fr-FR" sz="2400" b="1" dirty="0">
                <a:solidFill>
                  <a:srgbClr val="003300"/>
                </a:solidFill>
              </a:rPr>
              <a:t>(</a:t>
            </a:r>
            <a:r>
              <a:rPr lang="fr-FR" sz="2400" b="1" dirty="0" err="1">
                <a:solidFill>
                  <a:srgbClr val="003300"/>
                </a:solidFill>
              </a:rPr>
              <a:t>Oryctolagus</a:t>
            </a:r>
            <a:r>
              <a:rPr lang="fr-FR" sz="2400" b="1" dirty="0">
                <a:solidFill>
                  <a:srgbClr val="003300"/>
                </a:solidFill>
              </a:rPr>
              <a:t> </a:t>
            </a:r>
            <a:r>
              <a:rPr lang="fr-FR" sz="2400" b="1" dirty="0" err="1">
                <a:solidFill>
                  <a:srgbClr val="003300"/>
                </a:solidFill>
              </a:rPr>
              <a:t>cuniculus</a:t>
            </a:r>
            <a:r>
              <a:rPr lang="fr-FR" sz="2400" b="1" dirty="0">
                <a:solidFill>
                  <a:srgbClr val="003300"/>
                </a:solidFill>
              </a:rPr>
              <a:t>) </a:t>
            </a:r>
          </a:p>
          <a:p>
            <a:pPr marL="342900" indent="-342900" algn="just">
              <a:buFont typeface="Wingdings" pitchFamily="2" charset="2"/>
              <a:buChar char="ü"/>
            </a:pPr>
            <a:endParaRPr lang="fr-FR" sz="2400" b="1" dirty="0" smtClean="0">
              <a:solidFill>
                <a:srgbClr val="FF7D25"/>
              </a:solidFill>
            </a:endParaRPr>
          </a:p>
          <a:p>
            <a:pPr marL="342900" indent="-342900" algn="just">
              <a:buFont typeface="Wingdings" pitchFamily="2" charset="2"/>
              <a:buChar char="ü"/>
            </a:pPr>
            <a:endParaRPr lang="fr-FR" sz="2400" dirty="0"/>
          </a:p>
        </p:txBody>
      </p:sp>
    </p:spTree>
    <p:extLst>
      <p:ext uri="{BB962C8B-B14F-4D97-AF65-F5344CB8AC3E}">
        <p14:creationId xmlns:p14="http://schemas.microsoft.com/office/powerpoint/2010/main" xmlns="" val="178488619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t1.gstatic.com/images?q=tbn:ANd9GcRxeAMqfUsMw2San3_o1Ql-4OeiJ03uR6uINoRHc18mYJ-yh1T18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577" y="-51792"/>
            <a:ext cx="2600325"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à coins arrondis 1"/>
          <p:cNvSpPr/>
          <p:nvPr/>
        </p:nvSpPr>
        <p:spPr>
          <a:xfrm>
            <a:off x="395536" y="1556792"/>
            <a:ext cx="8208912" cy="4824536"/>
          </a:xfrm>
          <a:prstGeom prst="roundRect">
            <a:avLst>
              <a:gd name="adj" fmla="val 15673"/>
            </a:avLst>
          </a:prstGeom>
          <a:solidFill>
            <a:schemeClr val="bg1"/>
          </a:solidFill>
          <a:ln w="57150">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u="sng" dirty="0" smtClean="0">
                <a:solidFill>
                  <a:srgbClr val="003300"/>
                </a:solidFill>
              </a:rPr>
              <a:t>Remarque </a:t>
            </a:r>
          </a:p>
          <a:p>
            <a:endParaRPr lang="fr-FR" sz="3200" b="1" u="sng" dirty="0">
              <a:solidFill>
                <a:srgbClr val="003300"/>
              </a:solidFill>
            </a:endParaRPr>
          </a:p>
          <a:p>
            <a:r>
              <a:rPr lang="fr-FR" dirty="0" smtClean="0">
                <a:solidFill>
                  <a:schemeClr val="tx1"/>
                </a:solidFill>
              </a:rPr>
              <a:t>Le lapin fait partie de l'ordre des </a:t>
            </a:r>
            <a:r>
              <a:rPr lang="fr-FR" b="1" dirty="0" smtClean="0">
                <a:solidFill>
                  <a:schemeClr val="accent6">
                    <a:lumMod val="75000"/>
                  </a:schemeClr>
                </a:solidFill>
              </a:rPr>
              <a:t>lagomorphes</a:t>
            </a:r>
            <a:r>
              <a:rPr lang="fr-FR" dirty="0" smtClean="0">
                <a:solidFill>
                  <a:schemeClr val="tx1"/>
                </a:solidFill>
              </a:rPr>
              <a:t>, et non pas de celui des </a:t>
            </a:r>
            <a:r>
              <a:rPr lang="fr-FR" b="1" dirty="0" smtClean="0">
                <a:solidFill>
                  <a:schemeClr val="accent6">
                    <a:lumMod val="75000"/>
                  </a:schemeClr>
                </a:solidFill>
              </a:rPr>
              <a:t>rongeurs</a:t>
            </a:r>
            <a:r>
              <a:rPr lang="fr-FR" dirty="0" smtClean="0">
                <a:solidFill>
                  <a:schemeClr val="tx1"/>
                </a:solidFill>
              </a:rPr>
              <a:t> (une erreur très courante...). </a:t>
            </a:r>
          </a:p>
          <a:p>
            <a:endParaRPr lang="fr-FR" b="1" u="sng" dirty="0" smtClean="0">
              <a:solidFill>
                <a:srgbClr val="00B050"/>
              </a:solidFill>
            </a:endParaRPr>
          </a:p>
          <a:p>
            <a:r>
              <a:rPr lang="fr-FR" b="1" u="sng" dirty="0" smtClean="0">
                <a:solidFill>
                  <a:srgbClr val="00B050"/>
                </a:solidFill>
              </a:rPr>
              <a:t>Il s'en distingue à cause :</a:t>
            </a:r>
          </a:p>
          <a:p>
            <a:endParaRPr lang="fr-FR" b="1" u="sng" dirty="0" smtClean="0">
              <a:solidFill>
                <a:srgbClr val="00B050"/>
              </a:solidFill>
            </a:endParaRPr>
          </a:p>
          <a:p>
            <a:r>
              <a:rPr lang="fr-FR" dirty="0" smtClean="0">
                <a:solidFill>
                  <a:schemeClr val="tx1"/>
                </a:solidFill>
              </a:rPr>
              <a:t>        De ses mouvements des mâchoires qui diffèrent des rongeurs,</a:t>
            </a:r>
          </a:p>
          <a:p>
            <a:endParaRPr lang="fr-FR" dirty="0" smtClean="0">
              <a:solidFill>
                <a:schemeClr val="tx1"/>
              </a:solidFill>
            </a:endParaRPr>
          </a:p>
          <a:p>
            <a:r>
              <a:rPr lang="fr-FR" dirty="0" smtClean="0">
                <a:solidFill>
                  <a:schemeClr val="tx1"/>
                </a:solidFill>
              </a:rPr>
              <a:t>        Du nombre d'incisives supérieures qui est de quatre au lieu de deux chez les </a:t>
            </a:r>
          </a:p>
          <a:p>
            <a:r>
              <a:rPr lang="fr-FR" dirty="0" smtClean="0">
                <a:solidFill>
                  <a:schemeClr val="tx1"/>
                </a:solidFill>
              </a:rPr>
              <a:t>Rongeurs,</a:t>
            </a:r>
          </a:p>
          <a:p>
            <a:endParaRPr lang="fr-FR" dirty="0" smtClean="0">
              <a:solidFill>
                <a:schemeClr val="tx1"/>
              </a:solidFill>
            </a:endParaRPr>
          </a:p>
          <a:p>
            <a:r>
              <a:rPr lang="fr-FR" dirty="0" smtClean="0">
                <a:solidFill>
                  <a:schemeClr val="tx1"/>
                </a:solidFill>
              </a:rPr>
              <a:t>       Du nombre de doigts aux pattes (5 doigts aux pattes avant et 4 aux pattes arrières, alors que le rongeur en a 4 aux pattes avant et 5 aux pattes </a:t>
            </a:r>
            <a:r>
              <a:rPr lang="fr-FR" dirty="0">
                <a:solidFill>
                  <a:schemeClr val="tx1"/>
                </a:solidFill>
              </a:rPr>
              <a:t>arrières).</a:t>
            </a:r>
          </a:p>
        </p:txBody>
      </p:sp>
      <p:pic>
        <p:nvPicPr>
          <p:cNvPr id="17412"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94075" y="4005064"/>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521223" y="4597101"/>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539552" y="5461197"/>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1117900"/>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61907"/>
            <a:ext cx="8856984" cy="554335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281731" y="5805264"/>
            <a:ext cx="8322717" cy="646331"/>
          </a:xfrm>
          <a:prstGeom prst="rect">
            <a:avLst/>
          </a:prstGeom>
          <a:noFill/>
        </p:spPr>
        <p:txBody>
          <a:bodyPr wrap="square" rtlCol="0">
            <a:spAutoFit/>
          </a:bodyPr>
          <a:lstStyle/>
          <a:p>
            <a:pPr algn="ctr"/>
            <a:r>
              <a:rPr lang="fr-FR" b="1" dirty="0" smtClean="0"/>
              <a:t>Systèmes et/ou domaines de recherche utilisant le lapin, réalisé à partir de 585 références bibliographiques répertoriées sur </a:t>
            </a:r>
            <a:r>
              <a:rPr lang="fr-FR" b="1" dirty="0" err="1" smtClean="0"/>
              <a:t>PubMed</a:t>
            </a:r>
            <a:r>
              <a:rPr lang="fr-FR" b="1" dirty="0" smtClean="0"/>
              <a:t> en 2004 </a:t>
            </a:r>
            <a:endParaRPr lang="fr-FR" b="1" dirty="0"/>
          </a:p>
        </p:txBody>
      </p:sp>
    </p:spTree>
    <p:extLst>
      <p:ext uri="{BB962C8B-B14F-4D97-AF65-F5344CB8AC3E}">
        <p14:creationId xmlns:p14="http://schemas.microsoft.com/office/powerpoint/2010/main" xmlns="" val="275504577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16034" y="479569"/>
            <a:ext cx="8594775" cy="4893647"/>
          </a:xfrm>
          <a:prstGeom prst="rect">
            <a:avLst/>
          </a:prstGeom>
        </p:spPr>
        <p:txBody>
          <a:bodyPr wrap="square">
            <a:spAutoFit/>
          </a:bodyPr>
          <a:lstStyle/>
          <a:p>
            <a:pPr marL="342900" indent="-342900" algn="just">
              <a:buFont typeface="Wingdings" pitchFamily="2" charset="2"/>
              <a:buChar char="ü"/>
            </a:pPr>
            <a:r>
              <a:rPr lang="fr-FR" sz="2400" dirty="0" smtClean="0"/>
              <a:t>Les conditions environnementales (température, humidité, ventilation, luminosité, conditions microbiennes, type d’hébergement) influencent les  résultats obtenus</a:t>
            </a:r>
          </a:p>
          <a:p>
            <a:pPr marL="342900" indent="-342900" algn="just">
              <a:buFont typeface="Wingdings" pitchFamily="2" charset="2"/>
              <a:buChar char="ü"/>
            </a:pPr>
            <a:endParaRPr lang="fr-FR" sz="2400" dirty="0" smtClean="0"/>
          </a:p>
          <a:p>
            <a:pPr marL="342900" indent="-342900" algn="just">
              <a:buFont typeface="Wingdings" pitchFamily="2" charset="2"/>
              <a:buChar char="ü"/>
            </a:pPr>
            <a:r>
              <a:rPr lang="fr-FR" sz="2400" dirty="0" smtClean="0"/>
              <a:t>Une </a:t>
            </a:r>
            <a:r>
              <a:rPr lang="fr-FR" sz="2400" dirty="0"/>
              <a:t>bonne gestion du </a:t>
            </a:r>
            <a:r>
              <a:rPr lang="fr-FR" sz="2400" dirty="0" smtClean="0"/>
              <a:t>microenvironnement </a:t>
            </a:r>
            <a:r>
              <a:rPr lang="fr-FR" sz="2400" dirty="0"/>
              <a:t>et du </a:t>
            </a:r>
            <a:r>
              <a:rPr lang="fr-FR" sz="2400" dirty="0" smtClean="0"/>
              <a:t>macro-environnement </a:t>
            </a:r>
            <a:r>
              <a:rPr lang="fr-FR" sz="2400" dirty="0"/>
              <a:t>est donc indispensable au </a:t>
            </a:r>
            <a:r>
              <a:rPr lang="fr-FR" sz="2400" dirty="0" smtClean="0"/>
              <a:t>bien être </a:t>
            </a:r>
            <a:r>
              <a:rPr lang="fr-FR" sz="2400" dirty="0"/>
              <a:t>animal et à la qualité de </a:t>
            </a:r>
            <a:r>
              <a:rPr lang="fr-FR" sz="2400" dirty="0" smtClean="0"/>
              <a:t>données expérimentales </a:t>
            </a:r>
          </a:p>
          <a:p>
            <a:pPr algn="just"/>
            <a:endParaRPr lang="fr-FR" sz="2400" dirty="0" smtClean="0"/>
          </a:p>
          <a:p>
            <a:pPr marL="342900" indent="-342900" algn="just">
              <a:buFont typeface="Wingdings" pitchFamily="2" charset="2"/>
              <a:buChar char="ü"/>
            </a:pPr>
            <a:r>
              <a:rPr lang="fr-FR" sz="2400" dirty="0" smtClean="0"/>
              <a:t>Le  microenvironnement tel qu’une </a:t>
            </a:r>
            <a:r>
              <a:rPr lang="fr-FR" sz="2400" b="1" dirty="0" smtClean="0">
                <a:solidFill>
                  <a:srgbClr val="FF7D25"/>
                </a:solidFill>
              </a:rPr>
              <a:t>cage</a:t>
            </a:r>
            <a:r>
              <a:rPr lang="fr-FR" sz="2400" dirty="0" smtClean="0"/>
              <a:t> ou un </a:t>
            </a:r>
            <a:r>
              <a:rPr lang="fr-FR" sz="2400" b="1" dirty="0" smtClean="0">
                <a:solidFill>
                  <a:srgbClr val="FF7D25"/>
                </a:solidFill>
              </a:rPr>
              <a:t>parc</a:t>
            </a:r>
            <a:r>
              <a:rPr lang="fr-FR" sz="2400" dirty="0" smtClean="0"/>
              <a:t>, correspond à l’environnement </a:t>
            </a:r>
            <a:r>
              <a:rPr lang="fr-FR" sz="2400" dirty="0"/>
              <a:t>immédiat de l’animal avec un </a:t>
            </a:r>
            <a:r>
              <a:rPr lang="fr-FR" sz="2400" dirty="0" smtClean="0"/>
              <a:t>taux </a:t>
            </a:r>
            <a:r>
              <a:rPr lang="fr-FR" sz="2400" dirty="0"/>
              <a:t>d’humidité, une température et </a:t>
            </a:r>
            <a:r>
              <a:rPr lang="fr-FR" sz="2400" dirty="0" smtClean="0"/>
              <a:t>une </a:t>
            </a:r>
            <a:r>
              <a:rPr lang="fr-FR" sz="2400" dirty="0"/>
              <a:t>composition en gaz et en </a:t>
            </a:r>
            <a:r>
              <a:rPr lang="fr-FR" sz="2400" dirty="0" smtClean="0"/>
              <a:t>particules qui lui sont propres ; alors que le </a:t>
            </a:r>
            <a:r>
              <a:rPr lang="fr-FR" sz="2400" dirty="0" err="1"/>
              <a:t>macroenvironnement</a:t>
            </a:r>
            <a:r>
              <a:rPr lang="fr-FR" sz="2400" dirty="0"/>
              <a:t> constitue la </a:t>
            </a:r>
            <a:r>
              <a:rPr lang="fr-FR" sz="2400" dirty="0" smtClean="0"/>
              <a:t>pièce </a:t>
            </a:r>
            <a:r>
              <a:rPr lang="fr-FR" sz="2400" dirty="0"/>
              <a:t>d’hébergement ou l’animalerie.  </a:t>
            </a:r>
          </a:p>
        </p:txBody>
      </p:sp>
      <p:sp>
        <p:nvSpPr>
          <p:cNvPr id="3" name="Rectangle 2"/>
          <p:cNvSpPr/>
          <p:nvPr/>
        </p:nvSpPr>
        <p:spPr>
          <a:xfrm>
            <a:off x="4139952" y="65923"/>
            <a:ext cx="4770858" cy="369332"/>
          </a:xfrm>
          <a:prstGeom prst="rect">
            <a:avLst/>
          </a:prstGeom>
        </p:spPr>
        <p:txBody>
          <a:bodyPr wrap="none">
            <a:spAutoFit/>
          </a:bodyPr>
          <a:lstStyle/>
          <a:p>
            <a:r>
              <a:rPr lang="fr-FR" b="1" dirty="0">
                <a:solidFill>
                  <a:srgbClr val="FF7D25"/>
                </a:solidFill>
                <a:latin typeface="Comic Sans MS" pitchFamily="66" charset="0"/>
              </a:rPr>
              <a:t>CONDITIONS  ENVIRONNEMENTALES</a:t>
            </a:r>
          </a:p>
        </p:txBody>
      </p:sp>
    </p:spTree>
    <p:extLst>
      <p:ext uri="{BB962C8B-B14F-4D97-AF65-F5344CB8AC3E}">
        <p14:creationId xmlns:p14="http://schemas.microsoft.com/office/powerpoint/2010/main" xmlns="" val="195482615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314" y="476672"/>
            <a:ext cx="8814173" cy="4339650"/>
          </a:xfrm>
          <a:prstGeom prst="rect">
            <a:avLst/>
          </a:prstGeom>
        </p:spPr>
        <p:txBody>
          <a:bodyPr wrap="square">
            <a:spAutoFit/>
          </a:bodyPr>
          <a:lstStyle/>
          <a:p>
            <a:pPr algn="just"/>
            <a:r>
              <a:rPr lang="fr-FR" sz="2800" b="1" u="sng" dirty="0" smtClean="0">
                <a:solidFill>
                  <a:srgbClr val="003300"/>
                </a:solidFill>
              </a:rPr>
              <a:t>Facteurs extrinsèques</a:t>
            </a:r>
          </a:p>
          <a:p>
            <a:pPr algn="just"/>
            <a:endParaRPr lang="fr-FR" sz="2400" b="1" dirty="0" smtClean="0">
              <a:solidFill>
                <a:srgbClr val="003300"/>
              </a:solidFill>
            </a:endParaRPr>
          </a:p>
          <a:p>
            <a:pPr algn="just"/>
            <a:r>
              <a:rPr lang="fr-FR" sz="2400" b="1" dirty="0" smtClean="0">
                <a:solidFill>
                  <a:srgbClr val="FF0000"/>
                </a:solidFill>
              </a:rPr>
              <a:t>• </a:t>
            </a:r>
            <a:r>
              <a:rPr lang="fr-FR" sz="2400" b="1" dirty="0">
                <a:solidFill>
                  <a:srgbClr val="FF0000"/>
                </a:solidFill>
              </a:rPr>
              <a:t>Conditions d’hébergement, de </a:t>
            </a:r>
            <a:r>
              <a:rPr lang="fr-FR" sz="2400" b="1" dirty="0" smtClean="0">
                <a:solidFill>
                  <a:srgbClr val="FF0000"/>
                </a:solidFill>
              </a:rPr>
              <a:t>température</a:t>
            </a:r>
            <a:r>
              <a:rPr lang="fr-FR" sz="2400" b="1" dirty="0">
                <a:solidFill>
                  <a:srgbClr val="FF0000"/>
                </a:solidFill>
              </a:rPr>
              <a:t>, d’humidité</a:t>
            </a:r>
          </a:p>
          <a:p>
            <a:pPr algn="just"/>
            <a:endParaRPr lang="fr-FR" sz="2000" dirty="0" smtClean="0"/>
          </a:p>
          <a:p>
            <a:pPr algn="just"/>
            <a:r>
              <a:rPr lang="fr-FR" sz="2000" dirty="0" smtClean="0"/>
              <a:t>Pendant </a:t>
            </a:r>
            <a:r>
              <a:rPr lang="fr-FR" sz="2000" dirty="0"/>
              <a:t>de nombreuses années et </a:t>
            </a:r>
            <a:r>
              <a:rPr lang="fr-FR" sz="2000" dirty="0" smtClean="0"/>
              <a:t> encore </a:t>
            </a:r>
            <a:r>
              <a:rPr lang="fr-FR" sz="2000" dirty="0"/>
              <a:t>à l’heure actuelle, les lapins de </a:t>
            </a:r>
            <a:r>
              <a:rPr lang="fr-FR" sz="2000" dirty="0" smtClean="0"/>
              <a:t>laboratoire </a:t>
            </a:r>
            <a:r>
              <a:rPr lang="fr-FR" sz="2000" dirty="0"/>
              <a:t>ont été logés </a:t>
            </a:r>
            <a:r>
              <a:rPr lang="fr-FR" sz="2000" b="1" dirty="0" smtClean="0">
                <a:solidFill>
                  <a:srgbClr val="0070C0"/>
                </a:solidFill>
              </a:rPr>
              <a:t>individuellement</a:t>
            </a:r>
            <a:r>
              <a:rPr lang="fr-FR" sz="2000" dirty="0" smtClean="0"/>
              <a:t> </a:t>
            </a:r>
            <a:r>
              <a:rPr lang="fr-FR" sz="2000" dirty="0"/>
              <a:t>dans des cages, empêchant </a:t>
            </a:r>
            <a:r>
              <a:rPr lang="fr-FR" sz="2000" dirty="0" smtClean="0"/>
              <a:t>souvent </a:t>
            </a:r>
            <a:r>
              <a:rPr lang="fr-FR" sz="2000" dirty="0"/>
              <a:t>tout contact physique, visuel et </a:t>
            </a:r>
            <a:r>
              <a:rPr lang="fr-FR" sz="2000" dirty="0" smtClean="0"/>
              <a:t>olfactif .</a:t>
            </a:r>
          </a:p>
          <a:p>
            <a:pPr algn="just"/>
            <a:endParaRPr lang="fr-FR" sz="2000" dirty="0" smtClean="0"/>
          </a:p>
          <a:p>
            <a:pPr algn="just"/>
            <a:r>
              <a:rPr lang="fr-FR" sz="2000" dirty="0" smtClean="0"/>
              <a:t>Un </a:t>
            </a:r>
            <a:r>
              <a:rPr lang="fr-FR" sz="2000" dirty="0"/>
              <a:t>grand </a:t>
            </a:r>
            <a:r>
              <a:rPr lang="fr-FR" sz="2000" dirty="0" smtClean="0"/>
              <a:t> nombre </a:t>
            </a:r>
            <a:r>
              <a:rPr lang="fr-FR" sz="2000" dirty="0"/>
              <a:t>de comportements naturels </a:t>
            </a:r>
            <a:r>
              <a:rPr lang="fr-FR" sz="2000" dirty="0" smtClean="0"/>
              <a:t>tels </a:t>
            </a:r>
            <a:r>
              <a:rPr lang="fr-FR" sz="2000" dirty="0"/>
              <a:t>que le saut, le toilettage mutuel, </a:t>
            </a:r>
            <a:r>
              <a:rPr lang="fr-FR" sz="2000" dirty="0" smtClean="0"/>
              <a:t>l’exploration </a:t>
            </a:r>
            <a:r>
              <a:rPr lang="fr-FR" sz="2000" dirty="0"/>
              <a:t>de l’environnement, sont </a:t>
            </a:r>
            <a:r>
              <a:rPr lang="fr-FR" sz="2000" dirty="0" smtClean="0"/>
              <a:t>abolis </a:t>
            </a:r>
            <a:r>
              <a:rPr lang="fr-FR" sz="2000" dirty="0"/>
              <a:t>suite à ce type de logement. </a:t>
            </a:r>
            <a:endParaRPr lang="fr-FR" sz="2000" dirty="0" smtClean="0"/>
          </a:p>
          <a:p>
            <a:pPr algn="just"/>
            <a:endParaRPr lang="fr-FR" sz="2000" dirty="0"/>
          </a:p>
          <a:p>
            <a:pPr algn="just"/>
            <a:r>
              <a:rPr lang="fr-FR" sz="2000" dirty="0"/>
              <a:t>De plus, cet environnement ne leur </a:t>
            </a:r>
            <a:r>
              <a:rPr lang="fr-FR" sz="2000" dirty="0" smtClean="0"/>
              <a:t> fournissant </a:t>
            </a:r>
            <a:r>
              <a:rPr lang="fr-FR" sz="2000" dirty="0"/>
              <a:t>généralement aucune </a:t>
            </a:r>
            <a:r>
              <a:rPr lang="fr-FR" sz="2000" dirty="0" smtClean="0"/>
              <a:t>stimulation</a:t>
            </a:r>
            <a:r>
              <a:rPr lang="fr-FR" sz="2000" dirty="0"/>
              <a:t>, il mène souvent à des </a:t>
            </a:r>
            <a:r>
              <a:rPr lang="fr-FR" sz="2000" dirty="0" smtClean="0"/>
              <a:t>comportements anormaux.</a:t>
            </a:r>
          </a:p>
        </p:txBody>
      </p:sp>
      <p:pic>
        <p:nvPicPr>
          <p:cNvPr id="29698" name="Picture 2" descr="C:\Users\client\Desktop\dossier lapin\1112205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70511" y="4427629"/>
            <a:ext cx="3593976" cy="23944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332456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us.cdn2.123rf.com/168nwm/kovaleff/kovaleff1104/kovaleff110400077/9387984-cinques-herbe-ball-sur-fond-blan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4328" y="1928072"/>
            <a:ext cx="3468171" cy="346817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94774" y="476669"/>
            <a:ext cx="8813665" cy="6863417"/>
          </a:xfrm>
          <a:prstGeom prst="rect">
            <a:avLst/>
          </a:prstGeom>
        </p:spPr>
        <p:txBody>
          <a:bodyPr wrap="square">
            <a:spAutoFit/>
          </a:bodyPr>
          <a:lstStyle/>
          <a:p>
            <a:pPr algn="just"/>
            <a:r>
              <a:rPr lang="fr-FR" sz="2400" b="1" dirty="0">
                <a:solidFill>
                  <a:srgbClr val="0070C0"/>
                </a:solidFill>
              </a:rPr>
              <a:t>Une ventilation </a:t>
            </a:r>
            <a:r>
              <a:rPr lang="fr-FR" sz="2400" dirty="0"/>
              <a:t>adéquate est </a:t>
            </a:r>
            <a:r>
              <a:rPr lang="fr-FR" sz="2400" dirty="0" smtClean="0"/>
              <a:t>absolument </a:t>
            </a:r>
            <a:r>
              <a:rPr lang="fr-FR" sz="2400" dirty="0"/>
              <a:t>nécessaire, elle permet de </a:t>
            </a:r>
            <a:r>
              <a:rPr lang="fr-FR" sz="2400" b="1" dirty="0" smtClean="0">
                <a:solidFill>
                  <a:srgbClr val="FF7D25"/>
                </a:solidFill>
              </a:rPr>
              <a:t>réguler</a:t>
            </a:r>
            <a:r>
              <a:rPr lang="fr-FR" sz="2400" dirty="0" smtClean="0"/>
              <a:t> la </a:t>
            </a:r>
            <a:r>
              <a:rPr lang="fr-FR" sz="2400" dirty="0"/>
              <a:t>température et l’humidité, </a:t>
            </a:r>
            <a:r>
              <a:rPr lang="fr-FR" sz="2400" dirty="0" smtClean="0"/>
              <a:t>d’assurer un </a:t>
            </a:r>
            <a:r>
              <a:rPr lang="fr-FR" sz="2400" dirty="0"/>
              <a:t>bon apport d’oxygène et </a:t>
            </a:r>
            <a:r>
              <a:rPr lang="fr-FR" sz="2400" dirty="0" smtClean="0"/>
              <a:t>d’éliminer les </a:t>
            </a:r>
            <a:r>
              <a:rPr lang="fr-FR" sz="2400" dirty="0"/>
              <a:t>poussières et les odeurs néfastes. </a:t>
            </a:r>
            <a:endParaRPr lang="fr-FR" sz="2400" dirty="0" smtClean="0"/>
          </a:p>
          <a:p>
            <a:pPr algn="just"/>
            <a:endParaRPr lang="fr-FR" sz="2400" dirty="0"/>
          </a:p>
          <a:p>
            <a:pPr algn="just"/>
            <a:r>
              <a:rPr lang="fr-FR" sz="2400" dirty="0"/>
              <a:t>La  température optimale est de </a:t>
            </a:r>
            <a:r>
              <a:rPr lang="fr-FR" sz="2400" b="1" dirty="0">
                <a:solidFill>
                  <a:srgbClr val="FF7D25"/>
                </a:solidFill>
              </a:rPr>
              <a:t>15 à </a:t>
            </a:r>
            <a:r>
              <a:rPr lang="fr-FR" sz="2400" b="1" dirty="0" smtClean="0">
                <a:solidFill>
                  <a:srgbClr val="FF7D25"/>
                </a:solidFill>
              </a:rPr>
              <a:t>21°C</a:t>
            </a:r>
            <a:r>
              <a:rPr lang="fr-FR" sz="2400" dirty="0"/>
              <a:t>, </a:t>
            </a:r>
            <a:r>
              <a:rPr lang="fr-FR" sz="2400" dirty="0" smtClean="0"/>
              <a:t> avec </a:t>
            </a:r>
            <a:r>
              <a:rPr lang="fr-FR" sz="2400" dirty="0"/>
              <a:t>une humidité relative de</a:t>
            </a:r>
            <a:r>
              <a:rPr lang="fr-FR" sz="2400" b="1" dirty="0">
                <a:solidFill>
                  <a:srgbClr val="FF7D25"/>
                </a:solidFill>
              </a:rPr>
              <a:t> </a:t>
            </a:r>
            <a:r>
              <a:rPr lang="fr-FR" sz="2400" b="1" dirty="0" smtClean="0">
                <a:solidFill>
                  <a:srgbClr val="FF7D25"/>
                </a:solidFill>
              </a:rPr>
              <a:t> 45 </a:t>
            </a:r>
            <a:r>
              <a:rPr lang="fr-FR" sz="2400" b="1" dirty="0">
                <a:solidFill>
                  <a:srgbClr val="FF7D25"/>
                </a:solidFill>
              </a:rPr>
              <a:t>à 65 </a:t>
            </a:r>
            <a:r>
              <a:rPr lang="fr-FR" sz="2400" b="1" dirty="0" smtClean="0">
                <a:solidFill>
                  <a:srgbClr val="FF7D25"/>
                </a:solidFill>
              </a:rPr>
              <a:t>%</a:t>
            </a:r>
          </a:p>
          <a:p>
            <a:pPr algn="just"/>
            <a:endParaRPr lang="fr-FR" sz="2400" b="1" dirty="0" smtClean="0">
              <a:solidFill>
                <a:srgbClr val="FF7D25"/>
              </a:solidFill>
            </a:endParaRPr>
          </a:p>
          <a:p>
            <a:endParaRPr lang="fr-FR" sz="2400" b="1" dirty="0" smtClean="0">
              <a:solidFill>
                <a:srgbClr val="FF7D25"/>
              </a:solidFill>
            </a:endParaRPr>
          </a:p>
          <a:p>
            <a:r>
              <a:rPr lang="fr-FR" sz="2800" b="1" dirty="0" smtClean="0">
                <a:solidFill>
                  <a:srgbClr val="FF0000"/>
                </a:solidFill>
              </a:rPr>
              <a:t>•</a:t>
            </a:r>
            <a:r>
              <a:rPr lang="fr-FR" sz="2800" b="1" dirty="0">
                <a:solidFill>
                  <a:srgbClr val="FF0000"/>
                </a:solidFill>
              </a:rPr>
              <a:t>Alimentation, eau </a:t>
            </a:r>
          </a:p>
          <a:p>
            <a:endParaRPr lang="fr-FR" sz="2800" b="1" dirty="0" smtClean="0">
              <a:solidFill>
                <a:srgbClr val="FF0000"/>
              </a:solidFill>
            </a:endParaRPr>
          </a:p>
          <a:p>
            <a:r>
              <a:rPr lang="fr-FR" sz="2400" dirty="0" smtClean="0"/>
              <a:t>Généralement</a:t>
            </a:r>
            <a:r>
              <a:rPr lang="fr-FR" sz="2400" dirty="0"/>
              <a:t>, les lapins de laboratoire sont nourris avec des pellets standards distribués</a:t>
            </a:r>
            <a:r>
              <a:rPr lang="fr-FR" sz="2400" dirty="0" smtClean="0"/>
              <a:t>.</a:t>
            </a:r>
          </a:p>
          <a:p>
            <a:pPr marL="342900" indent="-342900">
              <a:buFont typeface="Wingdings" pitchFamily="2" charset="2"/>
              <a:buChar char="Ø"/>
            </a:pPr>
            <a:endParaRPr lang="fr-FR" sz="2400" dirty="0"/>
          </a:p>
          <a:p>
            <a:pPr marL="342900" indent="-342900">
              <a:buFont typeface="Wingdings" pitchFamily="2" charset="2"/>
              <a:buChar char="Ø"/>
            </a:pPr>
            <a:r>
              <a:rPr lang="fr-FR" sz="2400" dirty="0"/>
              <a:t> Ce mode d’alimentation, peut parfois  mener à l’obésité lors de logement individuel, mais n’apparaît en aucun cas lors du logement groupé dans des parcs</a:t>
            </a:r>
          </a:p>
          <a:p>
            <a:pPr marL="342900" indent="-342900" algn="just">
              <a:buFont typeface="Wingdings" pitchFamily="2" charset="2"/>
              <a:buChar char="Ø"/>
            </a:pPr>
            <a:endParaRPr lang="fr-FR" sz="2400" b="1" dirty="0">
              <a:solidFill>
                <a:srgbClr val="FF7D25"/>
              </a:solidFill>
            </a:endParaRPr>
          </a:p>
          <a:p>
            <a:pPr marL="342900" indent="-342900" algn="just">
              <a:buFont typeface="Wingdings" pitchFamily="2" charset="2"/>
              <a:buChar char="Ø"/>
            </a:pPr>
            <a:endParaRPr lang="fr-FR" sz="2400" b="1" dirty="0" smtClean="0">
              <a:solidFill>
                <a:srgbClr val="FF7D25"/>
              </a:solidFill>
            </a:endParaRPr>
          </a:p>
        </p:txBody>
      </p:sp>
    </p:spTree>
    <p:extLst>
      <p:ext uri="{BB962C8B-B14F-4D97-AF65-F5344CB8AC3E}">
        <p14:creationId xmlns:p14="http://schemas.microsoft.com/office/powerpoint/2010/main" xmlns="" val="1943073824"/>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15469"/>
            <a:ext cx="8352928" cy="3908762"/>
          </a:xfrm>
          <a:prstGeom prst="rect">
            <a:avLst/>
          </a:prstGeom>
        </p:spPr>
        <p:txBody>
          <a:bodyPr wrap="square">
            <a:spAutoFit/>
          </a:bodyPr>
          <a:lstStyle/>
          <a:p>
            <a:pPr algn="just"/>
            <a:r>
              <a:rPr lang="fr-FR" sz="3200" b="1" dirty="0" smtClean="0">
                <a:solidFill>
                  <a:srgbClr val="FF0000"/>
                </a:solidFill>
              </a:rPr>
              <a:t>• Lumière </a:t>
            </a:r>
            <a:r>
              <a:rPr lang="fr-FR" sz="3200" b="1" dirty="0">
                <a:solidFill>
                  <a:srgbClr val="FF0000"/>
                </a:solidFill>
              </a:rPr>
              <a:t>et bruit</a:t>
            </a:r>
          </a:p>
          <a:p>
            <a:pPr marL="342900" indent="-342900" algn="just">
              <a:buFont typeface="Wingdings" pitchFamily="2" charset="2"/>
              <a:buChar char="Ø"/>
            </a:pPr>
            <a:r>
              <a:rPr lang="fr-FR" sz="2400" dirty="0"/>
              <a:t>La lumière peut par son  intensité, sa </a:t>
            </a:r>
            <a:r>
              <a:rPr lang="fr-FR" sz="2400" dirty="0" smtClean="0"/>
              <a:t>qualité</a:t>
            </a:r>
            <a:r>
              <a:rPr lang="fr-FR" sz="2400" dirty="0"/>
              <a:t>, et sa photopériode </a:t>
            </a:r>
            <a:r>
              <a:rPr lang="fr-FR" sz="2400" dirty="0" smtClean="0"/>
              <a:t>influencer </a:t>
            </a:r>
            <a:r>
              <a:rPr lang="fr-FR" sz="2400" dirty="0"/>
              <a:t>la physiologie et le comportement </a:t>
            </a:r>
            <a:r>
              <a:rPr lang="fr-FR" sz="2400" dirty="0" smtClean="0"/>
              <a:t>des </a:t>
            </a:r>
            <a:r>
              <a:rPr lang="fr-FR" sz="2400" dirty="0"/>
              <a:t>animaux de laboratoire </a:t>
            </a:r>
            <a:r>
              <a:rPr lang="fr-FR" sz="2400" dirty="0" smtClean="0"/>
              <a:t> </a:t>
            </a:r>
            <a:r>
              <a:rPr lang="fr-FR" sz="2400" dirty="0"/>
              <a:t>une luminosité d’au moins </a:t>
            </a:r>
            <a:r>
              <a:rPr lang="fr-FR" sz="2400" b="1" dirty="0">
                <a:solidFill>
                  <a:srgbClr val="336600"/>
                </a:solidFill>
              </a:rPr>
              <a:t>30 à </a:t>
            </a:r>
            <a:r>
              <a:rPr lang="fr-FR" sz="2400" b="1" dirty="0" smtClean="0">
                <a:solidFill>
                  <a:srgbClr val="336600"/>
                </a:solidFill>
              </a:rPr>
              <a:t>40 </a:t>
            </a:r>
            <a:r>
              <a:rPr lang="fr-FR" sz="2400" b="1" dirty="0">
                <a:solidFill>
                  <a:srgbClr val="336600"/>
                </a:solidFill>
              </a:rPr>
              <a:t>lux </a:t>
            </a:r>
            <a:r>
              <a:rPr lang="fr-FR" sz="2400" dirty="0"/>
              <a:t>chez les femelles et </a:t>
            </a:r>
            <a:r>
              <a:rPr lang="fr-FR" sz="2400" b="1" dirty="0">
                <a:solidFill>
                  <a:srgbClr val="336600"/>
                </a:solidFill>
              </a:rPr>
              <a:t>5 à 10 lux </a:t>
            </a:r>
            <a:r>
              <a:rPr lang="fr-FR" sz="2400" b="1" dirty="0" smtClean="0">
                <a:solidFill>
                  <a:srgbClr val="336600"/>
                </a:solidFill>
              </a:rPr>
              <a:t> </a:t>
            </a:r>
            <a:r>
              <a:rPr lang="fr-FR" sz="2400" dirty="0" smtClean="0"/>
              <a:t>chez </a:t>
            </a:r>
            <a:r>
              <a:rPr lang="fr-FR" sz="2400" dirty="0"/>
              <a:t>les jeunes </a:t>
            </a:r>
            <a:r>
              <a:rPr lang="fr-FR" sz="2400" dirty="0" smtClean="0"/>
              <a:t>animaux.</a:t>
            </a:r>
          </a:p>
          <a:p>
            <a:pPr marL="342900" indent="-342900" algn="just">
              <a:buFont typeface="Wingdings" pitchFamily="2" charset="2"/>
              <a:buChar char="Ø"/>
            </a:pPr>
            <a:endParaRPr lang="fr-FR" sz="2400" dirty="0"/>
          </a:p>
          <a:p>
            <a:pPr marL="342900" indent="-342900" algn="just">
              <a:buFont typeface="Wingdings" pitchFamily="2" charset="2"/>
              <a:buChar char="Ø"/>
            </a:pPr>
            <a:r>
              <a:rPr lang="fr-FR" sz="2400" dirty="0"/>
              <a:t>Le lapin est également capable de détecter  les ultrasons Il est particulièrement sensible aux sons se situant entre </a:t>
            </a:r>
            <a:r>
              <a:rPr lang="fr-FR" sz="2400" b="1" dirty="0">
                <a:solidFill>
                  <a:srgbClr val="336600"/>
                </a:solidFill>
              </a:rPr>
              <a:t>2 et 16</a:t>
            </a:r>
            <a:r>
              <a:rPr lang="fr-FR" sz="2400" dirty="0"/>
              <a:t> kHz et </a:t>
            </a:r>
            <a:r>
              <a:rPr lang="fr-FR" sz="2400" dirty="0" smtClean="0"/>
              <a:t>peut </a:t>
            </a:r>
            <a:r>
              <a:rPr lang="fr-FR" sz="2400" dirty="0"/>
              <a:t>entendre des bruits supérieurs à </a:t>
            </a:r>
            <a:r>
              <a:rPr lang="fr-FR" sz="2400" b="1" dirty="0">
                <a:solidFill>
                  <a:srgbClr val="336600"/>
                </a:solidFill>
              </a:rPr>
              <a:t>42 kHz </a:t>
            </a:r>
          </a:p>
          <a:p>
            <a:pPr marL="342900" indent="-342900" algn="just">
              <a:buFont typeface="Wingdings" pitchFamily="2" charset="2"/>
              <a:buChar char="Ø"/>
            </a:pPr>
            <a:endParaRPr lang="fr-FR" sz="2400" dirty="0"/>
          </a:p>
        </p:txBody>
      </p:sp>
      <p:pic>
        <p:nvPicPr>
          <p:cNvPr id="4" name="Picture 6" descr="http://us.cdn2.123rf.com/168nwm/kovaleff/kovaleff1104/kovaleff110400077/9387984-cinques-herbe-ball-sur-fond-blan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7055" y="4077072"/>
            <a:ext cx="3468171" cy="3468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04397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92696"/>
            <a:ext cx="8208912" cy="3231654"/>
          </a:xfrm>
          <a:prstGeom prst="rect">
            <a:avLst/>
          </a:prstGeom>
        </p:spPr>
        <p:txBody>
          <a:bodyPr wrap="square">
            <a:spAutoFit/>
          </a:bodyPr>
          <a:lstStyle/>
          <a:p>
            <a:pPr algn="just"/>
            <a:r>
              <a:rPr lang="fr-FR" sz="3600" b="1" u="sng" dirty="0" smtClean="0">
                <a:solidFill>
                  <a:srgbClr val="003300"/>
                </a:solidFill>
              </a:rPr>
              <a:t>Facteurs intrinsèques</a:t>
            </a:r>
          </a:p>
          <a:p>
            <a:pPr algn="just"/>
            <a:endParaRPr lang="fr-FR" sz="2400" dirty="0" smtClean="0"/>
          </a:p>
          <a:p>
            <a:pPr algn="just"/>
            <a:r>
              <a:rPr lang="fr-FR" sz="2400" dirty="0" smtClean="0"/>
              <a:t>Certains </a:t>
            </a:r>
            <a:r>
              <a:rPr lang="fr-FR" sz="2400" dirty="0"/>
              <a:t>facteurs liés à l’animal sont </a:t>
            </a:r>
            <a:r>
              <a:rPr lang="fr-FR" sz="2400" dirty="0" smtClean="0"/>
              <a:t> définis </a:t>
            </a:r>
            <a:r>
              <a:rPr lang="fr-FR" sz="2400" dirty="0"/>
              <a:t>par le chercheur : </a:t>
            </a:r>
            <a:r>
              <a:rPr lang="fr-FR" sz="2400" b="1" dirty="0">
                <a:solidFill>
                  <a:srgbClr val="FF7D25"/>
                </a:solidFill>
              </a:rPr>
              <a:t>âge</a:t>
            </a:r>
            <a:r>
              <a:rPr lang="fr-FR" sz="2400" dirty="0"/>
              <a:t>, </a:t>
            </a:r>
            <a:r>
              <a:rPr lang="fr-FR" sz="2400" b="1" dirty="0">
                <a:solidFill>
                  <a:srgbClr val="FF7D25"/>
                </a:solidFill>
              </a:rPr>
              <a:t>sexe</a:t>
            </a:r>
            <a:r>
              <a:rPr lang="fr-FR" sz="2400" dirty="0"/>
              <a:t>, </a:t>
            </a:r>
            <a:r>
              <a:rPr lang="fr-FR" sz="2400" dirty="0" smtClean="0"/>
              <a:t> </a:t>
            </a:r>
            <a:r>
              <a:rPr lang="fr-FR" sz="2400" b="1" dirty="0" smtClean="0">
                <a:solidFill>
                  <a:srgbClr val="FF7D25"/>
                </a:solidFill>
              </a:rPr>
              <a:t>état </a:t>
            </a:r>
            <a:r>
              <a:rPr lang="fr-FR" sz="2400" b="1" dirty="0">
                <a:solidFill>
                  <a:srgbClr val="FF7D25"/>
                </a:solidFill>
              </a:rPr>
              <a:t>physiologique</a:t>
            </a:r>
            <a:r>
              <a:rPr lang="fr-FR" sz="2400" dirty="0"/>
              <a:t>, </a:t>
            </a:r>
            <a:r>
              <a:rPr lang="fr-FR" sz="2400" b="1" dirty="0">
                <a:solidFill>
                  <a:srgbClr val="FF7D25"/>
                </a:solidFill>
              </a:rPr>
              <a:t>état </a:t>
            </a:r>
            <a:r>
              <a:rPr lang="fr-FR" sz="2400" b="1" dirty="0" smtClean="0">
                <a:solidFill>
                  <a:srgbClr val="FF7D25"/>
                </a:solidFill>
              </a:rPr>
              <a:t>métabolique</a:t>
            </a:r>
            <a:r>
              <a:rPr lang="fr-FR" sz="2400" dirty="0" smtClean="0"/>
              <a:t>….</a:t>
            </a:r>
          </a:p>
          <a:p>
            <a:pPr algn="just"/>
            <a:endParaRPr lang="fr-FR" sz="2400" dirty="0"/>
          </a:p>
          <a:p>
            <a:pPr algn="just"/>
            <a:r>
              <a:rPr lang="fr-FR" sz="2400" dirty="0">
                <a:solidFill>
                  <a:srgbClr val="FF0000"/>
                </a:solidFill>
              </a:rPr>
              <a:t>Les facteurs génétiques </a:t>
            </a:r>
            <a:r>
              <a:rPr lang="fr-FR" sz="2400" dirty="0"/>
              <a:t>et </a:t>
            </a:r>
            <a:r>
              <a:rPr lang="fr-FR" sz="2400" dirty="0">
                <a:solidFill>
                  <a:srgbClr val="FF0000"/>
                </a:solidFill>
              </a:rPr>
              <a:t>les </a:t>
            </a:r>
            <a:r>
              <a:rPr lang="fr-FR" sz="2400" dirty="0" smtClean="0">
                <a:solidFill>
                  <a:srgbClr val="FF0000"/>
                </a:solidFill>
              </a:rPr>
              <a:t>paramètres </a:t>
            </a:r>
            <a:r>
              <a:rPr lang="fr-FR" sz="2400" dirty="0">
                <a:solidFill>
                  <a:srgbClr val="FF0000"/>
                </a:solidFill>
              </a:rPr>
              <a:t>biologiques </a:t>
            </a:r>
            <a:r>
              <a:rPr lang="fr-FR" sz="2400" dirty="0"/>
              <a:t>doivent être pris en </a:t>
            </a:r>
            <a:r>
              <a:rPr lang="fr-FR" sz="2400" dirty="0" smtClean="0"/>
              <a:t>compte </a:t>
            </a:r>
            <a:r>
              <a:rPr lang="fr-FR" sz="2400" dirty="0"/>
              <a:t>également dans la préparation </a:t>
            </a:r>
            <a:r>
              <a:rPr lang="fr-FR" sz="2400" dirty="0" smtClean="0"/>
              <a:t>et </a:t>
            </a:r>
            <a:r>
              <a:rPr lang="fr-FR" sz="2400" dirty="0"/>
              <a:t>la méthodologie de </a:t>
            </a:r>
            <a:r>
              <a:rPr lang="fr-FR" sz="2400" dirty="0" smtClean="0"/>
              <a:t>l’étude. </a:t>
            </a:r>
            <a:endParaRPr lang="fr-FR" sz="2400" dirty="0"/>
          </a:p>
        </p:txBody>
      </p:sp>
      <p:pic>
        <p:nvPicPr>
          <p:cNvPr id="30722" name="Picture 2" descr="C:\Users\client\Desktop\dossier lapin\111220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3558194"/>
            <a:ext cx="4242048" cy="3271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7751959"/>
      </p:ext>
    </p:extLst>
  </p:cSld>
  <p:clrMapOvr>
    <a:masterClrMapping/>
  </p:clrMapOvr>
  <p:transition spd="slow">
    <p:wheel spokes="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3" y="0"/>
            <a:ext cx="6785100" cy="2123658"/>
          </a:xfrm>
          <a:prstGeom prst="rect">
            <a:avLst/>
          </a:prstGeom>
        </p:spPr>
        <p:txBody>
          <a:bodyPr wrap="square">
            <a:spAutoFit/>
          </a:bodyPr>
          <a:lstStyle/>
          <a:p>
            <a:pPr algn="ctr"/>
            <a:r>
              <a:rPr lang="fr-FR" sz="4400" b="1" dirty="0" smtClean="0">
                <a:solidFill>
                  <a:srgbClr val="FF7D25"/>
                </a:solidFill>
                <a:latin typeface="Comic Sans MS" pitchFamily="66" charset="0"/>
              </a:rPr>
              <a:t>La souffrance des lapins dans les laboratoires</a:t>
            </a:r>
            <a:endParaRPr lang="fr-FR" sz="4400" b="1" dirty="0">
              <a:solidFill>
                <a:srgbClr val="FF7D25"/>
              </a:solidFill>
              <a:latin typeface="Comic Sans MS" pitchFamily="66" charset="0"/>
            </a:endParaRPr>
          </a:p>
        </p:txBody>
      </p:sp>
      <p:sp>
        <p:nvSpPr>
          <p:cNvPr id="3" name="ZoneTexte 2"/>
          <p:cNvSpPr txBox="1"/>
          <p:nvPr/>
        </p:nvSpPr>
        <p:spPr>
          <a:xfrm>
            <a:off x="-36512" y="3933056"/>
            <a:ext cx="2915816" cy="646331"/>
          </a:xfrm>
          <a:prstGeom prst="rect">
            <a:avLst/>
          </a:prstGeom>
          <a:noFill/>
        </p:spPr>
        <p:txBody>
          <a:bodyPr wrap="square" rtlCol="0">
            <a:spAutoFit/>
          </a:bodyPr>
          <a:lstStyle/>
          <a:p>
            <a:pPr algn="ctr"/>
            <a:r>
              <a:rPr lang="fr-FR" dirty="0" smtClean="0"/>
              <a:t>Yeux brûlés par des produits toxiques </a:t>
            </a:r>
            <a:endParaRPr lang="fr-FR" dirty="0"/>
          </a:p>
        </p:txBody>
      </p:sp>
      <p:pic>
        <p:nvPicPr>
          <p:cNvPr id="4096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71077"/>
            <a:ext cx="2878911" cy="2300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2186727"/>
            <a:ext cx="3088841" cy="2461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ZoneTexte 7"/>
          <p:cNvSpPr txBox="1"/>
          <p:nvPr/>
        </p:nvSpPr>
        <p:spPr>
          <a:xfrm>
            <a:off x="3024336" y="4581128"/>
            <a:ext cx="2915816" cy="646331"/>
          </a:xfrm>
          <a:prstGeom prst="rect">
            <a:avLst/>
          </a:prstGeom>
          <a:noFill/>
        </p:spPr>
        <p:txBody>
          <a:bodyPr wrap="square" rtlCol="0">
            <a:spAutoFit/>
          </a:bodyPr>
          <a:lstStyle/>
          <a:p>
            <a:pPr algn="ctr"/>
            <a:r>
              <a:rPr lang="fr-FR" dirty="0" smtClean="0"/>
              <a:t>Maladies injectées par voie intraveineuse</a:t>
            </a:r>
            <a:endParaRPr lang="fr-FR" dirty="0"/>
          </a:p>
        </p:txBody>
      </p:sp>
      <p:pic>
        <p:nvPicPr>
          <p:cNvPr id="4096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7677" y="3499841"/>
            <a:ext cx="2858804" cy="2296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ZoneTexte 9"/>
          <p:cNvSpPr txBox="1"/>
          <p:nvPr/>
        </p:nvSpPr>
        <p:spPr>
          <a:xfrm>
            <a:off x="3625489" y="6021287"/>
            <a:ext cx="5480992" cy="646331"/>
          </a:xfrm>
          <a:prstGeom prst="rect">
            <a:avLst/>
          </a:prstGeom>
          <a:noFill/>
        </p:spPr>
        <p:txBody>
          <a:bodyPr wrap="square" rtlCol="0">
            <a:spAutoFit/>
          </a:bodyPr>
          <a:lstStyle/>
          <a:p>
            <a:pPr algn="ctr"/>
            <a:r>
              <a:rPr lang="fr-FR" dirty="0" smtClean="0"/>
              <a:t>Les lapins sont condamnés à une mort certaine dans les pires souffrances </a:t>
            </a:r>
            <a:endParaRPr lang="fr-FR" dirty="0"/>
          </a:p>
        </p:txBody>
      </p:sp>
      <p:pic>
        <p:nvPicPr>
          <p:cNvPr id="9" name="Picture 6" descr="http://us.cdn2.123rf.com/168nwm/kovaleff/kovaleff1104/kovaleff110400077/9387984-cinques-herbe-ball-sur-fond-blan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04664" y="4647955"/>
            <a:ext cx="3468171" cy="3468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937878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3" name="ZoneTexte 2"/>
          <p:cNvSpPr txBox="1"/>
          <p:nvPr/>
        </p:nvSpPr>
        <p:spPr>
          <a:xfrm>
            <a:off x="2483768" y="2807887"/>
            <a:ext cx="4320480" cy="1107996"/>
          </a:xfrm>
          <a:prstGeom prst="rect">
            <a:avLst/>
          </a:prstGeom>
          <a:noFill/>
        </p:spPr>
        <p:txBody>
          <a:bodyPr wrap="square" rtlCol="0">
            <a:spAutoFit/>
          </a:bodyPr>
          <a:lstStyle/>
          <a:p>
            <a:r>
              <a:rPr lang="fr-FR" sz="6600" b="1" dirty="0" smtClean="0">
                <a:solidFill>
                  <a:schemeClr val="accent6">
                    <a:lumMod val="75000"/>
                  </a:schemeClr>
                </a:solidFill>
                <a:latin typeface="Comic Sans MS" pitchFamily="66" charset="0"/>
              </a:rPr>
              <a:t>Conclusion </a:t>
            </a:r>
            <a:endParaRPr lang="fr-FR" sz="6600" b="1" dirty="0">
              <a:solidFill>
                <a:schemeClr val="accent6">
                  <a:lumMod val="75000"/>
                </a:schemeClr>
              </a:solidFill>
              <a:latin typeface="Comic Sans MS" pitchFamily="66" charset="0"/>
            </a:endParaRPr>
          </a:p>
        </p:txBody>
      </p:sp>
      <p:pic>
        <p:nvPicPr>
          <p:cNvPr id="317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1096" y="3913357"/>
            <a:ext cx="2333625" cy="23622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647487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9552" y="764704"/>
            <a:ext cx="8496944" cy="4154984"/>
          </a:xfrm>
          <a:prstGeom prst="rect">
            <a:avLst/>
          </a:prstGeom>
        </p:spPr>
        <p:txBody>
          <a:bodyPr wrap="square">
            <a:spAutoFit/>
          </a:bodyPr>
          <a:lstStyle/>
          <a:p>
            <a:pPr algn="just"/>
            <a:r>
              <a:rPr lang="fr-FR" sz="2400" dirty="0" smtClean="0">
                <a:latin typeface="Comic Sans MS" pitchFamily="66" charset="0"/>
              </a:rPr>
              <a:t> </a:t>
            </a:r>
          </a:p>
          <a:p>
            <a:pPr algn="just"/>
            <a:r>
              <a:rPr lang="fr-FR" sz="2400" dirty="0" smtClean="0">
                <a:latin typeface="Comic Sans MS" pitchFamily="66" charset="0"/>
              </a:rPr>
              <a:t>Le </a:t>
            </a:r>
            <a:r>
              <a:rPr lang="fr-FR" sz="2400" dirty="0">
                <a:latin typeface="Comic Sans MS" pitchFamily="66" charset="0"/>
              </a:rPr>
              <a:t>lapin est un modèle essentiel en recherche scientifique, en particulier dans l’étude des </a:t>
            </a:r>
            <a:r>
              <a:rPr lang="fr-FR" sz="2400" b="1" dirty="0" smtClean="0">
                <a:solidFill>
                  <a:schemeClr val="accent6">
                    <a:lumMod val="75000"/>
                  </a:schemeClr>
                </a:solidFill>
                <a:latin typeface="Comic Sans MS" pitchFamily="66" charset="0"/>
              </a:rPr>
              <a:t>maladies </a:t>
            </a:r>
            <a:r>
              <a:rPr lang="fr-FR" sz="2400" b="1" dirty="0">
                <a:solidFill>
                  <a:schemeClr val="accent6">
                    <a:lumMod val="75000"/>
                  </a:schemeClr>
                </a:solidFill>
                <a:latin typeface="Comic Sans MS" pitchFamily="66" charset="0"/>
              </a:rPr>
              <a:t>cardiovasculaires</a:t>
            </a:r>
            <a:r>
              <a:rPr lang="fr-FR" sz="2400" dirty="0">
                <a:latin typeface="Comic Sans MS" pitchFamily="66" charset="0"/>
              </a:rPr>
              <a:t>, telles </a:t>
            </a:r>
            <a:r>
              <a:rPr lang="fr-FR" sz="2400" b="1" dirty="0">
                <a:solidFill>
                  <a:srgbClr val="00B0F0"/>
                </a:solidFill>
                <a:latin typeface="Comic Sans MS" pitchFamily="66" charset="0"/>
              </a:rPr>
              <a:t>l’hypertension</a:t>
            </a:r>
            <a:r>
              <a:rPr lang="fr-FR" sz="2400" dirty="0">
                <a:latin typeface="Comic Sans MS" pitchFamily="66" charset="0"/>
              </a:rPr>
              <a:t> et </a:t>
            </a:r>
            <a:r>
              <a:rPr lang="fr-FR" sz="2400" dirty="0" smtClean="0">
                <a:latin typeface="Comic Sans MS" pitchFamily="66" charset="0"/>
              </a:rPr>
              <a:t>l’</a:t>
            </a:r>
            <a:r>
              <a:rPr lang="fr-FR" sz="2400" b="1" dirty="0" smtClean="0">
                <a:solidFill>
                  <a:srgbClr val="00B0F0"/>
                </a:solidFill>
                <a:latin typeface="Comic Sans MS" pitchFamily="66" charset="0"/>
              </a:rPr>
              <a:t>athérosclérose</a:t>
            </a:r>
            <a:r>
              <a:rPr lang="fr-FR" sz="2400" dirty="0">
                <a:latin typeface="Comic Sans MS" pitchFamily="66" charset="0"/>
              </a:rPr>
              <a:t> </a:t>
            </a:r>
            <a:r>
              <a:rPr lang="fr-FR" sz="2400" dirty="0" smtClean="0">
                <a:latin typeface="Comic Sans MS" pitchFamily="66" charset="0"/>
              </a:rPr>
              <a:t>….. </a:t>
            </a:r>
            <a:endParaRPr lang="fr-FR" sz="2400" dirty="0">
              <a:latin typeface="Comic Sans MS" pitchFamily="66" charset="0"/>
            </a:endParaRPr>
          </a:p>
          <a:p>
            <a:pPr algn="just"/>
            <a:endParaRPr lang="fr-FR" sz="2400" dirty="0" smtClean="0">
              <a:latin typeface="Comic Sans MS" pitchFamily="66" charset="0"/>
            </a:endParaRPr>
          </a:p>
          <a:p>
            <a:pPr algn="just"/>
            <a:r>
              <a:rPr lang="fr-FR" sz="2400" dirty="0" smtClean="0">
                <a:latin typeface="Comic Sans MS" pitchFamily="66" charset="0"/>
              </a:rPr>
              <a:t>Divers </a:t>
            </a:r>
            <a:r>
              <a:rPr lang="fr-FR" sz="2400" dirty="0">
                <a:latin typeface="Comic Sans MS" pitchFamily="66" charset="0"/>
              </a:rPr>
              <a:t>facteurs (environnement, statut microbien, stress, douleur) peuvent </a:t>
            </a:r>
            <a:r>
              <a:rPr lang="fr-FR" sz="2400" dirty="0" smtClean="0">
                <a:latin typeface="Comic Sans MS" pitchFamily="66" charset="0"/>
              </a:rPr>
              <a:t>induire </a:t>
            </a:r>
            <a:r>
              <a:rPr lang="fr-FR" sz="2400" dirty="0">
                <a:latin typeface="Comic Sans MS" pitchFamily="66" charset="0"/>
              </a:rPr>
              <a:t>de sérieuses répercussions sur la collecte des données expérimentales</a:t>
            </a:r>
            <a:r>
              <a:rPr lang="fr-FR" sz="2400" dirty="0" smtClean="0">
                <a:latin typeface="Comic Sans MS" pitchFamily="66" charset="0"/>
              </a:rPr>
              <a:t>.</a:t>
            </a:r>
          </a:p>
          <a:p>
            <a:pPr algn="just"/>
            <a:endParaRPr lang="fr-FR" sz="2400" dirty="0" smtClean="0">
              <a:latin typeface="Comic Sans MS" pitchFamily="66" charset="0"/>
            </a:endParaRPr>
          </a:p>
          <a:p>
            <a:pPr algn="just"/>
            <a:r>
              <a:rPr lang="fr-FR" sz="2400" dirty="0" smtClean="0">
                <a:latin typeface="Comic Sans MS" pitchFamily="66" charset="0"/>
              </a:rPr>
              <a:t>La </a:t>
            </a:r>
            <a:r>
              <a:rPr lang="fr-FR" sz="2400" dirty="0">
                <a:latin typeface="Comic Sans MS" pitchFamily="66" charset="0"/>
              </a:rPr>
              <a:t>prise en compte de </a:t>
            </a:r>
            <a:r>
              <a:rPr lang="fr-FR" sz="2400" dirty="0" smtClean="0">
                <a:latin typeface="Comic Sans MS" pitchFamily="66" charset="0"/>
              </a:rPr>
              <a:t>ces </a:t>
            </a:r>
            <a:r>
              <a:rPr lang="fr-FR" sz="2400" dirty="0">
                <a:latin typeface="Comic Sans MS" pitchFamily="66" charset="0"/>
              </a:rPr>
              <a:t>facteurs et leur maîtrise est indispensable à l’obtention de données reproductibles. </a:t>
            </a:r>
          </a:p>
        </p:txBody>
      </p:sp>
      <p:pic>
        <p:nvPicPr>
          <p:cNvPr id="3"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2137" y="1188764"/>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35496" y="2564904"/>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35496" y="4021037"/>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647487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29889" y="1124744"/>
            <a:ext cx="8280983" cy="3416320"/>
          </a:xfrm>
          <a:prstGeom prst="rect">
            <a:avLst/>
          </a:prstGeom>
        </p:spPr>
        <p:txBody>
          <a:bodyPr wrap="square">
            <a:spAutoFit/>
          </a:bodyPr>
          <a:lstStyle/>
          <a:p>
            <a:pPr algn="just"/>
            <a:r>
              <a:rPr lang="fr-FR" sz="2400" dirty="0" smtClean="0">
                <a:latin typeface="Comic Sans MS" pitchFamily="66" charset="0"/>
              </a:rPr>
              <a:t>Une </a:t>
            </a:r>
            <a:r>
              <a:rPr lang="fr-FR" sz="2400" dirty="0">
                <a:latin typeface="Comic Sans MS" pitchFamily="66" charset="0"/>
              </a:rPr>
              <a:t>attention particulière doit être accordée aux conditions </a:t>
            </a:r>
            <a:r>
              <a:rPr lang="fr-FR" sz="2400" dirty="0" smtClean="0">
                <a:solidFill>
                  <a:srgbClr val="FF7D25"/>
                </a:solidFill>
                <a:latin typeface="Comic Sans MS" pitchFamily="66" charset="0"/>
              </a:rPr>
              <a:t>d’ébergement</a:t>
            </a:r>
            <a:r>
              <a:rPr lang="fr-FR" sz="2400" dirty="0">
                <a:latin typeface="Comic Sans MS" pitchFamily="66" charset="0"/>
              </a:rPr>
              <a:t>. </a:t>
            </a:r>
            <a:endParaRPr lang="fr-FR" sz="2400" dirty="0" smtClean="0">
              <a:latin typeface="Comic Sans MS" pitchFamily="66" charset="0"/>
            </a:endParaRPr>
          </a:p>
          <a:p>
            <a:pPr algn="just"/>
            <a:endParaRPr lang="fr-FR" sz="2400" dirty="0">
              <a:latin typeface="Comic Sans MS" pitchFamily="66" charset="0"/>
            </a:endParaRPr>
          </a:p>
          <a:p>
            <a:pPr algn="just"/>
            <a:r>
              <a:rPr lang="fr-FR" sz="2400" dirty="0" smtClean="0">
                <a:latin typeface="Comic Sans MS" pitchFamily="66" charset="0"/>
              </a:rPr>
              <a:t>L’enrichissement </a:t>
            </a:r>
            <a:r>
              <a:rPr lang="fr-FR" sz="2400" dirty="0">
                <a:latin typeface="Comic Sans MS" pitchFamily="66" charset="0"/>
              </a:rPr>
              <a:t>sensoriel (stimuli olfactifs, </a:t>
            </a:r>
            <a:r>
              <a:rPr lang="fr-FR" sz="2400" dirty="0" smtClean="0">
                <a:latin typeface="Comic Sans MS" pitchFamily="66" charset="0"/>
              </a:rPr>
              <a:t>auditifs</a:t>
            </a:r>
            <a:r>
              <a:rPr lang="fr-FR" sz="2400" dirty="0">
                <a:latin typeface="Comic Sans MS" pitchFamily="66" charset="0"/>
              </a:rPr>
              <a:t>, visuels, tactiles) et l’enrichissement physique (stimuli nutritionnels et sociaux : hébergement en </a:t>
            </a:r>
            <a:r>
              <a:rPr lang="fr-FR" sz="2400" dirty="0" smtClean="0">
                <a:latin typeface="Comic Sans MS" pitchFamily="66" charset="0"/>
              </a:rPr>
              <a:t>groupe</a:t>
            </a:r>
            <a:r>
              <a:rPr lang="fr-FR" sz="2400" dirty="0">
                <a:latin typeface="Comic Sans MS" pitchFamily="66" charset="0"/>
              </a:rPr>
              <a:t>) permettent aux animaux d’exprimer de nombreux </a:t>
            </a:r>
            <a:r>
              <a:rPr lang="fr-FR" sz="2400" dirty="0" smtClean="0">
                <a:latin typeface="Comic Sans MS" pitchFamily="66" charset="0"/>
              </a:rPr>
              <a:t> comportements </a:t>
            </a:r>
            <a:r>
              <a:rPr lang="fr-FR" sz="2400" dirty="0">
                <a:latin typeface="Comic Sans MS" pitchFamily="66" charset="0"/>
              </a:rPr>
              <a:t>spécifiques et de réduire les </a:t>
            </a:r>
            <a:r>
              <a:rPr lang="fr-FR" sz="2400" dirty="0" smtClean="0">
                <a:latin typeface="Comic Sans MS" pitchFamily="66" charset="0"/>
              </a:rPr>
              <a:t> stéréotypies</a:t>
            </a:r>
            <a:r>
              <a:rPr lang="fr-FR" sz="2400" dirty="0">
                <a:latin typeface="Comic Sans MS" pitchFamily="66" charset="0"/>
              </a:rPr>
              <a:t>. </a:t>
            </a:r>
            <a:endParaRPr lang="fr-FR" sz="2400" dirty="0" smtClean="0">
              <a:latin typeface="Comic Sans MS" pitchFamily="66" charset="0"/>
            </a:endParaRPr>
          </a:p>
        </p:txBody>
      </p:sp>
      <p:pic>
        <p:nvPicPr>
          <p:cNvPr id="3"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04952" y="1124744"/>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07504" y="2220837"/>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692721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4585" y="1051814"/>
            <a:ext cx="5170813" cy="3814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ZoneTexte 1"/>
          <p:cNvSpPr txBox="1"/>
          <p:nvPr/>
        </p:nvSpPr>
        <p:spPr>
          <a:xfrm>
            <a:off x="1331640" y="5221382"/>
            <a:ext cx="6336704" cy="646331"/>
          </a:xfrm>
          <a:prstGeom prst="rect">
            <a:avLst/>
          </a:prstGeom>
          <a:noFill/>
        </p:spPr>
        <p:txBody>
          <a:bodyPr wrap="square" rtlCol="0">
            <a:spAutoFit/>
          </a:bodyPr>
          <a:lstStyle/>
          <a:p>
            <a:r>
              <a:rPr lang="fr-FR" dirty="0" smtClean="0"/>
              <a:t>Vue latérale du crâne d’un lapin. En arrière des incisives se trouvent deux dents-mignons , caractéristiques des lagomorphes.</a:t>
            </a:r>
            <a:endParaRPr lang="fr-FR" dirty="0"/>
          </a:p>
        </p:txBody>
      </p:sp>
    </p:spTree>
    <p:extLst>
      <p:ext uri="{BB962C8B-B14F-4D97-AF65-F5344CB8AC3E}">
        <p14:creationId xmlns:p14="http://schemas.microsoft.com/office/powerpoint/2010/main" xmlns="" val="192204919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client\Desktop\dossier lapin\White-rabbit-and-flowers_1024x76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611560" y="1340768"/>
            <a:ext cx="2959465" cy="1200329"/>
          </a:xfrm>
          <a:prstGeom prst="rect">
            <a:avLst/>
          </a:prstGeom>
          <a:noFill/>
        </p:spPr>
        <p:txBody>
          <a:bodyPr wrap="none" rtlCol="0">
            <a:spAutoFit/>
          </a:bodyPr>
          <a:lstStyle/>
          <a:p>
            <a:r>
              <a:rPr lang="fr-FR" sz="7200" dirty="0" smtClean="0">
                <a:solidFill>
                  <a:srgbClr val="336600"/>
                </a:solidFill>
                <a:latin typeface="Comic Sans MS" pitchFamily="66" charset="0"/>
              </a:rPr>
              <a:t>Merci </a:t>
            </a:r>
            <a:endParaRPr lang="fr-FR" sz="7200" dirty="0">
              <a:solidFill>
                <a:srgbClr val="336600"/>
              </a:solidFill>
              <a:latin typeface="Comic Sans MS" pitchFamily="66" charset="0"/>
            </a:endParaRPr>
          </a:p>
        </p:txBody>
      </p:sp>
    </p:spTree>
    <p:extLst>
      <p:ext uri="{BB962C8B-B14F-4D97-AF65-F5344CB8AC3E}">
        <p14:creationId xmlns:p14="http://schemas.microsoft.com/office/powerpoint/2010/main" xmlns="" val="148647487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95805"/>
            <a:ext cx="9036496" cy="2585323"/>
          </a:xfrm>
          <a:prstGeom prst="rect">
            <a:avLst/>
          </a:prstGeom>
        </p:spPr>
        <p:txBody>
          <a:bodyPr wrap="square">
            <a:spAutoFit/>
          </a:bodyPr>
          <a:lstStyle/>
          <a:p>
            <a:r>
              <a:rPr lang="fr-FR" dirty="0">
                <a:hlinkClick r:id="rId2"/>
              </a:rPr>
              <a:t>http://www.lamaisondesanimaux.com//</a:t>
            </a:r>
            <a:r>
              <a:rPr lang="fr-FR" dirty="0" smtClean="0">
                <a:hlinkClick r:id="rId2"/>
              </a:rPr>
              <a:t>fiches_techniques/product_info.php?cPath=46&amp;products_id=99&amp;osCsid=a965de6d931ce68927cf0218a91bb642</a:t>
            </a:r>
            <a:endParaRPr lang="fr-FR" dirty="0" smtClean="0"/>
          </a:p>
          <a:p>
            <a:endParaRPr lang="fr-FR" dirty="0"/>
          </a:p>
          <a:p>
            <a:r>
              <a:rPr lang="fr-FR" dirty="0">
                <a:hlinkClick r:id="rId3"/>
              </a:rPr>
              <a:t>http://</a:t>
            </a:r>
            <a:r>
              <a:rPr lang="fr-FR" dirty="0" smtClean="0">
                <a:hlinkClick r:id="rId3"/>
              </a:rPr>
              <a:t>www.lapinous.fr/caracteristiques-lapin-nain.html</a:t>
            </a:r>
            <a:endParaRPr lang="fr-FR" dirty="0" smtClean="0"/>
          </a:p>
          <a:p>
            <a:endParaRPr lang="fr-FR" dirty="0"/>
          </a:p>
          <a:p>
            <a:endParaRPr lang="fr-FR" dirty="0" smtClean="0"/>
          </a:p>
          <a:p>
            <a:r>
              <a:rPr lang="fr-FR" dirty="0">
                <a:hlinkClick r:id="rId4"/>
              </a:rPr>
              <a:t>http://</a:t>
            </a:r>
            <a:r>
              <a:rPr lang="fr-FR" dirty="0" smtClean="0">
                <a:hlinkClick r:id="rId4"/>
              </a:rPr>
              <a:t>www.margueritecie.com/5sens.php</a:t>
            </a:r>
            <a:endParaRPr lang="fr-FR" dirty="0" smtClean="0"/>
          </a:p>
          <a:p>
            <a:endParaRPr lang="fr-FR" dirty="0"/>
          </a:p>
          <a:p>
            <a:r>
              <a:rPr lang="fr-FR" dirty="0">
                <a:hlinkClick r:id="rId5"/>
              </a:rPr>
              <a:t>http://fr.123rf.com/photo_7723802_fruits-et-legumes-isolees-sur-blanc.html</a:t>
            </a:r>
            <a:endParaRPr lang="fr-FR" dirty="0"/>
          </a:p>
        </p:txBody>
      </p:sp>
      <p:sp>
        <p:nvSpPr>
          <p:cNvPr id="3" name="ZoneTexte 2"/>
          <p:cNvSpPr txBox="1"/>
          <p:nvPr/>
        </p:nvSpPr>
        <p:spPr>
          <a:xfrm>
            <a:off x="4452842" y="260648"/>
            <a:ext cx="4248472" cy="923330"/>
          </a:xfrm>
          <a:prstGeom prst="rect">
            <a:avLst/>
          </a:prstGeom>
          <a:noFill/>
        </p:spPr>
        <p:txBody>
          <a:bodyPr wrap="square" rtlCol="0">
            <a:spAutoFit/>
          </a:bodyPr>
          <a:lstStyle/>
          <a:p>
            <a:pPr algn="ctr"/>
            <a:r>
              <a:rPr lang="fr-FR" sz="5400" b="1" dirty="0" smtClean="0">
                <a:solidFill>
                  <a:schemeClr val="accent6">
                    <a:lumMod val="75000"/>
                  </a:schemeClr>
                </a:solidFill>
                <a:latin typeface="Comic Sans MS" pitchFamily="66" charset="0"/>
              </a:rPr>
              <a:t>références</a:t>
            </a:r>
            <a:endParaRPr lang="fr-FR" sz="5400" b="1" dirty="0">
              <a:solidFill>
                <a:schemeClr val="accent6">
                  <a:lumMod val="75000"/>
                </a:schemeClr>
              </a:solidFill>
              <a:latin typeface="Comic Sans MS" pitchFamily="66" charset="0"/>
            </a:endParaRPr>
          </a:p>
        </p:txBody>
      </p:sp>
    </p:spTree>
    <p:extLst>
      <p:ext uri="{BB962C8B-B14F-4D97-AF65-F5344CB8AC3E}">
        <p14:creationId xmlns:p14="http://schemas.microsoft.com/office/powerpoint/2010/main" xmlns="" val="206068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9899" y="5486223"/>
            <a:ext cx="4672701" cy="139916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5373216"/>
            <a:ext cx="4253345" cy="153479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4211835" y="41106"/>
            <a:ext cx="3961341" cy="584775"/>
          </a:xfrm>
          <a:prstGeom prst="rect">
            <a:avLst/>
          </a:prstGeom>
          <a:noFill/>
        </p:spPr>
        <p:txBody>
          <a:bodyPr wrap="none" rtlCol="0">
            <a:spAutoFit/>
          </a:bodyPr>
          <a:lstStyle/>
          <a:p>
            <a:r>
              <a:rPr lang="fr-FR" sz="3200" b="1" dirty="0" smtClean="0">
                <a:solidFill>
                  <a:srgbClr val="00B050"/>
                </a:solidFill>
                <a:latin typeface="Comic Sans MS" pitchFamily="66" charset="0"/>
              </a:rPr>
              <a:t>Les races du lapin </a:t>
            </a:r>
            <a:endParaRPr lang="fr-FR" sz="3200" b="1" dirty="0">
              <a:solidFill>
                <a:srgbClr val="00B050"/>
              </a:solidFill>
              <a:latin typeface="Comic Sans MS" pitchFamily="66" charset="0"/>
            </a:endParaRPr>
          </a:p>
        </p:txBody>
      </p:sp>
      <p:pic>
        <p:nvPicPr>
          <p:cNvPr id="3075"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75" y="5448852"/>
            <a:ext cx="4253345" cy="14069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79512" y="2796610"/>
            <a:ext cx="8784976" cy="1815882"/>
          </a:xfrm>
          <a:prstGeom prst="rect">
            <a:avLst/>
          </a:prstGeom>
        </p:spPr>
        <p:txBody>
          <a:bodyPr wrap="square">
            <a:spAutoFit/>
          </a:bodyPr>
          <a:lstStyle/>
          <a:p>
            <a:pPr algn="ctr"/>
            <a:r>
              <a:rPr lang="fr-FR" sz="2800" dirty="0"/>
              <a:t>     Les différentes races de lapin se distinguent en fonction de la nature et de </a:t>
            </a:r>
            <a:r>
              <a:rPr lang="fr-FR" sz="2800" dirty="0" smtClean="0"/>
              <a:t>la </a:t>
            </a:r>
            <a:r>
              <a:rPr lang="fr-FR" sz="2800" dirty="0"/>
              <a:t>couleur du poil et du </a:t>
            </a:r>
            <a:r>
              <a:rPr lang="fr-FR" sz="2800" dirty="0" smtClean="0"/>
              <a:t> format </a:t>
            </a:r>
            <a:r>
              <a:rPr lang="fr-FR" sz="2800" dirty="0"/>
              <a:t>de </a:t>
            </a:r>
            <a:r>
              <a:rPr lang="fr-FR" sz="2800" dirty="0" smtClean="0"/>
              <a:t>l'animal </a:t>
            </a:r>
          </a:p>
          <a:p>
            <a:pPr algn="ctr"/>
            <a:r>
              <a:rPr lang="fr-FR" sz="2800" dirty="0"/>
              <a:t> </a:t>
            </a:r>
            <a:r>
              <a:rPr lang="fr-FR" sz="2800" dirty="0" smtClean="0"/>
              <a:t>    </a:t>
            </a:r>
            <a:endParaRPr lang="fr-FR" sz="2800" dirty="0"/>
          </a:p>
        </p:txBody>
      </p:sp>
      <p:pic>
        <p:nvPicPr>
          <p:cNvPr id="8" name="Picture 4" descr="http://www.recettes-enfants.com/images/carottes-300x210.pn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79695" y="2796610"/>
            <a:ext cx="594393" cy="41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305841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576" y="5479922"/>
            <a:ext cx="4253345" cy="140697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5448851"/>
            <a:ext cx="4253345" cy="140697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544" y="5463185"/>
            <a:ext cx="4253345" cy="140697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264907" y="911617"/>
            <a:ext cx="8699581" cy="4893647"/>
          </a:xfrm>
          <a:prstGeom prst="rect">
            <a:avLst/>
          </a:prstGeom>
        </p:spPr>
        <p:txBody>
          <a:bodyPr wrap="square">
            <a:spAutoFit/>
          </a:bodyPr>
          <a:lstStyle/>
          <a:p>
            <a:pPr algn="just"/>
            <a:r>
              <a:rPr lang="fr-FR" sz="2400" b="1" dirty="0">
                <a:solidFill>
                  <a:srgbClr val="FF7D25"/>
                </a:solidFill>
              </a:rPr>
              <a:t> </a:t>
            </a:r>
            <a:r>
              <a:rPr lang="fr-FR" sz="2400" b="1" dirty="0" smtClean="0">
                <a:solidFill>
                  <a:srgbClr val="FF7D25"/>
                </a:solidFill>
              </a:rPr>
              <a:t>        </a:t>
            </a:r>
            <a:r>
              <a:rPr lang="fr-FR" sz="2400" b="1" u="sng" dirty="0" smtClean="0">
                <a:solidFill>
                  <a:srgbClr val="FF7D25"/>
                </a:solidFill>
              </a:rPr>
              <a:t>Les </a:t>
            </a:r>
            <a:r>
              <a:rPr lang="fr-FR" sz="2400" b="1" u="sng" dirty="0">
                <a:solidFill>
                  <a:srgbClr val="FF7D25"/>
                </a:solidFill>
              </a:rPr>
              <a:t>races ordinaires </a:t>
            </a:r>
            <a:r>
              <a:rPr lang="fr-FR" sz="2400" b="1" u="sng" dirty="0" smtClean="0">
                <a:solidFill>
                  <a:srgbClr val="FF7D25"/>
                </a:solidFill>
              </a:rPr>
              <a:t>:</a:t>
            </a:r>
            <a:r>
              <a:rPr lang="fr-FR" sz="2400" b="1" dirty="0" smtClean="0">
                <a:solidFill>
                  <a:srgbClr val="FF7D25"/>
                </a:solidFill>
              </a:rPr>
              <a:t>  </a:t>
            </a:r>
            <a:r>
              <a:rPr lang="fr-FR" sz="2400" dirty="0" smtClean="0"/>
              <a:t>caractérisées </a:t>
            </a:r>
            <a:r>
              <a:rPr lang="fr-FR" sz="2400" dirty="0"/>
              <a:t>par la présence de poils de bourre </a:t>
            </a:r>
            <a:r>
              <a:rPr lang="fr-FR" sz="2400" dirty="0">
                <a:solidFill>
                  <a:srgbClr val="92D050"/>
                </a:solidFill>
              </a:rPr>
              <a:t>(environ 2 cm) </a:t>
            </a:r>
            <a:r>
              <a:rPr lang="fr-FR" sz="2400" dirty="0"/>
              <a:t>et de poils </a:t>
            </a:r>
            <a:r>
              <a:rPr lang="fr-FR" sz="2400" dirty="0" smtClean="0"/>
              <a:t>de </a:t>
            </a:r>
            <a:r>
              <a:rPr lang="fr-FR" sz="2400" dirty="0"/>
              <a:t>jarre </a:t>
            </a:r>
            <a:r>
              <a:rPr lang="fr-FR" sz="2400" dirty="0" smtClean="0">
                <a:solidFill>
                  <a:srgbClr val="92D050"/>
                </a:solidFill>
              </a:rPr>
              <a:t>(poils de garde) </a:t>
            </a:r>
            <a:r>
              <a:rPr lang="fr-FR" sz="2400" dirty="0" smtClean="0"/>
              <a:t>nettement </a:t>
            </a:r>
            <a:r>
              <a:rPr lang="fr-FR" sz="2400" dirty="0"/>
              <a:t>moins nombreux mais plus épais et plus long </a:t>
            </a:r>
            <a:r>
              <a:rPr lang="fr-FR" sz="2400" dirty="0">
                <a:solidFill>
                  <a:srgbClr val="92D050"/>
                </a:solidFill>
              </a:rPr>
              <a:t>(3-4 cm). </a:t>
            </a:r>
          </a:p>
          <a:p>
            <a:pPr algn="just"/>
            <a:endParaRPr lang="fr-FR" sz="2400" b="1" u="sng" dirty="0" smtClean="0">
              <a:solidFill>
                <a:srgbClr val="FF7D25"/>
              </a:solidFill>
            </a:endParaRPr>
          </a:p>
          <a:p>
            <a:pPr algn="just"/>
            <a:endParaRPr lang="fr-FR" sz="2400" b="1" u="sng" dirty="0">
              <a:solidFill>
                <a:srgbClr val="FF7D25"/>
              </a:solidFill>
            </a:endParaRPr>
          </a:p>
          <a:p>
            <a:pPr algn="just"/>
            <a:r>
              <a:rPr lang="fr-FR" sz="2400" b="1" dirty="0">
                <a:solidFill>
                  <a:srgbClr val="FF7D25"/>
                </a:solidFill>
              </a:rPr>
              <a:t> </a:t>
            </a:r>
            <a:r>
              <a:rPr lang="fr-FR" sz="2400" b="1" dirty="0" smtClean="0">
                <a:solidFill>
                  <a:srgbClr val="FF7D25"/>
                </a:solidFill>
              </a:rPr>
              <a:t>       </a:t>
            </a:r>
            <a:r>
              <a:rPr lang="fr-FR" sz="2400" b="1" u="sng" dirty="0" smtClean="0">
                <a:solidFill>
                  <a:srgbClr val="FF7D25"/>
                </a:solidFill>
              </a:rPr>
              <a:t>Les Rex ( </a:t>
            </a:r>
            <a:r>
              <a:rPr lang="fr-FR" sz="2400" b="1" u="sng" dirty="0">
                <a:solidFill>
                  <a:srgbClr val="FF7D25"/>
                </a:solidFill>
              </a:rPr>
              <a:t>poils ras </a:t>
            </a:r>
            <a:r>
              <a:rPr lang="fr-FR" sz="2400" b="1" u="sng" dirty="0" smtClean="0">
                <a:solidFill>
                  <a:srgbClr val="FF7D25"/>
                </a:solidFill>
              </a:rPr>
              <a:t>) :</a:t>
            </a:r>
            <a:r>
              <a:rPr lang="fr-FR" sz="2400" b="1" dirty="0" smtClean="0">
                <a:solidFill>
                  <a:srgbClr val="FF7D25"/>
                </a:solidFill>
              </a:rPr>
              <a:t> </a:t>
            </a:r>
            <a:r>
              <a:rPr lang="fr-FR" sz="2400" dirty="0" smtClean="0"/>
              <a:t>sont </a:t>
            </a:r>
            <a:r>
              <a:rPr lang="fr-FR" sz="2400" dirty="0"/>
              <a:t>des races où bourre et jarres ont la même longueur </a:t>
            </a:r>
            <a:r>
              <a:rPr lang="fr-FR" sz="2400" dirty="0">
                <a:solidFill>
                  <a:srgbClr val="92D050"/>
                </a:solidFill>
              </a:rPr>
              <a:t>(2cm) </a:t>
            </a:r>
            <a:r>
              <a:rPr lang="fr-FR" sz="2400" dirty="0" smtClean="0"/>
              <a:t>donnant </a:t>
            </a:r>
            <a:r>
              <a:rPr lang="fr-FR" sz="2400" dirty="0"/>
              <a:t>un aspect velouté à la fourrure. </a:t>
            </a:r>
            <a:endParaRPr lang="fr-FR" sz="2400" dirty="0" smtClean="0"/>
          </a:p>
          <a:p>
            <a:pPr algn="just"/>
            <a:endParaRPr lang="fr-FR" sz="2400" dirty="0" smtClean="0"/>
          </a:p>
          <a:p>
            <a:pPr algn="just"/>
            <a:endParaRPr lang="fr-FR" sz="2400" dirty="0"/>
          </a:p>
          <a:p>
            <a:pPr algn="just"/>
            <a:r>
              <a:rPr lang="fr-FR" sz="2400" b="1" dirty="0" smtClean="0">
                <a:solidFill>
                  <a:srgbClr val="FF7D25"/>
                </a:solidFill>
              </a:rPr>
              <a:t>        </a:t>
            </a:r>
            <a:r>
              <a:rPr lang="fr-FR" sz="2400" b="1" u="sng" dirty="0" smtClean="0">
                <a:solidFill>
                  <a:srgbClr val="FF7D25"/>
                </a:solidFill>
              </a:rPr>
              <a:t>Les </a:t>
            </a:r>
            <a:r>
              <a:rPr lang="fr-FR" sz="2400" b="1" u="sng" dirty="0">
                <a:solidFill>
                  <a:srgbClr val="FF7D25"/>
                </a:solidFill>
              </a:rPr>
              <a:t>races à </a:t>
            </a:r>
            <a:r>
              <a:rPr lang="fr-FR" sz="2400" b="1" u="sng" dirty="0" smtClean="0">
                <a:solidFill>
                  <a:srgbClr val="FF7D25"/>
                </a:solidFill>
              </a:rPr>
              <a:t>« laine » :</a:t>
            </a:r>
            <a:r>
              <a:rPr lang="fr-FR" sz="2400" b="1" dirty="0" smtClean="0">
                <a:solidFill>
                  <a:srgbClr val="FF7D25"/>
                </a:solidFill>
              </a:rPr>
              <a:t> </a:t>
            </a:r>
            <a:r>
              <a:rPr lang="fr-FR" sz="2400" dirty="0" smtClean="0"/>
              <a:t>les </a:t>
            </a:r>
            <a:r>
              <a:rPr lang="fr-FR" sz="2400" dirty="0"/>
              <a:t>angoras qui fournissent du poil de </a:t>
            </a:r>
            <a:r>
              <a:rPr lang="fr-FR" sz="2400" dirty="0">
                <a:solidFill>
                  <a:srgbClr val="92D050"/>
                </a:solidFill>
              </a:rPr>
              <a:t>5 à 6 cm</a:t>
            </a:r>
            <a:r>
              <a:rPr lang="fr-FR" sz="2400" dirty="0"/>
              <a:t> de long. </a:t>
            </a:r>
            <a:endParaRPr lang="fr-FR" sz="2400" dirty="0" smtClean="0"/>
          </a:p>
          <a:p>
            <a:pPr algn="just"/>
            <a:r>
              <a:rPr lang="fr-FR" sz="2400" dirty="0" smtClean="0"/>
              <a:t> - En </a:t>
            </a:r>
            <a:r>
              <a:rPr lang="fr-FR" sz="2400" dirty="0"/>
              <a:t>raison de l'épaisseur </a:t>
            </a:r>
            <a:r>
              <a:rPr lang="fr-FR" sz="2400" dirty="0" smtClean="0"/>
              <a:t>de </a:t>
            </a:r>
            <a:r>
              <a:rPr lang="fr-FR" sz="2400" dirty="0"/>
              <a:t>ce pelage en fin de pousse (avant la mue), les lapins de ce type supportent très mal les fortes </a:t>
            </a:r>
            <a:r>
              <a:rPr lang="fr-FR" sz="2400" dirty="0" smtClean="0"/>
              <a:t>chaleurs</a:t>
            </a:r>
            <a:r>
              <a:rPr lang="fr-FR" sz="2400" dirty="0"/>
              <a:t>. </a:t>
            </a:r>
          </a:p>
        </p:txBody>
      </p:sp>
      <p:pic>
        <p:nvPicPr>
          <p:cNvPr id="12"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23528" y="911617"/>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3"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23528" y="2636912"/>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4"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323528" y="4087053"/>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555776" y="-30125"/>
            <a:ext cx="6480720" cy="954107"/>
          </a:xfrm>
          <a:prstGeom prst="rect">
            <a:avLst/>
          </a:prstGeom>
        </p:spPr>
        <p:txBody>
          <a:bodyPr wrap="square">
            <a:spAutoFit/>
          </a:bodyPr>
          <a:lstStyle/>
          <a:p>
            <a:pPr algn="r"/>
            <a:r>
              <a:rPr lang="fr-FR" sz="2800" b="1" dirty="0" smtClean="0">
                <a:solidFill>
                  <a:srgbClr val="00B0F0"/>
                </a:solidFill>
              </a:rPr>
              <a:t>En </a:t>
            </a:r>
            <a:r>
              <a:rPr lang="fr-FR" sz="2800" b="1" dirty="0">
                <a:solidFill>
                  <a:srgbClr val="00B0F0"/>
                </a:solidFill>
              </a:rPr>
              <a:t>fonction de la nature et de la couleur du poil</a:t>
            </a:r>
          </a:p>
        </p:txBody>
      </p:sp>
    </p:spTree>
    <p:extLst>
      <p:ext uri="{BB962C8B-B14F-4D97-AF65-F5344CB8AC3E}">
        <p14:creationId xmlns:p14="http://schemas.microsoft.com/office/powerpoint/2010/main" xmlns="" val="4040327544"/>
      </p:ext>
    </p:extLst>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908720"/>
            <a:ext cx="1593970" cy="2702819"/>
          </a:xfrm>
          <a:prstGeom prst="roundRect">
            <a:avLst>
              <a:gd name="adj" fmla="val 16667"/>
            </a:avLst>
          </a:prstGeom>
          <a:ln>
            <a:noFill/>
          </a:ln>
          <a:effectLst>
            <a:glow rad="127000">
              <a:srgbClr val="FFC000"/>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882849"/>
            <a:ext cx="1580753" cy="2669716"/>
          </a:xfrm>
          <a:prstGeom prst="roundRect">
            <a:avLst>
              <a:gd name="adj" fmla="val 16667"/>
            </a:avLst>
          </a:prstGeom>
          <a:ln>
            <a:noFill/>
          </a:ln>
          <a:effectLst>
            <a:glow rad="127000">
              <a:schemeClr val="tx2">
                <a:lumMod val="75000"/>
              </a:schemeClr>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6" y="882849"/>
            <a:ext cx="1590278" cy="2592845"/>
          </a:xfrm>
          <a:prstGeom prst="roundRect">
            <a:avLst>
              <a:gd name="adj" fmla="val 16667"/>
            </a:avLst>
          </a:prstGeom>
          <a:ln>
            <a:noFill/>
          </a:ln>
          <a:effectLst>
            <a:glow rad="127000">
              <a:srgbClr val="FF0000"/>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03649" y="3789040"/>
            <a:ext cx="1737986" cy="2596063"/>
          </a:xfrm>
          <a:prstGeom prst="roundRect">
            <a:avLst>
              <a:gd name="adj" fmla="val 16667"/>
            </a:avLst>
          </a:prstGeom>
          <a:ln>
            <a:noFill/>
          </a:ln>
          <a:effectLst>
            <a:glow rad="127000">
              <a:srgbClr val="00B0F0"/>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83224" y="3789040"/>
            <a:ext cx="1862159" cy="2449787"/>
          </a:xfrm>
          <a:prstGeom prst="roundRect">
            <a:avLst>
              <a:gd name="adj" fmla="val 16667"/>
            </a:avLst>
          </a:prstGeom>
          <a:ln>
            <a:noFill/>
          </a:ln>
          <a:effectLst>
            <a:glow rad="127000">
              <a:srgbClr val="7030A0"/>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7746" y="3647171"/>
            <a:ext cx="1792724" cy="2591656"/>
          </a:xfrm>
          <a:prstGeom prst="roundRect">
            <a:avLst>
              <a:gd name="adj" fmla="val 16667"/>
            </a:avLst>
          </a:prstGeom>
          <a:ln>
            <a:noFill/>
          </a:ln>
          <a:effectLst>
            <a:glow rad="127000">
              <a:srgbClr val="00B050"/>
            </a:glow>
            <a:outerShdw dist="35921" dir="2700000" algn="ctr" rotWithShape="0">
              <a:schemeClr val="bg2"/>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1989961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5487" y="5478405"/>
            <a:ext cx="4253345" cy="140697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4" y="5478405"/>
            <a:ext cx="4253345" cy="14069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51520" y="404664"/>
            <a:ext cx="8496944" cy="5601533"/>
          </a:xfrm>
          <a:prstGeom prst="rect">
            <a:avLst/>
          </a:prstGeom>
        </p:spPr>
        <p:txBody>
          <a:bodyPr wrap="square">
            <a:spAutoFit/>
          </a:bodyPr>
          <a:lstStyle/>
          <a:p>
            <a:pPr algn="ctr"/>
            <a:r>
              <a:rPr lang="fr-FR" sz="2800" b="1" dirty="0" smtClean="0">
                <a:solidFill>
                  <a:srgbClr val="FF7D25"/>
                </a:solidFill>
              </a:rPr>
              <a:t>(</a:t>
            </a:r>
            <a:r>
              <a:rPr lang="fr-FR" sz="2800" b="1" dirty="0">
                <a:solidFill>
                  <a:srgbClr val="FF7D25"/>
                </a:solidFill>
              </a:rPr>
              <a:t>chez le lapin les </a:t>
            </a:r>
            <a:r>
              <a:rPr lang="fr-FR" sz="2800" b="1" dirty="0" smtClean="0">
                <a:solidFill>
                  <a:srgbClr val="FF7D25"/>
                </a:solidFill>
              </a:rPr>
              <a:t>femelles </a:t>
            </a:r>
            <a:r>
              <a:rPr lang="fr-FR" sz="2800" b="1" dirty="0">
                <a:solidFill>
                  <a:srgbClr val="FF7D25"/>
                </a:solidFill>
              </a:rPr>
              <a:t>pèsent généralement entre 2 et </a:t>
            </a:r>
            <a:r>
              <a:rPr lang="fr-FR" sz="2800" b="1" dirty="0" smtClean="0">
                <a:solidFill>
                  <a:srgbClr val="FF7D25"/>
                </a:solidFill>
              </a:rPr>
              <a:t> 10</a:t>
            </a:r>
            <a:r>
              <a:rPr lang="fr-FR" sz="2800" b="1" dirty="0">
                <a:solidFill>
                  <a:srgbClr val="FF7D25"/>
                </a:solidFill>
              </a:rPr>
              <a:t>% de plus que les mâles) </a:t>
            </a:r>
          </a:p>
          <a:p>
            <a:r>
              <a:rPr lang="fr-FR" sz="2400" b="1" dirty="0">
                <a:solidFill>
                  <a:srgbClr val="003300"/>
                </a:solidFill>
              </a:rPr>
              <a:t> </a:t>
            </a:r>
          </a:p>
          <a:p>
            <a:r>
              <a:rPr lang="fr-FR" sz="3600" b="1" u="sng" dirty="0">
                <a:solidFill>
                  <a:srgbClr val="003300"/>
                </a:solidFill>
              </a:rPr>
              <a:t>Les petites </a:t>
            </a:r>
            <a:r>
              <a:rPr lang="fr-FR" sz="3600" b="1" u="sng" dirty="0" smtClean="0">
                <a:solidFill>
                  <a:srgbClr val="003300"/>
                </a:solidFill>
              </a:rPr>
              <a:t>races:</a:t>
            </a:r>
            <a:r>
              <a:rPr lang="fr-FR" sz="3600" b="1" dirty="0" smtClean="0">
                <a:solidFill>
                  <a:srgbClr val="003300"/>
                </a:solidFill>
              </a:rPr>
              <a:t> </a:t>
            </a:r>
          </a:p>
          <a:p>
            <a:endParaRPr lang="fr-FR" sz="2800" dirty="0" smtClean="0"/>
          </a:p>
          <a:p>
            <a:r>
              <a:rPr lang="fr-FR" sz="2800" dirty="0" smtClean="0"/>
              <a:t>   Le </a:t>
            </a:r>
            <a:r>
              <a:rPr lang="fr-FR" sz="2800" dirty="0"/>
              <a:t>mâle adulte pèse </a:t>
            </a:r>
            <a:r>
              <a:rPr lang="fr-FR" sz="2800" dirty="0" smtClean="0"/>
              <a:t> moins </a:t>
            </a:r>
            <a:r>
              <a:rPr lang="fr-FR" sz="2800" dirty="0"/>
              <a:t>de </a:t>
            </a:r>
            <a:r>
              <a:rPr lang="fr-FR" sz="2800" b="1" dirty="0">
                <a:solidFill>
                  <a:srgbClr val="FF7D25"/>
                </a:solidFill>
              </a:rPr>
              <a:t>3 kg.  </a:t>
            </a:r>
            <a:r>
              <a:rPr lang="fr-FR" sz="2800" b="1" dirty="0" smtClean="0">
                <a:solidFill>
                  <a:srgbClr val="FF7D25"/>
                </a:solidFill>
              </a:rPr>
              <a:t> </a:t>
            </a:r>
            <a:endParaRPr lang="fr-FR" sz="2800" b="1" dirty="0">
              <a:solidFill>
                <a:srgbClr val="FF7D25"/>
              </a:solidFill>
            </a:endParaRPr>
          </a:p>
          <a:p>
            <a:endParaRPr lang="fr-FR" sz="2800" dirty="0" smtClean="0"/>
          </a:p>
          <a:p>
            <a:r>
              <a:rPr lang="fr-FR" sz="2800" dirty="0" smtClean="0"/>
              <a:t>   Leur </a:t>
            </a:r>
            <a:r>
              <a:rPr lang="fr-FR" sz="2800" dirty="0"/>
              <a:t>conformation est excellente, leur </a:t>
            </a:r>
            <a:r>
              <a:rPr lang="fr-FR" sz="2800" dirty="0" smtClean="0"/>
              <a:t>précocité </a:t>
            </a:r>
            <a:r>
              <a:rPr lang="fr-FR" sz="2800" dirty="0"/>
              <a:t>bonne, leur chair fine. </a:t>
            </a:r>
          </a:p>
          <a:p>
            <a:r>
              <a:rPr lang="fr-FR" sz="2800" dirty="0"/>
              <a:t> - le Petit Russe </a:t>
            </a:r>
          </a:p>
          <a:p>
            <a:r>
              <a:rPr lang="fr-FR" sz="2800" dirty="0" smtClean="0"/>
              <a:t> - </a:t>
            </a:r>
            <a:r>
              <a:rPr lang="fr-FR" sz="2800" dirty="0"/>
              <a:t>l'Argenté Anglais </a:t>
            </a:r>
          </a:p>
          <a:p>
            <a:r>
              <a:rPr lang="fr-FR" sz="2800" dirty="0" smtClean="0"/>
              <a:t> - </a:t>
            </a:r>
            <a:r>
              <a:rPr lang="fr-FR" sz="2800" dirty="0"/>
              <a:t>le Noir et Feu </a:t>
            </a:r>
          </a:p>
          <a:p>
            <a:endParaRPr lang="fr-FR" dirty="0"/>
          </a:p>
        </p:txBody>
      </p:sp>
      <p:sp>
        <p:nvSpPr>
          <p:cNvPr id="3" name="Rectangle 2"/>
          <p:cNvSpPr/>
          <p:nvPr/>
        </p:nvSpPr>
        <p:spPr>
          <a:xfrm>
            <a:off x="4860032" y="-30125"/>
            <a:ext cx="4176464" cy="523220"/>
          </a:xfrm>
          <a:prstGeom prst="rect">
            <a:avLst/>
          </a:prstGeom>
        </p:spPr>
        <p:txBody>
          <a:bodyPr wrap="square">
            <a:spAutoFit/>
          </a:bodyPr>
          <a:lstStyle/>
          <a:p>
            <a:pPr algn="r"/>
            <a:r>
              <a:rPr lang="fr-FR" sz="2800" b="1" dirty="0" smtClean="0">
                <a:solidFill>
                  <a:srgbClr val="00B0F0"/>
                </a:solidFill>
              </a:rPr>
              <a:t>En fonction du forma</a:t>
            </a:r>
            <a:endParaRPr lang="fr-FR" sz="2800" b="1" dirty="0">
              <a:solidFill>
                <a:srgbClr val="00B0F0"/>
              </a:solidFill>
            </a:endParaRPr>
          </a:p>
        </p:txBody>
      </p:sp>
      <p:pic>
        <p:nvPicPr>
          <p:cNvPr id="4"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5124" y="2557373"/>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2" descr="http://t0.gstatic.com/images?q=tbn:ANd9GcQcQx8bR-02J_tKSLrGd9rhijnrzS_22OmLq1f1TcEOzqEpMXFnx3zXmLxo5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flipH="1">
            <a:off x="15123" y="3413938"/>
            <a:ext cx="509163" cy="51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3" descr="C:\Users\client\Desktop\dossier lapin\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5451021"/>
            <a:ext cx="4253345" cy="14069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3883726"/>
      </p:ext>
    </p:extLst>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1942</Words>
  <Application>Microsoft Office PowerPoint</Application>
  <PresentationFormat>Affichage à l'écran (4:3)</PresentationFormat>
  <Paragraphs>328</Paragraphs>
  <Slides>51</Slides>
  <Notes>0</Notes>
  <HiddenSlides>0</HiddenSlides>
  <MMClips>0</MMClips>
  <ScaleCrop>false</ScaleCrop>
  <HeadingPairs>
    <vt:vector size="4" baseType="variant">
      <vt:variant>
        <vt:lpstr>Thème</vt:lpstr>
      </vt:variant>
      <vt:variant>
        <vt:i4>1</vt:i4>
      </vt:variant>
      <vt:variant>
        <vt:lpstr>Titres des diapositives</vt:lpstr>
      </vt:variant>
      <vt:variant>
        <vt:i4>51</vt:i4>
      </vt:variant>
    </vt:vector>
  </HeadingPairs>
  <TitlesOfParts>
    <vt:vector size="5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LISAN</cp:lastModifiedBy>
  <cp:revision>71</cp:revision>
  <dcterms:created xsi:type="dcterms:W3CDTF">2012-04-13T19:38:08Z</dcterms:created>
  <dcterms:modified xsi:type="dcterms:W3CDTF">2013-07-06T08:19:51Z</dcterms:modified>
</cp:coreProperties>
</file>