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customXml/itemProps4.xml" ContentType="application/vnd.openxmlformats-officedocument.customXml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sldIdLst>
    <p:sldId id="256" r:id="rId6"/>
    <p:sldId id="257" r:id="rId7"/>
    <p:sldId id="258" r:id="rId8"/>
    <p:sldId id="272" r:id="rId9"/>
    <p:sldId id="273" r:id="rId10"/>
    <p:sldId id="259" r:id="rId11"/>
    <p:sldId id="260" r:id="rId12"/>
    <p:sldId id="261" r:id="rId13"/>
    <p:sldId id="262" r:id="rId14"/>
    <p:sldId id="263" r:id="rId15"/>
    <p:sldId id="264" r:id="rId16"/>
    <p:sldId id="265" r:id="rId17"/>
    <p:sldId id="266" r:id="rId18"/>
    <p:sldId id="267" r:id="rId19"/>
    <p:sldId id="268" r:id="rId20"/>
    <p:sldId id="270" r:id="rId21"/>
    <p:sldId id="274" r:id="rId22"/>
    <p:sldId id="275" r:id="rId23"/>
    <p:sldId id="276" r:id="rId24"/>
    <p:sldId id="277" r:id="rId25"/>
    <p:sldId id="271" r:id="rId26"/>
    <p:sldId id="269"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2" d="100"/>
          <a:sy n="72" d="100"/>
        </p:scale>
        <p:origin x="-11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fr-CA"/>
  <c:style val="5"/>
  <c:chart>
    <c:title>
      <c:tx>
        <c:rich>
          <a:bodyPr/>
          <a:lstStyle/>
          <a:p>
            <a:pPr>
              <a:defRPr/>
            </a:pPr>
            <a:r>
              <a:rPr lang="en-US" sz="1100"/>
              <a:t>Superficie totale en ha de Mangroves selon les régions</a:t>
            </a:r>
          </a:p>
          <a:p>
            <a:pPr>
              <a:defRPr/>
            </a:pPr>
            <a:r>
              <a:rPr lang="en-US" sz="1100"/>
              <a:t>Source : FAO,</a:t>
            </a:r>
            <a:r>
              <a:rPr lang="en-US" sz="1100" baseline="0"/>
              <a:t> 2007</a:t>
            </a:r>
            <a:endParaRPr lang="en-US" sz="1100"/>
          </a:p>
        </c:rich>
      </c:tx>
      <c:layout>
        <c:manualLayout>
          <c:xMode val="edge"/>
          <c:yMode val="edge"/>
          <c:x val="0.24678634727908227"/>
          <c:y val="1.3041394814954199E-2"/>
        </c:manualLayout>
      </c:layout>
    </c:title>
    <c:view3D>
      <c:rAngAx val="1"/>
    </c:view3D>
    <c:plotArea>
      <c:layout/>
      <c:bar3DChart>
        <c:barDir val="col"/>
        <c:grouping val="clustered"/>
        <c:ser>
          <c:idx val="0"/>
          <c:order val="0"/>
          <c:tx>
            <c:strRef>
              <c:f>Sheet1!$C$3</c:f>
              <c:strCache>
                <c:ptCount val="1"/>
                <c:pt idx="0">
                  <c:v>Superficie en ha</c:v>
                </c:pt>
              </c:strCache>
            </c:strRef>
          </c:tx>
          <c:cat>
            <c:strRef>
              <c:f>Sheet1!$B$4:$B$8</c:f>
              <c:strCache>
                <c:ptCount val="5"/>
                <c:pt idx="0">
                  <c:v>Afrique</c:v>
                </c:pt>
                <c:pt idx="1">
                  <c:v>Amérique du Nord et Centrale</c:v>
                </c:pt>
                <c:pt idx="2">
                  <c:v>Amérique du Sud</c:v>
                </c:pt>
                <c:pt idx="3">
                  <c:v>Asie</c:v>
                </c:pt>
                <c:pt idx="4">
                  <c:v>Océanie</c:v>
                </c:pt>
              </c:strCache>
            </c:strRef>
          </c:cat>
          <c:val>
            <c:numRef>
              <c:f>Sheet1!$C$4:$C$8</c:f>
              <c:numCache>
                <c:formatCode>General</c:formatCode>
                <c:ptCount val="5"/>
                <c:pt idx="0">
                  <c:v>3242754</c:v>
                </c:pt>
                <c:pt idx="1">
                  <c:v>2358105</c:v>
                </c:pt>
                <c:pt idx="2">
                  <c:v>2037764</c:v>
                </c:pt>
                <c:pt idx="3">
                  <c:v>6047795</c:v>
                </c:pt>
                <c:pt idx="4">
                  <c:v>2018105</c:v>
                </c:pt>
              </c:numCache>
            </c:numRef>
          </c:val>
        </c:ser>
        <c:gapWidth val="0"/>
        <c:gapDepth val="0"/>
        <c:shape val="cylinder"/>
        <c:axId val="80737408"/>
        <c:axId val="80739328"/>
        <c:axId val="0"/>
      </c:bar3DChart>
      <c:catAx>
        <c:axId val="80737408"/>
        <c:scaling>
          <c:orientation val="minMax"/>
        </c:scaling>
        <c:axPos val="b"/>
        <c:title>
          <c:tx>
            <c:rich>
              <a:bodyPr/>
              <a:lstStyle/>
              <a:p>
                <a:pPr>
                  <a:defRPr/>
                </a:pPr>
                <a:r>
                  <a:rPr lang="en-US"/>
                  <a:t>Régions du Monde</a:t>
                </a:r>
              </a:p>
            </c:rich>
          </c:tx>
          <c:layout/>
        </c:title>
        <c:majorTickMark val="none"/>
        <c:tickLblPos val="nextTo"/>
        <c:txPr>
          <a:bodyPr/>
          <a:lstStyle/>
          <a:p>
            <a:pPr>
              <a:defRPr sz="700"/>
            </a:pPr>
            <a:endParaRPr lang="fr-FR"/>
          </a:p>
        </c:txPr>
        <c:crossAx val="80739328"/>
        <c:crosses val="autoZero"/>
        <c:auto val="1"/>
        <c:lblAlgn val="ctr"/>
        <c:lblOffset val="100"/>
      </c:catAx>
      <c:valAx>
        <c:axId val="80739328"/>
        <c:scaling>
          <c:orientation val="minMax"/>
        </c:scaling>
        <c:axPos val="l"/>
        <c:title>
          <c:tx>
            <c:rich>
              <a:bodyPr/>
              <a:lstStyle/>
              <a:p>
                <a:pPr>
                  <a:defRPr/>
                </a:pPr>
                <a:r>
                  <a:rPr lang="en-US"/>
                  <a:t>Superficie totale en Ha</a:t>
                </a:r>
              </a:p>
            </c:rich>
          </c:tx>
          <c:layout>
            <c:manualLayout>
              <c:xMode val="edge"/>
              <c:yMode val="edge"/>
              <c:x val="2.5853813727829758E-2"/>
              <c:y val="0.33352228144901602"/>
            </c:manualLayout>
          </c:layout>
        </c:title>
        <c:numFmt formatCode="General" sourceLinked="1"/>
        <c:tickLblPos val="nextTo"/>
        <c:crossAx val="80737408"/>
        <c:crosses val="autoZero"/>
        <c:crossBetween val="between"/>
      </c:valAx>
    </c:plotArea>
    <c:plotVisOnly val="1"/>
  </c:chart>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9156D0-8059-4522-AADC-CD792E459725}"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156D0-8059-4522-AADC-CD792E459725}"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156D0-8059-4522-AADC-CD792E459725}"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9156D0-8059-4522-AADC-CD792E459725}"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9156D0-8059-4522-AADC-CD792E459725}" type="datetimeFigureOut">
              <a:rPr lang="en-US" smtClean="0"/>
              <a:pPr/>
              <a:t>3/14/2012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9156D0-8059-4522-AADC-CD792E459725}"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9156D0-8059-4522-AADC-CD792E459725}" type="datetimeFigureOut">
              <a:rPr lang="en-US" smtClean="0"/>
              <a:pPr/>
              <a:t>3/14/2012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9156D0-8059-4522-AADC-CD792E459725}" type="datetimeFigureOut">
              <a:rPr lang="en-US" smtClean="0"/>
              <a:pPr/>
              <a:t>3/14/2012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9156D0-8059-4522-AADC-CD792E459725}" type="datetimeFigureOut">
              <a:rPr lang="en-US" smtClean="0"/>
              <a:pPr/>
              <a:t>3/14/2012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156D0-8059-4522-AADC-CD792E459725}"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9156D0-8059-4522-AADC-CD792E459725}" type="datetimeFigureOut">
              <a:rPr lang="en-US" smtClean="0"/>
              <a:pPr/>
              <a:t>3/14/2012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18DEA-61A7-4D53-8EB6-824C6264E387}"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9156D0-8059-4522-AADC-CD792E459725}" type="datetimeFigureOut">
              <a:rPr lang="en-US" smtClean="0"/>
              <a:pPr/>
              <a:t>3/14/2012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318DEA-61A7-4D53-8EB6-824C6264E387}"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amsar.org/"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iucn.org/fr/ressources/focus/uicn_durban_focus_fr/" TargetMode="External"/><Relationship Id="rId2" Type="http://schemas.openxmlformats.org/officeDocument/2006/relationships/hyperlink" Target="http://www.cifor.org/publications/pdf_files/cop/fd2_cameroon/session%203%20presentation/Vuln%C3%A9rabilit%C3%A9%20&amp;%20adaptation%20mangroves_Forest%20Day_10%20nov%2009.pdf" TargetMode="External"/><Relationship Id="rId1" Type="http://schemas.openxmlformats.org/officeDocument/2006/relationships/slideLayout" Target="../slideLayouts/slideLayout1.xml"/><Relationship Id="rId5" Type="http://schemas.openxmlformats.org/officeDocument/2006/relationships/hyperlink" Target="http://www.nature.com/naturegeoscience.com" TargetMode="External"/><Relationship Id="rId4" Type="http://schemas.openxmlformats.org/officeDocument/2006/relationships/hyperlink" Target="http://www.iucn.org/fr/nouvelles_homepage/nouvelles_par_region/oceanie_news/?8382/Work-for-mangroves-gets-new-loo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fr.wikipedia.org/wiki/Mangrove" TargetMode="External"/><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4282" y="1714488"/>
            <a:ext cx="8715436" cy="1357322"/>
          </a:xfrm>
        </p:spPr>
        <p:txBody>
          <a:bodyPr>
            <a:normAutofit fontScale="92500"/>
          </a:bodyPr>
          <a:lstStyle/>
          <a:p>
            <a:r>
              <a:rPr lang="fr-CA" b="1" dirty="0">
                <a:solidFill>
                  <a:schemeClr val="tx1"/>
                </a:solidFill>
              </a:rPr>
              <a:t>Les forêts de mangroves : aperçu de leurs services et de leur rôle de stabilisateur des zones côtières </a:t>
            </a:r>
            <a:r>
              <a:rPr lang="fr-CA" b="1" dirty="0" smtClean="0">
                <a:solidFill>
                  <a:schemeClr val="tx1"/>
                </a:solidFill>
              </a:rPr>
              <a:t>fragiles</a:t>
            </a:r>
            <a:endParaRPr lang="en-US" b="1" dirty="0">
              <a:solidFill>
                <a:schemeClr val="tx1"/>
              </a:solidFill>
            </a:endParaRPr>
          </a:p>
        </p:txBody>
      </p:sp>
      <p:pic>
        <p:nvPicPr>
          <p:cNvPr id="4" name="Picture 2"/>
          <p:cNvPicPr>
            <a:picLocks noChangeAspect="1" noChangeArrowheads="1"/>
          </p:cNvPicPr>
          <p:nvPr/>
        </p:nvPicPr>
        <p:blipFill>
          <a:blip r:embed="rId2" cstate="print"/>
          <a:srcRect/>
          <a:stretch>
            <a:fillRect/>
          </a:stretch>
        </p:blipFill>
        <p:spPr bwMode="auto">
          <a:xfrm>
            <a:off x="71406" y="122974"/>
            <a:ext cx="6286544" cy="1162886"/>
          </a:xfrm>
          <a:prstGeom prst="rect">
            <a:avLst/>
          </a:prstGeom>
          <a:noFill/>
          <a:ln w="9525">
            <a:noFill/>
            <a:miter lim="800000"/>
            <a:headEnd/>
            <a:tailEnd/>
          </a:ln>
          <a:effectLst/>
        </p:spPr>
      </p:pic>
      <p:sp>
        <p:nvSpPr>
          <p:cNvPr id="5" name="Title 1"/>
          <p:cNvSpPr>
            <a:spLocks noGrp="1"/>
          </p:cNvSpPr>
          <p:nvPr>
            <p:ph type="ctrTitle"/>
          </p:nvPr>
        </p:nvSpPr>
        <p:spPr>
          <a:xfrm>
            <a:off x="357158" y="3214686"/>
            <a:ext cx="8429684" cy="1500198"/>
          </a:xfrm>
        </p:spPr>
        <p:txBody>
          <a:bodyPr>
            <a:normAutofit/>
          </a:bodyPr>
          <a:lstStyle/>
          <a:p>
            <a:r>
              <a:rPr lang="fr-FR" sz="2200" b="1" dirty="0" smtClean="0"/>
              <a:t>Par </a:t>
            </a:r>
            <a:br>
              <a:rPr lang="fr-FR" sz="2200" b="1" dirty="0" smtClean="0"/>
            </a:br>
            <a:r>
              <a:rPr lang="fr-FR" sz="2200" b="1" dirty="0" smtClean="0"/>
              <a:t>Anada Tiéga et Paul Ouédraogo</a:t>
            </a:r>
            <a:r>
              <a:rPr lang="fr-FR" sz="2200" dirty="0" smtClean="0"/>
              <a:t/>
            </a:r>
            <a:br>
              <a:rPr lang="fr-FR" sz="2200" dirty="0" smtClean="0"/>
            </a:br>
            <a:r>
              <a:rPr lang="fr-FR" sz="2200" dirty="0" smtClean="0"/>
              <a:t/>
            </a:r>
            <a:br>
              <a:rPr lang="fr-FR" sz="2200" dirty="0" smtClean="0"/>
            </a:br>
            <a:r>
              <a:rPr lang="fr-FR" sz="2200" dirty="0" smtClean="0"/>
              <a:t>Convention de Ramsar sur les Zones Humides</a:t>
            </a:r>
            <a:endParaRPr lang="en-US" sz="2200" dirty="0"/>
          </a:p>
        </p:txBody>
      </p:sp>
      <p:sp>
        <p:nvSpPr>
          <p:cNvPr id="6" name="Rectangle 5"/>
          <p:cNvSpPr>
            <a:spLocks noChangeArrowheads="1"/>
          </p:cNvSpPr>
          <p:nvPr/>
        </p:nvSpPr>
        <p:spPr bwMode="auto">
          <a:xfrm>
            <a:off x="1785918" y="4857760"/>
            <a:ext cx="5929354" cy="19082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28 rue </a:t>
            </a:r>
            <a:r>
              <a:rPr kumimoji="0" lang="fr-CH" sz="2000" b="0" i="0" u="none" strike="noStrike" cap="none" normalizeH="0" baseline="0" dirty="0" err="1" smtClean="0">
                <a:ln>
                  <a:noFill/>
                </a:ln>
                <a:solidFill>
                  <a:srgbClr val="548DD4"/>
                </a:solidFill>
                <a:effectLst/>
                <a:latin typeface="Arial" pitchFamily="34" charset="0"/>
                <a:ea typeface="Times New Roman" pitchFamily="18" charset="0"/>
                <a:cs typeface="Arial" pitchFamily="34" charset="0"/>
              </a:rPr>
              <a:t>Mauverney</a:t>
            </a:r>
            <a:r>
              <a:rPr kumimoji="0" lang="fr-CH" sz="20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fr-CH" sz="20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CH-1196 Gland (</a:t>
            </a:r>
            <a:r>
              <a:rPr kumimoji="0" lang="fr-CH" sz="2000" b="0" i="0" u="none" strike="noStrike" cap="none" normalizeH="0" baseline="0" dirty="0" err="1" smtClean="0">
                <a:ln>
                  <a:noFill/>
                </a:ln>
                <a:solidFill>
                  <a:srgbClr val="548DD4"/>
                </a:solidFill>
                <a:effectLst/>
                <a:latin typeface="Arial" pitchFamily="34" charset="0"/>
                <a:ea typeface="Times New Roman" pitchFamily="18" charset="0"/>
                <a:cs typeface="Arial" pitchFamily="34" charset="0"/>
              </a:rPr>
              <a:t>Switzerland</a:t>
            </a:r>
            <a:r>
              <a:rPr kumimoji="0" lang="fr-CH" sz="20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rPr>
              <a:t>)</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0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hlinkClick r:id="rId3"/>
              </a:rPr>
              <a:t>www.ramsar.org</a:t>
            </a:r>
            <a:endParaRPr kumimoji="0" lang="en-US" sz="2000" b="0" i="0" u="none" strike="noStrike" cap="none" normalizeH="0" baseline="0" dirty="0" smtClean="0">
              <a:ln>
                <a:noFill/>
              </a:ln>
              <a:solidFill>
                <a:srgbClr val="548DD4"/>
              </a:solidFill>
              <a:effectLst/>
              <a:latin typeface="Arial" pitchFamily="34" charset="0"/>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fr-FR" sz="2000" dirty="0">
              <a:solidFill>
                <a:srgbClr val="548DD4"/>
              </a:solidFill>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rgbClr val="548DD4"/>
                </a:solidFill>
                <a:effectLst/>
                <a:latin typeface="Arial" pitchFamily="34" charset="0"/>
                <a:cs typeface="Arial" pitchFamily="34" charset="0"/>
              </a:rPr>
              <a:t>Février 2012</a:t>
            </a: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1"/>
          <p:cNvPicPr>
            <a:picLocks noChangeAspect="1" noChangeArrowheads="1"/>
          </p:cNvPicPr>
          <p:nvPr/>
        </p:nvPicPr>
        <p:blipFill>
          <a:blip r:embed="rId4" cstate="print"/>
          <a:srcRect/>
          <a:stretch>
            <a:fillRect/>
          </a:stretch>
        </p:blipFill>
        <p:spPr bwMode="auto">
          <a:xfrm>
            <a:off x="8191500" y="0"/>
            <a:ext cx="952500" cy="103822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282" y="142852"/>
            <a:ext cx="7772400" cy="1071570"/>
          </a:xfrm>
        </p:spPr>
        <p:txBody>
          <a:bodyPr>
            <a:normAutofit fontScale="90000"/>
          </a:bodyPr>
          <a:lstStyle/>
          <a:p>
            <a:r>
              <a:rPr lang="fr-FR" b="1" dirty="0" smtClean="0"/>
              <a:t>Les Forêts de Mangroves en Afrique</a:t>
            </a:r>
            <a:endParaRPr lang="en-US" b="1" dirty="0"/>
          </a:p>
        </p:txBody>
      </p:sp>
      <p:sp>
        <p:nvSpPr>
          <p:cNvPr id="3" name="Subtitle 2"/>
          <p:cNvSpPr>
            <a:spLocks noGrp="1"/>
          </p:cNvSpPr>
          <p:nvPr>
            <p:ph type="subTitle" idx="1"/>
          </p:nvPr>
        </p:nvSpPr>
        <p:spPr>
          <a:xfrm>
            <a:off x="5286380" y="1357298"/>
            <a:ext cx="3571900" cy="5286412"/>
          </a:xfrm>
        </p:spPr>
        <p:txBody>
          <a:bodyPr>
            <a:normAutofit fontScale="70000" lnSpcReduction="20000"/>
          </a:bodyPr>
          <a:lstStyle/>
          <a:p>
            <a:pPr algn="l">
              <a:spcBef>
                <a:spcPts val="0"/>
              </a:spcBef>
            </a:pPr>
            <a:r>
              <a:rPr lang="fr-FR" dirty="0">
                <a:solidFill>
                  <a:schemeClr val="tx1"/>
                </a:solidFill>
              </a:rPr>
              <a:t>Durant les dernières décennies, d'importantes zones de mangrove en Afrique de l'Ouest ont été reconverties à d'autres utilisations telles que la production de sel et de </a:t>
            </a:r>
            <a:r>
              <a:rPr lang="fr-FR" dirty="0" smtClean="0">
                <a:solidFill>
                  <a:schemeClr val="tx1"/>
                </a:solidFill>
              </a:rPr>
              <a:t>riz.</a:t>
            </a:r>
          </a:p>
          <a:p>
            <a:pPr algn="l">
              <a:spcBef>
                <a:spcPts val="0"/>
              </a:spcBef>
            </a:pPr>
            <a:endParaRPr lang="fr-FR" dirty="0">
              <a:solidFill>
                <a:schemeClr val="tx1"/>
              </a:solidFill>
            </a:endParaRPr>
          </a:p>
          <a:p>
            <a:pPr algn="l">
              <a:spcBef>
                <a:spcPts val="0"/>
              </a:spcBef>
            </a:pPr>
            <a:r>
              <a:rPr lang="fr-FR" dirty="0" smtClean="0">
                <a:solidFill>
                  <a:schemeClr val="tx1"/>
                </a:solidFill>
              </a:rPr>
              <a:t>Malgré </a:t>
            </a:r>
            <a:r>
              <a:rPr lang="fr-FR" dirty="0">
                <a:solidFill>
                  <a:schemeClr val="tx1"/>
                </a:solidFill>
              </a:rPr>
              <a:t>l'absence de protection juridique, la prise de conscience sur les services et les avantages fournis par les mangroves est en croissance, et un nombre croissant d'initiatives </a:t>
            </a:r>
            <a:r>
              <a:rPr lang="fr-FR" dirty="0" smtClean="0">
                <a:solidFill>
                  <a:schemeClr val="tx1"/>
                </a:solidFill>
              </a:rPr>
              <a:t>(dont IEC) en </a:t>
            </a:r>
            <a:r>
              <a:rPr lang="fr-FR" dirty="0">
                <a:solidFill>
                  <a:schemeClr val="tx1"/>
                </a:solidFill>
              </a:rPr>
              <a:t>cours </a:t>
            </a:r>
            <a:r>
              <a:rPr lang="fr-FR" dirty="0" smtClean="0">
                <a:solidFill>
                  <a:schemeClr val="tx1"/>
                </a:solidFill>
              </a:rPr>
              <a:t>afin de leur réhabilitation et protection.</a:t>
            </a:r>
            <a:endParaRPr lang="en-US" dirty="0">
              <a:solidFill>
                <a:schemeClr val="tx1"/>
              </a:solidFill>
            </a:endParaRPr>
          </a:p>
        </p:txBody>
      </p:sp>
      <p:pic>
        <p:nvPicPr>
          <p:cNvPr id="11265" name="Picture 1" descr="C:\Users\ouedraogop\Desktop\mangrove-258927.jpg"/>
          <p:cNvPicPr>
            <a:picLocks noChangeAspect="1" noChangeArrowheads="1"/>
          </p:cNvPicPr>
          <p:nvPr/>
        </p:nvPicPr>
        <p:blipFill>
          <a:blip r:embed="rId2" cstate="print"/>
          <a:srcRect/>
          <a:stretch>
            <a:fillRect/>
          </a:stretch>
        </p:blipFill>
        <p:spPr bwMode="auto">
          <a:xfrm>
            <a:off x="0" y="1500174"/>
            <a:ext cx="5143500" cy="3857652"/>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2910" y="214291"/>
            <a:ext cx="7772400" cy="1000132"/>
          </a:xfrm>
        </p:spPr>
        <p:txBody>
          <a:bodyPr/>
          <a:lstStyle/>
          <a:p>
            <a:r>
              <a:rPr lang="fr-FR" b="1" dirty="0"/>
              <a:t>Les Forêts de Mangroves en Asie</a:t>
            </a:r>
            <a:endParaRPr lang="en-US" dirty="0"/>
          </a:p>
        </p:txBody>
      </p:sp>
      <p:sp>
        <p:nvSpPr>
          <p:cNvPr id="3" name="Subtitle 2"/>
          <p:cNvSpPr>
            <a:spLocks noGrp="1"/>
          </p:cNvSpPr>
          <p:nvPr>
            <p:ph type="subTitle" idx="1"/>
          </p:nvPr>
        </p:nvSpPr>
        <p:spPr>
          <a:xfrm>
            <a:off x="-32" y="1214422"/>
            <a:ext cx="4929222" cy="5429288"/>
          </a:xfrm>
        </p:spPr>
        <p:txBody>
          <a:bodyPr>
            <a:normAutofit fontScale="25000" lnSpcReduction="20000"/>
          </a:bodyPr>
          <a:lstStyle/>
          <a:p>
            <a:pPr algn="l"/>
            <a:r>
              <a:rPr lang="fr-FR" sz="8000" dirty="0" smtClean="0">
                <a:solidFill>
                  <a:schemeClr val="tx1"/>
                </a:solidFill>
              </a:rPr>
              <a:t>Causes </a:t>
            </a:r>
            <a:r>
              <a:rPr lang="fr-FR" sz="8000" dirty="0">
                <a:solidFill>
                  <a:schemeClr val="tx1"/>
                </a:solidFill>
              </a:rPr>
              <a:t>de disparition des </a:t>
            </a:r>
            <a:r>
              <a:rPr lang="fr-FR" sz="8000" dirty="0" smtClean="0">
                <a:solidFill>
                  <a:schemeClr val="tx1"/>
                </a:solidFill>
              </a:rPr>
              <a:t>FM en </a:t>
            </a:r>
            <a:r>
              <a:rPr lang="fr-FR" sz="8000" dirty="0">
                <a:solidFill>
                  <a:schemeClr val="tx1"/>
                </a:solidFill>
              </a:rPr>
              <a:t>Indonésie sont la reconversion des terres pour les élevages de crevettes (Est de Java, Célèbes et Sumatra), l'exploitation forestière excessive et</a:t>
            </a:r>
            <a:r>
              <a:rPr lang="fr-FR" sz="8000" dirty="0" smtClean="0">
                <a:solidFill>
                  <a:schemeClr val="tx1"/>
                </a:solidFill>
              </a:rPr>
              <a:t>, </a:t>
            </a:r>
            <a:r>
              <a:rPr lang="fr-FR" sz="8000" dirty="0">
                <a:solidFill>
                  <a:schemeClr val="tx1"/>
                </a:solidFill>
              </a:rPr>
              <a:t>la reconversion de terres à l'agriculture. </a:t>
            </a:r>
            <a:endParaRPr lang="fr-FR" sz="8000" dirty="0" smtClean="0">
              <a:solidFill>
                <a:schemeClr val="tx1"/>
              </a:solidFill>
            </a:endParaRPr>
          </a:p>
          <a:p>
            <a:pPr algn="l"/>
            <a:endParaRPr lang="fr-FR" sz="8000" dirty="0" smtClean="0">
              <a:solidFill>
                <a:schemeClr val="tx1"/>
              </a:solidFill>
            </a:endParaRPr>
          </a:p>
          <a:p>
            <a:pPr algn="l"/>
            <a:r>
              <a:rPr lang="fr-FR" sz="8000" dirty="0" smtClean="0">
                <a:solidFill>
                  <a:schemeClr val="tx1"/>
                </a:solidFill>
              </a:rPr>
              <a:t>D'autres </a:t>
            </a:r>
            <a:r>
              <a:rPr lang="fr-FR" sz="8000" dirty="0">
                <a:solidFill>
                  <a:schemeClr val="tx1"/>
                </a:solidFill>
              </a:rPr>
              <a:t>zones ont été dégradées par les déversements de pétrole (Kalimantan Est) et la pollution. </a:t>
            </a:r>
            <a:r>
              <a:rPr lang="fr-FR" sz="8000" dirty="0" smtClean="0">
                <a:solidFill>
                  <a:schemeClr val="tx1"/>
                </a:solidFill>
              </a:rPr>
              <a:t>Les FM du Pakistan: exploitation </a:t>
            </a:r>
            <a:r>
              <a:rPr lang="fr-FR" sz="8000" dirty="0">
                <a:solidFill>
                  <a:schemeClr val="tx1"/>
                </a:solidFill>
              </a:rPr>
              <a:t>de bois de feu, de fourrage et de </a:t>
            </a:r>
            <a:r>
              <a:rPr lang="fr-FR" sz="8000" dirty="0" smtClean="0">
                <a:solidFill>
                  <a:schemeClr val="tx1"/>
                </a:solidFill>
              </a:rPr>
              <a:t>pâturage (perte </a:t>
            </a:r>
            <a:r>
              <a:rPr lang="fr-FR" sz="8000" dirty="0">
                <a:solidFill>
                  <a:schemeClr val="tx1"/>
                </a:solidFill>
              </a:rPr>
              <a:t>de près de 190 000 </a:t>
            </a:r>
            <a:r>
              <a:rPr lang="fr-FR" sz="8000" dirty="0" smtClean="0">
                <a:solidFill>
                  <a:schemeClr val="tx1"/>
                </a:solidFill>
              </a:rPr>
              <a:t>ha). </a:t>
            </a:r>
          </a:p>
          <a:p>
            <a:pPr algn="l"/>
            <a:endParaRPr lang="fr-FR" sz="8000" dirty="0" smtClean="0">
              <a:solidFill>
                <a:schemeClr val="tx1"/>
              </a:solidFill>
            </a:endParaRPr>
          </a:p>
          <a:p>
            <a:pPr algn="l"/>
            <a:r>
              <a:rPr lang="fr-FR" sz="8000" dirty="0" smtClean="0">
                <a:solidFill>
                  <a:schemeClr val="tx1"/>
                </a:solidFill>
              </a:rPr>
              <a:t>La </a:t>
            </a:r>
            <a:r>
              <a:rPr lang="fr-FR" sz="8000" dirty="0">
                <a:solidFill>
                  <a:schemeClr val="tx1"/>
                </a:solidFill>
              </a:rPr>
              <a:t>pollution industrielle et la salinité croissante due à la construction de barrages constituent d'autres menaces.</a:t>
            </a:r>
          </a:p>
          <a:p>
            <a:endParaRPr lang="fr-FR" sz="8000" dirty="0" smtClean="0">
              <a:solidFill>
                <a:schemeClr val="tx1"/>
              </a:solidFill>
            </a:endParaRPr>
          </a:p>
          <a:p>
            <a:pPr algn="l"/>
            <a:r>
              <a:rPr lang="fr-FR" sz="8000" dirty="0" smtClean="0">
                <a:solidFill>
                  <a:schemeClr val="tx1"/>
                </a:solidFill>
              </a:rPr>
              <a:t>Lois </a:t>
            </a:r>
            <a:r>
              <a:rPr lang="fr-FR" sz="8000" dirty="0">
                <a:solidFill>
                  <a:schemeClr val="tx1"/>
                </a:solidFill>
              </a:rPr>
              <a:t>et règlements </a:t>
            </a:r>
            <a:r>
              <a:rPr lang="fr-FR" sz="8000" dirty="0" smtClean="0">
                <a:solidFill>
                  <a:schemeClr val="tx1"/>
                </a:solidFill>
              </a:rPr>
              <a:t>promulgués afin </a:t>
            </a:r>
            <a:r>
              <a:rPr lang="fr-FR" sz="8000" dirty="0">
                <a:solidFill>
                  <a:schemeClr val="tx1"/>
                </a:solidFill>
              </a:rPr>
              <a:t>de protéger les </a:t>
            </a:r>
            <a:r>
              <a:rPr lang="fr-FR" sz="8000" dirty="0" smtClean="0">
                <a:solidFill>
                  <a:schemeClr val="tx1"/>
                </a:solidFill>
              </a:rPr>
              <a:t>FM et </a:t>
            </a:r>
            <a:r>
              <a:rPr lang="fr-FR" sz="8000" dirty="0">
                <a:solidFill>
                  <a:schemeClr val="tx1"/>
                </a:solidFill>
              </a:rPr>
              <a:t>d'atténuer la perte </a:t>
            </a:r>
            <a:r>
              <a:rPr lang="fr-FR" sz="8000" dirty="0" smtClean="0">
                <a:solidFill>
                  <a:schemeClr val="tx1"/>
                </a:solidFill>
              </a:rPr>
              <a:t>généralisée (Sites Ramsar </a:t>
            </a:r>
            <a:r>
              <a:rPr lang="fr-FR" sz="8000" dirty="0" err="1" smtClean="0">
                <a:solidFill>
                  <a:schemeClr val="tx1"/>
                </a:solidFill>
              </a:rPr>
              <a:t>etc</a:t>
            </a:r>
            <a:r>
              <a:rPr lang="fr-FR" sz="8000" dirty="0" smtClean="0">
                <a:solidFill>
                  <a:schemeClr val="tx1"/>
                </a:solidFill>
              </a:rPr>
              <a:t>….). Mais absence de ressources pour l’application effective. </a:t>
            </a:r>
          </a:p>
          <a:p>
            <a:pPr algn="l"/>
            <a:endParaRPr lang="fr-FR" sz="5800" dirty="0" smtClean="0">
              <a:solidFill>
                <a:schemeClr val="tx1"/>
              </a:solidFill>
            </a:endParaRPr>
          </a:p>
          <a:p>
            <a:endParaRPr lang="en-US" dirty="0"/>
          </a:p>
        </p:txBody>
      </p:sp>
      <p:pic>
        <p:nvPicPr>
          <p:cNvPr id="10241" name="Picture 1" descr="C:\Users\ouedraogop\Desktop\Mangrove(2).jpg"/>
          <p:cNvPicPr>
            <a:picLocks noChangeAspect="1" noChangeArrowheads="1"/>
          </p:cNvPicPr>
          <p:nvPr/>
        </p:nvPicPr>
        <p:blipFill>
          <a:blip r:embed="rId2" cstate="print"/>
          <a:srcRect/>
          <a:stretch>
            <a:fillRect/>
          </a:stretch>
        </p:blipFill>
        <p:spPr bwMode="auto">
          <a:xfrm>
            <a:off x="4857752" y="1500174"/>
            <a:ext cx="4286280" cy="428628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285729"/>
            <a:ext cx="7772400" cy="857255"/>
          </a:xfrm>
        </p:spPr>
        <p:txBody>
          <a:bodyPr>
            <a:normAutofit fontScale="90000"/>
          </a:bodyPr>
          <a:lstStyle/>
          <a:p>
            <a:pPr lvl="1" algn="ctr" rtl="0">
              <a:spcBef>
                <a:spcPct val="0"/>
              </a:spcBef>
            </a:pPr>
            <a:r>
              <a:rPr lang="fr-FR" sz="2400" b="1" dirty="0"/>
              <a:t>Les Forêts de Mangroves en Amérique du Nord et Centrale et aux Caraïbes</a:t>
            </a:r>
            <a:r>
              <a:rPr lang="en-US" dirty="0"/>
              <a:t/>
            </a:r>
            <a:br>
              <a:rPr lang="en-US" dirty="0"/>
            </a:br>
            <a:endParaRPr lang="en-US" dirty="0"/>
          </a:p>
        </p:txBody>
      </p:sp>
      <p:sp>
        <p:nvSpPr>
          <p:cNvPr id="3" name="Subtitle 2"/>
          <p:cNvSpPr>
            <a:spLocks noGrp="1"/>
          </p:cNvSpPr>
          <p:nvPr>
            <p:ph type="subTitle" idx="1"/>
          </p:nvPr>
        </p:nvSpPr>
        <p:spPr>
          <a:xfrm>
            <a:off x="-32" y="1071546"/>
            <a:ext cx="4357718" cy="5572164"/>
          </a:xfrm>
        </p:spPr>
        <p:txBody>
          <a:bodyPr>
            <a:normAutofit fontScale="85000" lnSpcReduction="20000"/>
          </a:bodyPr>
          <a:lstStyle/>
          <a:p>
            <a:pPr algn="l">
              <a:spcBef>
                <a:spcPts val="0"/>
              </a:spcBef>
            </a:pPr>
            <a:r>
              <a:rPr lang="fr-FR" sz="2400" dirty="0" smtClean="0">
                <a:solidFill>
                  <a:schemeClr val="tx1"/>
                </a:solidFill>
              </a:rPr>
              <a:t>De vastes </a:t>
            </a:r>
            <a:r>
              <a:rPr lang="fr-FR" sz="2400" dirty="0">
                <a:solidFill>
                  <a:schemeClr val="tx1"/>
                </a:solidFill>
              </a:rPr>
              <a:t>zones de mangroves </a:t>
            </a:r>
            <a:r>
              <a:rPr lang="fr-FR" sz="2400" dirty="0" smtClean="0">
                <a:solidFill>
                  <a:schemeClr val="tx1"/>
                </a:solidFill>
              </a:rPr>
              <a:t>côtières ont </a:t>
            </a:r>
            <a:r>
              <a:rPr lang="fr-FR" sz="2400" dirty="0">
                <a:solidFill>
                  <a:schemeClr val="tx1"/>
                </a:solidFill>
              </a:rPr>
              <a:t>été défrichées au cours des dernières décennies. </a:t>
            </a:r>
            <a:r>
              <a:rPr lang="fr-FR" sz="2400" dirty="0" smtClean="0">
                <a:solidFill>
                  <a:schemeClr val="tx1"/>
                </a:solidFill>
              </a:rPr>
              <a:t>Cause: récupération </a:t>
            </a:r>
            <a:r>
              <a:rPr lang="fr-FR" sz="2400" dirty="0">
                <a:solidFill>
                  <a:schemeClr val="tx1"/>
                </a:solidFill>
              </a:rPr>
              <a:t>de terres pour le </a:t>
            </a:r>
            <a:r>
              <a:rPr lang="fr-FR" sz="2400" dirty="0" err="1" smtClean="0">
                <a:solidFill>
                  <a:schemeClr val="tx1"/>
                </a:solidFill>
              </a:rPr>
              <a:t>dév</a:t>
            </a:r>
            <a:r>
              <a:rPr lang="fr-FR" sz="2400" dirty="0" smtClean="0">
                <a:solidFill>
                  <a:schemeClr val="tx1"/>
                </a:solidFill>
              </a:rPr>
              <a:t>. </a:t>
            </a:r>
            <a:r>
              <a:rPr lang="fr-FR" sz="2400" dirty="0">
                <a:solidFill>
                  <a:schemeClr val="tx1"/>
                </a:solidFill>
              </a:rPr>
              <a:t>urbain et le </a:t>
            </a:r>
            <a:r>
              <a:rPr lang="fr-FR" sz="2400" dirty="0" smtClean="0">
                <a:solidFill>
                  <a:schemeClr val="tx1"/>
                </a:solidFill>
              </a:rPr>
              <a:t>tourisme, </a:t>
            </a:r>
            <a:r>
              <a:rPr lang="fr-FR" sz="2400" dirty="0">
                <a:solidFill>
                  <a:schemeClr val="tx1"/>
                </a:solidFill>
              </a:rPr>
              <a:t>drainages et les canalisations </a:t>
            </a:r>
            <a:r>
              <a:rPr lang="fr-FR" sz="2400" dirty="0" smtClean="0">
                <a:solidFill>
                  <a:schemeClr val="tx1"/>
                </a:solidFill>
              </a:rPr>
              <a:t>(</a:t>
            </a:r>
            <a:r>
              <a:rPr lang="fr-FR" sz="2400" dirty="0">
                <a:solidFill>
                  <a:schemeClr val="tx1"/>
                </a:solidFill>
              </a:rPr>
              <a:t>par exemple à la Barbade). </a:t>
            </a:r>
            <a:endParaRPr lang="fr-FR" sz="2400" dirty="0" smtClean="0">
              <a:solidFill>
                <a:schemeClr val="tx1"/>
              </a:solidFill>
            </a:endParaRPr>
          </a:p>
          <a:p>
            <a:pPr algn="l">
              <a:spcBef>
                <a:spcPts val="0"/>
              </a:spcBef>
            </a:pPr>
            <a:endParaRPr lang="fr-FR" sz="2400" dirty="0" smtClean="0">
              <a:solidFill>
                <a:schemeClr val="tx1"/>
              </a:solidFill>
            </a:endParaRPr>
          </a:p>
          <a:p>
            <a:pPr algn="l">
              <a:spcBef>
                <a:spcPts val="0"/>
              </a:spcBef>
            </a:pPr>
            <a:r>
              <a:rPr lang="fr-FR" sz="2400" dirty="0" smtClean="0">
                <a:solidFill>
                  <a:schemeClr val="tx1"/>
                </a:solidFill>
              </a:rPr>
              <a:t>Dans </a:t>
            </a:r>
            <a:r>
              <a:rPr lang="fr-FR" sz="2400" dirty="0">
                <a:solidFill>
                  <a:schemeClr val="tx1"/>
                </a:solidFill>
              </a:rPr>
              <a:t>les pays des </a:t>
            </a:r>
            <a:r>
              <a:rPr lang="fr-FR" sz="2400" dirty="0" smtClean="0">
                <a:solidFill>
                  <a:schemeClr val="tx1"/>
                </a:solidFill>
              </a:rPr>
              <a:t>Caraïbes (tourisme) </a:t>
            </a:r>
            <a:r>
              <a:rPr lang="fr-FR" sz="2400" dirty="0">
                <a:solidFill>
                  <a:schemeClr val="tx1"/>
                </a:solidFill>
              </a:rPr>
              <a:t>une proportion importante de mangroves a été convertie pour des marinas, des hôtels et des zones résidentielles. </a:t>
            </a:r>
            <a:r>
              <a:rPr lang="fr-FR" sz="2400" dirty="0" smtClean="0">
                <a:solidFill>
                  <a:schemeClr val="tx1"/>
                </a:solidFill>
              </a:rPr>
              <a:t>Barbade</a:t>
            </a:r>
            <a:r>
              <a:rPr lang="fr-FR" sz="2400" dirty="0">
                <a:solidFill>
                  <a:schemeClr val="tx1"/>
                </a:solidFill>
              </a:rPr>
              <a:t>, </a:t>
            </a:r>
            <a:r>
              <a:rPr lang="fr-FR" sz="2400" dirty="0" smtClean="0">
                <a:solidFill>
                  <a:schemeClr val="tx1"/>
                </a:solidFill>
              </a:rPr>
              <a:t>les </a:t>
            </a:r>
            <a:r>
              <a:rPr lang="fr-FR" sz="2400" dirty="0">
                <a:solidFill>
                  <a:schemeClr val="tx1"/>
                </a:solidFill>
              </a:rPr>
              <a:t>modifications de sites ont conduit à l'extinction locale des espèces </a:t>
            </a:r>
            <a:r>
              <a:rPr lang="fr-FR" sz="2400" i="1" dirty="0" err="1">
                <a:solidFill>
                  <a:schemeClr val="tx1"/>
                </a:solidFill>
              </a:rPr>
              <a:t>Acrostichum</a:t>
            </a:r>
            <a:r>
              <a:rPr lang="fr-FR" sz="2400" i="1" dirty="0">
                <a:solidFill>
                  <a:schemeClr val="tx1"/>
                </a:solidFill>
              </a:rPr>
              <a:t> </a:t>
            </a:r>
            <a:r>
              <a:rPr lang="fr-FR" sz="2400" i="1" dirty="0" err="1">
                <a:solidFill>
                  <a:schemeClr val="tx1"/>
                </a:solidFill>
              </a:rPr>
              <a:t>aureum</a:t>
            </a:r>
            <a:r>
              <a:rPr lang="fr-FR" sz="2400" dirty="0">
                <a:solidFill>
                  <a:schemeClr val="tx1"/>
                </a:solidFill>
              </a:rPr>
              <a:t> et </a:t>
            </a:r>
            <a:r>
              <a:rPr lang="fr-FR" sz="2400" i="1" dirty="0" err="1">
                <a:solidFill>
                  <a:schemeClr val="tx1"/>
                </a:solidFill>
              </a:rPr>
              <a:t>Avicennia</a:t>
            </a:r>
            <a:r>
              <a:rPr lang="fr-FR" sz="2400" i="1" dirty="0">
                <a:solidFill>
                  <a:schemeClr val="tx1"/>
                </a:solidFill>
              </a:rPr>
              <a:t> </a:t>
            </a:r>
            <a:r>
              <a:rPr lang="fr-FR" sz="2400" i="1" dirty="0" err="1">
                <a:solidFill>
                  <a:schemeClr val="tx1"/>
                </a:solidFill>
              </a:rPr>
              <a:t>schaueriana</a:t>
            </a:r>
            <a:r>
              <a:rPr lang="fr-FR" sz="2400" dirty="0" smtClean="0">
                <a:solidFill>
                  <a:schemeClr val="tx1"/>
                </a:solidFill>
              </a:rPr>
              <a:t>.</a:t>
            </a:r>
          </a:p>
          <a:p>
            <a:pPr algn="l">
              <a:spcBef>
                <a:spcPts val="0"/>
              </a:spcBef>
            </a:pPr>
            <a:endParaRPr lang="fr-FR" sz="2400" dirty="0" smtClean="0">
              <a:solidFill>
                <a:schemeClr val="tx1"/>
              </a:solidFill>
            </a:endParaRPr>
          </a:p>
          <a:p>
            <a:pPr algn="l">
              <a:spcBef>
                <a:spcPts val="0"/>
              </a:spcBef>
            </a:pPr>
            <a:r>
              <a:rPr lang="fr-FR" sz="2400" dirty="0">
                <a:solidFill>
                  <a:schemeClr val="tx1"/>
                </a:solidFill>
              </a:rPr>
              <a:t>Malheureusement, même lorsque la législation existe, son application efficace est difficile compte tenu de l'insuffisance des ressources humaines. </a:t>
            </a:r>
            <a:endParaRPr lang="en-US" sz="2400" dirty="0" smtClean="0">
              <a:solidFill>
                <a:schemeClr val="tx1"/>
              </a:solidFill>
            </a:endParaRPr>
          </a:p>
          <a:p>
            <a:endParaRPr lang="fr-FR" dirty="0" smtClean="0"/>
          </a:p>
          <a:p>
            <a:endParaRPr lang="fr-FR" dirty="0"/>
          </a:p>
          <a:p>
            <a:endParaRPr lang="en-US" dirty="0"/>
          </a:p>
          <a:p>
            <a:endParaRPr lang="en-US" dirty="0"/>
          </a:p>
        </p:txBody>
      </p:sp>
      <p:pic>
        <p:nvPicPr>
          <p:cNvPr id="9217" name="Picture 1" descr="C:\Users\ouedraogop\Desktop\mangrove0459sm.jpg"/>
          <p:cNvPicPr>
            <a:picLocks noChangeAspect="1" noChangeArrowheads="1"/>
          </p:cNvPicPr>
          <p:nvPr/>
        </p:nvPicPr>
        <p:blipFill>
          <a:blip r:embed="rId2" cstate="print"/>
          <a:srcRect/>
          <a:stretch>
            <a:fillRect/>
          </a:stretch>
        </p:blipFill>
        <p:spPr bwMode="auto">
          <a:xfrm>
            <a:off x="4579148" y="1500174"/>
            <a:ext cx="4564884" cy="3429024"/>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52"/>
            <a:ext cx="7772400" cy="571504"/>
          </a:xfrm>
        </p:spPr>
        <p:txBody>
          <a:bodyPr>
            <a:noAutofit/>
          </a:bodyPr>
          <a:lstStyle/>
          <a:p>
            <a:pPr lvl="1" algn="ctr" rtl="0">
              <a:spcBef>
                <a:spcPct val="0"/>
              </a:spcBef>
            </a:pPr>
            <a:r>
              <a:rPr lang="fr-FR" sz="2200" b="1" dirty="0"/>
              <a:t>Les Forêts de Mangroves en Amérique du sud</a:t>
            </a:r>
            <a:r>
              <a:rPr lang="en-US" sz="2200" dirty="0"/>
              <a:t/>
            </a:r>
            <a:br>
              <a:rPr lang="en-US" sz="2200" dirty="0"/>
            </a:br>
            <a:endParaRPr lang="en-US" sz="2200" dirty="0"/>
          </a:p>
        </p:txBody>
      </p:sp>
      <p:sp>
        <p:nvSpPr>
          <p:cNvPr id="3" name="Subtitle 2"/>
          <p:cNvSpPr>
            <a:spLocks noGrp="1"/>
          </p:cNvSpPr>
          <p:nvPr>
            <p:ph type="subTitle" idx="1"/>
          </p:nvPr>
        </p:nvSpPr>
        <p:spPr>
          <a:xfrm>
            <a:off x="285720" y="785794"/>
            <a:ext cx="8572560" cy="5715040"/>
          </a:xfrm>
        </p:spPr>
        <p:txBody>
          <a:bodyPr>
            <a:normAutofit fontScale="40000" lnSpcReduction="20000"/>
          </a:bodyPr>
          <a:lstStyle/>
          <a:p>
            <a:pPr algn="l"/>
            <a:r>
              <a:rPr lang="fr-FR" sz="5500" dirty="0" smtClean="0">
                <a:solidFill>
                  <a:schemeClr val="tx1"/>
                </a:solidFill>
              </a:rPr>
              <a:t>Conversion en </a:t>
            </a:r>
            <a:r>
              <a:rPr lang="fr-FR" sz="5500" dirty="0">
                <a:solidFill>
                  <a:schemeClr val="tx1"/>
                </a:solidFill>
              </a:rPr>
              <a:t>bassins à crevettes, le </a:t>
            </a:r>
            <a:r>
              <a:rPr lang="fr-FR" sz="5500" dirty="0" err="1" smtClean="0">
                <a:solidFill>
                  <a:schemeClr val="tx1"/>
                </a:solidFill>
              </a:rPr>
              <a:t>dév</a:t>
            </a:r>
            <a:r>
              <a:rPr lang="fr-FR" sz="5500" dirty="0" smtClean="0">
                <a:solidFill>
                  <a:schemeClr val="tx1"/>
                </a:solidFill>
              </a:rPr>
              <a:t>. </a:t>
            </a:r>
            <a:r>
              <a:rPr lang="fr-FR" sz="5500" dirty="0">
                <a:solidFill>
                  <a:schemeClr val="tx1"/>
                </a:solidFill>
              </a:rPr>
              <a:t>des zones urbaines, le </a:t>
            </a:r>
            <a:r>
              <a:rPr lang="fr-FR" sz="5500" dirty="0" err="1" smtClean="0">
                <a:solidFill>
                  <a:schemeClr val="tx1"/>
                </a:solidFill>
              </a:rPr>
              <a:t>dév</a:t>
            </a:r>
            <a:r>
              <a:rPr lang="fr-FR" sz="5500" dirty="0" smtClean="0">
                <a:solidFill>
                  <a:schemeClr val="tx1"/>
                </a:solidFill>
              </a:rPr>
              <a:t>. </a:t>
            </a:r>
            <a:r>
              <a:rPr lang="fr-FR" sz="5500" dirty="0">
                <a:solidFill>
                  <a:schemeClr val="tx1"/>
                </a:solidFill>
              </a:rPr>
              <a:t>industriel, les </a:t>
            </a:r>
            <a:r>
              <a:rPr lang="fr-FR" sz="5500" dirty="0" err="1" smtClean="0">
                <a:solidFill>
                  <a:schemeClr val="tx1"/>
                </a:solidFill>
              </a:rPr>
              <a:t>infrast</a:t>
            </a:r>
            <a:r>
              <a:rPr lang="fr-FR" sz="5500" dirty="0" smtClean="0">
                <a:solidFill>
                  <a:schemeClr val="tx1"/>
                </a:solidFill>
              </a:rPr>
              <a:t>. Touristiques, cultures </a:t>
            </a:r>
            <a:r>
              <a:rPr lang="fr-FR" sz="5500" dirty="0">
                <a:solidFill>
                  <a:schemeClr val="tx1"/>
                </a:solidFill>
              </a:rPr>
              <a:t>agricoles et </a:t>
            </a:r>
            <a:r>
              <a:rPr lang="fr-FR" sz="5500" dirty="0" smtClean="0">
                <a:solidFill>
                  <a:schemeClr val="tx1"/>
                </a:solidFill>
              </a:rPr>
              <a:t>pâturages </a:t>
            </a:r>
            <a:r>
              <a:rPr lang="fr-FR" sz="5500" dirty="0">
                <a:solidFill>
                  <a:schemeClr val="tx1"/>
                </a:solidFill>
              </a:rPr>
              <a:t>ont conduit à la perte de 90 000 ha de mangroves depuis les années </a:t>
            </a:r>
            <a:r>
              <a:rPr lang="fr-FR" sz="5500" dirty="0" smtClean="0">
                <a:solidFill>
                  <a:schemeClr val="tx1"/>
                </a:solidFill>
              </a:rPr>
              <a:t>1980. </a:t>
            </a:r>
          </a:p>
          <a:p>
            <a:pPr algn="l"/>
            <a:endParaRPr lang="fr-FR" sz="5500" dirty="0" smtClean="0">
              <a:solidFill>
                <a:schemeClr val="tx1"/>
              </a:solidFill>
            </a:endParaRPr>
          </a:p>
          <a:p>
            <a:pPr algn="l"/>
            <a:r>
              <a:rPr lang="fr-FR" sz="5500" dirty="0" smtClean="0">
                <a:solidFill>
                  <a:schemeClr val="tx1"/>
                </a:solidFill>
              </a:rPr>
              <a:t>La </a:t>
            </a:r>
            <a:r>
              <a:rPr lang="fr-FR" sz="5500" dirty="0">
                <a:solidFill>
                  <a:schemeClr val="tx1"/>
                </a:solidFill>
              </a:rPr>
              <a:t>prise de conscience </a:t>
            </a:r>
            <a:r>
              <a:rPr lang="fr-FR" sz="5500" dirty="0" smtClean="0">
                <a:solidFill>
                  <a:schemeClr val="tx1"/>
                </a:solidFill>
              </a:rPr>
              <a:t>s’est accrue </a:t>
            </a:r>
            <a:r>
              <a:rPr lang="fr-FR" sz="5500" dirty="0">
                <a:solidFill>
                  <a:schemeClr val="tx1"/>
                </a:solidFill>
              </a:rPr>
              <a:t>et quelques efforts </a:t>
            </a:r>
            <a:r>
              <a:rPr lang="fr-FR" sz="5500" dirty="0" smtClean="0">
                <a:solidFill>
                  <a:schemeClr val="tx1"/>
                </a:solidFill>
              </a:rPr>
              <a:t>de </a:t>
            </a:r>
            <a:r>
              <a:rPr lang="fr-FR" sz="5500" dirty="0">
                <a:solidFill>
                  <a:schemeClr val="tx1"/>
                </a:solidFill>
              </a:rPr>
              <a:t>reboisement </a:t>
            </a:r>
            <a:r>
              <a:rPr lang="fr-FR" sz="5500" dirty="0" smtClean="0">
                <a:solidFill>
                  <a:schemeClr val="tx1"/>
                </a:solidFill>
              </a:rPr>
              <a:t>(</a:t>
            </a:r>
            <a:r>
              <a:rPr lang="fr-FR" sz="5500" dirty="0">
                <a:solidFill>
                  <a:schemeClr val="tx1"/>
                </a:solidFill>
              </a:rPr>
              <a:t>2000</a:t>
            </a:r>
            <a:r>
              <a:rPr lang="fr-FR" sz="5500" dirty="0" smtClean="0">
                <a:solidFill>
                  <a:schemeClr val="tx1"/>
                </a:solidFill>
              </a:rPr>
              <a:t>). </a:t>
            </a:r>
            <a:r>
              <a:rPr lang="fr-FR" sz="5500" dirty="0">
                <a:solidFill>
                  <a:schemeClr val="tx1"/>
                </a:solidFill>
              </a:rPr>
              <a:t>Une expérience positive </a:t>
            </a:r>
            <a:r>
              <a:rPr lang="fr-FR" sz="5500" dirty="0" smtClean="0">
                <a:solidFill>
                  <a:schemeClr val="tx1"/>
                </a:solidFill>
              </a:rPr>
              <a:t>de </a:t>
            </a:r>
            <a:r>
              <a:rPr lang="fr-FR" sz="5500" dirty="0">
                <a:solidFill>
                  <a:schemeClr val="tx1"/>
                </a:solidFill>
              </a:rPr>
              <a:t>l'Equateur, où les </a:t>
            </a:r>
            <a:r>
              <a:rPr lang="fr-FR" sz="5500" dirty="0" smtClean="0">
                <a:solidFill>
                  <a:schemeClr val="tx1"/>
                </a:solidFill>
              </a:rPr>
              <a:t>pertes </a:t>
            </a:r>
            <a:r>
              <a:rPr lang="fr-FR" sz="5500" dirty="0">
                <a:solidFill>
                  <a:schemeClr val="tx1"/>
                </a:solidFill>
              </a:rPr>
              <a:t>des années 1980 et 1990 (quelques 40 000 hectares) sont graduellement jugulées avec apparemment une stabilisation de la superficie de mangroves.  </a:t>
            </a:r>
            <a:endParaRPr lang="fr-FR" sz="5500" dirty="0" smtClean="0">
              <a:solidFill>
                <a:schemeClr val="tx1"/>
              </a:solidFill>
            </a:endParaRPr>
          </a:p>
          <a:p>
            <a:pPr algn="l"/>
            <a:endParaRPr lang="fr-FR" sz="5500" dirty="0" smtClean="0">
              <a:solidFill>
                <a:schemeClr val="tx1"/>
              </a:solidFill>
            </a:endParaRPr>
          </a:p>
          <a:p>
            <a:pPr algn="l"/>
            <a:r>
              <a:rPr lang="fr-FR" sz="5500" dirty="0" smtClean="0">
                <a:solidFill>
                  <a:schemeClr val="tx1"/>
                </a:solidFill>
              </a:rPr>
              <a:t>La </a:t>
            </a:r>
            <a:r>
              <a:rPr lang="fr-FR" sz="5500" dirty="0">
                <a:solidFill>
                  <a:schemeClr val="tx1"/>
                </a:solidFill>
              </a:rPr>
              <a:t>mariculture </a:t>
            </a:r>
            <a:r>
              <a:rPr lang="fr-FR" sz="5500" dirty="0" smtClean="0">
                <a:solidFill>
                  <a:schemeClr val="tx1"/>
                </a:solidFill>
              </a:rPr>
              <a:t>a </a:t>
            </a:r>
            <a:r>
              <a:rPr lang="fr-FR" sz="5500" dirty="0">
                <a:solidFill>
                  <a:schemeClr val="tx1"/>
                </a:solidFill>
              </a:rPr>
              <a:t>commencé au Brésil dans les années 1970 et elle est maintenant largement pratiquée </a:t>
            </a:r>
            <a:r>
              <a:rPr lang="fr-FR" sz="5500" dirty="0" smtClean="0">
                <a:solidFill>
                  <a:schemeClr val="tx1"/>
                </a:solidFill>
              </a:rPr>
              <a:t>et </a:t>
            </a:r>
            <a:r>
              <a:rPr lang="fr-FR" sz="5500" dirty="0">
                <a:solidFill>
                  <a:schemeClr val="tx1"/>
                </a:solidFill>
              </a:rPr>
              <a:t>représente toujours une menace importante pour les mangroves. L'impact de cette activité est une </a:t>
            </a:r>
            <a:r>
              <a:rPr lang="fr-FR" sz="5500" dirty="0" smtClean="0">
                <a:solidFill>
                  <a:schemeClr val="tx1"/>
                </a:solidFill>
              </a:rPr>
              <a:t>préoccupation, </a:t>
            </a:r>
            <a:r>
              <a:rPr lang="fr-FR" sz="5500" dirty="0">
                <a:solidFill>
                  <a:schemeClr val="tx1"/>
                </a:solidFill>
              </a:rPr>
              <a:t>surtout à cause de l'eutrophisation des </a:t>
            </a:r>
            <a:r>
              <a:rPr lang="fr-FR" sz="5500" dirty="0" smtClean="0">
                <a:solidFill>
                  <a:schemeClr val="tx1"/>
                </a:solidFill>
              </a:rPr>
              <a:t>eaux.</a:t>
            </a:r>
          </a:p>
          <a:p>
            <a:pPr algn="l"/>
            <a:endParaRPr lang="fr-FR" sz="5500" dirty="0">
              <a:solidFill>
                <a:schemeClr val="tx1"/>
              </a:solidFill>
            </a:endParaRPr>
          </a:p>
          <a:p>
            <a:pPr algn="l"/>
            <a:r>
              <a:rPr lang="fr-FR" sz="5500" dirty="0" smtClean="0">
                <a:solidFill>
                  <a:schemeClr val="tx1"/>
                </a:solidFill>
              </a:rPr>
              <a:t>Des </a:t>
            </a:r>
            <a:r>
              <a:rPr lang="fr-FR" sz="5500" dirty="0">
                <a:solidFill>
                  <a:schemeClr val="tx1"/>
                </a:solidFill>
              </a:rPr>
              <a:t>politiques et une législation de protection des forêts existent en </a:t>
            </a:r>
            <a:r>
              <a:rPr lang="fr-FR" sz="5500" dirty="0" smtClean="0">
                <a:solidFill>
                  <a:schemeClr val="tx1"/>
                </a:solidFill>
              </a:rPr>
              <a:t>Guyane. </a:t>
            </a:r>
            <a:r>
              <a:rPr lang="fr-FR" sz="5500" dirty="0">
                <a:solidFill>
                  <a:schemeClr val="tx1"/>
                </a:solidFill>
              </a:rPr>
              <a:t>Au Suriname les mangroves sont protégées en association avec les forêts marécageuses, et au Pérou, où le déboisement des mangroves est désormais interdit, la plupart des mangroves ont été protégées </a:t>
            </a:r>
            <a:r>
              <a:rPr lang="fr-FR" sz="5500" dirty="0" smtClean="0">
                <a:solidFill>
                  <a:schemeClr val="tx1"/>
                </a:solidFill>
              </a:rPr>
              <a:t>en sites Ramsar.</a:t>
            </a:r>
            <a:endParaRPr lang="en-US" sz="5500" dirty="0">
              <a:solidFill>
                <a:schemeClr val="tx1"/>
              </a:solidFill>
            </a:endParaRPr>
          </a:p>
          <a:p>
            <a:endParaRPr lang="en-US" dirty="0">
              <a:solidFill>
                <a:schemeClr val="tx1"/>
              </a:solidFill>
            </a:endParaRP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142852"/>
            <a:ext cx="7772400" cy="785818"/>
          </a:xfrm>
        </p:spPr>
        <p:txBody>
          <a:bodyPr>
            <a:noAutofit/>
          </a:bodyPr>
          <a:lstStyle/>
          <a:p>
            <a:pPr lvl="1" algn="ctr" rtl="0">
              <a:spcBef>
                <a:spcPct val="0"/>
              </a:spcBef>
            </a:pPr>
            <a:r>
              <a:rPr lang="fr-FR" sz="2800" b="1" dirty="0"/>
              <a:t>Les Forêts de Mangroves en </a:t>
            </a:r>
            <a:r>
              <a:rPr lang="fr-FR" sz="2800" b="1" dirty="0" smtClean="0"/>
              <a:t>Océanie</a:t>
            </a:r>
            <a:endParaRPr lang="en-US" sz="2800" dirty="0"/>
          </a:p>
        </p:txBody>
      </p:sp>
      <p:sp>
        <p:nvSpPr>
          <p:cNvPr id="3" name="Subtitle 2"/>
          <p:cNvSpPr>
            <a:spLocks noGrp="1"/>
          </p:cNvSpPr>
          <p:nvPr>
            <p:ph type="subTitle" idx="1"/>
          </p:nvPr>
        </p:nvSpPr>
        <p:spPr>
          <a:xfrm>
            <a:off x="214282" y="1142984"/>
            <a:ext cx="4357718" cy="5500726"/>
          </a:xfrm>
        </p:spPr>
        <p:txBody>
          <a:bodyPr>
            <a:normAutofit fontScale="62500" lnSpcReduction="20000"/>
          </a:bodyPr>
          <a:lstStyle/>
          <a:p>
            <a:pPr algn="l"/>
            <a:r>
              <a:rPr lang="fr-FR" dirty="0" smtClean="0">
                <a:solidFill>
                  <a:schemeClr val="tx1"/>
                </a:solidFill>
              </a:rPr>
              <a:t>Région </a:t>
            </a:r>
            <a:r>
              <a:rPr lang="fr-FR" dirty="0">
                <a:solidFill>
                  <a:schemeClr val="tx1"/>
                </a:solidFill>
              </a:rPr>
              <a:t>a perdu environ 209 000 ha de mangroves au cours des 25 dernières années (FAO, 2007). </a:t>
            </a:r>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En </a:t>
            </a:r>
            <a:r>
              <a:rPr lang="fr-FR" dirty="0">
                <a:solidFill>
                  <a:schemeClr val="tx1"/>
                </a:solidFill>
              </a:rPr>
              <a:t>Papouasie-Nouvelle-Guinée, les variations de la superficie ont été causées </a:t>
            </a:r>
            <a:r>
              <a:rPr lang="fr-FR" dirty="0" smtClean="0">
                <a:solidFill>
                  <a:schemeClr val="tx1"/>
                </a:solidFill>
              </a:rPr>
              <a:t>par </a:t>
            </a:r>
            <a:r>
              <a:rPr lang="fr-FR" dirty="0">
                <a:solidFill>
                  <a:schemeClr val="tx1"/>
                </a:solidFill>
              </a:rPr>
              <a:t>les pressions humaines au profit des moyens de subsistance en milieu rural, des activités commerciales et de la surexploitation du bois. </a:t>
            </a:r>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 </a:t>
            </a:r>
            <a:r>
              <a:rPr lang="fr-FR" dirty="0">
                <a:solidFill>
                  <a:schemeClr val="tx1"/>
                </a:solidFill>
              </a:rPr>
              <a:t>Dans les îles </a:t>
            </a:r>
            <a:r>
              <a:rPr lang="fr-FR" dirty="0" smtClean="0">
                <a:solidFill>
                  <a:schemeClr val="tx1"/>
                </a:solidFill>
              </a:rPr>
              <a:t>Salomon, la </a:t>
            </a:r>
            <a:r>
              <a:rPr lang="fr-FR" dirty="0">
                <a:solidFill>
                  <a:schemeClr val="tx1"/>
                </a:solidFill>
              </a:rPr>
              <a:t>surexploitation et la conversion à d'autres usages, y compris le </a:t>
            </a:r>
            <a:r>
              <a:rPr lang="fr-FR" dirty="0" err="1" smtClean="0">
                <a:solidFill>
                  <a:schemeClr val="tx1"/>
                </a:solidFill>
              </a:rPr>
              <a:t>dével</a:t>
            </a:r>
            <a:r>
              <a:rPr lang="fr-FR" dirty="0" smtClean="0">
                <a:solidFill>
                  <a:schemeClr val="tx1"/>
                </a:solidFill>
              </a:rPr>
              <a:t>. </a:t>
            </a:r>
            <a:r>
              <a:rPr lang="fr-FR" dirty="0">
                <a:solidFill>
                  <a:schemeClr val="tx1"/>
                </a:solidFill>
              </a:rPr>
              <a:t>côtier, ont causé la majorité des </a:t>
            </a:r>
            <a:r>
              <a:rPr lang="fr-FR" dirty="0" smtClean="0">
                <a:solidFill>
                  <a:schemeClr val="tx1"/>
                </a:solidFill>
              </a:rPr>
              <a:t>pertes. Des </a:t>
            </a:r>
            <a:r>
              <a:rPr lang="fr-FR" dirty="0">
                <a:solidFill>
                  <a:schemeClr val="tx1"/>
                </a:solidFill>
              </a:rPr>
              <a:t>efforts sont faits pour les protéger légalement et régénérer les forêts. À Fidji, la conversion pour l'agriculture est la principale cause de disparition des mangroves. </a:t>
            </a:r>
            <a:endParaRPr lang="en-US" dirty="0">
              <a:solidFill>
                <a:schemeClr val="tx1"/>
              </a:solidFill>
            </a:endParaRPr>
          </a:p>
          <a:p>
            <a:endParaRPr lang="en-US" dirty="0"/>
          </a:p>
        </p:txBody>
      </p:sp>
      <p:pic>
        <p:nvPicPr>
          <p:cNvPr id="7169" name="Picture 1" descr="C:\Users\ouedraogop\Desktop\mangroves.jpg"/>
          <p:cNvPicPr>
            <a:picLocks noChangeAspect="1" noChangeArrowheads="1"/>
          </p:cNvPicPr>
          <p:nvPr/>
        </p:nvPicPr>
        <p:blipFill>
          <a:blip r:embed="rId2" cstate="print"/>
          <a:srcRect/>
          <a:stretch>
            <a:fillRect/>
          </a:stretch>
        </p:blipFill>
        <p:spPr bwMode="auto">
          <a:xfrm>
            <a:off x="4572000" y="1214422"/>
            <a:ext cx="4318008" cy="4238638"/>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71414"/>
            <a:ext cx="8358246" cy="785818"/>
          </a:xfrm>
        </p:spPr>
        <p:txBody>
          <a:bodyPr>
            <a:normAutofit/>
          </a:bodyPr>
          <a:lstStyle/>
          <a:p>
            <a:r>
              <a:rPr lang="fr-FR" sz="3000" b="1" dirty="0"/>
              <a:t>Les fonctions principales des mangroves</a:t>
            </a:r>
            <a:endParaRPr lang="en-US" sz="3000" dirty="0"/>
          </a:p>
        </p:txBody>
      </p:sp>
      <p:sp>
        <p:nvSpPr>
          <p:cNvPr id="3" name="Subtitle 2"/>
          <p:cNvSpPr>
            <a:spLocks noGrp="1"/>
          </p:cNvSpPr>
          <p:nvPr>
            <p:ph type="subTitle" idx="1"/>
          </p:nvPr>
        </p:nvSpPr>
        <p:spPr>
          <a:xfrm>
            <a:off x="285720" y="928670"/>
            <a:ext cx="8572560" cy="5429288"/>
          </a:xfrm>
        </p:spPr>
        <p:txBody>
          <a:bodyPr>
            <a:normAutofit fontScale="70000" lnSpcReduction="20000"/>
          </a:bodyPr>
          <a:lstStyle/>
          <a:p>
            <a:pPr algn="l"/>
            <a:r>
              <a:rPr lang="fr-FR" dirty="0">
                <a:solidFill>
                  <a:schemeClr val="tx1"/>
                </a:solidFill>
              </a:rPr>
              <a:t>Les mangroves remplissent des fonctions critiques liées à </a:t>
            </a:r>
            <a:r>
              <a:rPr lang="fr-FR" dirty="0" smtClean="0">
                <a:solidFill>
                  <a:schemeClr val="tx1"/>
                </a:solidFill>
              </a:rPr>
              <a:t>:</a:t>
            </a:r>
          </a:p>
          <a:p>
            <a:pPr algn="l">
              <a:buFont typeface="Arial" pitchFamily="34" charset="0"/>
              <a:buChar char="•"/>
            </a:pPr>
            <a:r>
              <a:rPr lang="fr-FR" dirty="0" smtClean="0">
                <a:solidFill>
                  <a:schemeClr val="tx1"/>
                </a:solidFill>
              </a:rPr>
              <a:t>la </a:t>
            </a:r>
            <a:r>
              <a:rPr lang="fr-FR" dirty="0">
                <a:solidFill>
                  <a:schemeClr val="tx1"/>
                </a:solidFill>
              </a:rPr>
              <a:t>régulation de l'eau douce, </a:t>
            </a:r>
            <a:endParaRPr lang="fr-FR" dirty="0" smtClean="0">
              <a:solidFill>
                <a:schemeClr val="tx1"/>
              </a:solidFill>
            </a:endParaRPr>
          </a:p>
          <a:p>
            <a:pPr algn="l">
              <a:buFont typeface="Arial" pitchFamily="34" charset="0"/>
              <a:buChar char="•"/>
            </a:pPr>
            <a:r>
              <a:rPr lang="fr-FR" dirty="0" smtClean="0">
                <a:solidFill>
                  <a:schemeClr val="tx1"/>
                </a:solidFill>
              </a:rPr>
              <a:t>des </a:t>
            </a:r>
            <a:r>
              <a:rPr lang="fr-FR" dirty="0">
                <a:solidFill>
                  <a:schemeClr val="tx1"/>
                </a:solidFill>
              </a:rPr>
              <a:t>nutriments et des sédiments dans les zones marines. </a:t>
            </a:r>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En </a:t>
            </a:r>
            <a:r>
              <a:rPr lang="fr-FR" dirty="0">
                <a:solidFill>
                  <a:schemeClr val="tx1"/>
                </a:solidFill>
              </a:rPr>
              <a:t>piégeant et en stabilisant les sédiments fins, elles contrôlent la qualité des eaux marines </a:t>
            </a:r>
            <a:r>
              <a:rPr lang="fr-FR" dirty="0" smtClean="0">
                <a:solidFill>
                  <a:schemeClr val="tx1"/>
                </a:solidFill>
              </a:rPr>
              <a:t>côtières et sont importantes </a:t>
            </a:r>
            <a:r>
              <a:rPr lang="fr-FR" dirty="0">
                <a:solidFill>
                  <a:schemeClr val="tx1"/>
                </a:solidFill>
              </a:rPr>
              <a:t>dans le maintien des réseaux trophiques côtiers et des populations </a:t>
            </a:r>
            <a:r>
              <a:rPr lang="fr-FR" dirty="0" smtClean="0">
                <a:solidFill>
                  <a:schemeClr val="tx1"/>
                </a:solidFill>
              </a:rPr>
              <a:t>d'animaux.</a:t>
            </a:r>
          </a:p>
          <a:p>
            <a:pPr algn="l"/>
            <a:endParaRPr lang="fr-FR" dirty="0" smtClean="0">
              <a:solidFill>
                <a:schemeClr val="tx1"/>
              </a:solidFill>
            </a:endParaRPr>
          </a:p>
          <a:p>
            <a:pPr algn="l"/>
            <a:r>
              <a:rPr lang="fr-FR" dirty="0" smtClean="0">
                <a:solidFill>
                  <a:schemeClr val="tx1"/>
                </a:solidFill>
              </a:rPr>
              <a:t>Rôle dans </a:t>
            </a:r>
            <a:r>
              <a:rPr lang="fr-FR" dirty="0">
                <a:solidFill>
                  <a:schemeClr val="tx1"/>
                </a:solidFill>
              </a:rPr>
              <a:t>le contrôle de la pollution grâce à leur capacité d'absorption des polluants organiques et des nutriments, </a:t>
            </a:r>
            <a:endParaRPr lang="fr-FR" dirty="0" smtClean="0">
              <a:solidFill>
                <a:schemeClr val="tx1"/>
              </a:solidFill>
            </a:endParaRPr>
          </a:p>
          <a:p>
            <a:pPr algn="l"/>
            <a:r>
              <a:rPr lang="fr-FR" dirty="0" smtClean="0">
                <a:solidFill>
                  <a:schemeClr val="tx1"/>
                </a:solidFill>
              </a:rPr>
              <a:t>Rôle dans </a:t>
            </a:r>
            <a:r>
              <a:rPr lang="fr-FR" dirty="0">
                <a:solidFill>
                  <a:schemeClr val="tx1"/>
                </a:solidFill>
              </a:rPr>
              <a:t>la protection contre les tempêtes et la stabilisation du littoral. </a:t>
            </a:r>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Trois </a:t>
            </a:r>
            <a:r>
              <a:rPr lang="fr-FR" dirty="0">
                <a:solidFill>
                  <a:schemeClr val="tx1"/>
                </a:solidFill>
              </a:rPr>
              <a:t>des fonctions écologiques </a:t>
            </a:r>
            <a:r>
              <a:rPr lang="fr-FR" dirty="0" smtClean="0">
                <a:solidFill>
                  <a:schemeClr val="tx1"/>
                </a:solidFill>
              </a:rPr>
              <a:t>:</a:t>
            </a:r>
          </a:p>
          <a:p>
            <a:pPr algn="l">
              <a:buFont typeface="Wingdings" pitchFamily="2" charset="2"/>
              <a:buChar char="q"/>
            </a:pPr>
            <a:r>
              <a:rPr lang="fr-FR" dirty="0" smtClean="0">
                <a:solidFill>
                  <a:schemeClr val="tx1"/>
                </a:solidFill>
              </a:rPr>
              <a:t>le </a:t>
            </a:r>
            <a:r>
              <a:rPr lang="fr-FR" dirty="0">
                <a:solidFill>
                  <a:schemeClr val="tx1"/>
                </a:solidFill>
              </a:rPr>
              <a:t>stockage de carbone,  </a:t>
            </a:r>
            <a:endParaRPr lang="fr-FR" dirty="0" smtClean="0">
              <a:solidFill>
                <a:schemeClr val="tx1"/>
              </a:solidFill>
            </a:endParaRPr>
          </a:p>
          <a:p>
            <a:pPr algn="l">
              <a:buFont typeface="Wingdings" pitchFamily="2" charset="2"/>
              <a:buChar char="q"/>
            </a:pPr>
            <a:r>
              <a:rPr lang="fr-FR" dirty="0" smtClean="0">
                <a:solidFill>
                  <a:schemeClr val="tx1"/>
                </a:solidFill>
              </a:rPr>
              <a:t>la </a:t>
            </a:r>
            <a:r>
              <a:rPr lang="fr-FR" dirty="0">
                <a:solidFill>
                  <a:schemeClr val="tx1"/>
                </a:solidFill>
              </a:rPr>
              <a:t>fourniture de ressources alimentaires </a:t>
            </a:r>
            <a:endParaRPr lang="fr-FR" dirty="0" smtClean="0">
              <a:solidFill>
                <a:schemeClr val="tx1"/>
              </a:solidFill>
            </a:endParaRPr>
          </a:p>
          <a:p>
            <a:pPr algn="l">
              <a:buFont typeface="Wingdings" pitchFamily="2" charset="2"/>
              <a:buChar char="q"/>
            </a:pPr>
            <a:r>
              <a:rPr lang="fr-FR" dirty="0" smtClean="0">
                <a:solidFill>
                  <a:schemeClr val="tx1"/>
                </a:solidFill>
              </a:rPr>
              <a:t>habitat </a:t>
            </a:r>
            <a:r>
              <a:rPr lang="fr-FR" dirty="0">
                <a:solidFill>
                  <a:schemeClr val="tx1"/>
                </a:solidFill>
              </a:rPr>
              <a:t>à une grande variété </a:t>
            </a:r>
            <a:r>
              <a:rPr lang="fr-FR" dirty="0" smtClean="0">
                <a:solidFill>
                  <a:schemeClr val="tx1"/>
                </a:solidFill>
              </a:rPr>
              <a:t>d’espèces </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85728"/>
            <a:ext cx="7772400" cy="1470025"/>
          </a:xfrm>
        </p:spPr>
        <p:txBody>
          <a:bodyPr>
            <a:normAutofit fontScale="90000"/>
          </a:bodyPr>
          <a:lstStyle/>
          <a:p>
            <a:r>
              <a:rPr lang="fr-FR" b="1" dirty="0" smtClean="0"/>
              <a:t>Les services écosystémiques des mangroves</a:t>
            </a:r>
            <a:r>
              <a:rPr lang="en-US" dirty="0" smtClean="0"/>
              <a:t/>
            </a:r>
            <a:br>
              <a:rPr lang="en-US" dirty="0" smtClean="0"/>
            </a:br>
            <a:endParaRPr lang="en-US" dirty="0"/>
          </a:p>
        </p:txBody>
      </p:sp>
      <p:sp>
        <p:nvSpPr>
          <p:cNvPr id="3" name="Subtitle 2"/>
          <p:cNvSpPr>
            <a:spLocks noGrp="1"/>
          </p:cNvSpPr>
          <p:nvPr>
            <p:ph type="subTitle" idx="1"/>
          </p:nvPr>
        </p:nvSpPr>
        <p:spPr>
          <a:xfrm>
            <a:off x="428596" y="1643050"/>
            <a:ext cx="8429684" cy="5000660"/>
          </a:xfrm>
        </p:spPr>
        <p:txBody>
          <a:bodyPr>
            <a:normAutofit fontScale="25000" lnSpcReduction="20000"/>
          </a:bodyPr>
          <a:lstStyle/>
          <a:p>
            <a:r>
              <a:rPr lang="fr-FR" dirty="0"/>
              <a:t> </a:t>
            </a:r>
            <a:endParaRPr lang="en-US" dirty="0"/>
          </a:p>
          <a:p>
            <a:pPr lvl="0" algn="l">
              <a:buFont typeface="Wingdings" pitchFamily="2" charset="2"/>
              <a:buChar char="§"/>
            </a:pPr>
            <a:r>
              <a:rPr lang="fr-CH" sz="11200" dirty="0" smtClean="0">
                <a:solidFill>
                  <a:schemeClr val="tx1"/>
                </a:solidFill>
              </a:rPr>
              <a:t>Service d'approvisionnement: aliments, eau douce, bois matériau, bois de feu, fibres, produits biochimiques, ressources génétiques, </a:t>
            </a:r>
            <a:r>
              <a:rPr lang="fr-CH" sz="11200" dirty="0" err="1" smtClean="0">
                <a:solidFill>
                  <a:schemeClr val="tx1"/>
                </a:solidFill>
              </a:rPr>
              <a:t>etc</a:t>
            </a:r>
            <a:r>
              <a:rPr lang="fr-CH" sz="11200" dirty="0" smtClean="0">
                <a:solidFill>
                  <a:schemeClr val="tx1"/>
                </a:solidFill>
              </a:rPr>
              <a:t>;</a:t>
            </a:r>
            <a:endParaRPr lang="en-US" sz="11200" dirty="0" smtClean="0">
              <a:solidFill>
                <a:schemeClr val="tx1"/>
              </a:solidFill>
            </a:endParaRPr>
          </a:p>
          <a:p>
            <a:pPr lvl="0" algn="l">
              <a:buFont typeface="Wingdings" pitchFamily="2" charset="2"/>
              <a:buChar char="§"/>
            </a:pPr>
            <a:r>
              <a:rPr lang="fr-CH" sz="11200" dirty="0" smtClean="0">
                <a:solidFill>
                  <a:schemeClr val="tx1"/>
                </a:solidFill>
              </a:rPr>
              <a:t> Service de régulation : régulation du climat, purification de l'eau, pollinisation;</a:t>
            </a:r>
            <a:endParaRPr lang="en-US" sz="11200" dirty="0" smtClean="0">
              <a:solidFill>
                <a:schemeClr val="tx1"/>
              </a:solidFill>
            </a:endParaRPr>
          </a:p>
          <a:p>
            <a:pPr lvl="0" algn="l">
              <a:buFont typeface="Wingdings" pitchFamily="2" charset="2"/>
              <a:buChar char="§"/>
            </a:pPr>
            <a:r>
              <a:rPr lang="fr-CH" sz="11200" dirty="0" smtClean="0">
                <a:solidFill>
                  <a:schemeClr val="tx1"/>
                </a:solidFill>
              </a:rPr>
              <a:t> Services Culturels : loisirs et écotourisme, patrimoine culturel, </a:t>
            </a:r>
            <a:endParaRPr lang="en-US" sz="11200" dirty="0" smtClean="0">
              <a:solidFill>
                <a:schemeClr val="tx1"/>
              </a:solidFill>
            </a:endParaRPr>
          </a:p>
          <a:p>
            <a:pPr lvl="0" algn="l">
              <a:buFont typeface="Wingdings" pitchFamily="2" charset="2"/>
              <a:buChar char="§"/>
            </a:pPr>
            <a:r>
              <a:rPr lang="fr-CH" sz="11200" dirty="0" smtClean="0">
                <a:solidFill>
                  <a:schemeClr val="tx1"/>
                </a:solidFill>
              </a:rPr>
              <a:t> Services de soutien aux conditions favorables à la vie sur Terre (cycle des éléments nutritifs, cycle du carbone) qui sont par ailleurs nécessaires à la production de tous les autres services.</a:t>
            </a:r>
            <a:endParaRPr lang="en-US" sz="11200" dirty="0" smtClean="0">
              <a:solidFill>
                <a:schemeClr val="tx1"/>
              </a:solidFill>
            </a:endParaRPr>
          </a:p>
          <a:p>
            <a:pPr algn="l"/>
            <a:endParaRPr lang="fr-FR" sz="7200" dirty="0" smtClean="0">
              <a:solidFill>
                <a:schemeClr val="tx1"/>
              </a:solidFill>
            </a:endParaRPr>
          </a:p>
          <a:p>
            <a:pPr algn="l"/>
            <a:endParaRPr lang="fr-FR" sz="7200" dirty="0" smtClean="0">
              <a:solidFill>
                <a:schemeClr val="tx1"/>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71414"/>
            <a:ext cx="7772400" cy="642941"/>
          </a:xfrm>
        </p:spPr>
        <p:txBody>
          <a:bodyPr>
            <a:normAutofit/>
          </a:bodyPr>
          <a:lstStyle/>
          <a:p>
            <a:r>
              <a:rPr lang="fr-FR" sz="3000" b="1" dirty="0" smtClean="0"/>
              <a:t>Illustration 1</a:t>
            </a:r>
            <a:endParaRPr lang="en-US" sz="3000" b="1" dirty="0"/>
          </a:p>
        </p:txBody>
      </p:sp>
      <p:sp>
        <p:nvSpPr>
          <p:cNvPr id="3" name="Subtitle 2"/>
          <p:cNvSpPr>
            <a:spLocks noGrp="1"/>
          </p:cNvSpPr>
          <p:nvPr>
            <p:ph type="subTitle" idx="1"/>
          </p:nvPr>
        </p:nvSpPr>
        <p:spPr>
          <a:xfrm>
            <a:off x="71406" y="714356"/>
            <a:ext cx="8929718" cy="5929354"/>
          </a:xfrm>
        </p:spPr>
        <p:txBody>
          <a:bodyPr>
            <a:noAutofit/>
          </a:bodyPr>
          <a:lstStyle/>
          <a:p>
            <a:pPr algn="l"/>
            <a:r>
              <a:rPr lang="fr-FR" sz="2000" dirty="0" smtClean="0">
                <a:solidFill>
                  <a:schemeClr val="tx1"/>
                </a:solidFill>
              </a:rPr>
              <a:t>Rôle dans les processus physiques, chimiques et biologiques du littoral ainsi que  leur lien étroit avec les écosystèmes adjacents - ne peut pas être considérée isolément de leur valeur pour les humains. Dans les milieux à forte intensité d’utilisation, la nature de cette relation a changé. Il est important, tant pour l'avenir de la mangrove que pour le bénéfice des sociétés humaines,  que le rôle et la valeur des mangroves soient correctement évalués et diffusés. </a:t>
            </a:r>
          </a:p>
          <a:p>
            <a:pPr algn="l"/>
            <a:endParaRPr lang="fr-FR" sz="800" dirty="0" smtClean="0">
              <a:solidFill>
                <a:schemeClr val="tx1"/>
              </a:solidFill>
            </a:endParaRPr>
          </a:p>
          <a:p>
            <a:pPr algn="l"/>
            <a:r>
              <a:rPr lang="fr-FR" sz="2000" dirty="0" smtClean="0">
                <a:solidFill>
                  <a:schemeClr val="tx1"/>
                </a:solidFill>
              </a:rPr>
              <a:t>Dans les conditions idéales, les FM peuvent abriter de grands arbres de 30m. Le bois dur de nombreuses espèces est recherché en raison de sa résistance aux attaques des termites. Ce bois est également largement utilisé comme bois d’œuvre et de service à cause de sa résistance à la pourriture dans les eaux salines. </a:t>
            </a:r>
          </a:p>
          <a:p>
            <a:pPr algn="l"/>
            <a:endParaRPr lang="fr-FR" sz="800" dirty="0" smtClean="0">
              <a:solidFill>
                <a:schemeClr val="tx1"/>
              </a:solidFill>
            </a:endParaRPr>
          </a:p>
          <a:p>
            <a:pPr algn="l"/>
            <a:r>
              <a:rPr lang="fr-FR" sz="2000" dirty="0" smtClean="0">
                <a:solidFill>
                  <a:schemeClr val="tx1"/>
                </a:solidFill>
              </a:rPr>
              <a:t>Une autre utilisation est la production de copeaux de bois et des pâtes, diversement utilisé pour le papier, la production d'agglomérés et la conversion pour l'industrie textile. De vastes FM en Malaisie Bornéo et en Papouasie, en Indonésie, ont été coupées et abattues pour cette industrie. L'écorce de plusieurs arbres de </a:t>
            </a:r>
            <a:r>
              <a:rPr lang="fr-FR" sz="2000" i="1" dirty="0" smtClean="0">
                <a:solidFill>
                  <a:schemeClr val="tx1"/>
                </a:solidFill>
              </a:rPr>
              <a:t>Rhizophora</a:t>
            </a:r>
            <a:r>
              <a:rPr lang="fr-FR" sz="2000" dirty="0" smtClean="0">
                <a:solidFill>
                  <a:schemeClr val="tx1"/>
                </a:solidFill>
              </a:rPr>
              <a:t> et </a:t>
            </a:r>
            <a:r>
              <a:rPr lang="fr-FR" sz="2000" i="1" dirty="0" err="1" smtClean="0">
                <a:solidFill>
                  <a:schemeClr val="tx1"/>
                </a:solidFill>
              </a:rPr>
              <a:t>Bruguiera</a:t>
            </a:r>
            <a:r>
              <a:rPr lang="fr-FR" sz="2000" dirty="0" smtClean="0">
                <a:solidFill>
                  <a:schemeClr val="tx1"/>
                </a:solidFill>
              </a:rPr>
              <a:t> est riche en tanins et en a historiquement joué un rôle crucial dans la préparation du cuir. </a:t>
            </a:r>
            <a:endParaRPr lang="en-US" sz="2000" dirty="0" smtClean="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71414"/>
            <a:ext cx="7772400" cy="785817"/>
          </a:xfrm>
        </p:spPr>
        <p:txBody>
          <a:bodyPr>
            <a:normAutofit/>
          </a:bodyPr>
          <a:lstStyle/>
          <a:p>
            <a:r>
              <a:rPr lang="fr-FR" sz="3200" b="1" dirty="0" err="1" smtClean="0"/>
              <a:t>Illustrastion</a:t>
            </a:r>
            <a:r>
              <a:rPr lang="fr-FR" sz="3200" b="1" dirty="0" smtClean="0"/>
              <a:t>-2</a:t>
            </a:r>
            <a:endParaRPr lang="en-US" sz="3200" b="1" dirty="0"/>
          </a:p>
        </p:txBody>
      </p:sp>
      <p:sp>
        <p:nvSpPr>
          <p:cNvPr id="3" name="Subtitle 2"/>
          <p:cNvSpPr>
            <a:spLocks noGrp="1"/>
          </p:cNvSpPr>
          <p:nvPr>
            <p:ph type="subTitle" idx="1"/>
          </p:nvPr>
        </p:nvSpPr>
        <p:spPr>
          <a:xfrm>
            <a:off x="285720" y="1000108"/>
            <a:ext cx="8501122" cy="5572164"/>
          </a:xfrm>
        </p:spPr>
        <p:txBody>
          <a:bodyPr>
            <a:noAutofit/>
          </a:bodyPr>
          <a:lstStyle/>
          <a:p>
            <a:pPr algn="l"/>
            <a:r>
              <a:rPr lang="fr-FR" sz="1800" dirty="0" smtClean="0">
                <a:solidFill>
                  <a:schemeClr val="tx1"/>
                </a:solidFill>
              </a:rPr>
              <a:t>Les palmiers </a:t>
            </a:r>
            <a:r>
              <a:rPr lang="fr-FR" sz="1800" dirty="0" err="1" smtClean="0">
                <a:solidFill>
                  <a:schemeClr val="tx1"/>
                </a:solidFill>
              </a:rPr>
              <a:t>Nypa</a:t>
            </a:r>
            <a:r>
              <a:rPr lang="fr-FR" sz="1800" dirty="0" smtClean="0">
                <a:solidFill>
                  <a:schemeClr val="tx1"/>
                </a:solidFill>
              </a:rPr>
              <a:t> sont largement utilisés </a:t>
            </a:r>
            <a:r>
              <a:rPr lang="fr-FR" sz="1800" dirty="0" err="1" smtClean="0">
                <a:solidFill>
                  <a:schemeClr val="tx1"/>
                </a:solidFill>
              </a:rPr>
              <a:t>coe</a:t>
            </a:r>
            <a:r>
              <a:rPr lang="fr-FR" sz="1800" dirty="0" smtClean="0">
                <a:solidFill>
                  <a:schemeClr val="tx1"/>
                </a:solidFill>
              </a:rPr>
              <a:t> chaume pour le logement traditionnel. Quelques communautés utilisent des fruits pour l’alimentation, notamment </a:t>
            </a:r>
            <a:r>
              <a:rPr lang="fr-FR" sz="1800" dirty="0" err="1" smtClean="0">
                <a:solidFill>
                  <a:schemeClr val="tx1"/>
                </a:solidFill>
              </a:rPr>
              <a:t>Sonneratia</a:t>
            </a:r>
            <a:r>
              <a:rPr lang="fr-FR" sz="1800" dirty="0" smtClean="0">
                <a:solidFill>
                  <a:schemeClr val="tx1"/>
                </a:solidFill>
              </a:rPr>
              <a:t>, </a:t>
            </a:r>
            <a:r>
              <a:rPr lang="fr-FR" sz="1800" dirty="0" err="1" smtClean="0">
                <a:solidFill>
                  <a:schemeClr val="tx1"/>
                </a:solidFill>
              </a:rPr>
              <a:t>Avicennia</a:t>
            </a:r>
            <a:r>
              <a:rPr lang="fr-FR" sz="1800" dirty="0" smtClean="0">
                <a:solidFill>
                  <a:schemeClr val="tx1"/>
                </a:solidFill>
              </a:rPr>
              <a:t>, </a:t>
            </a:r>
            <a:r>
              <a:rPr lang="fr-FR" sz="1800" dirty="0" err="1" smtClean="0">
                <a:solidFill>
                  <a:schemeClr val="tx1"/>
                </a:solidFill>
              </a:rPr>
              <a:t>Bruguiera</a:t>
            </a:r>
            <a:r>
              <a:rPr lang="fr-FR" sz="1800" dirty="0" smtClean="0">
                <a:solidFill>
                  <a:schemeClr val="tx1"/>
                </a:solidFill>
              </a:rPr>
              <a:t> et </a:t>
            </a:r>
            <a:r>
              <a:rPr lang="fr-FR" sz="1800" dirty="0" err="1" smtClean="0">
                <a:solidFill>
                  <a:schemeClr val="tx1"/>
                </a:solidFill>
              </a:rPr>
              <a:t>Kandelia</a:t>
            </a:r>
            <a:r>
              <a:rPr lang="fr-FR" sz="1800" dirty="0" smtClean="0">
                <a:solidFill>
                  <a:schemeClr val="tx1"/>
                </a:solidFill>
              </a:rPr>
              <a:t> .</a:t>
            </a:r>
          </a:p>
          <a:p>
            <a:pPr algn="l"/>
            <a:endParaRPr lang="fr-FR" sz="1800" dirty="0" smtClean="0">
              <a:solidFill>
                <a:schemeClr val="tx1"/>
              </a:solidFill>
            </a:endParaRPr>
          </a:p>
          <a:p>
            <a:pPr algn="l"/>
            <a:r>
              <a:rPr lang="fr-FR" sz="1800" dirty="0" smtClean="0">
                <a:solidFill>
                  <a:schemeClr val="tx1"/>
                </a:solidFill>
              </a:rPr>
              <a:t>Le nectar d'un certain nombre d'espèces produit un excellent miel à Cuba, en Tanzanie, au Bangladesh et au Vietnam. Quelque 40.000 ruches sont déplacées dans les FM de Cuba pendant la saison de floraison d'</a:t>
            </a:r>
            <a:r>
              <a:rPr lang="fr-FR" sz="1800" i="1" dirty="0" err="1" smtClean="0">
                <a:solidFill>
                  <a:schemeClr val="tx1"/>
                </a:solidFill>
              </a:rPr>
              <a:t>Avicennia</a:t>
            </a:r>
            <a:r>
              <a:rPr lang="fr-FR" sz="1800" dirty="0" smtClean="0">
                <a:solidFill>
                  <a:schemeClr val="tx1"/>
                </a:solidFill>
              </a:rPr>
              <a:t>, produisant jusqu'à 2700 tonnes de miel.</a:t>
            </a:r>
          </a:p>
          <a:p>
            <a:pPr algn="l"/>
            <a:endParaRPr lang="fr-FR" sz="1800" dirty="0" smtClean="0">
              <a:solidFill>
                <a:schemeClr val="tx1"/>
              </a:solidFill>
            </a:endParaRPr>
          </a:p>
          <a:p>
            <a:pPr algn="l"/>
            <a:r>
              <a:rPr lang="fr-FR" sz="1800" dirty="0" smtClean="0">
                <a:solidFill>
                  <a:schemeClr val="tx1"/>
                </a:solidFill>
              </a:rPr>
              <a:t> La chasse et la cueillette d'animaux dans la FM sont également très répandues. La pêche de poissons et de crustacés constitue nt  des activité socio-économique. Les oiseaux sont aussi chassés, la collecte de larves d'insectes au nord de l'Australie .</a:t>
            </a:r>
          </a:p>
          <a:p>
            <a:pPr algn="l"/>
            <a:endParaRPr lang="en-US" sz="1800" dirty="0" smtClean="0">
              <a:solidFill>
                <a:schemeClr val="tx1"/>
              </a:solidFill>
            </a:endParaRPr>
          </a:p>
          <a:p>
            <a:pPr algn="l"/>
            <a:r>
              <a:rPr lang="fr-FR" sz="1800" dirty="0" smtClean="0">
                <a:solidFill>
                  <a:schemeClr val="tx1"/>
                </a:solidFill>
              </a:rPr>
              <a:t>Des sociétés ont utilisé et utilisent encore des feuilles, des fruits, des écorces ou autres produits de la mangrove pour la médecine traditionnelle. La gamme complète d'utilisations est vaste, y compris le traitement des troubles intestinaux, les ulcères d'estomac, les hépatites, tumeurs, hémorragies externes et des plaies, l'asthme et comme contraceptif.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14290"/>
            <a:ext cx="7772400" cy="785817"/>
          </a:xfrm>
        </p:spPr>
        <p:txBody>
          <a:bodyPr/>
          <a:lstStyle/>
          <a:p>
            <a:r>
              <a:rPr lang="fr-FR" b="1" dirty="0" err="1" smtClean="0"/>
              <a:t>Illustrastion</a:t>
            </a:r>
            <a:r>
              <a:rPr lang="fr-FR" b="1" dirty="0" smtClean="0"/>
              <a:t>-3</a:t>
            </a:r>
            <a:endParaRPr lang="en-US" b="1" dirty="0"/>
          </a:p>
        </p:txBody>
      </p:sp>
      <p:sp>
        <p:nvSpPr>
          <p:cNvPr id="3" name="Subtitle 2"/>
          <p:cNvSpPr>
            <a:spLocks noGrp="1"/>
          </p:cNvSpPr>
          <p:nvPr>
            <p:ph type="subTitle" idx="1"/>
          </p:nvPr>
        </p:nvSpPr>
        <p:spPr>
          <a:xfrm>
            <a:off x="285720" y="1285860"/>
            <a:ext cx="8429684" cy="5357850"/>
          </a:xfrm>
        </p:spPr>
        <p:txBody>
          <a:bodyPr>
            <a:normAutofit/>
          </a:bodyPr>
          <a:lstStyle/>
          <a:p>
            <a:pPr algn="l"/>
            <a:r>
              <a:rPr lang="fr-FR" dirty="0" smtClean="0">
                <a:solidFill>
                  <a:schemeClr val="tx1"/>
                </a:solidFill>
              </a:rPr>
              <a:t>Les espèces liées aux mangroves constituent 30% des poissons pêchés et presque 100% des captures de crevettes dans les pays du </a:t>
            </a:r>
            <a:r>
              <a:rPr lang="fr-FR" dirty="0" err="1" smtClean="0">
                <a:solidFill>
                  <a:schemeClr val="tx1"/>
                </a:solidFill>
              </a:rPr>
              <a:t>Sud-Est</a:t>
            </a:r>
            <a:r>
              <a:rPr lang="fr-FR" dirty="0" smtClean="0">
                <a:solidFill>
                  <a:schemeClr val="tx1"/>
                </a:solidFill>
              </a:rPr>
              <a:t> asiatique.</a:t>
            </a:r>
          </a:p>
          <a:p>
            <a:pPr algn="l"/>
            <a:endParaRPr lang="fr-FR" sz="1300" dirty="0" smtClean="0">
              <a:solidFill>
                <a:schemeClr val="tx1"/>
              </a:solidFill>
            </a:endParaRPr>
          </a:p>
          <a:p>
            <a:pPr algn="l"/>
            <a:r>
              <a:rPr lang="fr-FR" dirty="0" smtClean="0">
                <a:solidFill>
                  <a:schemeClr val="tx1"/>
                </a:solidFill>
              </a:rPr>
              <a:t>Les FM du Queensland en Australie abritent 75% des espèces commerciales. </a:t>
            </a:r>
          </a:p>
          <a:p>
            <a:pPr algn="l"/>
            <a:endParaRPr lang="fr-FR" sz="1200" dirty="0" smtClean="0">
              <a:solidFill>
                <a:schemeClr val="tx1"/>
              </a:solidFill>
            </a:endParaRPr>
          </a:p>
          <a:p>
            <a:pPr algn="l"/>
            <a:r>
              <a:rPr lang="fr-FR" dirty="0" smtClean="0">
                <a:solidFill>
                  <a:schemeClr val="tx1"/>
                </a:solidFill>
              </a:rPr>
              <a:t>Des évaluations économiques fournissent des arguments pour leur  gestion, leur protection et leur restauration. </a:t>
            </a:r>
            <a:endParaRPr lang="en-US" dirty="0" smtClean="0">
              <a:solidFill>
                <a:schemeClr val="tx1"/>
              </a:solidFill>
            </a:endParaRPr>
          </a:p>
          <a:p>
            <a:endParaRPr lang="en-US" dirty="0" smtClean="0">
              <a:solidFill>
                <a:schemeClr val="tx1"/>
              </a:solidFill>
            </a:endParaRPr>
          </a:p>
          <a:p>
            <a:endParaRPr lang="en-US" dirty="0" smtClean="0"/>
          </a:p>
          <a:p>
            <a:endParaRPr lang="en-US" dirty="0" smtClean="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5720" y="214290"/>
            <a:ext cx="8572560" cy="857256"/>
          </a:xfrm>
        </p:spPr>
        <p:txBody>
          <a:bodyPr/>
          <a:lstStyle/>
          <a:p>
            <a:r>
              <a:rPr lang="fr-FR" b="1" dirty="0" smtClean="0"/>
              <a:t>Introduction</a:t>
            </a:r>
            <a:endParaRPr lang="en-US" b="1" dirty="0"/>
          </a:p>
        </p:txBody>
      </p:sp>
      <p:sp>
        <p:nvSpPr>
          <p:cNvPr id="3" name="Subtitle 2"/>
          <p:cNvSpPr>
            <a:spLocks noGrp="1"/>
          </p:cNvSpPr>
          <p:nvPr>
            <p:ph type="subTitle" idx="1"/>
          </p:nvPr>
        </p:nvSpPr>
        <p:spPr>
          <a:xfrm>
            <a:off x="4572000" y="1214422"/>
            <a:ext cx="4357718" cy="5357850"/>
          </a:xfrm>
        </p:spPr>
        <p:txBody>
          <a:bodyPr>
            <a:normAutofit fontScale="70000" lnSpcReduction="20000"/>
          </a:bodyPr>
          <a:lstStyle/>
          <a:p>
            <a:pPr algn="l"/>
            <a:r>
              <a:rPr lang="fr-FR" sz="3400" dirty="0" smtClean="0">
                <a:solidFill>
                  <a:schemeClr val="tx1"/>
                </a:solidFill>
              </a:rPr>
              <a:t>Mangroves = écosystèmes </a:t>
            </a:r>
            <a:r>
              <a:rPr lang="fr-FR" sz="3400" dirty="0">
                <a:solidFill>
                  <a:schemeClr val="tx1"/>
                </a:solidFill>
              </a:rPr>
              <a:t>très productifs du système des zones humides côtières contenant </a:t>
            </a:r>
            <a:r>
              <a:rPr lang="fr-FR" sz="3400" dirty="0" smtClean="0">
                <a:solidFill>
                  <a:schemeClr val="tx1"/>
                </a:solidFill>
              </a:rPr>
              <a:t>groupe </a:t>
            </a:r>
            <a:r>
              <a:rPr lang="fr-FR" sz="3400" dirty="0">
                <a:solidFill>
                  <a:schemeClr val="tx1"/>
                </a:solidFill>
              </a:rPr>
              <a:t>d'arbres et d'arbustes </a:t>
            </a:r>
            <a:r>
              <a:rPr lang="fr-FR" sz="3400" dirty="0" smtClean="0">
                <a:solidFill>
                  <a:schemeClr val="tx1"/>
                </a:solidFill>
              </a:rPr>
              <a:t>adaptés à l'interface terre -mer</a:t>
            </a:r>
            <a:r>
              <a:rPr lang="fr-FR" sz="3400" dirty="0">
                <a:solidFill>
                  <a:schemeClr val="tx1"/>
                </a:solidFill>
              </a:rPr>
              <a:t>. </a:t>
            </a:r>
            <a:endParaRPr lang="fr-FR" sz="3400" dirty="0" smtClean="0">
              <a:solidFill>
                <a:schemeClr val="tx1"/>
              </a:solidFill>
            </a:endParaRPr>
          </a:p>
          <a:p>
            <a:pPr algn="l"/>
            <a:endParaRPr lang="fr-FR" sz="3400" dirty="0" smtClean="0">
              <a:solidFill>
                <a:schemeClr val="tx1"/>
              </a:solidFill>
            </a:endParaRPr>
          </a:p>
          <a:p>
            <a:pPr algn="l"/>
            <a:r>
              <a:rPr lang="fr-FR" sz="3400" dirty="0" smtClean="0">
                <a:solidFill>
                  <a:schemeClr val="tx1"/>
                </a:solidFill>
              </a:rPr>
              <a:t>Occupent ¾ des </a:t>
            </a:r>
            <a:r>
              <a:rPr lang="fr-FR" sz="3400" dirty="0">
                <a:solidFill>
                  <a:schemeClr val="tx1"/>
                </a:solidFill>
              </a:rPr>
              <a:t>côtes et deltas des régions tropicales assurant une excellente protection contre l’érosion et même les tsunamis</a:t>
            </a:r>
            <a:r>
              <a:rPr lang="fr-FR" sz="3400" dirty="0" smtClean="0">
                <a:solidFill>
                  <a:schemeClr val="tx1"/>
                </a:solidFill>
              </a:rPr>
              <a:t>.</a:t>
            </a:r>
          </a:p>
          <a:p>
            <a:pPr algn="l"/>
            <a:endParaRPr lang="fr-FR" sz="3400" dirty="0" smtClean="0">
              <a:solidFill>
                <a:schemeClr val="tx1"/>
              </a:solidFill>
            </a:endParaRPr>
          </a:p>
          <a:p>
            <a:pPr algn="l"/>
            <a:r>
              <a:rPr lang="fr-FR" sz="3400" dirty="0" smtClean="0">
                <a:solidFill>
                  <a:schemeClr val="tx1"/>
                </a:solidFill>
              </a:rPr>
              <a:t>Trouvées </a:t>
            </a:r>
            <a:r>
              <a:rPr lang="fr-FR" sz="3400" dirty="0">
                <a:solidFill>
                  <a:schemeClr val="tx1"/>
                </a:solidFill>
              </a:rPr>
              <a:t>dans 123 pays et territoires dans le monde, et couvrent une superficie totale de 152 000 </a:t>
            </a:r>
            <a:r>
              <a:rPr lang="fr-FR" sz="3400" dirty="0" smtClean="0">
                <a:solidFill>
                  <a:schemeClr val="tx1"/>
                </a:solidFill>
              </a:rPr>
              <a:t>km</a:t>
            </a:r>
            <a:r>
              <a:rPr lang="fr-FR" sz="3400" baseline="30000" dirty="0" smtClean="0">
                <a:solidFill>
                  <a:schemeClr val="tx1"/>
                </a:solidFill>
              </a:rPr>
              <a:t>2</a:t>
            </a:r>
            <a:r>
              <a:rPr lang="en-US" sz="3400" dirty="0" smtClean="0">
                <a:solidFill>
                  <a:schemeClr val="tx1"/>
                </a:solidFill>
              </a:rPr>
              <a:t>.</a:t>
            </a:r>
            <a:endParaRPr lang="en-US" dirty="0"/>
          </a:p>
          <a:p>
            <a:endParaRPr lang="en-US" dirty="0"/>
          </a:p>
        </p:txBody>
      </p:sp>
      <p:pic>
        <p:nvPicPr>
          <p:cNvPr id="16385" name="Picture 1" descr="C:\Users\ouedraogop\Desktop\VM-ST_~1.JPG"/>
          <p:cNvPicPr>
            <a:picLocks noChangeAspect="1" noChangeArrowheads="1"/>
          </p:cNvPicPr>
          <p:nvPr/>
        </p:nvPicPr>
        <p:blipFill>
          <a:blip r:embed="rId2" cstate="print"/>
          <a:srcRect/>
          <a:stretch>
            <a:fillRect/>
          </a:stretch>
        </p:blipFill>
        <p:spPr bwMode="auto">
          <a:xfrm>
            <a:off x="0" y="1357298"/>
            <a:ext cx="4513174" cy="3500462"/>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285729"/>
            <a:ext cx="7772400" cy="642941"/>
          </a:xfrm>
        </p:spPr>
        <p:txBody>
          <a:bodyPr>
            <a:normAutofit fontScale="90000"/>
          </a:bodyPr>
          <a:lstStyle/>
          <a:p>
            <a:r>
              <a:rPr lang="fr-FR" b="1" dirty="0" smtClean="0"/>
              <a:t>Illustration-4</a:t>
            </a:r>
            <a:endParaRPr lang="en-US" b="1" dirty="0"/>
          </a:p>
        </p:txBody>
      </p:sp>
      <p:sp>
        <p:nvSpPr>
          <p:cNvPr id="3" name="Subtitle 2"/>
          <p:cNvSpPr>
            <a:spLocks noGrp="1"/>
          </p:cNvSpPr>
          <p:nvPr>
            <p:ph type="subTitle" idx="1"/>
          </p:nvPr>
        </p:nvSpPr>
        <p:spPr>
          <a:xfrm>
            <a:off x="285720" y="1214422"/>
            <a:ext cx="8643998" cy="5357850"/>
          </a:xfrm>
        </p:spPr>
        <p:txBody>
          <a:bodyPr>
            <a:normAutofit fontScale="25000" lnSpcReduction="20000"/>
          </a:bodyPr>
          <a:lstStyle/>
          <a:p>
            <a:pPr algn="l"/>
            <a:r>
              <a:rPr lang="fr-FR" sz="8800" dirty="0" smtClean="0">
                <a:solidFill>
                  <a:schemeClr val="tx1"/>
                </a:solidFill>
              </a:rPr>
              <a:t>Des études ont tenté de quantifier les divers avantages financiers fournis par les mangroves. Il existe un écart considérable de la valeur estimée des mangroves selon le lieu. </a:t>
            </a:r>
          </a:p>
          <a:p>
            <a:pPr algn="l"/>
            <a:endParaRPr lang="fr-FR" sz="8800" dirty="0" smtClean="0">
              <a:solidFill>
                <a:schemeClr val="tx1"/>
              </a:solidFill>
            </a:endParaRPr>
          </a:p>
          <a:p>
            <a:pPr algn="l"/>
            <a:r>
              <a:rPr lang="fr-FR" sz="8800" dirty="0" smtClean="0">
                <a:solidFill>
                  <a:schemeClr val="tx1"/>
                </a:solidFill>
              </a:rPr>
              <a:t>Cette variation peut être liée à de réelles différences de situations économiques et sociales dans chaque localité. Au Mexique, la pêche est évaluée à plus de $ 1700 par hectare et par an. Ces chiffres sont beaucoup plus bas dans les situations de subsistance comme à Fidji, au Cambodge ou Sri Lanka. </a:t>
            </a:r>
          </a:p>
          <a:p>
            <a:pPr algn="l"/>
            <a:endParaRPr lang="fr-FR" sz="8800" dirty="0" smtClean="0">
              <a:solidFill>
                <a:schemeClr val="tx1"/>
              </a:solidFill>
            </a:endParaRPr>
          </a:p>
          <a:p>
            <a:pPr algn="l"/>
            <a:r>
              <a:rPr lang="fr-FR" sz="8800" dirty="0" smtClean="0">
                <a:solidFill>
                  <a:schemeClr val="tx1"/>
                </a:solidFill>
              </a:rPr>
              <a:t>Les valeurs du bois sont variables (et l'extraction de bois n'est pas toujours autorisé), mais sont généralement inférieures aux valeurs de la pêche dans un endroit donné (200-1000 dollars américains par hectare ?).  </a:t>
            </a:r>
          </a:p>
          <a:p>
            <a:pPr algn="l"/>
            <a:endParaRPr lang="en-US" sz="8800" dirty="0" smtClean="0">
              <a:solidFill>
                <a:schemeClr val="tx1"/>
              </a:solidFill>
            </a:endParaRPr>
          </a:p>
          <a:p>
            <a:pPr algn="l"/>
            <a:r>
              <a:rPr lang="fr-FR" sz="8800" dirty="0" smtClean="0">
                <a:solidFill>
                  <a:schemeClr val="tx1"/>
                </a:solidFill>
              </a:rPr>
              <a:t>La valeur des mangroves pour l’adaptation et l’atténuation aux changements climatiques et pour la protection des vies humaines face aux catastrophes naturelles  est indéniable bien qu’il soit difficile de la chiffrer en terme financiers.</a:t>
            </a:r>
            <a:endParaRPr lang="en-US" sz="8800" dirty="0" smtClean="0">
              <a:solidFill>
                <a:schemeClr val="tx1"/>
              </a:solidFill>
            </a:endParaRP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85729"/>
            <a:ext cx="7772400" cy="642942"/>
          </a:xfrm>
        </p:spPr>
        <p:txBody>
          <a:bodyPr>
            <a:normAutofit fontScale="90000"/>
          </a:bodyPr>
          <a:lstStyle/>
          <a:p>
            <a:r>
              <a:rPr lang="fr-FR" b="1" dirty="0" smtClean="0"/>
              <a:t>Conclusion</a:t>
            </a:r>
            <a:endParaRPr lang="en-US" b="1" dirty="0"/>
          </a:p>
        </p:txBody>
      </p:sp>
      <p:sp>
        <p:nvSpPr>
          <p:cNvPr id="3" name="Subtitle 2"/>
          <p:cNvSpPr>
            <a:spLocks noGrp="1"/>
          </p:cNvSpPr>
          <p:nvPr>
            <p:ph type="subTitle" idx="1"/>
          </p:nvPr>
        </p:nvSpPr>
        <p:spPr>
          <a:xfrm>
            <a:off x="428596" y="1500174"/>
            <a:ext cx="7858180" cy="4786346"/>
          </a:xfrm>
        </p:spPr>
        <p:txBody>
          <a:bodyPr>
            <a:normAutofit fontScale="25000" lnSpcReduction="20000"/>
          </a:bodyPr>
          <a:lstStyle/>
          <a:p>
            <a:pPr algn="l"/>
            <a:r>
              <a:rPr lang="fr-FR" sz="8000" dirty="0" smtClean="0">
                <a:solidFill>
                  <a:schemeClr val="tx1"/>
                </a:solidFill>
              </a:rPr>
              <a:t>Les </a:t>
            </a:r>
            <a:r>
              <a:rPr lang="fr-FR" sz="8000" dirty="0">
                <a:solidFill>
                  <a:schemeClr val="tx1"/>
                </a:solidFill>
              </a:rPr>
              <a:t>menaces et les pertes de mangroves dans toutes les régions demeurent des problèmes actuels. De nombreux pays ont promulgué des lois et  pris </a:t>
            </a:r>
            <a:r>
              <a:rPr lang="fr-FR" sz="8000" dirty="0" smtClean="0">
                <a:solidFill>
                  <a:schemeClr val="tx1"/>
                </a:solidFill>
              </a:rPr>
              <a:t>des mesures </a:t>
            </a:r>
            <a:r>
              <a:rPr lang="fr-FR" sz="8000" dirty="0">
                <a:solidFill>
                  <a:schemeClr val="tx1"/>
                </a:solidFill>
              </a:rPr>
              <a:t>légales et techniques afin de protéger les mangroves et d'atténuer la perte. </a:t>
            </a:r>
            <a:endParaRPr lang="fr-FR" sz="8000" dirty="0" smtClean="0">
              <a:solidFill>
                <a:schemeClr val="tx1"/>
              </a:solidFill>
            </a:endParaRPr>
          </a:p>
          <a:p>
            <a:pPr algn="l"/>
            <a:endParaRPr lang="fr-FR" sz="8000" dirty="0" smtClean="0">
              <a:solidFill>
                <a:schemeClr val="tx1"/>
              </a:solidFill>
            </a:endParaRPr>
          </a:p>
          <a:p>
            <a:pPr algn="l"/>
            <a:r>
              <a:rPr lang="fr-FR" sz="8000" dirty="0" smtClean="0">
                <a:solidFill>
                  <a:schemeClr val="tx1"/>
                </a:solidFill>
              </a:rPr>
              <a:t>Cependant </a:t>
            </a:r>
            <a:r>
              <a:rPr lang="fr-FR" sz="8000" dirty="0">
                <a:solidFill>
                  <a:schemeClr val="tx1"/>
                </a:solidFill>
              </a:rPr>
              <a:t>l'application effective de la législation est souvent entravée par une faiblesse des capacités et un manque de ressources financières et matérielles. Des pays ont désigné des  mangroves comme Aires Protégées ou site de conservation (sites Ramsar ou site du Patrimoine Mondial).</a:t>
            </a:r>
            <a:endParaRPr lang="en-US" sz="8000" dirty="0">
              <a:solidFill>
                <a:schemeClr val="tx1"/>
              </a:solidFill>
            </a:endParaRPr>
          </a:p>
          <a:p>
            <a:r>
              <a:rPr lang="fr-FR" sz="5600" dirty="0">
                <a:solidFill>
                  <a:schemeClr val="tx1"/>
                </a:solidFill>
              </a:rPr>
              <a:t> </a:t>
            </a:r>
            <a:endParaRPr lang="en-US" sz="5600" dirty="0" smtClean="0">
              <a:solidFill>
                <a:schemeClr val="tx1"/>
              </a:solidFill>
            </a:endParaRPr>
          </a:p>
          <a:p>
            <a:r>
              <a:rPr lang="fr-FR" sz="5600" dirty="0">
                <a:solidFill>
                  <a:schemeClr val="tx1"/>
                </a:solidFill>
              </a:rPr>
              <a:t/>
            </a:r>
            <a:br>
              <a:rPr lang="fr-FR" sz="5600" dirty="0">
                <a:solidFill>
                  <a:schemeClr val="tx1"/>
                </a:solidFill>
              </a:rPr>
            </a:br>
            <a:r>
              <a:rPr lang="fr-FR" sz="7200" dirty="0">
                <a:solidFill>
                  <a:schemeClr val="tx1"/>
                </a:solidFill>
              </a:rPr>
              <a:t>La Convention de Ramsar sur les Zones Humides propose de mettre en service son éventail d'outils, de manuels et de guides pour l'utilisation rationnelle des zones humides. Les Résolutions pertinentes de la Conférence des Parties peuvent être également utilisées. Des programmes des Nations Unies et d’autres conventions environnementales devront joindre leurs forces à l'initiative sur la base des mémorandums de coopération existants. Les lignes directrices pertinentes et les plans de travail de ces conventions devraient également être utilisés.</a:t>
            </a:r>
            <a:endParaRPr lang="en-US" sz="7200" dirty="0" smtClean="0">
              <a:solidFill>
                <a:schemeClr val="tx1"/>
              </a:solidFill>
            </a:endParaRPr>
          </a:p>
          <a:p>
            <a:endParaRPr lang="en-US" sz="7200" dirty="0" smtClean="0">
              <a:solidFill>
                <a:schemeClr val="tx1"/>
              </a:solidFill>
            </a:endParaRPr>
          </a:p>
          <a:p>
            <a:r>
              <a:rPr lang="fr-FR" sz="7200" dirty="0">
                <a:solidFill>
                  <a:schemeClr val="tx1"/>
                </a:solidFill>
              </a:rPr>
              <a:t> </a:t>
            </a:r>
            <a:endParaRPr lang="en-US" sz="7200" dirty="0" smtClean="0">
              <a:solidFill>
                <a:schemeClr val="tx1"/>
              </a:solidFill>
            </a:endParaRPr>
          </a:p>
          <a:p>
            <a:r>
              <a:rPr lang="fr-FR" sz="7200" dirty="0">
                <a:solidFill>
                  <a:schemeClr val="tx1"/>
                </a:solidFill>
              </a:rPr>
              <a:t>La Francophonie peut jour un rôle fédérateur pour encourager des actions à grande échelles, incluant des actions communes transfrontalières à l’échelle des bassins hydrologiques. Ce serait une contribution précieuse pour le développement durable. </a:t>
            </a:r>
            <a:endParaRPr lang="en-US" sz="7200" dirty="0" smtClean="0">
              <a:solidFill>
                <a:schemeClr val="tx1"/>
              </a:solidFill>
            </a:endParaRPr>
          </a:p>
          <a:p>
            <a:endParaRPr lang="en-US" sz="7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71472" y="285728"/>
            <a:ext cx="7772400" cy="1470025"/>
          </a:xfrm>
        </p:spPr>
        <p:txBody>
          <a:bodyPr/>
          <a:lstStyle/>
          <a:p>
            <a:r>
              <a:rPr lang="fr-FR" b="1" dirty="0"/>
              <a:t>Mangroves et changements climatiques</a:t>
            </a:r>
            <a:endParaRPr lang="en-US" dirty="0"/>
          </a:p>
        </p:txBody>
      </p:sp>
      <p:sp>
        <p:nvSpPr>
          <p:cNvPr id="3" name="Subtitle 2"/>
          <p:cNvSpPr>
            <a:spLocks noGrp="1"/>
          </p:cNvSpPr>
          <p:nvPr>
            <p:ph type="subTitle" idx="1"/>
          </p:nvPr>
        </p:nvSpPr>
        <p:spPr>
          <a:xfrm>
            <a:off x="857224" y="2143116"/>
            <a:ext cx="7215238" cy="4071966"/>
          </a:xfrm>
        </p:spPr>
        <p:txBody>
          <a:bodyPr>
            <a:normAutofit fontScale="40000" lnSpcReduction="20000"/>
          </a:bodyPr>
          <a:lstStyle/>
          <a:p>
            <a:r>
              <a:rPr lang="fr-FR" dirty="0"/>
              <a:t>Parmi les réponses aux changements climatiques, en plus de la réduction des  émissions de gaz à effet de serre pour gérer efficacement les effets du changement climatique, il est aujourd’hui reconnu que nous devons faire bien davantage appel aux solutions offertes par la nature.  Ainsi, la a gestion durable d’écosystèmes tels que les forêts, les zones humides, et particulièrement les zones humides de mangroves peut contribuer à réduire les émissions de carbone et également à aider les populations humaines à s’adapter aux impacts qui se font ressentir dans le monde</a:t>
            </a:r>
            <a:r>
              <a:rPr lang="fr-FR" b="1" dirty="0"/>
              <a:t> </a:t>
            </a:r>
            <a:r>
              <a:rPr lang="fr-FR" dirty="0"/>
              <a:t>entier</a:t>
            </a:r>
            <a:r>
              <a:rPr lang="fr-FR" b="1" dirty="0"/>
              <a:t>. </a:t>
            </a:r>
            <a:r>
              <a:rPr lang="fr-FR" dirty="0"/>
              <a:t>Les mangroves en bon état de fonctionnement, comparées aux mangroves dégradées, présentent une meilleure endurance au changement climatique. De même, les  récifs coralliens et les écosystèmes côtiers associés aux mangroves saines présentent une plus grande résistance au changement climatique  selon une série d’études du WWF International, de l’UICN et de Nature </a:t>
            </a:r>
            <a:r>
              <a:rPr lang="fr-FR" dirty="0" err="1"/>
              <a:t>Conservency</a:t>
            </a:r>
            <a:r>
              <a:rPr lang="fr-FR" dirty="0"/>
              <a:t>:</a:t>
            </a:r>
            <a:endParaRPr lang="en-US" dirty="0"/>
          </a:p>
          <a:p>
            <a:r>
              <a:rPr lang="fr-FR" u="sng" dirty="0">
                <a:hlinkClick r:id="rId2"/>
              </a:rPr>
              <a:t>http://www.cifor.org/publications/pdf_files/cop/fd2_cameroon/session%203%20presentation/Vuln%C3%A9rabilit%C3%A9%20&amp;%20adaptation%20mangroves_Forest%20Day_10%20nov%2009.pdf</a:t>
            </a:r>
            <a:r>
              <a:rPr lang="fr-FR" dirty="0"/>
              <a:t>; </a:t>
            </a:r>
            <a:r>
              <a:rPr lang="fr-FR" u="sng" dirty="0">
                <a:hlinkClick r:id="rId3"/>
              </a:rPr>
              <a:t>http://www.iucn.org/fr/ressources/focus/uicn_durban_focus_fr/</a:t>
            </a:r>
            <a:endParaRPr lang="en-US" dirty="0"/>
          </a:p>
          <a:p>
            <a:r>
              <a:rPr lang="fr-FR" dirty="0"/>
              <a:t>http://data.iucn.org/dbtw-wpd/edocs/2006-041.pdf</a:t>
            </a:r>
            <a:endParaRPr lang="en-US" dirty="0"/>
          </a:p>
          <a:p>
            <a:r>
              <a:rPr lang="fr-FR" u="sng" dirty="0">
                <a:hlinkClick r:id="rId4"/>
              </a:rPr>
              <a:t>http://www.iucn.org/fr/nouvelles_homepage/nouvelles_par_region/oceanie_news/?</a:t>
            </a:r>
            <a:r>
              <a:rPr lang="fr-FR" u="sng" dirty="0" smtClean="0">
                <a:hlinkClick r:id="rId4"/>
              </a:rPr>
              <a:t>8382/Work-for-mangroves-gets-new-look</a:t>
            </a:r>
            <a:endParaRPr lang="fr-FR" u="sng" dirty="0" smtClean="0"/>
          </a:p>
          <a:p>
            <a:endParaRPr lang="fr-FR" u="sng" dirty="0"/>
          </a:p>
          <a:p>
            <a:r>
              <a:rPr lang="fr-FR" dirty="0"/>
              <a:t>Une étude conduite par une équipe du Service des Forêts des Etats Unis d’Amérique et des scientifiques d’université montre que les forêts de mangroves stockent plus de carbone que la plupart de tous les types de forêts du monde. Leur témoignage est publié  dans le « the journal Nature </a:t>
            </a:r>
            <a:r>
              <a:rPr lang="fr-FR" dirty="0" err="1"/>
              <a:t>Geoscience</a:t>
            </a:r>
            <a:r>
              <a:rPr lang="fr-FR" dirty="0"/>
              <a:t>. (</a:t>
            </a:r>
            <a:r>
              <a:rPr lang="fr-FR" u="sng" dirty="0">
                <a:hlinkClick r:id="rId5"/>
              </a:rPr>
              <a:t>www.nature.com/naturegeoscience.com</a:t>
            </a:r>
            <a:r>
              <a:rPr lang="fr-FR" dirty="0"/>
              <a:t>).</a:t>
            </a:r>
            <a:endParaRPr lang="en-US" dirty="0"/>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14291"/>
            <a:ext cx="7772400" cy="571503"/>
          </a:xfrm>
        </p:spPr>
        <p:txBody>
          <a:bodyPr>
            <a:normAutofit fontScale="90000"/>
          </a:bodyPr>
          <a:lstStyle/>
          <a:p>
            <a:r>
              <a:rPr lang="fr-FR" b="1" dirty="0" smtClean="0"/>
              <a:t>Utilité des Mangroves</a:t>
            </a:r>
            <a:endParaRPr lang="en-US" b="1" dirty="0"/>
          </a:p>
        </p:txBody>
      </p:sp>
      <p:sp>
        <p:nvSpPr>
          <p:cNvPr id="3" name="Subtitle 2"/>
          <p:cNvSpPr>
            <a:spLocks noGrp="1"/>
          </p:cNvSpPr>
          <p:nvPr>
            <p:ph type="subTitle" idx="1"/>
          </p:nvPr>
        </p:nvSpPr>
        <p:spPr>
          <a:xfrm>
            <a:off x="214282" y="1000108"/>
            <a:ext cx="4714908" cy="5715016"/>
          </a:xfrm>
        </p:spPr>
        <p:txBody>
          <a:bodyPr>
            <a:noAutofit/>
          </a:bodyPr>
          <a:lstStyle/>
          <a:p>
            <a:pPr algn="l"/>
            <a:r>
              <a:rPr lang="fr-FR" sz="1800" dirty="0" smtClean="0">
                <a:solidFill>
                  <a:schemeClr val="tx1"/>
                </a:solidFill>
              </a:rPr>
              <a:t>Contribuent </a:t>
            </a:r>
            <a:r>
              <a:rPr lang="fr-FR" sz="1800" dirty="0">
                <a:solidFill>
                  <a:schemeClr val="tx1"/>
                </a:solidFill>
              </a:rPr>
              <a:t>à la subsistance des populations aux échelles locale et </a:t>
            </a:r>
            <a:r>
              <a:rPr lang="fr-FR" sz="1800" dirty="0" smtClean="0">
                <a:solidFill>
                  <a:schemeClr val="tx1"/>
                </a:solidFill>
              </a:rPr>
              <a:t>globale à travers  ressources halieutiques </a:t>
            </a:r>
            <a:r>
              <a:rPr lang="fr-FR" sz="1800" dirty="0">
                <a:solidFill>
                  <a:schemeClr val="tx1"/>
                </a:solidFill>
              </a:rPr>
              <a:t>et </a:t>
            </a:r>
            <a:r>
              <a:rPr lang="fr-FR" sz="1800" dirty="0" smtClean="0">
                <a:solidFill>
                  <a:schemeClr val="tx1"/>
                </a:solidFill>
              </a:rPr>
              <a:t>forestières. </a:t>
            </a:r>
          </a:p>
          <a:p>
            <a:pPr algn="l"/>
            <a:endParaRPr lang="fr-FR" sz="900" dirty="0" smtClean="0">
              <a:solidFill>
                <a:schemeClr val="tx1"/>
              </a:solidFill>
            </a:endParaRPr>
          </a:p>
          <a:p>
            <a:pPr algn="l"/>
            <a:r>
              <a:rPr lang="fr-FR" sz="1800" dirty="0" smtClean="0">
                <a:solidFill>
                  <a:schemeClr val="tx1"/>
                </a:solidFill>
              </a:rPr>
              <a:t>Mangroves </a:t>
            </a:r>
            <a:r>
              <a:rPr lang="fr-FR" sz="1800" dirty="0">
                <a:solidFill>
                  <a:schemeClr val="tx1"/>
                </a:solidFill>
              </a:rPr>
              <a:t>servent d’habitats </a:t>
            </a:r>
            <a:r>
              <a:rPr lang="fr-FR" sz="1800" dirty="0" smtClean="0">
                <a:solidFill>
                  <a:schemeClr val="tx1"/>
                </a:solidFill>
              </a:rPr>
              <a:t>de PBROM (tigre </a:t>
            </a:r>
            <a:r>
              <a:rPr lang="fr-FR" sz="1800" dirty="0">
                <a:solidFill>
                  <a:schemeClr val="tx1"/>
                </a:solidFill>
              </a:rPr>
              <a:t>royal du Bengale, le léopard et le daim tacheté  dans les Sundarbans en Inde, les sangliers et le chevrotain  en Asie du Sud et du </a:t>
            </a:r>
            <a:r>
              <a:rPr lang="fr-FR" sz="1800" dirty="0" smtClean="0">
                <a:solidFill>
                  <a:schemeClr val="tx1"/>
                </a:solidFill>
              </a:rPr>
              <a:t>Sud-est). </a:t>
            </a:r>
          </a:p>
          <a:p>
            <a:pPr algn="l"/>
            <a:endParaRPr lang="fr-FR" sz="800" dirty="0" smtClean="0">
              <a:solidFill>
                <a:schemeClr val="tx1"/>
              </a:solidFill>
            </a:endParaRPr>
          </a:p>
          <a:p>
            <a:pPr algn="l"/>
            <a:r>
              <a:rPr lang="fr-FR" sz="1800" dirty="0" smtClean="0">
                <a:solidFill>
                  <a:schemeClr val="tx1"/>
                </a:solidFill>
              </a:rPr>
              <a:t>Mangroves = importants </a:t>
            </a:r>
            <a:r>
              <a:rPr lang="fr-FR" sz="1800" dirty="0">
                <a:solidFill>
                  <a:schemeClr val="tx1"/>
                </a:solidFill>
              </a:rPr>
              <a:t>puits de carbone et de ceintures vertes et qui protègent les zones côtières contre les catastrophes naturelles. </a:t>
            </a:r>
            <a:endParaRPr lang="fr-FR" sz="1800" dirty="0" smtClean="0">
              <a:solidFill>
                <a:schemeClr val="tx1"/>
              </a:solidFill>
            </a:endParaRPr>
          </a:p>
          <a:p>
            <a:pPr algn="l"/>
            <a:endParaRPr lang="fr-FR" sz="800" dirty="0" smtClean="0">
              <a:solidFill>
                <a:schemeClr val="tx1"/>
              </a:solidFill>
            </a:endParaRPr>
          </a:p>
          <a:p>
            <a:pPr algn="l"/>
            <a:r>
              <a:rPr lang="fr-FR" sz="1800" dirty="0" smtClean="0">
                <a:solidFill>
                  <a:schemeClr val="tx1"/>
                </a:solidFill>
              </a:rPr>
              <a:t>Mangroves = écosystèmes </a:t>
            </a:r>
            <a:r>
              <a:rPr lang="fr-FR" sz="1800" dirty="0">
                <a:solidFill>
                  <a:schemeClr val="tx1"/>
                </a:solidFill>
              </a:rPr>
              <a:t>particuliers qui entretiennent des liens écologiques avec le milieu terrestre à travers les systèmes fluviaux qui se jettent dans la mer. </a:t>
            </a:r>
            <a:endParaRPr lang="fr-FR" sz="1800" dirty="0" smtClean="0">
              <a:solidFill>
                <a:schemeClr val="tx1"/>
              </a:solidFill>
            </a:endParaRPr>
          </a:p>
          <a:p>
            <a:pPr algn="l"/>
            <a:endParaRPr lang="fr-FR" sz="800" dirty="0" smtClean="0">
              <a:solidFill>
                <a:schemeClr val="tx1"/>
              </a:solidFill>
            </a:endParaRPr>
          </a:p>
          <a:p>
            <a:pPr algn="l"/>
            <a:r>
              <a:rPr lang="fr-FR" sz="1800" dirty="0" smtClean="0">
                <a:solidFill>
                  <a:schemeClr val="tx1"/>
                </a:solidFill>
              </a:rPr>
              <a:t>Mangroves </a:t>
            </a:r>
            <a:r>
              <a:rPr lang="fr-FR" sz="1800" dirty="0">
                <a:solidFill>
                  <a:schemeClr val="tx1"/>
                </a:solidFill>
              </a:rPr>
              <a:t>forment avec  les herbiers marins et les récifs coralliens des corridors biologiques indispensables au maintien de la diversité biologique marine et côtière.  </a:t>
            </a:r>
            <a:endParaRPr lang="fr-FR" sz="1800" dirty="0" smtClean="0">
              <a:solidFill>
                <a:schemeClr val="tx1"/>
              </a:solidFill>
            </a:endParaRPr>
          </a:p>
        </p:txBody>
      </p:sp>
      <p:pic>
        <p:nvPicPr>
          <p:cNvPr id="15361" name="Picture 1" descr="C:\Users\ouedraogop\Desktop\crabe-de-mangrove.jpg"/>
          <p:cNvPicPr>
            <a:picLocks noChangeAspect="1" noChangeArrowheads="1"/>
          </p:cNvPicPr>
          <p:nvPr/>
        </p:nvPicPr>
        <p:blipFill>
          <a:blip r:embed="rId2" cstate="print"/>
          <a:srcRect/>
          <a:stretch>
            <a:fillRect/>
          </a:stretch>
        </p:blipFill>
        <p:spPr bwMode="auto">
          <a:xfrm>
            <a:off x="4857395" y="1428736"/>
            <a:ext cx="4196267" cy="3143272"/>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7158" y="71414"/>
            <a:ext cx="8358246" cy="857256"/>
          </a:xfrm>
        </p:spPr>
        <p:txBody>
          <a:bodyPr>
            <a:normAutofit/>
          </a:bodyPr>
          <a:lstStyle/>
          <a:p>
            <a:r>
              <a:rPr lang="fr-FR" sz="3000" b="1" dirty="0" smtClean="0"/>
              <a:t>Pourquoi se préoccuper des Forêts de Mangroves?</a:t>
            </a:r>
            <a:endParaRPr lang="en-US" sz="3000" b="1" dirty="0"/>
          </a:p>
        </p:txBody>
      </p:sp>
      <p:sp>
        <p:nvSpPr>
          <p:cNvPr id="3" name="Subtitle 2"/>
          <p:cNvSpPr>
            <a:spLocks noGrp="1"/>
          </p:cNvSpPr>
          <p:nvPr>
            <p:ph type="subTitle" idx="1"/>
          </p:nvPr>
        </p:nvSpPr>
        <p:spPr>
          <a:xfrm>
            <a:off x="142844" y="928670"/>
            <a:ext cx="8643998" cy="5786478"/>
          </a:xfrm>
        </p:spPr>
        <p:txBody>
          <a:bodyPr>
            <a:normAutofit fontScale="85000" lnSpcReduction="10000"/>
          </a:bodyPr>
          <a:lstStyle/>
          <a:p>
            <a:pPr algn="l"/>
            <a:r>
              <a:rPr lang="fr-FR" dirty="0" smtClean="0">
                <a:solidFill>
                  <a:schemeClr val="tx1"/>
                </a:solidFill>
              </a:rPr>
              <a:t>Leur dégradation rapide est devenue préoccupante car leur disparition entraine la perte  des services éco-systémiques qu'elles apportent aux sociétés humaines : </a:t>
            </a:r>
          </a:p>
          <a:p>
            <a:pPr algn="l">
              <a:buFont typeface="Wingdings" pitchFamily="2" charset="2"/>
              <a:buChar char="§"/>
            </a:pPr>
            <a:r>
              <a:rPr lang="fr-FR" dirty="0" smtClean="0">
                <a:solidFill>
                  <a:schemeClr val="tx1"/>
                </a:solidFill>
              </a:rPr>
              <a:t>perte de stabilisation  de certaines zones côtières fragiles , </a:t>
            </a:r>
          </a:p>
          <a:p>
            <a:pPr algn="l">
              <a:buFont typeface="Wingdings" pitchFamily="2" charset="2"/>
              <a:buChar char="§"/>
            </a:pPr>
            <a:r>
              <a:rPr lang="fr-FR" dirty="0" smtClean="0">
                <a:solidFill>
                  <a:schemeClr val="tx1"/>
                </a:solidFill>
              </a:rPr>
              <a:t>perte de sources protéiniques essentielles pour la santé  de couches sociales vulnérables, </a:t>
            </a:r>
          </a:p>
          <a:p>
            <a:pPr algn="l">
              <a:buFont typeface="Wingdings" pitchFamily="2" charset="2"/>
              <a:buChar char="§"/>
            </a:pPr>
            <a:r>
              <a:rPr lang="fr-FR" dirty="0" smtClean="0">
                <a:solidFill>
                  <a:schemeClr val="tx1"/>
                </a:solidFill>
              </a:rPr>
              <a:t>perte de la  résilience écologique des écosystèmes après les cyclones et tsunamis et face aux effets du dérèglement climatique, incluant la montée des océans. </a:t>
            </a:r>
          </a:p>
          <a:p>
            <a:pPr algn="l"/>
            <a:endParaRPr lang="fr-FR" dirty="0" smtClean="0">
              <a:solidFill>
                <a:schemeClr val="tx1"/>
              </a:solidFill>
            </a:endParaRPr>
          </a:p>
          <a:p>
            <a:pPr algn="l"/>
            <a:r>
              <a:rPr lang="fr-FR" dirty="0" smtClean="0">
                <a:solidFill>
                  <a:schemeClr val="tx1"/>
                </a:solidFill>
              </a:rPr>
              <a:t>A surface égale, les mangroves stockent beaucoup plus de carbone que tout autre type de forêts. La perte de mangroves s’accompagne d’émission de carbone aggravant les changements climatiques. </a:t>
            </a:r>
            <a:endParaRPr lang="en-US" dirty="0" smtClean="0">
              <a:solidFill>
                <a:schemeClr val="tx1"/>
              </a:solidFill>
            </a:endParaRP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0034" y="285729"/>
            <a:ext cx="7772400" cy="1071570"/>
          </a:xfrm>
        </p:spPr>
        <p:txBody>
          <a:bodyPr/>
          <a:lstStyle/>
          <a:p>
            <a:r>
              <a:rPr lang="fr-FR" b="1" dirty="0" smtClean="0"/>
              <a:t>Sources de perte des mangroves</a:t>
            </a:r>
            <a:endParaRPr lang="en-US" b="1" dirty="0"/>
          </a:p>
        </p:txBody>
      </p:sp>
      <p:sp>
        <p:nvSpPr>
          <p:cNvPr id="3" name="Subtitle 2"/>
          <p:cNvSpPr>
            <a:spLocks noGrp="1"/>
          </p:cNvSpPr>
          <p:nvPr>
            <p:ph type="subTitle" idx="1"/>
          </p:nvPr>
        </p:nvSpPr>
        <p:spPr>
          <a:xfrm>
            <a:off x="285720" y="1428736"/>
            <a:ext cx="3429024" cy="5143536"/>
          </a:xfrm>
        </p:spPr>
        <p:txBody>
          <a:bodyPr>
            <a:normAutofit fontScale="92500" lnSpcReduction="20000"/>
          </a:bodyPr>
          <a:lstStyle/>
          <a:p>
            <a:pPr algn="l">
              <a:buFontTx/>
              <a:buChar char="-"/>
            </a:pPr>
            <a:r>
              <a:rPr lang="fr-FR" dirty="0" smtClean="0">
                <a:solidFill>
                  <a:schemeClr val="tx1"/>
                </a:solidFill>
              </a:rPr>
              <a:t> Les conversions directes du milieu pour la pratique de l'aquaculture, celle de l'agriculture et l’urbanisation. </a:t>
            </a:r>
          </a:p>
          <a:p>
            <a:pPr algn="l">
              <a:buFontTx/>
              <a:buChar char="-"/>
            </a:pPr>
            <a:endParaRPr lang="fr-FR" dirty="0" smtClean="0">
              <a:solidFill>
                <a:schemeClr val="tx1"/>
              </a:solidFill>
            </a:endParaRPr>
          </a:p>
          <a:p>
            <a:pPr algn="l">
              <a:buFontTx/>
              <a:buChar char="-"/>
            </a:pPr>
            <a:r>
              <a:rPr lang="fr-FR" dirty="0" smtClean="0">
                <a:solidFill>
                  <a:schemeClr val="tx1"/>
                </a:solidFill>
              </a:rPr>
              <a:t> Les zones côtières sont généralement densément peuplées et la pression sur la terre est souvent la plus intense. </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3714744" y="1285860"/>
            <a:ext cx="5121838" cy="5000660"/>
          </a:xfrm>
          <a:prstGeom prst="rect">
            <a:avLst/>
          </a:prstGeom>
          <a:noFill/>
          <a:ln w="9525">
            <a:noFill/>
            <a:miter lim="800000"/>
            <a:headEnd/>
            <a:tailEnd/>
          </a:ln>
          <a:effectLst/>
        </p:spPr>
      </p:pic>
      <p:sp>
        <p:nvSpPr>
          <p:cNvPr id="5" name="TextBox 4"/>
          <p:cNvSpPr txBox="1"/>
          <p:nvPr/>
        </p:nvSpPr>
        <p:spPr>
          <a:xfrm>
            <a:off x="4500562" y="6417254"/>
            <a:ext cx="3643338" cy="369332"/>
          </a:xfrm>
          <a:prstGeom prst="rect">
            <a:avLst/>
          </a:prstGeom>
          <a:noFill/>
        </p:spPr>
        <p:txBody>
          <a:bodyPr wrap="square" rtlCol="0">
            <a:spAutoFit/>
          </a:bodyPr>
          <a:lstStyle/>
          <a:p>
            <a:r>
              <a:rPr lang="fr-FR" dirty="0" smtClean="0"/>
              <a:t>Erosion à </a:t>
            </a:r>
            <a:r>
              <a:rPr lang="fr-FR" dirty="0" err="1" smtClean="0"/>
              <a:t>Gazi</a:t>
            </a:r>
            <a:r>
              <a:rPr lang="fr-FR" dirty="0" smtClean="0"/>
              <a:t> </a:t>
            </a:r>
            <a:r>
              <a:rPr lang="fr-FR" dirty="0" err="1" smtClean="0"/>
              <a:t>Bay</a:t>
            </a:r>
            <a:r>
              <a:rPr lang="fr-FR" dirty="0" smtClean="0"/>
              <a:t> au Kenya</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orld_map_mangrove_distribution"/>
          <p:cNvPicPr/>
          <p:nvPr/>
        </p:nvPicPr>
        <p:blipFill>
          <a:blip r:embed="rId2" cstate="print"/>
          <a:srcRect/>
          <a:stretch>
            <a:fillRect/>
          </a:stretch>
        </p:blipFill>
        <p:spPr bwMode="auto">
          <a:xfrm>
            <a:off x="214282" y="500042"/>
            <a:ext cx="8501122" cy="5214974"/>
          </a:xfrm>
          <a:prstGeom prst="rect">
            <a:avLst/>
          </a:prstGeom>
          <a:noFill/>
          <a:ln w="9525" algn="in">
            <a:noFill/>
            <a:miter lim="800000"/>
            <a:headEnd/>
            <a:tailEnd/>
          </a:ln>
          <a:effectLst/>
        </p:spPr>
      </p:pic>
      <p:sp>
        <p:nvSpPr>
          <p:cNvPr id="3" name="Rectangle 2"/>
          <p:cNvSpPr/>
          <p:nvPr/>
        </p:nvSpPr>
        <p:spPr>
          <a:xfrm>
            <a:off x="1142976" y="6417254"/>
            <a:ext cx="7286676" cy="369332"/>
          </a:xfrm>
          <a:prstGeom prst="rect">
            <a:avLst/>
          </a:prstGeom>
        </p:spPr>
        <p:txBody>
          <a:bodyPr wrap="square">
            <a:spAutoFit/>
          </a:bodyPr>
          <a:lstStyle/>
          <a:p>
            <a:pPr algn="ctr"/>
            <a:r>
              <a:rPr lang="fr-FR" b="1" dirty="0" smtClean="0"/>
              <a:t>Carte de la distribution mondiale des Mangroves </a:t>
            </a:r>
            <a:endParaRPr lang="en-US" dirty="0"/>
          </a:p>
        </p:txBody>
      </p:sp>
      <p:sp>
        <p:nvSpPr>
          <p:cNvPr id="14337" name="Rectangle 1"/>
          <p:cNvSpPr>
            <a:spLocks noChangeArrowheads="1"/>
          </p:cNvSpPr>
          <p:nvPr/>
        </p:nvSpPr>
        <p:spPr bwMode="auto">
          <a:xfrm>
            <a:off x="214282" y="5884249"/>
            <a:ext cx="8715436"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Source: </a:t>
            </a:r>
            <a:r>
              <a:rPr kumimoji="0" lang="en-US" sz="11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From Wikipedia </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hlinkClick r:id="rId3"/>
              </a:rPr>
              <a:t>http://fr.wikipedia.org/wiki/Mangrove</a:t>
            </a:r>
            <a:r>
              <a:rPr kumimoji="0" lang="en-US" sz="11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8596" y="357167"/>
            <a:ext cx="7772400" cy="714379"/>
          </a:xfrm>
        </p:spPr>
        <p:txBody>
          <a:bodyPr>
            <a:normAutofit/>
          </a:bodyPr>
          <a:lstStyle/>
          <a:p>
            <a:r>
              <a:rPr lang="fr-FR" sz="3000" b="1" dirty="0" smtClean="0"/>
              <a:t>Superficies des Forêts de Mangroves</a:t>
            </a:r>
            <a:endParaRPr lang="en-US" sz="3000" b="1" dirty="0"/>
          </a:p>
        </p:txBody>
      </p:sp>
      <p:sp>
        <p:nvSpPr>
          <p:cNvPr id="3" name="Subtitle 2"/>
          <p:cNvSpPr>
            <a:spLocks noGrp="1"/>
          </p:cNvSpPr>
          <p:nvPr>
            <p:ph type="subTitle" idx="1"/>
          </p:nvPr>
        </p:nvSpPr>
        <p:spPr>
          <a:xfrm>
            <a:off x="142844" y="1142984"/>
            <a:ext cx="3714776" cy="5429288"/>
          </a:xfrm>
        </p:spPr>
        <p:txBody>
          <a:bodyPr>
            <a:normAutofit fontScale="62500" lnSpcReduction="20000"/>
          </a:bodyPr>
          <a:lstStyle/>
          <a:p>
            <a:pPr algn="l"/>
            <a:r>
              <a:rPr lang="fr-FR" dirty="0" smtClean="0">
                <a:solidFill>
                  <a:schemeClr val="tx1"/>
                </a:solidFill>
              </a:rPr>
              <a:t>En </a:t>
            </a:r>
            <a:r>
              <a:rPr lang="fr-FR" dirty="0">
                <a:solidFill>
                  <a:schemeClr val="tx1"/>
                </a:solidFill>
              </a:rPr>
              <a:t>1980 </a:t>
            </a:r>
            <a:r>
              <a:rPr lang="fr-FR" dirty="0" smtClean="0">
                <a:solidFill>
                  <a:schemeClr val="tx1"/>
                </a:solidFill>
              </a:rPr>
              <a:t>FAO/PNUE trouvait </a:t>
            </a:r>
            <a:r>
              <a:rPr lang="fr-FR" dirty="0">
                <a:solidFill>
                  <a:schemeClr val="tx1"/>
                </a:solidFill>
              </a:rPr>
              <a:t>environ 15,6 millions d'hectares. </a:t>
            </a:r>
            <a:r>
              <a:rPr lang="fr-FR" dirty="0" smtClean="0">
                <a:solidFill>
                  <a:schemeClr val="tx1"/>
                </a:solidFill>
              </a:rPr>
              <a:t>En 2007: superficie </a:t>
            </a:r>
            <a:r>
              <a:rPr lang="fr-FR" dirty="0">
                <a:solidFill>
                  <a:schemeClr val="tx1"/>
                </a:solidFill>
              </a:rPr>
              <a:t>varie entre 12 et 20 millions d'hectares (FAO, 2007). </a:t>
            </a:r>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Les récentes estimations: superficie </a:t>
            </a:r>
            <a:r>
              <a:rPr lang="fr-FR" dirty="0">
                <a:solidFill>
                  <a:schemeClr val="tx1"/>
                </a:solidFill>
              </a:rPr>
              <a:t>totale d'environ 15,2 millions d'hectares, avec les plus grandes superficies en Asie et en Afrique, suivie par l'Amérique du Nord et Centrale. </a:t>
            </a:r>
            <a:endParaRPr lang="fr-FR" dirty="0" smtClean="0">
              <a:solidFill>
                <a:schemeClr val="tx1"/>
              </a:solidFill>
            </a:endParaRPr>
          </a:p>
          <a:p>
            <a:pPr algn="l"/>
            <a:endParaRPr lang="fr-FR" dirty="0" smtClean="0">
              <a:solidFill>
                <a:schemeClr val="tx1"/>
              </a:solidFill>
            </a:endParaRPr>
          </a:p>
          <a:p>
            <a:pPr algn="l"/>
            <a:r>
              <a:rPr lang="fr-FR" dirty="0" smtClean="0">
                <a:solidFill>
                  <a:schemeClr val="tx1"/>
                </a:solidFill>
              </a:rPr>
              <a:t>Le taux </a:t>
            </a:r>
            <a:r>
              <a:rPr lang="fr-FR" dirty="0">
                <a:solidFill>
                  <a:schemeClr val="tx1"/>
                </a:solidFill>
              </a:rPr>
              <a:t>de perte nette semble avoir ralenti, reflétant une prise de conscience accrue de la valeur des écosystèmes de mangrove, mais le taux annuel de perte est toujours anormalement élevé. </a:t>
            </a:r>
            <a:endParaRPr lang="fr-FR" dirty="0" smtClean="0">
              <a:solidFill>
                <a:schemeClr val="tx1"/>
              </a:solidFill>
            </a:endParaRPr>
          </a:p>
          <a:p>
            <a:endParaRPr lang="en-US" dirty="0"/>
          </a:p>
        </p:txBody>
      </p:sp>
      <p:pic>
        <p:nvPicPr>
          <p:cNvPr id="13313" name="Picture 1" descr="C:\Users\ouedraogop\Desktop\mangrove-asnnc-m_lorfanfant.jpg"/>
          <p:cNvPicPr>
            <a:picLocks noChangeAspect="1" noChangeArrowheads="1"/>
          </p:cNvPicPr>
          <p:nvPr/>
        </p:nvPicPr>
        <p:blipFill>
          <a:blip r:embed="rId2" cstate="print"/>
          <a:srcRect/>
          <a:stretch>
            <a:fillRect/>
          </a:stretch>
        </p:blipFill>
        <p:spPr bwMode="auto">
          <a:xfrm>
            <a:off x="3857620" y="1500174"/>
            <a:ext cx="4953035" cy="3714776"/>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85720" y="285728"/>
          <a:ext cx="8358246" cy="6143668"/>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85720" y="785794"/>
          <a:ext cx="8358247" cy="5715039"/>
        </p:xfrm>
        <a:graphic>
          <a:graphicData uri="http://schemas.openxmlformats.org/drawingml/2006/table">
            <a:tbl>
              <a:tblPr/>
              <a:tblGrid>
                <a:gridCol w="1533165"/>
                <a:gridCol w="4108713"/>
                <a:gridCol w="1180704"/>
                <a:gridCol w="1535665"/>
              </a:tblGrid>
              <a:tr h="422412">
                <a:tc gridSpan="3">
                  <a:txBody>
                    <a:bodyPr/>
                    <a:lstStyle/>
                    <a:p>
                      <a:pPr algn="ctr">
                        <a:lnSpc>
                          <a:spcPct val="115000"/>
                        </a:lnSpc>
                        <a:spcAft>
                          <a:spcPts val="0"/>
                        </a:spcAft>
                      </a:pPr>
                      <a:r>
                        <a:rPr lang="fr-FR" sz="1100" b="1" dirty="0">
                          <a:latin typeface="Times New Roman"/>
                          <a:ea typeface="Times New Roman"/>
                          <a:cs typeface="Times New Roman"/>
                        </a:rPr>
                        <a:t>Tableau 1: </a:t>
                      </a:r>
                      <a:r>
                        <a:rPr lang="fr-FR" sz="1100" b="1" dirty="0">
                          <a:latin typeface="Times New Roman"/>
                          <a:ea typeface="Calibri"/>
                          <a:cs typeface="Times New Roman"/>
                        </a:rPr>
                        <a:t>Les plus grandes mangroves quasi-ininterrompues du </a:t>
                      </a:r>
                      <a:r>
                        <a:rPr lang="fr-FR" sz="1100" b="1" dirty="0" smtClean="0">
                          <a:latin typeface="Times New Roman"/>
                          <a:ea typeface="Calibri"/>
                          <a:cs typeface="Times New Roman"/>
                        </a:rPr>
                        <a:t>monde</a:t>
                      </a:r>
                    </a:p>
                    <a:p>
                      <a:pPr algn="ctr">
                        <a:lnSpc>
                          <a:spcPct val="115000"/>
                        </a:lnSpc>
                        <a:spcAft>
                          <a:spcPts val="0"/>
                        </a:spcAft>
                      </a:pPr>
                      <a:endParaRPr lang="en-US" sz="1100" dirty="0">
                        <a:latin typeface="Calibri"/>
                        <a:ea typeface="Calibri"/>
                        <a:cs typeface="Times New Roman"/>
                      </a:endParaRPr>
                    </a:p>
                  </a:txBody>
                  <a:tcPr marL="65633" marR="65633" marT="0"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a:txBody>
                    <a:bodyPr/>
                    <a:lstStyle/>
                    <a:p>
                      <a:pPr algn="l">
                        <a:lnSpc>
                          <a:spcPct val="115000"/>
                        </a:lnSpc>
                      </a:pPr>
                      <a:endParaRPr lang="en-US" sz="1100">
                        <a:latin typeface="Calibri"/>
                        <a:cs typeface="Times New Roman"/>
                      </a:endParaRPr>
                    </a:p>
                  </a:txBody>
                  <a:tcPr marL="65633" marR="65633" marT="0" marB="0" anchor="b">
                    <a:lnL>
                      <a:noFill/>
                    </a:lnL>
                    <a:lnR>
                      <a:noFill/>
                    </a:lnR>
                    <a:lnT>
                      <a:noFill/>
                    </a:lnT>
                    <a:lnB w="12700" cap="flat" cmpd="sng" algn="ctr">
                      <a:solidFill>
                        <a:srgbClr val="000000"/>
                      </a:solidFill>
                      <a:prstDash val="solid"/>
                      <a:round/>
                      <a:headEnd type="none" w="med" len="med"/>
                      <a:tailEnd type="none" w="med" len="med"/>
                    </a:lnB>
                  </a:tcPr>
                </a:tc>
              </a:tr>
              <a:tr h="622457">
                <a:tc>
                  <a:txBody>
                    <a:bodyPr/>
                    <a:lstStyle/>
                    <a:p>
                      <a:pPr algn="l">
                        <a:lnSpc>
                          <a:spcPct val="115000"/>
                        </a:lnSpc>
                        <a:spcAft>
                          <a:spcPts val="0"/>
                        </a:spcAft>
                      </a:pPr>
                      <a:r>
                        <a:rPr lang="en-US" sz="1400" b="1" dirty="0">
                          <a:latin typeface="Times New Roman"/>
                          <a:ea typeface="Times New Roman"/>
                          <a:cs typeface="Times New Roman"/>
                        </a:rPr>
                        <a:t>Mangrove  (Connection)</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dirty="0">
                          <a:latin typeface="Times New Roman"/>
                          <a:ea typeface="Times New Roman"/>
                          <a:cs typeface="Times New Roman"/>
                        </a:rPr>
                        <a:t>Description</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b="1">
                          <a:latin typeface="Times New Roman"/>
                          <a:ea typeface="Times New Roman"/>
                          <a:cs typeface="Times New Roman"/>
                        </a:rPr>
                        <a:t>Superficie (km2)</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b="1">
                          <a:latin typeface="Times New Roman"/>
                          <a:ea typeface="Times New Roman"/>
                          <a:cs typeface="Times New Roman"/>
                        </a:rPr>
                        <a:t>% du total global</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2967">
                <a:tc>
                  <a:txBody>
                    <a:bodyPr/>
                    <a:lstStyle/>
                    <a:p>
                      <a:pPr algn="l">
                        <a:lnSpc>
                          <a:spcPct val="115000"/>
                        </a:lnSpc>
                        <a:spcAft>
                          <a:spcPts val="0"/>
                        </a:spcAft>
                      </a:pPr>
                      <a:r>
                        <a:rPr lang="en-US" sz="1400">
                          <a:latin typeface="Times New Roman"/>
                          <a:ea typeface="Times New Roman"/>
                          <a:cs typeface="Times New Roman"/>
                        </a:rPr>
                        <a:t>Nord Brésil</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en-US" sz="1400" dirty="0">
                          <a:latin typeface="Times New Roman"/>
                          <a:ea typeface="Times New Roman"/>
                          <a:cs typeface="Times New Roman"/>
                        </a:rPr>
                        <a:t>Entre Belem and Sao Luis</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latin typeface="Times New Roman"/>
                          <a:ea typeface="Times New Roman"/>
                          <a:cs typeface="Times New Roman"/>
                        </a:rPr>
                        <a:t>6516</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latin typeface="Times New Roman"/>
                          <a:ea typeface="Times New Roman"/>
                          <a:cs typeface="Times New Roman"/>
                        </a:rPr>
                        <a:t>4.3</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457">
                <a:tc>
                  <a:txBody>
                    <a:bodyPr/>
                    <a:lstStyle/>
                    <a:p>
                      <a:pPr algn="l">
                        <a:lnSpc>
                          <a:spcPct val="115000"/>
                        </a:lnSpc>
                        <a:spcAft>
                          <a:spcPts val="0"/>
                        </a:spcAft>
                      </a:pPr>
                      <a:r>
                        <a:rPr lang="en-US" sz="1400" dirty="0" err="1">
                          <a:latin typeface="Times New Roman"/>
                          <a:ea typeface="Times New Roman"/>
                          <a:cs typeface="Times New Roman"/>
                        </a:rPr>
                        <a:t>Forêt</a:t>
                      </a:r>
                      <a:r>
                        <a:rPr lang="en-US" sz="1400" dirty="0">
                          <a:latin typeface="Times New Roman"/>
                          <a:ea typeface="Times New Roman"/>
                          <a:cs typeface="Times New Roman"/>
                        </a:rPr>
                        <a:t> de </a:t>
                      </a:r>
                      <a:r>
                        <a:rPr lang="en-US" sz="1400" dirty="0" err="1">
                          <a:latin typeface="Times New Roman"/>
                          <a:ea typeface="Times New Roman"/>
                          <a:cs typeface="Times New Roman"/>
                        </a:rPr>
                        <a:t>Sundarbans</a:t>
                      </a:r>
                      <a:r>
                        <a:rPr lang="en-US" sz="1400" dirty="0">
                          <a:latin typeface="Times New Roman"/>
                          <a:ea typeface="Times New Roman"/>
                          <a:cs typeface="Times New Roman"/>
                        </a:rPr>
                        <a:t> Forest</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Times New Roman"/>
                          <a:ea typeface="Calibri"/>
                          <a:cs typeface="Times New Roman"/>
                        </a:rPr>
                        <a:t>Contiguë au bloc deltaïque en Inde et au Bangladesh, qui s'étend jusqu'à 85 km à l’intérieur</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dirty="0">
                          <a:latin typeface="Times New Roman"/>
                          <a:ea typeface="Times New Roman"/>
                          <a:cs typeface="Times New Roman"/>
                        </a:rPr>
                        <a:t>6502</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latin typeface="Times New Roman"/>
                          <a:ea typeface="Times New Roman"/>
                          <a:cs typeface="Times New Roman"/>
                        </a:rPr>
                        <a:t>4.3</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457">
                <a:tc>
                  <a:txBody>
                    <a:bodyPr/>
                    <a:lstStyle/>
                    <a:p>
                      <a:pPr algn="l">
                        <a:lnSpc>
                          <a:spcPct val="115000"/>
                        </a:lnSpc>
                        <a:spcAft>
                          <a:spcPts val="0"/>
                        </a:spcAft>
                      </a:pPr>
                      <a:r>
                        <a:rPr lang="en-US" sz="1400">
                          <a:latin typeface="Times New Roman"/>
                          <a:ea typeface="Times New Roman"/>
                          <a:cs typeface="Times New Roman"/>
                        </a:rPr>
                        <a:t>Sud</a:t>
                      </a:r>
                      <a:r>
                        <a:rPr lang="fr-CM" sz="1400">
                          <a:latin typeface="Times New Roman"/>
                          <a:ea typeface="Times New Roman"/>
                          <a:cs typeface="Times New Roman"/>
                        </a:rPr>
                        <a:t> Papouasie</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a:latin typeface="Times New Roman"/>
                          <a:ea typeface="Calibri"/>
                          <a:cs typeface="Times New Roman"/>
                        </a:rPr>
                        <a:t>Contiguë aux côtes deltaïques (135 ° -139 ° E) avec aucune influence humaine importante</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dirty="0">
                          <a:latin typeface="Times New Roman"/>
                          <a:ea typeface="Times New Roman"/>
                          <a:cs typeface="Times New Roman"/>
                        </a:rPr>
                        <a:t>5345</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dirty="0">
                          <a:latin typeface="Times New Roman"/>
                          <a:ea typeface="Times New Roman"/>
                          <a:cs typeface="Times New Roman"/>
                        </a:rPr>
                        <a:t>3.5</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6145">
                <a:tc>
                  <a:txBody>
                    <a:bodyPr/>
                    <a:lstStyle/>
                    <a:p>
                      <a:pPr algn="l">
                        <a:lnSpc>
                          <a:spcPct val="115000"/>
                        </a:lnSpc>
                        <a:spcAft>
                          <a:spcPts val="0"/>
                        </a:spcAft>
                      </a:pPr>
                      <a:r>
                        <a:rPr lang="fr-FR" sz="1400">
                          <a:latin typeface="Times New Roman"/>
                          <a:ea typeface="Times New Roman"/>
                          <a:cs typeface="Times New Roman"/>
                        </a:rPr>
                        <a:t>Mangroves côtières de l’Afrique de l’Ouest(Les Rivières du Sud)</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dirty="0">
                          <a:latin typeface="Times New Roman"/>
                          <a:ea typeface="Calibri"/>
                          <a:cs typeface="Times New Roman"/>
                        </a:rPr>
                        <a:t>Bien qu'il existe un certain nombre de petites coupures, les mangroves sont presque continues sur plus de 1000 kilomètres de la côte du sud du Sénégal à la Sierra Leone centrale</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latin typeface="Times New Roman"/>
                          <a:ea typeface="Times New Roman"/>
                          <a:cs typeface="Times New Roman"/>
                        </a:rPr>
                        <a:t>7887</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dirty="0">
                          <a:latin typeface="Times New Roman"/>
                          <a:ea typeface="Times New Roman"/>
                          <a:cs typeface="Times New Roman"/>
                        </a:rPr>
                        <a:t>5.2</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22457">
                <a:tc>
                  <a:txBody>
                    <a:bodyPr/>
                    <a:lstStyle/>
                    <a:p>
                      <a:pPr algn="l">
                        <a:lnSpc>
                          <a:spcPct val="115000"/>
                        </a:lnSpc>
                        <a:spcAft>
                          <a:spcPts val="0"/>
                        </a:spcAft>
                      </a:pPr>
                      <a:r>
                        <a:rPr lang="en-US" sz="1400">
                          <a:latin typeface="Times New Roman"/>
                          <a:ea typeface="Times New Roman"/>
                          <a:cs typeface="Times New Roman"/>
                        </a:rPr>
                        <a:t>Delta du Niger</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a:latin typeface="Times New Roman"/>
                          <a:ea typeface="Calibri"/>
                          <a:cs typeface="Times New Roman"/>
                        </a:rPr>
                        <a:t>Contiguë aux mangroves deltaïques, les zones adjacentes au complexe de Cross River du Rio del Rey </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latin typeface="Times New Roman"/>
                          <a:ea typeface="Times New Roman"/>
                          <a:cs typeface="Times New Roman"/>
                        </a:rPr>
                        <a:t>6642</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dirty="0">
                          <a:latin typeface="Times New Roman"/>
                          <a:ea typeface="Times New Roman"/>
                          <a:cs typeface="Times New Roman"/>
                        </a:rPr>
                        <a:t>4.4</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33687">
                <a:tc>
                  <a:txBody>
                    <a:bodyPr/>
                    <a:lstStyle/>
                    <a:p>
                      <a:pPr algn="l">
                        <a:lnSpc>
                          <a:spcPct val="115000"/>
                        </a:lnSpc>
                        <a:spcAft>
                          <a:spcPts val="0"/>
                        </a:spcAft>
                      </a:pPr>
                      <a:r>
                        <a:rPr lang="en-US" sz="1400">
                          <a:latin typeface="Times New Roman"/>
                          <a:ea typeface="Times New Roman"/>
                          <a:cs typeface="Times New Roman"/>
                        </a:rPr>
                        <a:t>Mangroves de Orinico and Golf de Paria </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15000"/>
                        </a:lnSpc>
                        <a:spcAft>
                          <a:spcPts val="0"/>
                        </a:spcAft>
                      </a:pPr>
                      <a:r>
                        <a:rPr lang="fr-FR" sz="1400">
                          <a:latin typeface="Times New Roman"/>
                          <a:ea typeface="Calibri"/>
                          <a:cs typeface="Times New Roman"/>
                        </a:rPr>
                        <a:t>Systèmes deltaïques sur la côte Est du Venezuela</a:t>
                      </a:r>
                      <a:endParaRPr lang="en-US" sz="1400">
                        <a:latin typeface="Calibri"/>
                        <a:ea typeface="Calibri"/>
                        <a:cs typeface="Times New Roman"/>
                      </a:endParaRPr>
                    </a:p>
                    <a:p>
                      <a:pPr algn="l">
                        <a:lnSpc>
                          <a:spcPct val="115000"/>
                        </a:lnSpc>
                        <a:spcAft>
                          <a:spcPts val="0"/>
                        </a:spcAft>
                      </a:pPr>
                      <a:r>
                        <a:rPr lang="en-US" sz="1400">
                          <a:latin typeface="Times New Roman"/>
                          <a:ea typeface="Times New Roman"/>
                          <a:cs typeface="Times New Roman"/>
                        </a:rPr>
                        <a:t>Deltaic systems on Venezuela's east coast</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a:latin typeface="Times New Roman"/>
                          <a:ea typeface="Times New Roman"/>
                          <a:cs typeface="Times New Roman"/>
                        </a:rPr>
                        <a:t>2799</a:t>
                      </a:r>
                      <a:endParaRPr lang="en-US" sz="140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lnSpc>
                          <a:spcPct val="115000"/>
                        </a:lnSpc>
                        <a:spcAft>
                          <a:spcPts val="0"/>
                        </a:spcAft>
                      </a:pPr>
                      <a:r>
                        <a:rPr lang="en-US" sz="1400" dirty="0">
                          <a:latin typeface="Times New Roman"/>
                          <a:ea typeface="Times New Roman"/>
                          <a:cs typeface="Times New Roman"/>
                        </a:rPr>
                        <a:t>1.8</a:t>
                      </a:r>
                      <a:endParaRPr lang="en-US" sz="1400" dirty="0">
                        <a:latin typeface="Calibri"/>
                        <a:ea typeface="Calibri"/>
                        <a:cs typeface="Times New Roman"/>
                      </a:endParaRPr>
                    </a:p>
                  </a:txBody>
                  <a:tcPr marL="65633" marR="65633"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25" name="Rectangle 1"/>
          <p:cNvSpPr>
            <a:spLocks noChangeArrowheads="1"/>
          </p:cNvSpPr>
          <p:nvPr/>
        </p:nvSpPr>
        <p:spPr bwMode="auto">
          <a:xfrm>
            <a:off x="428596" y="293379"/>
            <a:ext cx="321471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Source: </a:t>
            </a:r>
            <a:r>
              <a:rPr kumimoji="0" lang="en-GB" sz="1400" b="0" i="0" u="none" strike="noStrike" cap="none" normalizeH="0" baseline="0" dirty="0" smtClean="0">
                <a:ln>
                  <a:noFill/>
                </a:ln>
                <a:solidFill>
                  <a:schemeClr val="tx1"/>
                </a:solidFill>
                <a:effectLst/>
                <a:latin typeface="Times New Roman" pitchFamily="18" charset="0"/>
                <a:cs typeface="Times New Roman" pitchFamily="18" charset="0"/>
              </a:rPr>
              <a:t>Spalding et al. (2010)</a:t>
            </a:r>
            <a:endParaRPr kumimoji="0" lang="en-US"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576DB10086924A4EB940A652F8E839CC" ma:contentTypeVersion="0" ma:contentTypeDescription="Crée un document." ma:contentTypeScope="" ma:versionID="7e6dd1436baa931a4a4fdff496862d39">
  <xsd:schema xmlns:xsd="http://www.w3.org/2001/XMLSchema" xmlns:xs="http://www.w3.org/2001/XMLSchema" xmlns:p="http://schemas.microsoft.com/office/2006/metadata/properties" xmlns:ns2="1729998d-4d9d-490a-98fe-bd0261ffff5d" targetNamespace="http://schemas.microsoft.com/office/2006/metadata/properties" ma:root="true" ma:fieldsID="9bf9f90a6de3039ae936084e3ff3d75e" ns2:_="">
    <xsd:import namespace="1729998d-4d9d-490a-98fe-bd0261ffff5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29998d-4d9d-490a-98fe-bd0261ffff5d" elementFormDefault="qualified">
    <xsd:import namespace="http://schemas.microsoft.com/office/2006/documentManagement/types"/>
    <xsd:import namespace="http://schemas.microsoft.com/office/infopath/2007/PartnerControls"/>
    <xsd:element name="_dlc_DocId" ma:index="8" nillable="true" ma:displayName="Valeur d’ID de document" ma:description="Valeur de l’ID de document affecté à cet élément." ma:internalName="_dlc_DocId" ma:readOnly="true">
      <xsd:simpleType>
        <xsd:restriction base="dms:Text"/>
      </xsd:simpleType>
    </xsd:element>
    <xsd:element name="_dlc_DocIdUrl" ma:index="9" nillable="true" ma:displayName="ID de document" ma:description="Lien permanent vers ce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Conserver l’ID" ma:description="Conserver l’ID lors de l’ajout."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1729998d-4d9d-490a-98fe-bd0261ffff5d">35SZ6KPDHQ54-225-158</_dlc_DocId>
    <_dlc_DocIdUrl xmlns="1729998d-4d9d-490a-98fe-bd0261ffff5d">
      <Url>https://sharepoint.uqac.ca/sites/synapse/comite_scientifique_forets/_layouts/DocIdRedir.aspx?ID=35SZ6KPDHQ54-225-158</Url>
      <Description>35SZ6KPDHQ54-225-158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E5A0D9-4AF7-4668-8D82-55F93218FCC0}">
  <ds:schemaRefs>
    <ds:schemaRef ds:uri="http://schemas.microsoft.com/sharepoint/events"/>
  </ds:schemaRefs>
</ds:datastoreItem>
</file>

<file path=customXml/itemProps2.xml><?xml version="1.0" encoding="utf-8"?>
<ds:datastoreItem xmlns:ds="http://schemas.openxmlformats.org/officeDocument/2006/customXml" ds:itemID="{08B1D355-85A3-4508-9CF9-5A05A1471EB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29998d-4d9d-490a-98fe-bd0261ffff5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EF0D4E-5437-42D8-9211-A2839972B108}">
  <ds:schemaRefs>
    <ds:schemaRef ds:uri="http://schemas.microsoft.com/office/2006/metadata/properties"/>
    <ds:schemaRef ds:uri="http://schemas.microsoft.com/office/infopath/2007/PartnerControls"/>
    <ds:schemaRef ds:uri="1729998d-4d9d-490a-98fe-bd0261ffff5d"/>
  </ds:schemaRefs>
</ds:datastoreItem>
</file>

<file path=customXml/itemProps4.xml><?xml version="1.0" encoding="utf-8"?>
<ds:datastoreItem xmlns:ds="http://schemas.openxmlformats.org/officeDocument/2006/customXml" ds:itemID="{BD3BCE6F-60FB-4733-AD8E-B52AE201F0B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217</TotalTime>
  <Words>2177</Words>
  <Application>Microsoft Office PowerPoint</Application>
  <PresentationFormat>Affichage à l'écran (4:3)</PresentationFormat>
  <Paragraphs>178</Paragraphs>
  <Slides>22</Slides>
  <Notes>0</Notes>
  <HiddenSlides>0</HiddenSlides>
  <MMClips>0</MMClips>
  <ScaleCrop>false</ScaleCrop>
  <HeadingPairs>
    <vt:vector size="4" baseType="variant">
      <vt:variant>
        <vt:lpstr>Thème</vt:lpstr>
      </vt:variant>
      <vt:variant>
        <vt:i4>1</vt:i4>
      </vt:variant>
      <vt:variant>
        <vt:lpstr>Titres des diapositives</vt:lpstr>
      </vt:variant>
      <vt:variant>
        <vt:i4>22</vt:i4>
      </vt:variant>
    </vt:vector>
  </HeadingPairs>
  <TitlesOfParts>
    <vt:vector size="23" baseType="lpstr">
      <vt:lpstr>Office Theme</vt:lpstr>
      <vt:lpstr>Par  Anada Tiéga et Paul Ouédraogo  Convention de Ramsar sur les Zones Humides</vt:lpstr>
      <vt:lpstr>Introduction</vt:lpstr>
      <vt:lpstr>Utilité des Mangroves</vt:lpstr>
      <vt:lpstr>Pourquoi se préoccuper des Forêts de Mangroves?</vt:lpstr>
      <vt:lpstr>Sources de perte des mangroves</vt:lpstr>
      <vt:lpstr>Diapositive 6</vt:lpstr>
      <vt:lpstr>Superficies des Forêts de Mangroves</vt:lpstr>
      <vt:lpstr>Diapositive 8</vt:lpstr>
      <vt:lpstr>Diapositive 9</vt:lpstr>
      <vt:lpstr>Les Forêts de Mangroves en Afrique</vt:lpstr>
      <vt:lpstr>Les Forêts de Mangroves en Asie</vt:lpstr>
      <vt:lpstr>Les Forêts de Mangroves en Amérique du Nord et Centrale et aux Caraïbes </vt:lpstr>
      <vt:lpstr>Les Forêts de Mangroves en Amérique du sud </vt:lpstr>
      <vt:lpstr>Les Forêts de Mangroves en Océanie</vt:lpstr>
      <vt:lpstr>Les fonctions principales des mangroves</vt:lpstr>
      <vt:lpstr>Les services écosystémiques des mangroves </vt:lpstr>
      <vt:lpstr>Illustration 1</vt:lpstr>
      <vt:lpstr>Illustrastion-2</vt:lpstr>
      <vt:lpstr>Illustrastion-3</vt:lpstr>
      <vt:lpstr>Illustration-4</vt:lpstr>
      <vt:lpstr>Conclusion</vt:lpstr>
      <vt:lpstr>Mangroves et changements climatiques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RAMSAR\ouedraogop</dc:creator>
  <cp:lastModifiedBy>jvermett</cp:lastModifiedBy>
  <cp:revision>25</cp:revision>
  <dcterms:created xsi:type="dcterms:W3CDTF">2012-02-06T02:43:01Z</dcterms:created>
  <dcterms:modified xsi:type="dcterms:W3CDTF">2012-03-14T14:47:17Z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0x010100576DB10086924A4EB940A652F8E839CC</vt:lpwstr>
  </property>
  <property fmtid="{D5CDD505-2E9C-101B-9397-08002B2CF9AE}" pid="3" name="_dlc_DocIdItemGuid">
    <vt:lpwstr>dddb89d7-a590-4d90-b8b4-a8eaec8b727f</vt:lpwstr>
  </property>
</Properties>
</file>