
<file path=[Content_Types].xml><?xml version="1.0" encoding="utf-8"?>
<Types xmlns="http://schemas.openxmlformats.org/package/2006/content-types">
  <Default Extension="pict" ContentType="image/pict"/>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Default Extension="pdf" ContentType="application/pdf"/>
  <Override PartName="/ppt/notesSlides/notesSlide6.xml" ContentType="application/vnd.openxmlformats-officedocument.presentationml.notes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73" r:id="rId1"/>
  </p:sldMasterIdLst>
  <p:notesMasterIdLst>
    <p:notesMasterId r:id="rId17"/>
  </p:notesMasterIdLst>
  <p:handoutMasterIdLst>
    <p:handoutMasterId r:id="rId18"/>
  </p:handoutMasterIdLst>
  <p:sldIdLst>
    <p:sldId id="292" r:id="rId2"/>
    <p:sldId id="258" r:id="rId3"/>
    <p:sldId id="259" r:id="rId4"/>
    <p:sldId id="257" r:id="rId5"/>
    <p:sldId id="293" r:id="rId6"/>
    <p:sldId id="263" r:id="rId7"/>
    <p:sldId id="267" r:id="rId8"/>
    <p:sldId id="265" r:id="rId9"/>
    <p:sldId id="268" r:id="rId10"/>
    <p:sldId id="286" r:id="rId11"/>
    <p:sldId id="264" r:id="rId12"/>
    <p:sldId id="271" r:id="rId13"/>
    <p:sldId id="269" r:id="rId14"/>
    <p:sldId id="270" r:id="rId15"/>
    <p:sldId id="262" r:id="rId1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76912E"/>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2448" autoAdjust="0"/>
    <p:restoredTop sz="79272" autoAdjust="0"/>
  </p:normalViewPr>
  <p:slideViewPr>
    <p:cSldViewPr snapToGrid="0" snapToObjects="1">
      <p:cViewPr>
        <p:scale>
          <a:sx n="100" d="100"/>
          <a:sy n="100" d="100"/>
        </p:scale>
        <p:origin x="-2016" y="-28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E2DBAD-F61C-7440-8AC6-81C9B86A8E6D}" type="datetimeFigureOut">
              <a:rPr lang="fr-FR" smtClean="0"/>
              <a:pPr/>
              <a:t>13/01/12</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6D790B-DE9F-8C48-993D-21846B2E4036}" type="slidenum">
              <a:rPr lang="fr-FR" smtClean="0"/>
              <a:pPr/>
              <a:t>‹#›</a:t>
            </a:fld>
            <a:endParaRPr lang="fr-F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96499F-C941-6143-BDE5-C4CCBB90BB59}" type="datetimeFigureOut">
              <a:rPr lang="fr-FR" smtClean="0"/>
              <a:pPr/>
              <a:t>13/01/12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834C86-4344-C744-ACCF-4C8DCD374B70}" type="slidenum">
              <a:rPr lang="fr-FR" smtClean="0"/>
              <a:pPr/>
              <a:t>‹#›</a:t>
            </a:fld>
            <a:endParaRPr lang="fr-FR"/>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Comité pilotage </a:t>
            </a:r>
            <a:r>
              <a:rPr lang="fr-FR" dirty="0" err="1" smtClean="0"/>
              <a:t>prevu</a:t>
            </a:r>
            <a:r>
              <a:rPr lang="fr-FR" baseline="0" dirty="0" smtClean="0"/>
              <a:t> fin janvier : parcellaire </a:t>
            </a:r>
            <a:r>
              <a:rPr lang="fr-FR" baseline="0" dirty="0" err="1" smtClean="0"/>
              <a:t>etabli</a:t>
            </a:r>
            <a:r>
              <a:rPr lang="fr-FR" baseline="0" dirty="0" smtClean="0"/>
              <a:t>, </a:t>
            </a:r>
            <a:r>
              <a:rPr lang="fr-FR" baseline="0" dirty="0" err="1" smtClean="0"/>
              <a:t>caracterisation</a:t>
            </a:r>
            <a:r>
              <a:rPr lang="fr-FR" baseline="0" dirty="0" smtClean="0"/>
              <a:t> fine des </a:t>
            </a:r>
            <a:r>
              <a:rPr lang="fr-FR" baseline="0" dirty="0" err="1" smtClean="0"/>
              <a:t>activites</a:t>
            </a:r>
            <a:r>
              <a:rPr lang="fr-FR" baseline="0" dirty="0" smtClean="0"/>
              <a:t> sur la zone du projet.</a:t>
            </a:r>
          </a:p>
          <a:p>
            <a:r>
              <a:rPr lang="fr-FR" baseline="0" dirty="0" smtClean="0"/>
              <a:t>Les concertations avec les acteurs vont </a:t>
            </a:r>
            <a:r>
              <a:rPr lang="fr-FR" baseline="0" dirty="0" err="1" smtClean="0"/>
              <a:t>debuter</a:t>
            </a:r>
            <a:r>
              <a:rPr lang="fr-FR" baseline="0" dirty="0" smtClean="0"/>
              <a:t> en </a:t>
            </a:r>
            <a:r>
              <a:rPr lang="fr-FR" baseline="0" dirty="0" err="1" smtClean="0"/>
              <a:t>fevrier</a:t>
            </a:r>
            <a:endParaRPr lang="fr-FR" dirty="0"/>
          </a:p>
        </p:txBody>
      </p:sp>
      <p:sp>
        <p:nvSpPr>
          <p:cNvPr id="4" name="Espace réservé du numéro de diapositive 3"/>
          <p:cNvSpPr>
            <a:spLocks noGrp="1"/>
          </p:cNvSpPr>
          <p:nvPr>
            <p:ph type="sldNum" sz="quarter" idx="10"/>
          </p:nvPr>
        </p:nvSpPr>
        <p:spPr/>
        <p:txBody>
          <a:bodyPr/>
          <a:lstStyle/>
          <a:p>
            <a:fld id="{6C834C86-4344-C744-ACCF-4C8DCD374B70}" type="slidenum">
              <a:rPr lang="fr-FR" smtClean="0"/>
              <a:pP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C834C86-4344-C744-ACCF-4C8DCD374B70}" type="slidenum">
              <a:rPr lang="fr-FR" smtClean="0"/>
              <a:pPr/>
              <a:t>15</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Fonctionnement biologique des sols ; populations</a:t>
            </a:r>
            <a:r>
              <a:rPr lang="fr-FR" baseline="0" dirty="0" smtClean="0"/>
              <a:t> microbiennes : </a:t>
            </a:r>
            <a:r>
              <a:rPr lang="fr-FR" baseline="0" dirty="0" err="1" smtClean="0"/>
              <a:t>Guiral</a:t>
            </a:r>
            <a:endParaRPr lang="fr-FR" baseline="0" dirty="0" smtClean="0"/>
          </a:p>
          <a:p>
            <a:r>
              <a:rPr lang="fr-FR" baseline="0" dirty="0" smtClean="0"/>
              <a:t>Imbert : végétation</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6C834C86-4344-C744-ACCF-4C8DCD374B70}" type="slidenum">
              <a:rPr lang="fr-FR" smtClean="0"/>
              <a:pPr/>
              <a:t>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C834C86-4344-C744-ACCF-4C8DCD374B70}" type="slidenum">
              <a:rPr lang="fr-FR" smtClean="0"/>
              <a:pPr/>
              <a:t>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C834C86-4344-C744-ACCF-4C8DCD374B70}" type="slidenum">
              <a:rPr lang="fr-FR" smtClean="0"/>
              <a:pPr/>
              <a:t>6</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lnSpc>
                <a:spcPct val="100000"/>
              </a:lnSpc>
              <a:spcBef>
                <a:spcPct val="0"/>
              </a:spcBef>
            </a:pPr>
            <a:fld id="{DA50ACFC-7826-264D-8AA2-4A923A56349A}" type="slidenum">
              <a:rPr lang="fr-FR" sz="1200" b="0"/>
              <a:pPr algn="r">
                <a:lnSpc>
                  <a:spcPct val="100000"/>
                </a:lnSpc>
                <a:spcBef>
                  <a:spcPct val="0"/>
                </a:spcBef>
              </a:pPr>
              <a:t>7</a:t>
            </a:fld>
            <a:endParaRPr lang="fr-FR" sz="1200" b="0"/>
          </a:p>
        </p:txBody>
      </p:sp>
      <p:sp>
        <p:nvSpPr>
          <p:cNvPr id="26627" name="Rectangle 1026"/>
          <p:cNvSpPr>
            <a:spLocks noGrp="1" noRot="1" noChangeAspect="1" noChangeArrowheads="1" noTextEdit="1"/>
          </p:cNvSpPr>
          <p:nvPr>
            <p:ph type="sldImg"/>
          </p:nvPr>
        </p:nvSpPr>
        <p:spPr>
          <a:solidFill>
            <a:srgbClr val="FFFFFF"/>
          </a:solidFill>
          <a:ln/>
        </p:spPr>
      </p:sp>
      <p:sp>
        <p:nvSpPr>
          <p:cNvPr id="26628" name="Rectangle 1027"/>
          <p:cNvSpPr>
            <a:spLocks noGrp="1" noChangeArrowheads="1"/>
          </p:cNvSpPr>
          <p:nvPr>
            <p:ph type="body" idx="1"/>
          </p:nvPr>
        </p:nvSpPr>
        <p:spPr>
          <a:solidFill>
            <a:srgbClr val="FFFFFF"/>
          </a:solidFill>
          <a:ln>
            <a:solidFill>
              <a:srgbClr val="000000"/>
            </a:solidFill>
          </a:ln>
        </p:spPr>
        <p:txBody>
          <a:bodyPr/>
          <a:lstStyle/>
          <a:p>
            <a:endParaRPr lang="fr-FR" sz="1200" kern="1200" dirty="0">
              <a:solidFill>
                <a:schemeClr val="tx1"/>
              </a:solidFill>
              <a:latin typeface="+mn-lt"/>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Tx/>
              <a:buNone/>
            </a:pP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C834C86-4344-C744-ACCF-4C8DCD374B70}" type="slidenum">
              <a:rPr lang="fr-FR" smtClean="0"/>
              <a:pPr/>
              <a:t>8</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C834C86-4344-C744-ACCF-4C8DCD374B70}" type="slidenum">
              <a:rPr lang="fr-FR" smtClean="0"/>
              <a:pPr/>
              <a:t>10</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err="1" smtClean="0"/>
              <a:t>Gauli</a:t>
            </a:r>
            <a:r>
              <a:rPr lang="fr-FR" dirty="0" smtClean="0"/>
              <a:t> : </a:t>
            </a:r>
            <a:r>
              <a:rPr lang="fr-FR" sz="1200" b="1" dirty="0" smtClean="0"/>
              <a:t> </a:t>
            </a:r>
            <a:r>
              <a:rPr lang="fr-FR" sz="1200" dirty="0" smtClean="0"/>
              <a:t>jeunes peuplements se développent sur les chablis provoqués par le cyclone dans d’anciennes futaies dominées par </a:t>
            </a:r>
            <a:r>
              <a:rPr lang="fr-FR" sz="1200" i="1" dirty="0" smtClean="0"/>
              <a:t>Rhizophora</a:t>
            </a:r>
            <a:r>
              <a:rPr lang="fr-FR" sz="1200" dirty="0" smtClean="0"/>
              <a:t> (et localement par </a:t>
            </a:r>
            <a:r>
              <a:rPr lang="fr-FR" sz="1200" i="1" dirty="0" err="1" smtClean="0"/>
              <a:t>Laguncularia</a:t>
            </a:r>
            <a:r>
              <a:rPr lang="fr-FR"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smtClean="0"/>
              <a:t>Le processus de cicatrisation est assuré par des semis et des réitérations de souche pour </a:t>
            </a:r>
            <a:r>
              <a:rPr lang="fr-FR" sz="1200" i="1" dirty="0" err="1" smtClean="0"/>
              <a:t>Laguncularia</a:t>
            </a:r>
            <a:r>
              <a:rPr lang="fr-FR" sz="1200" dirty="0" smtClean="0"/>
              <a:t>  et par la croissance des plantules </a:t>
            </a:r>
            <a:r>
              <a:rPr lang="fr-FR" sz="1200" dirty="0" err="1" smtClean="0"/>
              <a:t>pré-existantes</a:t>
            </a:r>
            <a:r>
              <a:rPr lang="fr-FR" sz="1200" dirty="0" smtClean="0"/>
              <a:t> de </a:t>
            </a:r>
            <a:r>
              <a:rPr lang="fr-FR" sz="1200" i="1" dirty="0" smtClean="0"/>
              <a:t>Rhizophora</a:t>
            </a:r>
            <a:r>
              <a:rPr lang="fr-FR" sz="1200" dirty="0" smtClean="0"/>
              <a:t> qui forment des ilots quasi </a:t>
            </a:r>
            <a:r>
              <a:rPr lang="fr-FR" sz="1200" dirty="0" err="1" smtClean="0"/>
              <a:t>monospécifique</a:t>
            </a:r>
            <a:r>
              <a:rPr lang="fr-FR" sz="1200" dirty="0" smtClean="0"/>
              <a:t> en peuplement très dense</a:t>
            </a:r>
            <a:endParaRPr lang="fr-FR" dirty="0"/>
          </a:p>
        </p:txBody>
      </p:sp>
      <p:sp>
        <p:nvSpPr>
          <p:cNvPr id="4" name="Espace réservé du numéro de diapositive 3"/>
          <p:cNvSpPr>
            <a:spLocks noGrp="1"/>
          </p:cNvSpPr>
          <p:nvPr>
            <p:ph type="sldNum" sz="quarter" idx="10"/>
          </p:nvPr>
        </p:nvSpPr>
        <p:spPr/>
        <p:txBody>
          <a:bodyPr/>
          <a:lstStyle/>
          <a:p>
            <a:fld id="{6C834C86-4344-C744-ACCF-4C8DCD374B70}" type="slidenum">
              <a:rPr lang="fr-FR" smtClean="0"/>
              <a:pPr/>
              <a:t>11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la complexité du terrain en 2010, avec des faciès de mangrove préservés, des faciès de mangrove en régénération, de faciès en transformation recolonisés par de nouvelles espèces (non mangrove) montre la difficulté d’obtenir une carte de la végétation actuelle ; à cette complexité naturelle, s’ajoute la mauvaise qualité radiométrique de l’image SPOT utilisée pour la classification. La bande proche infrarouge (saturée), indispensable pour discriminer différentes densités du couvert végétal, n’a pas pu être utilisée dans ce travail, limitant ainsi la précision de la classification obtenue. </a:t>
            </a:r>
          </a:p>
          <a:p>
            <a:r>
              <a:rPr lang="fr-FR" sz="1200" kern="1200" dirty="0" smtClean="0">
                <a:solidFill>
                  <a:schemeClr val="tx1"/>
                </a:solidFill>
                <a:latin typeface="+mn-lt"/>
                <a:ea typeface="+mn-ea"/>
                <a:cs typeface="+mn-cs"/>
              </a:rPr>
              <a:t>A ce niveau une nouvelle acquisition SPOT 5 et une image THRS (en programmation) serait indispensable pour tenter une cartographie plus précise de l’état de la mangrove en 2010 et apporterait une réelle information sur la dynamique de régénération actuelle.</a:t>
            </a:r>
          </a:p>
          <a:p>
            <a:r>
              <a:rPr lang="fr-FR" sz="1200" kern="1200" dirty="0" smtClean="0">
                <a:solidFill>
                  <a:schemeClr val="tx1"/>
                </a:solidFill>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6C834C86-4344-C744-ACCF-4C8DCD374B70}" type="slidenum">
              <a:rPr lang="fr-FR" smtClean="0"/>
              <a:pPr/>
              <a:t>14</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fr-FR" smtClean="0"/>
              <a:t>Cliquez et modifiez le titre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p>
            <a:fld id="{1D655AE8-A380-7B46-ACC2-6454B3FBCCFB}" type="datetime1">
              <a:rPr lang="fr-FR" smtClean="0"/>
              <a:pPr/>
              <a:t>13/01/12</a:t>
            </a:fld>
            <a:endParaRPr lang="fr-FR"/>
          </a:p>
        </p:txBody>
      </p:sp>
      <p:sp>
        <p:nvSpPr>
          <p:cNvPr id="5" name="Footer Placeholder 4"/>
          <p:cNvSpPr>
            <a:spLocks noGrp="1"/>
          </p:cNvSpPr>
          <p:nvPr>
            <p:ph type="ftr" sz="quarter" idx="11"/>
          </p:nvPr>
        </p:nvSpPr>
        <p:spPr/>
        <p:txBody>
          <a:bodyPr/>
          <a:lstStyle/>
          <a:p>
            <a:r>
              <a:rPr lang="fr-FR" smtClean="0"/>
              <a:t>Action 5 - Caribsat            IMPACT-MER</a:t>
            </a:r>
            <a:endParaRPr lang="fr-FR"/>
          </a:p>
        </p:txBody>
      </p:sp>
      <p:sp>
        <p:nvSpPr>
          <p:cNvPr id="6" name="Slide Number Placeholder 5"/>
          <p:cNvSpPr>
            <a:spLocks noGrp="1"/>
          </p:cNvSpPr>
          <p:nvPr>
            <p:ph type="sldNum" sz="quarter" idx="12"/>
          </p:nvPr>
        </p:nvSpPr>
        <p:spPr/>
        <p:txBody>
          <a:bodyPr/>
          <a:lstStyle/>
          <a:p>
            <a:fld id="{68A6AE1A-21AD-C949-A6EC-B6EF98C0BCDC}"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fr-FR" smtClean="0"/>
              <a:t>Cliquez et modifiez le titre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1090B9D2-A80C-FA48-8310-5CC5F5BB562A}" type="datetime1">
              <a:rPr lang="fr-FR" smtClean="0"/>
              <a:pPr/>
              <a:t>13/01/12</a:t>
            </a:fld>
            <a:endParaRPr lang="fr-FR"/>
          </a:p>
        </p:txBody>
      </p:sp>
      <p:sp>
        <p:nvSpPr>
          <p:cNvPr id="6" name="Footer Placeholder 5"/>
          <p:cNvSpPr>
            <a:spLocks noGrp="1"/>
          </p:cNvSpPr>
          <p:nvPr>
            <p:ph type="ftr" sz="quarter" idx="11"/>
          </p:nvPr>
        </p:nvSpPr>
        <p:spPr/>
        <p:txBody>
          <a:bodyPr/>
          <a:lstStyle/>
          <a:p>
            <a:r>
              <a:rPr lang="fr-FR" smtClean="0"/>
              <a:t>Action 5 - Caribsat            IMPACT-MER</a:t>
            </a:r>
            <a:endParaRPr lang="fr-FR"/>
          </a:p>
        </p:txBody>
      </p:sp>
      <p:sp>
        <p:nvSpPr>
          <p:cNvPr id="7" name="Slide Number Placeholder 6"/>
          <p:cNvSpPr>
            <a:spLocks noGrp="1"/>
          </p:cNvSpPr>
          <p:nvPr>
            <p:ph type="sldNum" sz="quarter" idx="12"/>
          </p:nvPr>
        </p:nvSpPr>
        <p:spPr/>
        <p:txBody>
          <a:bodyPr/>
          <a:lstStyle/>
          <a:p>
            <a:fld id="{68A6AE1A-21AD-C949-A6EC-B6EF98C0BCDC}" type="slidenum">
              <a:rPr lang="fr-FR" smtClean="0"/>
              <a:pPr/>
              <a:t>‹#›</a:t>
            </a:fld>
            <a:endParaRPr lang="fr-F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6DB06CC8-C712-DC4E-984E-6ED842416A07}" type="datetime1">
              <a:rPr lang="fr-FR" smtClean="0"/>
              <a:pPr/>
              <a:t>13/01/12</a:t>
            </a:fld>
            <a:endParaRPr lang="fr-FR"/>
          </a:p>
        </p:txBody>
      </p:sp>
      <p:sp>
        <p:nvSpPr>
          <p:cNvPr id="5" name="Footer Placeholder 4"/>
          <p:cNvSpPr>
            <a:spLocks noGrp="1"/>
          </p:cNvSpPr>
          <p:nvPr>
            <p:ph type="ftr" sz="quarter" idx="11"/>
          </p:nvPr>
        </p:nvSpPr>
        <p:spPr/>
        <p:txBody>
          <a:bodyPr/>
          <a:lstStyle/>
          <a:p>
            <a:r>
              <a:rPr lang="fr-FR" smtClean="0"/>
              <a:t>Action 5 - Caribsat            IMPACT-MER</a:t>
            </a:r>
            <a:endParaRPr lang="fr-FR"/>
          </a:p>
        </p:txBody>
      </p:sp>
      <p:sp>
        <p:nvSpPr>
          <p:cNvPr id="6" name="Slide Number Placeholder 5"/>
          <p:cNvSpPr>
            <a:spLocks noGrp="1"/>
          </p:cNvSpPr>
          <p:nvPr>
            <p:ph type="sldNum" sz="quarter" idx="12"/>
          </p:nvPr>
        </p:nvSpPr>
        <p:spPr/>
        <p:txBody>
          <a:bodyPr/>
          <a:lstStyle/>
          <a:p>
            <a:fld id="{68A6AE1A-21AD-C949-A6EC-B6EF98C0BCDC}"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01A3E00D-D8FC-6349-8B7B-FB02C04E3236}" type="datetime1">
              <a:rPr lang="fr-FR" smtClean="0"/>
              <a:pPr/>
              <a:t>13/01/12</a:t>
            </a:fld>
            <a:endParaRPr lang="fr-FR"/>
          </a:p>
        </p:txBody>
      </p:sp>
      <p:sp>
        <p:nvSpPr>
          <p:cNvPr id="5" name="Footer Placeholder 4"/>
          <p:cNvSpPr>
            <a:spLocks noGrp="1"/>
          </p:cNvSpPr>
          <p:nvPr>
            <p:ph type="ftr" sz="quarter" idx="11"/>
          </p:nvPr>
        </p:nvSpPr>
        <p:spPr/>
        <p:txBody>
          <a:bodyPr/>
          <a:lstStyle/>
          <a:p>
            <a:r>
              <a:rPr lang="fr-FR" smtClean="0"/>
              <a:t>Action 5 - Caribsat            IMPACT-MER</a:t>
            </a:r>
            <a:endParaRPr lang="fr-FR"/>
          </a:p>
        </p:txBody>
      </p:sp>
      <p:sp>
        <p:nvSpPr>
          <p:cNvPr id="6" name="Slide Number Placeholder 5"/>
          <p:cNvSpPr>
            <a:spLocks noGrp="1"/>
          </p:cNvSpPr>
          <p:nvPr>
            <p:ph type="sldNum" sz="quarter" idx="12"/>
          </p:nvPr>
        </p:nvSpPr>
        <p:spPr/>
        <p:txBody>
          <a:bodyPr/>
          <a:lstStyle/>
          <a:p>
            <a:fld id="{68A6AE1A-21AD-C949-A6EC-B6EF98C0BCDC}"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F5A06DF4-3221-3847-B016-7113F261C675}" type="datetime1">
              <a:rPr lang="fr-FR" smtClean="0"/>
              <a:pPr/>
              <a:t>13/01/12</a:t>
            </a:fld>
            <a:endParaRPr lang="fr-FR"/>
          </a:p>
        </p:txBody>
      </p:sp>
      <p:sp>
        <p:nvSpPr>
          <p:cNvPr id="5" name="Footer Placeholder 4"/>
          <p:cNvSpPr>
            <a:spLocks noGrp="1"/>
          </p:cNvSpPr>
          <p:nvPr>
            <p:ph type="ftr" sz="quarter" idx="11"/>
          </p:nvPr>
        </p:nvSpPr>
        <p:spPr/>
        <p:txBody>
          <a:bodyPr/>
          <a:lstStyle/>
          <a:p>
            <a:r>
              <a:rPr lang="fr-FR" smtClean="0"/>
              <a:t>Action 5 - Caribsat            IMPACT-MER</a:t>
            </a:r>
            <a:endParaRPr lang="fr-FR"/>
          </a:p>
        </p:txBody>
      </p:sp>
      <p:sp>
        <p:nvSpPr>
          <p:cNvPr id="6" name="Slide Number Placeholder 5"/>
          <p:cNvSpPr>
            <a:spLocks noGrp="1"/>
          </p:cNvSpPr>
          <p:nvPr>
            <p:ph type="sldNum" sz="quarter" idx="12"/>
          </p:nvPr>
        </p:nvSpPr>
        <p:spPr/>
        <p:txBody>
          <a:bodyPr/>
          <a:lstStyle/>
          <a:p>
            <a:fld id="{68A6AE1A-21AD-C949-A6EC-B6EF98C0BCDC}"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fr-FR" smtClean="0"/>
              <a:t>Cliquez et modifiez le titre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p>
            <a:fld id="{095E93A9-9E17-B541-AEDD-EDBD226AB84A}" type="datetime1">
              <a:rPr lang="fr-FR" smtClean="0"/>
              <a:pPr/>
              <a:t>13/01/12</a:t>
            </a:fld>
            <a:endParaRPr lang="fr-FR"/>
          </a:p>
        </p:txBody>
      </p:sp>
      <p:sp>
        <p:nvSpPr>
          <p:cNvPr id="5" name="Footer Placeholder 4"/>
          <p:cNvSpPr>
            <a:spLocks noGrp="1"/>
          </p:cNvSpPr>
          <p:nvPr>
            <p:ph type="ftr" sz="quarter" idx="11"/>
          </p:nvPr>
        </p:nvSpPr>
        <p:spPr/>
        <p:txBody>
          <a:bodyPr/>
          <a:lstStyle/>
          <a:p>
            <a:r>
              <a:rPr lang="fr-FR" smtClean="0"/>
              <a:t>Action 5 - Caribsat            IMPACT-MER</a:t>
            </a:r>
            <a:endParaRPr lang="fr-FR"/>
          </a:p>
        </p:txBody>
      </p:sp>
      <p:sp>
        <p:nvSpPr>
          <p:cNvPr id="6" name="Slide Number Placeholder 5"/>
          <p:cNvSpPr>
            <a:spLocks noGrp="1"/>
          </p:cNvSpPr>
          <p:nvPr>
            <p:ph type="sldNum" sz="quarter" idx="12"/>
          </p:nvPr>
        </p:nvSpPr>
        <p:spPr/>
        <p:txBody>
          <a:bodyPr/>
          <a:lstStyle/>
          <a:p>
            <a:fld id="{68A6AE1A-21AD-C949-A6EC-B6EF98C0BCDC}" type="slidenum">
              <a:rPr lang="fr-FR" smtClean="0"/>
              <a:pPr/>
              <a:t>‹#›</a:t>
            </a:fld>
            <a:endParaRPr lang="fr-F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fr-FR" smtClean="0"/>
              <a:t>Cliquez et modifiez le titre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10FA3FDC-DD3E-9048-89CD-6F55633A69F8}" type="datetime1">
              <a:rPr lang="fr-FR" smtClean="0"/>
              <a:pPr/>
              <a:t>13/01/12</a:t>
            </a:fld>
            <a:endParaRPr lang="fr-FR"/>
          </a:p>
        </p:txBody>
      </p:sp>
      <p:sp>
        <p:nvSpPr>
          <p:cNvPr id="5" name="Footer Placeholder 4"/>
          <p:cNvSpPr>
            <a:spLocks noGrp="1"/>
          </p:cNvSpPr>
          <p:nvPr>
            <p:ph type="ftr" sz="quarter" idx="11"/>
          </p:nvPr>
        </p:nvSpPr>
        <p:spPr/>
        <p:txBody>
          <a:bodyPr/>
          <a:lstStyle/>
          <a:p>
            <a:r>
              <a:rPr lang="fr-FR" smtClean="0"/>
              <a:t>Action 5 - Caribsat            IMPACT-MER</a:t>
            </a:r>
            <a:endParaRPr lang="fr-FR"/>
          </a:p>
        </p:txBody>
      </p:sp>
      <p:sp>
        <p:nvSpPr>
          <p:cNvPr id="6" name="Slide Number Placeholder 5"/>
          <p:cNvSpPr>
            <a:spLocks noGrp="1"/>
          </p:cNvSpPr>
          <p:nvPr>
            <p:ph type="sldNum" sz="quarter" idx="12"/>
          </p:nvPr>
        </p:nvSpPr>
        <p:spPr/>
        <p:txBody>
          <a:bodyPr/>
          <a:lstStyle/>
          <a:p>
            <a:fld id="{68A6AE1A-21AD-C949-A6EC-B6EF98C0BCDC}"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fr-FR" smtClean="0"/>
              <a:t>Cliquez et modifiez le titre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fld id="{C7ADB125-D217-0D48-A1E8-27ACB471FF4D}" type="datetime1">
              <a:rPr lang="fr-FR" smtClean="0"/>
              <a:pPr/>
              <a:t>13/01/12</a:t>
            </a:fld>
            <a:endParaRPr lang="fr-FR"/>
          </a:p>
        </p:txBody>
      </p:sp>
      <p:sp>
        <p:nvSpPr>
          <p:cNvPr id="6" name="Footer Placeholder 5"/>
          <p:cNvSpPr>
            <a:spLocks noGrp="1"/>
          </p:cNvSpPr>
          <p:nvPr>
            <p:ph type="ftr" sz="quarter" idx="11"/>
          </p:nvPr>
        </p:nvSpPr>
        <p:spPr/>
        <p:txBody>
          <a:bodyPr/>
          <a:lstStyle/>
          <a:p>
            <a:r>
              <a:rPr lang="fr-FR" smtClean="0"/>
              <a:t>Action 5 - Caribsat            IMPACT-MER</a:t>
            </a:r>
            <a:endParaRPr lang="fr-FR"/>
          </a:p>
        </p:txBody>
      </p:sp>
      <p:sp>
        <p:nvSpPr>
          <p:cNvPr id="7" name="Slide Number Placeholder 6"/>
          <p:cNvSpPr>
            <a:spLocks noGrp="1"/>
          </p:cNvSpPr>
          <p:nvPr>
            <p:ph type="sldNum" sz="quarter" idx="12"/>
          </p:nvPr>
        </p:nvSpPr>
        <p:spPr/>
        <p:txBody>
          <a:bodyPr/>
          <a:lstStyle/>
          <a:p>
            <a:fld id="{68A6AE1A-21AD-C949-A6EC-B6EF98C0BCDC}"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6"/>
          <p:cNvSpPr>
            <a:spLocks noGrp="1"/>
          </p:cNvSpPr>
          <p:nvPr>
            <p:ph type="dt" sz="half" idx="10"/>
          </p:nvPr>
        </p:nvSpPr>
        <p:spPr/>
        <p:txBody>
          <a:bodyPr/>
          <a:lstStyle/>
          <a:p>
            <a:fld id="{75B07CF4-E10C-8E4B-A9F1-4D98B567367A}" type="datetime1">
              <a:rPr lang="fr-FR" smtClean="0"/>
              <a:pPr/>
              <a:t>13/01/12</a:t>
            </a:fld>
            <a:endParaRPr lang="fr-FR"/>
          </a:p>
        </p:txBody>
      </p:sp>
      <p:sp>
        <p:nvSpPr>
          <p:cNvPr id="8" name="Footer Placeholder 7"/>
          <p:cNvSpPr>
            <a:spLocks noGrp="1"/>
          </p:cNvSpPr>
          <p:nvPr>
            <p:ph type="ftr" sz="quarter" idx="11"/>
          </p:nvPr>
        </p:nvSpPr>
        <p:spPr/>
        <p:txBody>
          <a:bodyPr/>
          <a:lstStyle/>
          <a:p>
            <a:r>
              <a:rPr lang="fr-FR" smtClean="0"/>
              <a:t>Action 5 - Caribsat            IMPACT-MER</a:t>
            </a:r>
            <a:endParaRPr lang="fr-FR"/>
          </a:p>
        </p:txBody>
      </p:sp>
      <p:sp>
        <p:nvSpPr>
          <p:cNvPr id="9" name="Slide Number Placeholder 8"/>
          <p:cNvSpPr>
            <a:spLocks noGrp="1"/>
          </p:cNvSpPr>
          <p:nvPr>
            <p:ph type="sldNum" sz="quarter" idx="12"/>
          </p:nvPr>
        </p:nvSpPr>
        <p:spPr/>
        <p:txBody>
          <a:bodyPr/>
          <a:lstStyle/>
          <a:p>
            <a:fld id="{68A6AE1A-21AD-C949-A6EC-B6EF98C0BCDC}"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DA8AD6C2-0322-0546-9160-C8250B35C4CF}" type="datetime1">
              <a:rPr lang="fr-FR" smtClean="0"/>
              <a:pPr/>
              <a:t>13/01/12</a:t>
            </a:fld>
            <a:endParaRPr lang="fr-FR"/>
          </a:p>
        </p:txBody>
      </p:sp>
      <p:sp>
        <p:nvSpPr>
          <p:cNvPr id="4" name="Footer Placeholder 3"/>
          <p:cNvSpPr>
            <a:spLocks noGrp="1"/>
          </p:cNvSpPr>
          <p:nvPr>
            <p:ph type="ftr" sz="quarter" idx="11"/>
          </p:nvPr>
        </p:nvSpPr>
        <p:spPr/>
        <p:txBody>
          <a:bodyPr/>
          <a:lstStyle/>
          <a:p>
            <a:r>
              <a:rPr lang="fr-FR" smtClean="0"/>
              <a:t>Action 5 - Caribsat            IMPACT-MER</a:t>
            </a:r>
            <a:endParaRPr lang="fr-FR"/>
          </a:p>
        </p:txBody>
      </p:sp>
      <p:sp>
        <p:nvSpPr>
          <p:cNvPr id="5" name="Slide Number Placeholder 4"/>
          <p:cNvSpPr>
            <a:spLocks noGrp="1"/>
          </p:cNvSpPr>
          <p:nvPr>
            <p:ph type="sldNum" sz="quarter" idx="12"/>
          </p:nvPr>
        </p:nvSpPr>
        <p:spPr/>
        <p:txBody>
          <a:bodyPr/>
          <a:lstStyle/>
          <a:p>
            <a:fld id="{68A6AE1A-21AD-C949-A6EC-B6EF98C0BCDC}"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CBD1C5-7348-FD4F-83B5-6861D089433D}" type="datetime1">
              <a:rPr lang="fr-FR" smtClean="0"/>
              <a:pPr/>
              <a:t>13/01/12</a:t>
            </a:fld>
            <a:endParaRPr lang="fr-FR"/>
          </a:p>
        </p:txBody>
      </p:sp>
      <p:sp>
        <p:nvSpPr>
          <p:cNvPr id="3" name="Footer Placeholder 2"/>
          <p:cNvSpPr>
            <a:spLocks noGrp="1"/>
          </p:cNvSpPr>
          <p:nvPr>
            <p:ph type="ftr" sz="quarter" idx="11"/>
          </p:nvPr>
        </p:nvSpPr>
        <p:spPr/>
        <p:txBody>
          <a:bodyPr/>
          <a:lstStyle/>
          <a:p>
            <a:r>
              <a:rPr lang="fr-FR" smtClean="0"/>
              <a:t>Action 5 - Caribsat            IMPACT-MER</a:t>
            </a:r>
            <a:endParaRPr lang="fr-FR"/>
          </a:p>
        </p:txBody>
      </p:sp>
      <p:sp>
        <p:nvSpPr>
          <p:cNvPr id="4" name="Slide Number Placeholder 3"/>
          <p:cNvSpPr>
            <a:spLocks noGrp="1"/>
          </p:cNvSpPr>
          <p:nvPr>
            <p:ph type="sldNum" sz="quarter" idx="12"/>
          </p:nvPr>
        </p:nvSpPr>
        <p:spPr/>
        <p:txBody>
          <a:bodyPr/>
          <a:lstStyle/>
          <a:p>
            <a:fld id="{68A6AE1A-21AD-C949-A6EC-B6EF98C0BCDC}"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BC669EA-0A6E-F441-A587-0CF926187AFD}" type="datetime1">
              <a:rPr lang="fr-FR" smtClean="0"/>
              <a:pPr/>
              <a:t>13/01/12</a:t>
            </a:fld>
            <a:endParaRPr lang="fr-FR"/>
          </a:p>
        </p:txBody>
      </p:sp>
      <p:sp>
        <p:nvSpPr>
          <p:cNvPr id="6" name="Footer Placeholder 5"/>
          <p:cNvSpPr>
            <a:spLocks noGrp="1"/>
          </p:cNvSpPr>
          <p:nvPr>
            <p:ph type="ftr" sz="quarter" idx="11"/>
          </p:nvPr>
        </p:nvSpPr>
        <p:spPr/>
        <p:txBody>
          <a:bodyPr/>
          <a:lstStyle/>
          <a:p>
            <a:r>
              <a:rPr lang="fr-FR" smtClean="0"/>
              <a:t>Action 5 - Caribsat            IMPACT-MER</a:t>
            </a:r>
            <a:endParaRPr lang="fr-FR"/>
          </a:p>
        </p:txBody>
      </p:sp>
      <p:sp>
        <p:nvSpPr>
          <p:cNvPr id="7" name="Slide Number Placeholder 6"/>
          <p:cNvSpPr>
            <a:spLocks noGrp="1"/>
          </p:cNvSpPr>
          <p:nvPr>
            <p:ph type="sldNum" sz="quarter" idx="12"/>
          </p:nvPr>
        </p:nvSpPr>
        <p:spPr/>
        <p:txBody>
          <a:bodyPr/>
          <a:lstStyle/>
          <a:p>
            <a:fld id="{68A6AE1A-21AD-C949-A6EC-B6EF98C0BCDC}"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fr-FR" smtClean="0"/>
              <a:t>Cliquez et modifiez le titre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7C9521F8-9E48-6749-963F-517387F8B42D}" type="datetime1">
              <a:rPr lang="fr-FR" smtClean="0"/>
              <a:pPr/>
              <a:t>13/01/12</a:t>
            </a:fld>
            <a:endParaRPr lang="fr-FR"/>
          </a:p>
        </p:txBody>
      </p:sp>
      <p:sp>
        <p:nvSpPr>
          <p:cNvPr id="5" name="Footer Placeholder 4"/>
          <p:cNvSpPr>
            <a:spLocks noGrp="1"/>
          </p:cNvSpPr>
          <p:nvPr>
            <p:ph type="ftr" sz="quarter" idx="3"/>
          </p:nvPr>
        </p:nvSpPr>
        <p:spPr>
          <a:xfrm>
            <a:off x="264458" y="6275668"/>
            <a:ext cx="5365377" cy="365125"/>
          </a:xfrm>
          <a:prstGeom prst="rect">
            <a:avLst/>
          </a:prstGeom>
        </p:spPr>
        <p:txBody>
          <a:bodyPr vert="horz" lIns="91440" tIns="45720" rIns="91440" bIns="45720" rtlCol="0" anchor="ctr"/>
          <a:lstStyle>
            <a:lvl1pPr algn="l">
              <a:defRPr sz="1200">
                <a:solidFill>
                  <a:schemeClr val="bg1"/>
                </a:solidFill>
              </a:defRPr>
            </a:lvl1pPr>
          </a:lstStyle>
          <a:p>
            <a:r>
              <a:rPr lang="fr-FR" smtClean="0"/>
              <a:t>Action 5 - Caribsat                                                      IMPACT-MER </a:t>
            </a:r>
            <a:endParaRPr lang="fr-FR" dirty="0"/>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68A6AE1A-21AD-C949-A6EC-B6EF98C0BCDC}" type="slidenum">
              <a:rPr lang="fr-FR" smtClean="0"/>
              <a:pPr/>
              <a:t>‹#›</a:t>
            </a:fld>
            <a:endParaRPr lang="fr-FR" dirty="0"/>
          </a:p>
        </p:txBody>
      </p:sp>
      <p:pic>
        <p:nvPicPr>
          <p:cNvPr id="7" name="Image 7"/>
          <p:cNvPicPr>
            <a:picLocks noChangeAspect="1"/>
          </p:cNvPicPr>
          <p:nvPr userDrawn="1"/>
        </p:nvPicPr>
        <p:blipFill>
          <a:blip r:embed="rId14"/>
          <a:srcRect/>
          <a:stretch>
            <a:fillRect/>
          </a:stretch>
        </p:blipFill>
        <p:spPr bwMode="auto">
          <a:xfrm>
            <a:off x="8317513" y="0"/>
            <a:ext cx="826488" cy="35748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emf"/><Relationship Id="rId3" Type="http://schemas.openxmlformats.org/officeDocument/2006/relationships/image" Target="../media/image1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hyperlink" Target="mailto:degaulejac@impact-mer.fr" TargetMode="External"/><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df"/><Relationship Id="rId4" Type="http://schemas.openxmlformats.org/officeDocument/2006/relationships/image" Target="../media/image8.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8.xml"/><Relationship Id="rId3" Type="http://schemas.openxmlformats.org/officeDocument/2006/relationships/oleObject" Target="Macintosh%20HD:Users:adeline:Desktop:EN%20COURS:rapport-tech_A5_V2_2.doc!OLE_LINK1"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age 7" descr="page1.png"/>
          <p:cNvPicPr>
            <a:picLocks noChangeAspect="1"/>
          </p:cNvPicPr>
          <p:nvPr/>
        </p:nvPicPr>
        <p:blipFill>
          <a:blip r:embed="rId2"/>
          <a:stretch>
            <a:fillRect/>
          </a:stretch>
        </p:blipFill>
        <p:spPr>
          <a:xfrm>
            <a:off x="0" y="0"/>
            <a:ext cx="9149378" cy="6858000"/>
          </a:xfrm>
          <a:prstGeom prst="rect">
            <a:avLst/>
          </a:prstGeom>
        </p:spPr>
      </p:pic>
      <p:sp>
        <p:nvSpPr>
          <p:cNvPr id="2" name="Espace réservé du pied de page 1"/>
          <p:cNvSpPr>
            <a:spLocks noGrp="1"/>
          </p:cNvSpPr>
          <p:nvPr>
            <p:ph type="ftr" sz="quarter" idx="11"/>
          </p:nvPr>
        </p:nvSpPr>
        <p:spPr/>
        <p:txBody>
          <a:bodyPr/>
          <a:lstStyle/>
          <a:p>
            <a:endParaRPr lang="fr-FR" dirty="0"/>
          </a:p>
        </p:txBody>
      </p:sp>
      <p:sp>
        <p:nvSpPr>
          <p:cNvPr id="3" name="Espace réservé du numéro de diapositive 2"/>
          <p:cNvSpPr>
            <a:spLocks noGrp="1"/>
          </p:cNvSpPr>
          <p:nvPr>
            <p:ph type="sldNum" sz="quarter" idx="12"/>
          </p:nvPr>
        </p:nvSpPr>
        <p:spPr/>
        <p:txBody>
          <a:bodyPr/>
          <a:lstStyle/>
          <a:p>
            <a:fld id="{68A6AE1A-21AD-C949-A6EC-B6EF98C0BCDC}" type="slidenum">
              <a:rPr lang="fr-FR" smtClean="0"/>
              <a:pPr/>
              <a:t>1</a:t>
            </a:fld>
            <a:endParaRPr lang="fr-FR"/>
          </a:p>
        </p:txBody>
      </p:sp>
      <p:pic>
        <p:nvPicPr>
          <p:cNvPr id="5" name="Image 7"/>
          <p:cNvPicPr>
            <a:picLocks noChangeAspect="1"/>
          </p:cNvPicPr>
          <p:nvPr/>
        </p:nvPicPr>
        <p:blipFill>
          <a:blip r:embed="rId3"/>
          <a:srcRect/>
          <a:stretch>
            <a:fillRect/>
          </a:stretch>
        </p:blipFill>
        <p:spPr bwMode="auto">
          <a:xfrm>
            <a:off x="4258457" y="6427009"/>
            <a:ext cx="996441" cy="430991"/>
          </a:xfrm>
          <a:prstGeom prst="rect">
            <a:avLst/>
          </a:prstGeom>
          <a:noFill/>
          <a:ln w="9525">
            <a:noFill/>
            <a:miter lim="800000"/>
            <a:headEnd/>
            <a:tailEnd/>
          </a:ln>
        </p:spPr>
      </p:pic>
      <p:sp>
        <p:nvSpPr>
          <p:cNvPr id="6" name="Titre 3"/>
          <p:cNvSpPr txBox="1">
            <a:spLocks/>
          </p:cNvSpPr>
          <p:nvPr/>
        </p:nvSpPr>
        <p:spPr>
          <a:xfrm>
            <a:off x="549275" y="1244600"/>
            <a:ext cx="8042276" cy="2311400"/>
          </a:xfrm>
          <a:prstGeom prst="rect">
            <a:avLst/>
          </a:prstGeom>
          <a:solidFill>
            <a:schemeClr val="bg1">
              <a:lumMod val="95000"/>
              <a:alpha val="64000"/>
            </a:schemeClr>
          </a:solidFill>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2400"/>
              </a:spcAft>
              <a:buClrTx/>
              <a:buSzTx/>
              <a:buFontTx/>
              <a:buNone/>
              <a:tabLst/>
              <a:defRPr/>
            </a:pPr>
            <a:r>
              <a:rPr kumimoji="0" lang="fr-FR" sz="4600" b="0" i="0" u="none" strike="noStrike" kern="1200" cap="none" spc="0" normalizeH="0" baseline="0" noProof="0" smtClean="0">
                <a:ln>
                  <a:noFill/>
                </a:ln>
                <a:solidFill>
                  <a:schemeClr val="accent1"/>
                </a:solidFill>
                <a:effectLst/>
                <a:uLnTx/>
                <a:uFillTx/>
                <a:latin typeface="+mj-lt"/>
                <a:ea typeface="+mj-ea"/>
                <a:cs typeface="+mj-cs"/>
              </a:rPr>
              <a:t>Suivi de la dynamique de</a:t>
            </a:r>
            <a:br>
              <a:rPr kumimoji="0" lang="fr-FR" sz="4600" b="0" i="0" u="none" strike="noStrike" kern="1200" cap="none" spc="0" normalizeH="0" baseline="0" noProof="0" smtClean="0">
                <a:ln>
                  <a:noFill/>
                </a:ln>
                <a:solidFill>
                  <a:schemeClr val="accent1"/>
                </a:solidFill>
                <a:effectLst/>
                <a:uLnTx/>
                <a:uFillTx/>
                <a:latin typeface="+mj-lt"/>
                <a:ea typeface="+mj-ea"/>
                <a:cs typeface="+mj-cs"/>
              </a:rPr>
            </a:br>
            <a:r>
              <a:rPr kumimoji="0" lang="fr-FR" sz="4600" b="0" i="0" u="none" strike="noStrike" kern="1200" cap="none" spc="0" normalizeH="0" baseline="0" noProof="0" smtClean="0">
                <a:ln>
                  <a:noFill/>
                </a:ln>
                <a:solidFill>
                  <a:schemeClr val="accent1"/>
                </a:solidFill>
                <a:effectLst/>
                <a:uLnTx/>
                <a:uFillTx/>
                <a:latin typeface="+mj-lt"/>
                <a:ea typeface="+mj-ea"/>
                <a:cs typeface="+mj-cs"/>
              </a:rPr>
              <a:t>la mangrove de Génipa</a:t>
            </a:r>
            <a:br>
              <a:rPr kumimoji="0" lang="fr-FR" sz="4600" b="0" i="0" u="none" strike="noStrike" kern="1200" cap="none" spc="0" normalizeH="0" baseline="0" noProof="0" smtClean="0">
                <a:ln>
                  <a:noFill/>
                </a:ln>
                <a:solidFill>
                  <a:schemeClr val="accent1"/>
                </a:solidFill>
                <a:effectLst/>
                <a:uLnTx/>
                <a:uFillTx/>
                <a:latin typeface="+mj-lt"/>
                <a:ea typeface="+mj-ea"/>
                <a:cs typeface="+mj-cs"/>
              </a:rPr>
            </a:br>
            <a:r>
              <a:rPr kumimoji="0" lang="fr-FR" sz="4600" b="0" i="0" u="none" strike="noStrike" kern="1200" cap="none" spc="0" normalizeH="0" baseline="0" noProof="0" smtClean="0">
                <a:ln>
                  <a:noFill/>
                </a:ln>
                <a:solidFill>
                  <a:schemeClr val="accent1"/>
                </a:solidFill>
                <a:effectLst/>
                <a:uLnTx/>
                <a:uFillTx/>
                <a:latin typeface="+mj-lt"/>
                <a:ea typeface="+mj-ea"/>
                <a:cs typeface="+mj-cs"/>
              </a:rPr>
              <a:t>après un impact cyclonique</a:t>
            </a:r>
            <a:endParaRPr kumimoji="0" lang="fr-FR" sz="4600" b="0" i="0" u="none" strike="noStrike" kern="1200" cap="none" spc="0" normalizeH="0" baseline="0" noProof="0" dirty="0">
              <a:ln>
                <a:noFill/>
              </a:ln>
              <a:solidFill>
                <a:schemeClr val="accent1"/>
              </a:solidFill>
              <a:effectLst/>
              <a:uLnTx/>
              <a:uFillTx/>
              <a:latin typeface="+mj-lt"/>
              <a:ea typeface="+mj-ea"/>
              <a:cs typeface="+mj-cs"/>
            </a:endParaRPr>
          </a:p>
        </p:txBody>
      </p:sp>
      <p:sp>
        <p:nvSpPr>
          <p:cNvPr id="7" name="Espace réservé du contenu 4"/>
          <p:cNvSpPr txBox="1">
            <a:spLocks/>
          </p:cNvSpPr>
          <p:nvPr/>
        </p:nvSpPr>
        <p:spPr>
          <a:xfrm>
            <a:off x="549275" y="5194299"/>
            <a:ext cx="8042276" cy="1003301"/>
          </a:xfrm>
          <a:prstGeom prst="rect">
            <a:avLst/>
          </a:prstGeom>
          <a:solidFill>
            <a:schemeClr val="bg1">
              <a:lumMod val="95000"/>
              <a:alpha val="64000"/>
            </a:schemeClr>
          </a:solidFill>
        </p:spPr>
        <p:txBody>
          <a:bodyPr vert="horz" lIns="91440" tIns="45720" rIns="91440" bIns="45720" rtlCol="0">
            <a:normAutofit fontScale="62500" lnSpcReduction="20000"/>
          </a:bodyPr>
          <a:lstStyle/>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None/>
              <a:tabLst/>
              <a:defRPr/>
            </a:pPr>
            <a:r>
              <a:rPr kumimoji="0" lang="fr-FR" sz="288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Action 5 – </a:t>
            </a:r>
            <a:r>
              <a:rPr kumimoji="0" lang="fr-FR" sz="2880" b="1" i="0" u="none" strike="noStrike" kern="1200" cap="none" spc="0" normalizeH="0" baseline="0" noProof="0" dirty="0" err="1" smtClean="0">
                <a:ln>
                  <a:noFill/>
                </a:ln>
                <a:solidFill>
                  <a:schemeClr val="tx1">
                    <a:lumMod val="65000"/>
                    <a:lumOff val="35000"/>
                  </a:schemeClr>
                </a:solidFill>
                <a:effectLst/>
                <a:uLnTx/>
                <a:uFillTx/>
                <a:latin typeface="+mn-lt"/>
                <a:ea typeface="+mn-ea"/>
                <a:cs typeface="+mn-cs"/>
              </a:rPr>
              <a:t>Caribsat</a:t>
            </a:r>
            <a:r>
              <a:rPr kumimoji="0" lang="fr-FR" sz="24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a:t>
            </a:r>
            <a:endParaRPr kumimoji="0" lang="fr-FR" sz="2400" b="0" i="1"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a:p>
            <a:pPr marL="349250" marR="0" lvl="0" indent="-349250" algn="l" defTabSz="914400" rtl="0" eaLnBrk="1" fontAlgn="auto" latinLnBrk="0" hangingPunct="1">
              <a:lnSpc>
                <a:spcPct val="100000"/>
              </a:lnSpc>
              <a:spcBef>
                <a:spcPts val="2000"/>
              </a:spcBef>
              <a:spcAft>
                <a:spcPts val="0"/>
              </a:spcAft>
              <a:buClr>
                <a:schemeClr val="accent1">
                  <a:lumMod val="60000"/>
                  <a:lumOff val="40000"/>
                </a:schemeClr>
              </a:buClr>
              <a:buSzPct val="110000"/>
              <a:buFont typeface="Wingdings 2" pitchFamily="18" charset="2"/>
              <a:buNone/>
              <a:tabLst/>
              <a:defRPr/>
            </a:pPr>
            <a:r>
              <a:rPr kumimoji="0" lang="fr-FR" sz="24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Meeting</a:t>
            </a:r>
            <a:r>
              <a:rPr kumimoji="0" lang="fr-FR" sz="24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a:t>
            </a:r>
            <a:r>
              <a:rPr kumimoji="0" lang="fr-FR" sz="2400" b="0" i="0" u="none" strike="noStrike" kern="1200" cap="none" spc="0" normalizeH="0" noProof="0" dirty="0" err="1" smtClean="0">
                <a:ln>
                  <a:noFill/>
                </a:ln>
                <a:solidFill>
                  <a:schemeClr val="tx1">
                    <a:lumMod val="65000"/>
                    <a:lumOff val="35000"/>
                  </a:schemeClr>
                </a:solidFill>
                <a:effectLst/>
                <a:uLnTx/>
                <a:uFillTx/>
                <a:latin typeface="+mn-lt"/>
                <a:ea typeface="+mn-ea"/>
                <a:cs typeface="+mn-cs"/>
              </a:rPr>
              <a:t>Caribsat</a:t>
            </a:r>
            <a:r>
              <a:rPr kumimoji="0" lang="fr-FR" sz="24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a:t>
            </a:r>
            <a:r>
              <a:rPr kumimoji="0" lang="fr-FR" sz="24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13/01/2012</a:t>
            </a:r>
            <a:endParaRPr kumimoji="0" lang="fr-FR" sz="24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Image 16" descr="page102.png"/>
          <p:cNvPicPr>
            <a:picLocks noChangeAspect="1"/>
          </p:cNvPicPr>
          <p:nvPr/>
        </p:nvPicPr>
        <p:blipFill>
          <a:blip r:embed="rId3"/>
          <a:stretch>
            <a:fillRect/>
          </a:stretch>
        </p:blipFill>
        <p:spPr>
          <a:xfrm>
            <a:off x="4545273" y="373655"/>
            <a:ext cx="4611300" cy="3090466"/>
          </a:xfrm>
          <a:prstGeom prst="rect">
            <a:avLst/>
          </a:prstGeom>
        </p:spPr>
      </p:pic>
      <p:pic>
        <p:nvPicPr>
          <p:cNvPr id="18" name="Image 17" descr="page101.png"/>
          <p:cNvPicPr>
            <a:picLocks noChangeAspect="1"/>
          </p:cNvPicPr>
          <p:nvPr/>
        </p:nvPicPr>
        <p:blipFill>
          <a:blip r:embed="rId4"/>
          <a:stretch>
            <a:fillRect/>
          </a:stretch>
        </p:blipFill>
        <p:spPr>
          <a:xfrm>
            <a:off x="-46753" y="373655"/>
            <a:ext cx="4623468" cy="3090466"/>
          </a:xfrm>
          <a:prstGeom prst="rect">
            <a:avLst/>
          </a:prstGeom>
        </p:spPr>
      </p:pic>
      <p:pic>
        <p:nvPicPr>
          <p:cNvPr id="14" name="Image 13" descr="page103.png"/>
          <p:cNvPicPr>
            <a:picLocks noChangeAspect="1"/>
          </p:cNvPicPr>
          <p:nvPr/>
        </p:nvPicPr>
        <p:blipFill>
          <a:blip r:embed="rId5"/>
          <a:stretch>
            <a:fillRect/>
          </a:stretch>
        </p:blipFill>
        <p:spPr>
          <a:xfrm>
            <a:off x="0" y="3426020"/>
            <a:ext cx="9143996" cy="3112506"/>
          </a:xfrm>
          <a:prstGeom prst="rect">
            <a:avLst/>
          </a:prstGeom>
        </p:spPr>
      </p:pic>
      <p:sp>
        <p:nvSpPr>
          <p:cNvPr id="2" name="Espace réservé du pied de page 1"/>
          <p:cNvSpPr>
            <a:spLocks noGrp="1"/>
          </p:cNvSpPr>
          <p:nvPr>
            <p:ph type="ftr" sz="quarter" idx="11"/>
          </p:nvPr>
        </p:nvSpPr>
        <p:spPr>
          <a:xfrm>
            <a:off x="25146" y="6275668"/>
            <a:ext cx="1897529" cy="365125"/>
          </a:xfrm>
        </p:spPr>
        <p:txBody>
          <a:bodyPr/>
          <a:lstStyle/>
          <a:p>
            <a:endParaRPr lang="fr-FR" dirty="0"/>
          </a:p>
        </p:txBody>
      </p:sp>
      <p:sp>
        <p:nvSpPr>
          <p:cNvPr id="3" name="Espace réservé du numéro de diapositive 2"/>
          <p:cNvSpPr>
            <a:spLocks noGrp="1"/>
          </p:cNvSpPr>
          <p:nvPr>
            <p:ph type="sldNum" sz="quarter" idx="12"/>
          </p:nvPr>
        </p:nvSpPr>
        <p:spPr>
          <a:xfrm>
            <a:off x="8153400" y="6465169"/>
            <a:ext cx="990600" cy="365125"/>
          </a:xfrm>
        </p:spPr>
        <p:txBody>
          <a:bodyPr/>
          <a:lstStyle/>
          <a:p>
            <a:fld id="{68A6AE1A-21AD-C949-A6EC-B6EF98C0BCDC}" type="slidenum">
              <a:rPr lang="fr-FR" sz="1200" smtClean="0"/>
              <a:pPr/>
              <a:t>10</a:t>
            </a:fld>
            <a:endParaRPr lang="fr-FR" sz="1200" dirty="0"/>
          </a:p>
        </p:txBody>
      </p:sp>
      <p:sp>
        <p:nvSpPr>
          <p:cNvPr id="10" name="ZoneTexte 9"/>
          <p:cNvSpPr txBox="1"/>
          <p:nvPr/>
        </p:nvSpPr>
        <p:spPr>
          <a:xfrm>
            <a:off x="3417423" y="3161721"/>
            <a:ext cx="1159292" cy="276999"/>
          </a:xfrm>
          <a:prstGeom prst="rect">
            <a:avLst/>
          </a:prstGeom>
          <a:noFill/>
        </p:spPr>
        <p:txBody>
          <a:bodyPr wrap="none" rtlCol="0">
            <a:spAutoFit/>
          </a:bodyPr>
          <a:lstStyle/>
          <a:p>
            <a:r>
              <a:rPr lang="fr-FR" sz="1200" b="1" dirty="0" smtClean="0">
                <a:solidFill>
                  <a:schemeClr val="bg1"/>
                </a:solidFill>
              </a:rPr>
              <a:t>Impact-Mer©</a:t>
            </a:r>
            <a:endParaRPr lang="fr-FR" sz="1200" b="1" dirty="0">
              <a:solidFill>
                <a:schemeClr val="bg1"/>
              </a:solidFill>
            </a:endParaRPr>
          </a:p>
        </p:txBody>
      </p:sp>
      <p:sp>
        <p:nvSpPr>
          <p:cNvPr id="11" name="ZoneTexte 10"/>
          <p:cNvSpPr txBox="1"/>
          <p:nvPr/>
        </p:nvSpPr>
        <p:spPr>
          <a:xfrm>
            <a:off x="7997281" y="3138432"/>
            <a:ext cx="1159292" cy="276999"/>
          </a:xfrm>
          <a:prstGeom prst="rect">
            <a:avLst/>
          </a:prstGeom>
          <a:noFill/>
        </p:spPr>
        <p:txBody>
          <a:bodyPr wrap="none" rtlCol="0">
            <a:spAutoFit/>
          </a:bodyPr>
          <a:lstStyle/>
          <a:p>
            <a:r>
              <a:rPr lang="fr-FR" sz="1200" b="1" dirty="0" smtClean="0">
                <a:solidFill>
                  <a:schemeClr val="bg1"/>
                </a:solidFill>
              </a:rPr>
              <a:t>Impact-Mer©</a:t>
            </a:r>
            <a:endParaRPr lang="fr-FR" sz="1200" b="1" dirty="0">
              <a:solidFill>
                <a:schemeClr val="bg1"/>
              </a:solidFill>
            </a:endParaRPr>
          </a:p>
        </p:txBody>
      </p:sp>
      <p:sp>
        <p:nvSpPr>
          <p:cNvPr id="12" name="ZoneTexte 11"/>
          <p:cNvSpPr txBox="1"/>
          <p:nvPr/>
        </p:nvSpPr>
        <p:spPr>
          <a:xfrm>
            <a:off x="7933408" y="5998669"/>
            <a:ext cx="1210588" cy="276999"/>
          </a:xfrm>
          <a:prstGeom prst="rect">
            <a:avLst/>
          </a:prstGeom>
          <a:noFill/>
        </p:spPr>
        <p:txBody>
          <a:bodyPr wrap="none" rtlCol="0">
            <a:spAutoFit/>
          </a:bodyPr>
          <a:lstStyle/>
          <a:p>
            <a:r>
              <a:rPr lang="fr-FR" sz="1200" b="1" dirty="0" smtClean="0">
                <a:solidFill>
                  <a:schemeClr val="bg1"/>
                </a:solidFill>
              </a:rPr>
              <a:t> Impact-Mer©</a:t>
            </a:r>
            <a:endParaRPr lang="fr-FR" sz="1200" b="1" dirty="0">
              <a:solidFill>
                <a:schemeClr val="bg1"/>
              </a:solidFill>
            </a:endParaRPr>
          </a:p>
        </p:txBody>
      </p:sp>
      <p:sp>
        <p:nvSpPr>
          <p:cNvPr id="13" name="ZoneTexte 12"/>
          <p:cNvSpPr txBox="1"/>
          <p:nvPr/>
        </p:nvSpPr>
        <p:spPr>
          <a:xfrm>
            <a:off x="3392275" y="6012569"/>
            <a:ext cx="1159292" cy="276999"/>
          </a:xfrm>
          <a:prstGeom prst="rect">
            <a:avLst/>
          </a:prstGeom>
          <a:noFill/>
        </p:spPr>
        <p:txBody>
          <a:bodyPr wrap="none" rtlCol="0">
            <a:spAutoFit/>
          </a:bodyPr>
          <a:lstStyle/>
          <a:p>
            <a:r>
              <a:rPr lang="fr-FR" sz="1200" b="1" dirty="0" smtClean="0">
                <a:solidFill>
                  <a:schemeClr val="bg1"/>
                </a:solidFill>
              </a:rPr>
              <a:t>Impact-Mer©</a:t>
            </a:r>
            <a:endParaRPr lang="fr-FR" sz="1200" b="1"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lang="fr-FR" dirty="0"/>
          </a:p>
        </p:txBody>
      </p:sp>
      <p:sp>
        <p:nvSpPr>
          <p:cNvPr id="3" name="Espace réservé du numéro de diapositive 2"/>
          <p:cNvSpPr>
            <a:spLocks noGrp="1"/>
          </p:cNvSpPr>
          <p:nvPr>
            <p:ph type="sldNum" sz="quarter" idx="12"/>
          </p:nvPr>
        </p:nvSpPr>
        <p:spPr/>
        <p:txBody>
          <a:bodyPr/>
          <a:lstStyle/>
          <a:p>
            <a:fld id="{68A6AE1A-21AD-C949-A6EC-B6EF98C0BCDC}" type="slidenum">
              <a:rPr lang="fr-FR" smtClean="0"/>
              <a:pPr/>
              <a:t>11</a:t>
            </a:fld>
            <a:endParaRPr lang="fr-FR"/>
          </a:p>
        </p:txBody>
      </p:sp>
      <p:sp>
        <p:nvSpPr>
          <p:cNvPr id="6" name="ZoneTexte 5"/>
          <p:cNvSpPr txBox="1"/>
          <p:nvPr/>
        </p:nvSpPr>
        <p:spPr>
          <a:xfrm>
            <a:off x="4953000" y="1143000"/>
            <a:ext cx="4191000" cy="5293758"/>
          </a:xfrm>
          <a:prstGeom prst="rect">
            <a:avLst/>
          </a:prstGeom>
          <a:noFill/>
        </p:spPr>
        <p:txBody>
          <a:bodyPr wrap="square" rtlCol="0">
            <a:spAutoFit/>
          </a:bodyPr>
          <a:lstStyle/>
          <a:p>
            <a:r>
              <a:rPr lang="fr-FR" sz="1300" b="1" dirty="0" smtClean="0"/>
              <a:t>6 classes de formations végétales</a:t>
            </a:r>
          </a:p>
          <a:p>
            <a:pPr>
              <a:buFont typeface="Arial"/>
              <a:buChar char="•"/>
            </a:pPr>
            <a:r>
              <a:rPr lang="fr-FR" sz="1300" b="1" dirty="0" smtClean="0">
                <a:solidFill>
                  <a:srgbClr val="008000"/>
                </a:solidFill>
              </a:rPr>
              <a:t> vert foncé </a:t>
            </a:r>
            <a:r>
              <a:rPr lang="fr-FR" sz="1300" dirty="0" smtClean="0"/>
              <a:t>: peuplement arbustif </a:t>
            </a:r>
            <a:r>
              <a:rPr lang="fr-FR" sz="1300" i="1" dirty="0" smtClean="0"/>
              <a:t>R. mangle</a:t>
            </a:r>
            <a:r>
              <a:rPr lang="fr-FR" sz="1300" dirty="0" smtClean="0"/>
              <a:t>, peu impacté</a:t>
            </a:r>
          </a:p>
          <a:p>
            <a:pPr>
              <a:buFont typeface="Arial"/>
              <a:buChar char="•"/>
            </a:pPr>
            <a:r>
              <a:rPr lang="fr-FR" sz="1300" b="1" dirty="0" smtClean="0">
                <a:solidFill>
                  <a:schemeClr val="accent4"/>
                </a:solidFill>
              </a:rPr>
              <a:t> orange</a:t>
            </a:r>
            <a:r>
              <a:rPr lang="fr-FR" sz="1300" dirty="0" smtClean="0"/>
              <a:t> : cicatrisation de peuplements </a:t>
            </a:r>
            <a:r>
              <a:rPr lang="fr-FR" sz="1300" i="1" dirty="0" smtClean="0"/>
              <a:t>R. mangle</a:t>
            </a:r>
            <a:r>
              <a:rPr lang="fr-FR" sz="1300" dirty="0" smtClean="0"/>
              <a:t> peu ou moyennement impactés</a:t>
            </a:r>
          </a:p>
          <a:p>
            <a:pPr>
              <a:buFont typeface="Arial"/>
              <a:buChar char="•"/>
            </a:pPr>
            <a:r>
              <a:rPr lang="fr-FR" sz="1300" b="1" dirty="0" smtClean="0">
                <a:solidFill>
                  <a:srgbClr val="76912E"/>
                </a:solidFill>
              </a:rPr>
              <a:t> kaki</a:t>
            </a:r>
            <a:r>
              <a:rPr lang="fr-FR" sz="1300" dirty="0" smtClean="0"/>
              <a:t> : cicatrisation de peuplements </a:t>
            </a:r>
            <a:r>
              <a:rPr lang="fr-FR" sz="1300" i="1" dirty="0" smtClean="0"/>
              <a:t>A. germinans </a:t>
            </a:r>
            <a:r>
              <a:rPr lang="fr-FR" sz="1300" dirty="0" smtClean="0"/>
              <a:t>peu ou moyennement impactés</a:t>
            </a:r>
          </a:p>
          <a:p>
            <a:pPr>
              <a:buFont typeface="Arial"/>
              <a:buChar char="•"/>
            </a:pPr>
            <a:r>
              <a:rPr lang="fr-FR" sz="1300" b="1" dirty="0" smtClean="0">
                <a:solidFill>
                  <a:schemeClr val="accent6">
                    <a:lumMod val="40000"/>
                    <a:lumOff val="60000"/>
                  </a:schemeClr>
                </a:solidFill>
              </a:rPr>
              <a:t> rose </a:t>
            </a:r>
            <a:r>
              <a:rPr lang="fr-FR" sz="1300" dirty="0" smtClean="0"/>
              <a:t>: gaulis très denses dominés par </a:t>
            </a:r>
            <a:r>
              <a:rPr lang="fr-FR" sz="1300" i="1" dirty="0" smtClean="0"/>
              <a:t>R. mangle </a:t>
            </a:r>
            <a:r>
              <a:rPr lang="fr-FR" sz="1300" dirty="0" smtClean="0"/>
              <a:t>et </a:t>
            </a:r>
            <a:r>
              <a:rPr lang="fr-FR" sz="1300" i="1" dirty="0" smtClean="0"/>
              <a:t>L. racemosa</a:t>
            </a:r>
            <a:r>
              <a:rPr lang="fr-FR" sz="1300" dirty="0" smtClean="0"/>
              <a:t>. </a:t>
            </a:r>
          </a:p>
          <a:p>
            <a:pPr>
              <a:buClr>
                <a:schemeClr val="accent3">
                  <a:lumMod val="60000"/>
                  <a:lumOff val="40000"/>
                </a:schemeClr>
              </a:buClr>
              <a:buFont typeface="Arial"/>
              <a:buChar char="•"/>
            </a:pPr>
            <a:r>
              <a:rPr lang="fr-FR" sz="1300" b="1" dirty="0" smtClean="0">
                <a:solidFill>
                  <a:schemeClr val="accent3">
                    <a:lumMod val="20000"/>
                    <a:lumOff val="80000"/>
                  </a:schemeClr>
                </a:solidFill>
              </a:rPr>
              <a:t> saumon: </a:t>
            </a:r>
            <a:r>
              <a:rPr lang="fr-FR" sz="1300" dirty="0" smtClean="0"/>
              <a:t>végétation éparse</a:t>
            </a:r>
          </a:p>
          <a:p>
            <a:pPr>
              <a:buFont typeface="Arial"/>
              <a:buChar char="•"/>
            </a:pPr>
            <a:r>
              <a:rPr lang="fr-FR" sz="1300" b="1" dirty="0" smtClean="0">
                <a:solidFill>
                  <a:schemeClr val="accent5">
                    <a:lumMod val="60000"/>
                    <a:lumOff val="40000"/>
                  </a:schemeClr>
                </a:solidFill>
              </a:rPr>
              <a:t> vert pomme: </a:t>
            </a:r>
            <a:r>
              <a:rPr lang="fr-FR" sz="1300" dirty="0" smtClean="0"/>
              <a:t> sols </a:t>
            </a:r>
            <a:r>
              <a:rPr lang="fr-FR" sz="1300" dirty="0" err="1" smtClean="0"/>
              <a:t>hydromorphes</a:t>
            </a:r>
            <a:r>
              <a:rPr lang="fr-FR" sz="1300" dirty="0" smtClean="0"/>
              <a:t>, tourbe avec  des hydrophytes herbacées, plantes aquatiques, partiellement flottantes (</a:t>
            </a:r>
            <a:r>
              <a:rPr lang="fr-FR" sz="1300" i="1" dirty="0" err="1" smtClean="0"/>
              <a:t>Ludwigia</a:t>
            </a:r>
            <a:r>
              <a:rPr lang="fr-FR" sz="1300" i="1" dirty="0" smtClean="0"/>
              <a:t> </a:t>
            </a:r>
            <a:r>
              <a:rPr lang="fr-FR" sz="1300" i="1" dirty="0" err="1" smtClean="0"/>
              <a:t>sp</a:t>
            </a:r>
            <a:r>
              <a:rPr lang="fr-FR" sz="1300" dirty="0" smtClean="0"/>
              <a:t>)</a:t>
            </a:r>
          </a:p>
          <a:p>
            <a:endParaRPr lang="fr-FR" sz="1300" dirty="0" smtClean="0"/>
          </a:p>
          <a:p>
            <a:endParaRPr lang="fr-FR" sz="1300" dirty="0" smtClean="0"/>
          </a:p>
          <a:p>
            <a:endParaRPr lang="fr-FR" sz="1300" dirty="0" smtClean="0"/>
          </a:p>
          <a:p>
            <a:endParaRPr lang="fr-FR" sz="1300" dirty="0" smtClean="0"/>
          </a:p>
          <a:p>
            <a:r>
              <a:rPr lang="fr-FR" sz="1300" b="1" dirty="0" smtClean="0"/>
              <a:t>Régénération observée en 2010: </a:t>
            </a:r>
          </a:p>
          <a:p>
            <a:pPr>
              <a:buFont typeface="Arial"/>
              <a:buChar char="•"/>
            </a:pPr>
            <a:r>
              <a:rPr lang="fr-FR" sz="1300" dirty="0" smtClean="0"/>
              <a:t> Faciès d’</a:t>
            </a:r>
            <a:r>
              <a:rPr lang="fr-FR" sz="1300" i="1" dirty="0" smtClean="0"/>
              <a:t>A. germinans </a:t>
            </a:r>
            <a:r>
              <a:rPr lang="fr-FR" sz="1300" dirty="0" smtClean="0"/>
              <a:t>arborescent : étendues en eau importantes et végétation éparses signalant une régénération encore très faible (importantes surfaces de marais recouvertes d’herbacées). </a:t>
            </a:r>
          </a:p>
          <a:p>
            <a:pPr>
              <a:buFont typeface="Arial"/>
              <a:buChar char="•"/>
            </a:pPr>
            <a:endParaRPr lang="fr-FR" sz="1300" dirty="0" smtClean="0"/>
          </a:p>
          <a:p>
            <a:pPr>
              <a:buFont typeface="Arial"/>
              <a:buChar char="•"/>
            </a:pPr>
            <a:r>
              <a:rPr lang="fr-FR" sz="1300" dirty="0" smtClean="0"/>
              <a:t> Faciès de </a:t>
            </a:r>
            <a:r>
              <a:rPr lang="fr-FR" sz="1300" i="1" dirty="0" smtClean="0"/>
              <a:t>R. mangle </a:t>
            </a:r>
            <a:r>
              <a:rPr lang="fr-FR" sz="1300" dirty="0" smtClean="0"/>
              <a:t>arborescent : régénération assez forte.</a:t>
            </a:r>
          </a:p>
          <a:p>
            <a:endParaRPr lang="fr-FR" sz="1300" dirty="0"/>
          </a:p>
        </p:txBody>
      </p:sp>
      <p:sp>
        <p:nvSpPr>
          <p:cNvPr id="7" name="ZoneTexte 6"/>
          <p:cNvSpPr txBox="1"/>
          <p:nvPr/>
        </p:nvSpPr>
        <p:spPr>
          <a:xfrm>
            <a:off x="5079650" y="389820"/>
            <a:ext cx="3750014" cy="769441"/>
          </a:xfrm>
          <a:prstGeom prst="rect">
            <a:avLst/>
          </a:prstGeom>
          <a:noFill/>
        </p:spPr>
        <p:txBody>
          <a:bodyPr wrap="square" rtlCol="0">
            <a:spAutoFit/>
          </a:bodyPr>
          <a:lstStyle/>
          <a:p>
            <a:r>
              <a:rPr lang="fr-FR" sz="1100" dirty="0" smtClean="0"/>
              <a:t>La </a:t>
            </a:r>
            <a:r>
              <a:rPr lang="fr-FR" sz="1100" b="1" dirty="0" smtClean="0"/>
              <a:t>carte </a:t>
            </a:r>
            <a:r>
              <a:rPr lang="fr-FR" sz="1100" b="1" dirty="0" err="1" smtClean="0"/>
              <a:t>post-Dean</a:t>
            </a:r>
            <a:r>
              <a:rPr lang="fr-FR" sz="1100" b="1" dirty="0" smtClean="0"/>
              <a:t> </a:t>
            </a:r>
            <a:r>
              <a:rPr lang="fr-FR" sz="1100" dirty="0" smtClean="0"/>
              <a:t>a été effectuée à partir de l’image SPOT du 26 mars 2010 à 10 m (très forte saturation du signal dans la bande Proche Infrarouge ) ;</a:t>
            </a:r>
          </a:p>
          <a:p>
            <a:endParaRPr lang="fr-FR" sz="1100" dirty="0"/>
          </a:p>
        </p:txBody>
      </p:sp>
      <p:pic>
        <p:nvPicPr>
          <p:cNvPr id="8" name="Image 7" descr="page11.png"/>
          <p:cNvPicPr>
            <a:picLocks noChangeAspect="1"/>
          </p:cNvPicPr>
          <p:nvPr/>
        </p:nvPicPr>
        <p:blipFill>
          <a:blip r:embed="rId3"/>
          <a:stretch>
            <a:fillRect/>
          </a:stretch>
        </p:blipFill>
        <p:spPr>
          <a:xfrm>
            <a:off x="0" y="0"/>
            <a:ext cx="4800600" cy="6781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Image 13" descr="page13.png"/>
          <p:cNvPicPr>
            <a:picLocks noChangeAspect="1"/>
          </p:cNvPicPr>
          <p:nvPr/>
        </p:nvPicPr>
        <p:blipFill>
          <a:blip r:embed="rId2"/>
          <a:stretch>
            <a:fillRect/>
          </a:stretch>
        </p:blipFill>
        <p:spPr>
          <a:xfrm>
            <a:off x="-1" y="486784"/>
            <a:ext cx="9122831" cy="5776184"/>
          </a:xfrm>
          <a:prstGeom prst="rect">
            <a:avLst/>
          </a:prstGeom>
        </p:spPr>
      </p:pic>
      <p:sp>
        <p:nvSpPr>
          <p:cNvPr id="2" name="Espace réservé du pied de page 1"/>
          <p:cNvSpPr>
            <a:spLocks noGrp="1"/>
          </p:cNvSpPr>
          <p:nvPr>
            <p:ph type="ftr" sz="quarter" idx="11"/>
          </p:nvPr>
        </p:nvSpPr>
        <p:spPr/>
        <p:txBody>
          <a:bodyPr/>
          <a:lstStyle/>
          <a:p>
            <a:endParaRPr lang="fr-FR" dirty="0"/>
          </a:p>
        </p:txBody>
      </p:sp>
      <p:sp>
        <p:nvSpPr>
          <p:cNvPr id="10" name="ZoneTexte 9"/>
          <p:cNvSpPr txBox="1"/>
          <p:nvPr/>
        </p:nvSpPr>
        <p:spPr>
          <a:xfrm>
            <a:off x="3392023" y="2945821"/>
            <a:ext cx="1159292" cy="276999"/>
          </a:xfrm>
          <a:prstGeom prst="rect">
            <a:avLst/>
          </a:prstGeom>
          <a:noFill/>
        </p:spPr>
        <p:txBody>
          <a:bodyPr wrap="none" rtlCol="0">
            <a:spAutoFit/>
          </a:bodyPr>
          <a:lstStyle/>
          <a:p>
            <a:r>
              <a:rPr lang="fr-FR" sz="1200" b="1" dirty="0" smtClean="0">
                <a:solidFill>
                  <a:schemeClr val="bg1"/>
                </a:solidFill>
              </a:rPr>
              <a:t>Impact-Mer©</a:t>
            </a:r>
            <a:endParaRPr lang="fr-FR" sz="1200" b="1" dirty="0">
              <a:solidFill>
                <a:schemeClr val="bg1"/>
              </a:solidFill>
            </a:endParaRPr>
          </a:p>
        </p:txBody>
      </p:sp>
      <p:sp>
        <p:nvSpPr>
          <p:cNvPr id="11" name="ZoneTexte 10"/>
          <p:cNvSpPr txBox="1"/>
          <p:nvPr/>
        </p:nvSpPr>
        <p:spPr>
          <a:xfrm>
            <a:off x="7971881" y="2922532"/>
            <a:ext cx="1159292" cy="276999"/>
          </a:xfrm>
          <a:prstGeom prst="rect">
            <a:avLst/>
          </a:prstGeom>
          <a:noFill/>
        </p:spPr>
        <p:txBody>
          <a:bodyPr wrap="none" rtlCol="0">
            <a:spAutoFit/>
          </a:bodyPr>
          <a:lstStyle/>
          <a:p>
            <a:r>
              <a:rPr lang="fr-FR" sz="1200" b="1" dirty="0" smtClean="0">
                <a:solidFill>
                  <a:schemeClr val="bg1"/>
                </a:solidFill>
              </a:rPr>
              <a:t>Impact-Mer©</a:t>
            </a:r>
            <a:endParaRPr lang="fr-FR" sz="1200" b="1" dirty="0">
              <a:solidFill>
                <a:schemeClr val="bg1"/>
              </a:solidFill>
            </a:endParaRPr>
          </a:p>
        </p:txBody>
      </p:sp>
      <p:sp>
        <p:nvSpPr>
          <p:cNvPr id="12" name="ZoneTexte 11"/>
          <p:cNvSpPr txBox="1"/>
          <p:nvPr/>
        </p:nvSpPr>
        <p:spPr>
          <a:xfrm>
            <a:off x="7908008" y="5985969"/>
            <a:ext cx="1210588" cy="276999"/>
          </a:xfrm>
          <a:prstGeom prst="rect">
            <a:avLst/>
          </a:prstGeom>
          <a:noFill/>
        </p:spPr>
        <p:txBody>
          <a:bodyPr wrap="none" rtlCol="0">
            <a:spAutoFit/>
          </a:bodyPr>
          <a:lstStyle/>
          <a:p>
            <a:r>
              <a:rPr lang="fr-FR" sz="1200" b="1" dirty="0" smtClean="0">
                <a:solidFill>
                  <a:schemeClr val="bg1"/>
                </a:solidFill>
              </a:rPr>
              <a:t> Impact-Mer©</a:t>
            </a:r>
            <a:endParaRPr lang="fr-FR" sz="1200" b="1" dirty="0">
              <a:solidFill>
                <a:schemeClr val="bg1"/>
              </a:solidFill>
            </a:endParaRPr>
          </a:p>
        </p:txBody>
      </p:sp>
      <p:sp>
        <p:nvSpPr>
          <p:cNvPr id="13" name="ZoneTexte 12"/>
          <p:cNvSpPr txBox="1"/>
          <p:nvPr/>
        </p:nvSpPr>
        <p:spPr>
          <a:xfrm>
            <a:off x="3366875" y="5999869"/>
            <a:ext cx="1159292" cy="276999"/>
          </a:xfrm>
          <a:prstGeom prst="rect">
            <a:avLst/>
          </a:prstGeom>
          <a:noFill/>
        </p:spPr>
        <p:txBody>
          <a:bodyPr wrap="none" rtlCol="0">
            <a:spAutoFit/>
          </a:bodyPr>
          <a:lstStyle/>
          <a:p>
            <a:r>
              <a:rPr lang="fr-FR" sz="1200" b="1" dirty="0" smtClean="0">
                <a:solidFill>
                  <a:schemeClr val="bg1"/>
                </a:solidFill>
              </a:rPr>
              <a:t>Impact-Mer©</a:t>
            </a:r>
            <a:endParaRPr lang="fr-FR" sz="1200" b="1"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111943" y="6275668"/>
            <a:ext cx="8075822" cy="365125"/>
          </a:xfrm>
        </p:spPr>
        <p:txBody>
          <a:bodyPr/>
          <a:lstStyle/>
          <a:p>
            <a:r>
              <a:rPr lang="fr-FR" dirty="0" smtClean="0"/>
              <a:t>Action 5 - Caribsat           										</a:t>
            </a:r>
            <a:r>
              <a:rPr lang="fr-FR" i="1" dirty="0" smtClean="0"/>
              <a:t> IMPACT-MER</a:t>
            </a:r>
            <a:endParaRPr lang="fr-FR" i="1" dirty="0"/>
          </a:p>
        </p:txBody>
      </p:sp>
      <p:sp>
        <p:nvSpPr>
          <p:cNvPr id="3" name="Espace réservé du numéro de diapositive 2"/>
          <p:cNvSpPr>
            <a:spLocks noGrp="1"/>
          </p:cNvSpPr>
          <p:nvPr>
            <p:ph type="sldNum" sz="quarter" idx="12"/>
          </p:nvPr>
        </p:nvSpPr>
        <p:spPr/>
        <p:txBody>
          <a:bodyPr/>
          <a:lstStyle/>
          <a:p>
            <a:fld id="{68A6AE1A-21AD-C949-A6EC-B6EF98C0BCDC}" type="slidenum">
              <a:rPr lang="fr-FR" smtClean="0"/>
              <a:pPr/>
              <a:t>13</a:t>
            </a:fld>
            <a:endParaRPr lang="fr-FR"/>
          </a:p>
        </p:txBody>
      </p:sp>
      <p:sp>
        <p:nvSpPr>
          <p:cNvPr id="4" name="ZoneTexte 3"/>
          <p:cNvSpPr txBox="1"/>
          <p:nvPr/>
        </p:nvSpPr>
        <p:spPr>
          <a:xfrm>
            <a:off x="567765" y="552824"/>
            <a:ext cx="7829176" cy="1477328"/>
          </a:xfrm>
          <a:prstGeom prst="rect">
            <a:avLst/>
          </a:prstGeom>
          <a:noFill/>
        </p:spPr>
        <p:txBody>
          <a:bodyPr wrap="square" rtlCol="0">
            <a:spAutoFit/>
          </a:bodyPr>
          <a:lstStyle/>
          <a:p>
            <a:r>
              <a:rPr lang="fr-FR" dirty="0" smtClean="0"/>
              <a:t>CARTE POST DEAN</a:t>
            </a:r>
          </a:p>
          <a:p>
            <a:endParaRPr lang="fr-FR" dirty="0" smtClean="0"/>
          </a:p>
          <a:p>
            <a:r>
              <a:rPr lang="fr-FR" dirty="0"/>
              <a:t>Composition floristique de la mangrove de Génipa (84% de la zone d’étude</a:t>
            </a:r>
            <a:r>
              <a:rPr lang="fr-FR" dirty="0" smtClean="0"/>
              <a:t> a été classée </a:t>
            </a:r>
            <a:r>
              <a:rPr lang="fr-FR" dirty="0"/>
              <a:t>en raison des nuages/ombres sur image) :</a:t>
            </a:r>
          </a:p>
          <a:p>
            <a:endParaRPr lang="fr-FR" dirty="0"/>
          </a:p>
        </p:txBody>
      </p:sp>
      <p:grpSp>
        <p:nvGrpSpPr>
          <p:cNvPr id="59394" name="Group 2"/>
          <p:cNvGrpSpPr>
            <a:grpSpLocks/>
          </p:cNvGrpSpPr>
          <p:nvPr/>
        </p:nvGrpSpPr>
        <p:grpSpPr bwMode="auto">
          <a:xfrm>
            <a:off x="2152534" y="2691260"/>
            <a:ext cx="5600700" cy="2065337"/>
            <a:chOff x="1777" y="8713"/>
            <a:chExt cx="9360" cy="3520"/>
          </a:xfrm>
        </p:grpSpPr>
        <p:pic>
          <p:nvPicPr>
            <p:cNvPr id="59395" name="Picture 3"/>
            <p:cNvPicPr>
              <a:picLocks noChangeAspect="1" noChangeArrowheads="1"/>
            </p:cNvPicPr>
            <p:nvPr/>
          </p:nvPicPr>
          <p:blipFill>
            <a:blip r:embed="rId2"/>
            <a:srcRect r="-19980"/>
            <a:stretch>
              <a:fillRect/>
            </a:stretch>
          </p:blipFill>
          <p:spPr bwMode="auto">
            <a:xfrm>
              <a:off x="1777" y="8713"/>
              <a:ext cx="5400" cy="3520"/>
            </a:xfrm>
            <a:prstGeom prst="rect">
              <a:avLst/>
            </a:prstGeom>
            <a:noFill/>
            <a:ln w="9525">
              <a:noFill/>
              <a:miter lim="800000"/>
              <a:headEnd/>
              <a:tailEnd/>
            </a:ln>
          </p:spPr>
        </p:pic>
        <p:pic>
          <p:nvPicPr>
            <p:cNvPr id="59396" name="Picture 4"/>
            <p:cNvPicPr>
              <a:picLocks noChangeAspect="1" noChangeArrowheads="1"/>
            </p:cNvPicPr>
            <p:nvPr/>
          </p:nvPicPr>
          <p:blipFill>
            <a:blip r:embed="rId3"/>
            <a:srcRect l="4050"/>
            <a:stretch>
              <a:fillRect/>
            </a:stretch>
          </p:blipFill>
          <p:spPr bwMode="auto">
            <a:xfrm>
              <a:off x="6091" y="8971"/>
              <a:ext cx="5046" cy="3155"/>
            </a:xfrm>
            <a:prstGeom prst="rect">
              <a:avLst/>
            </a:prstGeom>
            <a:noFill/>
            <a:ln w="9525">
              <a:noFill/>
              <a:miter lim="800000"/>
              <a:headEnd/>
              <a:tailEnd/>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264458" y="6275668"/>
            <a:ext cx="7893424" cy="365125"/>
          </a:xfrm>
        </p:spPr>
        <p:txBody>
          <a:bodyPr/>
          <a:lstStyle/>
          <a:p>
            <a:r>
              <a:rPr lang="fr-FR" dirty="0" smtClean="0"/>
              <a:t>Action 5 - Caribsat           										</a:t>
            </a:r>
            <a:r>
              <a:rPr lang="fr-FR" i="1" dirty="0" smtClean="0"/>
              <a:t> IMPACT-MER</a:t>
            </a:r>
            <a:endParaRPr lang="fr-FR" i="1" dirty="0"/>
          </a:p>
        </p:txBody>
      </p:sp>
      <p:sp>
        <p:nvSpPr>
          <p:cNvPr id="3" name="Espace réservé du numéro de diapositive 2"/>
          <p:cNvSpPr>
            <a:spLocks noGrp="1"/>
          </p:cNvSpPr>
          <p:nvPr>
            <p:ph type="sldNum" sz="quarter" idx="12"/>
          </p:nvPr>
        </p:nvSpPr>
        <p:spPr/>
        <p:txBody>
          <a:bodyPr/>
          <a:lstStyle/>
          <a:p>
            <a:fld id="{68A6AE1A-21AD-C949-A6EC-B6EF98C0BCDC}" type="slidenum">
              <a:rPr lang="fr-FR" smtClean="0"/>
              <a:pPr/>
              <a:t>14</a:t>
            </a:fld>
            <a:endParaRPr lang="fr-FR"/>
          </a:p>
        </p:txBody>
      </p:sp>
      <p:sp>
        <p:nvSpPr>
          <p:cNvPr id="4" name="ZoneTexte 3"/>
          <p:cNvSpPr txBox="1"/>
          <p:nvPr/>
        </p:nvSpPr>
        <p:spPr>
          <a:xfrm>
            <a:off x="493059" y="2467983"/>
            <a:ext cx="7948706" cy="1200329"/>
          </a:xfrm>
          <a:prstGeom prst="rect">
            <a:avLst/>
          </a:prstGeom>
          <a:noFill/>
        </p:spPr>
        <p:txBody>
          <a:bodyPr wrap="square" rtlCol="0">
            <a:spAutoFit/>
          </a:bodyPr>
          <a:lstStyle/>
          <a:p>
            <a:endParaRPr lang="fr-FR" dirty="0" smtClean="0"/>
          </a:p>
          <a:p>
            <a:r>
              <a:rPr lang="fr-FR" dirty="0" smtClean="0"/>
              <a:t>Surface des faciès de mangrove : carte post Dean 2010</a:t>
            </a:r>
          </a:p>
          <a:p>
            <a:endParaRPr lang="fr-FR" dirty="0" smtClean="0"/>
          </a:p>
          <a:p>
            <a:endParaRPr lang="fr-FR" dirty="0" smtClean="0"/>
          </a:p>
        </p:txBody>
      </p:sp>
      <p:sp>
        <p:nvSpPr>
          <p:cNvPr id="6" name="ZoneTexte 5"/>
          <p:cNvSpPr txBox="1"/>
          <p:nvPr/>
        </p:nvSpPr>
        <p:spPr>
          <a:xfrm>
            <a:off x="493059" y="283882"/>
            <a:ext cx="5348941" cy="369332"/>
          </a:xfrm>
          <a:prstGeom prst="rect">
            <a:avLst/>
          </a:prstGeom>
          <a:noFill/>
        </p:spPr>
        <p:txBody>
          <a:bodyPr wrap="square" rtlCol="0">
            <a:spAutoFit/>
          </a:bodyPr>
          <a:lstStyle/>
          <a:p>
            <a:r>
              <a:rPr lang="fr-FR" dirty="0" smtClean="0"/>
              <a:t>Surface et type d’impact:</a:t>
            </a:r>
            <a:endParaRPr lang="fr-FR" dirty="0"/>
          </a:p>
        </p:txBody>
      </p:sp>
      <p:sp>
        <p:nvSpPr>
          <p:cNvPr id="8" name="ZoneTexte 7"/>
          <p:cNvSpPr txBox="1"/>
          <p:nvPr/>
        </p:nvSpPr>
        <p:spPr>
          <a:xfrm>
            <a:off x="6602996" y="3505200"/>
            <a:ext cx="2285510" cy="830997"/>
          </a:xfrm>
          <a:prstGeom prst="rect">
            <a:avLst/>
          </a:prstGeom>
          <a:noFill/>
        </p:spPr>
        <p:txBody>
          <a:bodyPr wrap="square" rtlCol="0">
            <a:spAutoFit/>
          </a:bodyPr>
          <a:lstStyle/>
          <a:p>
            <a:r>
              <a:rPr lang="fr-FR" sz="1200" baseline="30000" dirty="0" smtClean="0"/>
              <a:t>1</a:t>
            </a:r>
            <a:r>
              <a:rPr lang="fr-FR" sz="1200" dirty="0" smtClean="0"/>
              <a:t> : Surface totale correspond </a:t>
            </a:r>
            <a:r>
              <a:rPr lang="fr-FR" sz="1200" dirty="0"/>
              <a:t>à la partie de l’image qui a été traitée et non à la surface de la mangrove</a:t>
            </a:r>
            <a:r>
              <a:rPr lang="fr-FR" sz="1200" dirty="0" smtClean="0"/>
              <a:t> </a:t>
            </a:r>
            <a:endParaRPr lang="fr-FR" sz="1200" dirty="0"/>
          </a:p>
        </p:txBody>
      </p:sp>
      <p:graphicFrame>
        <p:nvGraphicFramePr>
          <p:cNvPr id="9" name="Tableau 8"/>
          <p:cNvGraphicFramePr>
            <a:graphicFrameLocks noGrp="1"/>
          </p:cNvGraphicFramePr>
          <p:nvPr/>
        </p:nvGraphicFramePr>
        <p:xfrm>
          <a:off x="1413490" y="3209065"/>
          <a:ext cx="4742765" cy="2590800"/>
        </p:xfrm>
        <a:graphic>
          <a:graphicData uri="http://schemas.openxmlformats.org/drawingml/2006/table">
            <a:tbl>
              <a:tblPr firstRow="1" bandRow="1">
                <a:tableStyleId>{B301B821-A1FF-4177-AEE7-76D212191A09}</a:tableStyleId>
              </a:tblPr>
              <a:tblGrid>
                <a:gridCol w="347273"/>
                <a:gridCol w="3387112"/>
                <a:gridCol w="1008380"/>
              </a:tblGrid>
              <a:tr h="156070">
                <a:tc>
                  <a:txBody>
                    <a:bodyPr/>
                    <a:lstStyle/>
                    <a:p>
                      <a:r>
                        <a:rPr lang="fr-FR" sz="1100" dirty="0" smtClean="0"/>
                        <a:t>N°</a:t>
                      </a:r>
                      <a:endParaRPr lang="fr-FR" sz="1100" dirty="0"/>
                    </a:p>
                  </a:txBody>
                  <a:tcPr/>
                </a:tc>
                <a:tc>
                  <a:txBody>
                    <a:bodyPr/>
                    <a:lstStyle/>
                    <a:p>
                      <a:r>
                        <a:rPr lang="fr-FR" sz="1100" dirty="0" smtClean="0"/>
                        <a:t>Nom classe</a:t>
                      </a:r>
                      <a:endParaRPr lang="fr-FR" sz="1100" dirty="0"/>
                    </a:p>
                  </a:txBody>
                  <a:tcPr/>
                </a:tc>
                <a:tc>
                  <a:txBody>
                    <a:bodyPr/>
                    <a:lstStyle/>
                    <a:p>
                      <a:r>
                        <a:rPr lang="fr-FR" sz="1100" dirty="0" smtClean="0"/>
                        <a:t>Surface (ha)</a:t>
                      </a:r>
                      <a:endParaRPr lang="fr-FR" sz="1100" dirty="0"/>
                    </a:p>
                  </a:txBody>
                  <a:tcPr/>
                </a:tc>
              </a:tr>
              <a:tr h="156070">
                <a:tc>
                  <a:txBody>
                    <a:bodyPr/>
                    <a:lstStyle/>
                    <a:p>
                      <a:r>
                        <a:rPr lang="fr-FR" sz="1100" dirty="0" smtClean="0"/>
                        <a:t>1</a:t>
                      </a:r>
                      <a:endParaRPr lang="fr-FR" sz="1100" dirty="0"/>
                    </a:p>
                  </a:txBody>
                  <a:tcPr/>
                </a:tc>
                <a:tc>
                  <a:txBody>
                    <a:bodyPr/>
                    <a:lstStyle/>
                    <a:p>
                      <a:r>
                        <a:rPr lang="fr-FR" sz="1100" dirty="0" smtClean="0"/>
                        <a:t>Eau</a:t>
                      </a:r>
                      <a:endParaRPr lang="fr-FR" sz="1100" dirty="0"/>
                    </a:p>
                  </a:txBody>
                  <a:tcPr/>
                </a:tc>
                <a:tc>
                  <a:txBody>
                    <a:bodyPr/>
                    <a:lstStyle/>
                    <a:p>
                      <a:r>
                        <a:rPr lang="fr-FR" sz="1100" dirty="0" smtClean="0"/>
                        <a:t>52</a:t>
                      </a:r>
                    </a:p>
                  </a:txBody>
                  <a:tcPr/>
                </a:tc>
              </a:tr>
              <a:tr h="156070">
                <a:tc>
                  <a:txBody>
                    <a:bodyPr/>
                    <a:lstStyle/>
                    <a:p>
                      <a:r>
                        <a:rPr lang="fr-FR" sz="1100" dirty="0" smtClean="0"/>
                        <a:t>2</a:t>
                      </a:r>
                      <a:endParaRPr lang="fr-FR" sz="1100" dirty="0"/>
                    </a:p>
                  </a:txBody>
                  <a:tcPr/>
                </a:tc>
                <a:tc>
                  <a:txBody>
                    <a:bodyPr/>
                    <a:lstStyle/>
                    <a:p>
                      <a:r>
                        <a:rPr lang="fr-FR" sz="1100" dirty="0" smtClean="0"/>
                        <a:t>Eau et végétation</a:t>
                      </a:r>
                      <a:r>
                        <a:rPr lang="fr-FR" sz="1100" baseline="0" dirty="0" smtClean="0"/>
                        <a:t> éparse</a:t>
                      </a:r>
                      <a:endParaRPr lang="fr-FR" sz="1100" dirty="0"/>
                    </a:p>
                  </a:txBody>
                  <a:tcPr/>
                </a:tc>
                <a:tc>
                  <a:txBody>
                    <a:bodyPr/>
                    <a:lstStyle/>
                    <a:p>
                      <a:r>
                        <a:rPr lang="fr-FR" sz="1100" dirty="0" smtClean="0"/>
                        <a:t>101</a:t>
                      </a:r>
                      <a:endParaRPr lang="fr-FR" sz="1100" dirty="0"/>
                    </a:p>
                  </a:txBody>
                  <a:tcPr/>
                </a:tc>
              </a:tr>
              <a:tr h="156070">
                <a:tc>
                  <a:txBody>
                    <a:bodyPr/>
                    <a:lstStyle/>
                    <a:p>
                      <a:r>
                        <a:rPr lang="fr-FR" sz="1100" dirty="0" smtClean="0"/>
                        <a:t>3</a:t>
                      </a:r>
                      <a:endParaRPr lang="fr-FR" sz="1100" dirty="0"/>
                    </a:p>
                  </a:txBody>
                  <a:tcPr/>
                </a:tc>
                <a:tc>
                  <a:txBody>
                    <a:bodyPr/>
                    <a:lstStyle/>
                    <a:p>
                      <a:r>
                        <a:rPr lang="fr-FR" sz="1100" i="1" dirty="0" smtClean="0"/>
                        <a:t>R. mangle </a:t>
                      </a:r>
                      <a:r>
                        <a:rPr lang="fr-FR" sz="1100" dirty="0" smtClean="0"/>
                        <a:t>arborescent</a:t>
                      </a:r>
                      <a:endParaRPr lang="fr-FR" sz="1100" dirty="0"/>
                    </a:p>
                  </a:txBody>
                  <a:tcPr/>
                </a:tc>
                <a:tc>
                  <a:txBody>
                    <a:bodyPr/>
                    <a:lstStyle/>
                    <a:p>
                      <a:r>
                        <a:rPr lang="fr-FR" sz="1100" dirty="0" smtClean="0"/>
                        <a:t>272</a:t>
                      </a:r>
                      <a:endParaRPr lang="fr-FR" sz="1100" dirty="0"/>
                    </a:p>
                  </a:txBody>
                  <a:tcPr/>
                </a:tc>
              </a:tr>
              <a:tr h="156070">
                <a:tc>
                  <a:txBody>
                    <a:bodyPr/>
                    <a:lstStyle/>
                    <a:p>
                      <a:r>
                        <a:rPr lang="fr-FR" sz="1100" dirty="0" smtClean="0"/>
                        <a:t>4</a:t>
                      </a:r>
                      <a:endParaRPr lang="fr-FR" sz="1100" dirty="0"/>
                    </a:p>
                  </a:txBody>
                  <a:tcPr/>
                </a:tc>
                <a:tc>
                  <a:txBody>
                    <a:bodyPr/>
                    <a:lstStyle/>
                    <a:p>
                      <a:r>
                        <a:rPr lang="fr-FR" sz="1100" i="1" dirty="0" smtClean="0"/>
                        <a:t>A. germinans </a:t>
                      </a:r>
                      <a:r>
                        <a:rPr lang="fr-FR" sz="1100" dirty="0" smtClean="0"/>
                        <a:t>arborescent</a:t>
                      </a:r>
                      <a:endParaRPr lang="fr-FR" sz="1100" dirty="0"/>
                    </a:p>
                  </a:txBody>
                  <a:tcPr/>
                </a:tc>
                <a:tc>
                  <a:txBody>
                    <a:bodyPr/>
                    <a:lstStyle/>
                    <a:p>
                      <a:r>
                        <a:rPr lang="fr-FR" sz="1100" dirty="0" smtClean="0"/>
                        <a:t>156</a:t>
                      </a:r>
                      <a:endParaRPr lang="fr-FR" sz="1100" dirty="0"/>
                    </a:p>
                  </a:txBody>
                  <a:tcPr/>
                </a:tc>
              </a:tr>
              <a:tr h="212303">
                <a:tc>
                  <a:txBody>
                    <a:bodyPr/>
                    <a:lstStyle/>
                    <a:p>
                      <a:r>
                        <a:rPr lang="fr-FR" sz="1100" dirty="0" smtClean="0"/>
                        <a:t>5</a:t>
                      </a:r>
                      <a:endParaRPr lang="fr-FR" sz="1100" dirty="0"/>
                    </a:p>
                  </a:txBody>
                  <a:tcPr/>
                </a:tc>
                <a:tc>
                  <a:txBody>
                    <a:bodyPr/>
                    <a:lstStyle/>
                    <a:p>
                      <a:r>
                        <a:rPr lang="fr-FR" sz="1100" dirty="0" smtClean="0"/>
                        <a:t>Régénération dense de </a:t>
                      </a:r>
                      <a:r>
                        <a:rPr lang="fr-FR" sz="1100" i="1" dirty="0" smtClean="0"/>
                        <a:t>L.</a:t>
                      </a:r>
                      <a:r>
                        <a:rPr lang="fr-FR" sz="1100" i="1" baseline="0" dirty="0" smtClean="0"/>
                        <a:t> racemosa </a:t>
                      </a:r>
                      <a:r>
                        <a:rPr lang="fr-FR" sz="1100" baseline="0" dirty="0" smtClean="0"/>
                        <a:t>et</a:t>
                      </a:r>
                      <a:r>
                        <a:rPr lang="fr-FR" sz="1100" i="1" baseline="0" dirty="0" smtClean="0"/>
                        <a:t> R. mangle</a:t>
                      </a:r>
                      <a:r>
                        <a:rPr lang="fr-FR" sz="1100" baseline="0" dirty="0" smtClean="0"/>
                        <a:t>. </a:t>
                      </a:r>
                      <a:endParaRPr lang="fr-FR" sz="1100" dirty="0"/>
                    </a:p>
                  </a:txBody>
                  <a:tcPr/>
                </a:tc>
                <a:tc>
                  <a:txBody>
                    <a:bodyPr/>
                    <a:lstStyle/>
                    <a:p>
                      <a:r>
                        <a:rPr lang="fr-FR" sz="1100" dirty="0" smtClean="0"/>
                        <a:t>108</a:t>
                      </a:r>
                      <a:endParaRPr lang="fr-FR" sz="1100" dirty="0"/>
                    </a:p>
                  </a:txBody>
                  <a:tcPr/>
                </a:tc>
              </a:tr>
              <a:tr h="156070">
                <a:tc>
                  <a:txBody>
                    <a:bodyPr/>
                    <a:lstStyle/>
                    <a:p>
                      <a:r>
                        <a:rPr lang="fr-FR" sz="1100" dirty="0" smtClean="0"/>
                        <a:t>6</a:t>
                      </a:r>
                      <a:endParaRPr lang="fr-FR" sz="1100" dirty="0"/>
                    </a:p>
                  </a:txBody>
                  <a:tcPr/>
                </a:tc>
                <a:tc>
                  <a:txBody>
                    <a:bodyPr/>
                    <a:lstStyle/>
                    <a:p>
                      <a:r>
                        <a:rPr lang="fr-FR" sz="1100" dirty="0" smtClean="0"/>
                        <a:t>Herbacées</a:t>
                      </a:r>
                      <a:endParaRPr lang="fr-FR" sz="1100" dirty="0"/>
                    </a:p>
                  </a:txBody>
                  <a:tcPr/>
                </a:tc>
                <a:tc>
                  <a:txBody>
                    <a:bodyPr/>
                    <a:lstStyle/>
                    <a:p>
                      <a:r>
                        <a:rPr lang="fr-FR" sz="1100" dirty="0" smtClean="0"/>
                        <a:t>132</a:t>
                      </a:r>
                      <a:endParaRPr lang="fr-FR" sz="1100" dirty="0"/>
                    </a:p>
                  </a:txBody>
                  <a:tcPr/>
                </a:tc>
              </a:tr>
              <a:tr h="156070">
                <a:tc>
                  <a:txBody>
                    <a:bodyPr/>
                    <a:lstStyle/>
                    <a:p>
                      <a:r>
                        <a:rPr lang="fr-FR" sz="1100" dirty="0" smtClean="0"/>
                        <a:t>7</a:t>
                      </a:r>
                      <a:endParaRPr lang="fr-FR" sz="1100" dirty="0"/>
                    </a:p>
                  </a:txBody>
                  <a:tcPr/>
                </a:tc>
                <a:tc>
                  <a:txBody>
                    <a:bodyPr/>
                    <a:lstStyle/>
                    <a:p>
                      <a:r>
                        <a:rPr lang="fr-FR" sz="1100" i="1" dirty="0" smtClean="0"/>
                        <a:t>R.</a:t>
                      </a:r>
                      <a:r>
                        <a:rPr lang="fr-FR" sz="1100" i="1" baseline="0" dirty="0" smtClean="0"/>
                        <a:t> </a:t>
                      </a:r>
                      <a:r>
                        <a:rPr lang="fr-FR" sz="1100" baseline="0" dirty="0" smtClean="0"/>
                        <a:t>man</a:t>
                      </a:r>
                      <a:r>
                        <a:rPr lang="fr-FR" sz="1100" i="1" baseline="0" dirty="0" smtClean="0"/>
                        <a:t>gle</a:t>
                      </a:r>
                      <a:r>
                        <a:rPr lang="fr-FR" sz="1100" baseline="0" dirty="0" smtClean="0"/>
                        <a:t> nain</a:t>
                      </a:r>
                      <a:endParaRPr lang="fr-FR" sz="1100" dirty="0"/>
                    </a:p>
                  </a:txBody>
                  <a:tcPr/>
                </a:tc>
                <a:tc>
                  <a:txBody>
                    <a:bodyPr/>
                    <a:lstStyle/>
                    <a:p>
                      <a:r>
                        <a:rPr lang="fr-FR" sz="1100" dirty="0" smtClean="0"/>
                        <a:t>174</a:t>
                      </a:r>
                      <a:endParaRPr lang="fr-FR" sz="1100" dirty="0"/>
                    </a:p>
                  </a:txBody>
                  <a:tcPr/>
                </a:tc>
              </a:tr>
              <a:tr h="156070">
                <a:tc>
                  <a:txBody>
                    <a:bodyPr/>
                    <a:lstStyle/>
                    <a:p>
                      <a:r>
                        <a:rPr lang="fr-FR" sz="1100" dirty="0" smtClean="0"/>
                        <a:t>8</a:t>
                      </a:r>
                      <a:endParaRPr lang="fr-FR" sz="1100" dirty="0"/>
                    </a:p>
                  </a:txBody>
                  <a:tcPr/>
                </a:tc>
                <a:tc>
                  <a:txBody>
                    <a:bodyPr/>
                    <a:lstStyle/>
                    <a:p>
                      <a:r>
                        <a:rPr lang="fr-FR" sz="1100" dirty="0" smtClean="0"/>
                        <a:t>Etang</a:t>
                      </a:r>
                      <a:r>
                        <a:rPr lang="fr-FR" sz="1100" baseline="0" dirty="0" smtClean="0"/>
                        <a:t> bois sec (tanne)</a:t>
                      </a:r>
                      <a:endParaRPr lang="fr-FR" sz="1100" dirty="0"/>
                    </a:p>
                  </a:txBody>
                  <a:tcPr/>
                </a:tc>
                <a:tc>
                  <a:txBody>
                    <a:bodyPr/>
                    <a:lstStyle/>
                    <a:p>
                      <a:r>
                        <a:rPr lang="fr-FR" sz="1100" dirty="0" smtClean="0"/>
                        <a:t>39</a:t>
                      </a:r>
                      <a:endParaRPr lang="fr-FR" sz="1100" dirty="0"/>
                    </a:p>
                  </a:txBody>
                  <a:tcPr/>
                </a:tc>
              </a:tr>
              <a:tr h="156070">
                <a:tc>
                  <a:txBody>
                    <a:bodyPr/>
                    <a:lstStyle/>
                    <a:p>
                      <a:endParaRPr lang="fr-FR" sz="1100" dirty="0"/>
                    </a:p>
                  </a:txBody>
                  <a:tcPr/>
                </a:tc>
                <a:tc>
                  <a:txBody>
                    <a:bodyPr/>
                    <a:lstStyle/>
                    <a:p>
                      <a:r>
                        <a:rPr lang="fr-FR" sz="1100" dirty="0" smtClean="0"/>
                        <a:t>TOTAL </a:t>
                      </a:r>
                      <a:r>
                        <a:rPr lang="fr-FR" sz="1100" baseline="30000" dirty="0" smtClean="0"/>
                        <a:t>1</a:t>
                      </a:r>
                      <a:endParaRPr lang="fr-FR" sz="1100" baseline="30000" dirty="0"/>
                    </a:p>
                  </a:txBody>
                  <a:tcPr/>
                </a:tc>
                <a:tc>
                  <a:txBody>
                    <a:bodyPr/>
                    <a:lstStyle/>
                    <a:p>
                      <a:r>
                        <a:rPr lang="fr-FR" sz="1100" dirty="0" smtClean="0"/>
                        <a:t>1034</a:t>
                      </a:r>
                      <a:endParaRPr lang="fr-FR" sz="1100" dirty="0"/>
                    </a:p>
                  </a:txBody>
                  <a:tcPr/>
                </a:tc>
              </a:tr>
            </a:tbl>
          </a:graphicData>
        </a:graphic>
      </p:graphicFrame>
      <p:graphicFrame>
        <p:nvGraphicFramePr>
          <p:cNvPr id="11" name="Tableau 10"/>
          <p:cNvGraphicFramePr>
            <a:graphicFrameLocks noGrp="1"/>
          </p:cNvGraphicFramePr>
          <p:nvPr/>
        </p:nvGraphicFramePr>
        <p:xfrm>
          <a:off x="1413490" y="695063"/>
          <a:ext cx="5279410" cy="1722120"/>
        </p:xfrm>
        <a:graphic>
          <a:graphicData uri="http://schemas.openxmlformats.org/drawingml/2006/table">
            <a:tbl>
              <a:tblPr firstRow="1" bandRow="1">
                <a:tableStyleId>{B301B821-A1FF-4177-AEE7-76D212191A09}</a:tableStyleId>
              </a:tblPr>
              <a:tblGrid>
                <a:gridCol w="371370"/>
                <a:gridCol w="1629748"/>
                <a:gridCol w="1688925"/>
                <a:gridCol w="1589367"/>
              </a:tblGrid>
              <a:tr h="351087">
                <a:tc>
                  <a:txBody>
                    <a:bodyPr/>
                    <a:lstStyle/>
                    <a:p>
                      <a:r>
                        <a:rPr lang="fr-FR" sz="1100" dirty="0" smtClean="0"/>
                        <a:t>N°</a:t>
                      </a:r>
                      <a:endParaRPr lang="fr-FR" sz="1100" dirty="0"/>
                    </a:p>
                  </a:txBody>
                  <a:tcPr/>
                </a:tc>
                <a:tc>
                  <a:txBody>
                    <a:bodyPr/>
                    <a:lstStyle/>
                    <a:p>
                      <a:r>
                        <a:rPr lang="fr-FR" sz="1100" dirty="0" smtClean="0"/>
                        <a:t>Nom classe</a:t>
                      </a:r>
                      <a:endParaRPr lang="fr-FR" sz="1100" dirty="0"/>
                    </a:p>
                  </a:txBody>
                  <a:tcPr/>
                </a:tc>
                <a:tc>
                  <a:txBody>
                    <a:bodyPr/>
                    <a:lstStyle/>
                    <a:p>
                      <a:r>
                        <a:rPr lang="fr-FR" sz="1100" dirty="0" smtClean="0"/>
                        <a:t>Surface</a:t>
                      </a:r>
                      <a:r>
                        <a:rPr lang="fr-FR" sz="1100" baseline="0" dirty="0" smtClean="0"/>
                        <a:t> sans étang bois sec (ha)</a:t>
                      </a:r>
                      <a:endParaRPr lang="fr-FR" sz="1100" dirty="0"/>
                    </a:p>
                  </a:txBody>
                  <a:tcPr/>
                </a:tc>
                <a:tc>
                  <a:txBody>
                    <a:bodyPr/>
                    <a:lstStyle/>
                    <a:p>
                      <a:r>
                        <a:rPr lang="fr-FR" sz="1100" dirty="0" smtClean="0"/>
                        <a:t>Surface</a:t>
                      </a:r>
                      <a:r>
                        <a:rPr lang="fr-FR" sz="1100" baseline="0" dirty="0" smtClean="0"/>
                        <a:t> avec étang bois sec (ha)</a:t>
                      </a:r>
                      <a:endParaRPr lang="fr-FR" sz="1100" dirty="0"/>
                    </a:p>
                  </a:txBody>
                  <a:tcPr/>
                </a:tc>
              </a:tr>
              <a:tr h="213160">
                <a:tc>
                  <a:txBody>
                    <a:bodyPr/>
                    <a:lstStyle/>
                    <a:p>
                      <a:r>
                        <a:rPr lang="fr-FR" sz="1100" dirty="0" smtClean="0"/>
                        <a:t>1</a:t>
                      </a:r>
                      <a:endParaRPr lang="fr-FR" sz="1100" dirty="0"/>
                    </a:p>
                  </a:txBody>
                  <a:tcPr/>
                </a:tc>
                <a:tc>
                  <a:txBody>
                    <a:bodyPr/>
                    <a:lstStyle/>
                    <a:p>
                      <a:r>
                        <a:rPr lang="fr-FR" sz="1100" dirty="0" smtClean="0"/>
                        <a:t>Impact très</a:t>
                      </a:r>
                      <a:r>
                        <a:rPr lang="fr-FR" sz="1100" baseline="0" dirty="0" smtClean="0"/>
                        <a:t> faible</a:t>
                      </a:r>
                      <a:endParaRPr lang="fr-FR" sz="1100" dirty="0"/>
                    </a:p>
                  </a:txBody>
                  <a:tcPr/>
                </a:tc>
                <a:tc>
                  <a:txBody>
                    <a:bodyPr/>
                    <a:lstStyle/>
                    <a:p>
                      <a:r>
                        <a:rPr lang="fr-FR" sz="1100" dirty="0" smtClean="0"/>
                        <a:t>543</a:t>
                      </a:r>
                      <a:endParaRPr lang="fr-FR" sz="1100" dirty="0"/>
                    </a:p>
                  </a:txBody>
                  <a:tcPr/>
                </a:tc>
                <a:tc>
                  <a:txBody>
                    <a:bodyPr/>
                    <a:lstStyle/>
                    <a:p>
                      <a:r>
                        <a:rPr lang="fr-FR" sz="1100" dirty="0" smtClean="0"/>
                        <a:t>585</a:t>
                      </a:r>
                      <a:endParaRPr lang="fr-FR" sz="1100" dirty="0"/>
                    </a:p>
                  </a:txBody>
                  <a:tcPr/>
                </a:tc>
              </a:tr>
              <a:tr h="213160">
                <a:tc>
                  <a:txBody>
                    <a:bodyPr/>
                    <a:lstStyle/>
                    <a:p>
                      <a:r>
                        <a:rPr lang="fr-FR" sz="1100" dirty="0" smtClean="0"/>
                        <a:t>2</a:t>
                      </a:r>
                      <a:endParaRPr lang="fr-FR" sz="1100" dirty="0"/>
                    </a:p>
                  </a:txBody>
                  <a:tcPr/>
                </a:tc>
                <a:tc>
                  <a:txBody>
                    <a:bodyPr/>
                    <a:lstStyle/>
                    <a:p>
                      <a:r>
                        <a:rPr lang="fr-FR" sz="1100" dirty="0" smtClean="0"/>
                        <a:t>Impact moyen</a:t>
                      </a:r>
                      <a:endParaRPr lang="fr-FR" sz="1100" dirty="0"/>
                    </a:p>
                  </a:txBody>
                  <a:tcPr/>
                </a:tc>
                <a:tc>
                  <a:txBody>
                    <a:bodyPr/>
                    <a:lstStyle/>
                    <a:p>
                      <a:r>
                        <a:rPr lang="fr-FR" sz="1100" dirty="0" smtClean="0"/>
                        <a:t>262</a:t>
                      </a:r>
                      <a:endParaRPr lang="fr-FR" sz="1100" dirty="0"/>
                    </a:p>
                  </a:txBody>
                  <a:tcPr/>
                </a:tc>
                <a:tc>
                  <a:txBody>
                    <a:bodyPr/>
                    <a:lstStyle/>
                    <a:p>
                      <a:r>
                        <a:rPr lang="fr-FR" sz="1100" dirty="0" smtClean="0"/>
                        <a:t>262</a:t>
                      </a:r>
                      <a:endParaRPr lang="fr-FR" sz="1100" dirty="0"/>
                    </a:p>
                  </a:txBody>
                  <a:tcPr/>
                </a:tc>
              </a:tr>
              <a:tr h="213160">
                <a:tc>
                  <a:txBody>
                    <a:bodyPr/>
                    <a:lstStyle/>
                    <a:p>
                      <a:r>
                        <a:rPr lang="fr-FR" sz="1100" dirty="0" smtClean="0"/>
                        <a:t>3</a:t>
                      </a:r>
                      <a:endParaRPr lang="fr-FR" sz="1100" dirty="0"/>
                    </a:p>
                  </a:txBody>
                  <a:tcPr/>
                </a:tc>
                <a:tc>
                  <a:txBody>
                    <a:bodyPr/>
                    <a:lstStyle/>
                    <a:p>
                      <a:r>
                        <a:rPr lang="fr-FR" sz="1100" dirty="0" smtClean="0"/>
                        <a:t>Impact fort</a:t>
                      </a:r>
                      <a:endParaRPr lang="fr-FR" sz="1100" dirty="0"/>
                    </a:p>
                  </a:txBody>
                  <a:tcPr/>
                </a:tc>
                <a:tc>
                  <a:txBody>
                    <a:bodyPr/>
                    <a:lstStyle/>
                    <a:p>
                      <a:r>
                        <a:rPr lang="fr-FR" sz="1100" dirty="0" smtClean="0"/>
                        <a:t>362</a:t>
                      </a:r>
                      <a:endParaRPr lang="fr-FR" sz="1100" dirty="0"/>
                    </a:p>
                  </a:txBody>
                  <a:tcPr/>
                </a:tc>
                <a:tc>
                  <a:txBody>
                    <a:bodyPr/>
                    <a:lstStyle/>
                    <a:p>
                      <a:r>
                        <a:rPr lang="fr-FR" sz="1100" dirty="0" smtClean="0"/>
                        <a:t>362</a:t>
                      </a:r>
                      <a:endParaRPr lang="fr-FR" sz="1100" dirty="0"/>
                    </a:p>
                  </a:txBody>
                  <a:tcPr/>
                </a:tc>
              </a:tr>
              <a:tr h="213160">
                <a:tc>
                  <a:txBody>
                    <a:bodyPr/>
                    <a:lstStyle/>
                    <a:p>
                      <a:endParaRPr lang="fr-FR" sz="1100"/>
                    </a:p>
                  </a:txBody>
                  <a:tcPr/>
                </a:tc>
                <a:tc>
                  <a:txBody>
                    <a:bodyPr/>
                    <a:lstStyle/>
                    <a:p>
                      <a:r>
                        <a:rPr lang="fr-FR" sz="1100" dirty="0" smtClean="0"/>
                        <a:t>Etang bois sec</a:t>
                      </a:r>
                      <a:endParaRPr lang="fr-FR" sz="1100" dirty="0"/>
                    </a:p>
                  </a:txBody>
                  <a:tcPr/>
                </a:tc>
                <a:tc>
                  <a:txBody>
                    <a:bodyPr/>
                    <a:lstStyle/>
                    <a:p>
                      <a:r>
                        <a:rPr lang="fr-FR" sz="1100" dirty="0" smtClean="0"/>
                        <a:t>42</a:t>
                      </a:r>
                      <a:endParaRPr lang="fr-FR" sz="1100" dirty="0"/>
                    </a:p>
                  </a:txBody>
                  <a:tcPr/>
                </a:tc>
                <a:tc>
                  <a:txBody>
                    <a:bodyPr/>
                    <a:lstStyle/>
                    <a:p>
                      <a:endParaRPr lang="fr-FR" sz="1100" dirty="0"/>
                    </a:p>
                  </a:txBody>
                  <a:tcPr/>
                </a:tc>
              </a:tr>
              <a:tr h="213160">
                <a:tc>
                  <a:txBody>
                    <a:bodyPr/>
                    <a:lstStyle/>
                    <a:p>
                      <a:endParaRPr lang="fr-FR" sz="1100"/>
                    </a:p>
                  </a:txBody>
                  <a:tcPr/>
                </a:tc>
                <a:tc>
                  <a:txBody>
                    <a:bodyPr/>
                    <a:lstStyle/>
                    <a:p>
                      <a:r>
                        <a:rPr lang="fr-FR" sz="1100" dirty="0" smtClean="0"/>
                        <a:t>TOTAL </a:t>
                      </a:r>
                      <a:r>
                        <a:rPr lang="fr-FR" sz="1100" baseline="30000" dirty="0" smtClean="0"/>
                        <a:t>1</a:t>
                      </a:r>
                      <a:endParaRPr lang="fr-FR" sz="1100" baseline="30000" dirty="0"/>
                    </a:p>
                  </a:txBody>
                  <a:tcPr/>
                </a:tc>
                <a:tc>
                  <a:txBody>
                    <a:bodyPr/>
                    <a:lstStyle/>
                    <a:p>
                      <a:r>
                        <a:rPr lang="fr-FR" sz="1100" dirty="0" smtClean="0"/>
                        <a:t>1210</a:t>
                      </a:r>
                      <a:endParaRPr lang="fr-FR" sz="1100" dirty="0"/>
                    </a:p>
                  </a:txBody>
                  <a:tcPr/>
                </a:tc>
                <a:tc>
                  <a:txBody>
                    <a:bodyPr/>
                    <a:lstStyle/>
                    <a:p>
                      <a:r>
                        <a:rPr lang="fr-FR" sz="1100" dirty="0" smtClean="0"/>
                        <a:t>1210</a:t>
                      </a:r>
                      <a:endParaRPr lang="fr-FR" sz="1100" dirty="0"/>
                    </a:p>
                  </a:txBody>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576"/>
            <a:ext cx="8042276" cy="971924"/>
          </a:xfrm>
        </p:spPr>
        <p:txBody>
          <a:bodyPr/>
          <a:lstStyle/>
          <a:p>
            <a:r>
              <a:rPr lang="fr-FR" dirty="0" smtClean="0"/>
              <a:t>Perspectives</a:t>
            </a:r>
            <a:endParaRPr lang="fr-FR" dirty="0"/>
          </a:p>
        </p:txBody>
      </p:sp>
      <p:sp>
        <p:nvSpPr>
          <p:cNvPr id="3" name="Espace réservé du pied de page 2"/>
          <p:cNvSpPr>
            <a:spLocks noGrp="1"/>
          </p:cNvSpPr>
          <p:nvPr>
            <p:ph type="ftr" sz="quarter" idx="11"/>
          </p:nvPr>
        </p:nvSpPr>
        <p:spPr>
          <a:xfrm>
            <a:off x="264458" y="6275668"/>
            <a:ext cx="7977842" cy="365125"/>
          </a:xfrm>
        </p:spPr>
        <p:txBody>
          <a:bodyPr/>
          <a:lstStyle/>
          <a:p>
            <a:r>
              <a:rPr lang="fr-FR" dirty="0" smtClean="0"/>
              <a:t>Action 5 - Caribsat           							</a:t>
            </a:r>
            <a:r>
              <a:rPr lang="fr-FR" sz="1400" i="1" dirty="0" smtClean="0">
                <a:solidFill>
                  <a:srgbClr val="660066"/>
                </a:solidFill>
                <a:hlinkClick r:id="rId3"/>
              </a:rPr>
              <a:t>degaulejac@impact-mer.fr</a:t>
            </a:r>
            <a:endParaRPr lang="fr-FR" sz="1400" i="1" dirty="0" smtClean="0">
              <a:solidFill>
                <a:srgbClr val="660066"/>
              </a:solidFill>
            </a:endParaRPr>
          </a:p>
          <a:p>
            <a:r>
              <a:rPr lang="fr-FR" sz="1400" i="1" dirty="0" smtClean="0">
                <a:solidFill>
                  <a:srgbClr val="660066"/>
                </a:solidFill>
              </a:rPr>
              <a:t>											</a:t>
            </a:r>
            <a:r>
              <a:rPr lang="fr-FR" sz="1400" i="1" dirty="0" err="1" smtClean="0">
                <a:solidFill>
                  <a:srgbClr val="660066"/>
                </a:solidFill>
              </a:rPr>
              <a:t>mherteman@impact-mer.fr</a:t>
            </a:r>
            <a:endParaRPr lang="fr-FR" sz="1400" i="1" dirty="0">
              <a:solidFill>
                <a:srgbClr val="660066"/>
              </a:solidFill>
            </a:endParaRPr>
          </a:p>
        </p:txBody>
      </p:sp>
      <p:sp>
        <p:nvSpPr>
          <p:cNvPr id="4" name="Espace réservé du numéro de diapositive 3"/>
          <p:cNvSpPr>
            <a:spLocks noGrp="1"/>
          </p:cNvSpPr>
          <p:nvPr>
            <p:ph type="sldNum" sz="quarter" idx="12"/>
          </p:nvPr>
        </p:nvSpPr>
        <p:spPr/>
        <p:txBody>
          <a:bodyPr/>
          <a:lstStyle/>
          <a:p>
            <a:endParaRPr lang="fr-FR" sz="1200" dirty="0"/>
          </a:p>
        </p:txBody>
      </p:sp>
      <p:sp>
        <p:nvSpPr>
          <p:cNvPr id="5" name="ZoneTexte 4"/>
          <p:cNvSpPr txBox="1"/>
          <p:nvPr/>
        </p:nvSpPr>
        <p:spPr>
          <a:xfrm>
            <a:off x="549275" y="1460500"/>
            <a:ext cx="8042276" cy="4555094"/>
          </a:xfrm>
          <a:prstGeom prst="rect">
            <a:avLst/>
          </a:prstGeom>
          <a:noFill/>
        </p:spPr>
        <p:txBody>
          <a:bodyPr wrap="square" rtlCol="0">
            <a:spAutoFit/>
          </a:bodyPr>
          <a:lstStyle/>
          <a:p>
            <a:pPr>
              <a:buFont typeface="Wingdings" charset="2"/>
              <a:buChar char="ü"/>
            </a:pPr>
            <a:r>
              <a:rPr lang="fr-FR" dirty="0" smtClean="0"/>
              <a:t> Création d’une RNR en Baie de Génipa :</a:t>
            </a:r>
          </a:p>
          <a:p>
            <a:pPr lvl="2">
              <a:buFont typeface="Arial"/>
              <a:buChar char="•"/>
            </a:pPr>
            <a:r>
              <a:rPr lang="fr-FR" dirty="0"/>
              <a:t> </a:t>
            </a:r>
            <a:r>
              <a:rPr lang="fr-FR" dirty="0" smtClean="0"/>
              <a:t>actions peuvent être programmées dans un plan de gestion</a:t>
            </a:r>
          </a:p>
          <a:p>
            <a:pPr lvl="2">
              <a:buFont typeface="Arial"/>
              <a:buChar char="•"/>
            </a:pPr>
            <a:endParaRPr lang="fr-FR" dirty="0" smtClean="0"/>
          </a:p>
          <a:p>
            <a:pPr>
              <a:buFont typeface="Wingdings" charset="2"/>
              <a:buChar char="ü"/>
            </a:pPr>
            <a:r>
              <a:rPr lang="fr-FR" dirty="0" smtClean="0"/>
              <a:t> Synergie avec le Contrat de Baie de Fort-de-France</a:t>
            </a:r>
          </a:p>
          <a:p>
            <a:endParaRPr lang="fr-FR" dirty="0" smtClean="0"/>
          </a:p>
          <a:p>
            <a:pPr>
              <a:buFont typeface="Wingdings" charset="2"/>
              <a:buChar char="ü"/>
            </a:pPr>
            <a:r>
              <a:rPr lang="fr-FR" dirty="0" smtClean="0"/>
              <a:t> Cartographie des mangroves à l’échelle des petites Antilles</a:t>
            </a:r>
          </a:p>
          <a:p>
            <a:r>
              <a:rPr lang="fr-FR" dirty="0" smtClean="0"/>
              <a:t>	Partenariat avec Trinidad : uniformisa	tion nomenclature et 	méthodologies</a:t>
            </a:r>
          </a:p>
          <a:p>
            <a:endParaRPr lang="fr-FR" dirty="0" smtClean="0"/>
          </a:p>
          <a:p>
            <a:pPr lvl="3">
              <a:buFont typeface="Wingdings" charset="2"/>
              <a:buChar char="²"/>
            </a:pPr>
            <a:r>
              <a:rPr lang="fr-FR" dirty="0" smtClean="0"/>
              <a:t> mise en place d’un observatoire</a:t>
            </a:r>
          </a:p>
          <a:p>
            <a:pPr lvl="3">
              <a:buFont typeface="Wingdings" charset="2"/>
              <a:buChar char="²"/>
            </a:pPr>
            <a:r>
              <a:rPr lang="fr-FR" dirty="0" smtClean="0"/>
              <a:t> étude de la résilience de l’écosystème</a:t>
            </a:r>
          </a:p>
          <a:p>
            <a:pPr lvl="3">
              <a:buFont typeface="Wingdings" charset="2"/>
              <a:buChar char="²"/>
            </a:pPr>
            <a:r>
              <a:rPr lang="fr-FR" dirty="0" smtClean="0"/>
              <a:t> ….</a:t>
            </a:r>
          </a:p>
          <a:p>
            <a:pPr lvl="3"/>
            <a:endParaRPr lang="fr-FR" dirty="0" smtClean="0"/>
          </a:p>
          <a:p>
            <a:pPr lvl="3"/>
            <a:endParaRPr lang="fr-FR" dirty="0" smtClean="0"/>
          </a:p>
          <a:p>
            <a:pPr algn="ctr"/>
            <a:r>
              <a:rPr lang="fr-FR" sz="2000" i="1" dirty="0" smtClean="0"/>
              <a:t>Merci de votre attention</a:t>
            </a:r>
          </a:p>
          <a:p>
            <a:pPr lvl="3">
              <a:buFont typeface="Wingdings" charset="2"/>
              <a:buChar char="²"/>
            </a:pPr>
            <a:endParaRPr lang="fr-FR" dirty="0" smtClean="0"/>
          </a:p>
        </p:txBody>
      </p:sp>
      <p:pic>
        <p:nvPicPr>
          <p:cNvPr id="6" name="Image 7"/>
          <p:cNvPicPr>
            <a:picLocks noChangeAspect="1"/>
          </p:cNvPicPr>
          <p:nvPr/>
        </p:nvPicPr>
        <p:blipFill>
          <a:blip r:embed="rId4"/>
          <a:srcRect/>
          <a:stretch>
            <a:fillRect/>
          </a:stretch>
        </p:blipFill>
        <p:spPr bwMode="auto">
          <a:xfrm>
            <a:off x="7826375" y="6070880"/>
            <a:ext cx="1317625" cy="56991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4" y="275944"/>
            <a:ext cx="8339231" cy="1336956"/>
          </a:xfrm>
        </p:spPr>
        <p:txBody>
          <a:bodyPr/>
          <a:lstStyle/>
          <a:p>
            <a:r>
              <a:rPr lang="fr-FR" dirty="0" smtClean="0"/>
              <a:t>Contexte : </a:t>
            </a:r>
            <a:br>
              <a:rPr lang="fr-FR" dirty="0" smtClean="0"/>
            </a:br>
            <a:r>
              <a:rPr lang="fr-FR" dirty="0" smtClean="0"/>
              <a:t>la mangrove de Génipa</a:t>
            </a:r>
            <a:endParaRPr lang="fr-FR" dirty="0"/>
          </a:p>
        </p:txBody>
      </p:sp>
      <p:sp>
        <p:nvSpPr>
          <p:cNvPr id="3" name="Espace réservé du pied de page 2"/>
          <p:cNvSpPr>
            <a:spLocks noGrp="1"/>
          </p:cNvSpPr>
          <p:nvPr>
            <p:ph type="ftr" sz="quarter" idx="11"/>
          </p:nvPr>
        </p:nvSpPr>
        <p:spPr>
          <a:xfrm>
            <a:off x="264458" y="6275668"/>
            <a:ext cx="7633448" cy="365125"/>
          </a:xfrm>
        </p:spPr>
        <p:txBody>
          <a:bodyPr/>
          <a:lstStyle/>
          <a:p>
            <a:r>
              <a:rPr lang="fr-FR" dirty="0" smtClean="0"/>
              <a:t>Action 5 - Caribsat            										</a:t>
            </a:r>
            <a:r>
              <a:rPr lang="fr-FR" i="1" dirty="0" smtClean="0"/>
              <a:t>IMPACT-MER</a:t>
            </a:r>
            <a:endParaRPr lang="fr-FR" i="1" dirty="0"/>
          </a:p>
        </p:txBody>
      </p:sp>
      <p:sp>
        <p:nvSpPr>
          <p:cNvPr id="4" name="Espace réservé du numéro de diapositive 3"/>
          <p:cNvSpPr>
            <a:spLocks noGrp="1"/>
          </p:cNvSpPr>
          <p:nvPr>
            <p:ph type="sldNum" sz="quarter" idx="12"/>
          </p:nvPr>
        </p:nvSpPr>
        <p:spPr/>
        <p:txBody>
          <a:bodyPr/>
          <a:lstStyle/>
          <a:p>
            <a:fld id="{68A6AE1A-21AD-C949-A6EC-B6EF98C0BCDC}" type="slidenum">
              <a:rPr lang="fr-FR" smtClean="0"/>
              <a:pPr/>
              <a:t>2</a:t>
            </a:fld>
            <a:endParaRPr lang="fr-FR"/>
          </a:p>
        </p:txBody>
      </p:sp>
      <p:sp>
        <p:nvSpPr>
          <p:cNvPr id="5" name="ZoneTexte 4"/>
          <p:cNvSpPr txBox="1"/>
          <p:nvPr/>
        </p:nvSpPr>
        <p:spPr>
          <a:xfrm>
            <a:off x="264458" y="1828800"/>
            <a:ext cx="6352242" cy="4339650"/>
          </a:xfrm>
          <a:prstGeom prst="rect">
            <a:avLst/>
          </a:prstGeom>
          <a:noFill/>
        </p:spPr>
        <p:txBody>
          <a:bodyPr wrap="square" rtlCol="0">
            <a:spAutoFit/>
          </a:bodyPr>
          <a:lstStyle/>
          <a:p>
            <a:pPr>
              <a:buFont typeface="Arial"/>
              <a:buChar char="•"/>
            </a:pPr>
            <a:r>
              <a:rPr lang="fr-FR" sz="2400" dirty="0" smtClean="0"/>
              <a:t> Milieu </a:t>
            </a:r>
            <a:r>
              <a:rPr lang="fr-FR" sz="2400" dirty="0" smtClean="0"/>
              <a:t>naturel remarquable</a:t>
            </a:r>
          </a:p>
          <a:p>
            <a:endParaRPr lang="fr-FR" sz="2400" dirty="0" smtClean="0"/>
          </a:p>
          <a:p>
            <a:pPr>
              <a:buFont typeface="Arial"/>
              <a:buChar char="•"/>
            </a:pPr>
            <a:r>
              <a:rPr lang="fr-FR" sz="2400" dirty="0" smtClean="0"/>
              <a:t> Ecosystème </a:t>
            </a:r>
            <a:r>
              <a:rPr lang="fr-FR" sz="2400" dirty="0" smtClean="0"/>
              <a:t>fragile</a:t>
            </a:r>
          </a:p>
          <a:p>
            <a:endParaRPr lang="fr-FR" sz="2400" dirty="0" smtClean="0"/>
          </a:p>
          <a:p>
            <a:pPr>
              <a:buFont typeface="Arial"/>
              <a:buChar char="•"/>
            </a:pPr>
            <a:r>
              <a:rPr lang="fr-FR" sz="2400" dirty="0" smtClean="0"/>
              <a:t> Nombreuses </a:t>
            </a:r>
            <a:r>
              <a:rPr lang="fr-FR" sz="2400" dirty="0" smtClean="0"/>
              <a:t>pressions anthropiques</a:t>
            </a:r>
          </a:p>
          <a:p>
            <a:endParaRPr lang="fr-FR" sz="2400" dirty="0" smtClean="0"/>
          </a:p>
          <a:p>
            <a:pPr>
              <a:buFont typeface="Arial"/>
              <a:buChar char="•"/>
            </a:pPr>
            <a:r>
              <a:rPr lang="fr-FR" sz="2400" dirty="0" smtClean="0"/>
              <a:t> Projet </a:t>
            </a:r>
            <a:r>
              <a:rPr lang="fr-FR" sz="2400" dirty="0" smtClean="0"/>
              <a:t>de classement en réserve naturelle</a:t>
            </a:r>
          </a:p>
          <a:p>
            <a:endParaRPr lang="fr-FR" sz="2400" dirty="0" smtClean="0"/>
          </a:p>
          <a:p>
            <a:pPr algn="ctr"/>
            <a:r>
              <a:rPr lang="fr-FR" sz="2400" dirty="0" smtClean="0"/>
              <a:t>17 août 2007 : cyclone DEAN</a:t>
            </a:r>
          </a:p>
          <a:p>
            <a:endParaRPr lang="fr-FR" dirty="0"/>
          </a:p>
          <a:p>
            <a:endParaRPr lang="fr-FR" dirty="0"/>
          </a:p>
        </p:txBody>
      </p:sp>
      <p:sp>
        <p:nvSpPr>
          <p:cNvPr id="6" name="Flèche courbée vers le haut 5"/>
          <p:cNvSpPr/>
          <p:nvPr/>
        </p:nvSpPr>
        <p:spPr>
          <a:xfrm rot="2262900">
            <a:off x="514840" y="5127498"/>
            <a:ext cx="800100" cy="36830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pic>
        <p:nvPicPr>
          <p:cNvPr id="8" name="Image 7" descr="Capture d’écran 2012-01-13 à 08.50.00.png"/>
          <p:cNvPicPr>
            <a:picLocks noChangeAspect="1"/>
          </p:cNvPicPr>
          <p:nvPr/>
        </p:nvPicPr>
        <p:blipFill>
          <a:blip r:embed="rId3"/>
          <a:stretch>
            <a:fillRect/>
          </a:stretch>
        </p:blipFill>
        <p:spPr>
          <a:xfrm>
            <a:off x="6012934" y="2381249"/>
            <a:ext cx="2700759" cy="2540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576"/>
            <a:ext cx="8042276" cy="883024"/>
          </a:xfrm>
        </p:spPr>
        <p:txBody>
          <a:bodyPr/>
          <a:lstStyle/>
          <a:p>
            <a:r>
              <a:rPr lang="fr-FR" dirty="0" smtClean="0"/>
              <a:t>Objectifs Action 5 - Caribsat</a:t>
            </a:r>
            <a:endParaRPr lang="fr-FR" dirty="0"/>
          </a:p>
        </p:txBody>
      </p:sp>
      <p:sp>
        <p:nvSpPr>
          <p:cNvPr id="3" name="Espace réservé du pied de page 2"/>
          <p:cNvSpPr>
            <a:spLocks noGrp="1"/>
          </p:cNvSpPr>
          <p:nvPr>
            <p:ph type="ftr" sz="quarter" idx="11"/>
          </p:nvPr>
        </p:nvSpPr>
        <p:spPr>
          <a:xfrm>
            <a:off x="264458" y="6275668"/>
            <a:ext cx="7633448" cy="365125"/>
          </a:xfrm>
        </p:spPr>
        <p:txBody>
          <a:bodyPr/>
          <a:lstStyle/>
          <a:p>
            <a:r>
              <a:rPr lang="fr-FR" dirty="0" smtClean="0"/>
              <a:t>Action 5 - Caribsat           										 </a:t>
            </a:r>
            <a:r>
              <a:rPr lang="fr-FR" i="1" dirty="0" smtClean="0"/>
              <a:t>IMPACT-MER</a:t>
            </a:r>
            <a:endParaRPr lang="fr-FR" i="1" dirty="0"/>
          </a:p>
        </p:txBody>
      </p:sp>
      <p:sp>
        <p:nvSpPr>
          <p:cNvPr id="4" name="Espace réservé du numéro de diapositive 3"/>
          <p:cNvSpPr>
            <a:spLocks noGrp="1"/>
          </p:cNvSpPr>
          <p:nvPr>
            <p:ph type="sldNum" sz="quarter" idx="12"/>
          </p:nvPr>
        </p:nvSpPr>
        <p:spPr/>
        <p:txBody>
          <a:bodyPr/>
          <a:lstStyle/>
          <a:p>
            <a:fld id="{68A6AE1A-21AD-C949-A6EC-B6EF98C0BCDC}" type="slidenum">
              <a:rPr lang="fr-FR" smtClean="0"/>
              <a:pPr/>
              <a:t>3</a:t>
            </a:fld>
            <a:endParaRPr lang="fr-FR"/>
          </a:p>
        </p:txBody>
      </p:sp>
      <p:sp>
        <p:nvSpPr>
          <p:cNvPr id="6" name="ZoneTexte 5"/>
          <p:cNvSpPr txBox="1"/>
          <p:nvPr/>
        </p:nvSpPr>
        <p:spPr>
          <a:xfrm>
            <a:off x="264458" y="1600200"/>
            <a:ext cx="8624048" cy="4801315"/>
          </a:xfrm>
          <a:prstGeom prst="rect">
            <a:avLst/>
          </a:prstGeom>
          <a:noFill/>
        </p:spPr>
        <p:txBody>
          <a:bodyPr wrap="square" rtlCol="0">
            <a:spAutoFit/>
          </a:bodyPr>
          <a:lstStyle/>
          <a:p>
            <a:pPr>
              <a:buFontTx/>
              <a:buChar char="•"/>
            </a:pPr>
            <a:r>
              <a:rPr lang="fr-FR" b="0" dirty="0" smtClean="0"/>
              <a:t> Evaluation des </a:t>
            </a:r>
            <a:r>
              <a:rPr lang="fr-FR" b="1" dirty="0" smtClean="0"/>
              <a:t>dégâts causés par le cyclone DEAN </a:t>
            </a:r>
            <a:r>
              <a:rPr lang="fr-FR" b="0" dirty="0" smtClean="0"/>
              <a:t>sur la mangrove de Génipa (analyse diachronique d’images satellites SPOT 5)</a:t>
            </a:r>
            <a:endParaRPr lang="fr-FR" b="0" dirty="0" smtClean="0"/>
          </a:p>
          <a:p>
            <a:endParaRPr lang="fr-FR" b="0" dirty="0" smtClean="0"/>
          </a:p>
          <a:p>
            <a:pPr>
              <a:buFontTx/>
              <a:buChar char="•"/>
            </a:pPr>
            <a:r>
              <a:rPr lang="fr-FR" b="0" dirty="0" smtClean="0"/>
              <a:t> Utilisation de données à très haute résolution (</a:t>
            </a:r>
            <a:r>
              <a:rPr lang="fr-FR" b="0" dirty="0" err="1" smtClean="0"/>
              <a:t>Quickbird</a:t>
            </a:r>
            <a:r>
              <a:rPr lang="fr-FR" b="0" dirty="0" smtClean="0"/>
              <a:t>) </a:t>
            </a:r>
          </a:p>
          <a:p>
            <a:r>
              <a:rPr lang="fr-FR" b="0" dirty="0" smtClean="0"/>
              <a:t>                </a:t>
            </a:r>
            <a:r>
              <a:rPr lang="fr-FR" dirty="0" err="1" smtClean="0">
                <a:sym typeface="Wingdings"/>
              </a:rPr>
              <a:t></a:t>
            </a:r>
            <a:r>
              <a:rPr lang="fr-FR" b="0" dirty="0" smtClean="0"/>
              <a:t> affiner la discrimination des formations </a:t>
            </a:r>
            <a:r>
              <a:rPr lang="fr-FR" b="0" dirty="0" smtClean="0"/>
              <a:t>végétales</a:t>
            </a:r>
          </a:p>
          <a:p>
            <a:endParaRPr lang="fr-FR" dirty="0" smtClean="0"/>
          </a:p>
          <a:p>
            <a:pPr>
              <a:buFont typeface="Arial"/>
              <a:buChar char="•"/>
            </a:pPr>
            <a:r>
              <a:rPr lang="fr-FR" dirty="0" smtClean="0"/>
              <a:t> </a:t>
            </a:r>
            <a:r>
              <a:rPr lang="fr-FR" dirty="0" smtClean="0"/>
              <a:t>Créer </a:t>
            </a:r>
            <a:r>
              <a:rPr lang="fr-FR" dirty="0" smtClean="0"/>
              <a:t>une </a:t>
            </a:r>
            <a:r>
              <a:rPr lang="fr-FR" b="1" dirty="0" smtClean="0"/>
              <a:t>nomenclature de références </a:t>
            </a:r>
            <a:r>
              <a:rPr lang="fr-FR" dirty="0" smtClean="0"/>
              <a:t>pour le suivi de la mangrove dans les petites </a:t>
            </a:r>
            <a:r>
              <a:rPr lang="fr-FR" dirty="0" smtClean="0"/>
              <a:t>Antilles</a:t>
            </a:r>
          </a:p>
          <a:p>
            <a:pPr>
              <a:buFont typeface="Arial"/>
              <a:buChar char="•"/>
            </a:pPr>
            <a:endParaRPr lang="fr-FR" dirty="0" smtClean="0"/>
          </a:p>
          <a:p>
            <a:pPr>
              <a:buFontTx/>
              <a:buChar char="•"/>
            </a:pPr>
            <a:r>
              <a:rPr lang="fr-FR" dirty="0" smtClean="0"/>
              <a:t> Développement d’</a:t>
            </a:r>
            <a:r>
              <a:rPr lang="fr-FR" b="1" dirty="0" smtClean="0"/>
              <a:t>indicateurs </a:t>
            </a:r>
            <a:r>
              <a:rPr lang="fr-FR" dirty="0" smtClean="0"/>
              <a:t>du fonctionnement biologique </a:t>
            </a:r>
          </a:p>
          <a:p>
            <a:pPr algn="ctr"/>
            <a:r>
              <a:rPr lang="fr-FR" dirty="0" err="1" smtClean="0">
                <a:sym typeface="Wingdings"/>
              </a:rPr>
              <a:t></a:t>
            </a:r>
            <a:r>
              <a:rPr lang="fr-FR" dirty="0" smtClean="0"/>
              <a:t> suivi de la dynamique de régénération de l’écosystème</a:t>
            </a:r>
          </a:p>
          <a:p>
            <a:endParaRPr lang="fr-FR" b="0" dirty="0" smtClean="0"/>
          </a:p>
          <a:p>
            <a:pPr>
              <a:buFontTx/>
              <a:buChar char="•"/>
            </a:pPr>
            <a:r>
              <a:rPr lang="fr-FR" sz="1400" b="0" dirty="0" smtClean="0"/>
              <a:t> </a:t>
            </a:r>
            <a:r>
              <a:rPr lang="fr-FR" b="0" dirty="0" smtClean="0"/>
              <a:t>Caractérisation ciblée des </a:t>
            </a:r>
            <a:r>
              <a:rPr lang="fr-FR" b="1" dirty="0" smtClean="0"/>
              <a:t>outils satellitaires adaptés </a:t>
            </a:r>
            <a:r>
              <a:rPr lang="fr-FR" b="0" dirty="0" smtClean="0"/>
              <a:t>et techniques disponibles</a:t>
            </a:r>
          </a:p>
          <a:p>
            <a:pPr lvl="1"/>
            <a:r>
              <a:rPr lang="fr-FR" dirty="0" smtClean="0">
                <a:latin typeface="Verdana" charset="0"/>
              </a:rPr>
              <a:t>	  </a:t>
            </a:r>
            <a:r>
              <a:rPr lang="fr-FR" dirty="0" err="1" smtClean="0">
                <a:latin typeface="Verdana" charset="0"/>
                <a:sym typeface="Wingdings"/>
              </a:rPr>
              <a:t></a:t>
            </a:r>
            <a:r>
              <a:rPr lang="fr-FR" dirty="0" smtClean="0">
                <a:latin typeface="Verdana" charset="0"/>
                <a:sym typeface="Wingdings"/>
              </a:rPr>
              <a:t> </a:t>
            </a:r>
            <a:r>
              <a:rPr lang="fr-FR" b="0" dirty="0" smtClean="0"/>
              <a:t>fournir aux organismes publics une synthèse des moyens 		  		existants pour la gestion des espaces et des ressources</a:t>
            </a:r>
          </a:p>
          <a:p>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576"/>
            <a:ext cx="8042276" cy="997324"/>
          </a:xfrm>
        </p:spPr>
        <p:txBody>
          <a:bodyPr/>
          <a:lstStyle/>
          <a:p>
            <a:r>
              <a:rPr lang="fr-FR" dirty="0" smtClean="0"/>
              <a:t>L’équipe : 5 partenaires</a:t>
            </a:r>
            <a:endParaRPr lang="fr-FR" dirty="0"/>
          </a:p>
        </p:txBody>
      </p:sp>
      <p:sp>
        <p:nvSpPr>
          <p:cNvPr id="3" name="Espace réservé du pied de page 2"/>
          <p:cNvSpPr>
            <a:spLocks noGrp="1"/>
          </p:cNvSpPr>
          <p:nvPr>
            <p:ph type="ftr" sz="quarter" idx="11"/>
          </p:nvPr>
        </p:nvSpPr>
        <p:spPr>
          <a:xfrm>
            <a:off x="264458" y="6275668"/>
            <a:ext cx="7927042" cy="365125"/>
          </a:xfrm>
        </p:spPr>
        <p:txBody>
          <a:bodyPr/>
          <a:lstStyle/>
          <a:p>
            <a:r>
              <a:rPr lang="fr-FR" dirty="0" smtClean="0"/>
              <a:t>Action 5 - Caribsat           										 </a:t>
            </a:r>
            <a:r>
              <a:rPr lang="fr-FR" i="1" dirty="0" smtClean="0"/>
              <a:t>IMPACT-MER</a:t>
            </a:r>
            <a:endParaRPr lang="fr-FR" i="1" dirty="0"/>
          </a:p>
        </p:txBody>
      </p:sp>
      <p:sp>
        <p:nvSpPr>
          <p:cNvPr id="4" name="Espace réservé du numéro de diapositive 3"/>
          <p:cNvSpPr>
            <a:spLocks noGrp="1"/>
          </p:cNvSpPr>
          <p:nvPr>
            <p:ph type="sldNum" sz="quarter" idx="12"/>
          </p:nvPr>
        </p:nvSpPr>
        <p:spPr/>
        <p:txBody>
          <a:bodyPr/>
          <a:lstStyle/>
          <a:p>
            <a:fld id="{68A6AE1A-21AD-C949-A6EC-B6EF98C0BCDC}" type="slidenum">
              <a:rPr lang="fr-FR" smtClean="0"/>
              <a:pPr/>
              <a:t>4</a:t>
            </a:fld>
            <a:endParaRPr lang="fr-FR"/>
          </a:p>
        </p:txBody>
      </p:sp>
      <p:sp>
        <p:nvSpPr>
          <p:cNvPr id="5" name="ZoneTexte 4"/>
          <p:cNvSpPr txBox="1"/>
          <p:nvPr/>
        </p:nvSpPr>
        <p:spPr>
          <a:xfrm>
            <a:off x="549275" y="1803400"/>
            <a:ext cx="8339231" cy="4370427"/>
          </a:xfrm>
          <a:prstGeom prst="rect">
            <a:avLst/>
          </a:prstGeom>
          <a:noFill/>
        </p:spPr>
        <p:txBody>
          <a:bodyPr wrap="square" rtlCol="0">
            <a:spAutoFit/>
          </a:bodyPr>
          <a:lstStyle/>
          <a:p>
            <a:pPr eaLnBrk="0" hangingPunct="0"/>
            <a:endParaRPr lang="fr-FR" sz="2000" dirty="0" smtClean="0">
              <a:latin typeface="Verdana" charset="0"/>
            </a:endParaRPr>
          </a:p>
          <a:p>
            <a:pPr eaLnBrk="0" hangingPunct="0"/>
            <a:r>
              <a:rPr lang="fr-FR" sz="2000" dirty="0" smtClean="0">
                <a:latin typeface="Verdana" charset="0"/>
              </a:rPr>
              <a:t>Coordination scientifique et technique : IMPACT-MER</a:t>
            </a:r>
            <a:endParaRPr lang="fr-FR" sz="2000" dirty="0" smtClean="0">
              <a:latin typeface="Verdana" charset="0"/>
            </a:endParaRPr>
          </a:p>
          <a:p>
            <a:pPr eaLnBrk="0" hangingPunct="0"/>
            <a:endParaRPr lang="fr-FR" sz="2000" b="0" dirty="0" smtClean="0"/>
          </a:p>
          <a:p>
            <a:pPr eaLnBrk="0" hangingPunct="0"/>
            <a:r>
              <a:rPr lang="fr-FR" sz="2000" b="0" dirty="0" smtClean="0">
                <a:latin typeface="Verdana"/>
                <a:cs typeface="Verdana"/>
              </a:rPr>
              <a:t>Responsable</a:t>
            </a:r>
            <a:r>
              <a:rPr lang="fr-FR" sz="2000" b="0" dirty="0" smtClean="0"/>
              <a:t> </a:t>
            </a:r>
            <a:r>
              <a:rPr lang="fr-FR" b="0" dirty="0" smtClean="0"/>
              <a:t>: </a:t>
            </a:r>
            <a:r>
              <a:rPr lang="fr-FR" sz="2000" b="0" dirty="0" smtClean="0">
                <a:latin typeface="Verdana" charset="0"/>
              </a:rPr>
              <a:t>Parc Naturel Régional de la Martinique</a:t>
            </a:r>
            <a:r>
              <a:rPr lang="fr-FR" dirty="0" smtClean="0">
                <a:latin typeface="Verdana" charset="0"/>
              </a:rPr>
              <a:t> </a:t>
            </a:r>
            <a:endParaRPr lang="fr-FR" sz="1600" b="0" dirty="0" smtClean="0">
              <a:latin typeface="Verdana" charset="0"/>
            </a:endParaRPr>
          </a:p>
          <a:p>
            <a:pPr eaLnBrk="0" hangingPunct="0"/>
            <a:r>
              <a:rPr lang="fr-FR" sz="2000" b="0" dirty="0" smtClean="0">
                <a:latin typeface="Verdana" charset="0"/>
              </a:rPr>
              <a:t>	</a:t>
            </a:r>
            <a:endParaRPr lang="fr-FR" b="0" dirty="0" smtClean="0"/>
          </a:p>
          <a:p>
            <a:pPr eaLnBrk="0" hangingPunct="0"/>
            <a:r>
              <a:rPr lang="fr-FR" sz="2000" b="0" dirty="0" smtClean="0">
                <a:latin typeface="Verdana" charset="0"/>
              </a:rPr>
              <a:t>Collaborations :  </a:t>
            </a:r>
            <a:endParaRPr lang="fr-FR" sz="1400" b="0" dirty="0" smtClean="0">
              <a:latin typeface="Helvetica" charset="0"/>
            </a:endParaRPr>
          </a:p>
          <a:p>
            <a:pPr marL="1143000" lvl="2" indent="-228600" eaLnBrk="0" hangingPunct="0">
              <a:buFontTx/>
              <a:buChar char="•"/>
            </a:pPr>
            <a:r>
              <a:rPr lang="fr-FR" sz="2000" b="0" dirty="0" smtClean="0">
                <a:latin typeface="Verdana" charset="0"/>
              </a:rPr>
              <a:t>UAG : Laboratoire DYNECAR</a:t>
            </a:r>
            <a:endParaRPr lang="fr-FR" sz="1600" b="0" dirty="0" smtClean="0">
              <a:latin typeface="Verdana" charset="0"/>
            </a:endParaRPr>
          </a:p>
          <a:p>
            <a:pPr marL="1143000" lvl="2" indent="-228600" eaLnBrk="0" hangingPunct="0"/>
            <a:endParaRPr lang="fr-FR" sz="1600" b="0" dirty="0" smtClean="0">
              <a:latin typeface="Verdana" charset="0"/>
            </a:endParaRPr>
          </a:p>
          <a:p>
            <a:pPr marL="1143000" lvl="2" indent="-228600" eaLnBrk="0" hangingPunct="0">
              <a:buFontTx/>
              <a:buChar char="•"/>
            </a:pPr>
            <a:r>
              <a:rPr lang="fr-FR" sz="2000" b="0" dirty="0" smtClean="0">
                <a:latin typeface="Verdana" charset="0"/>
              </a:rPr>
              <a:t>CIRAD : UMR TETIS </a:t>
            </a:r>
            <a:r>
              <a:rPr lang="fr-FR" sz="1400" b="0" dirty="0" smtClean="0">
                <a:latin typeface="Verdana" charset="0"/>
              </a:rPr>
              <a:t>Unité Mixte de Recherche «Territoires, Environnement, Télédétection et Information Spatiale »</a:t>
            </a:r>
          </a:p>
          <a:p>
            <a:pPr marL="1143000" lvl="2" indent="-228600" eaLnBrk="0" hangingPunct="0"/>
            <a:r>
              <a:rPr lang="fr-FR" sz="1400" b="0" dirty="0" smtClean="0">
                <a:latin typeface="Verdana" charset="0"/>
              </a:rPr>
              <a:t>	</a:t>
            </a:r>
            <a:endParaRPr lang="fr-FR" sz="2000" b="0" dirty="0" smtClean="0">
              <a:latin typeface="Verdana" charset="0"/>
            </a:endParaRPr>
          </a:p>
          <a:p>
            <a:pPr marL="1143000" lvl="2" indent="-228600" eaLnBrk="0" hangingPunct="0">
              <a:buFontTx/>
              <a:buChar char="•"/>
            </a:pPr>
            <a:r>
              <a:rPr lang="fr-FR" sz="2000" b="0" dirty="0" smtClean="0">
                <a:latin typeface="Verdana" charset="0"/>
              </a:rPr>
              <a:t>Universités P. Cézanne, CNRS, IRD – IMEP : Institut Méditerranéen d’Ecologie et de Paléoécologie - Marseille</a:t>
            </a:r>
          </a:p>
          <a:p>
            <a:pPr marL="1143000" lvl="2" indent="-228600" eaLnBrk="0" hangingPunct="0"/>
            <a:r>
              <a:rPr lang="fr-FR" sz="1400" b="0" dirty="0" smtClean="0">
                <a:latin typeface="Verdana" charset="0"/>
              </a:rPr>
              <a:t>	</a:t>
            </a:r>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6745942" cy="1036935"/>
          </a:xfrm>
        </p:spPr>
        <p:txBody>
          <a:bodyPr/>
          <a:lstStyle/>
          <a:p>
            <a:r>
              <a:rPr lang="fr-FR" dirty="0" smtClean="0"/>
              <a:t>Résultats</a:t>
            </a:r>
            <a:endParaRPr lang="fr-FR" sz="3200" dirty="0"/>
          </a:p>
        </p:txBody>
      </p:sp>
      <p:sp>
        <p:nvSpPr>
          <p:cNvPr id="3" name="Espace réservé du pied de page 2"/>
          <p:cNvSpPr>
            <a:spLocks noGrp="1"/>
          </p:cNvSpPr>
          <p:nvPr>
            <p:ph type="ftr" sz="quarter" idx="11"/>
          </p:nvPr>
        </p:nvSpPr>
        <p:spPr>
          <a:xfrm>
            <a:off x="264458" y="6275668"/>
            <a:ext cx="7633448" cy="365125"/>
          </a:xfrm>
        </p:spPr>
        <p:txBody>
          <a:bodyPr/>
          <a:lstStyle/>
          <a:p>
            <a:r>
              <a:rPr lang="fr-FR" dirty="0" smtClean="0"/>
              <a:t>Action 5 - Caribsat           										 </a:t>
            </a:r>
            <a:r>
              <a:rPr lang="fr-FR" i="1" dirty="0" smtClean="0"/>
              <a:t>IMPACT-MER</a:t>
            </a:r>
            <a:endParaRPr lang="fr-FR" i="1" dirty="0"/>
          </a:p>
        </p:txBody>
      </p:sp>
      <p:sp>
        <p:nvSpPr>
          <p:cNvPr id="4" name="Espace réservé du numéro de diapositive 3"/>
          <p:cNvSpPr>
            <a:spLocks noGrp="1"/>
          </p:cNvSpPr>
          <p:nvPr>
            <p:ph type="sldNum" sz="quarter" idx="12"/>
          </p:nvPr>
        </p:nvSpPr>
        <p:spPr/>
        <p:txBody>
          <a:bodyPr/>
          <a:lstStyle/>
          <a:p>
            <a:fld id="{68A6AE1A-21AD-C949-A6EC-B6EF98C0BCDC}" type="slidenum">
              <a:rPr lang="fr-FR" smtClean="0"/>
              <a:pPr/>
              <a:t>5</a:t>
            </a:fld>
            <a:endParaRPr lang="fr-FR"/>
          </a:p>
        </p:txBody>
      </p:sp>
      <p:sp>
        <p:nvSpPr>
          <p:cNvPr id="7" name="Rectangle 6"/>
          <p:cNvSpPr/>
          <p:nvPr/>
        </p:nvSpPr>
        <p:spPr>
          <a:xfrm>
            <a:off x="0" y="1197354"/>
            <a:ext cx="9144000" cy="5047536"/>
          </a:xfrm>
          <a:prstGeom prst="rect">
            <a:avLst/>
          </a:prstGeom>
        </p:spPr>
        <p:txBody>
          <a:bodyPr wrap="square">
            <a:spAutoFit/>
          </a:bodyPr>
          <a:lstStyle/>
          <a:p>
            <a:endParaRPr lang="fr-FR" dirty="0" smtClean="0"/>
          </a:p>
          <a:p>
            <a:pPr>
              <a:buFont typeface="Arial" charset="0"/>
              <a:buChar char="•"/>
            </a:pPr>
            <a:r>
              <a:rPr lang="fr-FR" sz="1600" dirty="0" smtClean="0"/>
              <a:t> Revue des connaissances et des acteurs de la cartographie des mangroves de la Caraïbe par satellite </a:t>
            </a:r>
          </a:p>
          <a:p>
            <a:r>
              <a:rPr lang="fr-FR" sz="1200" i="1" dirty="0" smtClean="0"/>
              <a:t>2010, </a:t>
            </a:r>
            <a:r>
              <a:rPr lang="fr-FR" sz="1200" i="1" dirty="0" err="1" smtClean="0"/>
              <a:t>Gaulejac</a:t>
            </a:r>
            <a:r>
              <a:rPr lang="fr-FR" sz="1200" i="1" dirty="0" smtClean="0"/>
              <a:t> B.(Impact-Mer), </a:t>
            </a:r>
            <a:r>
              <a:rPr lang="fr-FR" sz="1200" i="1" dirty="0" err="1" smtClean="0"/>
              <a:t>Claden</a:t>
            </a:r>
            <a:r>
              <a:rPr lang="fr-FR" sz="1200" i="1" dirty="0" smtClean="0"/>
              <a:t> M.(Cirad), </a:t>
            </a:r>
            <a:r>
              <a:rPr lang="fr-FR" sz="1200" i="1" dirty="0" err="1" smtClean="0"/>
              <a:t>Begue</a:t>
            </a:r>
            <a:r>
              <a:rPr lang="fr-FR" sz="1200" i="1" dirty="0" smtClean="0"/>
              <a:t> A.(Cirad). Cartographie des mangroves de la caraïbe par satellite, synthèse bibliographique et revue des acteurs. </a:t>
            </a:r>
          </a:p>
          <a:p>
            <a:endParaRPr lang="fr-FR" sz="1200" i="1" dirty="0" smtClean="0"/>
          </a:p>
          <a:p>
            <a:endParaRPr lang="fr-FR" sz="1200" dirty="0" smtClean="0"/>
          </a:p>
          <a:p>
            <a:pPr>
              <a:buFont typeface="Arial"/>
              <a:buChar char="•"/>
            </a:pPr>
            <a:r>
              <a:rPr lang="fr-FR" sz="1600" dirty="0" smtClean="0"/>
              <a:t> </a:t>
            </a:r>
            <a:r>
              <a:rPr lang="fr-FR" sz="1600" u="sng" dirty="0" smtClean="0"/>
              <a:t>Réalisation de 3 cartes:  </a:t>
            </a:r>
          </a:p>
          <a:p>
            <a:pPr marL="342900" indent="-342900">
              <a:buFont typeface="+mj-lt"/>
              <a:buAutoNum type="arabicPeriod"/>
            </a:pPr>
            <a:r>
              <a:rPr lang="fr-FR" sz="1600" dirty="0" smtClean="0"/>
              <a:t>Cartographie de référence </a:t>
            </a:r>
            <a:r>
              <a:rPr lang="fr-FR" sz="1600" i="1" dirty="0" smtClean="0"/>
              <a:t>ante</a:t>
            </a:r>
            <a:r>
              <a:rPr lang="fr-FR" sz="1600" dirty="0" smtClean="0"/>
              <a:t> Dean: végétation 2006</a:t>
            </a:r>
          </a:p>
          <a:p>
            <a:pPr marL="342900" indent="-342900">
              <a:buFont typeface="+mj-lt"/>
              <a:buAutoNum type="arabicPeriod"/>
            </a:pPr>
            <a:r>
              <a:rPr lang="fr-FR" sz="1600" dirty="0" smtClean="0"/>
              <a:t>Cartographie Impacts liés au cyclone 2008</a:t>
            </a:r>
          </a:p>
          <a:p>
            <a:pPr marL="342900" indent="-342900">
              <a:buFont typeface="+mj-lt"/>
              <a:buAutoNum type="arabicPeriod"/>
            </a:pPr>
            <a:r>
              <a:rPr lang="fr-FR" sz="1600" dirty="0" smtClean="0"/>
              <a:t>Cartographie </a:t>
            </a:r>
            <a:r>
              <a:rPr lang="fr-FR" sz="1600" i="1" dirty="0" smtClean="0"/>
              <a:t>post</a:t>
            </a:r>
            <a:r>
              <a:rPr lang="fr-FR" sz="1600" dirty="0" smtClean="0"/>
              <a:t> Dean, situation en 2010</a:t>
            </a:r>
          </a:p>
          <a:p>
            <a:pPr>
              <a:lnSpc>
                <a:spcPct val="100000"/>
              </a:lnSpc>
              <a:buFontTx/>
              <a:buChar char="•"/>
            </a:pPr>
            <a:endParaRPr lang="fr-FR" dirty="0" smtClean="0"/>
          </a:p>
          <a:p>
            <a:pPr>
              <a:lnSpc>
                <a:spcPct val="100000"/>
              </a:lnSpc>
              <a:buFontTx/>
              <a:buChar char="•"/>
            </a:pPr>
            <a:endParaRPr lang="fr-FR" dirty="0" smtClean="0"/>
          </a:p>
          <a:p>
            <a:pPr>
              <a:lnSpc>
                <a:spcPct val="100000"/>
              </a:lnSpc>
              <a:buFontTx/>
              <a:buChar char="•"/>
            </a:pPr>
            <a:r>
              <a:rPr lang="fr-FR" sz="1600" dirty="0" smtClean="0"/>
              <a:t> </a:t>
            </a:r>
            <a:r>
              <a:rPr lang="fr-FR" sz="1600" u="sng" dirty="0" smtClean="0"/>
              <a:t>Rapport technique </a:t>
            </a:r>
          </a:p>
          <a:p>
            <a:pPr>
              <a:lnSpc>
                <a:spcPct val="100000"/>
              </a:lnSpc>
            </a:pPr>
            <a:r>
              <a:rPr lang="fr-FR" sz="1200" i="1" dirty="0" smtClean="0"/>
              <a:t>2010, </a:t>
            </a:r>
            <a:r>
              <a:rPr lang="fr-FR" sz="1200" i="1" dirty="0" err="1" smtClean="0"/>
              <a:t>Gaulejac</a:t>
            </a:r>
            <a:r>
              <a:rPr lang="fr-FR" sz="1200" i="1" dirty="0" smtClean="0"/>
              <a:t> B.(Impact-Mer), </a:t>
            </a:r>
            <a:r>
              <a:rPr lang="fr-FR" sz="1200" i="1" dirty="0" err="1" smtClean="0"/>
              <a:t>Claden</a:t>
            </a:r>
            <a:r>
              <a:rPr lang="fr-FR" sz="1200" i="1" dirty="0" smtClean="0"/>
              <a:t> M.(Cirad), </a:t>
            </a:r>
            <a:r>
              <a:rPr lang="fr-FR" sz="1200" i="1" dirty="0" err="1" smtClean="0"/>
              <a:t>Begue</a:t>
            </a:r>
            <a:r>
              <a:rPr lang="fr-FR" sz="1200" i="1" dirty="0" smtClean="0"/>
              <a:t> A.(Cirad). </a:t>
            </a:r>
            <a:r>
              <a:rPr lang="fr-FR" sz="1200" i="1" dirty="0" err="1" smtClean="0"/>
              <a:t>Guiral</a:t>
            </a:r>
            <a:r>
              <a:rPr lang="fr-FR" sz="1200" i="1" dirty="0" smtClean="0"/>
              <a:t> D. (UAG), </a:t>
            </a:r>
            <a:r>
              <a:rPr lang="fr-FR" sz="1200" i="1" dirty="0" err="1" smtClean="0"/>
              <a:t>Imabert</a:t>
            </a:r>
            <a:r>
              <a:rPr lang="fr-FR" sz="1200" i="1" dirty="0" smtClean="0"/>
              <a:t> D. (UAG). Rapport technique: Cartographie de la mangrove de la baie de Fort de France. </a:t>
            </a:r>
          </a:p>
          <a:p>
            <a:pPr>
              <a:lnSpc>
                <a:spcPct val="100000"/>
              </a:lnSpc>
              <a:buFontTx/>
              <a:buChar char="•"/>
            </a:pPr>
            <a:endParaRPr lang="fr-FR" dirty="0" smtClean="0"/>
          </a:p>
          <a:p>
            <a:pPr>
              <a:lnSpc>
                <a:spcPct val="100000"/>
              </a:lnSpc>
              <a:buFontTx/>
              <a:buChar char="•"/>
            </a:pPr>
            <a:endParaRPr lang="fr-FR" dirty="0" smtClean="0"/>
          </a:p>
          <a:p>
            <a:pPr>
              <a:lnSpc>
                <a:spcPct val="100000"/>
              </a:lnSpc>
              <a:buFont typeface="Arial"/>
              <a:buChar char="•"/>
            </a:pPr>
            <a:r>
              <a:rPr lang="fr-FR" sz="1600" u="sng" dirty="0" smtClean="0"/>
              <a:t> En cours et à venir:</a:t>
            </a:r>
            <a:endParaRPr lang="fr-FR" sz="1600" dirty="0" smtClean="0"/>
          </a:p>
          <a:p>
            <a:pPr>
              <a:lnSpc>
                <a:spcPct val="100000"/>
              </a:lnSpc>
            </a:pPr>
            <a:r>
              <a:rPr lang="fr-FR" sz="1600" dirty="0" smtClean="0"/>
              <a:t>Caractérisation de la végétation et des sédiments bruts </a:t>
            </a:r>
          </a:p>
          <a:p>
            <a:pPr>
              <a:lnSpc>
                <a:spcPct val="100000"/>
              </a:lnSpc>
            </a:pPr>
            <a:r>
              <a:rPr lang="fr-FR" sz="1600" dirty="0" smtClean="0"/>
              <a:t>Caractérisation des peuplements carcinologiques</a:t>
            </a:r>
          </a:p>
        </p:txBody>
      </p:sp>
      <p:sp>
        <p:nvSpPr>
          <p:cNvPr id="8" name="ZoneTexte 7"/>
          <p:cNvSpPr txBox="1"/>
          <p:nvPr/>
        </p:nvSpPr>
        <p:spPr>
          <a:xfrm>
            <a:off x="6473623" y="966521"/>
            <a:ext cx="2670377" cy="461665"/>
          </a:xfrm>
          <a:prstGeom prst="rect">
            <a:avLst/>
          </a:prstGeom>
          <a:noFill/>
        </p:spPr>
        <p:txBody>
          <a:bodyPr wrap="square" rtlCol="0">
            <a:spAutoFit/>
          </a:bodyPr>
          <a:lstStyle/>
          <a:p>
            <a:r>
              <a:rPr lang="fr-FR" sz="1200" b="1" u="sng" dirty="0" smtClean="0">
                <a:solidFill>
                  <a:schemeClr val="accent1"/>
                </a:solidFill>
              </a:rPr>
              <a:t>En ligne sur le site : </a:t>
            </a:r>
            <a:r>
              <a:rPr lang="fr-FR" sz="1200" b="1" i="1" u="sng" dirty="0" err="1" smtClean="0">
                <a:solidFill>
                  <a:schemeClr val="accent1"/>
                </a:solidFill>
              </a:rPr>
              <a:t>caribsat.com</a:t>
            </a:r>
            <a:endParaRPr lang="fr-FR" sz="1200" b="1" i="1" u="sng" dirty="0" smtClean="0">
              <a:solidFill>
                <a:schemeClr val="accent1"/>
              </a:solidFill>
            </a:endParaRPr>
          </a:p>
          <a:p>
            <a:endParaRPr lang="fr-FR" sz="1200" dirty="0">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264458" y="6275668"/>
            <a:ext cx="45719" cy="365125"/>
          </a:xfrm>
        </p:spPr>
        <p:txBody>
          <a:bodyPr/>
          <a:lstStyle/>
          <a:p>
            <a:endParaRPr lang="fr-FR" dirty="0"/>
          </a:p>
        </p:txBody>
      </p:sp>
      <p:sp>
        <p:nvSpPr>
          <p:cNvPr id="3" name="Espace réservé du numéro de diapositive 2"/>
          <p:cNvSpPr>
            <a:spLocks noGrp="1"/>
          </p:cNvSpPr>
          <p:nvPr>
            <p:ph type="sldNum" sz="quarter" idx="12"/>
          </p:nvPr>
        </p:nvSpPr>
        <p:spPr/>
        <p:txBody>
          <a:bodyPr/>
          <a:lstStyle/>
          <a:p>
            <a:fld id="{68A6AE1A-21AD-C949-A6EC-B6EF98C0BCDC}" type="slidenum">
              <a:rPr lang="fr-FR" smtClean="0"/>
              <a:pPr/>
              <a:t>6</a:t>
            </a:fld>
            <a:endParaRPr lang="fr-FR"/>
          </a:p>
        </p:txBody>
      </p:sp>
      <p:sp>
        <p:nvSpPr>
          <p:cNvPr id="6" name="ZoneTexte 5"/>
          <p:cNvSpPr txBox="1"/>
          <p:nvPr/>
        </p:nvSpPr>
        <p:spPr>
          <a:xfrm>
            <a:off x="5017359" y="894099"/>
            <a:ext cx="4126641" cy="4616648"/>
          </a:xfrm>
          <a:prstGeom prst="rect">
            <a:avLst/>
          </a:prstGeom>
          <a:noFill/>
        </p:spPr>
        <p:txBody>
          <a:bodyPr wrap="square" rtlCol="0">
            <a:spAutoFit/>
          </a:bodyPr>
          <a:lstStyle/>
          <a:p>
            <a:r>
              <a:rPr lang="fr-FR" sz="1400" b="1" dirty="0" smtClean="0"/>
              <a:t>Données utilisées pour la cartographie : </a:t>
            </a:r>
          </a:p>
          <a:p>
            <a:endParaRPr lang="fr-FR" sz="1400" dirty="0" smtClean="0"/>
          </a:p>
          <a:p>
            <a:pPr>
              <a:buFont typeface="Arial"/>
              <a:buChar char="•"/>
            </a:pPr>
            <a:r>
              <a:rPr lang="fr-FR" sz="1400" b="1" dirty="0" smtClean="0"/>
              <a:t> </a:t>
            </a:r>
            <a:r>
              <a:rPr lang="fr-FR" sz="1400" dirty="0" smtClean="0"/>
              <a:t>Images </a:t>
            </a:r>
            <a:r>
              <a:rPr lang="fr-FR" sz="1400" b="1" dirty="0" err="1" smtClean="0"/>
              <a:t>Ikonos</a:t>
            </a:r>
            <a:r>
              <a:rPr lang="fr-FR" sz="1400" b="1" dirty="0" smtClean="0"/>
              <a:t> </a:t>
            </a:r>
            <a:r>
              <a:rPr lang="fr-FR" sz="1400" dirty="0" smtClean="0"/>
              <a:t>(5/08/2006), </a:t>
            </a:r>
            <a:r>
              <a:rPr lang="fr-FR" sz="1400" b="1" dirty="0" smtClean="0"/>
              <a:t>SPOT 5</a:t>
            </a:r>
            <a:r>
              <a:rPr lang="fr-FR" sz="1400" dirty="0" smtClean="0"/>
              <a:t> à 10 m et 2,5 m (14/11/2006), </a:t>
            </a:r>
            <a:r>
              <a:rPr lang="fr-FR" sz="1400" b="1" dirty="0" smtClean="0"/>
              <a:t>BD ortho® IGN </a:t>
            </a:r>
            <a:r>
              <a:rPr lang="fr-FR" sz="1400" dirty="0" smtClean="0"/>
              <a:t>(2004) </a:t>
            </a:r>
          </a:p>
          <a:p>
            <a:pPr>
              <a:buFont typeface="Arial"/>
              <a:buChar char="•"/>
            </a:pPr>
            <a:r>
              <a:rPr lang="fr-FR" sz="1400" dirty="0" smtClean="0"/>
              <a:t> </a:t>
            </a:r>
            <a:r>
              <a:rPr lang="fr-FR" sz="1400" b="1" dirty="0" smtClean="0"/>
              <a:t>Carte des sols et formations végétales </a:t>
            </a:r>
            <a:r>
              <a:rPr lang="fr-FR" sz="1400" dirty="0" smtClean="0"/>
              <a:t>inondables de la baie de Fort de France (D. Imbert, M. Brossard, 1987)</a:t>
            </a:r>
          </a:p>
          <a:p>
            <a:pPr>
              <a:buFont typeface="Arial"/>
              <a:buChar char="•"/>
            </a:pPr>
            <a:r>
              <a:rPr lang="fr-FR" sz="1400" dirty="0" smtClean="0"/>
              <a:t> </a:t>
            </a:r>
            <a:r>
              <a:rPr lang="fr-FR" sz="1400" b="1" dirty="0" smtClean="0"/>
              <a:t>Enquête terrain </a:t>
            </a:r>
            <a:r>
              <a:rPr lang="fr-FR" sz="1400" dirty="0" smtClean="0"/>
              <a:t>et relevés GPS du 17 au 26 mai 2010 et du 27 octobre au 7 novembre 2010  avec la collaboration du PNRM</a:t>
            </a:r>
          </a:p>
          <a:p>
            <a:pPr>
              <a:buFont typeface="Arial"/>
              <a:buChar char="•"/>
            </a:pPr>
            <a:endParaRPr lang="fr-FR" sz="1400" dirty="0" smtClean="0"/>
          </a:p>
          <a:p>
            <a:pPr>
              <a:buFont typeface="Arial"/>
              <a:buChar char="•"/>
            </a:pPr>
            <a:endParaRPr lang="fr-FR" sz="1400" dirty="0" smtClean="0"/>
          </a:p>
          <a:p>
            <a:r>
              <a:rPr lang="fr-FR" sz="1400" b="1" dirty="0" smtClean="0"/>
              <a:t>4 formations végétales discriminées </a:t>
            </a:r>
            <a:r>
              <a:rPr lang="fr-FR" sz="1400" dirty="0" smtClean="0"/>
              <a:t>: </a:t>
            </a:r>
          </a:p>
          <a:p>
            <a:pPr>
              <a:buFont typeface="Arial"/>
              <a:buChar char="•"/>
            </a:pPr>
            <a:r>
              <a:rPr lang="fr-FR" sz="1400" dirty="0" smtClean="0"/>
              <a:t> peuplement à </a:t>
            </a:r>
            <a:r>
              <a:rPr lang="fr-FR" sz="1400" i="1" dirty="0" smtClean="0"/>
              <a:t>R. mangle </a:t>
            </a:r>
            <a:r>
              <a:rPr lang="fr-FR" sz="1400" dirty="0" smtClean="0"/>
              <a:t>arbustifs</a:t>
            </a:r>
          </a:p>
          <a:p>
            <a:pPr>
              <a:buFont typeface="Arial"/>
              <a:buChar char="•"/>
            </a:pPr>
            <a:r>
              <a:rPr lang="fr-FR" sz="1400" dirty="0" smtClean="0"/>
              <a:t> peuplement à </a:t>
            </a:r>
            <a:r>
              <a:rPr lang="fr-FR" sz="1400" i="1" dirty="0" smtClean="0"/>
              <a:t>R. mangle </a:t>
            </a:r>
            <a:r>
              <a:rPr lang="fr-FR" sz="1400" dirty="0" smtClean="0"/>
              <a:t> arborés fermés</a:t>
            </a:r>
          </a:p>
          <a:p>
            <a:pPr>
              <a:buFont typeface="Arial"/>
              <a:buChar char="•"/>
            </a:pPr>
            <a:r>
              <a:rPr lang="fr-FR" sz="1400" dirty="0" smtClean="0"/>
              <a:t> peuplement dominance </a:t>
            </a:r>
            <a:r>
              <a:rPr lang="fr-FR" sz="1400" i="1" dirty="0" smtClean="0"/>
              <a:t>A. germinans </a:t>
            </a:r>
            <a:r>
              <a:rPr lang="fr-FR" sz="1400" dirty="0" smtClean="0"/>
              <a:t>arborés fermé </a:t>
            </a:r>
          </a:p>
          <a:p>
            <a:pPr>
              <a:buFont typeface="Arial"/>
              <a:buChar char="•"/>
            </a:pPr>
            <a:r>
              <a:rPr lang="fr-FR" sz="1400" dirty="0" smtClean="0"/>
              <a:t> peuplement dominance </a:t>
            </a:r>
            <a:r>
              <a:rPr lang="fr-FR" sz="1400" i="1" dirty="0" smtClean="0"/>
              <a:t>A. germinans </a:t>
            </a:r>
            <a:r>
              <a:rPr lang="fr-FR" sz="1400" dirty="0" smtClean="0"/>
              <a:t> arborés ouvert</a:t>
            </a:r>
          </a:p>
          <a:p>
            <a:endParaRPr lang="fr-FR" sz="1400" dirty="0"/>
          </a:p>
        </p:txBody>
      </p:sp>
      <p:pic>
        <p:nvPicPr>
          <p:cNvPr id="7" name="Image 6" descr="page6.png"/>
          <p:cNvPicPr>
            <a:picLocks noChangeAspect="1"/>
          </p:cNvPicPr>
          <p:nvPr/>
        </p:nvPicPr>
        <p:blipFill>
          <a:blip r:embed="rId3"/>
          <a:stretch>
            <a:fillRect/>
          </a:stretch>
        </p:blipFill>
        <p:spPr>
          <a:xfrm>
            <a:off x="0" y="0"/>
            <a:ext cx="4856164"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Espace réservé du numéro de diapositive 3"/>
          <p:cNvSpPr txBox="1">
            <a:spLocks noGrp="1"/>
          </p:cNvSpPr>
          <p:nvPr/>
        </p:nvSpPr>
        <p:spPr bwMode="auto">
          <a:xfrm>
            <a:off x="6553200" y="6245225"/>
            <a:ext cx="2133600" cy="476250"/>
          </a:xfrm>
          <a:prstGeom prst="rect">
            <a:avLst/>
          </a:prstGeom>
          <a:noFill/>
          <a:ln w="9525">
            <a:noFill/>
            <a:miter lim="800000"/>
            <a:headEnd/>
            <a:tailEnd/>
          </a:ln>
        </p:spPr>
        <p:txBody>
          <a:bodyPr>
            <a:prstTxWarp prst="textNoShape">
              <a:avLst/>
            </a:prstTxWarp>
          </a:bodyPr>
          <a:lstStyle/>
          <a:p>
            <a:pPr algn="r">
              <a:lnSpc>
                <a:spcPct val="100000"/>
              </a:lnSpc>
              <a:spcBef>
                <a:spcPct val="0"/>
              </a:spcBef>
            </a:pPr>
            <a:fld id="{19841C96-10F5-B341-903C-9E5C6F0A7C1A}" type="slidenum">
              <a:rPr lang="fr-FR" sz="1400" b="0"/>
              <a:pPr algn="r">
                <a:lnSpc>
                  <a:spcPct val="100000"/>
                </a:lnSpc>
                <a:spcBef>
                  <a:spcPct val="0"/>
                </a:spcBef>
              </a:pPr>
              <a:t>7</a:t>
            </a:fld>
            <a:endParaRPr lang="fr-FR" sz="1400" b="0"/>
          </a:p>
        </p:txBody>
      </p:sp>
      <p:sp>
        <p:nvSpPr>
          <p:cNvPr id="25604" name="Text Box 9"/>
          <p:cNvSpPr txBox="1">
            <a:spLocks noChangeArrowheads="1"/>
          </p:cNvSpPr>
          <p:nvPr/>
        </p:nvSpPr>
        <p:spPr bwMode="auto">
          <a:xfrm>
            <a:off x="730250" y="1539875"/>
            <a:ext cx="8037513" cy="396875"/>
          </a:xfrm>
          <a:prstGeom prst="rect">
            <a:avLst/>
          </a:prstGeom>
          <a:noFill/>
          <a:ln w="9525">
            <a:noFill/>
            <a:miter lim="800000"/>
            <a:headEnd/>
            <a:tailEnd/>
          </a:ln>
        </p:spPr>
        <p:txBody>
          <a:bodyPr>
            <a:prstTxWarp prst="textNoShape">
              <a:avLst/>
            </a:prstTxWarp>
            <a:spAutoFit/>
          </a:bodyPr>
          <a:lstStyle/>
          <a:p>
            <a:pPr>
              <a:lnSpc>
                <a:spcPct val="100000"/>
              </a:lnSpc>
              <a:buFontTx/>
              <a:buChar char="•"/>
            </a:pPr>
            <a:endParaRPr lang="fr-FR" sz="2000" b="0"/>
          </a:p>
        </p:txBody>
      </p:sp>
      <p:sp>
        <p:nvSpPr>
          <p:cNvPr id="25605" name="Text Box 6"/>
          <p:cNvSpPr txBox="1">
            <a:spLocks noChangeArrowheads="1"/>
          </p:cNvSpPr>
          <p:nvPr/>
        </p:nvSpPr>
        <p:spPr bwMode="auto">
          <a:xfrm>
            <a:off x="241300" y="1900238"/>
            <a:ext cx="182563" cy="1649412"/>
          </a:xfrm>
          <a:prstGeom prst="rect">
            <a:avLst/>
          </a:prstGeom>
          <a:noFill/>
          <a:ln w="9525">
            <a:noFill/>
            <a:miter lim="800000"/>
            <a:headEnd/>
            <a:tailEnd/>
          </a:ln>
        </p:spPr>
        <p:txBody>
          <a:bodyPr>
            <a:prstTxWarp prst="textNoShape">
              <a:avLst/>
            </a:prstTxWarp>
            <a:spAutoFit/>
          </a:bodyPr>
          <a:lstStyle/>
          <a:p>
            <a:pPr algn="just" eaLnBrk="0" hangingPunct="0"/>
            <a:endParaRPr lang="fr-FR" b="0">
              <a:latin typeface="Helvetica" charset="0"/>
            </a:endParaRPr>
          </a:p>
          <a:p>
            <a:pPr>
              <a:lnSpc>
                <a:spcPct val="100000"/>
              </a:lnSpc>
              <a:buFontTx/>
              <a:buChar char="•"/>
            </a:pPr>
            <a:endParaRPr lang="fr-FR" sz="2000">
              <a:latin typeface="Verdana" charset="0"/>
            </a:endParaRPr>
          </a:p>
          <a:p>
            <a:pPr>
              <a:lnSpc>
                <a:spcPct val="100000"/>
              </a:lnSpc>
            </a:pPr>
            <a:endParaRPr lang="fr-FR" b="0">
              <a:latin typeface="Verdana" charset="0"/>
            </a:endParaRPr>
          </a:p>
          <a:p>
            <a:pPr algn="ctr"/>
            <a:endParaRPr lang="fr-FR"/>
          </a:p>
        </p:txBody>
      </p:sp>
      <p:sp>
        <p:nvSpPr>
          <p:cNvPr id="25606" name="Text Box 7"/>
          <p:cNvSpPr txBox="1">
            <a:spLocks noChangeArrowheads="1"/>
          </p:cNvSpPr>
          <p:nvPr/>
        </p:nvSpPr>
        <p:spPr bwMode="auto">
          <a:xfrm>
            <a:off x="793750" y="2157413"/>
            <a:ext cx="7727950" cy="420687"/>
          </a:xfrm>
          <a:prstGeom prst="rect">
            <a:avLst/>
          </a:prstGeom>
          <a:noFill/>
          <a:ln w="9525">
            <a:noFill/>
            <a:miter lim="800000"/>
            <a:headEnd/>
            <a:tailEnd/>
          </a:ln>
        </p:spPr>
        <p:txBody>
          <a:bodyPr>
            <a:prstTxWarp prst="textNoShape">
              <a:avLst/>
            </a:prstTxWarp>
            <a:spAutoFit/>
          </a:bodyPr>
          <a:lstStyle/>
          <a:p>
            <a:endParaRPr lang="fr-FR"/>
          </a:p>
        </p:txBody>
      </p:sp>
      <p:pic>
        <p:nvPicPr>
          <p:cNvPr id="7" name="Image 6" descr="page7.png"/>
          <p:cNvPicPr>
            <a:picLocks noChangeAspect="1"/>
          </p:cNvPicPr>
          <p:nvPr/>
        </p:nvPicPr>
        <p:blipFill>
          <a:blip r:embed="rId3"/>
          <a:stretch>
            <a:fillRect/>
          </a:stretch>
        </p:blipFill>
        <p:spPr>
          <a:xfrm>
            <a:off x="359122" y="114300"/>
            <a:ext cx="7921278" cy="672147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264458" y="6256338"/>
            <a:ext cx="45719" cy="365125"/>
          </a:xfrm>
        </p:spPr>
        <p:txBody>
          <a:bodyPr/>
          <a:lstStyle/>
          <a:p>
            <a:endParaRPr lang="fr-FR" dirty="0"/>
          </a:p>
        </p:txBody>
      </p:sp>
      <p:sp>
        <p:nvSpPr>
          <p:cNvPr id="3" name="Espace réservé du numéro de diapositive 2"/>
          <p:cNvSpPr>
            <a:spLocks noGrp="1"/>
          </p:cNvSpPr>
          <p:nvPr>
            <p:ph type="sldNum" sz="quarter" idx="12"/>
          </p:nvPr>
        </p:nvSpPr>
        <p:spPr/>
        <p:txBody>
          <a:bodyPr/>
          <a:lstStyle/>
          <a:p>
            <a:fld id="{68A6AE1A-21AD-C949-A6EC-B6EF98C0BCDC}" type="slidenum">
              <a:rPr lang="fr-FR" smtClean="0"/>
              <a:pPr/>
              <a:t>8</a:t>
            </a:fld>
            <a:endParaRPr lang="fr-FR"/>
          </a:p>
        </p:txBody>
      </p:sp>
      <p:pic>
        <p:nvPicPr>
          <p:cNvPr id="5" name="Image 4" descr="carte_impact_3classes_v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29079"/>
            <a:ext cx="4852467" cy="6858000"/>
          </a:xfrm>
          <a:prstGeom prst="rect">
            <a:avLst/>
          </a:prstGeom>
        </p:spPr>
      </p:pic>
      <p:sp>
        <p:nvSpPr>
          <p:cNvPr id="6" name="ZoneTexte 5"/>
          <p:cNvSpPr txBox="1"/>
          <p:nvPr/>
        </p:nvSpPr>
        <p:spPr>
          <a:xfrm>
            <a:off x="5001648" y="427613"/>
            <a:ext cx="3886858" cy="954107"/>
          </a:xfrm>
          <a:prstGeom prst="rect">
            <a:avLst/>
          </a:prstGeom>
          <a:noFill/>
        </p:spPr>
        <p:txBody>
          <a:bodyPr wrap="square" rtlCol="0">
            <a:spAutoFit/>
          </a:bodyPr>
          <a:lstStyle/>
          <a:p>
            <a:r>
              <a:rPr lang="fr-FR" sz="1100" dirty="0" smtClean="0"/>
              <a:t>Carte </a:t>
            </a:r>
            <a:r>
              <a:rPr lang="fr-FR" sz="1100" b="1" dirty="0" smtClean="0"/>
              <a:t>des impacts </a:t>
            </a:r>
            <a:r>
              <a:rPr lang="fr-FR" sz="1100" dirty="0" smtClean="0"/>
              <a:t>réalisée à partir de l’image IKONOS du 16 février 2008 et de la comparaison de la carte avec les photographies aériennes (DIREN) prises par hélicoptère après le cyclone</a:t>
            </a:r>
            <a:r>
              <a:rPr lang="fr-FR" sz="1100" b="1" dirty="0" smtClean="0"/>
              <a:t>.</a:t>
            </a:r>
            <a:endParaRPr lang="fr-FR" sz="1100" dirty="0" smtClean="0"/>
          </a:p>
          <a:p>
            <a:endParaRPr lang="fr-FR" sz="1200" dirty="0"/>
          </a:p>
        </p:txBody>
      </p:sp>
      <p:sp>
        <p:nvSpPr>
          <p:cNvPr id="7" name="ZoneTexte 6"/>
          <p:cNvSpPr txBox="1"/>
          <p:nvPr/>
        </p:nvSpPr>
        <p:spPr>
          <a:xfrm>
            <a:off x="4997207" y="1658619"/>
            <a:ext cx="4146793" cy="4185761"/>
          </a:xfrm>
          <a:prstGeom prst="rect">
            <a:avLst/>
          </a:prstGeom>
          <a:noFill/>
        </p:spPr>
        <p:txBody>
          <a:bodyPr wrap="square" rtlCol="0">
            <a:spAutoFit/>
          </a:bodyPr>
          <a:lstStyle/>
          <a:p>
            <a:r>
              <a:rPr lang="fr-FR" sz="1400" b="1" dirty="0" smtClean="0"/>
              <a:t>Trois niveaux d’impact sur la mangrove </a:t>
            </a:r>
            <a:r>
              <a:rPr lang="fr-FR" sz="1400" b="1" dirty="0" err="1" smtClean="0"/>
              <a:t>identifés</a:t>
            </a:r>
            <a:r>
              <a:rPr lang="fr-FR" sz="1400" b="1" dirty="0" smtClean="0"/>
              <a:t> : </a:t>
            </a:r>
          </a:p>
          <a:p>
            <a:pPr>
              <a:buFont typeface="Arial"/>
              <a:buChar char="•"/>
            </a:pPr>
            <a:r>
              <a:rPr lang="fr-FR" sz="1400" b="1" dirty="0" smtClean="0">
                <a:solidFill>
                  <a:schemeClr val="accent5">
                    <a:lumMod val="60000"/>
                    <a:lumOff val="40000"/>
                  </a:schemeClr>
                </a:solidFill>
              </a:rPr>
              <a:t> très faible :</a:t>
            </a:r>
            <a:r>
              <a:rPr lang="fr-FR" sz="1400" dirty="0" smtClean="0"/>
              <a:t> structure du couvert végétal initial globalement préservée. </a:t>
            </a:r>
          </a:p>
          <a:p>
            <a:pPr>
              <a:buFont typeface="Arial"/>
              <a:buChar char="•"/>
            </a:pPr>
            <a:r>
              <a:rPr lang="fr-FR" sz="1400" b="1" dirty="0" smtClean="0">
                <a:solidFill>
                  <a:schemeClr val="accent3">
                    <a:lumMod val="40000"/>
                    <a:lumOff val="60000"/>
                  </a:schemeClr>
                </a:solidFill>
              </a:rPr>
              <a:t> moyen : </a:t>
            </a:r>
            <a:r>
              <a:rPr lang="fr-FR" sz="1400" dirty="0" smtClean="0"/>
              <a:t>arbres écimés, beaucoup de grosses branches cassées,  chablis fréquents. </a:t>
            </a:r>
          </a:p>
          <a:p>
            <a:pPr>
              <a:buFont typeface="Arial"/>
              <a:buChar char="•"/>
            </a:pPr>
            <a:r>
              <a:rPr lang="fr-FR" sz="1400" b="1" dirty="0" smtClean="0">
                <a:solidFill>
                  <a:srgbClr val="FF0000"/>
                </a:solidFill>
              </a:rPr>
              <a:t> fort : </a:t>
            </a:r>
            <a:r>
              <a:rPr lang="fr-FR" sz="1400" dirty="0" smtClean="0"/>
              <a:t>destruction presque totale du couvert forestier</a:t>
            </a:r>
          </a:p>
          <a:p>
            <a:pPr>
              <a:buFontTx/>
              <a:buNone/>
            </a:pPr>
            <a:endParaRPr lang="fr-FR" sz="1400" dirty="0" smtClean="0"/>
          </a:p>
          <a:p>
            <a:pPr lvl="0"/>
            <a:r>
              <a:rPr lang="fr-FR" sz="1400" b="1" dirty="0" smtClean="0"/>
              <a:t>Impact par espèce: </a:t>
            </a:r>
          </a:p>
          <a:p>
            <a:pPr lvl="0">
              <a:buFont typeface="Arial"/>
              <a:buChar char="•"/>
            </a:pPr>
            <a:r>
              <a:rPr lang="fr-FR" sz="1400" dirty="0" smtClean="0"/>
              <a:t> </a:t>
            </a:r>
            <a:r>
              <a:rPr lang="fr-FR" sz="1400" i="1" dirty="0" smtClean="0"/>
              <a:t>A. germinans</a:t>
            </a:r>
            <a:r>
              <a:rPr lang="fr-FR" sz="1400" dirty="0" smtClean="0"/>
              <a:t>, espèce la plus touchée :      50% (peuplements fermés)                             à 75% (peuplements ouverts)</a:t>
            </a:r>
          </a:p>
          <a:p>
            <a:pPr lvl="0"/>
            <a:endParaRPr lang="fr-FR" sz="1400" dirty="0" smtClean="0"/>
          </a:p>
          <a:p>
            <a:pPr lvl="0">
              <a:buFont typeface="Arial"/>
              <a:buChar char="•"/>
            </a:pPr>
            <a:r>
              <a:rPr lang="fr-FR" sz="1400" dirty="0" smtClean="0"/>
              <a:t> L’impact du cyclone sur les </a:t>
            </a:r>
            <a:r>
              <a:rPr lang="fr-FR" sz="1400" i="1" dirty="0" smtClean="0"/>
              <a:t>R. mangle</a:t>
            </a:r>
            <a:r>
              <a:rPr lang="fr-FR" sz="1400" dirty="0" smtClean="0"/>
              <a:t> est moindre: 25% à 50% de peuplement abimé   </a:t>
            </a:r>
          </a:p>
          <a:p>
            <a:pPr lvl="0"/>
            <a:endParaRPr lang="fr-FR" sz="1400" dirty="0" smtClean="0"/>
          </a:p>
          <a:p>
            <a:pPr lvl="0">
              <a:buFont typeface="Arial"/>
              <a:buChar char="•"/>
            </a:pPr>
            <a:r>
              <a:rPr lang="fr-FR" sz="1400" dirty="0" smtClean="0"/>
              <a:t> Les peuplements à </a:t>
            </a:r>
            <a:r>
              <a:rPr lang="fr-FR" sz="1400" i="1" dirty="0" smtClean="0"/>
              <a:t>R. mangle arbustifs </a:t>
            </a:r>
            <a:r>
              <a:rPr lang="fr-FR" sz="1400" dirty="0" smtClean="0"/>
              <a:t>constituent</a:t>
            </a:r>
            <a:r>
              <a:rPr lang="fr-FR" sz="1400" i="1" dirty="0" smtClean="0"/>
              <a:t> </a:t>
            </a:r>
            <a:r>
              <a:rPr lang="fr-FR" sz="1400" dirty="0" smtClean="0"/>
              <a:t>le faciès qui a le mieux résisté.</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0" y="6275668"/>
            <a:ext cx="8262471" cy="365125"/>
          </a:xfrm>
        </p:spPr>
        <p:txBody>
          <a:bodyPr/>
          <a:lstStyle/>
          <a:p>
            <a:r>
              <a:rPr lang="fr-FR" dirty="0" smtClean="0"/>
              <a:t>Action 5 - Caribsat         			   									</a:t>
            </a:r>
            <a:r>
              <a:rPr lang="fr-FR" i="1" dirty="0" smtClean="0"/>
              <a:t>IMPACT-MER</a:t>
            </a:r>
            <a:endParaRPr lang="fr-FR" i="1" dirty="0"/>
          </a:p>
        </p:txBody>
      </p:sp>
      <p:sp>
        <p:nvSpPr>
          <p:cNvPr id="3" name="Espace réservé du numéro de diapositive 2"/>
          <p:cNvSpPr>
            <a:spLocks noGrp="1"/>
          </p:cNvSpPr>
          <p:nvPr>
            <p:ph type="sldNum" sz="quarter" idx="12"/>
          </p:nvPr>
        </p:nvSpPr>
        <p:spPr/>
        <p:txBody>
          <a:bodyPr/>
          <a:lstStyle/>
          <a:p>
            <a:fld id="{68A6AE1A-21AD-C949-A6EC-B6EF98C0BCDC}" type="slidenum">
              <a:rPr lang="fr-FR" smtClean="0"/>
              <a:pPr/>
              <a:t>9</a:t>
            </a:fld>
            <a:endParaRPr lang="fr-FR"/>
          </a:p>
        </p:txBody>
      </p:sp>
      <p:sp>
        <p:nvSpPr>
          <p:cNvPr id="4" name="ZoneTexte 3"/>
          <p:cNvSpPr txBox="1"/>
          <p:nvPr/>
        </p:nvSpPr>
        <p:spPr>
          <a:xfrm>
            <a:off x="373529" y="478118"/>
            <a:ext cx="8514977" cy="923330"/>
          </a:xfrm>
          <a:prstGeom prst="rect">
            <a:avLst/>
          </a:prstGeom>
          <a:noFill/>
        </p:spPr>
        <p:txBody>
          <a:bodyPr wrap="square" rtlCol="0">
            <a:spAutoFit/>
          </a:bodyPr>
          <a:lstStyle/>
          <a:p>
            <a:r>
              <a:rPr lang="fr-FR" dirty="0" smtClean="0"/>
              <a:t>Surface cartographiée : 1236 ha, étang bois sec compris</a:t>
            </a:r>
          </a:p>
          <a:p>
            <a:endParaRPr lang="fr-FR" dirty="0" smtClean="0"/>
          </a:p>
          <a:p>
            <a:r>
              <a:rPr lang="fr-FR" dirty="0" smtClean="0"/>
              <a:t>Résultats surfacique des niveau de dégâts dus au cyclone DEAN</a:t>
            </a:r>
            <a:endParaRPr lang="fr-FR" dirty="0"/>
          </a:p>
        </p:txBody>
      </p:sp>
      <p:graphicFrame>
        <p:nvGraphicFramePr>
          <p:cNvPr id="57346" name="Object 2"/>
          <p:cNvGraphicFramePr>
            <a:graphicFrameLocks noChangeAspect="1"/>
          </p:cNvGraphicFramePr>
          <p:nvPr/>
        </p:nvGraphicFramePr>
        <p:xfrm>
          <a:off x="2300941" y="2121647"/>
          <a:ext cx="5065059" cy="2177303"/>
        </p:xfrm>
        <a:graphic>
          <a:graphicData uri="http://schemas.openxmlformats.org/presentationml/2006/ole">
            <p:oleObj spid="_x0000_s57346" name="Document" r:id="rId3" imgW="3962400" imgH="1739900" progId="Word.Document.12">
              <p:link updateAutomatic="1"/>
            </p:oleObj>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s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Brise.thmx</Template>
  <TotalTime>525</TotalTime>
  <Words>1591</Words>
  <Application>Microsoft Macintosh PowerPoint</Application>
  <PresentationFormat>Présentation à l'écran (4:3)</PresentationFormat>
  <Paragraphs>225</Paragraphs>
  <Slides>15</Slides>
  <Notes>10</Notes>
  <HiddenSlides>0</HiddenSlides>
  <MMClips>0</MMClips>
  <ScaleCrop>false</ScaleCrop>
  <HeadingPairs>
    <vt:vector size="6" baseType="variant">
      <vt:variant>
        <vt:lpstr>Modèle de conception</vt:lpstr>
      </vt:variant>
      <vt:variant>
        <vt:i4>1</vt:i4>
      </vt:variant>
      <vt:variant>
        <vt:lpstr>Liaisons</vt:lpstr>
      </vt:variant>
      <vt:variant>
        <vt:i4>1</vt:i4>
      </vt:variant>
      <vt:variant>
        <vt:lpstr>Titres des diapositives</vt:lpstr>
      </vt:variant>
      <vt:variant>
        <vt:i4>15</vt:i4>
      </vt:variant>
    </vt:vector>
  </HeadingPairs>
  <TitlesOfParts>
    <vt:vector size="17" baseType="lpstr">
      <vt:lpstr>Brise</vt:lpstr>
      <vt:lpstr>Macintosh HD:Users:adeline:Desktop:EN COURS:rapport-tech_A5_V2_2.doc!OLE_LINK1</vt:lpstr>
      <vt:lpstr>Diapositive 1</vt:lpstr>
      <vt:lpstr>Contexte :  la mangrove de Génipa</vt:lpstr>
      <vt:lpstr>Objectifs Action 5 - Caribsat</vt:lpstr>
      <vt:lpstr>L’équipe : 5 partenaires</vt:lpstr>
      <vt:lpstr>Résultats</vt:lpstr>
      <vt:lpstr>Diapositive 6</vt:lpstr>
      <vt:lpstr>Diapositive 7</vt:lpstr>
      <vt:lpstr>Diapositive 8</vt:lpstr>
      <vt:lpstr>Diapositive 9</vt:lpstr>
      <vt:lpstr>Diapositive 10</vt:lpstr>
      <vt:lpstr>Diapositive 11</vt:lpstr>
      <vt:lpstr>Diapositive 12</vt:lpstr>
      <vt:lpstr>Diapositive 13</vt:lpstr>
      <vt:lpstr>Diapositive 14</vt:lpstr>
      <vt:lpstr>Perspectives</vt:lpstr>
    </vt:vector>
  </TitlesOfParts>
  <Company>Impact-Mer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Béatrice DE GAULEJAC</dc:creator>
  <cp:lastModifiedBy>Mélanie Herteman</cp:lastModifiedBy>
  <cp:revision>33</cp:revision>
  <dcterms:created xsi:type="dcterms:W3CDTF">2012-01-13T12:41:34Z</dcterms:created>
  <dcterms:modified xsi:type="dcterms:W3CDTF">2012-01-13T13:21:39Z</dcterms:modified>
</cp:coreProperties>
</file>