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28"/>
  </p:notesMasterIdLst>
  <p:handoutMasterIdLst>
    <p:handoutMasterId r:id="rId29"/>
  </p:handoutMasterIdLst>
  <p:sldIdLst>
    <p:sldId id="256" r:id="rId3"/>
    <p:sldId id="349" r:id="rId4"/>
    <p:sldId id="327" r:id="rId5"/>
    <p:sldId id="348" r:id="rId6"/>
    <p:sldId id="341" r:id="rId7"/>
    <p:sldId id="344" r:id="rId8"/>
    <p:sldId id="338" r:id="rId9"/>
    <p:sldId id="339" r:id="rId10"/>
    <p:sldId id="329" r:id="rId11"/>
    <p:sldId id="346" r:id="rId12"/>
    <p:sldId id="324" r:id="rId13"/>
    <p:sldId id="336" r:id="rId14"/>
    <p:sldId id="325" r:id="rId15"/>
    <p:sldId id="322" r:id="rId16"/>
    <p:sldId id="319" r:id="rId17"/>
    <p:sldId id="330" r:id="rId18"/>
    <p:sldId id="331" r:id="rId19"/>
    <p:sldId id="318" r:id="rId20"/>
    <p:sldId id="343" r:id="rId21"/>
    <p:sldId id="323" r:id="rId22"/>
    <p:sldId id="333" r:id="rId23"/>
    <p:sldId id="326" r:id="rId24"/>
    <p:sldId id="340" r:id="rId25"/>
    <p:sldId id="347" r:id="rId26"/>
    <p:sldId id="314"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rgbClr val="3E2914"/>
        </a:solidFill>
        <a:latin typeface="45 Helvetica Light" charset="0"/>
        <a:ea typeface="ＭＳ Ｐゴシック" charset="-128"/>
        <a:cs typeface="+mn-cs"/>
      </a:defRPr>
    </a:lvl1pPr>
    <a:lvl2pPr marL="457200" algn="l" rtl="0" eaLnBrk="0" fontAlgn="base" hangingPunct="0">
      <a:spcBef>
        <a:spcPct val="0"/>
      </a:spcBef>
      <a:spcAft>
        <a:spcPct val="0"/>
      </a:spcAft>
      <a:defRPr kern="1200">
        <a:solidFill>
          <a:srgbClr val="3E2914"/>
        </a:solidFill>
        <a:latin typeface="45 Helvetica Light" charset="0"/>
        <a:ea typeface="ＭＳ Ｐゴシック" charset="-128"/>
        <a:cs typeface="+mn-cs"/>
      </a:defRPr>
    </a:lvl2pPr>
    <a:lvl3pPr marL="914400" algn="l" rtl="0" eaLnBrk="0" fontAlgn="base" hangingPunct="0">
      <a:spcBef>
        <a:spcPct val="0"/>
      </a:spcBef>
      <a:spcAft>
        <a:spcPct val="0"/>
      </a:spcAft>
      <a:defRPr kern="1200">
        <a:solidFill>
          <a:srgbClr val="3E2914"/>
        </a:solidFill>
        <a:latin typeface="45 Helvetica Light" charset="0"/>
        <a:ea typeface="ＭＳ Ｐゴシック" charset="-128"/>
        <a:cs typeface="+mn-cs"/>
      </a:defRPr>
    </a:lvl3pPr>
    <a:lvl4pPr marL="1371600" algn="l" rtl="0" eaLnBrk="0" fontAlgn="base" hangingPunct="0">
      <a:spcBef>
        <a:spcPct val="0"/>
      </a:spcBef>
      <a:spcAft>
        <a:spcPct val="0"/>
      </a:spcAft>
      <a:defRPr kern="1200">
        <a:solidFill>
          <a:srgbClr val="3E2914"/>
        </a:solidFill>
        <a:latin typeface="45 Helvetica Light" charset="0"/>
        <a:ea typeface="ＭＳ Ｐゴシック" charset="-128"/>
        <a:cs typeface="+mn-cs"/>
      </a:defRPr>
    </a:lvl4pPr>
    <a:lvl5pPr marL="1828800" algn="l" rtl="0" eaLnBrk="0" fontAlgn="base" hangingPunct="0">
      <a:spcBef>
        <a:spcPct val="0"/>
      </a:spcBef>
      <a:spcAft>
        <a:spcPct val="0"/>
      </a:spcAft>
      <a:defRPr kern="1200">
        <a:solidFill>
          <a:srgbClr val="3E2914"/>
        </a:solidFill>
        <a:latin typeface="45 Helvetica Light" charset="0"/>
        <a:ea typeface="ＭＳ Ｐゴシック" charset="-128"/>
        <a:cs typeface="+mn-cs"/>
      </a:defRPr>
    </a:lvl5pPr>
    <a:lvl6pPr marL="2286000" algn="l" defTabSz="914400" rtl="0" eaLnBrk="1" latinLnBrk="0" hangingPunct="1">
      <a:defRPr kern="1200">
        <a:solidFill>
          <a:srgbClr val="3E2914"/>
        </a:solidFill>
        <a:latin typeface="45 Helvetica Light" charset="0"/>
        <a:ea typeface="ＭＳ Ｐゴシック" charset="-128"/>
        <a:cs typeface="+mn-cs"/>
      </a:defRPr>
    </a:lvl6pPr>
    <a:lvl7pPr marL="2743200" algn="l" defTabSz="914400" rtl="0" eaLnBrk="1" latinLnBrk="0" hangingPunct="1">
      <a:defRPr kern="1200">
        <a:solidFill>
          <a:srgbClr val="3E2914"/>
        </a:solidFill>
        <a:latin typeface="45 Helvetica Light" charset="0"/>
        <a:ea typeface="ＭＳ Ｐゴシック" charset="-128"/>
        <a:cs typeface="+mn-cs"/>
      </a:defRPr>
    </a:lvl7pPr>
    <a:lvl8pPr marL="3200400" algn="l" defTabSz="914400" rtl="0" eaLnBrk="1" latinLnBrk="0" hangingPunct="1">
      <a:defRPr kern="1200">
        <a:solidFill>
          <a:srgbClr val="3E2914"/>
        </a:solidFill>
        <a:latin typeface="45 Helvetica Light" charset="0"/>
        <a:ea typeface="ＭＳ Ｐゴシック" charset="-128"/>
        <a:cs typeface="+mn-cs"/>
      </a:defRPr>
    </a:lvl8pPr>
    <a:lvl9pPr marL="3657600" algn="l" defTabSz="914400" rtl="0" eaLnBrk="1" latinLnBrk="0" hangingPunct="1">
      <a:defRPr kern="1200">
        <a:solidFill>
          <a:srgbClr val="3E2914"/>
        </a:solidFill>
        <a:latin typeface="45 Helvetica Light"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5A9"/>
    <a:srgbClr val="F3850B"/>
    <a:srgbClr val="08034F"/>
    <a:srgbClr val="008000"/>
    <a:srgbClr val="009900"/>
    <a:srgbClr val="3E29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0941" autoAdjust="0"/>
  </p:normalViewPr>
  <p:slideViewPr>
    <p:cSldViewPr>
      <p:cViewPr varScale="1">
        <p:scale>
          <a:sx n="63" d="100"/>
          <a:sy n="63" d="100"/>
        </p:scale>
        <p:origin x="-144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DD48ED-C205-4F2E-A3FB-F7592AB0E537}"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6EDE4640-9E2C-4636-A111-80261AF78D92}">
      <dgm:prSet phldrT="[Text]"/>
      <dgm:spPr>
        <a:solidFill>
          <a:schemeClr val="tx1"/>
        </a:solidFill>
      </dgm:spPr>
      <dgm:t>
        <a:bodyPr/>
        <a:lstStyle/>
        <a:p>
          <a:r>
            <a:rPr lang="fr-FR" b="1" dirty="0" smtClean="0">
              <a:solidFill>
                <a:schemeClr val="bg1"/>
              </a:solidFill>
            </a:rPr>
            <a:t>GHG </a:t>
          </a:r>
          <a:r>
            <a:rPr lang="fr-FR" b="1" dirty="0" err="1" smtClean="0">
              <a:solidFill>
                <a:schemeClr val="bg1"/>
              </a:solidFill>
            </a:rPr>
            <a:t>reduction</a:t>
          </a:r>
          <a:endParaRPr lang="fr-FR" b="1" dirty="0">
            <a:solidFill>
              <a:schemeClr val="bg1"/>
            </a:solidFill>
          </a:endParaRPr>
        </a:p>
      </dgm:t>
    </dgm:pt>
    <dgm:pt modelId="{19BFA0CC-099F-47FC-A7C5-D72AA04A14CE}" type="parTrans" cxnId="{6719FDE4-9506-4D16-9843-4D9E972C2991}">
      <dgm:prSet/>
      <dgm:spPr/>
      <dgm:t>
        <a:bodyPr/>
        <a:lstStyle/>
        <a:p>
          <a:endParaRPr lang="fr-FR"/>
        </a:p>
      </dgm:t>
    </dgm:pt>
    <dgm:pt modelId="{A6226372-8DA5-4E27-A5E5-FE87CF6DC310}" type="sibTrans" cxnId="{6719FDE4-9506-4D16-9843-4D9E972C2991}">
      <dgm:prSet/>
      <dgm:spPr/>
      <dgm:t>
        <a:bodyPr/>
        <a:lstStyle/>
        <a:p>
          <a:endParaRPr lang="fr-FR"/>
        </a:p>
      </dgm:t>
    </dgm:pt>
    <dgm:pt modelId="{DC7AFB48-A01A-41E1-B53F-8DA308A1DAA0}">
      <dgm:prSet phldrT="[Text]" custT="1"/>
      <dgm:spPr/>
      <dgm:t>
        <a:bodyPr/>
        <a:lstStyle/>
        <a:p>
          <a:r>
            <a:rPr lang="fr-FR" sz="2300" b="1" dirty="0" err="1" smtClean="0">
              <a:solidFill>
                <a:schemeClr val="tx1"/>
              </a:solidFill>
            </a:rPr>
            <a:t>Cropland</a:t>
          </a:r>
          <a:r>
            <a:rPr lang="fr-FR" sz="2300" b="1" dirty="0" smtClean="0">
              <a:solidFill>
                <a:schemeClr val="tx1"/>
              </a:solidFill>
            </a:rPr>
            <a:t> management</a:t>
          </a:r>
          <a:endParaRPr lang="fr-FR" sz="2300" b="1" dirty="0">
            <a:solidFill>
              <a:schemeClr val="tx1"/>
            </a:solidFill>
          </a:endParaRPr>
        </a:p>
      </dgm:t>
    </dgm:pt>
    <dgm:pt modelId="{E4CCF127-78CA-4839-B2CD-5EFF6BAF17D7}" type="parTrans" cxnId="{88E7F930-357D-4020-8E25-E7DBE905CF4B}">
      <dgm:prSet/>
      <dgm:spPr/>
      <dgm:t>
        <a:bodyPr/>
        <a:lstStyle/>
        <a:p>
          <a:endParaRPr lang="fr-FR"/>
        </a:p>
      </dgm:t>
    </dgm:pt>
    <dgm:pt modelId="{F2FF4084-A223-4128-A10B-651219B51D5A}" type="sibTrans" cxnId="{88E7F930-357D-4020-8E25-E7DBE905CF4B}">
      <dgm:prSet/>
      <dgm:spPr/>
      <dgm:t>
        <a:bodyPr/>
        <a:lstStyle/>
        <a:p>
          <a:endParaRPr lang="fr-FR"/>
        </a:p>
      </dgm:t>
    </dgm:pt>
    <dgm:pt modelId="{1203D98E-A823-4DC6-A870-3FDEC4F6D170}">
      <dgm:prSet phldrT="[Text]" custT="1"/>
      <dgm:spPr/>
      <dgm:t>
        <a:bodyPr/>
        <a:lstStyle/>
        <a:p>
          <a:r>
            <a:rPr lang="fr-FR" sz="2300" b="1" dirty="0" smtClean="0">
              <a:solidFill>
                <a:schemeClr val="tx1"/>
              </a:solidFill>
            </a:rPr>
            <a:t>Land </a:t>
          </a:r>
          <a:r>
            <a:rPr lang="fr-FR" sz="2300" b="1" dirty="0" err="1" smtClean="0">
              <a:solidFill>
                <a:schemeClr val="tx1"/>
              </a:solidFill>
            </a:rPr>
            <a:t>cover</a:t>
          </a:r>
          <a:r>
            <a:rPr lang="fr-FR" sz="2300" b="1" dirty="0" smtClean="0">
              <a:solidFill>
                <a:schemeClr val="tx1"/>
              </a:solidFill>
            </a:rPr>
            <a:t> change</a:t>
          </a:r>
          <a:endParaRPr lang="fr-FR" sz="2300" b="1" dirty="0">
            <a:solidFill>
              <a:schemeClr val="tx1"/>
            </a:solidFill>
          </a:endParaRPr>
        </a:p>
      </dgm:t>
    </dgm:pt>
    <dgm:pt modelId="{2C75E949-78B2-4111-9AFF-886FFDF4D9E4}" type="parTrans" cxnId="{A56817DA-DE29-4BF5-9C9C-8907CA34D11F}">
      <dgm:prSet/>
      <dgm:spPr/>
      <dgm:t>
        <a:bodyPr/>
        <a:lstStyle/>
        <a:p>
          <a:endParaRPr lang="fr-FR"/>
        </a:p>
      </dgm:t>
    </dgm:pt>
    <dgm:pt modelId="{171AE9A6-EB56-4BBF-93D1-9D08EDED2B72}" type="sibTrans" cxnId="{A56817DA-DE29-4BF5-9C9C-8907CA34D11F}">
      <dgm:prSet/>
      <dgm:spPr/>
      <dgm:t>
        <a:bodyPr/>
        <a:lstStyle/>
        <a:p>
          <a:endParaRPr lang="fr-FR"/>
        </a:p>
      </dgm:t>
    </dgm:pt>
    <dgm:pt modelId="{4A053C48-6846-4F19-823A-E000D51BE135}">
      <dgm:prSet phldrT="[Text]" custT="1"/>
      <dgm:spPr/>
      <dgm:t>
        <a:bodyPr/>
        <a:lstStyle/>
        <a:p>
          <a:r>
            <a:rPr lang="fr-FR" sz="2300" b="1" dirty="0" smtClean="0">
              <a:solidFill>
                <a:schemeClr val="tx1"/>
              </a:solidFill>
            </a:rPr>
            <a:t>Management of </a:t>
          </a:r>
          <a:r>
            <a:rPr lang="fr-FR" sz="2300" b="1" dirty="0" err="1" smtClean="0">
              <a:solidFill>
                <a:schemeClr val="tx1"/>
              </a:solidFill>
            </a:rPr>
            <a:t>organic</a:t>
          </a:r>
          <a:r>
            <a:rPr lang="fr-FR" sz="2300" b="1" dirty="0" smtClean="0">
              <a:solidFill>
                <a:schemeClr val="tx1"/>
              </a:solidFill>
            </a:rPr>
            <a:t> </a:t>
          </a:r>
          <a:r>
            <a:rPr lang="fr-FR" sz="2300" b="1" dirty="0" err="1" smtClean="0">
              <a:solidFill>
                <a:schemeClr val="tx1"/>
              </a:solidFill>
            </a:rPr>
            <a:t>soils</a:t>
          </a:r>
          <a:endParaRPr lang="fr-FR" sz="2300" b="1" dirty="0">
            <a:solidFill>
              <a:schemeClr val="tx1"/>
            </a:solidFill>
          </a:endParaRPr>
        </a:p>
      </dgm:t>
    </dgm:pt>
    <dgm:pt modelId="{90625A46-9160-4684-9E68-947CE0F04F54}" type="parTrans" cxnId="{BBC9B590-B633-4107-913B-51435EC10FC4}">
      <dgm:prSet/>
      <dgm:spPr/>
      <dgm:t>
        <a:bodyPr/>
        <a:lstStyle/>
        <a:p>
          <a:endParaRPr lang="fr-FR"/>
        </a:p>
      </dgm:t>
    </dgm:pt>
    <dgm:pt modelId="{17538889-5279-45C5-89A4-36DC58CBB10A}" type="sibTrans" cxnId="{BBC9B590-B633-4107-913B-51435EC10FC4}">
      <dgm:prSet/>
      <dgm:spPr/>
      <dgm:t>
        <a:bodyPr/>
        <a:lstStyle/>
        <a:p>
          <a:endParaRPr lang="fr-FR"/>
        </a:p>
      </dgm:t>
    </dgm:pt>
    <dgm:pt modelId="{45C9DC14-0071-4DBC-BA91-00A94B069B1E}">
      <dgm:prSet phldrT="[Text]" custT="1"/>
      <dgm:spPr/>
      <dgm:t>
        <a:bodyPr/>
        <a:lstStyle/>
        <a:p>
          <a:r>
            <a:rPr lang="fr-FR" sz="2300" b="1" dirty="0" err="1" smtClean="0">
              <a:solidFill>
                <a:schemeClr val="tx1"/>
              </a:solidFill>
            </a:rPr>
            <a:t>Grazing</a:t>
          </a:r>
          <a:r>
            <a:rPr lang="fr-FR" sz="2300" b="1" dirty="0" smtClean="0">
              <a:solidFill>
                <a:schemeClr val="tx1"/>
              </a:solidFill>
            </a:rPr>
            <a:t> land management</a:t>
          </a:r>
          <a:endParaRPr lang="fr-FR" sz="2300" b="1" dirty="0">
            <a:solidFill>
              <a:schemeClr val="tx1"/>
            </a:solidFill>
          </a:endParaRPr>
        </a:p>
      </dgm:t>
    </dgm:pt>
    <dgm:pt modelId="{92ACC44F-1631-41FA-AF6F-84B05B0A1395}" type="parTrans" cxnId="{A1AACE40-7864-4DCB-8011-E01A586692A3}">
      <dgm:prSet/>
      <dgm:spPr/>
      <dgm:t>
        <a:bodyPr/>
        <a:lstStyle/>
        <a:p>
          <a:endParaRPr lang="fr-FR"/>
        </a:p>
      </dgm:t>
    </dgm:pt>
    <dgm:pt modelId="{D85E40DA-3090-4895-B254-CC9F40C211AC}" type="sibTrans" cxnId="{A1AACE40-7864-4DCB-8011-E01A586692A3}">
      <dgm:prSet/>
      <dgm:spPr/>
      <dgm:t>
        <a:bodyPr/>
        <a:lstStyle/>
        <a:p>
          <a:endParaRPr lang="fr-FR"/>
        </a:p>
      </dgm:t>
    </dgm:pt>
    <dgm:pt modelId="{97B95A65-727A-4FEE-88C8-C5F54910544D}">
      <dgm:prSet custT="1"/>
      <dgm:spPr/>
      <dgm:t>
        <a:bodyPr/>
        <a:lstStyle/>
        <a:p>
          <a:r>
            <a:rPr lang="fr-FR" sz="2300" b="1" dirty="0" err="1" smtClean="0">
              <a:solidFill>
                <a:schemeClr val="tx1"/>
              </a:solidFill>
            </a:rPr>
            <a:t>Manure-biosolid</a:t>
          </a:r>
          <a:r>
            <a:rPr lang="fr-FR" sz="2300" b="1" dirty="0" smtClean="0">
              <a:solidFill>
                <a:schemeClr val="tx1"/>
              </a:solidFill>
            </a:rPr>
            <a:t> management</a:t>
          </a:r>
          <a:endParaRPr lang="fr-FR" sz="2300" b="1" dirty="0">
            <a:solidFill>
              <a:schemeClr val="tx1"/>
            </a:solidFill>
          </a:endParaRPr>
        </a:p>
      </dgm:t>
    </dgm:pt>
    <dgm:pt modelId="{B13A2F0A-F7D5-430E-9F51-1C4E85C21D24}" type="parTrans" cxnId="{71DD0B96-938C-418E-91D3-5750DB96A6B9}">
      <dgm:prSet/>
      <dgm:spPr/>
      <dgm:t>
        <a:bodyPr/>
        <a:lstStyle/>
        <a:p>
          <a:endParaRPr lang="fr-FR"/>
        </a:p>
      </dgm:t>
    </dgm:pt>
    <dgm:pt modelId="{025DB912-80A7-4484-80C8-E4F3756675D2}" type="sibTrans" cxnId="{71DD0B96-938C-418E-91D3-5750DB96A6B9}">
      <dgm:prSet/>
      <dgm:spPr/>
      <dgm:t>
        <a:bodyPr/>
        <a:lstStyle/>
        <a:p>
          <a:endParaRPr lang="fr-FR"/>
        </a:p>
      </dgm:t>
    </dgm:pt>
    <dgm:pt modelId="{35F3517E-6217-4476-90D2-486B40F168DD}">
      <dgm:prSet custT="1"/>
      <dgm:spPr/>
      <dgm:t>
        <a:bodyPr/>
        <a:lstStyle/>
        <a:p>
          <a:r>
            <a:rPr lang="fr-FR" sz="2300" b="1" dirty="0" err="1" smtClean="0">
              <a:solidFill>
                <a:schemeClr val="tx1"/>
              </a:solidFill>
            </a:rPr>
            <a:t>Bioenergy</a:t>
          </a:r>
          <a:endParaRPr lang="fr-FR" sz="2300" b="1" dirty="0">
            <a:solidFill>
              <a:schemeClr val="tx1"/>
            </a:solidFill>
          </a:endParaRPr>
        </a:p>
      </dgm:t>
    </dgm:pt>
    <dgm:pt modelId="{C68CBABF-4E29-4342-B247-6A57FC694165}" type="parTrans" cxnId="{0C2F3EFC-83A9-4E4D-9F5D-2F2F93D12A38}">
      <dgm:prSet/>
      <dgm:spPr/>
      <dgm:t>
        <a:bodyPr/>
        <a:lstStyle/>
        <a:p>
          <a:endParaRPr lang="fr-FR"/>
        </a:p>
      </dgm:t>
    </dgm:pt>
    <dgm:pt modelId="{7703C2B8-9A20-43FE-AB34-79D659991DD4}" type="sibTrans" cxnId="{0C2F3EFC-83A9-4E4D-9F5D-2F2F93D12A38}">
      <dgm:prSet/>
      <dgm:spPr/>
      <dgm:t>
        <a:bodyPr/>
        <a:lstStyle/>
        <a:p>
          <a:endParaRPr lang="fr-FR"/>
        </a:p>
      </dgm:t>
    </dgm:pt>
    <dgm:pt modelId="{3F79E1D9-D72A-49E1-AA96-514BA8ADBBB1}">
      <dgm:prSet custT="1"/>
      <dgm:spPr/>
      <dgm:t>
        <a:bodyPr/>
        <a:lstStyle/>
        <a:p>
          <a:r>
            <a:rPr lang="fr-FR" sz="2300" b="1" dirty="0" err="1" smtClean="0">
              <a:solidFill>
                <a:schemeClr val="tx1"/>
              </a:solidFill>
            </a:rPr>
            <a:t>Livestock</a:t>
          </a:r>
          <a:r>
            <a:rPr lang="fr-FR" sz="2300" b="1" dirty="0" smtClean="0">
              <a:solidFill>
                <a:schemeClr val="tx1"/>
              </a:solidFill>
            </a:rPr>
            <a:t> management</a:t>
          </a:r>
          <a:endParaRPr lang="fr-FR" sz="2300" b="1" dirty="0">
            <a:solidFill>
              <a:schemeClr val="tx1"/>
            </a:solidFill>
          </a:endParaRPr>
        </a:p>
      </dgm:t>
    </dgm:pt>
    <dgm:pt modelId="{734291F2-B06A-4423-8490-B11BAA78B631}" type="parTrans" cxnId="{FA87A3BC-F334-4C48-BA49-82CF9CA892F5}">
      <dgm:prSet/>
      <dgm:spPr/>
      <dgm:t>
        <a:bodyPr/>
        <a:lstStyle/>
        <a:p>
          <a:endParaRPr lang="fr-FR"/>
        </a:p>
      </dgm:t>
    </dgm:pt>
    <dgm:pt modelId="{6566D81C-836A-4DFC-9931-CAE1DC38BBCB}" type="sibTrans" cxnId="{FA87A3BC-F334-4C48-BA49-82CF9CA892F5}">
      <dgm:prSet/>
      <dgm:spPr/>
      <dgm:t>
        <a:bodyPr/>
        <a:lstStyle/>
        <a:p>
          <a:endParaRPr lang="fr-FR"/>
        </a:p>
      </dgm:t>
    </dgm:pt>
    <dgm:pt modelId="{33B0F6EB-857E-421C-8D56-6958A81DBD5A}">
      <dgm:prSet custT="1"/>
      <dgm:spPr/>
      <dgm:t>
        <a:bodyPr/>
        <a:lstStyle/>
        <a:p>
          <a:r>
            <a:rPr lang="fr-FR" sz="2300" b="1" dirty="0" err="1" smtClean="0">
              <a:solidFill>
                <a:schemeClr val="tx1"/>
              </a:solidFill>
            </a:rPr>
            <a:t>Restoration</a:t>
          </a:r>
          <a:r>
            <a:rPr lang="fr-FR" sz="2300" b="1" dirty="0" smtClean="0">
              <a:solidFill>
                <a:schemeClr val="tx1"/>
              </a:solidFill>
            </a:rPr>
            <a:t> of </a:t>
          </a:r>
          <a:r>
            <a:rPr lang="fr-FR" sz="2300" b="1" dirty="0" err="1" smtClean="0">
              <a:solidFill>
                <a:schemeClr val="tx1"/>
              </a:solidFill>
            </a:rPr>
            <a:t>degraded</a:t>
          </a:r>
          <a:r>
            <a:rPr lang="fr-FR" sz="2300" b="1" dirty="0" smtClean="0">
              <a:solidFill>
                <a:schemeClr val="tx1"/>
              </a:solidFill>
            </a:rPr>
            <a:t> lands</a:t>
          </a:r>
          <a:endParaRPr lang="fr-FR" sz="2300" b="1" dirty="0">
            <a:solidFill>
              <a:schemeClr val="tx1"/>
            </a:solidFill>
          </a:endParaRPr>
        </a:p>
      </dgm:t>
    </dgm:pt>
    <dgm:pt modelId="{E21259C5-83CD-4E5A-B12F-53E64F1469FC}" type="parTrans" cxnId="{FDC0B1B4-E843-4D8B-96EA-65D5BFCD4E9E}">
      <dgm:prSet/>
      <dgm:spPr/>
      <dgm:t>
        <a:bodyPr/>
        <a:lstStyle/>
        <a:p>
          <a:endParaRPr lang="fr-FR"/>
        </a:p>
      </dgm:t>
    </dgm:pt>
    <dgm:pt modelId="{4D056A40-688F-412E-BAAC-B117F78DD561}" type="sibTrans" cxnId="{FDC0B1B4-E843-4D8B-96EA-65D5BFCD4E9E}">
      <dgm:prSet/>
      <dgm:spPr/>
      <dgm:t>
        <a:bodyPr/>
        <a:lstStyle/>
        <a:p>
          <a:endParaRPr lang="fr-FR"/>
        </a:p>
      </dgm:t>
    </dgm:pt>
    <dgm:pt modelId="{095DBA22-DC6D-4136-951E-94BAAA641F10}" type="pres">
      <dgm:prSet presAssocID="{43DD48ED-C205-4F2E-A3FB-F7592AB0E537}" presName="cycle" presStyleCnt="0">
        <dgm:presLayoutVars>
          <dgm:chMax val="1"/>
          <dgm:dir/>
          <dgm:animLvl val="ctr"/>
          <dgm:resizeHandles val="exact"/>
        </dgm:presLayoutVars>
      </dgm:prSet>
      <dgm:spPr/>
      <dgm:t>
        <a:bodyPr/>
        <a:lstStyle/>
        <a:p>
          <a:endParaRPr lang="fr-FR"/>
        </a:p>
      </dgm:t>
    </dgm:pt>
    <dgm:pt modelId="{51EEACC3-43D0-4012-94E4-10959DEA48F0}" type="pres">
      <dgm:prSet presAssocID="{6EDE4640-9E2C-4636-A111-80261AF78D92}" presName="centerShape" presStyleLbl="node0" presStyleIdx="0" presStyleCnt="1" custScaleX="171424"/>
      <dgm:spPr/>
      <dgm:t>
        <a:bodyPr/>
        <a:lstStyle/>
        <a:p>
          <a:endParaRPr lang="fr-FR"/>
        </a:p>
      </dgm:t>
    </dgm:pt>
    <dgm:pt modelId="{F2ACA401-5F3B-45F3-BDE3-8097538FC09B}" type="pres">
      <dgm:prSet presAssocID="{E4CCF127-78CA-4839-B2CD-5EFF6BAF17D7}" presName="Name9" presStyleLbl="parChTrans1D2" presStyleIdx="0" presStyleCnt="8"/>
      <dgm:spPr/>
      <dgm:t>
        <a:bodyPr/>
        <a:lstStyle/>
        <a:p>
          <a:endParaRPr lang="fr-FR"/>
        </a:p>
      </dgm:t>
    </dgm:pt>
    <dgm:pt modelId="{08CDB97C-CB0C-44CE-B281-06024D68410B}" type="pres">
      <dgm:prSet presAssocID="{E4CCF127-78CA-4839-B2CD-5EFF6BAF17D7}" presName="connTx" presStyleLbl="parChTrans1D2" presStyleIdx="0" presStyleCnt="8"/>
      <dgm:spPr/>
      <dgm:t>
        <a:bodyPr/>
        <a:lstStyle/>
        <a:p>
          <a:endParaRPr lang="fr-FR"/>
        </a:p>
      </dgm:t>
    </dgm:pt>
    <dgm:pt modelId="{9ECC3569-BA0E-4C79-B6F4-D60375BD97AA}" type="pres">
      <dgm:prSet presAssocID="{DC7AFB48-A01A-41E1-B53F-8DA308A1DAA0}" presName="node" presStyleLbl="node1" presStyleIdx="0" presStyleCnt="8" custScaleX="227888" custRadScaleRad="114192" custRadScaleInc="-6106">
        <dgm:presLayoutVars>
          <dgm:bulletEnabled val="1"/>
        </dgm:presLayoutVars>
      </dgm:prSet>
      <dgm:spPr/>
      <dgm:t>
        <a:bodyPr/>
        <a:lstStyle/>
        <a:p>
          <a:endParaRPr lang="fr-FR"/>
        </a:p>
      </dgm:t>
    </dgm:pt>
    <dgm:pt modelId="{369555A2-2614-4404-8306-D86DCABB6BF7}" type="pres">
      <dgm:prSet presAssocID="{2C75E949-78B2-4111-9AFF-886FFDF4D9E4}" presName="Name9" presStyleLbl="parChTrans1D2" presStyleIdx="1" presStyleCnt="8"/>
      <dgm:spPr/>
      <dgm:t>
        <a:bodyPr/>
        <a:lstStyle/>
        <a:p>
          <a:endParaRPr lang="fr-FR"/>
        </a:p>
      </dgm:t>
    </dgm:pt>
    <dgm:pt modelId="{46B9873C-E42E-4715-80B9-BA088FDBDCB7}" type="pres">
      <dgm:prSet presAssocID="{2C75E949-78B2-4111-9AFF-886FFDF4D9E4}" presName="connTx" presStyleLbl="parChTrans1D2" presStyleIdx="1" presStyleCnt="8"/>
      <dgm:spPr/>
      <dgm:t>
        <a:bodyPr/>
        <a:lstStyle/>
        <a:p>
          <a:endParaRPr lang="fr-FR"/>
        </a:p>
      </dgm:t>
    </dgm:pt>
    <dgm:pt modelId="{F066C55A-5CD2-4F9A-8C22-DBABE44E2276}" type="pres">
      <dgm:prSet presAssocID="{1203D98E-A823-4DC6-A870-3FDEC4F6D170}" presName="node" presStyleLbl="node1" presStyleIdx="1" presStyleCnt="8" custScaleX="221473" custRadScaleRad="128963" custRadScaleInc="65333">
        <dgm:presLayoutVars>
          <dgm:bulletEnabled val="1"/>
        </dgm:presLayoutVars>
      </dgm:prSet>
      <dgm:spPr/>
      <dgm:t>
        <a:bodyPr/>
        <a:lstStyle/>
        <a:p>
          <a:endParaRPr lang="fr-FR"/>
        </a:p>
      </dgm:t>
    </dgm:pt>
    <dgm:pt modelId="{4809A0E6-9E55-40F6-8E23-252DB6366FC7}" type="pres">
      <dgm:prSet presAssocID="{B13A2F0A-F7D5-430E-9F51-1C4E85C21D24}" presName="Name9" presStyleLbl="parChTrans1D2" presStyleIdx="2" presStyleCnt="8"/>
      <dgm:spPr/>
      <dgm:t>
        <a:bodyPr/>
        <a:lstStyle/>
        <a:p>
          <a:endParaRPr lang="fr-FR"/>
        </a:p>
      </dgm:t>
    </dgm:pt>
    <dgm:pt modelId="{CAA2BE25-A64E-4760-B43C-65669332D8AD}" type="pres">
      <dgm:prSet presAssocID="{B13A2F0A-F7D5-430E-9F51-1C4E85C21D24}" presName="connTx" presStyleLbl="parChTrans1D2" presStyleIdx="2" presStyleCnt="8"/>
      <dgm:spPr/>
      <dgm:t>
        <a:bodyPr/>
        <a:lstStyle/>
        <a:p>
          <a:endParaRPr lang="fr-FR"/>
        </a:p>
      </dgm:t>
    </dgm:pt>
    <dgm:pt modelId="{F1D5FCC8-0A08-467D-ADA4-4740ABDF835E}" type="pres">
      <dgm:prSet presAssocID="{97B95A65-727A-4FEE-88C8-C5F54910544D}" presName="node" presStyleLbl="node1" presStyleIdx="2" presStyleCnt="8" custScaleX="237220" custScaleY="119510" custRadScaleRad="161017" custRadScaleInc="-137">
        <dgm:presLayoutVars>
          <dgm:bulletEnabled val="1"/>
        </dgm:presLayoutVars>
      </dgm:prSet>
      <dgm:spPr/>
      <dgm:t>
        <a:bodyPr/>
        <a:lstStyle/>
        <a:p>
          <a:endParaRPr lang="fr-FR"/>
        </a:p>
      </dgm:t>
    </dgm:pt>
    <dgm:pt modelId="{A96C18EA-EE59-4E7C-ABE8-F5A0EE1DCA44}" type="pres">
      <dgm:prSet presAssocID="{C68CBABF-4E29-4342-B247-6A57FC694165}" presName="Name9" presStyleLbl="parChTrans1D2" presStyleIdx="3" presStyleCnt="8"/>
      <dgm:spPr/>
      <dgm:t>
        <a:bodyPr/>
        <a:lstStyle/>
        <a:p>
          <a:endParaRPr lang="fr-FR"/>
        </a:p>
      </dgm:t>
    </dgm:pt>
    <dgm:pt modelId="{FFF7DC35-29CE-4CEF-9707-CDC01AB83759}" type="pres">
      <dgm:prSet presAssocID="{C68CBABF-4E29-4342-B247-6A57FC694165}" presName="connTx" presStyleLbl="parChTrans1D2" presStyleIdx="3" presStyleCnt="8"/>
      <dgm:spPr/>
      <dgm:t>
        <a:bodyPr/>
        <a:lstStyle/>
        <a:p>
          <a:endParaRPr lang="fr-FR"/>
        </a:p>
      </dgm:t>
    </dgm:pt>
    <dgm:pt modelId="{8D394E23-3415-448B-8F0E-1F00CCCD82FE}" type="pres">
      <dgm:prSet presAssocID="{35F3517E-6217-4476-90D2-486B40F168DD}" presName="node" presStyleLbl="node1" presStyleIdx="3" presStyleCnt="8" custScaleX="187699" custRadScaleRad="146705" custRadScaleInc="-70634">
        <dgm:presLayoutVars>
          <dgm:bulletEnabled val="1"/>
        </dgm:presLayoutVars>
      </dgm:prSet>
      <dgm:spPr/>
      <dgm:t>
        <a:bodyPr/>
        <a:lstStyle/>
        <a:p>
          <a:endParaRPr lang="fr-FR"/>
        </a:p>
      </dgm:t>
    </dgm:pt>
    <dgm:pt modelId="{3FBB63B3-C1A5-4466-A416-6E016A815D98}" type="pres">
      <dgm:prSet presAssocID="{734291F2-B06A-4423-8490-B11BAA78B631}" presName="Name9" presStyleLbl="parChTrans1D2" presStyleIdx="4" presStyleCnt="8"/>
      <dgm:spPr/>
      <dgm:t>
        <a:bodyPr/>
        <a:lstStyle/>
        <a:p>
          <a:endParaRPr lang="fr-FR"/>
        </a:p>
      </dgm:t>
    </dgm:pt>
    <dgm:pt modelId="{B9B3F64D-780E-4AEF-96B9-FA239B11ED78}" type="pres">
      <dgm:prSet presAssocID="{734291F2-B06A-4423-8490-B11BAA78B631}" presName="connTx" presStyleLbl="parChTrans1D2" presStyleIdx="4" presStyleCnt="8"/>
      <dgm:spPr/>
      <dgm:t>
        <a:bodyPr/>
        <a:lstStyle/>
        <a:p>
          <a:endParaRPr lang="fr-FR"/>
        </a:p>
      </dgm:t>
    </dgm:pt>
    <dgm:pt modelId="{ADB7ACBC-B3A3-4AA1-B59E-C607FDD6E118}" type="pres">
      <dgm:prSet presAssocID="{3F79E1D9-D72A-49E1-AA96-514BA8ADBBB1}" presName="node" presStyleLbl="node1" presStyleIdx="4" presStyleCnt="8" custScaleX="236636" custRadScaleRad="103530" custRadScaleInc="-3977">
        <dgm:presLayoutVars>
          <dgm:bulletEnabled val="1"/>
        </dgm:presLayoutVars>
      </dgm:prSet>
      <dgm:spPr/>
      <dgm:t>
        <a:bodyPr/>
        <a:lstStyle/>
        <a:p>
          <a:endParaRPr lang="fr-FR"/>
        </a:p>
      </dgm:t>
    </dgm:pt>
    <dgm:pt modelId="{2D12802E-42AE-49F8-8B91-F3638993BDFD}" type="pres">
      <dgm:prSet presAssocID="{E21259C5-83CD-4E5A-B12F-53E64F1469FC}" presName="Name9" presStyleLbl="parChTrans1D2" presStyleIdx="5" presStyleCnt="8"/>
      <dgm:spPr/>
      <dgm:t>
        <a:bodyPr/>
        <a:lstStyle/>
        <a:p>
          <a:endParaRPr lang="fr-FR"/>
        </a:p>
      </dgm:t>
    </dgm:pt>
    <dgm:pt modelId="{92E54295-9197-4004-84E3-3A705691A2AF}" type="pres">
      <dgm:prSet presAssocID="{E21259C5-83CD-4E5A-B12F-53E64F1469FC}" presName="connTx" presStyleLbl="parChTrans1D2" presStyleIdx="5" presStyleCnt="8"/>
      <dgm:spPr/>
      <dgm:t>
        <a:bodyPr/>
        <a:lstStyle/>
        <a:p>
          <a:endParaRPr lang="fr-FR"/>
        </a:p>
      </dgm:t>
    </dgm:pt>
    <dgm:pt modelId="{A01EDF29-2365-4506-9DFF-4AE65627F4AB}" type="pres">
      <dgm:prSet presAssocID="{33B0F6EB-857E-421C-8D56-6958A81DBD5A}" presName="node" presStyleLbl="node1" presStyleIdx="5" presStyleCnt="8" custScaleX="215761" custRadScaleRad="153541" custRadScaleInc="70164">
        <dgm:presLayoutVars>
          <dgm:bulletEnabled val="1"/>
        </dgm:presLayoutVars>
      </dgm:prSet>
      <dgm:spPr/>
      <dgm:t>
        <a:bodyPr/>
        <a:lstStyle/>
        <a:p>
          <a:endParaRPr lang="fr-FR"/>
        </a:p>
      </dgm:t>
    </dgm:pt>
    <dgm:pt modelId="{692D0938-0B5F-423C-8FCD-162F74886C90}" type="pres">
      <dgm:prSet presAssocID="{90625A46-9160-4684-9E68-947CE0F04F54}" presName="Name9" presStyleLbl="parChTrans1D2" presStyleIdx="6" presStyleCnt="8"/>
      <dgm:spPr/>
      <dgm:t>
        <a:bodyPr/>
        <a:lstStyle/>
        <a:p>
          <a:endParaRPr lang="fr-FR"/>
        </a:p>
      </dgm:t>
    </dgm:pt>
    <dgm:pt modelId="{FA5C73E2-332C-4D79-8741-B181902CAE92}" type="pres">
      <dgm:prSet presAssocID="{90625A46-9160-4684-9E68-947CE0F04F54}" presName="connTx" presStyleLbl="parChTrans1D2" presStyleIdx="6" presStyleCnt="8"/>
      <dgm:spPr/>
      <dgm:t>
        <a:bodyPr/>
        <a:lstStyle/>
        <a:p>
          <a:endParaRPr lang="fr-FR"/>
        </a:p>
      </dgm:t>
    </dgm:pt>
    <dgm:pt modelId="{DD92C9D5-E35D-4FA8-8E91-BB8A0E284C57}" type="pres">
      <dgm:prSet presAssocID="{4A053C48-6846-4F19-823A-E000D51BE135}" presName="node" presStyleLbl="node1" presStyleIdx="6" presStyleCnt="8" custScaleX="232629" custRadScaleRad="157985" custRadScaleInc="5898">
        <dgm:presLayoutVars>
          <dgm:bulletEnabled val="1"/>
        </dgm:presLayoutVars>
      </dgm:prSet>
      <dgm:spPr/>
      <dgm:t>
        <a:bodyPr/>
        <a:lstStyle/>
        <a:p>
          <a:endParaRPr lang="fr-FR"/>
        </a:p>
      </dgm:t>
    </dgm:pt>
    <dgm:pt modelId="{323D1452-FF63-4BB2-9EF0-707A9939C6D8}" type="pres">
      <dgm:prSet presAssocID="{92ACC44F-1631-41FA-AF6F-84B05B0A1395}" presName="Name9" presStyleLbl="parChTrans1D2" presStyleIdx="7" presStyleCnt="8"/>
      <dgm:spPr/>
      <dgm:t>
        <a:bodyPr/>
        <a:lstStyle/>
        <a:p>
          <a:endParaRPr lang="fr-FR"/>
        </a:p>
      </dgm:t>
    </dgm:pt>
    <dgm:pt modelId="{6B96AC48-58EA-43A7-A9A4-F27EE2F2E3C1}" type="pres">
      <dgm:prSet presAssocID="{92ACC44F-1631-41FA-AF6F-84B05B0A1395}" presName="connTx" presStyleLbl="parChTrans1D2" presStyleIdx="7" presStyleCnt="8"/>
      <dgm:spPr/>
      <dgm:t>
        <a:bodyPr/>
        <a:lstStyle/>
        <a:p>
          <a:endParaRPr lang="fr-FR"/>
        </a:p>
      </dgm:t>
    </dgm:pt>
    <dgm:pt modelId="{C1AC48A2-0746-4A6D-AABA-68D13682541A}" type="pres">
      <dgm:prSet presAssocID="{45C9DC14-0071-4DBC-BA91-00A94B069B1E}" presName="node" presStyleLbl="node1" presStyleIdx="7" presStyleCnt="8" custScaleX="239367" custRadScaleRad="129169" custRadScaleInc="-73705">
        <dgm:presLayoutVars>
          <dgm:bulletEnabled val="1"/>
        </dgm:presLayoutVars>
      </dgm:prSet>
      <dgm:spPr/>
      <dgm:t>
        <a:bodyPr/>
        <a:lstStyle/>
        <a:p>
          <a:endParaRPr lang="fr-FR"/>
        </a:p>
      </dgm:t>
    </dgm:pt>
  </dgm:ptLst>
  <dgm:cxnLst>
    <dgm:cxn modelId="{BEB31452-3B21-4050-9F9D-CD23BC216091}" type="presOf" srcId="{35F3517E-6217-4476-90D2-486B40F168DD}" destId="{8D394E23-3415-448B-8F0E-1F00CCCD82FE}" srcOrd="0" destOrd="0" presId="urn:microsoft.com/office/officeart/2005/8/layout/radial1"/>
    <dgm:cxn modelId="{1284690D-BCE1-422F-AE40-D0F2EA32C8A3}" type="presOf" srcId="{734291F2-B06A-4423-8490-B11BAA78B631}" destId="{3FBB63B3-C1A5-4466-A416-6E016A815D98}" srcOrd="0" destOrd="0" presId="urn:microsoft.com/office/officeart/2005/8/layout/radial1"/>
    <dgm:cxn modelId="{A37E87CA-7CE2-4DC8-8C36-4FECF271C879}" type="presOf" srcId="{3F79E1D9-D72A-49E1-AA96-514BA8ADBBB1}" destId="{ADB7ACBC-B3A3-4AA1-B59E-C607FDD6E118}" srcOrd="0" destOrd="0" presId="urn:microsoft.com/office/officeart/2005/8/layout/radial1"/>
    <dgm:cxn modelId="{E62BCD12-72C0-4FD1-950D-6B2015DE3C59}" type="presOf" srcId="{C68CBABF-4E29-4342-B247-6A57FC694165}" destId="{A96C18EA-EE59-4E7C-ABE8-F5A0EE1DCA44}" srcOrd="0" destOrd="0" presId="urn:microsoft.com/office/officeart/2005/8/layout/radial1"/>
    <dgm:cxn modelId="{A0DCF726-45DF-4DF4-9C0F-A24A46DCBDD0}" type="presOf" srcId="{E4CCF127-78CA-4839-B2CD-5EFF6BAF17D7}" destId="{F2ACA401-5F3B-45F3-BDE3-8097538FC09B}" srcOrd="0" destOrd="0" presId="urn:microsoft.com/office/officeart/2005/8/layout/radial1"/>
    <dgm:cxn modelId="{530233EE-27E6-46E8-B38F-46FE934C94DE}" type="presOf" srcId="{E21259C5-83CD-4E5A-B12F-53E64F1469FC}" destId="{2D12802E-42AE-49F8-8B91-F3638993BDFD}" srcOrd="0" destOrd="0" presId="urn:microsoft.com/office/officeart/2005/8/layout/radial1"/>
    <dgm:cxn modelId="{16FA74EF-9C8D-44FC-9B86-958509DA1625}" type="presOf" srcId="{4A053C48-6846-4F19-823A-E000D51BE135}" destId="{DD92C9D5-E35D-4FA8-8E91-BB8A0E284C57}" srcOrd="0" destOrd="0" presId="urn:microsoft.com/office/officeart/2005/8/layout/radial1"/>
    <dgm:cxn modelId="{6E8656FE-D7AB-42C8-BDDC-39E6F6B38A3A}" type="presOf" srcId="{90625A46-9160-4684-9E68-947CE0F04F54}" destId="{FA5C73E2-332C-4D79-8741-B181902CAE92}" srcOrd="1" destOrd="0" presId="urn:microsoft.com/office/officeart/2005/8/layout/radial1"/>
    <dgm:cxn modelId="{A56817DA-DE29-4BF5-9C9C-8907CA34D11F}" srcId="{6EDE4640-9E2C-4636-A111-80261AF78D92}" destId="{1203D98E-A823-4DC6-A870-3FDEC4F6D170}" srcOrd="1" destOrd="0" parTransId="{2C75E949-78B2-4111-9AFF-886FFDF4D9E4}" sibTransId="{171AE9A6-EB56-4BBF-93D1-9D08EDED2B72}"/>
    <dgm:cxn modelId="{2D396A3D-08EA-4FF1-99D6-599B4B35E428}" type="presOf" srcId="{6EDE4640-9E2C-4636-A111-80261AF78D92}" destId="{51EEACC3-43D0-4012-94E4-10959DEA48F0}" srcOrd="0" destOrd="0" presId="urn:microsoft.com/office/officeart/2005/8/layout/radial1"/>
    <dgm:cxn modelId="{513A8623-A911-410C-9F87-DA0E13D324A3}" type="presOf" srcId="{B13A2F0A-F7D5-430E-9F51-1C4E85C21D24}" destId="{CAA2BE25-A64E-4760-B43C-65669332D8AD}" srcOrd="1" destOrd="0" presId="urn:microsoft.com/office/officeart/2005/8/layout/radial1"/>
    <dgm:cxn modelId="{FA87A3BC-F334-4C48-BA49-82CF9CA892F5}" srcId="{6EDE4640-9E2C-4636-A111-80261AF78D92}" destId="{3F79E1D9-D72A-49E1-AA96-514BA8ADBBB1}" srcOrd="4" destOrd="0" parTransId="{734291F2-B06A-4423-8490-B11BAA78B631}" sibTransId="{6566D81C-836A-4DFC-9931-CAE1DC38BBCB}"/>
    <dgm:cxn modelId="{88E7F930-357D-4020-8E25-E7DBE905CF4B}" srcId="{6EDE4640-9E2C-4636-A111-80261AF78D92}" destId="{DC7AFB48-A01A-41E1-B53F-8DA308A1DAA0}" srcOrd="0" destOrd="0" parTransId="{E4CCF127-78CA-4839-B2CD-5EFF6BAF17D7}" sibTransId="{F2FF4084-A223-4128-A10B-651219B51D5A}"/>
    <dgm:cxn modelId="{A1AACE40-7864-4DCB-8011-E01A586692A3}" srcId="{6EDE4640-9E2C-4636-A111-80261AF78D92}" destId="{45C9DC14-0071-4DBC-BA91-00A94B069B1E}" srcOrd="7" destOrd="0" parTransId="{92ACC44F-1631-41FA-AF6F-84B05B0A1395}" sibTransId="{D85E40DA-3090-4895-B254-CC9F40C211AC}"/>
    <dgm:cxn modelId="{556A119A-1425-46A0-AA1D-D9074545534D}" type="presOf" srcId="{92ACC44F-1631-41FA-AF6F-84B05B0A1395}" destId="{323D1452-FF63-4BB2-9EF0-707A9939C6D8}" srcOrd="0" destOrd="0" presId="urn:microsoft.com/office/officeart/2005/8/layout/radial1"/>
    <dgm:cxn modelId="{8AB74F06-8C9C-48B0-ADDB-95A802EF8335}" type="presOf" srcId="{B13A2F0A-F7D5-430E-9F51-1C4E85C21D24}" destId="{4809A0E6-9E55-40F6-8E23-252DB6366FC7}" srcOrd="0" destOrd="0" presId="urn:microsoft.com/office/officeart/2005/8/layout/radial1"/>
    <dgm:cxn modelId="{71DD0B96-938C-418E-91D3-5750DB96A6B9}" srcId="{6EDE4640-9E2C-4636-A111-80261AF78D92}" destId="{97B95A65-727A-4FEE-88C8-C5F54910544D}" srcOrd="2" destOrd="0" parTransId="{B13A2F0A-F7D5-430E-9F51-1C4E85C21D24}" sibTransId="{025DB912-80A7-4484-80C8-E4F3756675D2}"/>
    <dgm:cxn modelId="{9E99E980-002A-4072-9503-3592443C56BA}" type="presOf" srcId="{E21259C5-83CD-4E5A-B12F-53E64F1469FC}" destId="{92E54295-9197-4004-84E3-3A705691A2AF}" srcOrd="1" destOrd="0" presId="urn:microsoft.com/office/officeart/2005/8/layout/radial1"/>
    <dgm:cxn modelId="{BD4BF06F-6142-4E61-8A32-F65BBCAF6A81}" type="presOf" srcId="{33B0F6EB-857E-421C-8D56-6958A81DBD5A}" destId="{A01EDF29-2365-4506-9DFF-4AE65627F4AB}" srcOrd="0" destOrd="0" presId="urn:microsoft.com/office/officeart/2005/8/layout/radial1"/>
    <dgm:cxn modelId="{39952863-1D72-406D-B409-A02CFA13C6A2}" type="presOf" srcId="{C68CBABF-4E29-4342-B247-6A57FC694165}" destId="{FFF7DC35-29CE-4CEF-9707-CDC01AB83759}" srcOrd="1" destOrd="0" presId="urn:microsoft.com/office/officeart/2005/8/layout/radial1"/>
    <dgm:cxn modelId="{AE21882A-F3A5-4742-9032-55D25D368F0F}" type="presOf" srcId="{DC7AFB48-A01A-41E1-B53F-8DA308A1DAA0}" destId="{9ECC3569-BA0E-4C79-B6F4-D60375BD97AA}" srcOrd="0" destOrd="0" presId="urn:microsoft.com/office/officeart/2005/8/layout/radial1"/>
    <dgm:cxn modelId="{49E966E6-66D7-448E-9E13-3B1168B2854C}" type="presOf" srcId="{90625A46-9160-4684-9E68-947CE0F04F54}" destId="{692D0938-0B5F-423C-8FCD-162F74886C90}" srcOrd="0" destOrd="0" presId="urn:microsoft.com/office/officeart/2005/8/layout/radial1"/>
    <dgm:cxn modelId="{FDC0B1B4-E843-4D8B-96EA-65D5BFCD4E9E}" srcId="{6EDE4640-9E2C-4636-A111-80261AF78D92}" destId="{33B0F6EB-857E-421C-8D56-6958A81DBD5A}" srcOrd="5" destOrd="0" parTransId="{E21259C5-83CD-4E5A-B12F-53E64F1469FC}" sibTransId="{4D056A40-688F-412E-BAAC-B117F78DD561}"/>
    <dgm:cxn modelId="{6719FDE4-9506-4D16-9843-4D9E972C2991}" srcId="{43DD48ED-C205-4F2E-A3FB-F7592AB0E537}" destId="{6EDE4640-9E2C-4636-A111-80261AF78D92}" srcOrd="0" destOrd="0" parTransId="{19BFA0CC-099F-47FC-A7C5-D72AA04A14CE}" sibTransId="{A6226372-8DA5-4E27-A5E5-FE87CF6DC310}"/>
    <dgm:cxn modelId="{36CD92AE-2266-4C57-A288-7857F3CFECFE}" type="presOf" srcId="{1203D98E-A823-4DC6-A870-3FDEC4F6D170}" destId="{F066C55A-5CD2-4F9A-8C22-DBABE44E2276}" srcOrd="0" destOrd="0" presId="urn:microsoft.com/office/officeart/2005/8/layout/radial1"/>
    <dgm:cxn modelId="{467C7AF1-5445-47B6-AE9A-19E42D293E48}" type="presOf" srcId="{2C75E949-78B2-4111-9AFF-886FFDF4D9E4}" destId="{46B9873C-E42E-4715-80B9-BA088FDBDCB7}" srcOrd="1" destOrd="0" presId="urn:microsoft.com/office/officeart/2005/8/layout/radial1"/>
    <dgm:cxn modelId="{E8986382-F7E1-4648-B823-5A5E79CB3363}" type="presOf" srcId="{92ACC44F-1631-41FA-AF6F-84B05B0A1395}" destId="{6B96AC48-58EA-43A7-A9A4-F27EE2F2E3C1}" srcOrd="1" destOrd="0" presId="urn:microsoft.com/office/officeart/2005/8/layout/radial1"/>
    <dgm:cxn modelId="{49DD6B46-77F9-458F-AD7B-1F3B60D5529B}" type="presOf" srcId="{2C75E949-78B2-4111-9AFF-886FFDF4D9E4}" destId="{369555A2-2614-4404-8306-D86DCABB6BF7}" srcOrd="0" destOrd="0" presId="urn:microsoft.com/office/officeart/2005/8/layout/radial1"/>
    <dgm:cxn modelId="{378DFB45-7137-4550-A301-4186193E28A1}" type="presOf" srcId="{45C9DC14-0071-4DBC-BA91-00A94B069B1E}" destId="{C1AC48A2-0746-4A6D-AABA-68D13682541A}" srcOrd="0" destOrd="0" presId="urn:microsoft.com/office/officeart/2005/8/layout/radial1"/>
    <dgm:cxn modelId="{0C2F3EFC-83A9-4E4D-9F5D-2F2F93D12A38}" srcId="{6EDE4640-9E2C-4636-A111-80261AF78D92}" destId="{35F3517E-6217-4476-90D2-486B40F168DD}" srcOrd="3" destOrd="0" parTransId="{C68CBABF-4E29-4342-B247-6A57FC694165}" sibTransId="{7703C2B8-9A20-43FE-AB34-79D659991DD4}"/>
    <dgm:cxn modelId="{C3420770-4B4F-4261-91D9-5AC86B3FB28D}" type="presOf" srcId="{43DD48ED-C205-4F2E-A3FB-F7592AB0E537}" destId="{095DBA22-DC6D-4136-951E-94BAAA641F10}" srcOrd="0" destOrd="0" presId="urn:microsoft.com/office/officeart/2005/8/layout/radial1"/>
    <dgm:cxn modelId="{BBC9B590-B633-4107-913B-51435EC10FC4}" srcId="{6EDE4640-9E2C-4636-A111-80261AF78D92}" destId="{4A053C48-6846-4F19-823A-E000D51BE135}" srcOrd="6" destOrd="0" parTransId="{90625A46-9160-4684-9E68-947CE0F04F54}" sibTransId="{17538889-5279-45C5-89A4-36DC58CBB10A}"/>
    <dgm:cxn modelId="{72D0747B-BF13-49D9-AEC5-16856850E810}" type="presOf" srcId="{E4CCF127-78CA-4839-B2CD-5EFF6BAF17D7}" destId="{08CDB97C-CB0C-44CE-B281-06024D68410B}" srcOrd="1" destOrd="0" presId="urn:microsoft.com/office/officeart/2005/8/layout/radial1"/>
    <dgm:cxn modelId="{8E243CDB-312D-4055-809B-A243E04A6B8B}" type="presOf" srcId="{734291F2-B06A-4423-8490-B11BAA78B631}" destId="{B9B3F64D-780E-4AEF-96B9-FA239B11ED78}" srcOrd="1" destOrd="0" presId="urn:microsoft.com/office/officeart/2005/8/layout/radial1"/>
    <dgm:cxn modelId="{3E3066B1-43B9-417A-82BB-47670B8F9429}" type="presOf" srcId="{97B95A65-727A-4FEE-88C8-C5F54910544D}" destId="{F1D5FCC8-0A08-467D-ADA4-4740ABDF835E}" srcOrd="0" destOrd="0" presId="urn:microsoft.com/office/officeart/2005/8/layout/radial1"/>
    <dgm:cxn modelId="{E4EBD091-903B-4EDB-96DC-0137C1CEDDF0}" type="presParOf" srcId="{095DBA22-DC6D-4136-951E-94BAAA641F10}" destId="{51EEACC3-43D0-4012-94E4-10959DEA48F0}" srcOrd="0" destOrd="0" presId="urn:microsoft.com/office/officeart/2005/8/layout/radial1"/>
    <dgm:cxn modelId="{CF528320-F67F-417F-9851-FFFEA2ECBFDC}" type="presParOf" srcId="{095DBA22-DC6D-4136-951E-94BAAA641F10}" destId="{F2ACA401-5F3B-45F3-BDE3-8097538FC09B}" srcOrd="1" destOrd="0" presId="urn:microsoft.com/office/officeart/2005/8/layout/radial1"/>
    <dgm:cxn modelId="{6B1EBEF2-1547-4308-9981-789FF9898286}" type="presParOf" srcId="{F2ACA401-5F3B-45F3-BDE3-8097538FC09B}" destId="{08CDB97C-CB0C-44CE-B281-06024D68410B}" srcOrd="0" destOrd="0" presId="urn:microsoft.com/office/officeart/2005/8/layout/radial1"/>
    <dgm:cxn modelId="{0F1B152F-48E2-4273-9EE2-3FB1C8E4E388}" type="presParOf" srcId="{095DBA22-DC6D-4136-951E-94BAAA641F10}" destId="{9ECC3569-BA0E-4C79-B6F4-D60375BD97AA}" srcOrd="2" destOrd="0" presId="urn:microsoft.com/office/officeart/2005/8/layout/radial1"/>
    <dgm:cxn modelId="{D2841ECA-1EB6-4F2D-98F5-39D1CEDBB8CE}" type="presParOf" srcId="{095DBA22-DC6D-4136-951E-94BAAA641F10}" destId="{369555A2-2614-4404-8306-D86DCABB6BF7}" srcOrd="3" destOrd="0" presId="urn:microsoft.com/office/officeart/2005/8/layout/radial1"/>
    <dgm:cxn modelId="{E47C5DF8-D04A-4BD7-AFCB-DFC5C50B08C5}" type="presParOf" srcId="{369555A2-2614-4404-8306-D86DCABB6BF7}" destId="{46B9873C-E42E-4715-80B9-BA088FDBDCB7}" srcOrd="0" destOrd="0" presId="urn:microsoft.com/office/officeart/2005/8/layout/radial1"/>
    <dgm:cxn modelId="{33EF112B-BE1A-4F2D-B5D9-8A176029A314}" type="presParOf" srcId="{095DBA22-DC6D-4136-951E-94BAAA641F10}" destId="{F066C55A-5CD2-4F9A-8C22-DBABE44E2276}" srcOrd="4" destOrd="0" presId="urn:microsoft.com/office/officeart/2005/8/layout/radial1"/>
    <dgm:cxn modelId="{0C79B291-A743-4AA9-9F12-95CF44356F7D}" type="presParOf" srcId="{095DBA22-DC6D-4136-951E-94BAAA641F10}" destId="{4809A0E6-9E55-40F6-8E23-252DB6366FC7}" srcOrd="5" destOrd="0" presId="urn:microsoft.com/office/officeart/2005/8/layout/radial1"/>
    <dgm:cxn modelId="{B5FF3E64-2E50-4B9A-81A5-64F241577B68}" type="presParOf" srcId="{4809A0E6-9E55-40F6-8E23-252DB6366FC7}" destId="{CAA2BE25-A64E-4760-B43C-65669332D8AD}" srcOrd="0" destOrd="0" presId="urn:microsoft.com/office/officeart/2005/8/layout/radial1"/>
    <dgm:cxn modelId="{B8E8553D-7EB6-45C6-87DC-889E5C99188B}" type="presParOf" srcId="{095DBA22-DC6D-4136-951E-94BAAA641F10}" destId="{F1D5FCC8-0A08-467D-ADA4-4740ABDF835E}" srcOrd="6" destOrd="0" presId="urn:microsoft.com/office/officeart/2005/8/layout/radial1"/>
    <dgm:cxn modelId="{3397BAC1-C9C5-4C3C-995A-67239DBF736E}" type="presParOf" srcId="{095DBA22-DC6D-4136-951E-94BAAA641F10}" destId="{A96C18EA-EE59-4E7C-ABE8-F5A0EE1DCA44}" srcOrd="7" destOrd="0" presId="urn:microsoft.com/office/officeart/2005/8/layout/radial1"/>
    <dgm:cxn modelId="{E5499D59-4201-4EC2-9E30-717ADDCDECFC}" type="presParOf" srcId="{A96C18EA-EE59-4E7C-ABE8-F5A0EE1DCA44}" destId="{FFF7DC35-29CE-4CEF-9707-CDC01AB83759}" srcOrd="0" destOrd="0" presId="urn:microsoft.com/office/officeart/2005/8/layout/radial1"/>
    <dgm:cxn modelId="{5A238B84-F036-43BE-BB3A-5BB8E7A5DF97}" type="presParOf" srcId="{095DBA22-DC6D-4136-951E-94BAAA641F10}" destId="{8D394E23-3415-448B-8F0E-1F00CCCD82FE}" srcOrd="8" destOrd="0" presId="urn:microsoft.com/office/officeart/2005/8/layout/radial1"/>
    <dgm:cxn modelId="{B8DE34B0-EBA3-4629-B758-CC0946F05EB5}" type="presParOf" srcId="{095DBA22-DC6D-4136-951E-94BAAA641F10}" destId="{3FBB63B3-C1A5-4466-A416-6E016A815D98}" srcOrd="9" destOrd="0" presId="urn:microsoft.com/office/officeart/2005/8/layout/radial1"/>
    <dgm:cxn modelId="{70A55114-615E-43C8-A8FA-E96F787756F6}" type="presParOf" srcId="{3FBB63B3-C1A5-4466-A416-6E016A815D98}" destId="{B9B3F64D-780E-4AEF-96B9-FA239B11ED78}" srcOrd="0" destOrd="0" presId="urn:microsoft.com/office/officeart/2005/8/layout/radial1"/>
    <dgm:cxn modelId="{B7E1A562-2442-4E38-99E1-11B9C691CE60}" type="presParOf" srcId="{095DBA22-DC6D-4136-951E-94BAAA641F10}" destId="{ADB7ACBC-B3A3-4AA1-B59E-C607FDD6E118}" srcOrd="10" destOrd="0" presId="urn:microsoft.com/office/officeart/2005/8/layout/radial1"/>
    <dgm:cxn modelId="{AFB471C5-3286-43FE-8190-5300DDA56BCD}" type="presParOf" srcId="{095DBA22-DC6D-4136-951E-94BAAA641F10}" destId="{2D12802E-42AE-49F8-8B91-F3638993BDFD}" srcOrd="11" destOrd="0" presId="urn:microsoft.com/office/officeart/2005/8/layout/radial1"/>
    <dgm:cxn modelId="{B7C18F21-C754-43CA-B9DE-15CD2C337101}" type="presParOf" srcId="{2D12802E-42AE-49F8-8B91-F3638993BDFD}" destId="{92E54295-9197-4004-84E3-3A705691A2AF}" srcOrd="0" destOrd="0" presId="urn:microsoft.com/office/officeart/2005/8/layout/radial1"/>
    <dgm:cxn modelId="{A0F3973D-56AC-47B7-8461-EDE821055822}" type="presParOf" srcId="{095DBA22-DC6D-4136-951E-94BAAA641F10}" destId="{A01EDF29-2365-4506-9DFF-4AE65627F4AB}" srcOrd="12" destOrd="0" presId="urn:microsoft.com/office/officeart/2005/8/layout/radial1"/>
    <dgm:cxn modelId="{A99D5FF4-867C-4A8C-8786-A8C702E95B65}" type="presParOf" srcId="{095DBA22-DC6D-4136-951E-94BAAA641F10}" destId="{692D0938-0B5F-423C-8FCD-162F74886C90}" srcOrd="13" destOrd="0" presId="urn:microsoft.com/office/officeart/2005/8/layout/radial1"/>
    <dgm:cxn modelId="{D141E29B-F8C8-4F61-9919-1583BDB7E23A}" type="presParOf" srcId="{692D0938-0B5F-423C-8FCD-162F74886C90}" destId="{FA5C73E2-332C-4D79-8741-B181902CAE92}" srcOrd="0" destOrd="0" presId="urn:microsoft.com/office/officeart/2005/8/layout/radial1"/>
    <dgm:cxn modelId="{8DCC5500-13A7-4B76-B6DD-AFDE2CEF5AD0}" type="presParOf" srcId="{095DBA22-DC6D-4136-951E-94BAAA641F10}" destId="{DD92C9D5-E35D-4FA8-8E91-BB8A0E284C57}" srcOrd="14" destOrd="0" presId="urn:microsoft.com/office/officeart/2005/8/layout/radial1"/>
    <dgm:cxn modelId="{4BE0B339-275C-4B1B-8A25-36A7E37957FB}" type="presParOf" srcId="{095DBA22-DC6D-4136-951E-94BAAA641F10}" destId="{323D1452-FF63-4BB2-9EF0-707A9939C6D8}" srcOrd="15" destOrd="0" presId="urn:microsoft.com/office/officeart/2005/8/layout/radial1"/>
    <dgm:cxn modelId="{575CCB0A-E5D4-448D-AF86-42329C8E5EFA}" type="presParOf" srcId="{323D1452-FF63-4BB2-9EF0-707A9939C6D8}" destId="{6B96AC48-58EA-43A7-A9A4-F27EE2F2E3C1}" srcOrd="0" destOrd="0" presId="urn:microsoft.com/office/officeart/2005/8/layout/radial1"/>
    <dgm:cxn modelId="{73CCCDE8-62E5-4EC1-AA00-FFB3162F966B}" type="presParOf" srcId="{095DBA22-DC6D-4136-951E-94BAAA641F10}" destId="{C1AC48A2-0746-4A6D-AABA-68D13682541A}"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866785-F271-430F-B948-0001E1D603F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fr-FR"/>
        </a:p>
      </dgm:t>
    </dgm:pt>
    <dgm:pt modelId="{07C97A64-013F-419E-BEC2-AD0A47A03C57}">
      <dgm:prSet phldrT="[Text]"/>
      <dgm:spPr>
        <a:solidFill>
          <a:schemeClr val="bg1">
            <a:lumMod val="95000"/>
          </a:schemeClr>
        </a:solidFill>
      </dgm:spPr>
      <dgm:t>
        <a:bodyPr/>
        <a:lstStyle/>
        <a:p>
          <a:r>
            <a:rPr lang="fr-FR" b="1" dirty="0" smtClean="0">
              <a:solidFill>
                <a:srgbClr val="002060"/>
              </a:solidFill>
            </a:rPr>
            <a:t>CCAFS (CGIAR + ESSP)</a:t>
          </a:r>
          <a:endParaRPr lang="fr-FR" b="1" dirty="0">
            <a:solidFill>
              <a:srgbClr val="002060"/>
            </a:solidFill>
          </a:endParaRPr>
        </a:p>
      </dgm:t>
    </dgm:pt>
    <dgm:pt modelId="{7B219C22-2B47-4723-B8F0-55FE60FFCA51}" type="parTrans" cxnId="{462239B0-FDCA-400C-875E-ED296DBE0C1E}">
      <dgm:prSet/>
      <dgm:spPr/>
      <dgm:t>
        <a:bodyPr/>
        <a:lstStyle/>
        <a:p>
          <a:endParaRPr lang="fr-FR"/>
        </a:p>
      </dgm:t>
    </dgm:pt>
    <dgm:pt modelId="{408D8894-D52C-465D-BC69-50DDA0174038}" type="sibTrans" cxnId="{462239B0-FDCA-400C-875E-ED296DBE0C1E}">
      <dgm:prSet/>
      <dgm:spPr/>
      <dgm:t>
        <a:bodyPr/>
        <a:lstStyle/>
        <a:p>
          <a:endParaRPr lang="fr-FR"/>
        </a:p>
      </dgm:t>
    </dgm:pt>
    <dgm:pt modelId="{3C720626-37A0-42FC-AC24-26265B460BF4}">
      <dgm:prSet phldrT="[Text]" custT="1"/>
      <dgm:spPr>
        <a:solidFill>
          <a:srgbClr val="00B0F0"/>
        </a:solidFill>
      </dgm:spPr>
      <dgm:t>
        <a:bodyPr/>
        <a:lstStyle/>
        <a:p>
          <a:r>
            <a:rPr lang="fr-FR" sz="1400" b="1" dirty="0" smtClean="0">
              <a:solidFill>
                <a:srgbClr val="002060"/>
              </a:solidFill>
            </a:rPr>
            <a:t>FO/CBO</a:t>
          </a:r>
          <a:endParaRPr lang="fr-FR" sz="1400" b="1" dirty="0">
            <a:solidFill>
              <a:srgbClr val="002060"/>
            </a:solidFill>
          </a:endParaRPr>
        </a:p>
      </dgm:t>
    </dgm:pt>
    <dgm:pt modelId="{59B59C70-60C4-44A9-B634-4AABB282E9AF}" type="parTrans" cxnId="{423697B4-A531-479D-93D6-8E6F72B21CC6}">
      <dgm:prSet/>
      <dgm:spPr/>
      <dgm:t>
        <a:bodyPr/>
        <a:lstStyle/>
        <a:p>
          <a:endParaRPr lang="fr-FR"/>
        </a:p>
      </dgm:t>
    </dgm:pt>
    <dgm:pt modelId="{A5A5D734-E158-4770-AB10-6A2B80CE6601}" type="sibTrans" cxnId="{423697B4-A531-479D-93D6-8E6F72B21CC6}">
      <dgm:prSet/>
      <dgm:spPr/>
      <dgm:t>
        <a:bodyPr/>
        <a:lstStyle/>
        <a:p>
          <a:endParaRPr lang="fr-FR"/>
        </a:p>
      </dgm:t>
    </dgm:pt>
    <dgm:pt modelId="{EAC4D020-1BB5-4AFC-B8D3-276EFB663011}">
      <dgm:prSet phldrT="[Text]" custT="1"/>
      <dgm:spPr>
        <a:solidFill>
          <a:srgbClr val="FFC000"/>
        </a:solidFill>
      </dgm:spPr>
      <dgm:t>
        <a:bodyPr/>
        <a:lstStyle/>
        <a:p>
          <a:r>
            <a:rPr lang="fr-FR" sz="1400" b="1" dirty="0" err="1" smtClean="0"/>
            <a:t>RECs</a:t>
          </a:r>
          <a:r>
            <a:rPr lang="fr-FR" sz="1400" b="1" dirty="0" smtClean="0"/>
            <a:t> (CILSS, INSAH, etc.)</a:t>
          </a:r>
          <a:endParaRPr lang="fr-FR" sz="1400" b="1" dirty="0">
            <a:solidFill>
              <a:srgbClr val="002060"/>
            </a:solidFill>
          </a:endParaRPr>
        </a:p>
      </dgm:t>
    </dgm:pt>
    <dgm:pt modelId="{AA1E66BB-1725-4E94-B6BA-1615F9DB6E4C}" type="parTrans" cxnId="{33FED000-B2A0-4E4B-8E79-C78599DF2F8A}">
      <dgm:prSet/>
      <dgm:spPr/>
      <dgm:t>
        <a:bodyPr/>
        <a:lstStyle/>
        <a:p>
          <a:endParaRPr lang="fr-FR"/>
        </a:p>
      </dgm:t>
    </dgm:pt>
    <dgm:pt modelId="{A08994FF-A793-4C9B-84FF-945E8B9913B1}" type="sibTrans" cxnId="{33FED000-B2A0-4E4B-8E79-C78599DF2F8A}">
      <dgm:prSet/>
      <dgm:spPr/>
      <dgm:t>
        <a:bodyPr/>
        <a:lstStyle/>
        <a:p>
          <a:endParaRPr lang="fr-FR"/>
        </a:p>
      </dgm:t>
    </dgm:pt>
    <dgm:pt modelId="{18882A02-CC25-49BF-9CFF-C4D515700E15}">
      <dgm:prSet phldrT="[Text]" custT="1"/>
      <dgm:spPr>
        <a:solidFill>
          <a:srgbClr val="7030A0"/>
        </a:solidFill>
      </dgm:spPr>
      <dgm:t>
        <a:bodyPr/>
        <a:lstStyle/>
        <a:p>
          <a:r>
            <a:rPr lang="fr-FR" sz="1400" b="1" dirty="0" smtClean="0"/>
            <a:t>PRIVATE</a:t>
          </a:r>
          <a:endParaRPr lang="fr-FR" sz="1400" b="1" dirty="0"/>
        </a:p>
      </dgm:t>
    </dgm:pt>
    <dgm:pt modelId="{41854001-6EEA-4C99-AB6E-1C0EC2013F9F}" type="parTrans" cxnId="{E9B48C02-E4CF-485C-8D5F-AF6A5302FD58}">
      <dgm:prSet/>
      <dgm:spPr/>
      <dgm:t>
        <a:bodyPr/>
        <a:lstStyle/>
        <a:p>
          <a:endParaRPr lang="fr-FR"/>
        </a:p>
      </dgm:t>
    </dgm:pt>
    <dgm:pt modelId="{998B53E8-4C38-4626-9D6F-E6C3C82629D2}" type="sibTrans" cxnId="{E9B48C02-E4CF-485C-8D5F-AF6A5302FD58}">
      <dgm:prSet/>
      <dgm:spPr/>
      <dgm:t>
        <a:bodyPr/>
        <a:lstStyle/>
        <a:p>
          <a:endParaRPr lang="fr-FR"/>
        </a:p>
      </dgm:t>
    </dgm:pt>
    <dgm:pt modelId="{CCAD742C-D2D1-404E-8C6F-8DA3C6AACA1F}">
      <dgm:prSet phldrT="[Text]" custT="1"/>
      <dgm:spPr>
        <a:solidFill>
          <a:srgbClr val="00FF99"/>
        </a:solidFill>
      </dgm:spPr>
      <dgm:t>
        <a:bodyPr/>
        <a:lstStyle/>
        <a:p>
          <a:r>
            <a:rPr lang="fr-FR" sz="1400" b="1" dirty="0" err="1" smtClean="0">
              <a:solidFill>
                <a:srgbClr val="002060"/>
              </a:solidFill>
            </a:rPr>
            <a:t>NGOs</a:t>
          </a:r>
          <a:endParaRPr lang="fr-FR" sz="1400" b="1" dirty="0">
            <a:solidFill>
              <a:srgbClr val="002060"/>
            </a:solidFill>
          </a:endParaRPr>
        </a:p>
      </dgm:t>
    </dgm:pt>
    <dgm:pt modelId="{23F54A92-DBA9-4BCA-9EB6-C7E9BB155ABA}" type="parTrans" cxnId="{C8DC9EE3-DF39-49B4-B578-A3F7E23E3204}">
      <dgm:prSet/>
      <dgm:spPr/>
      <dgm:t>
        <a:bodyPr/>
        <a:lstStyle/>
        <a:p>
          <a:endParaRPr lang="fr-FR"/>
        </a:p>
      </dgm:t>
    </dgm:pt>
    <dgm:pt modelId="{39D140B8-554F-4048-9425-F8BE72685C49}" type="sibTrans" cxnId="{C8DC9EE3-DF39-49B4-B578-A3F7E23E3204}">
      <dgm:prSet/>
      <dgm:spPr/>
      <dgm:t>
        <a:bodyPr/>
        <a:lstStyle/>
        <a:p>
          <a:endParaRPr lang="fr-FR"/>
        </a:p>
      </dgm:t>
    </dgm:pt>
    <dgm:pt modelId="{E4834502-AB55-4337-962E-151FDFBE8690}">
      <dgm:prSet phldrT="[Text]" custT="1"/>
      <dgm:spPr>
        <a:solidFill>
          <a:srgbClr val="00FF00"/>
        </a:solidFill>
      </dgm:spPr>
      <dgm:t>
        <a:bodyPr/>
        <a:lstStyle/>
        <a:p>
          <a:r>
            <a:rPr lang="fr-FR" sz="1400" b="1" dirty="0" smtClean="0">
              <a:solidFill>
                <a:srgbClr val="002060"/>
              </a:solidFill>
            </a:rPr>
            <a:t>NARES</a:t>
          </a:r>
        </a:p>
        <a:p>
          <a:r>
            <a:rPr lang="fr-FR" sz="1400" b="1" dirty="0" err="1" smtClean="0">
              <a:solidFill>
                <a:srgbClr val="002060"/>
              </a:solidFill>
            </a:rPr>
            <a:t>ARIs</a:t>
          </a:r>
          <a:endParaRPr lang="fr-FR" sz="1400" b="1" dirty="0" smtClean="0">
            <a:solidFill>
              <a:srgbClr val="002060"/>
            </a:solidFill>
          </a:endParaRPr>
        </a:p>
        <a:p>
          <a:r>
            <a:rPr lang="fr-FR" sz="1400" b="1" dirty="0" err="1" smtClean="0">
              <a:solidFill>
                <a:srgbClr val="002060"/>
              </a:solidFill>
            </a:rPr>
            <a:t>UNIVs</a:t>
          </a:r>
          <a:endParaRPr lang="fr-FR" sz="1400" b="1" dirty="0" smtClean="0">
            <a:solidFill>
              <a:srgbClr val="002060"/>
            </a:solidFill>
          </a:endParaRPr>
        </a:p>
      </dgm:t>
    </dgm:pt>
    <dgm:pt modelId="{A6F4EB47-A610-4106-AEAC-C33D6EBDBDF8}" type="parTrans" cxnId="{049B439F-D8F1-4512-8E66-61DFCA53092A}">
      <dgm:prSet/>
      <dgm:spPr/>
      <dgm:t>
        <a:bodyPr/>
        <a:lstStyle/>
        <a:p>
          <a:endParaRPr lang="fr-FR"/>
        </a:p>
      </dgm:t>
    </dgm:pt>
    <dgm:pt modelId="{062AA3AC-FB9D-4B82-86EA-EC4D1151F6BB}" type="sibTrans" cxnId="{049B439F-D8F1-4512-8E66-61DFCA53092A}">
      <dgm:prSet/>
      <dgm:spPr/>
      <dgm:t>
        <a:bodyPr/>
        <a:lstStyle/>
        <a:p>
          <a:endParaRPr lang="fr-FR"/>
        </a:p>
      </dgm:t>
    </dgm:pt>
    <dgm:pt modelId="{E66318E9-A50A-43E3-8DFC-3C51E6ABE882}">
      <dgm:prSet phldrT="[Text]" custT="1"/>
      <dgm:spPr>
        <a:solidFill>
          <a:srgbClr val="00B0F0"/>
        </a:solidFill>
      </dgm:spPr>
      <dgm:t>
        <a:bodyPr/>
        <a:lstStyle/>
        <a:p>
          <a:r>
            <a:rPr lang="fr-FR" sz="1400" b="1" dirty="0" smtClean="0">
              <a:solidFill>
                <a:srgbClr val="002060"/>
              </a:solidFill>
            </a:rPr>
            <a:t>CSO</a:t>
          </a:r>
          <a:endParaRPr lang="fr-FR" sz="1400" b="1" dirty="0">
            <a:solidFill>
              <a:srgbClr val="002060"/>
            </a:solidFill>
          </a:endParaRPr>
        </a:p>
      </dgm:t>
    </dgm:pt>
    <dgm:pt modelId="{0B439C0E-9295-4BAC-B536-259DADA892D2}" type="sibTrans" cxnId="{CDE05E30-DB72-43F7-82F0-8DC9A443BDBC}">
      <dgm:prSet/>
      <dgm:spPr/>
      <dgm:t>
        <a:bodyPr/>
        <a:lstStyle/>
        <a:p>
          <a:endParaRPr lang="fr-FR"/>
        </a:p>
      </dgm:t>
    </dgm:pt>
    <dgm:pt modelId="{22D1F412-02CE-493D-BEA6-F52400E00C05}" type="parTrans" cxnId="{CDE05E30-DB72-43F7-82F0-8DC9A443BDBC}">
      <dgm:prSet/>
      <dgm:spPr/>
      <dgm:t>
        <a:bodyPr/>
        <a:lstStyle/>
        <a:p>
          <a:endParaRPr lang="fr-FR"/>
        </a:p>
      </dgm:t>
    </dgm:pt>
    <dgm:pt modelId="{23E41934-5224-4BD4-A1F8-784286CE2A3D}" type="pres">
      <dgm:prSet presAssocID="{B2866785-F271-430F-B948-0001E1D603F4}" presName="Name0" presStyleCnt="0">
        <dgm:presLayoutVars>
          <dgm:chMax val="1"/>
          <dgm:chPref val="1"/>
          <dgm:dir/>
          <dgm:animOne val="branch"/>
          <dgm:animLvl val="lvl"/>
        </dgm:presLayoutVars>
      </dgm:prSet>
      <dgm:spPr/>
      <dgm:t>
        <a:bodyPr/>
        <a:lstStyle/>
        <a:p>
          <a:endParaRPr lang="fr-FR"/>
        </a:p>
      </dgm:t>
    </dgm:pt>
    <dgm:pt modelId="{D8D69D43-A2E4-42C8-876F-8A08A4E8F553}" type="pres">
      <dgm:prSet presAssocID="{07C97A64-013F-419E-BEC2-AD0A47A03C57}" presName="Parent" presStyleLbl="node0" presStyleIdx="0" presStyleCnt="1">
        <dgm:presLayoutVars>
          <dgm:chMax val="6"/>
          <dgm:chPref val="6"/>
        </dgm:presLayoutVars>
      </dgm:prSet>
      <dgm:spPr/>
      <dgm:t>
        <a:bodyPr/>
        <a:lstStyle/>
        <a:p>
          <a:endParaRPr lang="fr-FR"/>
        </a:p>
      </dgm:t>
    </dgm:pt>
    <dgm:pt modelId="{8D82C8A3-8269-49D5-B360-81182ECB7143}" type="pres">
      <dgm:prSet presAssocID="{3C720626-37A0-42FC-AC24-26265B460BF4}" presName="Accent1" presStyleCnt="0"/>
      <dgm:spPr/>
    </dgm:pt>
    <dgm:pt modelId="{5E4B6D4A-A000-4315-B33E-A6DF8DDC7445}" type="pres">
      <dgm:prSet presAssocID="{3C720626-37A0-42FC-AC24-26265B460BF4}" presName="Accent" presStyleLbl="bgShp" presStyleIdx="0" presStyleCnt="6"/>
      <dgm:spPr/>
    </dgm:pt>
    <dgm:pt modelId="{87CBDE73-745C-43C6-8144-BC840BBB1791}" type="pres">
      <dgm:prSet presAssocID="{3C720626-37A0-42FC-AC24-26265B460BF4}" presName="Child1" presStyleLbl="node1" presStyleIdx="0" presStyleCnt="6">
        <dgm:presLayoutVars>
          <dgm:chMax val="0"/>
          <dgm:chPref val="0"/>
          <dgm:bulletEnabled val="1"/>
        </dgm:presLayoutVars>
      </dgm:prSet>
      <dgm:spPr/>
      <dgm:t>
        <a:bodyPr/>
        <a:lstStyle/>
        <a:p>
          <a:endParaRPr lang="fr-FR"/>
        </a:p>
      </dgm:t>
    </dgm:pt>
    <dgm:pt modelId="{639CF995-A51B-4B03-8C30-EDD67E3B5467}" type="pres">
      <dgm:prSet presAssocID="{EAC4D020-1BB5-4AFC-B8D3-276EFB663011}" presName="Accent2" presStyleCnt="0"/>
      <dgm:spPr/>
    </dgm:pt>
    <dgm:pt modelId="{F0576156-06DF-49EE-A3CB-19060B27678D}" type="pres">
      <dgm:prSet presAssocID="{EAC4D020-1BB5-4AFC-B8D3-276EFB663011}" presName="Accent" presStyleLbl="bgShp" presStyleIdx="1" presStyleCnt="6"/>
      <dgm:spPr>
        <a:noFill/>
      </dgm:spPr>
      <dgm:t>
        <a:bodyPr/>
        <a:lstStyle/>
        <a:p>
          <a:endParaRPr lang="fr-FR"/>
        </a:p>
      </dgm:t>
    </dgm:pt>
    <dgm:pt modelId="{3E77ECB1-37D5-41CA-BA7F-05A3A2B7CC31}" type="pres">
      <dgm:prSet presAssocID="{EAC4D020-1BB5-4AFC-B8D3-276EFB663011}" presName="Child2" presStyleLbl="node1" presStyleIdx="1" presStyleCnt="6" custScaleX="109377" custScaleY="102570" custLinFactNeighborX="8210" custLinFactNeighborY="-1191">
        <dgm:presLayoutVars>
          <dgm:chMax val="0"/>
          <dgm:chPref val="0"/>
          <dgm:bulletEnabled val="1"/>
        </dgm:presLayoutVars>
      </dgm:prSet>
      <dgm:spPr/>
      <dgm:t>
        <a:bodyPr/>
        <a:lstStyle/>
        <a:p>
          <a:endParaRPr lang="fr-FR"/>
        </a:p>
      </dgm:t>
    </dgm:pt>
    <dgm:pt modelId="{CC974353-CE2F-46C5-9B81-2103439D2FF7}" type="pres">
      <dgm:prSet presAssocID="{18882A02-CC25-49BF-9CFF-C4D515700E15}" presName="Accent3" presStyleCnt="0"/>
      <dgm:spPr/>
    </dgm:pt>
    <dgm:pt modelId="{1DD2CD91-A6FF-46DC-9D1D-90FA1399B01B}" type="pres">
      <dgm:prSet presAssocID="{18882A02-CC25-49BF-9CFF-C4D515700E15}" presName="Accent" presStyleLbl="bgShp" presStyleIdx="2" presStyleCnt="6" custLinFactX="-400000" custLinFactY="-405900" custLinFactNeighborX="-481046" custLinFactNeighborY="-500000"/>
      <dgm:spPr>
        <a:noFill/>
      </dgm:spPr>
      <dgm:t>
        <a:bodyPr/>
        <a:lstStyle/>
        <a:p>
          <a:endParaRPr lang="fr-FR"/>
        </a:p>
      </dgm:t>
    </dgm:pt>
    <dgm:pt modelId="{FC0EF796-3F49-420B-ADD8-00F54362293F}" type="pres">
      <dgm:prSet presAssocID="{18882A02-CC25-49BF-9CFF-C4D515700E15}" presName="Child3" presStyleLbl="node1" presStyleIdx="2" presStyleCnt="6" custScaleX="109123">
        <dgm:presLayoutVars>
          <dgm:chMax val="0"/>
          <dgm:chPref val="0"/>
          <dgm:bulletEnabled val="1"/>
        </dgm:presLayoutVars>
      </dgm:prSet>
      <dgm:spPr/>
      <dgm:t>
        <a:bodyPr/>
        <a:lstStyle/>
        <a:p>
          <a:endParaRPr lang="fr-FR"/>
        </a:p>
      </dgm:t>
    </dgm:pt>
    <dgm:pt modelId="{CD7A6058-53EA-4DC1-9016-71677BA77A99}" type="pres">
      <dgm:prSet presAssocID="{E66318E9-A50A-43E3-8DFC-3C51E6ABE882}" presName="Accent4" presStyleCnt="0"/>
      <dgm:spPr/>
    </dgm:pt>
    <dgm:pt modelId="{ADC443F0-3AB5-4BF4-A8E3-1E542C249EEC}" type="pres">
      <dgm:prSet presAssocID="{E66318E9-A50A-43E3-8DFC-3C51E6ABE882}" presName="Accent" presStyleLbl="bgShp" presStyleIdx="3" presStyleCnt="6"/>
      <dgm:spPr>
        <a:noFill/>
      </dgm:spPr>
      <dgm:t>
        <a:bodyPr/>
        <a:lstStyle/>
        <a:p>
          <a:endParaRPr lang="fr-FR"/>
        </a:p>
      </dgm:t>
    </dgm:pt>
    <dgm:pt modelId="{1A63DC57-7426-4D8C-B70A-C7113052A513}" type="pres">
      <dgm:prSet presAssocID="{E66318E9-A50A-43E3-8DFC-3C51E6ABE882}" presName="Child4" presStyleLbl="node1" presStyleIdx="3" presStyleCnt="6">
        <dgm:presLayoutVars>
          <dgm:chMax val="0"/>
          <dgm:chPref val="0"/>
          <dgm:bulletEnabled val="1"/>
        </dgm:presLayoutVars>
      </dgm:prSet>
      <dgm:spPr/>
      <dgm:t>
        <a:bodyPr/>
        <a:lstStyle/>
        <a:p>
          <a:endParaRPr lang="fr-FR"/>
        </a:p>
      </dgm:t>
    </dgm:pt>
    <dgm:pt modelId="{030959E2-BED4-437E-88BB-39D497C8C298}" type="pres">
      <dgm:prSet presAssocID="{CCAD742C-D2D1-404E-8C6F-8DA3C6AACA1F}" presName="Accent5" presStyleCnt="0"/>
      <dgm:spPr/>
    </dgm:pt>
    <dgm:pt modelId="{0E2ED0F8-41CB-4D3A-9009-02876FE9C5AA}" type="pres">
      <dgm:prSet presAssocID="{CCAD742C-D2D1-404E-8C6F-8DA3C6AACA1F}" presName="Accent" presStyleLbl="bgShp" presStyleIdx="4" presStyleCnt="6"/>
      <dgm:spPr>
        <a:noFill/>
      </dgm:spPr>
      <dgm:t>
        <a:bodyPr/>
        <a:lstStyle/>
        <a:p>
          <a:endParaRPr lang="fr-FR"/>
        </a:p>
      </dgm:t>
    </dgm:pt>
    <dgm:pt modelId="{2910CDFA-B4E3-4D9B-9D48-FC151F16DE2D}" type="pres">
      <dgm:prSet presAssocID="{CCAD742C-D2D1-404E-8C6F-8DA3C6AACA1F}" presName="Child5" presStyleLbl="node1" presStyleIdx="4" presStyleCnt="6">
        <dgm:presLayoutVars>
          <dgm:chMax val="0"/>
          <dgm:chPref val="0"/>
          <dgm:bulletEnabled val="1"/>
        </dgm:presLayoutVars>
      </dgm:prSet>
      <dgm:spPr/>
      <dgm:t>
        <a:bodyPr/>
        <a:lstStyle/>
        <a:p>
          <a:endParaRPr lang="fr-FR"/>
        </a:p>
      </dgm:t>
    </dgm:pt>
    <dgm:pt modelId="{F5FEED2E-2EFE-4887-9550-852F0D3B84BC}" type="pres">
      <dgm:prSet presAssocID="{E4834502-AB55-4337-962E-151FDFBE8690}" presName="Accent6" presStyleCnt="0"/>
      <dgm:spPr/>
    </dgm:pt>
    <dgm:pt modelId="{7A4D57EA-67F2-4019-A226-C170034F7B37}" type="pres">
      <dgm:prSet presAssocID="{E4834502-AB55-4337-962E-151FDFBE8690}" presName="Accent" presStyleLbl="bgShp" presStyleIdx="5" presStyleCnt="6"/>
      <dgm:spPr>
        <a:noFill/>
      </dgm:spPr>
      <dgm:t>
        <a:bodyPr/>
        <a:lstStyle/>
        <a:p>
          <a:endParaRPr lang="fr-FR"/>
        </a:p>
      </dgm:t>
    </dgm:pt>
    <dgm:pt modelId="{3206BB40-5A85-4052-826D-B7ED8008823A}" type="pres">
      <dgm:prSet presAssocID="{E4834502-AB55-4337-962E-151FDFBE8690}" presName="Child6" presStyleLbl="node1" presStyleIdx="5" presStyleCnt="6">
        <dgm:presLayoutVars>
          <dgm:chMax val="0"/>
          <dgm:chPref val="0"/>
          <dgm:bulletEnabled val="1"/>
        </dgm:presLayoutVars>
      </dgm:prSet>
      <dgm:spPr/>
      <dgm:t>
        <a:bodyPr/>
        <a:lstStyle/>
        <a:p>
          <a:endParaRPr lang="fr-FR"/>
        </a:p>
      </dgm:t>
    </dgm:pt>
  </dgm:ptLst>
  <dgm:cxnLst>
    <dgm:cxn modelId="{766671F7-4BD0-488F-A6C0-719E6F4B5B11}" type="presOf" srcId="{EAC4D020-1BB5-4AFC-B8D3-276EFB663011}" destId="{3E77ECB1-37D5-41CA-BA7F-05A3A2B7CC31}" srcOrd="0" destOrd="0" presId="urn:microsoft.com/office/officeart/2011/layout/HexagonRadial"/>
    <dgm:cxn modelId="{A969770C-024E-4CBC-81B7-66A89149BE6E}" type="presOf" srcId="{E66318E9-A50A-43E3-8DFC-3C51E6ABE882}" destId="{1A63DC57-7426-4D8C-B70A-C7113052A513}" srcOrd="0" destOrd="0" presId="urn:microsoft.com/office/officeart/2011/layout/HexagonRadial"/>
    <dgm:cxn modelId="{37A1C5ED-2CE4-4845-8B76-9555631F5CA0}" type="presOf" srcId="{E4834502-AB55-4337-962E-151FDFBE8690}" destId="{3206BB40-5A85-4052-826D-B7ED8008823A}" srcOrd="0" destOrd="0" presId="urn:microsoft.com/office/officeart/2011/layout/HexagonRadial"/>
    <dgm:cxn modelId="{9F3A96E5-81EC-4D49-AE62-EC124AFF8A6B}" type="presOf" srcId="{18882A02-CC25-49BF-9CFF-C4D515700E15}" destId="{FC0EF796-3F49-420B-ADD8-00F54362293F}" srcOrd="0" destOrd="0" presId="urn:microsoft.com/office/officeart/2011/layout/HexagonRadial"/>
    <dgm:cxn modelId="{C8DC9EE3-DF39-49B4-B578-A3F7E23E3204}" srcId="{07C97A64-013F-419E-BEC2-AD0A47A03C57}" destId="{CCAD742C-D2D1-404E-8C6F-8DA3C6AACA1F}" srcOrd="4" destOrd="0" parTransId="{23F54A92-DBA9-4BCA-9EB6-C7E9BB155ABA}" sibTransId="{39D140B8-554F-4048-9425-F8BE72685C49}"/>
    <dgm:cxn modelId="{049B439F-D8F1-4512-8E66-61DFCA53092A}" srcId="{07C97A64-013F-419E-BEC2-AD0A47A03C57}" destId="{E4834502-AB55-4337-962E-151FDFBE8690}" srcOrd="5" destOrd="0" parTransId="{A6F4EB47-A610-4106-AEAC-C33D6EBDBDF8}" sibTransId="{062AA3AC-FB9D-4B82-86EA-EC4D1151F6BB}"/>
    <dgm:cxn modelId="{CDE05E30-DB72-43F7-82F0-8DC9A443BDBC}" srcId="{07C97A64-013F-419E-BEC2-AD0A47A03C57}" destId="{E66318E9-A50A-43E3-8DFC-3C51E6ABE882}" srcOrd="3" destOrd="0" parTransId="{22D1F412-02CE-493D-BEA6-F52400E00C05}" sibTransId="{0B439C0E-9295-4BAC-B536-259DADA892D2}"/>
    <dgm:cxn modelId="{33FED000-B2A0-4E4B-8E79-C78599DF2F8A}" srcId="{07C97A64-013F-419E-BEC2-AD0A47A03C57}" destId="{EAC4D020-1BB5-4AFC-B8D3-276EFB663011}" srcOrd="1" destOrd="0" parTransId="{AA1E66BB-1725-4E94-B6BA-1615F9DB6E4C}" sibTransId="{A08994FF-A793-4C9B-84FF-945E8B9913B1}"/>
    <dgm:cxn modelId="{476AC0A4-8A44-46D1-86E2-48658957AAEB}" type="presOf" srcId="{CCAD742C-D2D1-404E-8C6F-8DA3C6AACA1F}" destId="{2910CDFA-B4E3-4D9B-9D48-FC151F16DE2D}" srcOrd="0" destOrd="0" presId="urn:microsoft.com/office/officeart/2011/layout/HexagonRadial"/>
    <dgm:cxn modelId="{462239B0-FDCA-400C-875E-ED296DBE0C1E}" srcId="{B2866785-F271-430F-B948-0001E1D603F4}" destId="{07C97A64-013F-419E-BEC2-AD0A47A03C57}" srcOrd="0" destOrd="0" parTransId="{7B219C22-2B47-4723-B8F0-55FE60FFCA51}" sibTransId="{408D8894-D52C-465D-BC69-50DDA0174038}"/>
    <dgm:cxn modelId="{241E4C02-F833-4897-93C8-EAF98E28703C}" type="presOf" srcId="{B2866785-F271-430F-B948-0001E1D603F4}" destId="{23E41934-5224-4BD4-A1F8-784286CE2A3D}" srcOrd="0" destOrd="0" presId="urn:microsoft.com/office/officeart/2011/layout/HexagonRadial"/>
    <dgm:cxn modelId="{D3056D16-243B-4BB5-8710-0D4466393FE7}" type="presOf" srcId="{3C720626-37A0-42FC-AC24-26265B460BF4}" destId="{87CBDE73-745C-43C6-8144-BC840BBB1791}" srcOrd="0" destOrd="0" presId="urn:microsoft.com/office/officeart/2011/layout/HexagonRadial"/>
    <dgm:cxn modelId="{B693CE9D-FE71-4908-B2C3-8E119CA0097C}" type="presOf" srcId="{07C97A64-013F-419E-BEC2-AD0A47A03C57}" destId="{D8D69D43-A2E4-42C8-876F-8A08A4E8F553}" srcOrd="0" destOrd="0" presId="urn:microsoft.com/office/officeart/2011/layout/HexagonRadial"/>
    <dgm:cxn modelId="{423697B4-A531-479D-93D6-8E6F72B21CC6}" srcId="{07C97A64-013F-419E-BEC2-AD0A47A03C57}" destId="{3C720626-37A0-42FC-AC24-26265B460BF4}" srcOrd="0" destOrd="0" parTransId="{59B59C70-60C4-44A9-B634-4AABB282E9AF}" sibTransId="{A5A5D734-E158-4770-AB10-6A2B80CE6601}"/>
    <dgm:cxn modelId="{E9B48C02-E4CF-485C-8D5F-AF6A5302FD58}" srcId="{07C97A64-013F-419E-BEC2-AD0A47A03C57}" destId="{18882A02-CC25-49BF-9CFF-C4D515700E15}" srcOrd="2" destOrd="0" parTransId="{41854001-6EEA-4C99-AB6E-1C0EC2013F9F}" sibTransId="{998B53E8-4C38-4626-9D6F-E6C3C82629D2}"/>
    <dgm:cxn modelId="{CCA247AA-287D-485F-9D81-11F3BD1D5844}" type="presParOf" srcId="{23E41934-5224-4BD4-A1F8-784286CE2A3D}" destId="{D8D69D43-A2E4-42C8-876F-8A08A4E8F553}" srcOrd="0" destOrd="0" presId="urn:microsoft.com/office/officeart/2011/layout/HexagonRadial"/>
    <dgm:cxn modelId="{42843186-7001-41C8-8AB6-8362183C4EAC}" type="presParOf" srcId="{23E41934-5224-4BD4-A1F8-784286CE2A3D}" destId="{8D82C8A3-8269-49D5-B360-81182ECB7143}" srcOrd="1" destOrd="0" presId="urn:microsoft.com/office/officeart/2011/layout/HexagonRadial"/>
    <dgm:cxn modelId="{B9C49181-DD7B-41EB-B81C-DEA2772D15D2}" type="presParOf" srcId="{8D82C8A3-8269-49D5-B360-81182ECB7143}" destId="{5E4B6D4A-A000-4315-B33E-A6DF8DDC7445}" srcOrd="0" destOrd="0" presId="urn:microsoft.com/office/officeart/2011/layout/HexagonRadial"/>
    <dgm:cxn modelId="{9041E429-65EF-4273-92AF-091BEC943D65}" type="presParOf" srcId="{23E41934-5224-4BD4-A1F8-784286CE2A3D}" destId="{87CBDE73-745C-43C6-8144-BC840BBB1791}" srcOrd="2" destOrd="0" presId="urn:microsoft.com/office/officeart/2011/layout/HexagonRadial"/>
    <dgm:cxn modelId="{6D57844C-960B-4902-870C-E1199E65B86D}" type="presParOf" srcId="{23E41934-5224-4BD4-A1F8-784286CE2A3D}" destId="{639CF995-A51B-4B03-8C30-EDD67E3B5467}" srcOrd="3" destOrd="0" presId="urn:microsoft.com/office/officeart/2011/layout/HexagonRadial"/>
    <dgm:cxn modelId="{16CCDE04-3988-4D5C-97F9-4C1199DCE578}" type="presParOf" srcId="{639CF995-A51B-4B03-8C30-EDD67E3B5467}" destId="{F0576156-06DF-49EE-A3CB-19060B27678D}" srcOrd="0" destOrd="0" presId="urn:microsoft.com/office/officeart/2011/layout/HexagonRadial"/>
    <dgm:cxn modelId="{A84514E9-82BC-4BD9-8897-E0B3E2C85D35}" type="presParOf" srcId="{23E41934-5224-4BD4-A1F8-784286CE2A3D}" destId="{3E77ECB1-37D5-41CA-BA7F-05A3A2B7CC31}" srcOrd="4" destOrd="0" presId="urn:microsoft.com/office/officeart/2011/layout/HexagonRadial"/>
    <dgm:cxn modelId="{8C13C5BD-0D0B-4CBE-9BDD-E1EDF77FA458}" type="presParOf" srcId="{23E41934-5224-4BD4-A1F8-784286CE2A3D}" destId="{CC974353-CE2F-46C5-9B81-2103439D2FF7}" srcOrd="5" destOrd="0" presId="urn:microsoft.com/office/officeart/2011/layout/HexagonRadial"/>
    <dgm:cxn modelId="{E77AACFB-5C03-4703-9713-A4E6451F1935}" type="presParOf" srcId="{CC974353-CE2F-46C5-9B81-2103439D2FF7}" destId="{1DD2CD91-A6FF-46DC-9D1D-90FA1399B01B}" srcOrd="0" destOrd="0" presId="urn:microsoft.com/office/officeart/2011/layout/HexagonRadial"/>
    <dgm:cxn modelId="{AEAD659F-9D1E-48E1-AA40-8FAD9A8E445E}" type="presParOf" srcId="{23E41934-5224-4BD4-A1F8-784286CE2A3D}" destId="{FC0EF796-3F49-420B-ADD8-00F54362293F}" srcOrd="6" destOrd="0" presId="urn:microsoft.com/office/officeart/2011/layout/HexagonRadial"/>
    <dgm:cxn modelId="{A9DF6C8B-9479-465F-B38A-E9269AB6A8B1}" type="presParOf" srcId="{23E41934-5224-4BD4-A1F8-784286CE2A3D}" destId="{CD7A6058-53EA-4DC1-9016-71677BA77A99}" srcOrd="7" destOrd="0" presId="urn:microsoft.com/office/officeart/2011/layout/HexagonRadial"/>
    <dgm:cxn modelId="{DD082B15-33AD-4662-BB98-CE5CAEBCB0A2}" type="presParOf" srcId="{CD7A6058-53EA-4DC1-9016-71677BA77A99}" destId="{ADC443F0-3AB5-4BF4-A8E3-1E542C249EEC}" srcOrd="0" destOrd="0" presId="urn:microsoft.com/office/officeart/2011/layout/HexagonRadial"/>
    <dgm:cxn modelId="{CF8AB8EB-60F8-4C10-9D0F-638186D11C17}" type="presParOf" srcId="{23E41934-5224-4BD4-A1F8-784286CE2A3D}" destId="{1A63DC57-7426-4D8C-B70A-C7113052A513}" srcOrd="8" destOrd="0" presId="urn:microsoft.com/office/officeart/2011/layout/HexagonRadial"/>
    <dgm:cxn modelId="{12B99274-2970-4807-BCAA-F64D3403ABB3}" type="presParOf" srcId="{23E41934-5224-4BD4-A1F8-784286CE2A3D}" destId="{030959E2-BED4-437E-88BB-39D497C8C298}" srcOrd="9" destOrd="0" presId="urn:microsoft.com/office/officeart/2011/layout/HexagonRadial"/>
    <dgm:cxn modelId="{A0A752CD-00EA-4B3F-BE02-76E2931E66E8}" type="presParOf" srcId="{030959E2-BED4-437E-88BB-39D497C8C298}" destId="{0E2ED0F8-41CB-4D3A-9009-02876FE9C5AA}" srcOrd="0" destOrd="0" presId="urn:microsoft.com/office/officeart/2011/layout/HexagonRadial"/>
    <dgm:cxn modelId="{6B7D1DF5-70AA-4A01-9482-839011299E54}" type="presParOf" srcId="{23E41934-5224-4BD4-A1F8-784286CE2A3D}" destId="{2910CDFA-B4E3-4D9B-9D48-FC151F16DE2D}" srcOrd="10" destOrd="0" presId="urn:microsoft.com/office/officeart/2011/layout/HexagonRadial"/>
    <dgm:cxn modelId="{4C4EA0BF-E645-4423-81F3-4F243B8D7A10}" type="presParOf" srcId="{23E41934-5224-4BD4-A1F8-784286CE2A3D}" destId="{F5FEED2E-2EFE-4887-9550-852F0D3B84BC}" srcOrd="11" destOrd="0" presId="urn:microsoft.com/office/officeart/2011/layout/HexagonRadial"/>
    <dgm:cxn modelId="{AA3F22FD-2399-4AFE-A00E-BC36745E6338}" type="presParOf" srcId="{F5FEED2E-2EFE-4887-9550-852F0D3B84BC}" destId="{7A4D57EA-67F2-4019-A226-C170034F7B37}" srcOrd="0" destOrd="0" presId="urn:microsoft.com/office/officeart/2011/layout/HexagonRadial"/>
    <dgm:cxn modelId="{6FEDCBD4-6D6D-4FF0-B294-3D814F0CBDDE}" type="presParOf" srcId="{23E41934-5224-4BD4-A1F8-784286CE2A3D}" destId="{3206BB40-5A85-4052-826D-B7ED8008823A}"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C1C32E-0F70-4D40-A208-BCA8AEBFD53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fr-FR"/>
        </a:p>
      </dgm:t>
    </dgm:pt>
    <dgm:pt modelId="{48AD9FA5-AEB9-4897-BAAC-045EDE069121}">
      <dgm:prSet phldrT="[Text]" custT="1"/>
      <dgm:spPr>
        <a:solidFill>
          <a:srgbClr val="FF0000"/>
        </a:solidFill>
      </dgm:spPr>
      <dgm:t>
        <a:bodyPr/>
        <a:lstStyle/>
        <a:p>
          <a:r>
            <a:rPr lang="fr-FR" sz="2800" b="1" dirty="0" smtClean="0"/>
            <a:t>CCAFS PARTICIPATORY ACTION RESEARCH</a:t>
          </a:r>
          <a:endParaRPr lang="fr-FR" sz="2800" b="1" dirty="0"/>
        </a:p>
      </dgm:t>
    </dgm:pt>
    <dgm:pt modelId="{C6D6E80D-28D0-4A11-B9D8-B94238F13B40}" type="parTrans" cxnId="{53FD6E40-E4BE-41CC-9918-01BCDC44EF1B}">
      <dgm:prSet/>
      <dgm:spPr/>
      <dgm:t>
        <a:bodyPr/>
        <a:lstStyle/>
        <a:p>
          <a:endParaRPr lang="fr-FR"/>
        </a:p>
      </dgm:t>
    </dgm:pt>
    <dgm:pt modelId="{72EA838F-EF2F-4508-9D3C-4D5930F87752}" type="sibTrans" cxnId="{53FD6E40-E4BE-41CC-9918-01BCDC44EF1B}">
      <dgm:prSet/>
      <dgm:spPr/>
      <dgm:t>
        <a:bodyPr/>
        <a:lstStyle/>
        <a:p>
          <a:endParaRPr lang="fr-FR"/>
        </a:p>
      </dgm:t>
    </dgm:pt>
    <dgm:pt modelId="{C4F6AD05-605D-411E-B4A8-6B5E9D7AE2BE}">
      <dgm:prSet phldrT="[Text]" custT="1"/>
      <dgm:spPr/>
      <dgm:t>
        <a:bodyPr/>
        <a:lstStyle/>
        <a:p>
          <a:pPr algn="l"/>
          <a:r>
            <a:rPr lang="fr-FR" sz="1800" b="1" u="sng" dirty="0" smtClean="0"/>
            <a:t>Objective</a:t>
          </a:r>
          <a:r>
            <a:rPr lang="fr-FR" sz="1800" b="1" dirty="0" smtClean="0"/>
            <a:t>: </a:t>
          </a:r>
          <a:r>
            <a:rPr lang="en-US" sz="1800" b="1" dirty="0" smtClean="0"/>
            <a:t>Test, adapt and monitor strategic innovations supporting climate-smart agriculture</a:t>
          </a:r>
          <a:r>
            <a:rPr lang="fr-FR" sz="1800" b="1" dirty="0" smtClean="0"/>
            <a:t> </a:t>
          </a:r>
          <a:endParaRPr lang="fr-FR" sz="1800" b="1" dirty="0"/>
        </a:p>
      </dgm:t>
    </dgm:pt>
    <dgm:pt modelId="{903DCCFD-CD50-48CD-A315-6BCF2DE567B0}" type="parTrans" cxnId="{A3B519C0-B7F0-4979-A8CD-77190BE6C207}">
      <dgm:prSet/>
      <dgm:spPr>
        <a:ln w="76200"/>
      </dgm:spPr>
      <dgm:t>
        <a:bodyPr/>
        <a:lstStyle/>
        <a:p>
          <a:endParaRPr lang="fr-FR"/>
        </a:p>
      </dgm:t>
    </dgm:pt>
    <dgm:pt modelId="{C76FB12C-1DCE-471F-8B90-ECBCDBDE48F9}" type="sibTrans" cxnId="{A3B519C0-B7F0-4979-A8CD-77190BE6C207}">
      <dgm:prSet/>
      <dgm:spPr/>
      <dgm:t>
        <a:bodyPr/>
        <a:lstStyle/>
        <a:p>
          <a:endParaRPr lang="fr-FR"/>
        </a:p>
      </dgm:t>
    </dgm:pt>
    <dgm:pt modelId="{393BA9CC-044C-4DBC-BFAC-23E28989C2BF}">
      <dgm:prSet phldrT="[Text]" custT="1"/>
      <dgm:spPr/>
      <dgm:t>
        <a:bodyPr/>
        <a:lstStyle/>
        <a:p>
          <a:pPr algn="l"/>
          <a:r>
            <a:rPr lang="fr-FR" sz="1800" b="1" u="sng" dirty="0" err="1" smtClean="0"/>
            <a:t>Approach</a:t>
          </a:r>
          <a:r>
            <a:rPr lang="fr-FR" sz="1800" b="1" dirty="0" smtClean="0"/>
            <a:t>: </a:t>
          </a:r>
          <a:r>
            <a:rPr lang="en-US" sz="1800" b="1" dirty="0" smtClean="0"/>
            <a:t>particular actions, interventions tested and implemented simultaneously with local communities, partners, researchers &amp; development workers, cooperating closely</a:t>
          </a:r>
          <a:r>
            <a:rPr lang="fr-FR" sz="1800" b="1" dirty="0" smtClean="0"/>
            <a:t> </a:t>
          </a:r>
          <a:endParaRPr lang="fr-FR" sz="1800" b="1" dirty="0"/>
        </a:p>
      </dgm:t>
    </dgm:pt>
    <dgm:pt modelId="{28284DC8-7B5E-48AF-8632-2128F8EB7A1D}" type="parTrans" cxnId="{F0FED435-0C8F-437B-941D-B40FC0A4D8B5}">
      <dgm:prSet/>
      <dgm:spPr>
        <a:ln w="76200"/>
      </dgm:spPr>
      <dgm:t>
        <a:bodyPr/>
        <a:lstStyle/>
        <a:p>
          <a:endParaRPr lang="fr-FR">
            <a:solidFill>
              <a:srgbClr val="002060"/>
            </a:solidFill>
          </a:endParaRPr>
        </a:p>
      </dgm:t>
    </dgm:pt>
    <dgm:pt modelId="{F904A15B-CCB6-456D-AB52-CA87B9AD69A8}" type="sibTrans" cxnId="{F0FED435-0C8F-437B-941D-B40FC0A4D8B5}">
      <dgm:prSet/>
      <dgm:spPr/>
      <dgm:t>
        <a:bodyPr/>
        <a:lstStyle/>
        <a:p>
          <a:endParaRPr lang="fr-FR"/>
        </a:p>
      </dgm:t>
    </dgm:pt>
    <dgm:pt modelId="{72514B5D-BA05-4EC3-90D7-773FAB56A906}" type="pres">
      <dgm:prSet presAssocID="{66C1C32E-0F70-4D40-A208-BCA8AEBFD53D}" presName="diagram" presStyleCnt="0">
        <dgm:presLayoutVars>
          <dgm:chPref val="1"/>
          <dgm:dir/>
          <dgm:animOne val="branch"/>
          <dgm:animLvl val="lvl"/>
          <dgm:resizeHandles/>
        </dgm:presLayoutVars>
      </dgm:prSet>
      <dgm:spPr/>
      <dgm:t>
        <a:bodyPr/>
        <a:lstStyle/>
        <a:p>
          <a:endParaRPr lang="fr-FR"/>
        </a:p>
      </dgm:t>
    </dgm:pt>
    <dgm:pt modelId="{46629FF7-3B06-4AAC-B2FC-662394548594}" type="pres">
      <dgm:prSet presAssocID="{48AD9FA5-AEB9-4897-BAAC-045EDE069121}" presName="root" presStyleCnt="0"/>
      <dgm:spPr/>
    </dgm:pt>
    <dgm:pt modelId="{9CDCAE4D-551A-468F-A8D8-6F3DEE8E3A09}" type="pres">
      <dgm:prSet presAssocID="{48AD9FA5-AEB9-4897-BAAC-045EDE069121}" presName="rootComposite" presStyleCnt="0"/>
      <dgm:spPr/>
    </dgm:pt>
    <dgm:pt modelId="{C2AA01F3-F334-4249-8371-F5B62BBEB43B}" type="pres">
      <dgm:prSet presAssocID="{48AD9FA5-AEB9-4897-BAAC-045EDE069121}" presName="rootText" presStyleLbl="node1" presStyleIdx="0" presStyleCnt="1" custScaleX="358669" custScaleY="145071" custLinFactNeighborY="-22043"/>
      <dgm:spPr/>
      <dgm:t>
        <a:bodyPr/>
        <a:lstStyle/>
        <a:p>
          <a:endParaRPr lang="fr-FR"/>
        </a:p>
      </dgm:t>
    </dgm:pt>
    <dgm:pt modelId="{C9D81225-D7E5-4D5D-97B5-00088CE4236B}" type="pres">
      <dgm:prSet presAssocID="{48AD9FA5-AEB9-4897-BAAC-045EDE069121}" presName="rootConnector" presStyleLbl="node1" presStyleIdx="0" presStyleCnt="1"/>
      <dgm:spPr/>
      <dgm:t>
        <a:bodyPr/>
        <a:lstStyle/>
        <a:p>
          <a:endParaRPr lang="fr-FR"/>
        </a:p>
      </dgm:t>
    </dgm:pt>
    <dgm:pt modelId="{1329C1E6-4F89-46E7-AA62-3141EC8DA9A3}" type="pres">
      <dgm:prSet presAssocID="{48AD9FA5-AEB9-4897-BAAC-045EDE069121}" presName="childShape" presStyleCnt="0"/>
      <dgm:spPr/>
    </dgm:pt>
    <dgm:pt modelId="{A3C4B771-4CDE-4980-89BD-13B8A8289134}" type="pres">
      <dgm:prSet presAssocID="{903DCCFD-CD50-48CD-A315-6BCF2DE567B0}" presName="Name13" presStyleLbl="parChTrans1D2" presStyleIdx="0" presStyleCnt="2"/>
      <dgm:spPr/>
      <dgm:t>
        <a:bodyPr/>
        <a:lstStyle/>
        <a:p>
          <a:endParaRPr lang="fr-FR"/>
        </a:p>
      </dgm:t>
    </dgm:pt>
    <dgm:pt modelId="{A009DD99-8923-437A-92E5-18D9C5C8DE6C}" type="pres">
      <dgm:prSet presAssocID="{C4F6AD05-605D-411E-B4A8-6B5E9D7AE2BE}" presName="childText" presStyleLbl="bgAcc1" presStyleIdx="0" presStyleCnt="2" custScaleX="262564" custScaleY="170360" custLinFactNeighborX="736" custLinFactNeighborY="7653">
        <dgm:presLayoutVars>
          <dgm:bulletEnabled val="1"/>
        </dgm:presLayoutVars>
      </dgm:prSet>
      <dgm:spPr/>
      <dgm:t>
        <a:bodyPr/>
        <a:lstStyle/>
        <a:p>
          <a:endParaRPr lang="fr-FR"/>
        </a:p>
      </dgm:t>
    </dgm:pt>
    <dgm:pt modelId="{A33A7167-A732-4F59-87B8-3C2BA6B70A8E}" type="pres">
      <dgm:prSet presAssocID="{28284DC8-7B5E-48AF-8632-2128F8EB7A1D}" presName="Name13" presStyleLbl="parChTrans1D2" presStyleIdx="1" presStyleCnt="2"/>
      <dgm:spPr/>
      <dgm:t>
        <a:bodyPr/>
        <a:lstStyle/>
        <a:p>
          <a:endParaRPr lang="fr-FR"/>
        </a:p>
      </dgm:t>
    </dgm:pt>
    <dgm:pt modelId="{305E466A-5CFD-48BE-B616-1FDBB0F836D0}" type="pres">
      <dgm:prSet presAssocID="{393BA9CC-044C-4DBC-BFAC-23E28989C2BF}" presName="childText" presStyleLbl="bgAcc1" presStyleIdx="1" presStyleCnt="2" custScaleX="376335" custScaleY="214337" custLinFactNeighborX="75129" custLinFactNeighborY="8684">
        <dgm:presLayoutVars>
          <dgm:bulletEnabled val="1"/>
        </dgm:presLayoutVars>
      </dgm:prSet>
      <dgm:spPr/>
      <dgm:t>
        <a:bodyPr/>
        <a:lstStyle/>
        <a:p>
          <a:endParaRPr lang="fr-FR"/>
        </a:p>
      </dgm:t>
    </dgm:pt>
  </dgm:ptLst>
  <dgm:cxnLst>
    <dgm:cxn modelId="{6F178D59-6571-4C98-BD49-4071AA1A550F}" type="presOf" srcId="{48AD9FA5-AEB9-4897-BAAC-045EDE069121}" destId="{C2AA01F3-F334-4249-8371-F5B62BBEB43B}" srcOrd="0" destOrd="0" presId="urn:microsoft.com/office/officeart/2005/8/layout/hierarchy3"/>
    <dgm:cxn modelId="{AE9C0EF0-DB79-4A24-825E-1FDEE9F16B99}" type="presOf" srcId="{393BA9CC-044C-4DBC-BFAC-23E28989C2BF}" destId="{305E466A-5CFD-48BE-B616-1FDBB0F836D0}" srcOrd="0" destOrd="0" presId="urn:microsoft.com/office/officeart/2005/8/layout/hierarchy3"/>
    <dgm:cxn modelId="{89AE991B-C468-4A81-8385-053354BB6114}" type="presOf" srcId="{903DCCFD-CD50-48CD-A315-6BCF2DE567B0}" destId="{A3C4B771-4CDE-4980-89BD-13B8A8289134}" srcOrd="0" destOrd="0" presId="urn:microsoft.com/office/officeart/2005/8/layout/hierarchy3"/>
    <dgm:cxn modelId="{D906AB55-5490-41BF-A1B5-7D28FA4D35F2}" type="presOf" srcId="{28284DC8-7B5E-48AF-8632-2128F8EB7A1D}" destId="{A33A7167-A732-4F59-87B8-3C2BA6B70A8E}" srcOrd="0" destOrd="0" presId="urn:microsoft.com/office/officeart/2005/8/layout/hierarchy3"/>
    <dgm:cxn modelId="{F0FED435-0C8F-437B-941D-B40FC0A4D8B5}" srcId="{48AD9FA5-AEB9-4897-BAAC-045EDE069121}" destId="{393BA9CC-044C-4DBC-BFAC-23E28989C2BF}" srcOrd="1" destOrd="0" parTransId="{28284DC8-7B5E-48AF-8632-2128F8EB7A1D}" sibTransId="{F904A15B-CCB6-456D-AB52-CA87B9AD69A8}"/>
    <dgm:cxn modelId="{53FD6E40-E4BE-41CC-9918-01BCDC44EF1B}" srcId="{66C1C32E-0F70-4D40-A208-BCA8AEBFD53D}" destId="{48AD9FA5-AEB9-4897-BAAC-045EDE069121}" srcOrd="0" destOrd="0" parTransId="{C6D6E80D-28D0-4A11-B9D8-B94238F13B40}" sibTransId="{72EA838F-EF2F-4508-9D3C-4D5930F87752}"/>
    <dgm:cxn modelId="{1923E825-5494-4C92-924F-3115AAA86CC6}" type="presOf" srcId="{66C1C32E-0F70-4D40-A208-BCA8AEBFD53D}" destId="{72514B5D-BA05-4EC3-90D7-773FAB56A906}" srcOrd="0" destOrd="0" presId="urn:microsoft.com/office/officeart/2005/8/layout/hierarchy3"/>
    <dgm:cxn modelId="{96D217DF-B1AC-4795-A093-328355EC7E65}" type="presOf" srcId="{48AD9FA5-AEB9-4897-BAAC-045EDE069121}" destId="{C9D81225-D7E5-4D5D-97B5-00088CE4236B}" srcOrd="1" destOrd="0" presId="urn:microsoft.com/office/officeart/2005/8/layout/hierarchy3"/>
    <dgm:cxn modelId="{8F758E86-729F-45CA-A908-C372478CC9BB}" type="presOf" srcId="{C4F6AD05-605D-411E-B4A8-6B5E9D7AE2BE}" destId="{A009DD99-8923-437A-92E5-18D9C5C8DE6C}" srcOrd="0" destOrd="0" presId="urn:microsoft.com/office/officeart/2005/8/layout/hierarchy3"/>
    <dgm:cxn modelId="{A3B519C0-B7F0-4979-A8CD-77190BE6C207}" srcId="{48AD9FA5-AEB9-4897-BAAC-045EDE069121}" destId="{C4F6AD05-605D-411E-B4A8-6B5E9D7AE2BE}" srcOrd="0" destOrd="0" parTransId="{903DCCFD-CD50-48CD-A315-6BCF2DE567B0}" sibTransId="{C76FB12C-1DCE-471F-8B90-ECBCDBDE48F9}"/>
    <dgm:cxn modelId="{0B4851AB-88DA-4E0E-895C-A81422B14EC2}" type="presParOf" srcId="{72514B5D-BA05-4EC3-90D7-773FAB56A906}" destId="{46629FF7-3B06-4AAC-B2FC-662394548594}" srcOrd="0" destOrd="0" presId="urn:microsoft.com/office/officeart/2005/8/layout/hierarchy3"/>
    <dgm:cxn modelId="{677B18B4-6BF1-46CB-9CCC-3E4F0F6084BC}" type="presParOf" srcId="{46629FF7-3B06-4AAC-B2FC-662394548594}" destId="{9CDCAE4D-551A-468F-A8D8-6F3DEE8E3A09}" srcOrd="0" destOrd="0" presId="urn:microsoft.com/office/officeart/2005/8/layout/hierarchy3"/>
    <dgm:cxn modelId="{4473FCE5-38AE-4577-BF69-787A97A8F867}" type="presParOf" srcId="{9CDCAE4D-551A-468F-A8D8-6F3DEE8E3A09}" destId="{C2AA01F3-F334-4249-8371-F5B62BBEB43B}" srcOrd="0" destOrd="0" presId="urn:microsoft.com/office/officeart/2005/8/layout/hierarchy3"/>
    <dgm:cxn modelId="{B80D7478-0EE4-40AC-8816-4D9A852FB23A}" type="presParOf" srcId="{9CDCAE4D-551A-468F-A8D8-6F3DEE8E3A09}" destId="{C9D81225-D7E5-4D5D-97B5-00088CE4236B}" srcOrd="1" destOrd="0" presId="urn:microsoft.com/office/officeart/2005/8/layout/hierarchy3"/>
    <dgm:cxn modelId="{088CFA77-8A54-4C56-8A6C-C01483FDF118}" type="presParOf" srcId="{46629FF7-3B06-4AAC-B2FC-662394548594}" destId="{1329C1E6-4F89-46E7-AA62-3141EC8DA9A3}" srcOrd="1" destOrd="0" presId="urn:microsoft.com/office/officeart/2005/8/layout/hierarchy3"/>
    <dgm:cxn modelId="{450F9D07-13F4-41A0-A181-28DB957BCD92}" type="presParOf" srcId="{1329C1E6-4F89-46E7-AA62-3141EC8DA9A3}" destId="{A3C4B771-4CDE-4980-89BD-13B8A8289134}" srcOrd="0" destOrd="0" presId="urn:microsoft.com/office/officeart/2005/8/layout/hierarchy3"/>
    <dgm:cxn modelId="{60589466-9601-4549-A137-F5762BC53894}" type="presParOf" srcId="{1329C1E6-4F89-46E7-AA62-3141EC8DA9A3}" destId="{A009DD99-8923-437A-92E5-18D9C5C8DE6C}" srcOrd="1" destOrd="0" presId="urn:microsoft.com/office/officeart/2005/8/layout/hierarchy3"/>
    <dgm:cxn modelId="{4DDDE664-69EB-4682-A488-5C1B41F1D23A}" type="presParOf" srcId="{1329C1E6-4F89-46E7-AA62-3141EC8DA9A3}" destId="{A33A7167-A732-4F59-87B8-3C2BA6B70A8E}" srcOrd="2" destOrd="0" presId="urn:microsoft.com/office/officeart/2005/8/layout/hierarchy3"/>
    <dgm:cxn modelId="{2478709A-8CED-445E-8145-E7CD45A401D6}" type="presParOf" srcId="{1329C1E6-4F89-46E7-AA62-3141EC8DA9A3}" destId="{305E466A-5CFD-48BE-B616-1FDBB0F836D0}" srcOrd="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EACC3-43D0-4012-94E4-10959DEA48F0}">
      <dsp:nvSpPr>
        <dsp:cNvPr id="0" name=""/>
        <dsp:cNvSpPr/>
      </dsp:nvSpPr>
      <dsp:spPr>
        <a:xfrm>
          <a:off x="3351320" y="2106007"/>
          <a:ext cx="2101522" cy="1225920"/>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bg1"/>
              </a:solidFill>
            </a:rPr>
            <a:t>GHG </a:t>
          </a:r>
          <a:r>
            <a:rPr lang="fr-FR" sz="2400" b="1" kern="1200" dirty="0" err="1" smtClean="0">
              <a:solidFill>
                <a:schemeClr val="bg1"/>
              </a:solidFill>
            </a:rPr>
            <a:t>reduction</a:t>
          </a:r>
          <a:endParaRPr lang="fr-FR" sz="2400" b="1" kern="1200" dirty="0">
            <a:solidFill>
              <a:schemeClr val="bg1"/>
            </a:solidFill>
          </a:endParaRPr>
        </a:p>
      </dsp:txBody>
      <dsp:txXfrm>
        <a:off x="3659081" y="2285539"/>
        <a:ext cx="1486000" cy="866856"/>
      </dsp:txXfrm>
    </dsp:sp>
    <dsp:sp modelId="{F2ACA401-5F3B-45F3-BDE3-8097538FC09B}">
      <dsp:nvSpPr>
        <dsp:cNvPr id="0" name=""/>
        <dsp:cNvSpPr/>
      </dsp:nvSpPr>
      <dsp:spPr>
        <a:xfrm rot="16106826">
          <a:off x="3933270" y="1653488"/>
          <a:ext cx="880530" cy="24983"/>
        </a:xfrm>
        <a:custGeom>
          <a:avLst/>
          <a:gdLst/>
          <a:ahLst/>
          <a:cxnLst/>
          <a:rect l="0" t="0" r="0" b="0"/>
          <a:pathLst>
            <a:path>
              <a:moveTo>
                <a:pt x="0" y="12491"/>
              </a:moveTo>
              <a:lnTo>
                <a:pt x="880530"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4351522" y="1643967"/>
        <a:ext cx="44026" cy="44026"/>
      </dsp:txXfrm>
    </dsp:sp>
    <dsp:sp modelId="{9ECC3569-BA0E-4C79-B6F4-D60375BD97AA}">
      <dsp:nvSpPr>
        <dsp:cNvPr id="0" name=""/>
        <dsp:cNvSpPr/>
      </dsp:nvSpPr>
      <dsp:spPr>
        <a:xfrm>
          <a:off x="2948124" y="0"/>
          <a:ext cx="2793726"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err="1" smtClean="0">
              <a:solidFill>
                <a:schemeClr val="tx1"/>
              </a:solidFill>
            </a:rPr>
            <a:t>Cropland</a:t>
          </a:r>
          <a:r>
            <a:rPr lang="fr-FR" sz="2300" b="1" kern="1200" dirty="0" smtClean="0">
              <a:solidFill>
                <a:schemeClr val="tx1"/>
              </a:solidFill>
            </a:rPr>
            <a:t> management</a:t>
          </a:r>
          <a:endParaRPr lang="fr-FR" sz="2300" b="1" kern="1200" dirty="0">
            <a:solidFill>
              <a:schemeClr val="tx1"/>
            </a:solidFill>
          </a:endParaRPr>
        </a:p>
      </dsp:txBody>
      <dsp:txXfrm>
        <a:off x="3357256" y="179532"/>
        <a:ext cx="1975462" cy="866856"/>
      </dsp:txXfrm>
    </dsp:sp>
    <dsp:sp modelId="{369555A2-2614-4404-8306-D86DCABB6BF7}">
      <dsp:nvSpPr>
        <dsp:cNvPr id="0" name=""/>
        <dsp:cNvSpPr/>
      </dsp:nvSpPr>
      <dsp:spPr>
        <a:xfrm rot="19781995">
          <a:off x="5085146" y="2053678"/>
          <a:ext cx="868119" cy="24983"/>
        </a:xfrm>
        <a:custGeom>
          <a:avLst/>
          <a:gdLst/>
          <a:ahLst/>
          <a:cxnLst/>
          <a:rect l="0" t="0" r="0" b="0"/>
          <a:pathLst>
            <a:path>
              <a:moveTo>
                <a:pt x="0" y="12491"/>
              </a:moveTo>
              <a:lnTo>
                <a:pt x="868119"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497503" y="2044467"/>
        <a:ext cx="43405" cy="43405"/>
      </dsp:txXfrm>
    </dsp:sp>
    <dsp:sp modelId="{F066C55A-5CD2-4F9A-8C22-DBABE44E2276}">
      <dsp:nvSpPr>
        <dsp:cNvPr id="0" name=""/>
        <dsp:cNvSpPr/>
      </dsp:nvSpPr>
      <dsp:spPr>
        <a:xfrm>
          <a:off x="5366467" y="749178"/>
          <a:ext cx="2715083"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smtClean="0">
              <a:solidFill>
                <a:schemeClr val="tx1"/>
              </a:solidFill>
            </a:rPr>
            <a:t>Land </a:t>
          </a:r>
          <a:r>
            <a:rPr lang="fr-FR" sz="2300" b="1" kern="1200" dirty="0" err="1" smtClean="0">
              <a:solidFill>
                <a:schemeClr val="tx1"/>
              </a:solidFill>
            </a:rPr>
            <a:t>cover</a:t>
          </a:r>
          <a:r>
            <a:rPr lang="fr-FR" sz="2300" b="1" kern="1200" dirty="0" smtClean="0">
              <a:solidFill>
                <a:schemeClr val="tx1"/>
              </a:solidFill>
            </a:rPr>
            <a:t> change</a:t>
          </a:r>
          <a:endParaRPr lang="fr-FR" sz="2300" b="1" kern="1200" dirty="0">
            <a:solidFill>
              <a:schemeClr val="tx1"/>
            </a:solidFill>
          </a:endParaRPr>
        </a:p>
      </dsp:txBody>
      <dsp:txXfrm>
        <a:off x="5764082" y="928710"/>
        <a:ext cx="1919853" cy="866856"/>
      </dsp:txXfrm>
    </dsp:sp>
    <dsp:sp modelId="{4809A0E6-9E55-40F6-8E23-252DB6366FC7}">
      <dsp:nvSpPr>
        <dsp:cNvPr id="0" name=""/>
        <dsp:cNvSpPr/>
      </dsp:nvSpPr>
      <dsp:spPr>
        <a:xfrm rot="21597913">
          <a:off x="5452842" y="2705695"/>
          <a:ext cx="471333" cy="24983"/>
        </a:xfrm>
        <a:custGeom>
          <a:avLst/>
          <a:gdLst/>
          <a:ahLst/>
          <a:cxnLst/>
          <a:rect l="0" t="0" r="0" b="0"/>
          <a:pathLst>
            <a:path>
              <a:moveTo>
                <a:pt x="0" y="12491"/>
              </a:moveTo>
              <a:lnTo>
                <a:pt x="471333"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676725" y="2706403"/>
        <a:ext cx="23566" cy="23566"/>
      </dsp:txXfrm>
    </dsp:sp>
    <dsp:sp modelId="{F1D5FCC8-0A08-467D-ADA4-4740ABDF835E}">
      <dsp:nvSpPr>
        <dsp:cNvPr id="0" name=""/>
        <dsp:cNvSpPr/>
      </dsp:nvSpPr>
      <dsp:spPr>
        <a:xfrm>
          <a:off x="5924174" y="1984612"/>
          <a:ext cx="2908129" cy="14650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err="1" smtClean="0">
              <a:solidFill>
                <a:schemeClr val="tx1"/>
              </a:solidFill>
            </a:rPr>
            <a:t>Manure-biosolid</a:t>
          </a:r>
          <a:r>
            <a:rPr lang="fr-FR" sz="2300" b="1" kern="1200" dirty="0" smtClean="0">
              <a:solidFill>
                <a:schemeClr val="tx1"/>
              </a:solidFill>
            </a:rPr>
            <a:t> management</a:t>
          </a:r>
          <a:endParaRPr lang="fr-FR" sz="2300" b="1" kern="1200" dirty="0">
            <a:solidFill>
              <a:schemeClr val="tx1"/>
            </a:solidFill>
          </a:endParaRPr>
        </a:p>
      </dsp:txBody>
      <dsp:txXfrm>
        <a:off x="6350060" y="2199171"/>
        <a:ext cx="2056357" cy="1035980"/>
      </dsp:txXfrm>
    </dsp:sp>
    <dsp:sp modelId="{A96C18EA-EE59-4E7C-ABE8-F5A0EE1DCA44}">
      <dsp:nvSpPr>
        <dsp:cNvPr id="0" name=""/>
        <dsp:cNvSpPr/>
      </dsp:nvSpPr>
      <dsp:spPr>
        <a:xfrm rot="1746441">
          <a:off x="5081447" y="3440735"/>
          <a:ext cx="1278877" cy="24983"/>
        </a:xfrm>
        <a:custGeom>
          <a:avLst/>
          <a:gdLst/>
          <a:ahLst/>
          <a:cxnLst/>
          <a:rect l="0" t="0" r="0" b="0"/>
          <a:pathLst>
            <a:path>
              <a:moveTo>
                <a:pt x="0" y="12491"/>
              </a:moveTo>
              <a:lnTo>
                <a:pt x="1278877"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688914" y="3421255"/>
        <a:ext cx="63943" cy="63943"/>
      </dsp:txXfrm>
    </dsp:sp>
    <dsp:sp modelId="{8D394E23-3415-448B-8F0E-1F00CCCD82FE}">
      <dsp:nvSpPr>
        <dsp:cNvPr id="0" name=""/>
        <dsp:cNvSpPr/>
      </dsp:nvSpPr>
      <dsp:spPr>
        <a:xfrm>
          <a:off x="5924482" y="3594185"/>
          <a:ext cx="2301041"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err="1" smtClean="0">
              <a:solidFill>
                <a:schemeClr val="tx1"/>
              </a:solidFill>
            </a:rPr>
            <a:t>Bioenergy</a:t>
          </a:r>
          <a:endParaRPr lang="fr-FR" sz="2300" b="1" kern="1200" dirty="0">
            <a:solidFill>
              <a:schemeClr val="tx1"/>
            </a:solidFill>
          </a:endParaRPr>
        </a:p>
      </dsp:txBody>
      <dsp:txXfrm>
        <a:off x="6261462" y="3773717"/>
        <a:ext cx="1627081" cy="866856"/>
      </dsp:txXfrm>
    </dsp:sp>
    <dsp:sp modelId="{3FBB63B3-C1A5-4466-A416-6E016A815D98}">
      <dsp:nvSpPr>
        <dsp:cNvPr id="0" name=""/>
        <dsp:cNvSpPr/>
      </dsp:nvSpPr>
      <dsp:spPr>
        <a:xfrm rot="5344968">
          <a:off x="3978819" y="3759473"/>
          <a:ext cx="880240" cy="24983"/>
        </a:xfrm>
        <a:custGeom>
          <a:avLst/>
          <a:gdLst/>
          <a:ahLst/>
          <a:cxnLst/>
          <a:rect l="0" t="0" r="0" b="0"/>
          <a:pathLst>
            <a:path>
              <a:moveTo>
                <a:pt x="0" y="12491"/>
              </a:moveTo>
              <a:lnTo>
                <a:pt x="880240"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396933" y="3749959"/>
        <a:ext cx="44012" cy="44012"/>
      </dsp:txXfrm>
    </dsp:sp>
    <dsp:sp modelId="{ADB7ACBC-B3A3-4AA1-B59E-C607FDD6E118}">
      <dsp:nvSpPr>
        <dsp:cNvPr id="0" name=""/>
        <dsp:cNvSpPr/>
      </dsp:nvSpPr>
      <dsp:spPr>
        <a:xfrm>
          <a:off x="2985312" y="4212015"/>
          <a:ext cx="2900970"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err="1" smtClean="0">
              <a:solidFill>
                <a:schemeClr val="tx1"/>
              </a:solidFill>
            </a:rPr>
            <a:t>Livestock</a:t>
          </a:r>
          <a:r>
            <a:rPr lang="fr-FR" sz="2300" b="1" kern="1200" dirty="0" smtClean="0">
              <a:solidFill>
                <a:schemeClr val="tx1"/>
              </a:solidFill>
            </a:rPr>
            <a:t> management</a:t>
          </a:r>
          <a:endParaRPr lang="fr-FR" sz="2300" b="1" kern="1200" dirty="0">
            <a:solidFill>
              <a:schemeClr val="tx1"/>
            </a:solidFill>
          </a:endParaRPr>
        </a:p>
      </dsp:txBody>
      <dsp:txXfrm>
        <a:off x="3410149" y="4391547"/>
        <a:ext cx="2051296" cy="866856"/>
      </dsp:txXfrm>
    </dsp:sp>
    <dsp:sp modelId="{2D12802E-42AE-49F8-8B91-F3638993BDFD}">
      <dsp:nvSpPr>
        <dsp:cNvPr id="0" name=""/>
        <dsp:cNvSpPr/>
      </dsp:nvSpPr>
      <dsp:spPr>
        <a:xfrm rot="9047214">
          <a:off x="2364595" y="3463936"/>
          <a:ext cx="1365795" cy="24983"/>
        </a:xfrm>
        <a:custGeom>
          <a:avLst/>
          <a:gdLst/>
          <a:ahLst/>
          <a:cxnLst/>
          <a:rect l="0" t="0" r="0" b="0"/>
          <a:pathLst>
            <a:path>
              <a:moveTo>
                <a:pt x="0" y="12491"/>
              </a:moveTo>
              <a:lnTo>
                <a:pt x="1365795"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013348" y="3442283"/>
        <a:ext cx="68289" cy="68289"/>
      </dsp:txXfrm>
    </dsp:sp>
    <dsp:sp modelId="{A01EDF29-2365-4506-9DFF-4AE65627F4AB}">
      <dsp:nvSpPr>
        <dsp:cNvPr id="0" name=""/>
        <dsp:cNvSpPr/>
      </dsp:nvSpPr>
      <dsp:spPr>
        <a:xfrm>
          <a:off x="284959" y="3668691"/>
          <a:ext cx="2645059"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err="1" smtClean="0">
              <a:solidFill>
                <a:schemeClr val="tx1"/>
              </a:solidFill>
            </a:rPr>
            <a:t>Restoration</a:t>
          </a:r>
          <a:r>
            <a:rPr lang="fr-FR" sz="2300" b="1" kern="1200" dirty="0" smtClean="0">
              <a:solidFill>
                <a:schemeClr val="tx1"/>
              </a:solidFill>
            </a:rPr>
            <a:t> of </a:t>
          </a:r>
          <a:r>
            <a:rPr lang="fr-FR" sz="2300" b="1" kern="1200" dirty="0" err="1" smtClean="0">
              <a:solidFill>
                <a:schemeClr val="tx1"/>
              </a:solidFill>
            </a:rPr>
            <a:t>degraded</a:t>
          </a:r>
          <a:r>
            <a:rPr lang="fr-FR" sz="2300" b="1" kern="1200" dirty="0" smtClean="0">
              <a:solidFill>
                <a:schemeClr val="tx1"/>
              </a:solidFill>
            </a:rPr>
            <a:t> lands</a:t>
          </a:r>
          <a:endParaRPr lang="fr-FR" sz="2300" b="1" kern="1200" dirty="0">
            <a:solidFill>
              <a:schemeClr val="tx1"/>
            </a:solidFill>
          </a:endParaRPr>
        </a:p>
      </dsp:txBody>
      <dsp:txXfrm>
        <a:off x="672319" y="3848223"/>
        <a:ext cx="1870339" cy="866856"/>
      </dsp:txXfrm>
    </dsp:sp>
    <dsp:sp modelId="{692D0938-0B5F-423C-8FCD-162F74886C90}">
      <dsp:nvSpPr>
        <dsp:cNvPr id="0" name=""/>
        <dsp:cNvSpPr/>
      </dsp:nvSpPr>
      <dsp:spPr>
        <a:xfrm rot="10888113">
          <a:off x="2849235" y="2673116"/>
          <a:ext cx="503180" cy="24983"/>
        </a:xfrm>
        <a:custGeom>
          <a:avLst/>
          <a:gdLst/>
          <a:ahLst/>
          <a:cxnLst/>
          <a:rect l="0" t="0" r="0" b="0"/>
          <a:pathLst>
            <a:path>
              <a:moveTo>
                <a:pt x="0" y="12491"/>
              </a:moveTo>
              <a:lnTo>
                <a:pt x="503180"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088246" y="2673028"/>
        <a:ext cx="25159" cy="25159"/>
      </dsp:txXfrm>
    </dsp:sp>
    <dsp:sp modelId="{DD92C9D5-E35D-4FA8-8E91-BB8A0E284C57}">
      <dsp:nvSpPr>
        <dsp:cNvPr id="0" name=""/>
        <dsp:cNvSpPr/>
      </dsp:nvSpPr>
      <dsp:spPr>
        <a:xfrm>
          <a:off x="0" y="2029709"/>
          <a:ext cx="2851847"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smtClean="0">
              <a:solidFill>
                <a:schemeClr val="tx1"/>
              </a:solidFill>
            </a:rPr>
            <a:t>Management of </a:t>
          </a:r>
          <a:r>
            <a:rPr lang="fr-FR" sz="2300" b="1" kern="1200" dirty="0" err="1" smtClean="0">
              <a:solidFill>
                <a:schemeClr val="tx1"/>
              </a:solidFill>
            </a:rPr>
            <a:t>organic</a:t>
          </a:r>
          <a:r>
            <a:rPr lang="fr-FR" sz="2300" b="1" kern="1200" dirty="0" smtClean="0">
              <a:solidFill>
                <a:schemeClr val="tx1"/>
              </a:solidFill>
            </a:rPr>
            <a:t> </a:t>
          </a:r>
          <a:r>
            <a:rPr lang="fr-FR" sz="2300" b="1" kern="1200" dirty="0" err="1" smtClean="0">
              <a:solidFill>
                <a:schemeClr val="tx1"/>
              </a:solidFill>
            </a:rPr>
            <a:t>soils</a:t>
          </a:r>
          <a:endParaRPr lang="fr-FR" sz="2300" b="1" kern="1200" dirty="0">
            <a:solidFill>
              <a:schemeClr val="tx1"/>
            </a:solidFill>
          </a:endParaRPr>
        </a:p>
      </dsp:txBody>
      <dsp:txXfrm>
        <a:off x="417643" y="2209241"/>
        <a:ext cx="2016561" cy="866856"/>
      </dsp:txXfrm>
    </dsp:sp>
    <dsp:sp modelId="{323D1452-FF63-4BB2-9EF0-707A9939C6D8}">
      <dsp:nvSpPr>
        <dsp:cNvPr id="0" name=""/>
        <dsp:cNvSpPr/>
      </dsp:nvSpPr>
      <dsp:spPr>
        <a:xfrm rot="12504983">
          <a:off x="2881636" y="2099734"/>
          <a:ext cx="798132" cy="24983"/>
        </a:xfrm>
        <a:custGeom>
          <a:avLst/>
          <a:gdLst/>
          <a:ahLst/>
          <a:cxnLst/>
          <a:rect l="0" t="0" r="0" b="0"/>
          <a:pathLst>
            <a:path>
              <a:moveTo>
                <a:pt x="0" y="12491"/>
              </a:moveTo>
              <a:lnTo>
                <a:pt x="798132" y="12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260749" y="2092273"/>
        <a:ext cx="39906" cy="39906"/>
      </dsp:txXfrm>
    </dsp:sp>
    <dsp:sp modelId="{C1AC48A2-0746-4A6D-AABA-68D13682541A}">
      <dsp:nvSpPr>
        <dsp:cNvPr id="0" name=""/>
        <dsp:cNvSpPr/>
      </dsp:nvSpPr>
      <dsp:spPr>
        <a:xfrm>
          <a:off x="565805" y="824191"/>
          <a:ext cx="2934449" cy="12259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err="1" smtClean="0">
              <a:solidFill>
                <a:schemeClr val="tx1"/>
              </a:solidFill>
            </a:rPr>
            <a:t>Grazing</a:t>
          </a:r>
          <a:r>
            <a:rPr lang="fr-FR" sz="2300" b="1" kern="1200" dirty="0" smtClean="0">
              <a:solidFill>
                <a:schemeClr val="tx1"/>
              </a:solidFill>
            </a:rPr>
            <a:t> land management</a:t>
          </a:r>
          <a:endParaRPr lang="fr-FR" sz="2300" b="1" kern="1200" dirty="0">
            <a:solidFill>
              <a:schemeClr val="tx1"/>
            </a:solidFill>
          </a:endParaRPr>
        </a:p>
      </dsp:txBody>
      <dsp:txXfrm>
        <a:off x="995545" y="1003723"/>
        <a:ext cx="2074969" cy="866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69D43-A2E4-42C8-876F-8A08A4E8F553}">
      <dsp:nvSpPr>
        <dsp:cNvPr id="0" name=""/>
        <dsp:cNvSpPr/>
      </dsp:nvSpPr>
      <dsp:spPr>
        <a:xfrm>
          <a:off x="1175611" y="1082965"/>
          <a:ext cx="1376496" cy="1190725"/>
        </a:xfrm>
        <a:prstGeom prst="hexagon">
          <a:avLst>
            <a:gd name="adj" fmla="val 28570"/>
            <a:gd name="vf" fmla="val 115470"/>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r-FR" sz="1700" b="1" kern="1200" dirty="0" smtClean="0">
              <a:solidFill>
                <a:srgbClr val="002060"/>
              </a:solidFill>
            </a:rPr>
            <a:t>CCAFS (CGIAR + ESSP)</a:t>
          </a:r>
          <a:endParaRPr lang="fr-FR" sz="1700" b="1" kern="1200" dirty="0">
            <a:solidFill>
              <a:srgbClr val="002060"/>
            </a:solidFill>
          </a:endParaRPr>
        </a:p>
      </dsp:txBody>
      <dsp:txXfrm>
        <a:off x="1403716" y="1280285"/>
        <a:ext cx="920286" cy="796085"/>
      </dsp:txXfrm>
    </dsp:sp>
    <dsp:sp modelId="{F0576156-06DF-49EE-A3CB-19060B27678D}">
      <dsp:nvSpPr>
        <dsp:cNvPr id="0" name=""/>
        <dsp:cNvSpPr/>
      </dsp:nvSpPr>
      <dsp:spPr>
        <a:xfrm>
          <a:off x="2037563" y="513284"/>
          <a:ext cx="519348" cy="44748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87CBDE73-745C-43C6-8144-BC840BBB1791}">
      <dsp:nvSpPr>
        <dsp:cNvPr id="0" name=""/>
        <dsp:cNvSpPr/>
      </dsp:nvSpPr>
      <dsp:spPr>
        <a:xfrm>
          <a:off x="1302407" y="0"/>
          <a:ext cx="1128029" cy="975877"/>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smtClean="0">
              <a:solidFill>
                <a:srgbClr val="002060"/>
              </a:solidFill>
            </a:rPr>
            <a:t>FO/CBO</a:t>
          </a:r>
          <a:endParaRPr lang="fr-FR" sz="1400" b="1" kern="1200" dirty="0">
            <a:solidFill>
              <a:srgbClr val="002060"/>
            </a:solidFill>
          </a:endParaRPr>
        </a:p>
      </dsp:txBody>
      <dsp:txXfrm>
        <a:off x="1489345" y="161724"/>
        <a:ext cx="754153" cy="652429"/>
      </dsp:txXfrm>
    </dsp:sp>
    <dsp:sp modelId="{1DD2CD91-A6FF-46DC-9D1D-90FA1399B01B}">
      <dsp:nvSpPr>
        <dsp:cNvPr id="0" name=""/>
        <dsp:cNvSpPr/>
      </dsp:nvSpPr>
      <dsp:spPr>
        <a:xfrm>
          <a:off x="0" y="0"/>
          <a:ext cx="519348" cy="44748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3E77ECB1-37D5-41CA-BA7F-05A3A2B7CC31}">
      <dsp:nvSpPr>
        <dsp:cNvPr id="0" name=""/>
        <dsp:cNvSpPr/>
      </dsp:nvSpPr>
      <dsp:spPr>
        <a:xfrm>
          <a:off x="2376664" y="576067"/>
          <a:ext cx="1233804" cy="1000957"/>
        </a:xfrm>
        <a:prstGeom prst="hexagon">
          <a:avLst>
            <a:gd name="adj" fmla="val 28570"/>
            <a:gd name="vf" fmla="val 1154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err="1" smtClean="0"/>
            <a:t>RECs</a:t>
          </a:r>
          <a:r>
            <a:rPr lang="fr-FR" sz="1400" b="1" kern="1200" dirty="0" smtClean="0"/>
            <a:t> (CILSS, INSAH, etc.)</a:t>
          </a:r>
          <a:endParaRPr lang="fr-FR" sz="1400" b="1" kern="1200" dirty="0">
            <a:solidFill>
              <a:srgbClr val="002060"/>
            </a:solidFill>
          </a:endParaRPr>
        </a:p>
      </dsp:txBody>
      <dsp:txXfrm>
        <a:off x="2574805" y="736815"/>
        <a:ext cx="837522" cy="679461"/>
      </dsp:txXfrm>
    </dsp:sp>
    <dsp:sp modelId="{ADC443F0-3AB5-4BF4-A8E3-1E542C249EEC}">
      <dsp:nvSpPr>
        <dsp:cNvPr id="0" name=""/>
        <dsp:cNvSpPr/>
      </dsp:nvSpPr>
      <dsp:spPr>
        <a:xfrm>
          <a:off x="2222632" y="2294168"/>
          <a:ext cx="519348" cy="44748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FC0EF796-3F49-420B-ADD8-00F54362293F}">
      <dsp:nvSpPr>
        <dsp:cNvPr id="0" name=""/>
        <dsp:cNvSpPr/>
      </dsp:nvSpPr>
      <dsp:spPr>
        <a:xfrm>
          <a:off x="2285485" y="1780212"/>
          <a:ext cx="1230939" cy="975877"/>
        </a:xfrm>
        <a:prstGeom prst="hexagon">
          <a:avLst>
            <a:gd name="adj" fmla="val 28570"/>
            <a:gd name="vf" fmla="val 1154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smtClean="0"/>
            <a:t>PRIVATE</a:t>
          </a:r>
          <a:endParaRPr lang="fr-FR" sz="1400" b="1" kern="1200" dirty="0"/>
        </a:p>
      </dsp:txBody>
      <dsp:txXfrm>
        <a:off x="2480999" y="1935214"/>
        <a:ext cx="839911" cy="665873"/>
      </dsp:txXfrm>
    </dsp:sp>
    <dsp:sp modelId="{0E2ED0F8-41CB-4D3A-9009-02876FE9C5AA}">
      <dsp:nvSpPr>
        <dsp:cNvPr id="0" name=""/>
        <dsp:cNvSpPr/>
      </dsp:nvSpPr>
      <dsp:spPr>
        <a:xfrm>
          <a:off x="1178173" y="2392192"/>
          <a:ext cx="519348" cy="44748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1A63DC57-7426-4D8C-B70A-C7113052A513}">
      <dsp:nvSpPr>
        <dsp:cNvPr id="0" name=""/>
        <dsp:cNvSpPr/>
      </dsp:nvSpPr>
      <dsp:spPr>
        <a:xfrm>
          <a:off x="1302407" y="2381114"/>
          <a:ext cx="1128029" cy="975877"/>
        </a:xfrm>
        <a:prstGeom prst="hexagon">
          <a:avLst>
            <a:gd name="adj" fmla="val 28570"/>
            <a:gd name="vf" fmla="val 11547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smtClean="0">
              <a:solidFill>
                <a:srgbClr val="002060"/>
              </a:solidFill>
            </a:rPr>
            <a:t>CSO</a:t>
          </a:r>
          <a:endParaRPr lang="fr-FR" sz="1400" b="1" kern="1200" dirty="0">
            <a:solidFill>
              <a:srgbClr val="002060"/>
            </a:solidFill>
          </a:endParaRPr>
        </a:p>
      </dsp:txBody>
      <dsp:txXfrm>
        <a:off x="1489345" y="2542838"/>
        <a:ext cx="754153" cy="652429"/>
      </dsp:txXfrm>
    </dsp:sp>
    <dsp:sp modelId="{7A4D57EA-67F2-4019-A226-C170034F7B37}">
      <dsp:nvSpPr>
        <dsp:cNvPr id="0" name=""/>
        <dsp:cNvSpPr/>
      </dsp:nvSpPr>
      <dsp:spPr>
        <a:xfrm>
          <a:off x="562128" y="1555965"/>
          <a:ext cx="519348" cy="44748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2910CDFA-B4E3-4D9B-9D48-FC151F16DE2D}">
      <dsp:nvSpPr>
        <dsp:cNvPr id="0" name=""/>
        <dsp:cNvSpPr/>
      </dsp:nvSpPr>
      <dsp:spPr>
        <a:xfrm>
          <a:off x="263070" y="1780884"/>
          <a:ext cx="1128029" cy="975877"/>
        </a:xfrm>
        <a:prstGeom prst="hexagon">
          <a:avLst>
            <a:gd name="adj" fmla="val 28570"/>
            <a:gd name="vf" fmla="val 115470"/>
          </a:avLst>
        </a:prstGeom>
        <a:solidFill>
          <a:srgbClr val="00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err="1" smtClean="0">
              <a:solidFill>
                <a:srgbClr val="002060"/>
              </a:solidFill>
            </a:rPr>
            <a:t>NGOs</a:t>
          </a:r>
          <a:endParaRPr lang="fr-FR" sz="1400" b="1" kern="1200" dirty="0">
            <a:solidFill>
              <a:srgbClr val="002060"/>
            </a:solidFill>
          </a:endParaRPr>
        </a:p>
      </dsp:txBody>
      <dsp:txXfrm>
        <a:off x="450008" y="1942608"/>
        <a:ext cx="754153" cy="652429"/>
      </dsp:txXfrm>
    </dsp:sp>
    <dsp:sp modelId="{3206BB40-5A85-4052-826D-B7ED8008823A}">
      <dsp:nvSpPr>
        <dsp:cNvPr id="0" name=""/>
        <dsp:cNvSpPr/>
      </dsp:nvSpPr>
      <dsp:spPr>
        <a:xfrm>
          <a:off x="263070" y="598887"/>
          <a:ext cx="1128029" cy="975877"/>
        </a:xfrm>
        <a:prstGeom prst="hexagon">
          <a:avLst>
            <a:gd name="adj" fmla="val 28570"/>
            <a:gd name="vf" fmla="val 115470"/>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1" kern="1200" dirty="0" smtClean="0">
              <a:solidFill>
                <a:srgbClr val="002060"/>
              </a:solidFill>
            </a:rPr>
            <a:t>NARES</a:t>
          </a:r>
        </a:p>
        <a:p>
          <a:pPr lvl="0" algn="ctr" defTabSz="622300">
            <a:lnSpc>
              <a:spcPct val="90000"/>
            </a:lnSpc>
            <a:spcBef>
              <a:spcPct val="0"/>
            </a:spcBef>
            <a:spcAft>
              <a:spcPct val="35000"/>
            </a:spcAft>
          </a:pPr>
          <a:r>
            <a:rPr lang="fr-FR" sz="1400" b="1" kern="1200" dirty="0" err="1" smtClean="0">
              <a:solidFill>
                <a:srgbClr val="002060"/>
              </a:solidFill>
            </a:rPr>
            <a:t>ARIs</a:t>
          </a:r>
          <a:endParaRPr lang="fr-FR" sz="1400" b="1" kern="1200" dirty="0" smtClean="0">
            <a:solidFill>
              <a:srgbClr val="002060"/>
            </a:solidFill>
          </a:endParaRPr>
        </a:p>
        <a:p>
          <a:pPr lvl="0" algn="ctr" defTabSz="622300">
            <a:lnSpc>
              <a:spcPct val="90000"/>
            </a:lnSpc>
            <a:spcBef>
              <a:spcPct val="0"/>
            </a:spcBef>
            <a:spcAft>
              <a:spcPct val="35000"/>
            </a:spcAft>
          </a:pPr>
          <a:r>
            <a:rPr lang="fr-FR" sz="1400" b="1" kern="1200" dirty="0" err="1" smtClean="0">
              <a:solidFill>
                <a:srgbClr val="002060"/>
              </a:solidFill>
            </a:rPr>
            <a:t>UNIVs</a:t>
          </a:r>
          <a:endParaRPr lang="fr-FR" sz="1400" b="1" kern="1200" dirty="0" smtClean="0">
            <a:solidFill>
              <a:srgbClr val="002060"/>
            </a:solidFill>
          </a:endParaRPr>
        </a:p>
      </dsp:txBody>
      <dsp:txXfrm>
        <a:off x="450008" y="760611"/>
        <a:ext cx="754153" cy="652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A01F3-F334-4249-8371-F5B62BBEB43B}">
      <dsp:nvSpPr>
        <dsp:cNvPr id="0" name=""/>
        <dsp:cNvSpPr/>
      </dsp:nvSpPr>
      <dsp:spPr>
        <a:xfrm>
          <a:off x="1599" y="0"/>
          <a:ext cx="4778278" cy="966336"/>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fr-FR" sz="2800" b="1" kern="1200" dirty="0" smtClean="0"/>
            <a:t>CCAFS PARTICIPATORY ACTION RESEARCH</a:t>
          </a:r>
          <a:endParaRPr lang="fr-FR" sz="2800" b="1" kern="1200" dirty="0"/>
        </a:p>
      </dsp:txBody>
      <dsp:txXfrm>
        <a:off x="29902" y="28303"/>
        <a:ext cx="4721672" cy="909730"/>
      </dsp:txXfrm>
    </dsp:sp>
    <dsp:sp modelId="{A3C4B771-4CDE-4980-89BD-13B8A8289134}">
      <dsp:nvSpPr>
        <dsp:cNvPr id="0" name=""/>
        <dsp:cNvSpPr/>
      </dsp:nvSpPr>
      <dsp:spPr>
        <a:xfrm>
          <a:off x="479427" y="966336"/>
          <a:ext cx="485672" cy="885946"/>
        </a:xfrm>
        <a:custGeom>
          <a:avLst/>
          <a:gdLst/>
          <a:ahLst/>
          <a:cxnLst/>
          <a:rect l="0" t="0" r="0" b="0"/>
          <a:pathLst>
            <a:path>
              <a:moveTo>
                <a:pt x="0" y="0"/>
              </a:moveTo>
              <a:lnTo>
                <a:pt x="0" y="885946"/>
              </a:lnTo>
              <a:lnTo>
                <a:pt x="485672" y="885946"/>
              </a:lnTo>
            </a:path>
          </a:pathLst>
        </a:custGeom>
        <a:noFill/>
        <a:ln w="762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A009DD99-8923-437A-92E5-18D9C5C8DE6C}">
      <dsp:nvSpPr>
        <dsp:cNvPr id="0" name=""/>
        <dsp:cNvSpPr/>
      </dsp:nvSpPr>
      <dsp:spPr>
        <a:xfrm>
          <a:off x="965099" y="1284888"/>
          <a:ext cx="2798354" cy="11347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fr-FR" sz="1800" b="1" u="sng" kern="1200" dirty="0" smtClean="0"/>
            <a:t>Objective</a:t>
          </a:r>
          <a:r>
            <a:rPr lang="fr-FR" sz="1800" b="1" kern="1200" dirty="0" smtClean="0"/>
            <a:t>: </a:t>
          </a:r>
          <a:r>
            <a:rPr lang="en-US" sz="1800" b="1" kern="1200" dirty="0" smtClean="0"/>
            <a:t>Test, adapt and monitor strategic innovations supporting climate-smart agriculture</a:t>
          </a:r>
          <a:r>
            <a:rPr lang="fr-FR" sz="1800" b="1" kern="1200" dirty="0" smtClean="0"/>
            <a:t> </a:t>
          </a:r>
          <a:endParaRPr lang="fr-FR" sz="1800" b="1" kern="1200" dirty="0"/>
        </a:p>
      </dsp:txBody>
      <dsp:txXfrm>
        <a:off x="998336" y="1318125"/>
        <a:ext cx="2731880" cy="1068315"/>
      </dsp:txXfrm>
    </dsp:sp>
    <dsp:sp modelId="{A33A7167-A732-4F59-87B8-3C2BA6B70A8E}">
      <dsp:nvSpPr>
        <dsp:cNvPr id="0" name=""/>
        <dsp:cNvSpPr/>
      </dsp:nvSpPr>
      <dsp:spPr>
        <a:xfrm>
          <a:off x="479427" y="966336"/>
          <a:ext cx="479427" cy="2340599"/>
        </a:xfrm>
        <a:custGeom>
          <a:avLst/>
          <a:gdLst/>
          <a:ahLst/>
          <a:cxnLst/>
          <a:rect l="0" t="0" r="0" b="0"/>
          <a:pathLst>
            <a:path>
              <a:moveTo>
                <a:pt x="0" y="0"/>
              </a:moveTo>
              <a:lnTo>
                <a:pt x="0" y="2340599"/>
              </a:lnTo>
              <a:lnTo>
                <a:pt x="479427" y="2340599"/>
              </a:lnTo>
            </a:path>
          </a:pathLst>
        </a:custGeom>
        <a:noFill/>
        <a:ln w="7620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305E466A-5CFD-48BE-B616-1FDBB0F836D0}">
      <dsp:nvSpPr>
        <dsp:cNvPr id="0" name=""/>
        <dsp:cNvSpPr/>
      </dsp:nvSpPr>
      <dsp:spPr>
        <a:xfrm>
          <a:off x="958854" y="2593073"/>
          <a:ext cx="4010903" cy="14277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fr-FR" sz="1800" b="1" u="sng" kern="1200" dirty="0" err="1" smtClean="0"/>
            <a:t>Approach</a:t>
          </a:r>
          <a:r>
            <a:rPr lang="fr-FR" sz="1800" b="1" kern="1200" dirty="0" smtClean="0"/>
            <a:t>: </a:t>
          </a:r>
          <a:r>
            <a:rPr lang="en-US" sz="1800" b="1" kern="1200" dirty="0" smtClean="0"/>
            <a:t>particular actions, interventions tested and implemented simultaneously with local communities, partners, researchers &amp; development workers, cooperating closely</a:t>
          </a:r>
          <a:r>
            <a:rPr lang="fr-FR" sz="1800" b="1" kern="1200" dirty="0" smtClean="0"/>
            <a:t> </a:t>
          </a:r>
          <a:endParaRPr lang="fr-FR" sz="1800" b="1" kern="1200" dirty="0"/>
        </a:p>
      </dsp:txBody>
      <dsp:txXfrm>
        <a:off x="1000671" y="2634890"/>
        <a:ext cx="3927269" cy="134409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EDFB0D-1672-4A4A-A7B0-34D809C6C7AC}" type="datetimeFigureOut">
              <a:rPr lang="fr-FR" smtClean="0"/>
              <a:t>14/05/2012</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52ABD2-54A4-4D33-9CDE-7507388F5DD8}" type="slidenum">
              <a:rPr lang="fr-FR" smtClean="0"/>
              <a:t>‹#›</a:t>
            </a:fld>
            <a:endParaRPr lang="fr-FR"/>
          </a:p>
        </p:txBody>
      </p:sp>
    </p:spTree>
    <p:extLst>
      <p:ext uri="{BB962C8B-B14F-4D97-AF65-F5344CB8AC3E}">
        <p14:creationId xmlns:p14="http://schemas.microsoft.com/office/powerpoint/2010/main" val="389766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2459CB6D-3E12-47A5-8451-F1BC897AC898}" type="slidenum">
              <a:rPr lang="en-US"/>
              <a:pPr/>
              <a:t>‹#›</a:t>
            </a:fld>
            <a:endParaRPr lang="en-US"/>
          </a:p>
        </p:txBody>
      </p:sp>
    </p:spTree>
    <p:extLst>
      <p:ext uri="{BB962C8B-B14F-4D97-AF65-F5344CB8AC3E}">
        <p14:creationId xmlns:p14="http://schemas.microsoft.com/office/powerpoint/2010/main" val="263345937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63C15-319A-48C1-93A5-00514862B2C5}" type="slidenum">
              <a:rPr lang="en-US"/>
              <a:pPr/>
              <a:t>1</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4D0907E-737C-4C1A-AB03-7E96EFDCDEAB}" type="slidenum">
              <a:rPr lang="en-US" smtClean="0"/>
              <a:pPr/>
              <a:t>14</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Agricultural</a:t>
            </a:r>
            <a:r>
              <a:rPr lang="en-US" baseline="0" dirty="0" smtClean="0"/>
              <a:t> communities need to be empowered to manage frequent climatic risks. Several technologies are available today that can facilitate this. However, a comprehensive participatory evaluation of these by farming communities has not been done. CCAFS is testing and validating, in partnership with rural communities and other stakeholders, a scalable climate-smart model for agricultural development that includes a range of innovative agricultural risk management strategies that potentially enable communities and households to build more resilient livelihood and sequester more carbon in the soil. The key interventions are weather insurance, agro-advisories based on weather, designed diversification including climate analogues based selection of adapted stress tolerant crop and fodder varieties, and landraces, agri-silvi-horti-pastoral farming systems, and mixed crop-livestock systems; and community- based management of soil, water, seeds and fodder resources (shown as boxes).</a:t>
            </a:r>
          </a:p>
          <a:p>
            <a:endParaRPr lang="en-US" dirty="0"/>
          </a:p>
        </p:txBody>
      </p:sp>
      <p:sp>
        <p:nvSpPr>
          <p:cNvPr id="4" name="Slide Number Placeholder 3"/>
          <p:cNvSpPr>
            <a:spLocks noGrp="1"/>
          </p:cNvSpPr>
          <p:nvPr>
            <p:ph type="sldNum" sz="quarter" idx="10"/>
          </p:nvPr>
        </p:nvSpPr>
        <p:spPr/>
        <p:txBody>
          <a:bodyPr/>
          <a:lstStyle/>
          <a:p>
            <a:pPr>
              <a:defRPr/>
            </a:pPr>
            <a:fld id="{EE8890A8-F913-4A96-AD93-2FD5C3A761BC}" type="slidenum">
              <a:rPr lang="en-US" smtClean="0"/>
              <a:pPr>
                <a:defRPr/>
              </a:pPr>
              <a:t>15</a:t>
            </a:fld>
            <a:endParaRPr lang="en-US" dirty="0"/>
          </a:p>
        </p:txBody>
      </p:sp>
    </p:spTree>
    <p:extLst>
      <p:ext uri="{BB962C8B-B14F-4D97-AF65-F5344CB8AC3E}">
        <p14:creationId xmlns:p14="http://schemas.microsoft.com/office/powerpoint/2010/main" val="420003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eaLnBrk="1" hangingPunct="1"/>
            <a:endParaRPr lang="en-GB" smtClean="0"/>
          </a:p>
        </p:txBody>
      </p:sp>
      <p:sp>
        <p:nvSpPr>
          <p:cNvPr id="29700" name="Slide Number Placeholder 3"/>
          <p:cNvSpPr>
            <a:spLocks noGrp="1"/>
          </p:cNvSpPr>
          <p:nvPr>
            <p:ph type="sldNum" sz="quarter" idx="5"/>
          </p:nvPr>
        </p:nvSpPr>
        <p:spPr>
          <a:noFill/>
        </p:spPr>
        <p:txBody>
          <a:bodyPr/>
          <a:lstStyle/>
          <a:p>
            <a:fld id="{5413ADA8-FB94-4603-A281-688D82486CE9}" type="slidenum">
              <a:rPr lang="en-US" smtClean="0"/>
              <a:pPr/>
              <a:t>20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eaLnBrk="1" hangingPunct="1"/>
            <a:fld id="{1D4E2A99-A10B-4BF0-8154-8251C3BD470C}" type="slidenum">
              <a:rPr lang="en-US" sz="1200" b="0" smtClean="0">
                <a:latin typeface="Arial" charset="0"/>
              </a:rPr>
              <a:pPr eaLnBrk="1" hangingPunct="1"/>
              <a:t>23</a:t>
            </a:fld>
            <a:endParaRPr lang="en-US" sz="1200" b="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9CB6D-3E12-47A5-8451-F1BC897AC898}" type="slidenum">
              <a:rPr lang="en-US" smtClean="0"/>
              <a:pPr/>
              <a:t>25</a:t>
            </a:fld>
            <a:endParaRPr lang="en-US"/>
          </a:p>
        </p:txBody>
      </p:sp>
    </p:spTree>
    <p:extLst>
      <p:ext uri="{BB962C8B-B14F-4D97-AF65-F5344CB8AC3E}">
        <p14:creationId xmlns:p14="http://schemas.microsoft.com/office/powerpoint/2010/main" val="335224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7CE88DD-5BA7-41EA-A2E7-39226765F4E9}" type="slidenum">
              <a:rPr lang="en-US" smtClean="0"/>
              <a:pPr>
                <a:defRPr/>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have three grand challenges.</a:t>
            </a:r>
          </a:p>
          <a:p>
            <a:r>
              <a:rPr lang="en-US" dirty="0" smtClean="0"/>
              <a:t>A key focus of CCAFS is understanding the synergies</a:t>
            </a:r>
            <a:r>
              <a:rPr lang="en-US" baseline="0" dirty="0" smtClean="0"/>
              <a:t> and trade-offs amongst these objectives, working from plot to global levels</a:t>
            </a:r>
            <a:endParaRPr lang="en-GB" dirty="0"/>
          </a:p>
        </p:txBody>
      </p:sp>
      <p:sp>
        <p:nvSpPr>
          <p:cNvPr id="4" name="Slide Number Placeholder 3"/>
          <p:cNvSpPr>
            <a:spLocks noGrp="1"/>
          </p:cNvSpPr>
          <p:nvPr>
            <p:ph type="sldNum" sz="quarter" idx="10"/>
          </p:nvPr>
        </p:nvSpPr>
        <p:spPr/>
        <p:txBody>
          <a:bodyPr/>
          <a:lstStyle/>
          <a:p>
            <a:fld id="{EF9BA930-D948-4DF0-8767-07C7D70F0E1C}"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EF9BA930-D948-4DF0-8767-07C7D70F0E1C}"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eaLnBrk="1" hangingPunct="1"/>
            <a:fld id="{CA85FB2F-532B-4037-BCC4-6EC8E304270A}" type="slidenum">
              <a:rPr lang="en-US" sz="1200" b="0" smtClean="0">
                <a:latin typeface="Arial" charset="0"/>
              </a:rPr>
              <a:pPr eaLnBrk="1" hangingPunct="1"/>
              <a:t>7</a:t>
            </a:fld>
            <a:endParaRPr lang="en-US" sz="1200" b="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eaLnBrk="1" hangingPunct="1"/>
            <a:fld id="{A3CCBF78-0A13-4031-A4F9-7D58345DE10B}" type="slidenum">
              <a:rPr lang="en-US" sz="1200" b="0" smtClean="0">
                <a:latin typeface="Arial" charset="0"/>
              </a:rPr>
              <a:pPr eaLnBrk="1" hangingPunct="1"/>
              <a:t>8</a:t>
            </a:fld>
            <a:endParaRPr lang="en-US" sz="1200" b="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Livestock 83% total, fertilizer</a:t>
            </a:r>
            <a:r>
              <a:rPr lang="en-US" baseline="0" dirty="0" smtClean="0"/>
              <a:t> 0.7%, burning (Ch4 and N20) 4%</a:t>
            </a:r>
          </a:p>
          <a:p>
            <a:r>
              <a:rPr lang="en-US" sz="1200" kern="1200" dirty="0" smtClean="0">
                <a:solidFill>
                  <a:schemeClr val="tx1"/>
                </a:solidFill>
                <a:latin typeface="+mn-lt"/>
                <a:ea typeface="+mn-ea"/>
                <a:cs typeface="+mn-cs"/>
              </a:rPr>
              <a:t>500 </a:t>
            </a:r>
            <a:r>
              <a:rPr lang="en-US" sz="1200" kern="1200" dirty="0" err="1" smtClean="0">
                <a:solidFill>
                  <a:schemeClr val="tx1"/>
                </a:solidFill>
                <a:latin typeface="+mn-lt"/>
                <a:ea typeface="+mn-ea"/>
                <a:cs typeface="+mn-cs"/>
              </a:rPr>
              <a:t>m</a:t>
            </a:r>
            <a:r>
              <a:rPr lang="en-US" sz="1200" kern="1200" dirty="0" smtClean="0">
                <a:solidFill>
                  <a:schemeClr val="tx1"/>
                </a:solidFill>
                <a:latin typeface="+mn-lt"/>
                <a:ea typeface="+mn-ea"/>
                <a:cs typeface="+mn-cs"/>
              </a:rPr>
              <a:t> resolution</a:t>
            </a:r>
            <a:r>
              <a:rPr lang="en-US" dirty="0" smtClean="0"/>
              <a:t>  HIGH uncertainty likely </a:t>
            </a:r>
            <a:endParaRPr lang="en-US" dirty="0"/>
          </a:p>
        </p:txBody>
      </p:sp>
      <p:sp>
        <p:nvSpPr>
          <p:cNvPr id="4" name="Slide Number Placeholder 3"/>
          <p:cNvSpPr>
            <a:spLocks noGrp="1"/>
          </p:cNvSpPr>
          <p:nvPr>
            <p:ph type="sldNum" sz="quarter" idx="10"/>
          </p:nvPr>
        </p:nvSpPr>
        <p:spPr/>
        <p:txBody>
          <a:bodyPr/>
          <a:lstStyle/>
          <a:p>
            <a:fld id="{E1AF4DE4-C9CA-9A48-8676-2B979BFCD0C0}"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eaLnBrk="1" hangingPunct="1"/>
            <a:fld id="{CA85FB2F-532B-4037-BCC4-6EC8E304270A}" type="slidenum">
              <a:rPr lang="en-US" sz="1200" b="0" smtClean="0">
                <a:latin typeface="Arial" charset="0"/>
              </a:rPr>
              <a:pPr eaLnBrk="1" hangingPunct="1"/>
              <a:t>10</a:t>
            </a:fld>
            <a:endParaRPr lang="en-US" sz="1200" b="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GB" smtClean="0"/>
          </a:p>
        </p:txBody>
      </p:sp>
      <p:sp>
        <p:nvSpPr>
          <p:cNvPr id="28676" name="Slide Number Placeholder 3"/>
          <p:cNvSpPr>
            <a:spLocks noGrp="1"/>
          </p:cNvSpPr>
          <p:nvPr>
            <p:ph type="sldNum" sz="quarter" idx="5"/>
          </p:nvPr>
        </p:nvSpPr>
        <p:spPr>
          <a:noFill/>
        </p:spPr>
        <p:txBody>
          <a:bodyPr/>
          <a:lstStyle/>
          <a:p>
            <a:fld id="{CFCD49AD-A588-4976-A9EE-2AD7D4FFE2DF}"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dt" sz="half" idx="2"/>
          </p:nvPr>
        </p:nvSpPr>
        <p:spPr/>
        <p:txBody>
          <a:bodyPr/>
          <a:lstStyle>
            <a:lvl1pPr>
              <a:defRPr/>
            </a:lvl1pPr>
          </a:lstStyle>
          <a:p>
            <a:endParaRPr lang="en-US"/>
          </a:p>
        </p:txBody>
      </p:sp>
      <p:sp>
        <p:nvSpPr>
          <p:cNvPr id="5124" name="Rectangle 4"/>
          <p:cNvSpPr>
            <a:spLocks noGrp="1" noChangeArrowheads="1"/>
          </p:cNvSpPr>
          <p:nvPr>
            <p:ph type="ftr" sz="quarter" idx="3"/>
          </p:nvPr>
        </p:nvSpPr>
        <p:spPr/>
        <p:txBody>
          <a:bodyPr/>
          <a:lstStyle>
            <a:lvl1pPr>
              <a:defRPr/>
            </a:lvl1pPr>
          </a:lstStyle>
          <a:p>
            <a:endParaRPr lang="en-US"/>
          </a:p>
        </p:txBody>
      </p:sp>
      <p:sp>
        <p:nvSpPr>
          <p:cNvPr id="5125" name="Rectangle 5"/>
          <p:cNvSpPr>
            <a:spLocks noGrp="1" noChangeArrowheads="1"/>
          </p:cNvSpPr>
          <p:nvPr>
            <p:ph type="sldNum" sz="quarter" idx="4"/>
          </p:nvPr>
        </p:nvSpPr>
        <p:spPr/>
        <p:txBody>
          <a:bodyPr/>
          <a:lstStyle>
            <a:lvl1pPr>
              <a:defRPr/>
            </a:lvl1pPr>
          </a:lstStyle>
          <a:p>
            <a:fld id="{B249E905-3503-4B44-8B6E-6D48BBCDDF43}" type="slidenum">
              <a:rPr lang="en-US"/>
              <a:pPr/>
              <a:t>‹#›</a:t>
            </a:fld>
            <a:endParaRPr lang="en-US"/>
          </a:p>
        </p:txBody>
      </p:sp>
      <p:pic>
        <p:nvPicPr>
          <p:cNvPr id="5128" name="Picture 8" descr="LOGOBAELTE"/>
          <p:cNvPicPr>
            <a:picLocks noChangeAspect="1" noChangeArrowheads="1"/>
          </p:cNvPicPr>
          <p:nvPr/>
        </p:nvPicPr>
        <p:blipFill>
          <a:blip r:embed="rId2" cstate="print"/>
          <a:srcRect/>
          <a:stretch>
            <a:fillRect/>
          </a:stretch>
        </p:blipFill>
        <p:spPr bwMode="auto">
          <a:xfrm>
            <a:off x="0" y="304800"/>
            <a:ext cx="9144000" cy="3581400"/>
          </a:xfrm>
          <a:prstGeom prst="rect">
            <a:avLst/>
          </a:prstGeom>
          <a:noFill/>
        </p:spPr>
      </p:pic>
      <p:sp>
        <p:nvSpPr>
          <p:cNvPr id="5129" name="Text Box 9"/>
          <p:cNvSpPr txBox="1">
            <a:spLocks noChangeArrowheads="1"/>
          </p:cNvSpPr>
          <p:nvPr/>
        </p:nvSpPr>
        <p:spPr bwMode="auto">
          <a:xfrm>
            <a:off x="457200" y="152400"/>
            <a:ext cx="8077200" cy="457200"/>
          </a:xfrm>
          <a:prstGeom prst="rect">
            <a:avLst/>
          </a:prstGeom>
          <a:noFill/>
          <a:ln w="9525">
            <a:noFill/>
            <a:miter lim="800000"/>
            <a:headEnd/>
            <a:tailEnd/>
          </a:ln>
        </p:spPr>
        <p:txBody>
          <a:bodyPr>
            <a:spAutoFit/>
          </a:bodyPr>
          <a:lstStyle/>
          <a:p>
            <a:pPr>
              <a:spcBef>
                <a:spcPct val="50000"/>
              </a:spcBef>
            </a:pPr>
            <a:endParaRPr lang="da-DK" sz="2400">
              <a:solidFill>
                <a:schemeClr val="tx1"/>
              </a:solidFill>
              <a:latin typeface="Arial" charset="0"/>
            </a:endParaRPr>
          </a:p>
        </p:txBody>
      </p:sp>
      <p:sp>
        <p:nvSpPr>
          <p:cNvPr id="5131" name="Rectangle 11"/>
          <p:cNvSpPr>
            <a:spLocks noChangeArrowheads="1"/>
          </p:cNvSpPr>
          <p:nvPr/>
        </p:nvSpPr>
        <p:spPr bwMode="auto">
          <a:xfrm>
            <a:off x="4192588" y="-12700"/>
            <a:ext cx="184150" cy="457200"/>
          </a:xfrm>
          <a:prstGeom prst="rect">
            <a:avLst/>
          </a:prstGeom>
          <a:noFill/>
          <a:ln w="9525">
            <a:noFill/>
            <a:miter lim="800000"/>
            <a:headEnd/>
            <a:tailEnd/>
          </a:ln>
        </p:spPr>
        <p:txBody>
          <a:bodyPr wrap="none">
            <a:spAutoFit/>
          </a:bodyPr>
          <a:lstStyle/>
          <a:p>
            <a:endParaRPr lang="da-DK" sz="2400">
              <a:solidFill>
                <a:schemeClr val="tx1"/>
              </a:solidFill>
              <a:latin typeface="Arial" charset="0"/>
            </a:endParaRPr>
          </a:p>
        </p:txBody>
      </p:sp>
      <p:sp>
        <p:nvSpPr>
          <p:cNvPr id="5136" name="Rectangle 16"/>
          <p:cNvSpPr>
            <a:spLocks noChangeArrowheads="1"/>
          </p:cNvSpPr>
          <p:nvPr userDrawn="1"/>
        </p:nvSpPr>
        <p:spPr bwMode="auto">
          <a:xfrm>
            <a:off x="4679644" y="60325"/>
            <a:ext cx="184730" cy="246221"/>
          </a:xfrm>
          <a:prstGeom prst="rect">
            <a:avLst/>
          </a:prstGeom>
          <a:noFill/>
          <a:ln w="9525">
            <a:noFill/>
            <a:miter lim="800000"/>
            <a:headEnd/>
            <a:tailEnd/>
          </a:ln>
        </p:spPr>
        <p:txBody>
          <a:bodyPr wrap="none">
            <a:spAutoFit/>
          </a:bodyPr>
          <a:lstStyle/>
          <a:p>
            <a:pPr algn="ctr"/>
            <a:endParaRPr lang="en-US" sz="1000" dirty="0">
              <a:latin typeface="Helvetica 45 Light" charset="0"/>
            </a:endParaRPr>
          </a:p>
        </p:txBody>
      </p:sp>
      <p:sp>
        <p:nvSpPr>
          <p:cNvPr id="5138" name="Rectangle 18"/>
          <p:cNvSpPr>
            <a:spLocks noChangeArrowheads="1"/>
          </p:cNvSpPr>
          <p:nvPr/>
        </p:nvSpPr>
        <p:spPr bwMode="auto">
          <a:xfrm>
            <a:off x="6859588" y="6019800"/>
            <a:ext cx="2055812" cy="641350"/>
          </a:xfrm>
          <a:prstGeom prst="rect">
            <a:avLst/>
          </a:prstGeom>
          <a:noFill/>
          <a:ln w="9525">
            <a:noFill/>
            <a:miter lim="800000"/>
            <a:headEnd/>
            <a:tailEnd/>
          </a:ln>
        </p:spPr>
        <p:txBody>
          <a:bodyPr>
            <a:spAutoFit/>
          </a:bodyPr>
          <a:lstStyle/>
          <a:p>
            <a:pPr algn="r"/>
            <a:endParaRPr lang="en-US" dirty="0"/>
          </a:p>
          <a:p>
            <a:pPr algn="r"/>
            <a:endParaRPr lang="en-US" dirty="0">
              <a:solidFill>
                <a:schemeClr val="tx1"/>
              </a:solidFill>
            </a:endParaRPr>
          </a:p>
        </p:txBody>
      </p:sp>
      <p:pic>
        <p:nvPicPr>
          <p:cNvPr id="17" name="Picture 13" descr="CGIAR"/>
          <p:cNvPicPr>
            <a:picLocks noChangeAspect="1" noChangeArrowheads="1"/>
          </p:cNvPicPr>
          <p:nvPr userDrawn="1"/>
        </p:nvPicPr>
        <p:blipFill>
          <a:blip r:embed="rId3"/>
          <a:srcRect/>
          <a:stretch>
            <a:fillRect/>
          </a:stretch>
        </p:blipFill>
        <p:spPr bwMode="auto">
          <a:xfrm>
            <a:off x="76200" y="5754688"/>
            <a:ext cx="793750" cy="1017587"/>
          </a:xfrm>
          <a:prstGeom prst="rect">
            <a:avLst/>
          </a:prstGeom>
          <a:noFill/>
          <a:ln w="9525">
            <a:noFill/>
            <a:miter lim="800000"/>
            <a:headEnd/>
            <a:tailEnd/>
          </a:ln>
        </p:spPr>
      </p:pic>
      <p:pic>
        <p:nvPicPr>
          <p:cNvPr id="18" name="Picture 14" descr="CIAT"/>
          <p:cNvPicPr>
            <a:picLocks noChangeAspect="1" noChangeArrowheads="1"/>
          </p:cNvPicPr>
          <p:nvPr userDrawn="1"/>
        </p:nvPicPr>
        <p:blipFill>
          <a:blip r:embed="rId4"/>
          <a:srcRect/>
          <a:stretch>
            <a:fillRect/>
          </a:stretch>
        </p:blipFill>
        <p:spPr bwMode="auto">
          <a:xfrm>
            <a:off x="1800822" y="5876131"/>
            <a:ext cx="1066800" cy="928687"/>
          </a:xfrm>
          <a:prstGeom prst="rect">
            <a:avLst/>
          </a:prstGeom>
          <a:noFill/>
          <a:ln w="9525">
            <a:noFill/>
            <a:miter lim="800000"/>
            <a:headEnd/>
            <a:tailEnd/>
          </a:ln>
        </p:spPr>
      </p:pic>
      <p:pic>
        <p:nvPicPr>
          <p:cNvPr id="19" name="Picture 15" descr="ESSP"/>
          <p:cNvPicPr>
            <a:picLocks noChangeAspect="1" noChangeArrowheads="1"/>
          </p:cNvPicPr>
          <p:nvPr userDrawn="1"/>
        </p:nvPicPr>
        <p:blipFill>
          <a:blip r:embed="rId5"/>
          <a:srcRect/>
          <a:stretch>
            <a:fillRect/>
          </a:stretch>
        </p:blipFill>
        <p:spPr bwMode="auto">
          <a:xfrm>
            <a:off x="869950" y="5765286"/>
            <a:ext cx="904875" cy="1017587"/>
          </a:xfrm>
          <a:prstGeom prst="rect">
            <a:avLst/>
          </a:prstGeom>
          <a:noFill/>
          <a:ln w="9525">
            <a:noFill/>
            <a:miter lim="800000"/>
            <a:headEnd/>
            <a:tailEnd/>
          </a:ln>
        </p:spPr>
      </p:pic>
      <p:pic>
        <p:nvPicPr>
          <p:cNvPr id="20" name="Picture 4" descr="http://www.icrisat.org/Images/icrisat_logo.jpg"/>
          <p:cNvPicPr>
            <a:picLocks noChangeAspect="1" noChangeArrowheads="1"/>
          </p:cNvPicPr>
          <p:nvPr userDrawn="1"/>
        </p:nvPicPr>
        <p:blipFill>
          <a:blip r:embed="rId6"/>
          <a:srcRect/>
          <a:stretch>
            <a:fillRect/>
          </a:stretch>
        </p:blipFill>
        <p:spPr bwMode="auto">
          <a:xfrm>
            <a:off x="2867622" y="6069012"/>
            <a:ext cx="1714500" cy="542926"/>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B29173-90D2-4EF1-8833-65F54B0CB61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74E644-F257-42A2-8709-29EE56EAB3C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B16859-9E6F-49A8-9AD0-DF701834CDBA}" type="datetimeFigureOut">
              <a:rPr lang="en-US" smtClean="0"/>
              <a:pPr/>
              <a:t>5/14/2012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74B1B-79BD-4F66-A03C-05BA0849FFC9}" type="slidenum">
              <a:rPr lang="en-US" smtClean="0"/>
              <a:pPr/>
              <a:t>‹#›</a:t>
            </a:fld>
            <a:endParaRPr lang="en-US"/>
          </a:p>
        </p:txBody>
      </p:sp>
    </p:spTree>
    <p:extLst>
      <p:ext uri="{BB962C8B-B14F-4D97-AF65-F5344CB8AC3E}">
        <p14:creationId xmlns:p14="http://schemas.microsoft.com/office/powerpoint/2010/main" val="155764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191FC8A-E204-4ADA-BB97-6F54C6F9FAF4}" type="datetimeFigureOut">
              <a:rPr lang="fr-FR" smtClean="0"/>
              <a:pPr/>
              <a:t>14/05/2012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1AC6C1F-5302-47F9-ACB6-EC07373B4DE1}" type="slidenum">
              <a:rPr lang="fr-FR" smtClean="0"/>
              <a:pPr/>
              <a:t>‹#›</a:t>
            </a:fld>
            <a:endParaRPr lang="fr-FR"/>
          </a:p>
        </p:txBody>
      </p:sp>
    </p:spTree>
    <p:extLst>
      <p:ext uri="{BB962C8B-B14F-4D97-AF65-F5344CB8AC3E}">
        <p14:creationId xmlns:p14="http://schemas.microsoft.com/office/powerpoint/2010/main" val="257120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E971EE1-2876-4BFD-86AF-F4AE34BB67BB}" type="datetimeFigureOut">
              <a:rPr lang="fr-FR" smtClean="0"/>
              <a:t>14/05/2012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4161497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E971EE1-2876-4BFD-86AF-F4AE34BB67BB}" type="datetimeFigureOut">
              <a:rPr lang="fr-FR" smtClean="0"/>
              <a:t>14/05/2012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2926295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971EE1-2876-4BFD-86AF-F4AE34BB67BB}" type="datetimeFigureOut">
              <a:rPr lang="fr-FR" smtClean="0"/>
              <a:t>14/05/2012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291726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E971EE1-2876-4BFD-86AF-F4AE34BB67BB}" type="datetimeFigureOut">
              <a:rPr lang="fr-FR" smtClean="0"/>
              <a:t>14/05/2012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418518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E971EE1-2876-4BFD-86AF-F4AE34BB67BB}" type="datetimeFigureOut">
              <a:rPr lang="fr-FR" smtClean="0"/>
              <a:t>14/05/2012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3331542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E971EE1-2876-4BFD-86AF-F4AE34BB67BB}" type="datetimeFigureOut">
              <a:rPr lang="fr-FR" smtClean="0"/>
              <a:t>14/05/2012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233509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9"/>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fr-FR"/>
          </a:p>
        </p:txBody>
      </p:sp>
      <p:sp>
        <p:nvSpPr>
          <p:cNvPr id="11" name="Date Placeholder 10"/>
          <p:cNvSpPr>
            <a:spLocks noGrp="1"/>
          </p:cNvSpPr>
          <p:nvPr>
            <p:ph type="dt" sz="half" idx="10"/>
          </p:nvPr>
        </p:nvSpPr>
        <p:spPr/>
        <p:txBody>
          <a:bodyPr/>
          <a:lstStyle/>
          <a:p>
            <a:endParaRPr lang="en-US"/>
          </a:p>
        </p:txBody>
      </p:sp>
      <p:sp>
        <p:nvSpPr>
          <p:cNvPr id="12" name="Slide Number Placeholder 11"/>
          <p:cNvSpPr>
            <a:spLocks noGrp="1"/>
          </p:cNvSpPr>
          <p:nvPr>
            <p:ph type="sldNum" sz="quarter" idx="11"/>
          </p:nvPr>
        </p:nvSpPr>
        <p:spPr/>
        <p:txBody>
          <a:bodyPr/>
          <a:lstStyle/>
          <a:p>
            <a:fld id="{53FA7F03-73D5-44CD-A992-166B0ED63653}" type="slidenum">
              <a:rPr lang="en-US" smtClean="0"/>
              <a:pP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71EE1-2876-4BFD-86AF-F4AE34BB67BB}" type="datetimeFigureOut">
              <a:rPr lang="fr-FR" smtClean="0"/>
              <a:t>14/05/2012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362887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71EE1-2876-4BFD-86AF-F4AE34BB67BB}" type="datetimeFigureOut">
              <a:rPr lang="fr-FR" smtClean="0"/>
              <a:t>14/05/2012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354522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71EE1-2876-4BFD-86AF-F4AE34BB67BB}" type="datetimeFigureOut">
              <a:rPr lang="fr-FR" smtClean="0"/>
              <a:t>14/05/2012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3854913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E971EE1-2876-4BFD-86AF-F4AE34BB67BB}" type="datetimeFigureOut">
              <a:rPr lang="fr-FR" smtClean="0"/>
              <a:t>14/05/2012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1274770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E971EE1-2876-4BFD-86AF-F4AE34BB67BB}" type="datetimeFigureOut">
              <a:rPr lang="fr-FR" smtClean="0"/>
              <a:t>14/05/2012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382889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E971EE1-2876-4BFD-86AF-F4AE34BB67BB}" type="datetimeFigureOut">
              <a:rPr lang="fr-FR" smtClean="0"/>
              <a:t>14/05/2012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582E069-2722-4251-9FBA-C1D6C0560B5B}" type="slidenum">
              <a:rPr lang="fr-FR" smtClean="0"/>
              <a:t>‹#›</a:t>
            </a:fld>
            <a:endParaRPr lang="fr-FR"/>
          </a:p>
        </p:txBody>
      </p:sp>
    </p:spTree>
    <p:extLst>
      <p:ext uri="{BB962C8B-B14F-4D97-AF65-F5344CB8AC3E}">
        <p14:creationId xmlns:p14="http://schemas.microsoft.com/office/powerpoint/2010/main" val="7130816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10" name="Title 9"/>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066800"/>
            <a:ext cx="3848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066800"/>
            <a:ext cx="3848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D392DDA-C32C-44A8-865C-F84F7226D54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B59F047-3BEF-4BC6-9460-904ED0AFEF6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CFEF31B-B546-4AF2-8B35-B9A0030CE09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2DFB725-638B-43B7-BC1D-B2881AB0195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01952D-8B92-42FD-BB28-D5F35394929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9291CCB-5CC3-46BE-BA98-F4F88F55FDB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09600" y="1066800"/>
            <a:ext cx="7848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mj-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mj-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mj-lt"/>
              </a:defRPr>
            </a:lvl1pPr>
          </a:lstStyle>
          <a:p>
            <a:fld id="{53FA7F03-73D5-44CD-A992-166B0ED63653}" type="slidenum">
              <a:rPr lang="en-US"/>
              <a:pPr/>
              <a:t>‹#›</a:t>
            </a:fld>
            <a:endParaRPr lang="en-US"/>
          </a:p>
        </p:txBody>
      </p:sp>
      <p:pic>
        <p:nvPicPr>
          <p:cNvPr id="1031" name="Picture 7" descr="BUNDSTRIBE"/>
          <p:cNvPicPr>
            <a:picLocks noChangeAspect="1" noChangeArrowheads="1"/>
          </p:cNvPicPr>
          <p:nvPr/>
        </p:nvPicPr>
        <p:blipFill>
          <a:blip r:embed="rId15" cstate="print"/>
          <a:srcRect/>
          <a:stretch>
            <a:fillRect/>
          </a:stretch>
        </p:blipFill>
        <p:spPr bwMode="auto">
          <a:xfrm>
            <a:off x="0" y="5710238"/>
            <a:ext cx="9144000" cy="1147762"/>
          </a:xfrm>
          <a:prstGeom prst="rect">
            <a:avLst/>
          </a:prstGeom>
          <a:noFill/>
        </p:spPr>
      </p:pic>
      <p:pic>
        <p:nvPicPr>
          <p:cNvPr id="1032" name="Picture 8" descr="HJOERNELOGO"/>
          <p:cNvPicPr>
            <a:picLocks noChangeAspect="1" noChangeArrowheads="1"/>
          </p:cNvPicPr>
          <p:nvPr/>
        </p:nvPicPr>
        <p:blipFill>
          <a:blip r:embed="rId16" cstate="print"/>
          <a:srcRect/>
          <a:stretch>
            <a:fillRect/>
          </a:stretch>
        </p:blipFill>
        <p:spPr bwMode="auto">
          <a:xfrm>
            <a:off x="7212013" y="76200"/>
            <a:ext cx="1779587" cy="860425"/>
          </a:xfrm>
          <a:prstGeom prst="rect">
            <a:avLst/>
          </a:prstGeom>
          <a:noFill/>
        </p:spPr>
      </p:pic>
      <p:sp>
        <p:nvSpPr>
          <p:cNvPr id="1033" name="Rectangle 9"/>
          <p:cNvSpPr>
            <a:spLocks noChangeArrowheads="1"/>
          </p:cNvSpPr>
          <p:nvPr/>
        </p:nvSpPr>
        <p:spPr bwMode="auto">
          <a:xfrm>
            <a:off x="584200" y="106363"/>
            <a:ext cx="482600" cy="457200"/>
          </a:xfrm>
          <a:prstGeom prst="rect">
            <a:avLst/>
          </a:prstGeom>
          <a:noFill/>
          <a:ln w="9525">
            <a:noFill/>
            <a:miter lim="800000"/>
            <a:headEnd/>
            <a:tailEnd/>
          </a:ln>
        </p:spPr>
        <p:txBody>
          <a:bodyPr>
            <a:spAutoFit/>
          </a:bodyPr>
          <a:lstStyle/>
          <a:p>
            <a:endParaRPr lang="da-DK" sz="2400">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rgbClr val="3E2914"/>
          </a:solidFill>
          <a:latin typeface="+mn-lt"/>
          <a:ea typeface="+mn-ea"/>
          <a:cs typeface="+mn-cs"/>
        </a:defRPr>
      </a:lvl1pPr>
      <a:lvl2pPr marL="742950" indent="-285750" algn="l" rtl="0" fontAlgn="base">
        <a:spcBef>
          <a:spcPct val="20000"/>
        </a:spcBef>
        <a:spcAft>
          <a:spcPct val="0"/>
        </a:spcAft>
        <a:buChar char="–"/>
        <a:defRPr sz="2800">
          <a:solidFill>
            <a:srgbClr val="3E2914"/>
          </a:solidFill>
          <a:latin typeface="+mn-lt"/>
          <a:ea typeface="+mn-ea"/>
        </a:defRPr>
      </a:lvl2pPr>
      <a:lvl3pPr marL="1143000" indent="-228600" algn="l" rtl="0" fontAlgn="base">
        <a:spcBef>
          <a:spcPct val="20000"/>
        </a:spcBef>
        <a:spcAft>
          <a:spcPct val="0"/>
        </a:spcAft>
        <a:buChar char="•"/>
        <a:defRPr sz="2400">
          <a:solidFill>
            <a:srgbClr val="3E2914"/>
          </a:solidFill>
          <a:latin typeface="+mn-lt"/>
          <a:ea typeface="+mn-ea"/>
        </a:defRPr>
      </a:lvl3pPr>
      <a:lvl4pPr marL="1600200" indent="-228600" algn="l" rtl="0" fontAlgn="base">
        <a:spcBef>
          <a:spcPct val="20000"/>
        </a:spcBef>
        <a:spcAft>
          <a:spcPct val="0"/>
        </a:spcAft>
        <a:buChar char="–"/>
        <a:defRPr sz="2000">
          <a:solidFill>
            <a:srgbClr val="3E2914"/>
          </a:solidFill>
          <a:latin typeface="+mn-lt"/>
          <a:ea typeface="+mn-ea"/>
        </a:defRPr>
      </a:lvl4pPr>
      <a:lvl5pPr marL="2057400" indent="-228600" algn="l" rtl="0" fontAlgn="base">
        <a:spcBef>
          <a:spcPct val="20000"/>
        </a:spcBef>
        <a:spcAft>
          <a:spcPct val="0"/>
        </a:spcAft>
        <a:buChar char="»"/>
        <a:defRPr sz="2000">
          <a:solidFill>
            <a:srgbClr val="3E2914"/>
          </a:solidFill>
          <a:latin typeface="+mn-lt"/>
          <a:ea typeface="+mn-ea"/>
        </a:defRPr>
      </a:lvl5pPr>
      <a:lvl6pPr marL="2514600" indent="-228600" algn="l" rtl="0" fontAlgn="base">
        <a:spcBef>
          <a:spcPct val="20000"/>
        </a:spcBef>
        <a:spcAft>
          <a:spcPct val="0"/>
        </a:spcAft>
        <a:buChar char="»"/>
        <a:defRPr sz="2000">
          <a:solidFill>
            <a:srgbClr val="3E2914"/>
          </a:solidFill>
          <a:latin typeface="+mn-lt"/>
          <a:ea typeface="+mn-ea"/>
        </a:defRPr>
      </a:lvl6pPr>
      <a:lvl7pPr marL="2971800" indent="-228600" algn="l" rtl="0" fontAlgn="base">
        <a:spcBef>
          <a:spcPct val="20000"/>
        </a:spcBef>
        <a:spcAft>
          <a:spcPct val="0"/>
        </a:spcAft>
        <a:buChar char="»"/>
        <a:defRPr sz="2000">
          <a:solidFill>
            <a:srgbClr val="3E2914"/>
          </a:solidFill>
          <a:latin typeface="+mn-lt"/>
          <a:ea typeface="+mn-ea"/>
        </a:defRPr>
      </a:lvl7pPr>
      <a:lvl8pPr marL="3429000" indent="-228600" algn="l" rtl="0" fontAlgn="base">
        <a:spcBef>
          <a:spcPct val="20000"/>
        </a:spcBef>
        <a:spcAft>
          <a:spcPct val="0"/>
        </a:spcAft>
        <a:buChar char="»"/>
        <a:defRPr sz="2000">
          <a:solidFill>
            <a:srgbClr val="3E2914"/>
          </a:solidFill>
          <a:latin typeface="+mn-lt"/>
          <a:ea typeface="+mn-ea"/>
        </a:defRPr>
      </a:lvl8pPr>
      <a:lvl9pPr marL="3886200" indent="-228600" algn="l" rtl="0" fontAlgn="base">
        <a:spcBef>
          <a:spcPct val="20000"/>
        </a:spcBef>
        <a:spcAft>
          <a:spcPct val="0"/>
        </a:spcAft>
        <a:buChar char="»"/>
        <a:defRPr sz="2000">
          <a:solidFill>
            <a:srgbClr val="3E2914"/>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71EE1-2876-4BFD-86AF-F4AE34BB67BB}" type="datetimeFigureOut">
              <a:rPr lang="fr-FR" smtClean="0"/>
              <a:t>14/05/2012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2E069-2722-4251-9FBA-C1D6C0560B5B}" type="slidenum">
              <a:rPr lang="fr-FR" smtClean="0"/>
              <a:t>‹#›</a:t>
            </a:fld>
            <a:endParaRPr lang="fr-FR"/>
          </a:p>
        </p:txBody>
      </p:sp>
    </p:spTree>
    <p:extLst>
      <p:ext uri="{BB962C8B-B14F-4D97-AF65-F5344CB8AC3E}">
        <p14:creationId xmlns:p14="http://schemas.microsoft.com/office/powerpoint/2010/main" val="1780872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6.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hyperlink" Target="http://www.fao.org/climatechange/climatesmart/en"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6257925" y="4595813"/>
            <a:ext cx="184150" cy="457200"/>
          </a:xfrm>
          <a:prstGeom prst="rect">
            <a:avLst/>
          </a:prstGeom>
          <a:noFill/>
          <a:ln w="9525">
            <a:noFill/>
            <a:miter lim="800000"/>
            <a:headEnd/>
            <a:tailEnd/>
          </a:ln>
        </p:spPr>
        <p:txBody>
          <a:bodyPr wrap="none">
            <a:spAutoFit/>
          </a:bodyPr>
          <a:lstStyle/>
          <a:p>
            <a:endParaRPr lang="da-DK" sz="2400">
              <a:solidFill>
                <a:schemeClr val="tx1"/>
              </a:solidFill>
              <a:latin typeface="Arial" charset="0"/>
            </a:endParaRPr>
          </a:p>
        </p:txBody>
      </p:sp>
      <p:sp>
        <p:nvSpPr>
          <p:cNvPr id="5" name="Title 3"/>
          <p:cNvSpPr txBox="1">
            <a:spLocks/>
          </p:cNvSpPr>
          <p:nvPr/>
        </p:nvSpPr>
        <p:spPr>
          <a:xfrm>
            <a:off x="0" y="3933056"/>
            <a:ext cx="9144000" cy="1224136"/>
          </a:xfrm>
          <a:prstGeom prst="rect">
            <a:avLst/>
          </a:prstGeom>
        </p:spPr>
        <p:txBody>
          <a:bodyPr>
            <a:noAutofit/>
          </a:bodyPr>
          <a:lstStyle/>
          <a:p>
            <a:pPr lvl="0" algn="ctr" defTabSz="360000" eaLnBrk="1" hangingPunct="1">
              <a:defRPr/>
            </a:pPr>
            <a:r>
              <a:rPr lang="en-GB" sz="3200" b="1" kern="0" dirty="0" smtClean="0">
                <a:solidFill>
                  <a:srgbClr val="480000"/>
                </a:solidFill>
                <a:latin typeface="Arial" pitchFamily="34" charset="0"/>
                <a:ea typeface="Times New Roman" pitchFamily="18" charset="0"/>
                <a:cs typeface="+mj-cs"/>
              </a:rPr>
              <a:t>Strengthening partnership </a:t>
            </a:r>
            <a:r>
              <a:rPr lang="en-GB" sz="3200" b="1" kern="0" dirty="0">
                <a:solidFill>
                  <a:srgbClr val="480000"/>
                </a:solidFill>
                <a:latin typeface="Arial" pitchFamily="34" charset="0"/>
                <a:ea typeface="Times New Roman" pitchFamily="18" charset="0"/>
                <a:cs typeface="+mj-cs"/>
              </a:rPr>
              <a:t>to promote climate-smart agriculture in </a:t>
            </a:r>
            <a:r>
              <a:rPr lang="en-GB" sz="3200" b="1" kern="0" dirty="0" smtClean="0">
                <a:solidFill>
                  <a:srgbClr val="480000"/>
                </a:solidFill>
                <a:latin typeface="Arial" pitchFamily="34" charset="0"/>
                <a:ea typeface="Times New Roman" pitchFamily="18" charset="0"/>
                <a:cs typeface="+mj-cs"/>
              </a:rPr>
              <a:t>West Africa</a:t>
            </a:r>
            <a:endParaRPr lang="en-US" sz="3200" b="1" kern="0" dirty="0">
              <a:solidFill>
                <a:srgbClr val="480000"/>
              </a:solidFill>
              <a:latin typeface="Arial" pitchFamily="34" charset="0"/>
              <a:ea typeface="Times New Roman" pitchFamily="18" charset="0"/>
              <a:cs typeface="+mj-cs"/>
            </a:endParaRPr>
          </a:p>
          <a:p>
            <a:pPr marL="0" marR="0" lvl="0" indent="0" algn="ctr" defTabSz="914400" rtl="0" eaLnBrk="1" fontAlgn="base" latinLnBrk="0" hangingPunct="1">
              <a:lnSpc>
                <a:spcPts val="1500"/>
              </a:lnSpc>
              <a:spcBef>
                <a:spcPct val="0"/>
              </a:spcBef>
              <a:spcAft>
                <a:spcPct val="0"/>
              </a:spcAft>
              <a:buClrTx/>
              <a:buSzTx/>
              <a:buFontTx/>
              <a:buNone/>
              <a:tabLst/>
              <a:defRPr/>
            </a:pPr>
            <a:endParaRPr kumimoji="0" lang="en-US" sz="3200" b="1" i="0" u="none" strike="noStrike" kern="0" cap="none" spc="0" normalizeH="0" baseline="0" noProof="0" dirty="0" smtClean="0">
              <a:ln>
                <a:noFill/>
              </a:ln>
              <a:solidFill>
                <a:srgbClr val="480000"/>
              </a:solidFill>
              <a:effectLst/>
              <a:uLnTx/>
              <a:uFillTx/>
              <a:latin typeface="Arial" pitchFamily="34" charset="0"/>
              <a:ea typeface="Times New Roman" pitchFamily="18" charset="0"/>
              <a:cs typeface="+mj-cs"/>
            </a:endParaRPr>
          </a:p>
        </p:txBody>
      </p:sp>
      <p:sp>
        <p:nvSpPr>
          <p:cNvPr id="2" name="TextBox 1"/>
          <p:cNvSpPr txBox="1"/>
          <p:nvPr/>
        </p:nvSpPr>
        <p:spPr>
          <a:xfrm>
            <a:off x="5200600" y="5491211"/>
            <a:ext cx="3923928" cy="707886"/>
          </a:xfrm>
          <a:prstGeom prst="rect">
            <a:avLst/>
          </a:prstGeom>
          <a:noFill/>
        </p:spPr>
        <p:txBody>
          <a:bodyPr wrap="square" rtlCol="0">
            <a:spAutoFit/>
          </a:bodyPr>
          <a:lstStyle/>
          <a:p>
            <a:pPr algn="ctr"/>
            <a:r>
              <a:rPr lang="fr-FR" sz="2400" b="1" dirty="0" smtClean="0"/>
              <a:t>Robert Zougmoré</a:t>
            </a:r>
          </a:p>
          <a:p>
            <a:pPr algn="ctr"/>
            <a:r>
              <a:rPr lang="fr-FR" sz="1600" b="1" dirty="0"/>
              <a:t>CCAFS West </a:t>
            </a:r>
            <a:r>
              <a:rPr lang="fr-FR" sz="1600" b="1" dirty="0" err="1" smtClean="0"/>
              <a:t>Africa</a:t>
            </a:r>
            <a:r>
              <a:rPr lang="fr-FR" sz="1600" b="1" dirty="0" smtClean="0"/>
              <a:t> Program Leader </a:t>
            </a:r>
            <a:endParaRPr lang="fr-FR"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txBox="1">
            <a:spLocks/>
          </p:cNvSpPr>
          <p:nvPr/>
        </p:nvSpPr>
        <p:spPr bwMode="auto">
          <a:xfrm>
            <a:off x="179512"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r>
              <a:rPr lang="en-US" sz="4400" dirty="0" smtClean="0">
                <a:solidFill>
                  <a:schemeClr val="tx2"/>
                </a:solidFill>
                <a:cs typeface="Calibri" pitchFamily="34" charset="0"/>
              </a:rPr>
              <a:t>We need mitigation options</a:t>
            </a:r>
            <a:endParaRPr lang="en-US" sz="4400" dirty="0">
              <a:solidFill>
                <a:schemeClr val="tx2"/>
              </a:solidFill>
              <a:cs typeface="Calibri" pitchFamily="34" charset="0"/>
            </a:endParaRPr>
          </a:p>
        </p:txBody>
      </p:sp>
      <p:graphicFrame>
        <p:nvGraphicFramePr>
          <p:cNvPr id="3" name="Diagram 2"/>
          <p:cNvGraphicFramePr/>
          <p:nvPr>
            <p:extLst>
              <p:ext uri="{D42A27DB-BD31-4B8C-83A1-F6EECF244321}">
                <p14:modId xmlns:p14="http://schemas.microsoft.com/office/powerpoint/2010/main" val="4267608638"/>
              </p:ext>
            </p:extLst>
          </p:nvPr>
        </p:nvGraphicFramePr>
        <p:xfrm>
          <a:off x="174184" y="1052736"/>
          <a:ext cx="8832304" cy="5437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3529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9512" y="44624"/>
            <a:ext cx="7848872" cy="1296144"/>
          </a:xfrm>
          <a:prstGeom prst="rect">
            <a:avLst/>
          </a:prstGeom>
        </p:spPr>
        <p:txBody>
          <a:bodyPr/>
          <a:lstStyle/>
          <a:p>
            <a:pPr>
              <a:defRPr/>
            </a:pPr>
            <a:r>
              <a:rPr lang="en-US" sz="4000" b="1" dirty="0" smtClean="0">
                <a:solidFill>
                  <a:schemeClr val="tx2"/>
                </a:solidFill>
                <a:latin typeface="Calibri" pitchFamily="34" charset="0"/>
                <a:ea typeface="+mj-ea"/>
                <a:cs typeface="Calibri" pitchFamily="34" charset="0"/>
              </a:rPr>
              <a:t>Importance of trees </a:t>
            </a:r>
            <a:r>
              <a:rPr lang="en-US" sz="4000" b="1" dirty="0">
                <a:solidFill>
                  <a:schemeClr val="tx2"/>
                </a:solidFill>
                <a:latin typeface="Calibri" pitchFamily="34" charset="0"/>
                <a:ea typeface="+mj-ea"/>
                <a:cs typeface="Calibri" pitchFamily="34" charset="0"/>
              </a:rPr>
              <a:t>in fields and farming </a:t>
            </a:r>
            <a:r>
              <a:rPr lang="en-US" sz="4000" b="1" dirty="0" smtClean="0">
                <a:solidFill>
                  <a:schemeClr val="tx2"/>
                </a:solidFill>
                <a:latin typeface="Calibri" pitchFamily="34" charset="0"/>
                <a:ea typeface="+mj-ea"/>
                <a:cs typeface="Calibri" pitchFamily="34" charset="0"/>
              </a:rPr>
              <a:t>landscapes</a:t>
            </a:r>
            <a:endParaRPr lang="en-US" sz="4000" b="1" dirty="0">
              <a:solidFill>
                <a:schemeClr val="tx2"/>
              </a:solidFill>
              <a:latin typeface="Calibri" pitchFamily="34" charset="0"/>
              <a:ea typeface="+mj-ea"/>
              <a:cs typeface="Calibri" pitchFamily="34" charset="0"/>
            </a:endParaRPr>
          </a:p>
        </p:txBody>
      </p:sp>
      <p:pic>
        <p:nvPicPr>
          <p:cNvPr id="3075" name="Picture 3" descr="Picture7.jpg"/>
          <p:cNvPicPr>
            <a:picLocks noChangeAspect="1" noChangeArrowheads="1"/>
          </p:cNvPicPr>
          <p:nvPr/>
        </p:nvPicPr>
        <p:blipFill>
          <a:blip r:embed="rId3"/>
          <a:srcRect r="48897" b="48386"/>
          <a:stretch>
            <a:fillRect/>
          </a:stretch>
        </p:blipFill>
        <p:spPr bwMode="auto">
          <a:xfrm>
            <a:off x="683568" y="1450898"/>
            <a:ext cx="7776864" cy="5146454"/>
          </a:xfrm>
          <a:prstGeom prst="rect">
            <a:avLst/>
          </a:prstGeom>
          <a:noFill/>
          <a:ln w="9525">
            <a:noFill/>
            <a:miter lim="800000"/>
            <a:headEnd/>
            <a:tailEnd/>
          </a:ln>
        </p:spPr>
      </p:pic>
    </p:spTree>
    <p:extLst>
      <p:ext uri="{BB962C8B-B14F-4D97-AF65-F5344CB8AC3E}">
        <p14:creationId xmlns:p14="http://schemas.microsoft.com/office/powerpoint/2010/main" val="1536061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 y="44624"/>
            <a:ext cx="8579296" cy="1143000"/>
          </a:xfrm>
        </p:spPr>
        <p:txBody>
          <a:bodyPr>
            <a:normAutofit fontScale="90000"/>
          </a:bodyPr>
          <a:lstStyle/>
          <a:p>
            <a:pPr algn="l"/>
            <a:r>
              <a:rPr lang="en-US" b="1" dirty="0" smtClean="0">
                <a:solidFill>
                  <a:srgbClr val="FF0000"/>
                </a:solidFill>
                <a:latin typeface="Calibri" pitchFamily="34" charset="0"/>
                <a:cs typeface="Calibri" pitchFamily="34" charset="0"/>
              </a:rPr>
              <a:t>Are there opportunities to </a:t>
            </a:r>
            <a:r>
              <a:rPr lang="en-US" b="1" dirty="0">
                <a:solidFill>
                  <a:srgbClr val="FF0000"/>
                </a:solidFill>
                <a:latin typeface="Calibri" pitchFamily="34" charset="0"/>
                <a:cs typeface="Calibri" pitchFamily="34" charset="0"/>
              </a:rPr>
              <a:t>reduce</a:t>
            </a:r>
            <a:r>
              <a:rPr lang="en-US" b="1" dirty="0" smtClean="0">
                <a:solidFill>
                  <a:srgbClr val="FF0000"/>
                </a:solidFill>
                <a:latin typeface="Calibri" pitchFamily="34" charset="0"/>
                <a:cs typeface="Calibri" pitchFamily="34" charset="0"/>
              </a:rPr>
              <a:t> emissions </a:t>
            </a:r>
            <a:r>
              <a:rPr lang="en-US" b="1" dirty="0">
                <a:solidFill>
                  <a:srgbClr val="FF0000"/>
                </a:solidFill>
                <a:latin typeface="Calibri" pitchFamily="34" charset="0"/>
                <a:cs typeface="Calibri" pitchFamily="34" charset="0"/>
              </a:rPr>
              <a:t>or</a:t>
            </a:r>
            <a:r>
              <a:rPr lang="en-US" b="1" dirty="0" smtClean="0">
                <a:solidFill>
                  <a:srgbClr val="FF0000"/>
                </a:solidFill>
                <a:latin typeface="Calibri" pitchFamily="34" charset="0"/>
                <a:cs typeface="Calibri" pitchFamily="34" charset="0"/>
              </a:rPr>
              <a:t> increase sequestration?</a:t>
            </a:r>
            <a:endParaRPr lang="en-US" b="1" dirty="0">
              <a:solidFill>
                <a:srgbClr val="FF0000"/>
              </a:solidFill>
              <a:latin typeface="Calibri" pitchFamily="34" charset="0"/>
              <a:cs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54893484"/>
              </p:ext>
            </p:extLst>
          </p:nvPr>
        </p:nvGraphicFramePr>
        <p:xfrm>
          <a:off x="251520" y="1830044"/>
          <a:ext cx="8352928" cy="4172616"/>
        </p:xfrm>
        <a:graphic>
          <a:graphicData uri="http://schemas.openxmlformats.org/drawingml/2006/table">
            <a:tbl>
              <a:tblPr firstRow="1" bandRow="1">
                <a:tableStyleId>{5940675A-B579-460E-94D1-54222C63F5DA}</a:tableStyleId>
              </a:tblPr>
              <a:tblGrid>
                <a:gridCol w="2627964"/>
                <a:gridCol w="2655466"/>
                <a:gridCol w="3069498"/>
              </a:tblGrid>
              <a:tr h="685763">
                <a:tc>
                  <a:txBody>
                    <a:bodyPr/>
                    <a:lstStyle/>
                    <a:p>
                      <a:r>
                        <a:rPr lang="en-US" b="1" dirty="0" smtClean="0"/>
                        <a:t>Management option</a:t>
                      </a:r>
                      <a:endParaRPr lang="en-US" b="1" dirty="0"/>
                    </a:p>
                  </a:txBody>
                  <a:tcPr/>
                </a:tc>
                <a:tc>
                  <a:txBody>
                    <a:bodyPr/>
                    <a:lstStyle/>
                    <a:p>
                      <a:r>
                        <a:rPr lang="en-US" b="1" dirty="0" smtClean="0"/>
                        <a:t>Mitigation</a:t>
                      </a:r>
                      <a:r>
                        <a:rPr lang="en-US" b="1" baseline="0" dirty="0" smtClean="0"/>
                        <a:t> Potential</a:t>
                      </a:r>
                      <a:endParaRPr lang="en-US" b="1" dirty="0"/>
                    </a:p>
                  </a:txBody>
                  <a:tcPr/>
                </a:tc>
                <a:tc>
                  <a:txBody>
                    <a:bodyPr/>
                    <a:lstStyle/>
                    <a:p>
                      <a:r>
                        <a:rPr lang="en-US" b="1" baseline="0" dirty="0" smtClean="0"/>
                        <a:t>Actions required </a:t>
                      </a:r>
                      <a:endParaRPr lang="en-US" b="1" dirty="0"/>
                    </a:p>
                  </a:txBody>
                  <a:tcPr/>
                </a:tc>
              </a:tr>
              <a:tr h="685763">
                <a:tc>
                  <a:txBody>
                    <a:bodyPr/>
                    <a:lstStyle/>
                    <a:p>
                      <a:r>
                        <a:rPr lang="en-US" b="1" dirty="0" smtClean="0"/>
                        <a:t>Livestock</a:t>
                      </a:r>
                      <a:endParaRPr lang="en-US" b="1" dirty="0"/>
                    </a:p>
                  </a:txBody>
                  <a:tcPr/>
                </a:tc>
                <a:tc>
                  <a:txBody>
                    <a:bodyPr/>
                    <a:lstStyle/>
                    <a:p>
                      <a:r>
                        <a:rPr lang="en-US" dirty="0" smtClean="0"/>
                        <a:t>High</a:t>
                      </a:r>
                      <a:endParaRPr lang="en-US" dirty="0"/>
                    </a:p>
                  </a:txBody>
                  <a:tcPr/>
                </a:tc>
                <a:tc>
                  <a:txBody>
                    <a:bodyPr/>
                    <a:lstStyle/>
                    <a:p>
                      <a:r>
                        <a:rPr lang="en-US" dirty="0" smtClean="0"/>
                        <a:t>Technical</a:t>
                      </a:r>
                      <a:r>
                        <a:rPr lang="en-US" baseline="0" dirty="0" smtClean="0"/>
                        <a:t> options?</a:t>
                      </a:r>
                      <a:endParaRPr lang="en-US" dirty="0"/>
                    </a:p>
                  </a:txBody>
                  <a:tcPr/>
                </a:tc>
              </a:tr>
              <a:tr h="685763">
                <a:tc>
                  <a:txBody>
                    <a:bodyPr/>
                    <a:lstStyle/>
                    <a:p>
                      <a:r>
                        <a:rPr lang="en-US" b="1" dirty="0" smtClean="0"/>
                        <a:t>Soil C sequestration</a:t>
                      </a:r>
                      <a:endParaRPr lang="en-US" b="1" dirty="0"/>
                    </a:p>
                  </a:txBody>
                  <a:tcPr/>
                </a:tc>
                <a:tc>
                  <a:txBody>
                    <a:bodyPr/>
                    <a:lstStyle/>
                    <a:p>
                      <a:r>
                        <a:rPr lang="en-US" dirty="0" smtClean="0"/>
                        <a:t>Moderate</a:t>
                      </a:r>
                      <a:endParaRPr lang="en-US" dirty="0"/>
                    </a:p>
                  </a:txBody>
                  <a:tcPr/>
                </a:tc>
                <a:tc>
                  <a:txBody>
                    <a:bodyPr/>
                    <a:lstStyle/>
                    <a:p>
                      <a:r>
                        <a:rPr lang="en-US" dirty="0" smtClean="0"/>
                        <a:t>Incentives? Monitoring?</a:t>
                      </a:r>
                      <a:endParaRPr lang="en-US" dirty="0"/>
                    </a:p>
                  </a:txBody>
                  <a:tcPr/>
                </a:tc>
              </a:tr>
              <a:tr h="743801">
                <a:tc>
                  <a:txBody>
                    <a:bodyPr/>
                    <a:lstStyle/>
                    <a:p>
                      <a:r>
                        <a:rPr lang="en-US" b="1" dirty="0" smtClean="0"/>
                        <a:t>Reduced burning</a:t>
                      </a:r>
                      <a:endParaRPr lang="en-US" b="1" dirty="0"/>
                    </a:p>
                  </a:txBody>
                  <a:tcPr/>
                </a:tc>
                <a:tc>
                  <a:txBody>
                    <a:bodyPr/>
                    <a:lstStyle/>
                    <a:p>
                      <a:r>
                        <a:rPr lang="en-US" dirty="0" smtClean="0"/>
                        <a:t>Moderate</a:t>
                      </a:r>
                      <a:endParaRPr lang="en-US" dirty="0"/>
                    </a:p>
                  </a:txBody>
                  <a:tcPr/>
                </a:tc>
                <a:tc>
                  <a:txBody>
                    <a:bodyPr/>
                    <a:lstStyle/>
                    <a:p>
                      <a:r>
                        <a:rPr lang="en-US" dirty="0" smtClean="0"/>
                        <a:t>Technical options?</a:t>
                      </a:r>
                      <a:endParaRPr lang="en-US" dirty="0"/>
                    </a:p>
                  </a:txBody>
                  <a:tcPr/>
                </a:tc>
              </a:tr>
              <a:tr h="685763">
                <a:tc>
                  <a:txBody>
                    <a:bodyPr/>
                    <a:lstStyle/>
                    <a:p>
                      <a:r>
                        <a:rPr lang="en-US" b="1" dirty="0" smtClean="0"/>
                        <a:t>Land rehabilitation</a:t>
                      </a:r>
                      <a:endParaRPr lang="en-US" b="1" dirty="0"/>
                    </a:p>
                  </a:txBody>
                  <a:tcPr/>
                </a:tc>
                <a:tc>
                  <a:txBody>
                    <a:bodyPr/>
                    <a:lstStyle/>
                    <a:p>
                      <a:r>
                        <a:rPr lang="en-US" dirty="0" smtClean="0"/>
                        <a:t>Moderate</a:t>
                      </a:r>
                      <a:endParaRPr lang="en-US" dirty="0"/>
                    </a:p>
                  </a:txBody>
                  <a:tcPr/>
                </a:tc>
                <a:tc>
                  <a:txBody>
                    <a:bodyPr/>
                    <a:lstStyle/>
                    <a:p>
                      <a:r>
                        <a:rPr lang="en-US" dirty="0" smtClean="0"/>
                        <a:t>Investment</a:t>
                      </a:r>
                      <a:endParaRPr lang="en-US" dirty="0"/>
                    </a:p>
                  </a:txBody>
                  <a:tcPr/>
                </a:tc>
              </a:tr>
              <a:tr h="685763">
                <a:tc>
                  <a:txBody>
                    <a:bodyPr/>
                    <a:lstStyle/>
                    <a:p>
                      <a:r>
                        <a:rPr lang="en-US" b="1" dirty="0" smtClean="0"/>
                        <a:t>Fertilizer</a:t>
                      </a:r>
                      <a:endParaRPr lang="en-US" b="1" dirty="0"/>
                    </a:p>
                  </a:txBody>
                  <a:tcPr/>
                </a:tc>
                <a:tc>
                  <a:txBody>
                    <a:bodyPr/>
                    <a:lstStyle/>
                    <a:p>
                      <a:r>
                        <a:rPr lang="en-US" dirty="0" smtClean="0"/>
                        <a:t>Low</a:t>
                      </a:r>
                      <a:endParaRPr lang="en-US" dirty="0"/>
                    </a:p>
                  </a:txBody>
                  <a:tcPr/>
                </a:tc>
                <a:tc>
                  <a:txBody>
                    <a:bodyPr/>
                    <a:lstStyle/>
                    <a:p>
                      <a:r>
                        <a:rPr lang="en-US" dirty="0" smtClean="0"/>
                        <a:t>Future efficiencies, sustainable intensification?</a:t>
                      </a:r>
                      <a:endParaRPr lang="en-US" dirty="0"/>
                    </a:p>
                  </a:txBody>
                  <a:tcPr/>
                </a:tc>
              </a:tr>
            </a:tbl>
          </a:graphicData>
        </a:graphic>
      </p:graphicFrame>
    </p:spTree>
    <p:extLst>
      <p:ext uri="{BB962C8B-B14F-4D97-AF65-F5344CB8AC3E}">
        <p14:creationId xmlns:p14="http://schemas.microsoft.com/office/powerpoint/2010/main" val="3154991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srcRect/>
          <a:stretch>
            <a:fillRect/>
          </a:stretch>
        </p:blipFill>
        <p:spPr bwMode="auto">
          <a:xfrm>
            <a:off x="0" y="1"/>
            <a:ext cx="9245579" cy="6935538"/>
          </a:xfrm>
          <a:prstGeom prst="rect">
            <a:avLst/>
          </a:prstGeom>
          <a:noFill/>
          <a:ln w="9525">
            <a:noFill/>
            <a:miter lim="800000"/>
            <a:headEnd/>
            <a:tailEnd/>
          </a:ln>
          <a:effectLst/>
        </p:spPr>
      </p:pic>
      <p:sp>
        <p:nvSpPr>
          <p:cNvPr id="2" name="Title 1"/>
          <p:cNvSpPr>
            <a:spLocks noGrp="1"/>
          </p:cNvSpPr>
          <p:nvPr>
            <p:ph type="title"/>
          </p:nvPr>
        </p:nvSpPr>
        <p:spPr>
          <a:xfrm>
            <a:off x="395536" y="188640"/>
            <a:ext cx="8424936" cy="1143000"/>
          </a:xfrm>
          <a:solidFill>
            <a:schemeClr val="accent1">
              <a:lumMod val="50000"/>
            </a:schemeClr>
          </a:solidFill>
        </p:spPr>
        <p:txBody>
          <a:bodyPr>
            <a:noAutofit/>
          </a:bodyPr>
          <a:lstStyle/>
          <a:p>
            <a:r>
              <a:rPr lang="en-US" sz="4000" b="1" dirty="0" smtClean="0">
                <a:solidFill>
                  <a:schemeClr val="bg1"/>
                </a:solidFill>
                <a:latin typeface="Calibri"/>
                <a:cs typeface="Calibri"/>
              </a:rPr>
              <a:t>Mitigation: Changes in agricultural and landscape management</a:t>
            </a:r>
            <a:endParaRPr lang="en-US" sz="4000" b="1" dirty="0">
              <a:solidFill>
                <a:schemeClr val="bg1"/>
              </a:solidFill>
              <a:latin typeface="Calibri"/>
              <a:cs typeface="Calibri"/>
            </a:endParaRPr>
          </a:p>
        </p:txBody>
      </p:sp>
      <p:sp>
        <p:nvSpPr>
          <p:cNvPr id="5" name="Text Placeholder 4"/>
          <p:cNvSpPr>
            <a:spLocks noGrp="1"/>
          </p:cNvSpPr>
          <p:nvPr>
            <p:ph type="body" idx="1"/>
          </p:nvPr>
        </p:nvSpPr>
        <p:spPr>
          <a:xfrm>
            <a:off x="675828" y="1535113"/>
            <a:ext cx="4040188" cy="639762"/>
          </a:xfrm>
        </p:spPr>
        <p:txBody>
          <a:bodyPr>
            <a:noAutofit/>
          </a:bodyPr>
          <a:lstStyle/>
          <a:p>
            <a:r>
              <a:rPr lang="en-US" sz="4400" dirty="0" smtClean="0">
                <a:solidFill>
                  <a:srgbClr val="FFFFFF"/>
                </a:solidFill>
                <a:latin typeface="Calibri"/>
                <a:cs typeface="Calibri"/>
              </a:rPr>
              <a:t>Agriculture</a:t>
            </a:r>
            <a:endParaRPr lang="en-US" sz="4400" dirty="0">
              <a:solidFill>
                <a:srgbClr val="FFFFFF"/>
              </a:solidFill>
              <a:latin typeface="Calibri"/>
              <a:cs typeface="Calibri"/>
            </a:endParaRPr>
          </a:p>
        </p:txBody>
      </p:sp>
      <p:sp>
        <p:nvSpPr>
          <p:cNvPr id="3" name="Content Placeholder 2"/>
          <p:cNvSpPr>
            <a:spLocks noGrp="1"/>
          </p:cNvSpPr>
          <p:nvPr>
            <p:ph sz="half" idx="2"/>
          </p:nvPr>
        </p:nvSpPr>
        <p:spPr>
          <a:xfrm>
            <a:off x="457200" y="2214016"/>
            <a:ext cx="4330824" cy="3951288"/>
          </a:xfrm>
          <a:solidFill>
            <a:schemeClr val="accent1">
              <a:lumMod val="50000"/>
            </a:schemeClr>
          </a:solidFill>
        </p:spPr>
        <p:txBody>
          <a:bodyPr>
            <a:noAutofit/>
          </a:bodyPr>
          <a:lstStyle/>
          <a:p>
            <a:r>
              <a:rPr lang="en-US" sz="2800" b="1" dirty="0" smtClean="0">
                <a:solidFill>
                  <a:schemeClr val="bg1"/>
                </a:solidFill>
                <a:latin typeface="Calibri"/>
                <a:cs typeface="Calibri"/>
              </a:rPr>
              <a:t>Permanent plantings (trees, shrubs, grasses)</a:t>
            </a:r>
          </a:p>
          <a:p>
            <a:r>
              <a:rPr lang="en-US" sz="2800" b="1" dirty="0" smtClean="0">
                <a:solidFill>
                  <a:schemeClr val="bg1"/>
                </a:solidFill>
                <a:latin typeface="Calibri"/>
                <a:cs typeface="Calibri"/>
              </a:rPr>
              <a:t>Mixed farming systems-grasslands systems</a:t>
            </a:r>
          </a:p>
          <a:p>
            <a:r>
              <a:rPr lang="en-US" sz="2800" b="1" dirty="0" smtClean="0">
                <a:solidFill>
                  <a:schemeClr val="bg1"/>
                </a:solidFill>
                <a:latin typeface="Calibri"/>
                <a:cs typeface="Calibri"/>
              </a:rPr>
              <a:t>Conservation agriculture practices</a:t>
            </a:r>
          </a:p>
          <a:p>
            <a:r>
              <a:rPr lang="en-US" sz="2800" b="1" dirty="0" smtClean="0">
                <a:solidFill>
                  <a:schemeClr val="bg1"/>
                </a:solidFill>
                <a:latin typeface="Calibri"/>
                <a:cs typeface="Calibri"/>
              </a:rPr>
              <a:t>Manure management</a:t>
            </a:r>
          </a:p>
          <a:p>
            <a:r>
              <a:rPr lang="en-US" sz="2800" b="1" dirty="0" smtClean="0">
                <a:solidFill>
                  <a:schemeClr val="bg1"/>
                </a:solidFill>
                <a:latin typeface="Calibri"/>
                <a:cs typeface="Calibri"/>
              </a:rPr>
              <a:t>Ruminant nutrition</a:t>
            </a:r>
            <a:endParaRPr lang="en-US" sz="2800" b="1" dirty="0">
              <a:solidFill>
                <a:schemeClr val="bg1"/>
              </a:solidFill>
              <a:latin typeface="Calibri"/>
              <a:cs typeface="Calibri"/>
            </a:endParaRPr>
          </a:p>
        </p:txBody>
      </p:sp>
      <p:sp>
        <p:nvSpPr>
          <p:cNvPr id="6" name="Text Placeholder 5"/>
          <p:cNvSpPr>
            <a:spLocks noGrp="1"/>
          </p:cNvSpPr>
          <p:nvPr>
            <p:ph type="body" sz="quarter" idx="3"/>
          </p:nvPr>
        </p:nvSpPr>
        <p:spPr>
          <a:xfrm>
            <a:off x="5220072" y="1535113"/>
            <a:ext cx="4041775" cy="639762"/>
          </a:xfrm>
        </p:spPr>
        <p:txBody>
          <a:bodyPr>
            <a:noAutofit/>
          </a:bodyPr>
          <a:lstStyle/>
          <a:p>
            <a:r>
              <a:rPr lang="en-US" sz="4000" dirty="0" smtClean="0">
                <a:solidFill>
                  <a:srgbClr val="FFFFFF"/>
                </a:solidFill>
                <a:latin typeface="Calibri"/>
                <a:cs typeface="Calibri"/>
              </a:rPr>
              <a:t>Energy</a:t>
            </a:r>
            <a:endParaRPr lang="en-US" sz="4000" dirty="0">
              <a:solidFill>
                <a:srgbClr val="FFFFFF"/>
              </a:solidFill>
              <a:latin typeface="Calibri"/>
              <a:cs typeface="Calibri"/>
            </a:endParaRPr>
          </a:p>
        </p:txBody>
      </p:sp>
      <p:sp>
        <p:nvSpPr>
          <p:cNvPr id="7" name="Content Placeholder 6"/>
          <p:cNvSpPr>
            <a:spLocks noGrp="1"/>
          </p:cNvSpPr>
          <p:nvPr>
            <p:ph sz="quarter" idx="4"/>
          </p:nvPr>
        </p:nvSpPr>
        <p:spPr>
          <a:xfrm>
            <a:off x="5084621" y="2174875"/>
            <a:ext cx="3776472" cy="3997325"/>
          </a:xfrm>
          <a:solidFill>
            <a:schemeClr val="accent1">
              <a:lumMod val="50000"/>
            </a:schemeClr>
          </a:solidFill>
        </p:spPr>
        <p:txBody>
          <a:bodyPr/>
          <a:lstStyle/>
          <a:p>
            <a:r>
              <a:rPr lang="en-US" sz="2800" b="1" dirty="0" smtClean="0">
                <a:solidFill>
                  <a:srgbClr val="FFFFFF"/>
                </a:solidFill>
                <a:latin typeface="Calibri"/>
                <a:cs typeface="Calibri"/>
              </a:rPr>
              <a:t>Solar</a:t>
            </a:r>
          </a:p>
          <a:p>
            <a:r>
              <a:rPr lang="en-US" sz="2800" b="1" dirty="0" smtClean="0">
                <a:solidFill>
                  <a:srgbClr val="FFFFFF"/>
                </a:solidFill>
                <a:latin typeface="Calibri"/>
                <a:cs typeface="Calibri"/>
              </a:rPr>
              <a:t>Biogas</a:t>
            </a:r>
          </a:p>
          <a:p>
            <a:r>
              <a:rPr lang="en-US" sz="2800" b="1" dirty="0" smtClean="0">
                <a:solidFill>
                  <a:srgbClr val="FFFFFF"/>
                </a:solidFill>
                <a:latin typeface="Calibri"/>
                <a:cs typeface="Calibri"/>
              </a:rPr>
              <a:t>Tillage</a:t>
            </a:r>
          </a:p>
          <a:p>
            <a:r>
              <a:rPr lang="en-US" sz="2800" b="1" dirty="0" smtClean="0">
                <a:solidFill>
                  <a:srgbClr val="FFFFFF"/>
                </a:solidFill>
                <a:latin typeface="Calibri"/>
                <a:cs typeface="Calibri"/>
              </a:rPr>
              <a:t>Transport</a:t>
            </a:r>
            <a:endParaRPr lang="en-US" sz="2800" b="1" dirty="0">
              <a:solidFill>
                <a:srgbClr val="FFFFFF"/>
              </a:solidFill>
              <a:latin typeface="Calibri"/>
              <a:cs typeface="Calibri"/>
            </a:endParaRPr>
          </a:p>
        </p:txBody>
      </p:sp>
    </p:spTree>
    <p:extLst>
      <p:ext uri="{BB962C8B-B14F-4D97-AF65-F5344CB8AC3E}">
        <p14:creationId xmlns:p14="http://schemas.microsoft.com/office/powerpoint/2010/main" val="275036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srcRect/>
          <a:stretch>
            <a:fillRect/>
          </a:stretch>
        </p:blipFill>
        <p:spPr bwMode="auto">
          <a:xfrm>
            <a:off x="0" y="0"/>
            <a:ext cx="9144000" cy="2684463"/>
          </a:xfrm>
          <a:prstGeom prst="rect">
            <a:avLst/>
          </a:prstGeom>
          <a:noFill/>
          <a:ln w="9525" algn="ctr">
            <a:noFill/>
            <a:miter lim="800000"/>
            <a:headEnd/>
            <a:tailEnd/>
          </a:ln>
        </p:spPr>
      </p:pic>
      <p:sp>
        <p:nvSpPr>
          <p:cNvPr id="9219" name="Rectangle 2"/>
          <p:cNvSpPr>
            <a:spLocks noChangeArrowheads="1"/>
          </p:cNvSpPr>
          <p:nvPr/>
        </p:nvSpPr>
        <p:spPr bwMode="auto">
          <a:xfrm>
            <a:off x="0" y="3500438"/>
            <a:ext cx="3143250" cy="1714500"/>
          </a:xfrm>
          <a:prstGeom prst="rect">
            <a:avLst/>
          </a:prstGeom>
          <a:noFill/>
          <a:ln w="9525">
            <a:noFill/>
            <a:miter lim="800000"/>
            <a:headEnd/>
            <a:tailEnd/>
          </a:ln>
        </p:spPr>
        <p:txBody>
          <a:bodyPr lIns="0" tIns="0" rIns="0" bIns="0"/>
          <a:lstStyle/>
          <a:p>
            <a:pPr algn="ctr"/>
            <a:r>
              <a:rPr lang="en-US" sz="2800" b="0" i="1">
                <a:solidFill>
                  <a:schemeClr val="tx2"/>
                </a:solidFill>
              </a:rPr>
              <a:t>Evergreen agriculture with </a:t>
            </a:r>
          </a:p>
          <a:p>
            <a:pPr algn="ctr"/>
            <a:r>
              <a:rPr lang="en-US" sz="2800" b="0" i="1">
                <a:solidFill>
                  <a:schemeClr val="tx2"/>
                </a:solidFill>
              </a:rPr>
              <a:t>Faidherbia albida</a:t>
            </a:r>
          </a:p>
        </p:txBody>
      </p:sp>
      <p:pic>
        <p:nvPicPr>
          <p:cNvPr id="9220" name="Picture 2" descr="C:\Users\HNEUFE~1\AppData\Local\Temp\Rar$DI52.5128\kILIMO ENDELEVU MBARALI 8.JPG"/>
          <p:cNvPicPr>
            <a:picLocks noChangeAspect="1" noChangeArrowheads="1"/>
          </p:cNvPicPr>
          <p:nvPr/>
        </p:nvPicPr>
        <p:blipFill>
          <a:blip r:embed="rId4"/>
          <a:srcRect/>
          <a:stretch>
            <a:fillRect/>
          </a:stretch>
        </p:blipFill>
        <p:spPr bwMode="auto">
          <a:xfrm>
            <a:off x="3143250" y="2357438"/>
            <a:ext cx="6000750" cy="4500562"/>
          </a:xfrm>
          <a:prstGeom prst="rect">
            <a:avLst/>
          </a:prstGeom>
          <a:noFill/>
          <a:ln w="9525">
            <a:noFill/>
            <a:miter lim="800000"/>
            <a:headEnd/>
            <a:tailEnd/>
          </a:ln>
        </p:spPr>
      </p:pic>
    </p:spTree>
    <p:extLst>
      <p:ext uri="{BB962C8B-B14F-4D97-AF65-F5344CB8AC3E}">
        <p14:creationId xmlns:p14="http://schemas.microsoft.com/office/powerpoint/2010/main" val="3371812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1080120"/>
          </a:xfrm>
        </p:spPr>
        <p:txBody>
          <a:bodyPr>
            <a:noAutofit/>
          </a:bodyPr>
          <a:lstStyle/>
          <a:p>
            <a:pPr algn="l"/>
            <a:r>
              <a:rPr lang="en-US" sz="3600" b="1" dirty="0" smtClean="0">
                <a:solidFill>
                  <a:schemeClr val="tx1"/>
                </a:solidFill>
                <a:latin typeface="Calibri" pitchFamily="34" charset="0"/>
                <a:cs typeface="Calibri" pitchFamily="34" charset="0"/>
              </a:rPr>
              <a:t>Engaging multiple stakeholders to </a:t>
            </a:r>
            <a:br>
              <a:rPr lang="en-US" sz="3600" b="1" dirty="0" smtClean="0">
                <a:solidFill>
                  <a:schemeClr val="tx1"/>
                </a:solidFill>
                <a:latin typeface="Calibri" pitchFamily="34" charset="0"/>
                <a:cs typeface="Calibri" pitchFamily="34" charset="0"/>
              </a:rPr>
            </a:br>
            <a:r>
              <a:rPr lang="en-US" sz="3600" b="1" dirty="0" smtClean="0">
                <a:solidFill>
                  <a:schemeClr val="tx1"/>
                </a:solidFill>
                <a:latin typeface="Calibri" pitchFamily="34" charset="0"/>
                <a:cs typeface="Calibri" pitchFamily="34" charset="0"/>
              </a:rPr>
              <a:t>facilitate enhanced climatic risk management</a:t>
            </a:r>
            <a:endParaRPr lang="en-US" sz="3600" b="1" dirty="0">
              <a:solidFill>
                <a:schemeClr val="tx1"/>
              </a:solidFill>
              <a:latin typeface="Calibri" pitchFamily="34" charset="0"/>
              <a:cs typeface="Calibri" pitchFamily="34" charset="0"/>
            </a:endParaRPr>
          </a:p>
        </p:txBody>
      </p:sp>
      <p:sp>
        <p:nvSpPr>
          <p:cNvPr id="3" name="Content Placeholder 2"/>
          <p:cNvSpPr>
            <a:spLocks noGrp="1"/>
          </p:cNvSpPr>
          <p:nvPr>
            <p:ph idx="1"/>
          </p:nvPr>
        </p:nvSpPr>
        <p:spPr>
          <a:xfrm>
            <a:off x="304799" y="1295400"/>
            <a:ext cx="8572499" cy="761999"/>
          </a:xfrm>
        </p:spPr>
        <p:txBody>
          <a:bodyPr>
            <a:noAutofit/>
          </a:bodyPr>
          <a:lstStyle/>
          <a:p>
            <a:pPr>
              <a:spcBef>
                <a:spcPts val="0"/>
              </a:spcBef>
              <a:buNone/>
            </a:pPr>
            <a:endParaRPr lang="en-US" sz="1600" dirty="0">
              <a:solidFill>
                <a:srgbClr val="6633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40768"/>
            <a:ext cx="856895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720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1143000"/>
          </a:xfrm>
        </p:spPr>
        <p:txBody>
          <a:bodyPr>
            <a:noAutofit/>
          </a:bodyPr>
          <a:lstStyle/>
          <a:p>
            <a:pPr algn="l"/>
            <a:r>
              <a:rPr lang="en-US" sz="3600" b="1" kern="1200" dirty="0" smtClean="0">
                <a:latin typeface="Calibri" pitchFamily="34" charset="0"/>
                <a:cs typeface="Calibri" pitchFamily="34" charset="0"/>
              </a:rPr>
              <a:t>Early action: </a:t>
            </a:r>
            <a:r>
              <a:rPr lang="en-GB" sz="3600" b="1" kern="1200" dirty="0" smtClean="0">
                <a:latin typeface="Calibri" pitchFamily="34" charset="0"/>
                <a:cs typeface="Calibri" pitchFamily="34" charset="0"/>
              </a:rPr>
              <a:t>building </a:t>
            </a:r>
            <a:r>
              <a:rPr lang="en-GB" sz="3600" b="1" kern="1200" dirty="0">
                <a:latin typeface="Calibri" pitchFamily="34" charset="0"/>
                <a:cs typeface="Calibri" pitchFamily="34" charset="0"/>
              </a:rPr>
              <a:t>on proven </a:t>
            </a:r>
            <a:r>
              <a:rPr lang="en-GB" sz="3600" b="1" kern="1200" dirty="0" smtClean="0">
                <a:latin typeface="Calibri" pitchFamily="34" charset="0"/>
                <a:cs typeface="Calibri" pitchFamily="34" charset="0"/>
              </a:rPr>
              <a:t/>
            </a:r>
            <a:br>
              <a:rPr lang="en-GB" sz="3600" b="1" kern="1200" dirty="0" smtClean="0">
                <a:latin typeface="Calibri" pitchFamily="34" charset="0"/>
                <a:cs typeface="Calibri" pitchFamily="34" charset="0"/>
              </a:rPr>
            </a:br>
            <a:r>
              <a:rPr lang="en-GB" sz="3600" b="1" kern="1200" dirty="0" smtClean="0">
                <a:latin typeface="Calibri" pitchFamily="34" charset="0"/>
                <a:cs typeface="Calibri" pitchFamily="34" charset="0"/>
              </a:rPr>
              <a:t>technologies</a:t>
            </a:r>
            <a:r>
              <a:rPr lang="en-GB" sz="3600" b="1" kern="1200" dirty="0">
                <a:latin typeface="Calibri" pitchFamily="34" charset="0"/>
                <a:cs typeface="Calibri" pitchFamily="34" charset="0"/>
              </a:rPr>
              <a:t>, practices and approaches</a:t>
            </a:r>
            <a:endParaRPr lang="en-US" sz="3600" b="1" kern="1200" dirty="0">
              <a:latin typeface="Calibri" pitchFamily="34" charset="0"/>
              <a:cs typeface="Calibri" pitchFamily="34" charset="0"/>
            </a:endParaRPr>
          </a:p>
        </p:txBody>
      </p:sp>
      <p:sp>
        <p:nvSpPr>
          <p:cNvPr id="3" name="Content Placeholder 2"/>
          <p:cNvSpPr>
            <a:spLocks noGrp="1"/>
          </p:cNvSpPr>
          <p:nvPr>
            <p:ph idx="1"/>
          </p:nvPr>
        </p:nvSpPr>
        <p:spPr>
          <a:xfrm>
            <a:off x="107504" y="1484784"/>
            <a:ext cx="8964488" cy="4824536"/>
          </a:xfrm>
        </p:spPr>
        <p:txBody>
          <a:bodyPr/>
          <a:lstStyle/>
          <a:p>
            <a:r>
              <a:rPr lang="en-US" dirty="0"/>
              <a:t>Agroforestry </a:t>
            </a:r>
            <a:r>
              <a:rPr lang="en-US" dirty="0" smtClean="0"/>
              <a:t>systems-Conservation agriculture</a:t>
            </a:r>
            <a:endParaRPr lang="en-US" dirty="0"/>
          </a:p>
          <a:p>
            <a:r>
              <a:rPr lang="en-US" dirty="0" smtClean="0"/>
              <a:t>Soil and nutrient management</a:t>
            </a:r>
          </a:p>
          <a:p>
            <a:r>
              <a:rPr lang="en-US" dirty="0" smtClean="0"/>
              <a:t>Water harvesting and use</a:t>
            </a:r>
          </a:p>
          <a:p>
            <a:r>
              <a:rPr lang="en-US" dirty="0" smtClean="0"/>
              <a:t>Pest and disease control</a:t>
            </a:r>
          </a:p>
          <a:p>
            <a:r>
              <a:rPr lang="en-US" dirty="0" smtClean="0"/>
              <a:t>Resilient ecosystems</a:t>
            </a:r>
          </a:p>
          <a:p>
            <a:r>
              <a:rPr lang="en-US" dirty="0" smtClean="0"/>
              <a:t>Genetic resources</a:t>
            </a:r>
          </a:p>
          <a:p>
            <a:r>
              <a:rPr lang="en-US" dirty="0" smtClean="0"/>
              <a:t>Harvesting, processing and supply chains</a:t>
            </a:r>
          </a:p>
          <a:p>
            <a:pPr marL="0" indent="0" algn="ctr">
              <a:buNone/>
            </a:pPr>
            <a:r>
              <a:rPr lang="en-US" b="1" dirty="0" smtClean="0">
                <a:solidFill>
                  <a:srgbClr val="08034F"/>
                </a:solidFill>
              </a:rPr>
              <a:t>On-the-ground implementation (PAR)</a:t>
            </a:r>
            <a:endParaRPr lang="en-GB" b="1" dirty="0">
              <a:solidFill>
                <a:srgbClr val="08034F"/>
              </a:solidFill>
            </a:endParaRPr>
          </a:p>
          <a:p>
            <a:endParaRPr lang="en-US" dirty="0"/>
          </a:p>
        </p:txBody>
      </p:sp>
    </p:spTree>
    <p:extLst>
      <p:ext uri="{BB962C8B-B14F-4D97-AF65-F5344CB8AC3E}">
        <p14:creationId xmlns:p14="http://schemas.microsoft.com/office/powerpoint/2010/main" val="375275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Zai holes litewe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3908425"/>
            <a:ext cx="2925762"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FAO Burkina diguette construct liteweight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657600"/>
            <a:ext cx="2359025" cy="3200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4"/>
          <p:cNvSpPr txBox="1">
            <a:spLocks noChangeArrowheads="1"/>
          </p:cNvSpPr>
          <p:nvPr/>
        </p:nvSpPr>
        <p:spPr bwMode="auto">
          <a:xfrm>
            <a:off x="38100" y="0"/>
            <a:ext cx="91440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4000" b="1" dirty="0" smtClean="0">
                <a:solidFill>
                  <a:schemeClr val="tx2"/>
                </a:solidFill>
                <a:ea typeface="+mj-ea"/>
                <a:cs typeface="Calibri" pitchFamily="34" charset="0"/>
              </a:rPr>
              <a:t>But not only coping strategies</a:t>
            </a:r>
            <a:endParaRPr lang="en-US" sz="4000" b="1" dirty="0">
              <a:solidFill>
                <a:schemeClr val="tx2"/>
              </a:solidFill>
              <a:ea typeface="+mj-ea"/>
              <a:cs typeface="Calibri" pitchFamily="34" charset="0"/>
            </a:endParaRPr>
          </a:p>
          <a:p>
            <a:pPr>
              <a:spcBef>
                <a:spcPct val="50000"/>
              </a:spcBef>
            </a:pPr>
            <a:r>
              <a:rPr lang="en-US" sz="2800" dirty="0">
                <a:solidFill>
                  <a:schemeClr val="tx2"/>
                </a:solidFill>
                <a:latin typeface="+mj-lt"/>
                <a:ea typeface="+mj-ea"/>
                <a:cs typeface="Calibri" pitchFamily="34" charset="0"/>
              </a:rPr>
              <a:t>Rehabilitation, Prevention, </a:t>
            </a:r>
            <a:r>
              <a:rPr lang="en-US" sz="2800" dirty="0" smtClean="0">
                <a:solidFill>
                  <a:schemeClr val="tx2"/>
                </a:solidFill>
                <a:latin typeface="+mj-lt"/>
                <a:ea typeface="+mj-ea"/>
                <a:cs typeface="Calibri" pitchFamily="34" charset="0"/>
              </a:rPr>
              <a:t>sustainable intensification…</a:t>
            </a:r>
            <a:endParaRPr lang="en-US" sz="2800" dirty="0">
              <a:solidFill>
                <a:schemeClr val="tx2"/>
              </a:solidFill>
              <a:latin typeface="+mj-lt"/>
              <a:ea typeface="+mj-ea"/>
              <a:cs typeface="Calibri" pitchFamily="34" charset="0"/>
            </a:endParaRPr>
          </a:p>
        </p:txBody>
      </p:sp>
      <p:pic>
        <p:nvPicPr>
          <p:cNvPr id="5125" name="Picture 5" descr="P1010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75" y="1371600"/>
            <a:ext cx="331152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MVC-035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1371600"/>
            <a:ext cx="3233738"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FAO desertific afforestation litewe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343400"/>
            <a:ext cx="35052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FAO desertific tree seedling nursery dry area litewe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371600"/>
            <a:ext cx="1757363" cy="2667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6721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616841"/>
            <a:ext cx="2915816" cy="218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102-0271_IM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6284" y="1687508"/>
            <a:ext cx="2915816" cy="21862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ai pits"/>
          <p:cNvPicPr>
            <a:picLocks noChangeAspect="1" noChangeArrowheads="1"/>
          </p:cNvPicPr>
          <p:nvPr/>
        </p:nvPicPr>
        <p:blipFill>
          <a:blip r:embed="rId4"/>
          <a:srcRect/>
          <a:stretch>
            <a:fillRect/>
          </a:stretch>
        </p:blipFill>
        <p:spPr bwMode="auto">
          <a:xfrm>
            <a:off x="76314" y="1556792"/>
            <a:ext cx="3030722" cy="2316948"/>
          </a:xfrm>
          <a:prstGeom prst="rect">
            <a:avLst/>
          </a:prstGeom>
          <a:noFill/>
          <a:ln w="9525">
            <a:noFill/>
            <a:miter lim="800000"/>
            <a:headEnd/>
            <a:tailEnd/>
          </a:ln>
        </p:spPr>
      </p:pic>
      <p:pic>
        <p:nvPicPr>
          <p:cNvPr id="12" name="Picture 7" descr="IM (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6" y="4437112"/>
            <a:ext cx="3159858" cy="2368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323528" y="0"/>
            <a:ext cx="67687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3600" b="1" dirty="0" smtClean="0">
                <a:solidFill>
                  <a:schemeClr val="tx2"/>
                </a:solidFill>
                <a:ea typeface="+mj-ea"/>
                <a:cs typeface="Calibri" pitchFamily="34" charset="0"/>
              </a:rPr>
              <a:t>Integrated soil fertility and                 water  management</a:t>
            </a:r>
            <a:endParaRPr lang="en-US" sz="3600" b="1" dirty="0">
              <a:solidFill>
                <a:schemeClr val="tx2"/>
              </a:solidFill>
              <a:ea typeface="+mj-ea"/>
              <a:cs typeface="Calibri" pitchFamily="34" charset="0"/>
            </a:endParaRP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632" y="1376697"/>
            <a:ext cx="3882087" cy="257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100_09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9056" y="4005064"/>
            <a:ext cx="3882087" cy="256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203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a:srcRect/>
          <a:stretch>
            <a:fillRect/>
          </a:stretch>
        </p:blipFill>
        <p:spPr bwMode="auto">
          <a:xfrm>
            <a:off x="142844" y="500063"/>
            <a:ext cx="8786874" cy="6072187"/>
          </a:xfrm>
          <a:prstGeom prst="rect">
            <a:avLst/>
          </a:prstGeom>
          <a:noFill/>
          <a:ln w="9525">
            <a:noFill/>
            <a:miter lim="800000"/>
            <a:headEnd/>
            <a:tailEnd/>
          </a:ln>
          <a:effectLst/>
        </p:spPr>
      </p:pic>
      <p:pic>
        <p:nvPicPr>
          <p:cNvPr id="6" name="Picture 4" descr="RNA optima forma 3M"/>
          <p:cNvPicPr>
            <a:picLocks noChangeAspect="1" noChangeArrowheads="1"/>
          </p:cNvPicPr>
          <p:nvPr/>
        </p:nvPicPr>
        <p:blipFill>
          <a:blip r:embed="rId3"/>
          <a:srcRect l="6784" r="7097"/>
          <a:stretch>
            <a:fillRect/>
          </a:stretch>
        </p:blipFill>
        <p:spPr bwMode="auto">
          <a:xfrm>
            <a:off x="328505" y="700605"/>
            <a:ext cx="3883455" cy="2994869"/>
          </a:xfrm>
          <a:prstGeom prst="rect">
            <a:avLst/>
          </a:prstGeom>
          <a:noFill/>
          <a:ln w="9525">
            <a:noFill/>
            <a:miter lim="800000"/>
            <a:headEnd/>
            <a:tailEnd/>
          </a:ln>
        </p:spPr>
      </p:pic>
      <p:sp>
        <p:nvSpPr>
          <p:cNvPr id="7" name="Rectangle 6"/>
          <p:cNvSpPr/>
          <p:nvPr/>
        </p:nvSpPr>
        <p:spPr>
          <a:xfrm>
            <a:off x="522281" y="2931781"/>
            <a:ext cx="3495901" cy="707886"/>
          </a:xfrm>
          <a:prstGeom prst="rect">
            <a:avLst/>
          </a:prstGeom>
        </p:spPr>
        <p:txBody>
          <a:bodyPr wrap="square">
            <a:spAutoFit/>
          </a:bodyPr>
          <a:lstStyle/>
          <a:p>
            <a:r>
              <a:rPr lang="fr-FR" sz="2000" b="1" dirty="0" smtClean="0">
                <a:solidFill>
                  <a:srgbClr val="FFFF00"/>
                </a:solidFill>
                <a:latin typeface="Times New Roman" pitchFamily="18" charset="0"/>
                <a:cs typeface="Times New Roman" pitchFamily="18" charset="0"/>
              </a:rPr>
              <a:t>New AGF </a:t>
            </a:r>
            <a:r>
              <a:rPr lang="fr-FR" sz="2000" b="1" dirty="0" err="1" smtClean="0">
                <a:solidFill>
                  <a:srgbClr val="FFFF00"/>
                </a:solidFill>
                <a:latin typeface="Times New Roman" pitchFamily="18" charset="0"/>
                <a:cs typeface="Times New Roman" pitchFamily="18" charset="0"/>
              </a:rPr>
              <a:t>parklands</a:t>
            </a:r>
            <a:r>
              <a:rPr lang="fr-FR" sz="2000" b="1" dirty="0" smtClean="0">
                <a:solidFill>
                  <a:srgbClr val="FFFF00"/>
                </a:solidFill>
                <a:latin typeface="Times New Roman" pitchFamily="18" charset="0"/>
                <a:cs typeface="Times New Roman" pitchFamily="18" charset="0"/>
              </a:rPr>
              <a:t> in Zinder (</a:t>
            </a:r>
            <a:r>
              <a:rPr lang="fr-FR" sz="2000" b="1" i="1" dirty="0" err="1">
                <a:solidFill>
                  <a:srgbClr val="FFFF00"/>
                </a:solidFill>
                <a:latin typeface="Times New Roman" pitchFamily="18" charset="0"/>
                <a:cs typeface="Times New Roman" pitchFamily="18" charset="0"/>
              </a:rPr>
              <a:t>Faidherbia</a:t>
            </a:r>
            <a:r>
              <a:rPr lang="fr-FR" sz="2000" b="1" i="1" dirty="0">
                <a:solidFill>
                  <a:srgbClr val="FFFF00"/>
                </a:solidFill>
                <a:latin typeface="Times New Roman" pitchFamily="18" charset="0"/>
                <a:cs typeface="Times New Roman" pitchFamily="18" charset="0"/>
              </a:rPr>
              <a:t> </a:t>
            </a:r>
            <a:r>
              <a:rPr lang="fr-FR" sz="2000" b="1" i="1" dirty="0" err="1" smtClean="0">
                <a:solidFill>
                  <a:srgbClr val="FFFF00"/>
                </a:solidFill>
                <a:latin typeface="Times New Roman" pitchFamily="18" charset="0"/>
                <a:cs typeface="Times New Roman" pitchFamily="18" charset="0"/>
              </a:rPr>
              <a:t>Albida</a:t>
            </a:r>
            <a:r>
              <a:rPr lang="fr-FR" sz="2000" b="1" dirty="0" smtClean="0">
                <a:solidFill>
                  <a:srgbClr val="FFFF00"/>
                </a:solidFill>
                <a:latin typeface="Times New Roman" pitchFamily="18" charset="0"/>
                <a:cs typeface="Times New Roman" pitchFamily="18" charset="0"/>
              </a:rPr>
              <a:t>, ≈ 1 </a:t>
            </a:r>
            <a:r>
              <a:rPr lang="fr-FR" sz="2000" b="1" dirty="0">
                <a:solidFill>
                  <a:srgbClr val="FFFF00"/>
                </a:solidFill>
                <a:latin typeface="Times New Roman" pitchFamily="18" charset="0"/>
                <a:cs typeface="Times New Roman" pitchFamily="18" charset="0"/>
              </a:rPr>
              <a:t>M</a:t>
            </a:r>
            <a:r>
              <a:rPr lang="fr-FR" sz="2000" b="1" dirty="0" smtClean="0">
                <a:solidFill>
                  <a:srgbClr val="FFFF00"/>
                </a:solidFill>
                <a:latin typeface="Times New Roman" pitchFamily="18" charset="0"/>
                <a:cs typeface="Times New Roman" pitchFamily="18" charset="0"/>
              </a:rPr>
              <a:t> ha</a:t>
            </a:r>
            <a:endParaRPr lang="en-US" sz="2000" b="1" dirty="0">
              <a:solidFill>
                <a:srgbClr val="FFFF00"/>
              </a:solidFill>
              <a:latin typeface="Times New Roman" pitchFamily="18" charset="0"/>
              <a:cs typeface="Times New Roman" pitchFamily="18" charset="0"/>
            </a:endParaRPr>
          </a:p>
        </p:txBody>
      </p:sp>
      <p:pic>
        <p:nvPicPr>
          <p:cNvPr id="8" name="Picture 7"/>
          <p:cNvPicPr>
            <a:picLocks noChangeAspect="1" noChangeArrowheads="1"/>
          </p:cNvPicPr>
          <p:nvPr/>
        </p:nvPicPr>
        <p:blipFill>
          <a:blip r:embed="rId4"/>
          <a:srcRect/>
          <a:stretch>
            <a:fillRect/>
          </a:stretch>
        </p:blipFill>
        <p:spPr bwMode="auto">
          <a:xfrm>
            <a:off x="5349552" y="700605"/>
            <a:ext cx="3519540" cy="3092951"/>
          </a:xfrm>
          <a:prstGeom prst="rect">
            <a:avLst/>
          </a:prstGeom>
          <a:noFill/>
          <a:ln w="9525">
            <a:noFill/>
            <a:miter lim="800000"/>
            <a:headEnd/>
            <a:tailEnd/>
          </a:ln>
        </p:spPr>
      </p:pic>
      <p:sp>
        <p:nvSpPr>
          <p:cNvPr id="9" name="Rectangle 8"/>
          <p:cNvSpPr/>
          <p:nvPr/>
        </p:nvSpPr>
        <p:spPr>
          <a:xfrm>
            <a:off x="5383872" y="2777893"/>
            <a:ext cx="3760128" cy="1015663"/>
          </a:xfrm>
          <a:prstGeom prst="rect">
            <a:avLst/>
          </a:prstGeom>
        </p:spPr>
        <p:txBody>
          <a:bodyPr wrap="square">
            <a:spAutoFit/>
          </a:bodyPr>
          <a:lstStyle/>
          <a:p>
            <a:r>
              <a:rPr lang="fr-FR" sz="2000" b="1" dirty="0">
                <a:solidFill>
                  <a:srgbClr val="FFFF00"/>
                </a:solidFill>
                <a:latin typeface="Times New Roman" pitchFamily="18" charset="0"/>
                <a:cs typeface="Times New Roman" pitchFamily="18" charset="0"/>
              </a:rPr>
              <a:t>T</a:t>
            </a:r>
            <a:r>
              <a:rPr lang="fr-FR" sz="2000" b="1" dirty="0" smtClean="0">
                <a:solidFill>
                  <a:srgbClr val="FFFF00"/>
                </a:solidFill>
                <a:latin typeface="Times New Roman" pitchFamily="18" charset="0"/>
                <a:cs typeface="Times New Roman" pitchFamily="18" charset="0"/>
              </a:rPr>
              <a:t>his </a:t>
            </a:r>
            <a:r>
              <a:rPr lang="fr-FR" sz="2000" b="1" dirty="0" err="1">
                <a:solidFill>
                  <a:srgbClr val="FFFF00"/>
                </a:solidFill>
                <a:latin typeface="Times New Roman" pitchFamily="18" charset="0"/>
                <a:cs typeface="Times New Roman" pitchFamily="18" charset="0"/>
              </a:rPr>
              <a:t>farm</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family</a:t>
            </a:r>
            <a:r>
              <a:rPr lang="fr-FR" sz="2000" b="1" dirty="0">
                <a:solidFill>
                  <a:srgbClr val="FFFF00"/>
                </a:solidFill>
                <a:latin typeface="Times New Roman" pitchFamily="18" charset="0"/>
                <a:cs typeface="Times New Roman" pitchFamily="18" charset="0"/>
              </a:rPr>
              <a:t> has been </a:t>
            </a:r>
            <a:r>
              <a:rPr lang="fr-FR" sz="2000" b="1" dirty="0" err="1">
                <a:solidFill>
                  <a:srgbClr val="FFFF00"/>
                </a:solidFill>
                <a:latin typeface="Times New Roman" pitchFamily="18" charset="0"/>
                <a:cs typeface="Times New Roman" pitchFamily="18" charset="0"/>
              </a:rPr>
              <a:t>food</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secure</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since</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they</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began</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rehabilitation</a:t>
            </a:r>
            <a:endParaRPr lang="nl-NL" sz="2000" b="1" dirty="0">
              <a:solidFill>
                <a:srgbClr val="FFFF00"/>
              </a:solidFill>
              <a:latin typeface="Times New Roman" pitchFamily="18" charset="0"/>
              <a:cs typeface="Times New Roman" pitchFamily="18" charset="0"/>
            </a:endParaRPr>
          </a:p>
        </p:txBody>
      </p:sp>
      <p:sp>
        <p:nvSpPr>
          <p:cNvPr id="10" name="Rectangle 9"/>
          <p:cNvSpPr/>
          <p:nvPr/>
        </p:nvSpPr>
        <p:spPr>
          <a:xfrm>
            <a:off x="179512" y="54274"/>
            <a:ext cx="7200800" cy="1200329"/>
          </a:xfrm>
          <a:prstGeom prst="rect">
            <a:avLst/>
          </a:prstGeom>
        </p:spPr>
        <p:txBody>
          <a:bodyPr wrap="square">
            <a:spAutoFit/>
          </a:bodyPr>
          <a:lstStyle/>
          <a:p>
            <a:r>
              <a:rPr lang="fr-FR" sz="3600" b="1" dirty="0" err="1" smtClean="0">
                <a:solidFill>
                  <a:schemeClr val="tx2"/>
                </a:solidFill>
                <a:latin typeface="Calibri" pitchFamily="34" charset="0"/>
                <a:ea typeface="+mj-ea"/>
                <a:cs typeface="Calibri" pitchFamily="34" charset="0"/>
              </a:rPr>
              <a:t>Naturally</a:t>
            </a:r>
            <a:r>
              <a:rPr lang="fr-FR" sz="3600" b="1" dirty="0" smtClean="0">
                <a:solidFill>
                  <a:schemeClr val="tx2"/>
                </a:solidFill>
                <a:latin typeface="Calibri" pitchFamily="34" charset="0"/>
                <a:ea typeface="+mj-ea"/>
                <a:cs typeface="Calibri" pitchFamily="34" charset="0"/>
              </a:rPr>
              <a:t> </a:t>
            </a:r>
            <a:r>
              <a:rPr lang="fr-FR" sz="3600" b="1" dirty="0" err="1">
                <a:solidFill>
                  <a:schemeClr val="tx2"/>
                </a:solidFill>
                <a:latin typeface="Calibri" pitchFamily="34" charset="0"/>
                <a:ea typeface="+mj-ea"/>
                <a:cs typeface="Calibri" pitchFamily="34" charset="0"/>
              </a:rPr>
              <a:t>assisted</a:t>
            </a:r>
            <a:r>
              <a:rPr lang="fr-FR" sz="3600" b="1" dirty="0">
                <a:solidFill>
                  <a:schemeClr val="tx2"/>
                </a:solidFill>
                <a:latin typeface="Calibri" pitchFamily="34" charset="0"/>
                <a:ea typeface="+mj-ea"/>
                <a:cs typeface="Calibri" pitchFamily="34" charset="0"/>
              </a:rPr>
              <a:t> </a:t>
            </a:r>
            <a:r>
              <a:rPr lang="fr-FR" sz="3600" b="1" dirty="0" err="1">
                <a:solidFill>
                  <a:schemeClr val="tx2"/>
                </a:solidFill>
                <a:latin typeface="Calibri" pitchFamily="34" charset="0"/>
                <a:ea typeface="+mj-ea"/>
                <a:cs typeface="Calibri" pitchFamily="34" charset="0"/>
              </a:rPr>
              <a:t>tree</a:t>
            </a:r>
            <a:r>
              <a:rPr lang="fr-FR" sz="3600" b="1" dirty="0">
                <a:solidFill>
                  <a:schemeClr val="tx2"/>
                </a:solidFill>
                <a:latin typeface="Calibri" pitchFamily="34" charset="0"/>
                <a:ea typeface="+mj-ea"/>
                <a:cs typeface="Calibri" pitchFamily="34" charset="0"/>
              </a:rPr>
              <a:t> </a:t>
            </a:r>
            <a:r>
              <a:rPr lang="fr-FR" sz="3600" b="1" dirty="0" err="1">
                <a:solidFill>
                  <a:schemeClr val="tx2"/>
                </a:solidFill>
                <a:latin typeface="Calibri" pitchFamily="34" charset="0"/>
                <a:ea typeface="+mj-ea"/>
                <a:cs typeface="Calibri" pitchFamily="34" charset="0"/>
              </a:rPr>
              <a:t>regeneration</a:t>
            </a:r>
            <a:r>
              <a:rPr lang="fr-FR" sz="3600" b="1" dirty="0">
                <a:solidFill>
                  <a:schemeClr val="tx2"/>
                </a:solidFill>
                <a:latin typeface="Calibri" pitchFamily="34" charset="0"/>
                <a:ea typeface="+mj-ea"/>
                <a:cs typeface="Calibri" pitchFamily="34" charset="0"/>
              </a:rPr>
              <a:t> in Niger</a:t>
            </a:r>
          </a:p>
        </p:txBody>
      </p:sp>
    </p:spTree>
    <p:extLst>
      <p:ext uri="{BB962C8B-B14F-4D97-AF65-F5344CB8AC3E}">
        <p14:creationId xmlns:p14="http://schemas.microsoft.com/office/powerpoint/2010/main" val="3530340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447800" y="883763"/>
            <a:ext cx="6019800" cy="5237990"/>
          </a:xfrm>
          <a:prstGeom prst="rect">
            <a:avLst/>
          </a:prstGeom>
          <a:noFill/>
          <a:ln w="9525">
            <a:noFill/>
            <a:miter lim="800000"/>
            <a:headEnd/>
            <a:tailEnd/>
          </a:ln>
          <a:effectLst/>
        </p:spPr>
      </p:pic>
      <p:sp>
        <p:nvSpPr>
          <p:cNvPr id="7" name="Text Box 3"/>
          <p:cNvSpPr txBox="1">
            <a:spLocks noChangeArrowheads="1"/>
          </p:cNvSpPr>
          <p:nvPr/>
        </p:nvSpPr>
        <p:spPr bwMode="auto">
          <a:xfrm>
            <a:off x="304800" y="3505200"/>
            <a:ext cx="2971800" cy="1569660"/>
          </a:xfrm>
          <a:prstGeom prst="rect">
            <a:avLst/>
          </a:prstGeom>
          <a:noFill/>
          <a:ln w="9525">
            <a:noFill/>
            <a:miter lim="800000"/>
            <a:headEnd/>
            <a:tailEnd/>
          </a:ln>
          <a:effectLst/>
        </p:spPr>
        <p:txBody>
          <a:bodyPr wrap="square">
            <a:spAutoFit/>
          </a:bodyPr>
          <a:lstStyle/>
          <a:p>
            <a:r>
              <a:rPr lang="en-US" sz="2400" dirty="0" smtClean="0"/>
              <a:t>To 2090, taking 14 climate models</a:t>
            </a:r>
          </a:p>
          <a:p>
            <a:endParaRPr lang="en-US" sz="2400" dirty="0" smtClean="0"/>
          </a:p>
          <a:p>
            <a:r>
              <a:rPr lang="en-US" sz="2400" dirty="0" smtClean="0"/>
              <a:t>Four degree rise</a:t>
            </a:r>
            <a:endParaRPr lang="en-US" sz="2400" dirty="0"/>
          </a:p>
        </p:txBody>
      </p:sp>
      <p:sp>
        <p:nvSpPr>
          <p:cNvPr id="8" name="Text Box 6"/>
          <p:cNvSpPr txBox="1">
            <a:spLocks noChangeArrowheads="1"/>
          </p:cNvSpPr>
          <p:nvPr/>
        </p:nvSpPr>
        <p:spPr bwMode="auto">
          <a:xfrm>
            <a:off x="0" y="6435684"/>
            <a:ext cx="3628622" cy="400110"/>
          </a:xfrm>
          <a:prstGeom prst="rect">
            <a:avLst/>
          </a:prstGeom>
          <a:solidFill>
            <a:schemeClr val="bg1"/>
          </a:solidFill>
          <a:ln w="9525">
            <a:noFill/>
            <a:miter lim="800000"/>
            <a:headEnd/>
            <a:tailEnd/>
          </a:ln>
          <a:effectLst/>
        </p:spPr>
        <p:txBody>
          <a:bodyPr wrap="none">
            <a:spAutoFit/>
          </a:bodyPr>
          <a:lstStyle/>
          <a:p>
            <a:r>
              <a:rPr lang="en-GB" sz="2000" i="1" dirty="0">
                <a:latin typeface="Calibri" pitchFamily="34" charset="0"/>
              </a:rPr>
              <a:t>Thornton et al. (2010</a:t>
            </a:r>
            <a:r>
              <a:rPr lang="en-GB" sz="2000" i="1" dirty="0" smtClean="0">
                <a:latin typeface="Calibri" pitchFamily="34" charset="0"/>
              </a:rPr>
              <a:t>) ILRI/CCAFS</a:t>
            </a:r>
          </a:p>
        </p:txBody>
      </p:sp>
      <p:pic>
        <p:nvPicPr>
          <p:cNvPr id="83969" name="Picture 1"/>
          <p:cNvPicPr>
            <a:picLocks noChangeAspect="1" noChangeArrowheads="1"/>
          </p:cNvPicPr>
          <p:nvPr/>
        </p:nvPicPr>
        <p:blipFill>
          <a:blip cstate="print"/>
          <a:srcRect/>
          <a:stretch>
            <a:fillRect/>
          </a:stretch>
        </p:blipFill>
        <p:spPr bwMode="auto">
          <a:xfrm>
            <a:off x="6588224" y="3274143"/>
            <a:ext cx="808142" cy="1595017"/>
          </a:xfrm>
          <a:prstGeom prst="rect">
            <a:avLst/>
          </a:prstGeom>
          <a:noFill/>
          <a:ln w="9525">
            <a:noFill/>
            <a:miter lim="800000"/>
            <a:headEnd/>
            <a:tailEnd/>
          </a:ln>
        </p:spPr>
      </p:pic>
      <p:sp>
        <p:nvSpPr>
          <p:cNvPr id="10" name="TextBox 9"/>
          <p:cNvSpPr txBox="1"/>
          <p:nvPr/>
        </p:nvSpPr>
        <p:spPr>
          <a:xfrm>
            <a:off x="7315200" y="3276600"/>
            <a:ext cx="1981200" cy="1631216"/>
          </a:xfrm>
          <a:prstGeom prst="rect">
            <a:avLst/>
          </a:prstGeom>
          <a:solidFill>
            <a:schemeClr val="bg1"/>
          </a:solidFill>
        </p:spPr>
        <p:txBody>
          <a:bodyPr wrap="square" rtlCol="0">
            <a:spAutoFit/>
          </a:bodyPr>
          <a:lstStyle/>
          <a:p>
            <a:r>
              <a:rPr lang="en-US" sz="2000" dirty="0" smtClean="0">
                <a:latin typeface="Calibri" pitchFamily="34" charset="0"/>
              </a:rPr>
              <a:t>&gt;20% loss</a:t>
            </a:r>
          </a:p>
          <a:p>
            <a:r>
              <a:rPr lang="en-US" sz="2000" dirty="0" smtClean="0">
                <a:latin typeface="Calibri" pitchFamily="34" charset="0"/>
              </a:rPr>
              <a:t>5-20% loss</a:t>
            </a:r>
          </a:p>
          <a:p>
            <a:r>
              <a:rPr lang="en-US" sz="2000" dirty="0" smtClean="0">
                <a:latin typeface="Calibri" pitchFamily="34" charset="0"/>
              </a:rPr>
              <a:t>No change</a:t>
            </a:r>
          </a:p>
          <a:p>
            <a:r>
              <a:rPr lang="en-US" sz="2000" dirty="0" smtClean="0">
                <a:latin typeface="Calibri" pitchFamily="34" charset="0"/>
              </a:rPr>
              <a:t>5-20% gain</a:t>
            </a:r>
          </a:p>
          <a:p>
            <a:r>
              <a:rPr lang="en-US" sz="2000" dirty="0" smtClean="0">
                <a:latin typeface="Calibri" pitchFamily="34" charset="0"/>
              </a:rPr>
              <a:t>&gt;20% gain</a:t>
            </a:r>
          </a:p>
        </p:txBody>
      </p:sp>
      <p:sp>
        <p:nvSpPr>
          <p:cNvPr id="11" name="TextBox 10"/>
          <p:cNvSpPr txBox="1"/>
          <p:nvPr/>
        </p:nvSpPr>
        <p:spPr>
          <a:xfrm>
            <a:off x="6477000" y="1066800"/>
            <a:ext cx="1164560" cy="646331"/>
          </a:xfrm>
          <a:prstGeom prst="rect">
            <a:avLst/>
          </a:prstGeom>
          <a:solidFill>
            <a:schemeClr val="bg1"/>
          </a:solidFill>
        </p:spPr>
        <p:txBody>
          <a:bodyPr wrap="square" rtlCol="0">
            <a:spAutoFit/>
          </a:bodyPr>
          <a:lstStyle/>
          <a:p>
            <a:r>
              <a:rPr lang="en-US" dirty="0" smtClean="0"/>
              <a:t>       </a:t>
            </a:r>
          </a:p>
          <a:p>
            <a:endParaRPr lang="en-GB" dirty="0"/>
          </a:p>
        </p:txBody>
      </p:sp>
      <p:sp>
        <p:nvSpPr>
          <p:cNvPr id="12" name="Title 1"/>
          <p:cNvSpPr txBox="1">
            <a:spLocks/>
          </p:cNvSpPr>
          <p:nvPr/>
        </p:nvSpPr>
        <p:spPr>
          <a:xfrm>
            <a:off x="6248400" y="1747387"/>
            <a:ext cx="2895600" cy="1537597"/>
          </a:xfrm>
          <a:prstGeom prst="rect">
            <a:avLst/>
          </a:prstGeom>
          <a:solidFill>
            <a:schemeClr val="bg1"/>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i="0" u="none" strike="noStrike" kern="1200" cap="none" spc="0" normalizeH="0" baseline="0" noProof="0" dirty="0" smtClean="0">
                <a:ln>
                  <a:noFill/>
                </a:ln>
                <a:solidFill>
                  <a:schemeClr val="tx1"/>
                </a:solidFill>
                <a:effectLst/>
                <a:uLnTx/>
                <a:uFillTx/>
                <a:latin typeface="Calibri" pitchFamily="34" charset="0"/>
                <a:ea typeface="+mj-ea"/>
                <a:cs typeface="+mj-cs"/>
              </a:rPr>
              <a:t>Length of growing period (%) </a:t>
            </a:r>
            <a:endParaRPr kumimoji="0" lang="en-US" sz="2400" i="0" u="none" strike="noStrike" kern="1200" cap="none" spc="0" normalizeH="0" baseline="0" noProof="0" dirty="0">
              <a:ln>
                <a:noFill/>
              </a:ln>
              <a:solidFill>
                <a:schemeClr val="tx1"/>
              </a:solidFill>
              <a:effectLst/>
              <a:uLnTx/>
              <a:uFillTx/>
              <a:latin typeface="Calibri" pitchFamily="34" charset="0"/>
              <a:ea typeface="+mj-ea"/>
              <a:cs typeface="+mj-cs"/>
            </a:endParaRPr>
          </a:p>
        </p:txBody>
      </p:sp>
      <p:sp>
        <p:nvSpPr>
          <p:cNvPr id="13" name="Title 12"/>
          <p:cNvSpPr>
            <a:spLocks noGrp="1"/>
          </p:cNvSpPr>
          <p:nvPr>
            <p:ph type="title"/>
          </p:nvPr>
        </p:nvSpPr>
        <p:spPr>
          <a:xfrm>
            <a:off x="0" y="0"/>
            <a:ext cx="6948264" cy="1340768"/>
          </a:xfrm>
          <a:solidFill>
            <a:schemeClr val="bg1"/>
          </a:solidFill>
        </p:spPr>
        <p:txBody>
          <a:bodyPr>
            <a:noAutofit/>
          </a:bodyPr>
          <a:lstStyle/>
          <a:p>
            <a:r>
              <a:rPr lang="en-US" sz="4000" b="1" dirty="0" smtClean="0">
                <a:latin typeface="Calibri" pitchFamily="34" charset="0"/>
              </a:rPr>
              <a:t>Length of growing season is likely to decline..</a:t>
            </a:r>
            <a:endParaRPr lang="en-GB" sz="4000" b="1" dirty="0">
              <a:latin typeface="Calibri" pitchFamily="34" charset="0"/>
            </a:endParaRPr>
          </a:p>
        </p:txBody>
      </p:sp>
      <p:sp>
        <p:nvSpPr>
          <p:cNvPr id="14" name="TextBox 13"/>
          <p:cNvSpPr txBox="1"/>
          <p:nvPr/>
        </p:nvSpPr>
        <p:spPr>
          <a:xfrm>
            <a:off x="6804248" y="908720"/>
            <a:ext cx="761747" cy="369332"/>
          </a:xfrm>
          <a:prstGeom prst="rect">
            <a:avLst/>
          </a:prstGeom>
          <a:solidFill>
            <a:schemeClr val="bg1"/>
          </a:solidFill>
        </p:spPr>
        <p:txBody>
          <a:bodyPr wrap="none" rtlCol="0">
            <a:spAutoFit/>
          </a:bodyPr>
          <a:lstStyle/>
          <a:p>
            <a:r>
              <a:rPr lang="en-US" dirty="0" smtClean="0"/>
              <a:t>         </a:t>
            </a:r>
            <a:endParaRPr lang="en-GB" dirty="0"/>
          </a:p>
        </p:txBody>
      </p:sp>
    </p:spTree>
    <p:extLst>
      <p:ext uri="{BB962C8B-B14F-4D97-AF65-F5344CB8AC3E}">
        <p14:creationId xmlns:p14="http://schemas.microsoft.com/office/powerpoint/2010/main" val="7106969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extLst>
              <p:ext uri="{D42A27DB-BD31-4B8C-83A1-F6EECF244321}">
                <p14:modId xmlns:p14="http://schemas.microsoft.com/office/powerpoint/2010/main" val="269672016"/>
              </p:ext>
            </p:extLst>
          </p:nvPr>
        </p:nvGraphicFramePr>
        <p:xfrm>
          <a:off x="623888" y="1340768"/>
          <a:ext cx="7948612" cy="4806950"/>
        </p:xfrm>
        <a:graphic>
          <a:graphicData uri="http://schemas.openxmlformats.org/presentationml/2006/ole">
            <mc:AlternateContent xmlns:mc="http://schemas.openxmlformats.org/markup-compatibility/2006">
              <mc:Choice xmlns:v="urn:schemas-microsoft-com:vml" Requires="v">
                <p:oleObj spid="_x0000_s1076" name="Chart" r:id="rId4" imgW="7953268" imgH="4810216" progId="MSGraph.Chart.8">
                  <p:embed followColorScheme="full"/>
                </p:oleObj>
              </mc:Choice>
              <mc:Fallback>
                <p:oleObj name="Chart" r:id="rId4" imgW="7953268" imgH="4810216" progId="MSGraph.Chart.8">
                  <p:embed followColorScheme="full"/>
                  <p:pic>
                    <p:nvPicPr>
                      <p:cNvPr id="0" name=""/>
                      <p:cNvPicPr>
                        <a:picLocks noChangeAspect="1" noChangeArrowheads="1"/>
                      </p:cNvPicPr>
                      <p:nvPr/>
                    </p:nvPicPr>
                    <p:blipFill>
                      <a:blip r:embed="rId5"/>
                      <a:srcRect/>
                      <a:stretch>
                        <a:fillRect/>
                      </a:stretch>
                    </p:blipFill>
                    <p:spPr bwMode="auto">
                      <a:xfrm>
                        <a:off x="623888" y="1340768"/>
                        <a:ext cx="7948612" cy="480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Text Box 4"/>
          <p:cNvSpPr txBox="1">
            <a:spLocks noChangeArrowheads="1"/>
          </p:cNvSpPr>
          <p:nvPr/>
        </p:nvSpPr>
        <p:spPr bwMode="auto">
          <a:xfrm rot="-5400000">
            <a:off x="411162" y="3240088"/>
            <a:ext cx="1920875" cy="457200"/>
          </a:xfrm>
          <a:prstGeom prst="rect">
            <a:avLst/>
          </a:prstGeom>
          <a:noFill/>
          <a:ln w="9525">
            <a:noFill/>
            <a:miter lim="800000"/>
            <a:headEnd/>
            <a:tailEnd/>
          </a:ln>
        </p:spPr>
        <p:txBody>
          <a:bodyPr wrap="none">
            <a:spAutoFit/>
          </a:bodyPr>
          <a:lstStyle/>
          <a:p>
            <a:r>
              <a:rPr lang="en-US" sz="2400">
                <a:solidFill>
                  <a:srgbClr val="000000"/>
                </a:solidFill>
                <a:latin typeface="Arial" charset="0"/>
              </a:rPr>
              <a:t>Yield (t ha</a:t>
            </a:r>
            <a:r>
              <a:rPr lang="en-US" sz="2400" baseline="30000">
                <a:solidFill>
                  <a:srgbClr val="000000"/>
                </a:solidFill>
                <a:latin typeface="Arial" charset="0"/>
              </a:rPr>
              <a:t>-1</a:t>
            </a:r>
            <a:r>
              <a:rPr lang="en-US" sz="2400">
                <a:solidFill>
                  <a:srgbClr val="000000"/>
                </a:solidFill>
                <a:latin typeface="Arial" charset="0"/>
              </a:rPr>
              <a:t>)</a:t>
            </a:r>
          </a:p>
        </p:txBody>
      </p:sp>
      <p:sp>
        <p:nvSpPr>
          <p:cNvPr id="4" name="Rectangle 2"/>
          <p:cNvSpPr txBox="1">
            <a:spLocks noChangeArrowheads="1"/>
          </p:cNvSpPr>
          <p:nvPr/>
        </p:nvSpPr>
        <p:spPr>
          <a:xfrm>
            <a:off x="179512" y="44624"/>
            <a:ext cx="8964488" cy="990600"/>
          </a:xfrm>
          <a:prstGeom prst="rect">
            <a:avLst/>
          </a:prstGeom>
        </p:spPr>
        <p:txBody>
          <a:bodyPr>
            <a:noAutofit/>
          </a:bodyPr>
          <a:lstStyle/>
          <a:p>
            <a:pPr>
              <a:defRPr/>
            </a:pPr>
            <a:r>
              <a:rPr lang="en-GB" sz="3200" b="1" dirty="0">
                <a:solidFill>
                  <a:schemeClr val="tx2"/>
                </a:solidFill>
                <a:latin typeface="Calibri" pitchFamily="34" charset="0"/>
                <a:ea typeface="+mj-ea"/>
                <a:cs typeface="Calibri" pitchFamily="34" charset="0"/>
              </a:rPr>
              <a:t>Increased resilience to inter-annual rainfall variability in improved fallow systems in Malawi</a:t>
            </a:r>
            <a:endParaRPr lang="en-US" sz="3200" b="1" dirty="0">
              <a:solidFill>
                <a:schemeClr val="tx2"/>
              </a:solidFill>
              <a:latin typeface="Calibri" pitchFamily="34" charset="0"/>
              <a:ea typeface="+mj-ea"/>
              <a:cs typeface="Calibri" pitchFamily="34" charset="0"/>
            </a:endParaRPr>
          </a:p>
        </p:txBody>
      </p:sp>
    </p:spTree>
    <p:extLst>
      <p:ext uri="{BB962C8B-B14F-4D97-AF65-F5344CB8AC3E}">
        <p14:creationId xmlns:p14="http://schemas.microsoft.com/office/powerpoint/2010/main" val="2188544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082840" cy="778098"/>
          </a:xfrm>
        </p:spPr>
        <p:txBody>
          <a:bodyPr>
            <a:normAutofit/>
          </a:bodyPr>
          <a:lstStyle/>
          <a:p>
            <a:pPr algn="l"/>
            <a:r>
              <a:rPr lang="en-US" b="1" dirty="0" smtClean="0">
                <a:latin typeface="Calibri" pitchFamily="34" charset="0"/>
                <a:cs typeface="Calibri" pitchFamily="34" charset="0"/>
              </a:rPr>
              <a:t>Institutional &amp; policy options</a:t>
            </a:r>
            <a:endParaRPr lang="en-US" b="1" dirty="0">
              <a:latin typeface="Calibri" pitchFamily="34" charset="0"/>
              <a:cs typeface="Calibri" pitchFamily="34" charset="0"/>
            </a:endParaRPr>
          </a:p>
        </p:txBody>
      </p:sp>
      <p:sp>
        <p:nvSpPr>
          <p:cNvPr id="3" name="Content Placeholder 2"/>
          <p:cNvSpPr>
            <a:spLocks noGrp="1"/>
          </p:cNvSpPr>
          <p:nvPr>
            <p:ph idx="1"/>
          </p:nvPr>
        </p:nvSpPr>
        <p:spPr>
          <a:xfrm>
            <a:off x="323528" y="836712"/>
            <a:ext cx="8424936" cy="5674568"/>
          </a:xfrm>
        </p:spPr>
        <p:txBody>
          <a:bodyPr/>
          <a:lstStyle/>
          <a:p>
            <a:r>
              <a:rPr lang="en-US" dirty="0">
                <a:latin typeface="Calibri" pitchFamily="34" charset="0"/>
                <a:cs typeface="Calibri" pitchFamily="34" charset="0"/>
              </a:rPr>
              <a:t>Enabling policy environment</a:t>
            </a:r>
          </a:p>
          <a:p>
            <a:r>
              <a:rPr lang="en-US" dirty="0">
                <a:latin typeface="Calibri" pitchFamily="34" charset="0"/>
                <a:cs typeface="Calibri" pitchFamily="34" charset="0"/>
              </a:rPr>
              <a:t>Information </a:t>
            </a:r>
            <a:r>
              <a:rPr lang="en-US" dirty="0" smtClean="0">
                <a:latin typeface="Calibri" pitchFamily="34" charset="0"/>
                <a:cs typeface="Calibri" pitchFamily="34" charset="0"/>
              </a:rPr>
              <a:t>production </a:t>
            </a:r>
            <a:r>
              <a:rPr lang="en-US" dirty="0">
                <a:latin typeface="Calibri" pitchFamily="34" charset="0"/>
                <a:cs typeface="Calibri" pitchFamily="34" charset="0"/>
              </a:rPr>
              <a:t>and dissemination</a:t>
            </a:r>
          </a:p>
          <a:p>
            <a:r>
              <a:rPr lang="en-US" dirty="0">
                <a:latin typeface="Calibri" pitchFamily="34" charset="0"/>
                <a:cs typeface="Calibri" pitchFamily="34" charset="0"/>
              </a:rPr>
              <a:t>Climate data and information gaps</a:t>
            </a:r>
          </a:p>
          <a:p>
            <a:r>
              <a:rPr lang="en-US" dirty="0">
                <a:latin typeface="Calibri" pitchFamily="34" charset="0"/>
                <a:cs typeface="Calibri" pitchFamily="34" charset="0"/>
              </a:rPr>
              <a:t>Dissemination mechanisms</a:t>
            </a:r>
          </a:p>
          <a:p>
            <a:r>
              <a:rPr lang="en-US" dirty="0">
                <a:latin typeface="Calibri" pitchFamily="34" charset="0"/>
                <a:cs typeface="Calibri" pitchFamily="34" charset="0"/>
              </a:rPr>
              <a:t>Preparing institutions at the grassroots</a:t>
            </a:r>
          </a:p>
          <a:p>
            <a:r>
              <a:rPr lang="en-US" dirty="0">
                <a:latin typeface="Calibri" pitchFamily="34" charset="0"/>
                <a:cs typeface="Calibri" pitchFamily="34" charset="0"/>
              </a:rPr>
              <a:t>Institutions to support financing and insurance </a:t>
            </a:r>
            <a:r>
              <a:rPr lang="en-US" dirty="0" smtClean="0">
                <a:latin typeface="Calibri" pitchFamily="34" charset="0"/>
                <a:cs typeface="Calibri" pitchFamily="34" charset="0"/>
              </a:rPr>
              <a:t>needs</a:t>
            </a:r>
          </a:p>
          <a:p>
            <a:r>
              <a:rPr lang="en-US" dirty="0">
                <a:latin typeface="Calibri" pitchFamily="34" charset="0"/>
                <a:cs typeface="Calibri" pitchFamily="34" charset="0"/>
              </a:rPr>
              <a:t>Adaptation through awareness creation and </a:t>
            </a:r>
            <a:r>
              <a:rPr lang="en-US" dirty="0" smtClean="0">
                <a:latin typeface="Calibri" pitchFamily="34" charset="0"/>
                <a:cs typeface="Calibri" pitchFamily="34" charset="0"/>
              </a:rPr>
              <a:t>empowerment</a:t>
            </a:r>
            <a:endParaRPr lang="en-US" dirty="0">
              <a:latin typeface="Calibri" pitchFamily="34" charset="0"/>
              <a:cs typeface="Calibri" pitchFamily="34" charset="0"/>
            </a:endParaRPr>
          </a:p>
          <a:p>
            <a:r>
              <a:rPr lang="en-US" dirty="0" smtClean="0">
                <a:latin typeface="Calibri" pitchFamily="34" charset="0"/>
                <a:cs typeface="Calibri" pitchFamily="34" charset="0"/>
              </a:rPr>
              <a:t>Education of </a:t>
            </a:r>
            <a:r>
              <a:rPr lang="en-US" dirty="0">
                <a:latin typeface="Calibri" pitchFamily="34" charset="0"/>
                <a:cs typeface="Calibri" pitchFamily="34" charset="0"/>
              </a:rPr>
              <a:t>future </a:t>
            </a:r>
            <a:r>
              <a:rPr lang="en-US" dirty="0" smtClean="0">
                <a:latin typeface="Calibri" pitchFamily="34" charset="0"/>
                <a:cs typeface="Calibri" pitchFamily="34" charset="0"/>
              </a:rPr>
              <a:t>generations (curricula)</a:t>
            </a:r>
            <a:endParaRPr lang="en-US" dirty="0">
              <a:latin typeface="Calibri" pitchFamily="34" charset="0"/>
              <a:cs typeface="Calibri" pitchFamily="34" charset="0"/>
            </a:endParaRPr>
          </a:p>
          <a:p>
            <a:endParaRPr lang="en-US" dirty="0">
              <a:latin typeface="Calibri" pitchFamily="34" charset="0"/>
              <a:cs typeface="Calibri" pitchFamily="34" charset="0"/>
            </a:endParaRPr>
          </a:p>
          <a:p>
            <a:endParaRPr lang="en-US" dirty="0">
              <a:latin typeface="Calibri" pitchFamily="34" charset="0"/>
              <a:cs typeface="Calibri" pitchFamily="34" charset="0"/>
            </a:endParaRPr>
          </a:p>
        </p:txBody>
      </p:sp>
    </p:spTree>
    <p:extLst>
      <p:ext uri="{BB962C8B-B14F-4D97-AF65-F5344CB8AC3E}">
        <p14:creationId xmlns:p14="http://schemas.microsoft.com/office/powerpoint/2010/main" val="2462171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srcRect/>
          <a:stretch>
            <a:fillRect/>
          </a:stretch>
        </p:blipFill>
        <p:spPr bwMode="auto">
          <a:xfrm>
            <a:off x="1676400" y="44624"/>
            <a:ext cx="5144616" cy="5144616"/>
          </a:xfrm>
          <a:prstGeom prst="rect">
            <a:avLst/>
          </a:prstGeom>
          <a:noFill/>
          <a:ln w="9525">
            <a:solidFill>
              <a:schemeClr val="tx1"/>
            </a:solidFill>
            <a:miter lim="800000"/>
            <a:headEnd/>
            <a:tailEnd/>
          </a:ln>
          <a:effectLst/>
        </p:spPr>
      </p:pic>
      <p:sp>
        <p:nvSpPr>
          <p:cNvPr id="4" name="TextBox 3"/>
          <p:cNvSpPr txBox="1"/>
          <p:nvPr/>
        </p:nvSpPr>
        <p:spPr>
          <a:xfrm>
            <a:off x="35496" y="5229200"/>
            <a:ext cx="8357865" cy="954107"/>
          </a:xfrm>
          <a:prstGeom prst="rect">
            <a:avLst/>
          </a:prstGeom>
          <a:noFill/>
        </p:spPr>
        <p:txBody>
          <a:bodyPr wrap="none" rtlCol="0">
            <a:spAutoFit/>
          </a:bodyPr>
          <a:lstStyle/>
          <a:p>
            <a:r>
              <a:rPr lang="en-US" sz="2800" b="1" dirty="0" smtClean="0">
                <a:solidFill>
                  <a:srgbClr val="0000CC"/>
                </a:solidFill>
              </a:rPr>
              <a:t>The Political Dimension: </a:t>
            </a:r>
          </a:p>
          <a:p>
            <a:r>
              <a:rPr lang="en-US" sz="2800" b="1" dirty="0" smtClean="0">
                <a:solidFill>
                  <a:srgbClr val="0000CC"/>
                </a:solidFill>
              </a:rPr>
              <a:t>African Union’s pre-Durban COP17 publication </a:t>
            </a:r>
            <a:endParaRPr lang="en-US" sz="2800" b="1" dirty="0">
              <a:solidFill>
                <a:srgbClr val="0000CC"/>
              </a:solidFill>
            </a:endParaRPr>
          </a:p>
        </p:txBody>
      </p:sp>
    </p:spTree>
    <p:extLst>
      <p:ext uri="{BB962C8B-B14F-4D97-AF65-F5344CB8AC3E}">
        <p14:creationId xmlns:p14="http://schemas.microsoft.com/office/powerpoint/2010/main" val="3274204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txBox="1">
            <a:spLocks/>
          </p:cNvSpPr>
          <p:nvPr/>
        </p:nvSpPr>
        <p:spPr bwMode="auto">
          <a:xfrm>
            <a:off x="457200" y="116632"/>
            <a:ext cx="82296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algn="ctr"/>
            <a:r>
              <a:rPr lang="en-US" sz="4400" dirty="0" smtClean="0">
                <a:solidFill>
                  <a:schemeClr val="tx2"/>
                </a:solidFill>
                <a:cs typeface="Calibri" pitchFamily="34" charset="0"/>
              </a:rPr>
              <a:t>Way forwards?</a:t>
            </a:r>
            <a:endParaRPr lang="en-US" sz="4400" dirty="0">
              <a:solidFill>
                <a:schemeClr val="tx2"/>
              </a:solidFill>
              <a:cs typeface="Calibri" pitchFamily="34" charset="0"/>
            </a:endParaRPr>
          </a:p>
        </p:txBody>
      </p:sp>
      <p:sp>
        <p:nvSpPr>
          <p:cNvPr id="4" name="Content Placeholder 2"/>
          <p:cNvSpPr txBox="1">
            <a:spLocks/>
          </p:cNvSpPr>
          <p:nvPr/>
        </p:nvSpPr>
        <p:spPr>
          <a:xfrm>
            <a:off x="107504" y="836712"/>
            <a:ext cx="9036496" cy="4824536"/>
          </a:xfrm>
          <a:prstGeom prst="rect">
            <a:avLst/>
          </a:prstGeom>
        </p:spPr>
        <p:txBody>
          <a:bodyPr/>
          <a:lstStyle/>
          <a:p>
            <a:pPr marL="342900" indent="-342900">
              <a:lnSpc>
                <a:spcPct val="150000"/>
              </a:lnSpc>
              <a:spcBef>
                <a:spcPts val="0"/>
              </a:spcBef>
              <a:buFontTx/>
              <a:buChar char="•"/>
              <a:defRPr/>
            </a:pPr>
            <a:r>
              <a:rPr lang="en-US" sz="2400" b="1" kern="0" dirty="0">
                <a:cs typeface="Calibri" pitchFamily="34" charset="0"/>
              </a:rPr>
              <a:t>Provide an enabling legal and political environment</a:t>
            </a:r>
          </a:p>
          <a:p>
            <a:pPr marL="342900" indent="-342900">
              <a:lnSpc>
                <a:spcPct val="150000"/>
              </a:lnSpc>
              <a:spcBef>
                <a:spcPts val="0"/>
              </a:spcBef>
              <a:buFontTx/>
              <a:buChar char="•"/>
              <a:defRPr/>
            </a:pPr>
            <a:r>
              <a:rPr lang="en-US" sz="2400" b="1" kern="0" dirty="0">
                <a:cs typeface="Calibri" pitchFamily="34" charset="0"/>
              </a:rPr>
              <a:t>Improve market accessibility</a:t>
            </a:r>
          </a:p>
          <a:p>
            <a:pPr marL="342900" indent="-342900">
              <a:lnSpc>
                <a:spcPct val="150000"/>
              </a:lnSpc>
              <a:spcBef>
                <a:spcPts val="0"/>
              </a:spcBef>
              <a:buFontTx/>
              <a:buChar char="•"/>
              <a:defRPr/>
            </a:pPr>
            <a:r>
              <a:rPr lang="en-US" sz="2400" b="1" kern="0" dirty="0">
                <a:cs typeface="Calibri" pitchFamily="34" charset="0"/>
              </a:rPr>
              <a:t>Involve </a:t>
            </a:r>
            <a:r>
              <a:rPr lang="en-US" sz="2400" b="1" kern="0" dirty="0" smtClean="0">
                <a:cs typeface="Calibri" pitchFamily="34" charset="0"/>
              </a:rPr>
              <a:t>all stakeholders in </a:t>
            </a:r>
            <a:r>
              <a:rPr lang="en-US" sz="2400" b="1" kern="0" dirty="0">
                <a:cs typeface="Calibri" pitchFamily="34" charset="0"/>
              </a:rPr>
              <a:t>the project-planning process</a:t>
            </a:r>
          </a:p>
          <a:p>
            <a:pPr marL="342900" indent="-342900">
              <a:lnSpc>
                <a:spcPct val="150000"/>
              </a:lnSpc>
              <a:spcBef>
                <a:spcPts val="0"/>
              </a:spcBef>
              <a:buFontTx/>
              <a:buChar char="•"/>
              <a:defRPr/>
            </a:pPr>
            <a:r>
              <a:rPr lang="en-US" sz="2400" b="1" kern="0" dirty="0">
                <a:cs typeface="Calibri" pitchFamily="34" charset="0"/>
              </a:rPr>
              <a:t>Improve access to knowledge and </a:t>
            </a:r>
            <a:r>
              <a:rPr lang="en-US" sz="2400" b="1" kern="0" dirty="0" smtClean="0">
                <a:cs typeface="Calibri" pitchFamily="34" charset="0"/>
              </a:rPr>
              <a:t>capacity strengthening (short &amp; long-terms)</a:t>
            </a:r>
            <a:endParaRPr lang="en-US" sz="2400" b="1" kern="0" dirty="0">
              <a:cs typeface="Calibri" pitchFamily="34" charset="0"/>
            </a:endParaRPr>
          </a:p>
          <a:p>
            <a:pPr marL="342900" indent="-342900">
              <a:lnSpc>
                <a:spcPct val="150000"/>
              </a:lnSpc>
              <a:spcBef>
                <a:spcPts val="0"/>
              </a:spcBef>
              <a:buFontTx/>
              <a:buChar char="•"/>
              <a:defRPr/>
            </a:pPr>
            <a:r>
              <a:rPr lang="en-US" sz="2400" b="1" kern="0" dirty="0">
                <a:cs typeface="Calibri" pitchFamily="34" charset="0"/>
              </a:rPr>
              <a:t>Introduce more secure tenure</a:t>
            </a:r>
          </a:p>
          <a:p>
            <a:pPr marL="342900" indent="-342900">
              <a:lnSpc>
                <a:spcPct val="150000"/>
              </a:lnSpc>
              <a:spcBef>
                <a:spcPts val="0"/>
              </a:spcBef>
              <a:buFontTx/>
              <a:buChar char="•"/>
              <a:defRPr/>
            </a:pPr>
            <a:r>
              <a:rPr lang="en-US" sz="2400" b="1" kern="0" dirty="0">
                <a:cs typeface="Calibri" pitchFamily="34" charset="0"/>
              </a:rPr>
              <a:t>Overcome the barriers of high opportunity costs to land</a:t>
            </a:r>
          </a:p>
          <a:p>
            <a:pPr marL="342900" indent="-342900">
              <a:lnSpc>
                <a:spcPct val="150000"/>
              </a:lnSpc>
              <a:spcBef>
                <a:spcPts val="0"/>
              </a:spcBef>
              <a:buFontTx/>
              <a:buChar char="•"/>
              <a:defRPr/>
            </a:pPr>
            <a:r>
              <a:rPr lang="en-US" sz="2400" b="1" kern="0" dirty="0">
                <a:cs typeface="Calibri" pitchFamily="34" charset="0"/>
              </a:rPr>
              <a:t>Improve access to farm implements and </a:t>
            </a:r>
            <a:r>
              <a:rPr lang="en-US" sz="2400" b="1" kern="0" dirty="0" smtClean="0">
                <a:cs typeface="Calibri" pitchFamily="34" charset="0"/>
              </a:rPr>
              <a:t>capital</a:t>
            </a:r>
          </a:p>
          <a:p>
            <a:pPr marL="342900" indent="-342900">
              <a:lnSpc>
                <a:spcPct val="150000"/>
              </a:lnSpc>
              <a:spcBef>
                <a:spcPts val="0"/>
              </a:spcBef>
              <a:buFontTx/>
              <a:buChar char="•"/>
              <a:defRPr/>
            </a:pPr>
            <a:r>
              <a:rPr lang="en-US" sz="2400" b="1" kern="0" dirty="0" smtClean="0">
                <a:cs typeface="Calibri" pitchFamily="34" charset="0"/>
              </a:rPr>
              <a:t>Communication efforts for widespread dissemination of information</a:t>
            </a:r>
            <a:endParaRPr lang="en-US" sz="2400" b="1" kern="0" dirty="0">
              <a:cs typeface="Calibri" pitchFamily="34" charset="0"/>
            </a:endParaRPr>
          </a:p>
        </p:txBody>
      </p:sp>
    </p:spTree>
    <p:extLst>
      <p:ext uri="{BB962C8B-B14F-4D97-AF65-F5344CB8AC3E}">
        <p14:creationId xmlns:p14="http://schemas.microsoft.com/office/powerpoint/2010/main" val="1336499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4115215"/>
            <a:ext cx="4211959" cy="279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70560"/>
            <a:ext cx="9144000" cy="838160"/>
          </a:xfrm>
        </p:spPr>
        <p:txBody>
          <a:bodyPr/>
          <a:lstStyle/>
          <a:p>
            <a:pPr algn="l"/>
            <a:r>
              <a:rPr lang="fr-FR" sz="4000" b="1" kern="1200" dirty="0" err="1">
                <a:latin typeface="Calibri" pitchFamily="34" charset="0"/>
                <a:ea typeface="ＭＳ Ｐゴシック" charset="-128"/>
                <a:cs typeface="Calibri" pitchFamily="34" charset="0"/>
              </a:rPr>
              <a:t>Regional</a:t>
            </a:r>
            <a:r>
              <a:rPr lang="fr-FR" sz="4000" b="1" kern="1200" dirty="0">
                <a:latin typeface="Calibri" pitchFamily="34" charset="0"/>
                <a:ea typeface="ＭＳ Ｐゴシック" charset="-128"/>
                <a:cs typeface="Calibri" pitchFamily="34" charset="0"/>
              </a:rPr>
              <a:t> and national </a:t>
            </a:r>
            <a:r>
              <a:rPr lang="fr-FR" sz="4000" b="1" kern="1200" dirty="0" err="1">
                <a:latin typeface="Calibri" pitchFamily="34" charset="0"/>
                <a:ea typeface="ＭＳ Ｐゴシック" charset="-128"/>
                <a:cs typeface="Calibri" pitchFamily="34" charset="0"/>
              </a:rPr>
              <a:t>learning</a:t>
            </a:r>
            <a:r>
              <a:rPr lang="fr-FR" sz="4000" b="1" kern="1200" dirty="0">
                <a:latin typeface="Calibri" pitchFamily="34" charset="0"/>
                <a:ea typeface="ＭＳ Ｐゴシック" charset="-128"/>
                <a:cs typeface="Calibri" pitchFamily="34" charset="0"/>
              </a:rPr>
              <a:t> </a:t>
            </a:r>
            <a:r>
              <a:rPr lang="fr-FR" sz="4000" b="1" kern="1200" dirty="0" err="1">
                <a:latin typeface="Calibri" pitchFamily="34" charset="0"/>
                <a:ea typeface="ＭＳ Ｐゴシック" charset="-128"/>
                <a:cs typeface="Calibri" pitchFamily="34" charset="0"/>
              </a:rPr>
              <a:t>platforms</a:t>
            </a:r>
            <a:endParaRPr lang="fr-FR" sz="4000" b="1" kern="1200" dirty="0">
              <a:latin typeface="Calibri" pitchFamily="34" charset="0"/>
              <a:ea typeface="ＭＳ Ｐゴシック" charset="-128"/>
              <a:cs typeface="Calibri" pitchFamily="34" charset="0"/>
            </a:endParaRPr>
          </a:p>
        </p:txBody>
      </p:sp>
      <p:sp>
        <p:nvSpPr>
          <p:cNvPr id="6" name="Title 2"/>
          <p:cNvSpPr txBox="1">
            <a:spLocks/>
          </p:cNvSpPr>
          <p:nvPr/>
        </p:nvSpPr>
        <p:spPr>
          <a:xfrm>
            <a:off x="0" y="908720"/>
            <a:ext cx="9144000" cy="115212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a:lstStyle>
          <a:p>
            <a:endParaRPr lang="fr-FR" sz="1400" dirty="0" smtClean="0"/>
          </a:p>
          <a:p>
            <a:pPr marL="342900" indent="-342900" algn="l">
              <a:buFont typeface="Wingdings" pitchFamily="2" charset="2"/>
              <a:buChar char="Ø"/>
            </a:pPr>
            <a:r>
              <a:rPr lang="en-US" sz="2800" b="1" kern="0" dirty="0" smtClean="0">
                <a:solidFill>
                  <a:srgbClr val="0070C0"/>
                </a:solidFill>
                <a:latin typeface="45 Helvetica Light" charset="0"/>
                <a:ea typeface="ＭＳ Ｐゴシック" charset="-128"/>
                <a:cs typeface="Calibri" pitchFamily="34" charset="0"/>
              </a:rPr>
              <a:t>For information </a:t>
            </a:r>
            <a:r>
              <a:rPr lang="en-US" sz="2800" b="1" kern="0" dirty="0">
                <a:solidFill>
                  <a:srgbClr val="0070C0"/>
                </a:solidFill>
                <a:latin typeface="45 Helvetica Light" charset="0"/>
                <a:ea typeface="ＭＳ Ｐゴシック" charset="-128"/>
                <a:cs typeface="Calibri" pitchFamily="34" charset="0"/>
              </a:rPr>
              <a:t>exchange, capacity strengthening, building consensus around issues and </a:t>
            </a:r>
            <a:r>
              <a:rPr lang="en-US" sz="2800" b="1" kern="0" dirty="0" smtClean="0">
                <a:solidFill>
                  <a:srgbClr val="0070C0"/>
                </a:solidFill>
                <a:latin typeface="45 Helvetica Light" charset="0"/>
                <a:ea typeface="ＭＳ Ｐゴシック" charset="-128"/>
                <a:cs typeface="Calibri" pitchFamily="34" charset="0"/>
              </a:rPr>
              <a:t>priorities</a:t>
            </a:r>
            <a:r>
              <a:rPr lang="fr-FR" dirty="0" smtClean="0"/>
              <a:t/>
            </a:r>
            <a:br>
              <a:rPr lang="fr-FR" dirty="0" smtClean="0"/>
            </a:br>
            <a:endParaRPr lang="fr-FR" dirty="0"/>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406589804"/>
              </p:ext>
            </p:extLst>
          </p:nvPr>
        </p:nvGraphicFramePr>
        <p:xfrm>
          <a:off x="287524" y="2204864"/>
          <a:ext cx="8568952" cy="1737360"/>
        </p:xfrm>
        <a:graphic>
          <a:graphicData uri="http://schemas.openxmlformats.org/drawingml/2006/table">
            <a:tbl>
              <a:tblPr firstRow="1" bandRow="1">
                <a:tableStyleId>{5C22544A-7EE6-4342-B048-85BDC9FD1C3A}</a:tableStyleId>
              </a:tblPr>
              <a:tblGrid>
                <a:gridCol w="4284476"/>
                <a:gridCol w="428447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kern="0" dirty="0" smtClean="0">
                          <a:solidFill>
                            <a:schemeClr val="tx1"/>
                          </a:solidFill>
                          <a:latin typeface="45 Helvetica Light" charset="0"/>
                          <a:ea typeface="ＭＳ Ｐゴシック" charset="-128"/>
                          <a:cs typeface="Calibri" pitchFamily="34" charset="0"/>
                        </a:rPr>
                        <a:t>National and </a:t>
                      </a:r>
                      <a:r>
                        <a:rPr lang="fr-FR" sz="2400" b="1" kern="0" dirty="0" err="1" smtClean="0">
                          <a:solidFill>
                            <a:schemeClr val="tx1"/>
                          </a:solidFill>
                          <a:latin typeface="45 Helvetica Light" charset="0"/>
                          <a:ea typeface="ＭＳ Ｐゴシック" charset="-128"/>
                          <a:cs typeface="Calibri" pitchFamily="34" charset="0"/>
                        </a:rPr>
                        <a:t>regional</a:t>
                      </a:r>
                      <a:r>
                        <a:rPr lang="fr-FR" sz="2400" b="1" kern="0" dirty="0" smtClean="0">
                          <a:solidFill>
                            <a:schemeClr val="tx1"/>
                          </a:solidFill>
                          <a:latin typeface="45 Helvetica Light" charset="0"/>
                          <a:ea typeface="ＭＳ Ｐゴシック" charset="-128"/>
                          <a:cs typeface="Calibri" pitchFamily="34" charset="0"/>
                        </a:rPr>
                        <a:t> </a:t>
                      </a:r>
                      <a:r>
                        <a:rPr lang="fr-FR" sz="2400" b="1" kern="0" dirty="0" err="1" smtClean="0">
                          <a:solidFill>
                            <a:schemeClr val="tx1"/>
                          </a:solidFill>
                          <a:latin typeface="45 Helvetica Light" charset="0"/>
                          <a:ea typeface="ＭＳ Ｐゴシック" charset="-128"/>
                          <a:cs typeface="Calibri" pitchFamily="34" charset="0"/>
                        </a:rPr>
                        <a:t>agencies</a:t>
                      </a:r>
                      <a:endParaRPr lang="fr-FR" sz="2400" b="1" kern="0" dirty="0" smtClean="0">
                        <a:solidFill>
                          <a:schemeClr val="tx1"/>
                        </a:solidFill>
                        <a:latin typeface="45 Helvetica Light" charset="0"/>
                        <a:ea typeface="ＭＳ Ｐゴシック" charset="-128"/>
                        <a:cs typeface="Calibri" pitchFamily="34" charset="0"/>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kern="0" dirty="0" err="1" smtClean="0">
                          <a:solidFill>
                            <a:schemeClr val="tx1"/>
                          </a:solidFill>
                          <a:latin typeface="45 Helvetica Light" charset="0"/>
                          <a:ea typeface="ＭＳ Ｐゴシック" charset="-128"/>
                          <a:cs typeface="Calibri" pitchFamily="34" charset="0"/>
                        </a:rPr>
                        <a:t>Regional</a:t>
                      </a:r>
                      <a:r>
                        <a:rPr lang="fr-FR" sz="2400" b="1" kern="0" dirty="0" smtClean="0">
                          <a:solidFill>
                            <a:schemeClr val="tx1"/>
                          </a:solidFill>
                          <a:latin typeface="45 Helvetica Light" charset="0"/>
                          <a:ea typeface="ＭＳ Ｐゴシック" charset="-128"/>
                          <a:cs typeface="Calibri" pitchFamily="34" charset="0"/>
                        </a:rPr>
                        <a:t> </a:t>
                      </a:r>
                      <a:r>
                        <a:rPr lang="fr-FR" sz="2400" b="1" kern="0" dirty="0" err="1" smtClean="0">
                          <a:solidFill>
                            <a:schemeClr val="tx1"/>
                          </a:solidFill>
                          <a:latin typeface="45 Helvetica Light" charset="0"/>
                          <a:ea typeface="ＭＳ Ｐゴシック" charset="-128"/>
                          <a:cs typeface="Calibri" pitchFamily="34" charset="0"/>
                        </a:rPr>
                        <a:t>economic</a:t>
                      </a:r>
                      <a:r>
                        <a:rPr lang="fr-FR" sz="2400" b="1" kern="0" dirty="0" smtClean="0">
                          <a:solidFill>
                            <a:schemeClr val="tx1"/>
                          </a:solidFill>
                          <a:latin typeface="45 Helvetica Light" charset="0"/>
                          <a:ea typeface="ＭＳ Ｐゴシック" charset="-128"/>
                          <a:cs typeface="Calibri" pitchFamily="34" charset="0"/>
                        </a:rPr>
                        <a:t> </a:t>
                      </a:r>
                      <a:r>
                        <a:rPr lang="fr-FR" sz="2400" b="1" kern="0" dirty="0" err="1" smtClean="0">
                          <a:solidFill>
                            <a:schemeClr val="tx1"/>
                          </a:solidFill>
                          <a:latin typeface="45 Helvetica Light" charset="0"/>
                          <a:ea typeface="ＭＳ Ｐゴシック" charset="-128"/>
                          <a:cs typeface="Calibri" pitchFamily="34" charset="0"/>
                        </a:rPr>
                        <a:t>community</a:t>
                      </a:r>
                      <a:endParaRPr lang="fr-FR" sz="2400" b="1" kern="0" dirty="0" smtClean="0">
                        <a:solidFill>
                          <a:schemeClr val="tx1"/>
                        </a:solidFill>
                        <a:latin typeface="45 Helvetica Light" charset="0"/>
                        <a:ea typeface="ＭＳ Ｐゴシック" charset="-128"/>
                        <a:cs typeface="Calibri" pitchFamily="34" charset="0"/>
                      </a:endParaRPr>
                    </a:p>
                  </a:txBody>
                  <a:tcP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kern="0" dirty="0" err="1" smtClean="0">
                          <a:solidFill>
                            <a:schemeClr val="tx1"/>
                          </a:solidFill>
                          <a:latin typeface="45 Helvetica Light" charset="0"/>
                          <a:ea typeface="ＭＳ Ｐゴシック" charset="-128"/>
                          <a:cs typeface="Calibri" pitchFamily="34" charset="0"/>
                        </a:rPr>
                        <a:t>Research</a:t>
                      </a:r>
                      <a:r>
                        <a:rPr lang="fr-FR" sz="2400" b="1" kern="0" dirty="0" smtClean="0">
                          <a:solidFill>
                            <a:schemeClr val="tx1"/>
                          </a:solidFill>
                          <a:latin typeface="45 Helvetica Light" charset="0"/>
                          <a:ea typeface="ＭＳ Ｐゴシック" charset="-128"/>
                          <a:cs typeface="Calibri" pitchFamily="34" charset="0"/>
                        </a:rPr>
                        <a:t> providers</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1" kern="0" dirty="0" err="1" smtClean="0">
                          <a:solidFill>
                            <a:schemeClr val="tx1"/>
                          </a:solidFill>
                          <a:latin typeface="45 Helvetica Light" charset="0"/>
                          <a:ea typeface="ＭＳ Ｐゴシック" charset="-128"/>
                          <a:cs typeface="Calibri" pitchFamily="34" charset="0"/>
                        </a:rPr>
                        <a:t>Advisory</a:t>
                      </a:r>
                      <a:r>
                        <a:rPr lang="fr-FR" sz="2400" b="1" kern="0" dirty="0" smtClean="0">
                          <a:solidFill>
                            <a:schemeClr val="tx1"/>
                          </a:solidFill>
                          <a:latin typeface="45 Helvetica Light" charset="0"/>
                          <a:ea typeface="ＭＳ Ｐゴシック" charset="-128"/>
                          <a:cs typeface="Calibri" pitchFamily="34" charset="0"/>
                        </a:rPr>
                        <a:t> services</a:t>
                      </a:r>
                    </a:p>
                  </a:txBody>
                  <a:tcPr>
                    <a:noFill/>
                  </a:tcPr>
                </a:tc>
              </a:tr>
              <a:tr h="370840">
                <a:tc>
                  <a:txBody>
                    <a:bodyPr/>
                    <a:lstStyle/>
                    <a:p>
                      <a:r>
                        <a:rPr lang="fr-FR" sz="2400" b="1" kern="0" dirty="0" err="1" smtClean="0">
                          <a:solidFill>
                            <a:schemeClr val="tx1"/>
                          </a:solidFill>
                          <a:latin typeface="45 Helvetica Light" charset="0"/>
                          <a:ea typeface="ＭＳ Ｐゴシック" charset="-128"/>
                          <a:cs typeface="Calibri" pitchFamily="34" charset="0"/>
                        </a:rPr>
                        <a:t>NGOs</a:t>
                      </a:r>
                      <a:r>
                        <a:rPr lang="fr-FR" sz="2400" b="1" kern="0" dirty="0" smtClean="0">
                          <a:solidFill>
                            <a:schemeClr val="tx1"/>
                          </a:solidFill>
                          <a:latin typeface="45 Helvetica Light" charset="0"/>
                          <a:ea typeface="ＭＳ Ｐゴシック" charset="-128"/>
                          <a:cs typeface="Calibri" pitchFamily="34" charset="0"/>
                        </a:rPr>
                        <a:t> &amp; </a:t>
                      </a:r>
                      <a:r>
                        <a:rPr lang="fr-FR" sz="2400" b="1" kern="0" dirty="0" err="1" smtClean="0">
                          <a:solidFill>
                            <a:schemeClr val="tx1"/>
                          </a:solidFill>
                          <a:latin typeface="45 Helvetica Light" charset="0"/>
                          <a:ea typeface="ＭＳ Ｐゴシック" charset="-128"/>
                          <a:cs typeface="Calibri" pitchFamily="34" charset="0"/>
                        </a:rPr>
                        <a:t>policy</a:t>
                      </a:r>
                      <a:r>
                        <a:rPr lang="fr-FR" sz="2400" b="1" kern="0" dirty="0" smtClean="0">
                          <a:solidFill>
                            <a:schemeClr val="tx1"/>
                          </a:solidFill>
                          <a:latin typeface="45 Helvetica Light" charset="0"/>
                          <a:ea typeface="ＭＳ Ｐゴシック" charset="-128"/>
                          <a:cs typeface="Calibri" pitchFamily="34" charset="0"/>
                        </a:rPr>
                        <a:t> </a:t>
                      </a:r>
                      <a:r>
                        <a:rPr lang="fr-FR" sz="2400" b="1" kern="0" dirty="0" err="1" smtClean="0">
                          <a:solidFill>
                            <a:schemeClr val="tx1"/>
                          </a:solidFill>
                          <a:latin typeface="45 Helvetica Light" charset="0"/>
                          <a:ea typeface="ＭＳ Ｐゴシック" charset="-128"/>
                          <a:cs typeface="Calibri" pitchFamily="34" charset="0"/>
                        </a:rPr>
                        <a:t>think</a:t>
                      </a:r>
                      <a:r>
                        <a:rPr lang="fr-FR" sz="2400" b="1" kern="0" dirty="0" smtClean="0">
                          <a:solidFill>
                            <a:schemeClr val="tx1"/>
                          </a:solidFill>
                          <a:latin typeface="45 Helvetica Light" charset="0"/>
                          <a:ea typeface="ＭＳ Ｐゴシック" charset="-128"/>
                          <a:cs typeface="Calibri" pitchFamily="34" charset="0"/>
                        </a:rPr>
                        <a:t> tanks</a:t>
                      </a:r>
                      <a:endParaRPr lang="fr-FR" sz="2400" dirty="0"/>
                    </a:p>
                  </a:txBody>
                  <a:tcPr>
                    <a:noFill/>
                  </a:tcPr>
                </a:tc>
                <a:tc>
                  <a:txBody>
                    <a:bodyPr/>
                    <a:lstStyle/>
                    <a:p>
                      <a:r>
                        <a:rPr lang="fr-FR" sz="2400" b="1" kern="0" dirty="0" err="1" smtClean="0">
                          <a:solidFill>
                            <a:schemeClr val="tx1"/>
                          </a:solidFill>
                          <a:latin typeface="45 Helvetica Light" charset="0"/>
                          <a:ea typeface="ＭＳ Ｐゴシック" charset="-128"/>
                          <a:cs typeface="Calibri" pitchFamily="34" charset="0"/>
                        </a:rPr>
                        <a:t>Farmer</a:t>
                      </a:r>
                      <a:r>
                        <a:rPr lang="fr-FR" sz="2400" b="1" kern="0" dirty="0" smtClean="0">
                          <a:solidFill>
                            <a:schemeClr val="tx1"/>
                          </a:solidFill>
                          <a:latin typeface="45 Helvetica Light" charset="0"/>
                          <a:ea typeface="ＭＳ Ｐゴシック" charset="-128"/>
                          <a:cs typeface="Calibri" pitchFamily="34" charset="0"/>
                        </a:rPr>
                        <a:t> organisations</a:t>
                      </a:r>
                      <a:endParaRPr lang="fr-FR" sz="2400" dirty="0"/>
                    </a:p>
                  </a:txBody>
                  <a:tcPr>
                    <a:noFill/>
                  </a:tcP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4104952"/>
            <a:ext cx="3707904" cy="2764840"/>
          </a:xfrm>
          <a:prstGeom prst="rect">
            <a:avLst/>
          </a:prstGeom>
        </p:spPr>
      </p:pic>
    </p:spTree>
    <p:extLst>
      <p:ext uri="{BB962C8B-B14F-4D97-AF65-F5344CB8AC3E}">
        <p14:creationId xmlns:p14="http://schemas.microsoft.com/office/powerpoint/2010/main" val="2212049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bdoulaye Moussa\Documents\Back UP\Photos\DSC03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54"/>
            <a:ext cx="9144856" cy="68825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92080" y="188640"/>
            <a:ext cx="3744416" cy="621852"/>
          </a:xfrm>
          <a:prstGeom prst="rect">
            <a:avLst/>
          </a:prstGeom>
        </p:spPr>
        <p:txBody>
          <a:bodyPr/>
          <a:lstStyle/>
          <a:p>
            <a:r>
              <a:rPr lang="en-US" sz="4000" b="1" dirty="0" smtClean="0">
                <a:solidFill>
                  <a:srgbClr val="FFFF00"/>
                </a:solidFill>
              </a:rPr>
              <a:t>PARTNERS</a:t>
            </a:r>
          </a:p>
        </p:txBody>
      </p:sp>
      <p:graphicFrame>
        <p:nvGraphicFramePr>
          <p:cNvPr id="5" name="Diagram 4"/>
          <p:cNvGraphicFramePr/>
          <p:nvPr>
            <p:extLst>
              <p:ext uri="{D42A27DB-BD31-4B8C-83A1-F6EECF244321}">
                <p14:modId xmlns:p14="http://schemas.microsoft.com/office/powerpoint/2010/main" val="3414619657"/>
              </p:ext>
            </p:extLst>
          </p:nvPr>
        </p:nvGraphicFramePr>
        <p:xfrm>
          <a:off x="5363072" y="836712"/>
          <a:ext cx="3780928" cy="33569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3040965545"/>
              </p:ext>
            </p:extLst>
          </p:nvPr>
        </p:nvGraphicFramePr>
        <p:xfrm>
          <a:off x="106298" y="260648"/>
          <a:ext cx="4969758"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Content Placeholder 3" descr="ccafs-logo2.eps"/>
          <p:cNvPicPr>
            <a:picLocks noChangeAspect="1"/>
          </p:cNvPicPr>
          <p:nvPr/>
        </p:nvPicPr>
        <p:blipFill>
          <a:blip r:embed="rId14" cstate="print"/>
          <a:srcRect/>
          <a:stretch>
            <a:fillRect/>
          </a:stretch>
        </p:blipFill>
        <p:spPr bwMode="auto">
          <a:xfrm>
            <a:off x="4678916" y="5085184"/>
            <a:ext cx="4481607" cy="1772816"/>
          </a:xfrm>
          <a:prstGeom prst="rect">
            <a:avLst/>
          </a:prstGeom>
          <a:noFill/>
          <a:ln w="9525">
            <a:solidFill>
              <a:schemeClr val="accent3">
                <a:lumMod val="75000"/>
              </a:schemeClr>
            </a:solidFill>
            <a:miter lim="800000"/>
            <a:headEnd/>
            <a:tailEnd/>
          </a:ln>
        </p:spPr>
      </p:pic>
      <p:sp>
        <p:nvSpPr>
          <p:cNvPr id="9" name="Title 1"/>
          <p:cNvSpPr txBox="1">
            <a:spLocks/>
          </p:cNvSpPr>
          <p:nvPr/>
        </p:nvSpPr>
        <p:spPr>
          <a:xfrm>
            <a:off x="0" y="4437112"/>
            <a:ext cx="4716016" cy="242088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a:lstStyle>
          <a:p>
            <a:pPr algn="l"/>
            <a:r>
              <a:rPr lang="en-US" sz="2400" b="1" dirty="0" smtClean="0">
                <a:solidFill>
                  <a:srgbClr val="FFFF00"/>
                </a:solidFill>
              </a:rPr>
              <a:t>PILOT SITES IN WEST AFRICA</a:t>
            </a:r>
          </a:p>
          <a:p>
            <a:pPr marL="342900" indent="-342900" algn="l">
              <a:buFont typeface="Arial" pitchFamily="34" charset="0"/>
              <a:buChar char="•"/>
            </a:pPr>
            <a:r>
              <a:rPr lang="en-US" sz="2400" b="1" dirty="0" err="1" smtClean="0">
                <a:solidFill>
                  <a:srgbClr val="002060"/>
                </a:solidFill>
              </a:rPr>
              <a:t>Kaffrine</a:t>
            </a:r>
            <a:r>
              <a:rPr lang="en-US" sz="2400" b="1" dirty="0" smtClean="0">
                <a:solidFill>
                  <a:srgbClr val="002060"/>
                </a:solidFill>
              </a:rPr>
              <a:t> (Senegal)</a:t>
            </a:r>
          </a:p>
          <a:p>
            <a:pPr marL="342900" indent="-342900" algn="l">
              <a:buFont typeface="Arial" pitchFamily="34" charset="0"/>
              <a:buChar char="•"/>
            </a:pPr>
            <a:r>
              <a:rPr lang="en-US" sz="2400" b="1" dirty="0" err="1" smtClean="0">
                <a:solidFill>
                  <a:srgbClr val="002060"/>
                </a:solidFill>
              </a:rPr>
              <a:t>Kollo</a:t>
            </a:r>
            <a:r>
              <a:rPr lang="en-US" sz="2400" b="1" dirty="0" smtClean="0">
                <a:solidFill>
                  <a:srgbClr val="002060"/>
                </a:solidFill>
              </a:rPr>
              <a:t> (Niger)</a:t>
            </a:r>
          </a:p>
          <a:p>
            <a:pPr marL="342900" indent="-342900" algn="l">
              <a:buFont typeface="Arial" pitchFamily="34" charset="0"/>
              <a:buChar char="•"/>
            </a:pPr>
            <a:r>
              <a:rPr lang="en-US" sz="2400" b="1" dirty="0" err="1" smtClean="0">
                <a:solidFill>
                  <a:srgbClr val="002060"/>
                </a:solidFill>
              </a:rPr>
              <a:t>Ségou</a:t>
            </a:r>
            <a:r>
              <a:rPr lang="en-US" sz="2400" b="1" dirty="0" smtClean="0">
                <a:solidFill>
                  <a:srgbClr val="002060"/>
                </a:solidFill>
              </a:rPr>
              <a:t> (Mali)</a:t>
            </a:r>
          </a:p>
          <a:p>
            <a:pPr marL="342900" indent="-342900" algn="l">
              <a:buFont typeface="Arial" pitchFamily="34" charset="0"/>
              <a:buChar char="•"/>
            </a:pPr>
            <a:r>
              <a:rPr lang="en-US" sz="2400" b="1" dirty="0" err="1" smtClean="0">
                <a:solidFill>
                  <a:srgbClr val="002060"/>
                </a:solidFill>
              </a:rPr>
              <a:t>Lawra-Jirapa</a:t>
            </a:r>
            <a:r>
              <a:rPr lang="en-US" sz="2400" b="1" dirty="0" smtClean="0">
                <a:solidFill>
                  <a:srgbClr val="002060"/>
                </a:solidFill>
              </a:rPr>
              <a:t> (Ghana)</a:t>
            </a:r>
          </a:p>
          <a:p>
            <a:pPr marL="342900" indent="-342900" algn="l">
              <a:buFont typeface="Arial" pitchFamily="34" charset="0"/>
              <a:buChar char="•"/>
            </a:pPr>
            <a:r>
              <a:rPr lang="en-US" sz="2400" b="1" dirty="0" err="1" smtClean="0">
                <a:solidFill>
                  <a:srgbClr val="002060"/>
                </a:solidFill>
              </a:rPr>
              <a:t>Yatenga</a:t>
            </a:r>
            <a:r>
              <a:rPr lang="en-US" sz="2400" b="1" dirty="0" smtClean="0">
                <a:solidFill>
                  <a:srgbClr val="002060"/>
                </a:solidFill>
              </a:rPr>
              <a:t> (</a:t>
            </a:r>
            <a:r>
              <a:rPr lang="en-US" sz="2400" b="1" dirty="0" err="1" smtClean="0">
                <a:solidFill>
                  <a:srgbClr val="002060"/>
                </a:solidFill>
              </a:rPr>
              <a:t>Tougou</a:t>
            </a:r>
            <a:r>
              <a:rPr lang="en-US" sz="2400" b="1" dirty="0" smtClean="0">
                <a:solidFill>
                  <a:srgbClr val="002060"/>
                </a:solidFill>
              </a:rPr>
              <a:t>)</a:t>
            </a:r>
          </a:p>
          <a:p>
            <a:pPr marL="342900" indent="-342900" algn="l">
              <a:buFont typeface="Arial" pitchFamily="34" charset="0"/>
              <a:buChar char="•"/>
            </a:pPr>
            <a:endParaRPr lang="en-US" sz="2400" b="1" dirty="0" smtClean="0">
              <a:solidFill>
                <a:srgbClr val="FFFF00"/>
              </a:solidFill>
            </a:endParaRPr>
          </a:p>
        </p:txBody>
      </p:sp>
    </p:spTree>
    <p:extLst>
      <p:ext uri="{BB962C8B-B14F-4D97-AF65-F5344CB8AC3E}">
        <p14:creationId xmlns:p14="http://schemas.microsoft.com/office/powerpoint/2010/main" val="3291223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50266"/>
            <a:ext cx="9143999" cy="6958531"/>
          </a:xfrm>
          <a:prstGeom prst="rect">
            <a:avLst/>
          </a:prstGeom>
          <a:noFill/>
          <a:ln w="9525">
            <a:noFill/>
            <a:miter lim="800000"/>
            <a:headEnd/>
            <a:tailEnd/>
          </a:ln>
          <a:effectLst/>
        </p:spPr>
      </p:pic>
      <p:sp useBgFill="1">
        <p:nvSpPr>
          <p:cNvPr id="3" name="TextBox 2"/>
          <p:cNvSpPr txBox="1"/>
          <p:nvPr/>
        </p:nvSpPr>
        <p:spPr>
          <a:xfrm>
            <a:off x="98728" y="1680285"/>
            <a:ext cx="5242872" cy="4339650"/>
          </a:xfrm>
          <a:prstGeom prst="rect">
            <a:avLst/>
          </a:prstGeom>
        </p:spPr>
        <p:txBody>
          <a:bodyPr wrap="square" rtlCol="0">
            <a:spAutoFit/>
          </a:bodyPr>
          <a:lstStyle/>
          <a:p>
            <a:pPr marL="514350" indent="-514350">
              <a:lnSpc>
                <a:spcPct val="150000"/>
              </a:lnSpc>
              <a:buFont typeface="+mj-lt"/>
              <a:buAutoNum type="arabicPeriod"/>
              <a:defRPr/>
            </a:pPr>
            <a:r>
              <a:rPr lang="en-GB" sz="2800" dirty="0" smtClean="0">
                <a:solidFill>
                  <a:schemeClr val="tx1"/>
                </a:solidFill>
              </a:rPr>
              <a:t>increases </a:t>
            </a:r>
            <a:r>
              <a:rPr lang="en-GB" sz="2800" b="1" dirty="0" smtClean="0">
                <a:solidFill>
                  <a:schemeClr val="tx1"/>
                </a:solidFill>
              </a:rPr>
              <a:t>productivity</a:t>
            </a:r>
          </a:p>
          <a:p>
            <a:pPr marL="514350" indent="-514350">
              <a:lnSpc>
                <a:spcPct val="150000"/>
              </a:lnSpc>
              <a:buFont typeface="+mj-lt"/>
              <a:buAutoNum type="arabicPeriod"/>
              <a:defRPr/>
            </a:pPr>
            <a:r>
              <a:rPr lang="en-GB" sz="2800" b="1" dirty="0" smtClean="0">
                <a:solidFill>
                  <a:schemeClr val="tx1"/>
                </a:solidFill>
              </a:rPr>
              <a:t>resilience</a:t>
            </a:r>
            <a:r>
              <a:rPr lang="en-GB" sz="2800" dirty="0" smtClean="0">
                <a:solidFill>
                  <a:schemeClr val="tx1"/>
                </a:solidFill>
              </a:rPr>
              <a:t> </a:t>
            </a:r>
            <a:r>
              <a:rPr lang="en-GB" sz="2800" dirty="0">
                <a:solidFill>
                  <a:schemeClr val="tx1"/>
                </a:solidFill>
              </a:rPr>
              <a:t>(adaptation</a:t>
            </a:r>
            <a:r>
              <a:rPr lang="en-GB" sz="2800" dirty="0" smtClean="0">
                <a:solidFill>
                  <a:schemeClr val="tx1"/>
                </a:solidFill>
              </a:rPr>
              <a:t>)</a:t>
            </a:r>
          </a:p>
          <a:p>
            <a:pPr marL="514350" indent="-514350">
              <a:lnSpc>
                <a:spcPct val="150000"/>
              </a:lnSpc>
              <a:buFont typeface="+mj-lt"/>
              <a:buAutoNum type="arabicPeriod"/>
              <a:defRPr/>
            </a:pPr>
            <a:r>
              <a:rPr lang="en-GB" sz="2800" dirty="0">
                <a:solidFill>
                  <a:schemeClr val="tx1"/>
                </a:solidFill>
              </a:rPr>
              <a:t>r</a:t>
            </a:r>
            <a:r>
              <a:rPr lang="en-GB" sz="2800" dirty="0" smtClean="0">
                <a:solidFill>
                  <a:schemeClr val="tx1"/>
                </a:solidFill>
              </a:rPr>
              <a:t>educes </a:t>
            </a:r>
            <a:r>
              <a:rPr lang="en-GB" sz="2800" b="1" dirty="0" smtClean="0">
                <a:solidFill>
                  <a:schemeClr val="tx1"/>
                </a:solidFill>
              </a:rPr>
              <a:t>GHG</a:t>
            </a:r>
            <a:r>
              <a:rPr lang="en-GB" sz="2800" dirty="0" smtClean="0">
                <a:solidFill>
                  <a:schemeClr val="tx1"/>
                </a:solidFill>
              </a:rPr>
              <a:t> </a:t>
            </a:r>
            <a:r>
              <a:rPr lang="en-GB" sz="2800" dirty="0">
                <a:solidFill>
                  <a:schemeClr val="tx1"/>
                </a:solidFill>
              </a:rPr>
              <a:t>(mitigation</a:t>
            </a:r>
            <a:r>
              <a:rPr lang="en-GB" sz="2800" dirty="0" smtClean="0">
                <a:solidFill>
                  <a:schemeClr val="tx1"/>
                </a:solidFill>
              </a:rPr>
              <a:t>) </a:t>
            </a:r>
          </a:p>
          <a:p>
            <a:pPr>
              <a:lnSpc>
                <a:spcPct val="150000"/>
              </a:lnSpc>
              <a:defRPr/>
            </a:pPr>
            <a:r>
              <a:rPr lang="en-GB" sz="2800" dirty="0" smtClean="0">
                <a:solidFill>
                  <a:srgbClr val="008000"/>
                </a:solidFill>
              </a:rPr>
              <a:t>And </a:t>
            </a:r>
            <a:r>
              <a:rPr lang="en-GB" sz="2800" dirty="0">
                <a:solidFill>
                  <a:srgbClr val="008000"/>
                </a:solidFill>
              </a:rPr>
              <a:t>enhances achievement of national </a:t>
            </a:r>
            <a:r>
              <a:rPr lang="en-GB" sz="2800" b="1" dirty="0">
                <a:solidFill>
                  <a:srgbClr val="008000"/>
                </a:solidFill>
              </a:rPr>
              <a:t>food security </a:t>
            </a:r>
            <a:r>
              <a:rPr lang="en-GB" sz="2800" dirty="0">
                <a:solidFill>
                  <a:srgbClr val="008000"/>
                </a:solidFill>
              </a:rPr>
              <a:t>and </a:t>
            </a:r>
            <a:r>
              <a:rPr lang="en-GB" sz="2800" b="1" dirty="0">
                <a:solidFill>
                  <a:srgbClr val="008000"/>
                </a:solidFill>
              </a:rPr>
              <a:t>development goals </a:t>
            </a:r>
            <a:r>
              <a:rPr lang="en-GB" sz="2400" dirty="0" smtClean="0">
                <a:solidFill>
                  <a:srgbClr val="008000"/>
                </a:solidFill>
              </a:rPr>
              <a:t>(FAO, 2010)</a:t>
            </a:r>
            <a:endParaRPr lang="en-GB" sz="2400" dirty="0">
              <a:solidFill>
                <a:srgbClr val="008000"/>
              </a:solidFill>
            </a:endParaRPr>
          </a:p>
          <a:p>
            <a:pPr marL="0" indent="0">
              <a:lnSpc>
                <a:spcPct val="150000"/>
              </a:lnSpc>
              <a:buFontTx/>
              <a:buNone/>
              <a:defRPr/>
            </a:pPr>
            <a:r>
              <a:rPr lang="en-GB" sz="1600" u="sng" cap="small" dirty="0" smtClean="0">
                <a:solidFill>
                  <a:schemeClr val="tx1"/>
                </a:solidFill>
                <a:latin typeface="Calibri" pitchFamily="34" charset="0"/>
                <a:cs typeface="Calibri" pitchFamily="34" charset="0"/>
                <a:hlinkClick r:id="rId3"/>
              </a:rPr>
              <a:t>www.fao.org/climatechange/climatesmart/en</a:t>
            </a:r>
            <a:endParaRPr lang="en-US" sz="1600" dirty="0">
              <a:solidFill>
                <a:schemeClr val="tx1"/>
              </a:solidFill>
              <a:latin typeface="Calibri" pitchFamily="34" charset="0"/>
              <a:cs typeface="Calibri" pitchFamily="34" charset="0"/>
            </a:endParaRPr>
          </a:p>
        </p:txBody>
      </p:sp>
      <p:sp>
        <p:nvSpPr>
          <p:cNvPr id="4" name="TextBox 3"/>
          <p:cNvSpPr txBox="1"/>
          <p:nvPr/>
        </p:nvSpPr>
        <p:spPr>
          <a:xfrm>
            <a:off x="-1" y="0"/>
            <a:ext cx="9143999" cy="1815882"/>
          </a:xfrm>
          <a:prstGeom prst="rect">
            <a:avLst/>
          </a:prstGeom>
          <a:solidFill>
            <a:srgbClr val="006600"/>
          </a:solidFill>
        </p:spPr>
        <p:txBody>
          <a:bodyPr wrap="square" rtlCol="0">
            <a:spAutoFit/>
          </a:bodyPr>
          <a:lstStyle/>
          <a:p>
            <a:endParaRPr lang="en-US" sz="800" b="1" dirty="0" smtClean="0">
              <a:solidFill>
                <a:schemeClr val="bg1"/>
              </a:solidFill>
            </a:endParaRPr>
          </a:p>
          <a:p>
            <a:r>
              <a:rPr lang="en-US" sz="4000" b="1" dirty="0" smtClean="0">
                <a:solidFill>
                  <a:schemeClr val="bg1"/>
                </a:solidFill>
              </a:rPr>
              <a:t>What is Climate Smart Agriculture?</a:t>
            </a:r>
          </a:p>
          <a:p>
            <a:endParaRPr lang="en-GB" sz="3200" b="1" dirty="0" smtClean="0">
              <a:solidFill>
                <a:schemeClr val="bg1"/>
              </a:solidFill>
            </a:endParaRPr>
          </a:p>
          <a:p>
            <a:r>
              <a:rPr lang="en-GB" sz="3200" b="1" dirty="0" smtClean="0">
                <a:solidFill>
                  <a:schemeClr val="bg1"/>
                </a:solidFill>
              </a:rPr>
              <a:t>Agriculture </a:t>
            </a:r>
            <a:r>
              <a:rPr lang="en-GB" sz="3200" b="1" dirty="0">
                <a:solidFill>
                  <a:schemeClr val="bg1"/>
                </a:solidFill>
              </a:rPr>
              <a:t>that </a:t>
            </a:r>
            <a:r>
              <a:rPr lang="en-GB" sz="3200" b="1" dirty="0" smtClean="0">
                <a:solidFill>
                  <a:schemeClr val="bg1"/>
                </a:solidFill>
              </a:rPr>
              <a:t>sustainably:</a:t>
            </a:r>
            <a:endParaRPr lang="en-US" sz="3200" b="1" dirty="0" smtClean="0">
              <a:solidFill>
                <a:schemeClr val="bg1"/>
              </a:solidFill>
            </a:endParaRPr>
          </a:p>
        </p:txBody>
      </p:sp>
    </p:spTree>
    <p:extLst>
      <p:ext uri="{BB962C8B-B14F-4D97-AF65-F5344CB8AC3E}">
        <p14:creationId xmlns:p14="http://schemas.microsoft.com/office/powerpoint/2010/main" val="3220181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8"/>
          <p:cNvSpPr txBox="1">
            <a:spLocks/>
          </p:cNvSpPr>
          <p:nvPr/>
        </p:nvSpPr>
        <p:spPr>
          <a:xfrm>
            <a:off x="-2895600" y="5562600"/>
            <a:ext cx="8229600" cy="1401763"/>
          </a:xfrm>
          <a:prstGeom prst="rect">
            <a:avLst/>
          </a:prstGeom>
        </p:spPr>
        <p:txBody>
          <a:bodyPr vert="horz" lIns="91440" tIns="45720" rIns="91440" bIns="45720" rtlCol="0">
            <a:normAutofit/>
          </a:bodyPr>
          <a:lstStyle/>
          <a:p>
            <a:pPr marL="514350" lvl="1" indent="-514350" algn="r" fontAlgn="auto">
              <a:lnSpc>
                <a:spcPct val="110000"/>
              </a:lnSpc>
              <a:spcBef>
                <a:spcPct val="20000"/>
              </a:spcBef>
              <a:spcAft>
                <a:spcPts val="0"/>
              </a:spcAft>
              <a:buFont typeface="Arial" pitchFamily="34" charset="0"/>
              <a:buChar char="•"/>
              <a:defRPr/>
            </a:pPr>
            <a:endParaRPr lang="en-US" dirty="0" smtClean="0">
              <a:solidFill>
                <a:prstClr val="black"/>
              </a:solidFill>
              <a:latin typeface="Calibri"/>
              <a:ea typeface="+mn-ea"/>
            </a:endParaRPr>
          </a:p>
          <a:p>
            <a:pPr marL="3952875" lvl="1" indent="-514350" fontAlgn="auto">
              <a:lnSpc>
                <a:spcPct val="110000"/>
              </a:lnSpc>
              <a:spcBef>
                <a:spcPct val="20000"/>
              </a:spcBef>
              <a:spcAft>
                <a:spcPts val="0"/>
              </a:spcAft>
              <a:buFont typeface="Arial" pitchFamily="34" charset="0"/>
              <a:buChar char="•"/>
              <a:defRPr/>
            </a:pPr>
            <a:endParaRPr lang="en-US" dirty="0" smtClean="0">
              <a:solidFill>
                <a:prstClr val="black"/>
              </a:solidFill>
              <a:latin typeface="Calibri"/>
              <a:ea typeface="+mn-ea"/>
            </a:endParaRPr>
          </a:p>
        </p:txBody>
      </p:sp>
      <p:sp>
        <p:nvSpPr>
          <p:cNvPr id="8" name="TextBox 7"/>
          <p:cNvSpPr txBox="1"/>
          <p:nvPr/>
        </p:nvSpPr>
        <p:spPr>
          <a:xfrm>
            <a:off x="7236296" y="0"/>
            <a:ext cx="1787669" cy="1200329"/>
          </a:xfrm>
          <a:prstGeom prst="rect">
            <a:avLst/>
          </a:prstGeom>
          <a:solidFill>
            <a:schemeClr val="bg1"/>
          </a:solidFill>
        </p:spPr>
        <p:txBody>
          <a:bodyPr wrap="none" rtlCol="0">
            <a:spAutoFit/>
          </a:bodyPr>
          <a:lstStyle/>
          <a:p>
            <a:r>
              <a:rPr lang="en-US" dirty="0" smtClean="0"/>
              <a:t>                   </a:t>
            </a:r>
          </a:p>
          <a:p>
            <a:endParaRPr lang="en-US" dirty="0" smtClean="0"/>
          </a:p>
          <a:p>
            <a:endParaRPr lang="en-US" dirty="0" smtClean="0"/>
          </a:p>
          <a:p>
            <a:r>
              <a:rPr lang="en-US" dirty="0" smtClean="0"/>
              <a:t>                         </a:t>
            </a:r>
            <a:endParaRPr lang="en-GB" dirty="0"/>
          </a:p>
        </p:txBody>
      </p:sp>
      <p:sp>
        <p:nvSpPr>
          <p:cNvPr id="14" name="TextBox 21"/>
          <p:cNvSpPr txBox="1">
            <a:spLocks noChangeArrowheads="1"/>
          </p:cNvSpPr>
          <p:nvPr/>
        </p:nvSpPr>
        <p:spPr bwMode="auto">
          <a:xfrm>
            <a:off x="72395" y="5594568"/>
            <a:ext cx="9023965" cy="523220"/>
          </a:xfrm>
          <a:prstGeom prst="rect">
            <a:avLst/>
          </a:prstGeom>
          <a:solidFill>
            <a:schemeClr val="bg1"/>
          </a:solidFill>
          <a:ln w="9525">
            <a:noFill/>
            <a:miter lim="800000"/>
            <a:headEnd/>
            <a:tailEnd/>
          </a:ln>
        </p:spPr>
        <p:txBody>
          <a:bodyPr wrap="square">
            <a:spAutoFit/>
          </a:bodyPr>
          <a:lstStyle/>
          <a:p>
            <a:r>
              <a:rPr lang="en-US" sz="2800" b="1" dirty="0"/>
              <a:t>“Climate smart means landscape and policy smart” </a:t>
            </a:r>
            <a:endParaRPr lang="en-US" sz="2800" b="1" i="1" dirty="0">
              <a:latin typeface="+mn-lt"/>
            </a:endParaRPr>
          </a:p>
        </p:txBody>
      </p:sp>
      <p:sp>
        <p:nvSpPr>
          <p:cNvPr id="16" name="Oval 15"/>
          <p:cNvSpPr/>
          <p:nvPr/>
        </p:nvSpPr>
        <p:spPr>
          <a:xfrm>
            <a:off x="3563888" y="836712"/>
            <a:ext cx="4370784" cy="4176464"/>
          </a:xfrm>
          <a:prstGeom prst="ellipse">
            <a:avLst/>
          </a:prstGeom>
          <a:solidFill>
            <a:srgbClr val="ADADAD">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1547664" y="1412776"/>
            <a:ext cx="4370784" cy="4176464"/>
          </a:xfrm>
          <a:prstGeom prst="ellipse">
            <a:avLst/>
          </a:prstGeom>
          <a:solidFill>
            <a:srgbClr val="ABABAB">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1907704" y="188640"/>
            <a:ext cx="4370784" cy="4176464"/>
          </a:xfrm>
          <a:prstGeom prst="ellipse">
            <a:avLst/>
          </a:prstGeom>
          <a:solidFill>
            <a:srgbClr val="ADADAD">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683568" y="260648"/>
            <a:ext cx="1944216" cy="1077218"/>
          </a:xfrm>
          <a:prstGeom prst="rect">
            <a:avLst/>
          </a:prstGeom>
          <a:noFill/>
        </p:spPr>
        <p:txBody>
          <a:bodyPr wrap="square" rtlCol="0">
            <a:spAutoFit/>
          </a:bodyPr>
          <a:lstStyle/>
          <a:p>
            <a:r>
              <a:rPr lang="en-US" sz="3200" dirty="0" smtClean="0"/>
              <a:t>Food Security</a:t>
            </a:r>
            <a:endParaRPr lang="en-GB" sz="3200" dirty="0"/>
          </a:p>
        </p:txBody>
      </p:sp>
      <p:sp>
        <p:nvSpPr>
          <p:cNvPr id="23" name="TextBox 22"/>
          <p:cNvSpPr txBox="1"/>
          <p:nvPr/>
        </p:nvSpPr>
        <p:spPr>
          <a:xfrm>
            <a:off x="107504" y="4797152"/>
            <a:ext cx="2160240" cy="584775"/>
          </a:xfrm>
          <a:prstGeom prst="rect">
            <a:avLst/>
          </a:prstGeom>
          <a:noFill/>
        </p:spPr>
        <p:txBody>
          <a:bodyPr wrap="square" rtlCol="0">
            <a:spAutoFit/>
          </a:bodyPr>
          <a:lstStyle/>
          <a:p>
            <a:r>
              <a:rPr lang="en-US" sz="3200" dirty="0" smtClean="0"/>
              <a:t>Adaptation</a:t>
            </a:r>
            <a:endParaRPr lang="en-GB" sz="3200" dirty="0"/>
          </a:p>
        </p:txBody>
      </p:sp>
      <p:sp>
        <p:nvSpPr>
          <p:cNvPr id="24" name="TextBox 23"/>
          <p:cNvSpPr txBox="1"/>
          <p:nvPr/>
        </p:nvSpPr>
        <p:spPr>
          <a:xfrm>
            <a:off x="6983760" y="188918"/>
            <a:ext cx="2160240" cy="1077218"/>
          </a:xfrm>
          <a:prstGeom prst="rect">
            <a:avLst/>
          </a:prstGeom>
          <a:noFill/>
        </p:spPr>
        <p:txBody>
          <a:bodyPr wrap="square" rtlCol="0">
            <a:spAutoFit/>
          </a:bodyPr>
          <a:lstStyle/>
          <a:p>
            <a:r>
              <a:rPr lang="en-US" sz="3200" dirty="0" smtClean="0"/>
              <a:t>Ecological foot print</a:t>
            </a:r>
            <a:endParaRPr lang="en-GB" sz="3200" dirty="0"/>
          </a:p>
        </p:txBody>
      </p:sp>
      <p:sp>
        <p:nvSpPr>
          <p:cNvPr id="15" name="Multiply 14"/>
          <p:cNvSpPr/>
          <p:nvPr/>
        </p:nvSpPr>
        <p:spPr bwMode="auto">
          <a:xfrm>
            <a:off x="3851920" y="2132856"/>
            <a:ext cx="1656184" cy="165618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3E2914"/>
              </a:solidFill>
              <a:effectLst/>
              <a:latin typeface="45 Helvetica Light" charset="0"/>
              <a:ea typeface="ＭＳ Ｐゴシック" charset="-128"/>
            </a:endParaRPr>
          </a:p>
        </p:txBody>
      </p:sp>
      <p:sp>
        <p:nvSpPr>
          <p:cNvPr id="19" name="Multiply 18"/>
          <p:cNvSpPr/>
          <p:nvPr/>
        </p:nvSpPr>
        <p:spPr bwMode="auto">
          <a:xfrm>
            <a:off x="2123728" y="1988840"/>
            <a:ext cx="1080120" cy="1152128"/>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3E2914"/>
              </a:solidFill>
              <a:effectLst/>
              <a:latin typeface="45 Helvetica Light" charset="0"/>
              <a:ea typeface="ＭＳ Ｐゴシック" charset="-128"/>
            </a:endParaRPr>
          </a:p>
        </p:txBody>
      </p:sp>
      <p:sp>
        <p:nvSpPr>
          <p:cNvPr id="21" name="Multiply 20"/>
          <p:cNvSpPr/>
          <p:nvPr/>
        </p:nvSpPr>
        <p:spPr bwMode="auto">
          <a:xfrm>
            <a:off x="6732240" y="2348880"/>
            <a:ext cx="1080120" cy="1152128"/>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3E2914"/>
              </a:solidFill>
              <a:effectLst/>
              <a:latin typeface="45 Helvetica Light" charset="0"/>
              <a:ea typeface="ＭＳ Ｐゴシック" charset="-128"/>
            </a:endParaRPr>
          </a:p>
        </p:txBody>
      </p:sp>
      <p:cxnSp>
        <p:nvCxnSpPr>
          <p:cNvPr id="25" name="Straight Arrow Connector 24"/>
          <p:cNvCxnSpPr/>
          <p:nvPr/>
        </p:nvCxnSpPr>
        <p:spPr bwMode="auto">
          <a:xfrm>
            <a:off x="2843808" y="2564904"/>
            <a:ext cx="864096" cy="144016"/>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030494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H0071E"/>
          <p:cNvPicPr>
            <a:picLocks noChangeAspect="1" noChangeArrowheads="1"/>
          </p:cNvPicPr>
          <p:nvPr/>
        </p:nvPicPr>
        <p:blipFill>
          <a:blip r:embed="rId3" cstate="print">
            <a:lum bright="20000" contrast="-4000"/>
          </a:blip>
          <a:srcRect l="1646" r="2353"/>
          <a:stretch>
            <a:fillRect/>
          </a:stretch>
        </p:blipFill>
        <p:spPr bwMode="auto">
          <a:xfrm>
            <a:off x="4763" y="0"/>
            <a:ext cx="9139237" cy="6858000"/>
          </a:xfrm>
          <a:prstGeom prst="rect">
            <a:avLst/>
          </a:prstGeom>
          <a:noFill/>
          <a:ln w="9525">
            <a:noFill/>
            <a:miter lim="800000"/>
            <a:headEnd/>
            <a:tailEnd/>
          </a:ln>
        </p:spPr>
      </p:pic>
      <p:sp>
        <p:nvSpPr>
          <p:cNvPr id="8" name="Title 7"/>
          <p:cNvSpPr>
            <a:spLocks noGrp="1"/>
          </p:cNvSpPr>
          <p:nvPr>
            <p:ph type="title"/>
          </p:nvPr>
        </p:nvSpPr>
        <p:spPr>
          <a:xfrm>
            <a:off x="518864" y="53752"/>
            <a:ext cx="8229600" cy="638944"/>
          </a:xfrm>
          <a:solidFill>
            <a:srgbClr val="FFFFFF"/>
          </a:solidFill>
        </p:spPr>
        <p:txBody>
          <a:bodyPr/>
          <a:lstStyle/>
          <a:p>
            <a:r>
              <a:rPr lang="en-US" sz="4000" b="1" dirty="0">
                <a:solidFill>
                  <a:schemeClr val="tx1"/>
                </a:solidFill>
                <a:effectLst>
                  <a:outerShdw blurRad="38100" dist="38100" dir="2700000" algn="tl">
                    <a:schemeClr val="bg1">
                      <a:alpha val="43000"/>
                    </a:schemeClr>
                  </a:outerShdw>
                </a:effectLst>
                <a:latin typeface="+mn-lt"/>
                <a:ea typeface="+mn-ea"/>
                <a:cs typeface="+mn-cs"/>
              </a:rPr>
              <a:t>CSA is not business as usual?</a:t>
            </a:r>
            <a:endParaRPr lang="en-GB" sz="4000" b="1" dirty="0">
              <a:solidFill>
                <a:schemeClr val="tx1"/>
              </a:solidFill>
              <a:effectLst>
                <a:outerShdw blurRad="38100" dist="38100" dir="2700000" algn="tl">
                  <a:schemeClr val="bg1">
                    <a:alpha val="43000"/>
                  </a:schemeClr>
                </a:outerShdw>
              </a:effectLst>
              <a:latin typeface="+mn-lt"/>
              <a:ea typeface="+mn-ea"/>
              <a:cs typeface="+mn-cs"/>
            </a:endParaRPr>
          </a:p>
        </p:txBody>
      </p:sp>
      <p:sp>
        <p:nvSpPr>
          <p:cNvPr id="9" name="Content Placeholder 8"/>
          <p:cNvSpPr>
            <a:spLocks noGrp="1"/>
          </p:cNvSpPr>
          <p:nvPr>
            <p:ph idx="1"/>
          </p:nvPr>
        </p:nvSpPr>
        <p:spPr>
          <a:xfrm>
            <a:off x="683568" y="2327588"/>
            <a:ext cx="8136904" cy="3024336"/>
          </a:xfrm>
          <a:solidFill>
            <a:srgbClr val="FFFFFF"/>
          </a:solidFill>
        </p:spPr>
        <p:txBody>
          <a:bodyPr/>
          <a:lstStyle/>
          <a:p>
            <a:pPr>
              <a:buFont typeface="Wingdings" pitchFamily="2" charset="2"/>
              <a:buChar char="Ø"/>
            </a:pPr>
            <a:r>
              <a:rPr lang="en-US" sz="3600" dirty="0" smtClean="0">
                <a:solidFill>
                  <a:schemeClr val="tx1"/>
                </a:solidFill>
                <a:effectLst>
                  <a:outerShdw blurRad="38100" dist="38100" dir="2700000" algn="tl">
                    <a:schemeClr val="bg1">
                      <a:alpha val="43000"/>
                    </a:schemeClr>
                  </a:outerShdw>
                </a:effectLst>
              </a:rPr>
              <a:t>Multiple benefits</a:t>
            </a:r>
          </a:p>
          <a:p>
            <a:pPr>
              <a:buFont typeface="Wingdings" pitchFamily="2" charset="2"/>
              <a:buChar char="Ø"/>
            </a:pPr>
            <a:r>
              <a:rPr lang="en-US" sz="3600" dirty="0" smtClean="0">
                <a:solidFill>
                  <a:schemeClr val="tx1"/>
                </a:solidFill>
                <a:effectLst>
                  <a:outerShdw blurRad="38100" dist="38100" dir="2700000" algn="tl">
                    <a:schemeClr val="bg1">
                      <a:alpha val="43000"/>
                    </a:schemeClr>
                  </a:outerShdw>
                </a:effectLst>
              </a:rPr>
              <a:t>Attention to synergies and trade-offs</a:t>
            </a:r>
          </a:p>
          <a:p>
            <a:pPr>
              <a:buFont typeface="Wingdings" pitchFamily="2" charset="2"/>
              <a:buChar char="Ø"/>
            </a:pPr>
            <a:r>
              <a:rPr lang="en-US" sz="3600" b="1" dirty="0" smtClean="0">
                <a:solidFill>
                  <a:srgbClr val="FF0000"/>
                </a:solidFill>
                <a:effectLst>
                  <a:outerShdw blurRad="38100" dist="38100" dir="2700000" algn="tl">
                    <a:schemeClr val="bg1">
                      <a:alpha val="43000"/>
                    </a:schemeClr>
                  </a:outerShdw>
                </a:effectLst>
              </a:rPr>
              <a:t>New partnerships</a:t>
            </a:r>
          </a:p>
          <a:p>
            <a:pPr>
              <a:buFont typeface="Wingdings" pitchFamily="2" charset="2"/>
              <a:buChar char="Ø"/>
            </a:pPr>
            <a:r>
              <a:rPr lang="en-US" sz="3600" dirty="0" smtClean="0">
                <a:solidFill>
                  <a:schemeClr val="tx1"/>
                </a:solidFill>
                <a:effectLst>
                  <a:outerShdw blurRad="38100" dist="38100" dir="2700000" algn="tl">
                    <a:schemeClr val="bg1">
                      <a:alpha val="43000"/>
                    </a:schemeClr>
                  </a:outerShdw>
                </a:effectLst>
              </a:rPr>
              <a:t>New types of finance</a:t>
            </a:r>
            <a:endParaRPr lang="en-GB" sz="3600" dirty="0">
              <a:solidFill>
                <a:schemeClr val="tx1"/>
              </a:solidFill>
              <a:effectLst>
                <a:outerShdw blurRad="38100" dist="38100" dir="2700000" algn="tl">
                  <a:schemeClr val="bg1">
                    <a:alpha val="43000"/>
                  </a:schemeClr>
                </a:outerShdw>
              </a:effectLst>
            </a:endParaRPr>
          </a:p>
        </p:txBody>
      </p:sp>
    </p:spTree>
    <p:extLst>
      <p:ext uri="{BB962C8B-B14F-4D97-AF65-F5344CB8AC3E}">
        <p14:creationId xmlns:p14="http://schemas.microsoft.com/office/powerpoint/2010/main" val="901255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260648"/>
            <a:ext cx="8229600" cy="1143000"/>
          </a:xfrm>
        </p:spPr>
        <p:txBody>
          <a:bodyPr/>
          <a:lstStyle/>
          <a:p>
            <a:pPr algn="l"/>
            <a:r>
              <a:rPr lang="fr-FR" b="1" kern="1200" dirty="0" err="1">
                <a:latin typeface="Calibri" pitchFamily="34" charset="0"/>
                <a:ea typeface="ＭＳ Ｐゴシック" charset="-128"/>
                <a:cs typeface="Calibri" pitchFamily="34" charset="0"/>
              </a:rPr>
              <a:t>It’s</a:t>
            </a:r>
            <a:r>
              <a:rPr lang="fr-FR" b="1" kern="1200" dirty="0">
                <a:latin typeface="Calibri" pitchFamily="34" charset="0"/>
                <a:ea typeface="ＭＳ Ｐゴシック" charset="-128"/>
                <a:cs typeface="Calibri" pitchFamily="34" charset="0"/>
              </a:rPr>
              <a:t> a multitude of </a:t>
            </a:r>
            <a:r>
              <a:rPr lang="fr-FR" b="1" kern="1200" dirty="0" err="1">
                <a:latin typeface="Calibri" pitchFamily="34" charset="0"/>
                <a:ea typeface="ＭＳ Ｐゴシック" charset="-128"/>
                <a:cs typeface="Calibri" pitchFamily="34" charset="0"/>
              </a:rPr>
              <a:t>trade-offs</a:t>
            </a:r>
            <a:r>
              <a:rPr lang="fr-FR" b="1" kern="1200" dirty="0">
                <a:latin typeface="Calibri" pitchFamily="34" charset="0"/>
                <a:ea typeface="ＭＳ Ｐゴシック" charset="-128"/>
                <a:cs typeface="Calibri" pitchFamily="34" charset="0"/>
              </a:rPr>
              <a:t>…</a:t>
            </a:r>
          </a:p>
        </p:txBody>
      </p:sp>
      <p:sp>
        <p:nvSpPr>
          <p:cNvPr id="4" name="Rectangle 3"/>
          <p:cNvSpPr/>
          <p:nvPr/>
        </p:nvSpPr>
        <p:spPr>
          <a:xfrm>
            <a:off x="323528" y="1187886"/>
            <a:ext cx="8280920" cy="4832092"/>
          </a:xfrm>
          <a:prstGeom prst="rect">
            <a:avLst/>
          </a:prstGeom>
        </p:spPr>
        <p:txBody>
          <a:bodyPr wrap="square">
            <a:spAutoFit/>
          </a:bodyPr>
          <a:lstStyle/>
          <a:p>
            <a:r>
              <a:rPr lang="en-US" sz="2800" dirty="0" smtClean="0"/>
              <a:t>•</a:t>
            </a:r>
            <a:r>
              <a:rPr lang="en-US" sz="2800" b="1" dirty="0"/>
              <a:t>Across sub-sectors </a:t>
            </a:r>
            <a:r>
              <a:rPr lang="en-US" sz="2800" dirty="0"/>
              <a:t>(e.g. residues to soils or livestock?) </a:t>
            </a:r>
          </a:p>
          <a:p>
            <a:endParaRPr lang="fr-FR" sz="2800" dirty="0"/>
          </a:p>
          <a:p>
            <a:r>
              <a:rPr lang="en-US" sz="2800" dirty="0"/>
              <a:t>•</a:t>
            </a:r>
            <a:r>
              <a:rPr lang="en-US" sz="2800" b="1" dirty="0"/>
              <a:t>Across spatial scales </a:t>
            </a:r>
            <a:r>
              <a:rPr lang="en-US" sz="2800" dirty="0"/>
              <a:t>(e.g. more productive agriculture can result in forest clearance) </a:t>
            </a:r>
          </a:p>
          <a:p>
            <a:endParaRPr lang="fr-FR" sz="2800" dirty="0"/>
          </a:p>
          <a:p>
            <a:r>
              <a:rPr lang="en-US" sz="2800" dirty="0"/>
              <a:t>•</a:t>
            </a:r>
            <a:r>
              <a:rPr lang="en-US" sz="2800" b="1" dirty="0"/>
              <a:t>Different kinds of households </a:t>
            </a:r>
            <a:r>
              <a:rPr lang="en-US" sz="2800" dirty="0"/>
              <a:t>(e.g. some risk insurance exclude female-headed households) </a:t>
            </a:r>
          </a:p>
          <a:p>
            <a:endParaRPr lang="fr-FR" sz="2800" dirty="0"/>
          </a:p>
          <a:p>
            <a:r>
              <a:rPr lang="en-US" sz="2800" dirty="0"/>
              <a:t>•</a:t>
            </a:r>
            <a:r>
              <a:rPr lang="en-US" sz="2800" b="1" dirty="0"/>
              <a:t>Short-term vs. long term benefits </a:t>
            </a:r>
            <a:r>
              <a:rPr lang="en-US" sz="2800" dirty="0"/>
              <a:t>(e.g. livestock risk insurance can promote land degradation) </a:t>
            </a:r>
          </a:p>
        </p:txBody>
      </p:sp>
    </p:spTree>
    <p:extLst>
      <p:ext uri="{BB962C8B-B14F-4D97-AF65-F5344CB8AC3E}">
        <p14:creationId xmlns:p14="http://schemas.microsoft.com/office/powerpoint/2010/main" val="2952336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txBox="1">
            <a:spLocks/>
          </p:cNvSpPr>
          <p:nvPr/>
        </p:nvSpPr>
        <p:spPr bwMode="auto">
          <a:xfrm>
            <a:off x="474360" y="4462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r>
              <a:rPr lang="en-US" sz="4400" dirty="0">
                <a:solidFill>
                  <a:schemeClr val="tx2"/>
                </a:solidFill>
                <a:cs typeface="Calibri" pitchFamily="34" charset="0"/>
              </a:rPr>
              <a:t>It’s all about scale</a:t>
            </a:r>
          </a:p>
        </p:txBody>
      </p:sp>
      <p:sp>
        <p:nvSpPr>
          <p:cNvPr id="4" name="Content Placeholder 2"/>
          <p:cNvSpPr txBox="1">
            <a:spLocks/>
          </p:cNvSpPr>
          <p:nvPr/>
        </p:nvSpPr>
        <p:spPr>
          <a:xfrm>
            <a:off x="179512" y="908720"/>
            <a:ext cx="8964488" cy="4536504"/>
          </a:xfrm>
          <a:prstGeom prst="rect">
            <a:avLst/>
          </a:prstGeom>
        </p:spPr>
        <p:txBody>
          <a:bodyPr/>
          <a:lstStyle/>
          <a:p>
            <a:pPr marL="342900" indent="-342900">
              <a:spcBef>
                <a:spcPct val="20000"/>
              </a:spcBef>
              <a:buFontTx/>
              <a:buChar char="•"/>
              <a:defRPr/>
            </a:pPr>
            <a:r>
              <a:rPr lang="en-US" sz="2400" b="1" kern="0" dirty="0" smtClean="0">
                <a:cs typeface="Calibri" pitchFamily="34" charset="0"/>
              </a:rPr>
              <a:t>CSA </a:t>
            </a:r>
            <a:r>
              <a:rPr lang="en-US" sz="2400" b="1" kern="0" dirty="0">
                <a:cs typeface="Calibri" pitchFamily="34" charset="0"/>
              </a:rPr>
              <a:t>can have different meanings depending upon the scale at which it is being </a:t>
            </a:r>
            <a:r>
              <a:rPr lang="en-US" sz="2400" b="1" kern="0" dirty="0" smtClean="0">
                <a:cs typeface="Calibri" pitchFamily="34" charset="0"/>
              </a:rPr>
              <a:t>applied:</a:t>
            </a:r>
            <a:endParaRPr lang="en-US" sz="2400" b="1" kern="0" dirty="0">
              <a:cs typeface="Calibri" pitchFamily="34" charset="0"/>
            </a:endParaRPr>
          </a:p>
          <a:p>
            <a:pPr marL="342900" indent="-342900">
              <a:spcBef>
                <a:spcPct val="20000"/>
              </a:spcBef>
              <a:buFontTx/>
              <a:buChar char="•"/>
              <a:defRPr/>
            </a:pPr>
            <a:r>
              <a:rPr lang="en-US" sz="2400" b="1" kern="0" dirty="0">
                <a:cs typeface="Calibri" pitchFamily="34" charset="0"/>
              </a:rPr>
              <a:t>At local scale: </a:t>
            </a:r>
            <a:r>
              <a:rPr lang="en-US" sz="2400" kern="0" dirty="0">
                <a:cs typeface="Calibri" pitchFamily="34" charset="0"/>
              </a:rPr>
              <a:t>opportunities for higher production, e.g. through improved management</a:t>
            </a:r>
          </a:p>
          <a:p>
            <a:pPr marL="342900" indent="-342900">
              <a:spcBef>
                <a:spcPct val="20000"/>
              </a:spcBef>
              <a:buFontTx/>
              <a:buChar char="•"/>
              <a:defRPr/>
            </a:pPr>
            <a:r>
              <a:rPr lang="en-US" sz="2400" b="1" kern="0" dirty="0">
                <a:cs typeface="Calibri" pitchFamily="34" charset="0"/>
              </a:rPr>
              <a:t>At national scale: </a:t>
            </a:r>
            <a:r>
              <a:rPr lang="en-US" sz="2400" kern="0" dirty="0">
                <a:cs typeface="Calibri" pitchFamily="34" charset="0"/>
              </a:rPr>
              <a:t>e.g. providing frameworks that incentivize sustainable management practices</a:t>
            </a:r>
          </a:p>
          <a:p>
            <a:pPr marL="342900" indent="-342900">
              <a:spcBef>
                <a:spcPct val="20000"/>
              </a:spcBef>
              <a:buFontTx/>
              <a:buChar char="•"/>
              <a:defRPr/>
            </a:pPr>
            <a:r>
              <a:rPr lang="en-US" sz="2400" b="1" kern="0" dirty="0">
                <a:cs typeface="Calibri" pitchFamily="34" charset="0"/>
              </a:rPr>
              <a:t>At global scale: </a:t>
            </a:r>
            <a:r>
              <a:rPr lang="en-US" sz="2400" kern="0" dirty="0">
                <a:cs typeface="Calibri" pitchFamily="34" charset="0"/>
              </a:rPr>
              <a:t>e.g. setting rules for global </a:t>
            </a:r>
            <a:r>
              <a:rPr lang="en-US" sz="2400" kern="0" dirty="0" smtClean="0">
                <a:cs typeface="Calibri" pitchFamily="34" charset="0"/>
              </a:rPr>
              <a:t>trade</a:t>
            </a:r>
            <a:endParaRPr lang="en-US" sz="2400" kern="0" dirty="0">
              <a:cs typeface="Calibri" pitchFamily="34" charset="0"/>
            </a:endParaRPr>
          </a:p>
          <a:p>
            <a:pPr marL="342900" indent="-342900">
              <a:spcBef>
                <a:spcPct val="20000"/>
              </a:spcBef>
              <a:buFontTx/>
              <a:buChar char="•"/>
              <a:defRPr/>
            </a:pPr>
            <a:r>
              <a:rPr lang="en-US" sz="2400" b="1" kern="0" dirty="0">
                <a:solidFill>
                  <a:srgbClr val="002060"/>
                </a:solidFill>
                <a:cs typeface="Calibri" pitchFamily="34" charset="0"/>
              </a:rPr>
              <a:t>For smallholders: </a:t>
            </a:r>
            <a:r>
              <a:rPr lang="en-US" sz="2400" kern="0" dirty="0">
                <a:solidFill>
                  <a:srgbClr val="002060"/>
                </a:solidFill>
                <a:cs typeface="Calibri" pitchFamily="34" charset="0"/>
              </a:rPr>
              <a:t>greater food security and resilience against shocks</a:t>
            </a:r>
          </a:p>
          <a:p>
            <a:pPr marL="342900" indent="-342900">
              <a:spcBef>
                <a:spcPct val="20000"/>
              </a:spcBef>
              <a:buFontTx/>
              <a:buChar char="•"/>
              <a:defRPr/>
            </a:pPr>
            <a:r>
              <a:rPr lang="en-US" sz="2400" b="1" kern="0" dirty="0">
                <a:solidFill>
                  <a:srgbClr val="002060"/>
                </a:solidFill>
                <a:cs typeface="Calibri" pitchFamily="34" charset="0"/>
              </a:rPr>
              <a:t>For intensive agriculture: </a:t>
            </a:r>
            <a:r>
              <a:rPr lang="en-US" sz="2400" kern="0" dirty="0">
                <a:solidFill>
                  <a:srgbClr val="002060"/>
                </a:solidFill>
                <a:cs typeface="Calibri" pitchFamily="34" charset="0"/>
              </a:rPr>
              <a:t>opportunities to reduce emissions</a:t>
            </a:r>
          </a:p>
        </p:txBody>
      </p:sp>
      <p:sp>
        <p:nvSpPr>
          <p:cNvPr id="3076" name="Content Placeholder 1"/>
          <p:cNvSpPr txBox="1">
            <a:spLocks/>
          </p:cNvSpPr>
          <p:nvPr/>
        </p:nvSpPr>
        <p:spPr bwMode="auto">
          <a:xfrm>
            <a:off x="179512" y="5157192"/>
            <a:ext cx="84818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marL="514350" indent="-514350">
              <a:spcBef>
                <a:spcPct val="20000"/>
              </a:spcBef>
              <a:buFont typeface="Wingdings" pitchFamily="2" charset="2"/>
              <a:buChar char="Ø"/>
            </a:pPr>
            <a:r>
              <a:rPr lang="en-GB" sz="2800" dirty="0" smtClean="0">
                <a:solidFill>
                  <a:srgbClr val="C00000"/>
                </a:solidFill>
                <a:cs typeface="Calibri" pitchFamily="34" charset="0"/>
              </a:rPr>
              <a:t>Effective partnership </a:t>
            </a:r>
            <a:r>
              <a:rPr lang="en-GB" sz="2800" dirty="0">
                <a:solidFill>
                  <a:srgbClr val="C00000"/>
                </a:solidFill>
                <a:cs typeface="Calibri" pitchFamily="34" charset="0"/>
              </a:rPr>
              <a:t>to ensure that the different temporal and spatial scales work together properly</a:t>
            </a:r>
          </a:p>
        </p:txBody>
      </p:sp>
    </p:spTree>
    <p:extLst>
      <p:ext uri="{BB962C8B-B14F-4D97-AF65-F5344CB8AC3E}">
        <p14:creationId xmlns:p14="http://schemas.microsoft.com/office/powerpoint/2010/main" val="1080479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txBox="1">
            <a:spLocks/>
          </p:cNvSpPr>
          <p:nvPr/>
        </p:nvSpPr>
        <p:spPr bwMode="auto">
          <a:xfrm>
            <a:off x="467544" y="-27384"/>
            <a:ext cx="7797552" cy="8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r>
              <a:rPr lang="en-US" sz="3600" dirty="0">
                <a:solidFill>
                  <a:schemeClr val="tx2"/>
                </a:solidFill>
                <a:cs typeface="Calibri" pitchFamily="34" charset="0"/>
              </a:rPr>
              <a:t>Some climate-smart agricultural </a:t>
            </a:r>
            <a:endParaRPr lang="en-US" sz="3600" dirty="0" smtClean="0">
              <a:solidFill>
                <a:schemeClr val="tx2"/>
              </a:solidFill>
              <a:cs typeface="Calibri" pitchFamily="34" charset="0"/>
            </a:endParaRPr>
          </a:p>
          <a:p>
            <a:r>
              <a:rPr lang="en-US" sz="3600" dirty="0" smtClean="0">
                <a:solidFill>
                  <a:schemeClr val="tx2"/>
                </a:solidFill>
                <a:cs typeface="Calibri" pitchFamily="34" charset="0"/>
              </a:rPr>
              <a:t>practices</a:t>
            </a:r>
            <a:endParaRPr lang="en-US" sz="3600" dirty="0">
              <a:solidFill>
                <a:schemeClr val="tx2"/>
              </a:solidFill>
              <a:cs typeface="Calibri"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20837319"/>
              </p:ext>
            </p:extLst>
          </p:nvPr>
        </p:nvGraphicFramePr>
        <p:xfrm>
          <a:off x="26988" y="1052736"/>
          <a:ext cx="9117012" cy="4206875"/>
        </p:xfrm>
        <a:graphic>
          <a:graphicData uri="http://schemas.openxmlformats.org/drawingml/2006/table">
            <a:tbl>
              <a:tblPr/>
              <a:tblGrid>
                <a:gridCol w="1824037"/>
                <a:gridCol w="1822450"/>
                <a:gridCol w="1824038"/>
                <a:gridCol w="1711325"/>
                <a:gridCol w="1935162"/>
              </a:tblGrid>
              <a:tr h="560917">
                <a:tc>
                  <a:txBody>
                    <a:bodyPr/>
                    <a:lstStyle/>
                    <a:p>
                      <a:pPr marL="0" marR="0" lvl="0" indent="0" algn="l" defTabSz="914400" rtl="0" eaLnBrk="1" fontAlgn="base" latinLnBrk="0" hangingPunct="1">
                        <a:lnSpc>
                          <a:spcPct val="115000"/>
                        </a:lnSpc>
                        <a:spcBef>
                          <a:spcPts val="1200"/>
                        </a:spcBef>
                        <a:spcAft>
                          <a:spcPts val="1200"/>
                        </a:spcAft>
                        <a:buClrTx/>
                        <a:buSzTx/>
                        <a:buFontTx/>
                        <a:buNone/>
                        <a:tabLst/>
                      </a:pPr>
                      <a:r>
                        <a:rPr kumimoji="0" lang="en-GB" sz="1600" b="1" i="0" u="none" strike="noStrike" cap="none" normalizeH="0" baseline="0" dirty="0" smtClean="0">
                          <a:ln>
                            <a:noFill/>
                          </a:ln>
                          <a:solidFill>
                            <a:schemeClr val="tx1"/>
                          </a:solidFill>
                          <a:effectLst/>
                          <a:latin typeface="Calibri" pitchFamily="34" charset="0"/>
                          <a:cs typeface="Calibri" pitchFamily="34" charset="0"/>
                        </a:rPr>
                        <a:t>Crop management</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ts val="1200"/>
                        </a:spcBef>
                        <a:spcAft>
                          <a:spcPts val="1200"/>
                        </a:spcAft>
                        <a:buClrTx/>
                        <a:buSzTx/>
                        <a:buFontTx/>
                        <a:buNone/>
                        <a:tabLst/>
                      </a:pPr>
                      <a:r>
                        <a:rPr kumimoji="0" lang="en-GB" sz="1600" b="1" i="0" u="none" strike="noStrike" cap="none" normalizeH="0" baseline="0" smtClean="0">
                          <a:ln>
                            <a:noFill/>
                          </a:ln>
                          <a:solidFill>
                            <a:schemeClr val="tx1"/>
                          </a:solidFill>
                          <a:effectLst/>
                          <a:latin typeface="Calibri" pitchFamily="34" charset="0"/>
                          <a:cs typeface="Calibri" pitchFamily="34" charset="0"/>
                        </a:rPr>
                        <a:t>Livestock management</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ts val="1200"/>
                        </a:spcBef>
                        <a:spcAft>
                          <a:spcPts val="1200"/>
                        </a:spcAft>
                        <a:buClrTx/>
                        <a:buSzTx/>
                        <a:buFontTx/>
                        <a:buNone/>
                        <a:tabLst/>
                      </a:pPr>
                      <a:r>
                        <a:rPr kumimoji="0" lang="en-GB" sz="1600" b="1" i="0" u="none" strike="noStrike" cap="none" normalizeH="0" baseline="0" smtClean="0">
                          <a:ln>
                            <a:noFill/>
                          </a:ln>
                          <a:solidFill>
                            <a:schemeClr val="tx1"/>
                          </a:solidFill>
                          <a:effectLst/>
                          <a:latin typeface="Calibri" pitchFamily="34" charset="0"/>
                          <a:cs typeface="Calibri" pitchFamily="34" charset="0"/>
                        </a:rPr>
                        <a:t>Soil and water management</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ts val="1200"/>
                        </a:spcBef>
                        <a:spcAft>
                          <a:spcPts val="1200"/>
                        </a:spcAft>
                        <a:buClrTx/>
                        <a:buSzTx/>
                        <a:buFontTx/>
                        <a:buNone/>
                        <a:tabLst/>
                      </a:pPr>
                      <a:r>
                        <a:rPr kumimoji="0" lang="en-GB" sz="1600" b="1" i="0" u="none" strike="noStrike" cap="none" normalizeH="0" baseline="0" smtClean="0">
                          <a:ln>
                            <a:noFill/>
                          </a:ln>
                          <a:solidFill>
                            <a:schemeClr val="tx1"/>
                          </a:solidFill>
                          <a:effectLst/>
                          <a:latin typeface="Calibri" pitchFamily="34" charset="0"/>
                          <a:cs typeface="Calibri" pitchFamily="34" charset="0"/>
                        </a:rPr>
                        <a:t>Agroforestry</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15000"/>
                        </a:lnSpc>
                        <a:spcBef>
                          <a:spcPts val="1200"/>
                        </a:spcBef>
                        <a:spcAft>
                          <a:spcPts val="1200"/>
                        </a:spcAft>
                        <a:buClrTx/>
                        <a:buSzTx/>
                        <a:buFontTx/>
                        <a:buNone/>
                        <a:tabLst/>
                      </a:pPr>
                      <a:r>
                        <a:rPr kumimoji="0" lang="en-GB" sz="1600" b="1" i="0" u="none" strike="noStrike" cap="none" normalizeH="0" baseline="0" smtClean="0">
                          <a:ln>
                            <a:noFill/>
                          </a:ln>
                          <a:solidFill>
                            <a:schemeClr val="tx1"/>
                          </a:solidFill>
                          <a:effectLst/>
                          <a:latin typeface="Calibri" pitchFamily="34" charset="0"/>
                          <a:cs typeface="Calibri" pitchFamily="34" charset="0"/>
                        </a:rPr>
                        <a:t>Integrated food energy systems</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45958">
                <a:tc>
                  <a:txBody>
                    <a:bodyPr/>
                    <a:lstStyle/>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Intercropping with legumes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Crop rotations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New crop varieties </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Improved storage and processing techniques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Greater crop diversity</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tc>
                  <a:txBody>
                    <a:bodyPr/>
                    <a:lstStyle/>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Improved feeding strategies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Rotational grazing</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Fodder crops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Grassland restoration and conservation</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Manure treatment</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Improved livestock health</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Animal husbandry improvements</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tc>
                  <a:txBody>
                    <a:bodyPr/>
                    <a:lstStyle/>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Conservation agriculture</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Contour planting</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Terraces and bunds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Planting pits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Water storage </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Alternate wetting and drying (rice)</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Dams, pits, ridges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smtClean="0">
                          <a:ln>
                            <a:noFill/>
                          </a:ln>
                          <a:solidFill>
                            <a:srgbClr val="000000"/>
                          </a:solidFill>
                          <a:effectLst/>
                          <a:latin typeface="Calibri" pitchFamily="34" charset="0"/>
                          <a:cs typeface="Calibri" pitchFamily="34" charset="0"/>
                        </a:rPr>
                        <a:t>Improved irrigation (drip)</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tc>
                  <a:txBody>
                    <a:bodyPr/>
                    <a:lstStyle/>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Boundary trees and hedgerows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Nitrogen-fixing trees on farms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Multipurpose trees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Improved fallow with fertilizer shrubs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Woodlots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Fruit orchards</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tc>
                  <a:txBody>
                    <a:bodyPr/>
                    <a:lstStyle/>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Biogas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Production of energy plants</a:t>
                      </a:r>
                    </a:p>
                    <a:p>
                      <a:pPr marL="177800" marR="0" lvl="0" indent="-177800" algn="l" defTabSz="914400" rtl="0" eaLnBrk="1" fontAlgn="base" latinLnBrk="0" hangingPunct="1">
                        <a:lnSpc>
                          <a:spcPct val="115000"/>
                        </a:lnSpc>
                        <a:spcBef>
                          <a:spcPct val="0"/>
                        </a:spcBef>
                        <a:spcAft>
                          <a:spcPct val="0"/>
                        </a:spcAft>
                        <a:buClrTx/>
                        <a:buSzTx/>
                        <a:buFont typeface="Symbol" pitchFamily="18" charset="2"/>
                        <a:buChar char=""/>
                        <a:tabLst/>
                      </a:pPr>
                      <a:r>
                        <a:rPr kumimoji="0" lang="en-GB" sz="1600" b="0" i="0" u="none" strike="noStrike" cap="none" normalizeH="0" baseline="0" dirty="0" smtClean="0">
                          <a:ln>
                            <a:noFill/>
                          </a:ln>
                          <a:solidFill>
                            <a:srgbClr val="000000"/>
                          </a:solidFill>
                          <a:effectLst/>
                          <a:latin typeface="Calibri" pitchFamily="34" charset="0"/>
                          <a:cs typeface="Calibri" pitchFamily="34" charset="0"/>
                        </a:rPr>
                        <a:t>Improved stoves</a:t>
                      </a:r>
                    </a:p>
                  </a:txBody>
                  <a:tcPr marL="62706" marR="62706"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tr>
            </a:tbl>
          </a:graphicData>
        </a:graphic>
      </p:graphicFrame>
      <p:sp>
        <p:nvSpPr>
          <p:cNvPr id="4119" name="Content Placeholder 1"/>
          <p:cNvSpPr txBox="1">
            <a:spLocks/>
          </p:cNvSpPr>
          <p:nvPr/>
        </p:nvSpPr>
        <p:spPr bwMode="auto">
          <a:xfrm>
            <a:off x="0" y="5229200"/>
            <a:ext cx="8661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pPr algn="ctr">
              <a:spcBef>
                <a:spcPct val="20000"/>
              </a:spcBef>
            </a:pPr>
            <a:r>
              <a:rPr lang="en-GB" sz="2800" dirty="0">
                <a:solidFill>
                  <a:srgbClr val="C00000"/>
                </a:solidFill>
                <a:cs typeface="Calibri" pitchFamily="34" charset="0"/>
              </a:rPr>
              <a:t>All practices presented here improve food security and lead to higher productivity, but their ability to address adaptation and mitigation varies</a:t>
            </a:r>
          </a:p>
        </p:txBody>
      </p:sp>
    </p:spTree>
    <p:extLst>
      <p:ext uri="{BB962C8B-B14F-4D97-AF65-F5344CB8AC3E}">
        <p14:creationId xmlns:p14="http://schemas.microsoft.com/office/powerpoint/2010/main" val="2089873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229600" cy="1296144"/>
          </a:xfrm>
        </p:spPr>
        <p:txBody>
          <a:bodyPr>
            <a:normAutofit fontScale="90000"/>
          </a:bodyPr>
          <a:lstStyle/>
          <a:p>
            <a:pPr algn="l"/>
            <a:r>
              <a:rPr lang="en-US" b="1" dirty="0">
                <a:latin typeface="Calibri" pitchFamily="34" charset="0"/>
                <a:cs typeface="Calibri" pitchFamily="34" charset="0"/>
              </a:rPr>
              <a:t>Total annual GHG </a:t>
            </a:r>
            <a:r>
              <a:rPr lang="en-US" b="1" dirty="0" smtClean="0">
                <a:latin typeface="Calibri" pitchFamily="34" charset="0"/>
                <a:cs typeface="Calibri" pitchFamily="34" charset="0"/>
              </a:rPr>
              <a:t>emissions </a:t>
            </a:r>
            <a:r>
              <a:rPr lang="en-US" dirty="0" smtClean="0"/>
              <a:t/>
            </a:r>
            <a:br>
              <a:rPr lang="en-US" dirty="0" smtClean="0"/>
            </a:br>
            <a:r>
              <a:rPr lang="en-US" sz="2000" dirty="0" smtClean="0"/>
              <a:t>1,000 </a:t>
            </a:r>
            <a:r>
              <a:rPr lang="en-US" sz="2000" dirty="0" err="1"/>
              <a:t>t</a:t>
            </a:r>
            <a:r>
              <a:rPr lang="en-US" sz="2000" dirty="0"/>
              <a:t> CO</a:t>
            </a:r>
            <a:r>
              <a:rPr lang="en-US" sz="2000" baseline="-25000" dirty="0"/>
              <a:t>2</a:t>
            </a:r>
            <a:r>
              <a:rPr lang="en-US" sz="2000" dirty="0"/>
              <a:t>e, from land-use change, livestock, nitrogen fertilizer consumption</a:t>
            </a:r>
            <a:r>
              <a:rPr lang="en-US" sz="2000" dirty="0" smtClean="0"/>
              <a:t> </a:t>
            </a:r>
            <a:br>
              <a:rPr lang="en-US" sz="2000" dirty="0" smtClean="0"/>
            </a:br>
            <a:r>
              <a:rPr lang="en-US" sz="2000" dirty="0" smtClean="0"/>
              <a:t>and </a:t>
            </a:r>
            <a:r>
              <a:rPr lang="en-US" sz="2000" dirty="0"/>
              <a:t>fires in grazing lands</a:t>
            </a:r>
            <a:r>
              <a:rPr lang="en-US" sz="2000" dirty="0" smtClean="0"/>
              <a:t> (Brown et al 2011)</a:t>
            </a:r>
            <a:endParaRPr lang="en-US" sz="2000" dirty="0"/>
          </a:p>
        </p:txBody>
      </p:sp>
      <p:sp>
        <p:nvSpPr>
          <p:cNvPr id="5" name="Title 4"/>
          <p:cNvSpPr txBox="1">
            <a:spLocks/>
          </p:cNvSpPr>
          <p:nvPr/>
        </p:nvSpPr>
        <p:spPr bwMode="auto">
          <a:xfrm>
            <a:off x="479379" y="5742384"/>
            <a:ext cx="8229600" cy="422920"/>
          </a:xfrm>
          <a:prstGeom prst="rect">
            <a:avLst/>
          </a:prstGeom>
          <a:solidFill>
            <a:srgbClr val="E8F5A9"/>
          </a:solidFill>
          <a:ln>
            <a:noFill/>
          </a:ln>
          <a:extLst/>
        </p:spPr>
        <p:txBody>
          <a:bodyPr/>
          <a:lstStyle>
            <a:lvl1pPr eaLnBrk="0" hangingPunct="0">
              <a:defRPr sz="2000" b="1">
                <a:solidFill>
                  <a:schemeClr val="tx1"/>
                </a:solidFill>
                <a:latin typeface="Calibri" pitchFamily="34" charset="0"/>
              </a:defRPr>
            </a:lvl1pPr>
            <a:lvl2pPr marL="742950" indent="-285750" eaLnBrk="0" hangingPunct="0">
              <a:defRPr sz="2000" b="1">
                <a:solidFill>
                  <a:schemeClr val="tx1"/>
                </a:solidFill>
                <a:latin typeface="Calibri" pitchFamily="34" charset="0"/>
              </a:defRPr>
            </a:lvl2pPr>
            <a:lvl3pPr marL="1143000" indent="-228600" eaLnBrk="0" hangingPunct="0">
              <a:defRPr sz="2000" b="1">
                <a:solidFill>
                  <a:schemeClr val="tx1"/>
                </a:solidFill>
                <a:latin typeface="Calibri" pitchFamily="34" charset="0"/>
              </a:defRPr>
            </a:lvl3pPr>
            <a:lvl4pPr marL="1600200" indent="-228600" eaLnBrk="0" hangingPunct="0">
              <a:defRPr sz="2000" b="1">
                <a:solidFill>
                  <a:schemeClr val="tx1"/>
                </a:solidFill>
                <a:latin typeface="Calibri" pitchFamily="34" charset="0"/>
              </a:defRPr>
            </a:lvl4pPr>
            <a:lvl5pPr marL="2057400" indent="-228600" eaLnBrk="0" hangingPunct="0">
              <a:defRPr sz="2000" b="1">
                <a:solidFill>
                  <a:schemeClr val="tx1"/>
                </a:solidFill>
                <a:latin typeface="Calibri" pitchFamily="34" charset="0"/>
              </a:defRPr>
            </a:lvl5pPr>
            <a:lvl6pPr marL="2514600" indent="-228600" eaLnBrk="0" fontAlgn="base" hangingPunct="0">
              <a:spcBef>
                <a:spcPct val="0"/>
              </a:spcBef>
              <a:spcAft>
                <a:spcPct val="0"/>
              </a:spcAft>
              <a:defRPr sz="2000" b="1">
                <a:solidFill>
                  <a:schemeClr val="tx1"/>
                </a:solidFill>
                <a:latin typeface="Calibri" pitchFamily="34" charset="0"/>
              </a:defRPr>
            </a:lvl6pPr>
            <a:lvl7pPr marL="2971800" indent="-228600" eaLnBrk="0" fontAlgn="base" hangingPunct="0">
              <a:spcBef>
                <a:spcPct val="0"/>
              </a:spcBef>
              <a:spcAft>
                <a:spcPct val="0"/>
              </a:spcAft>
              <a:defRPr sz="2000" b="1">
                <a:solidFill>
                  <a:schemeClr val="tx1"/>
                </a:solidFill>
                <a:latin typeface="Calibri" pitchFamily="34" charset="0"/>
              </a:defRPr>
            </a:lvl7pPr>
            <a:lvl8pPr marL="3429000" indent="-228600" eaLnBrk="0" fontAlgn="base" hangingPunct="0">
              <a:spcBef>
                <a:spcPct val="0"/>
              </a:spcBef>
              <a:spcAft>
                <a:spcPct val="0"/>
              </a:spcAft>
              <a:defRPr sz="2000" b="1">
                <a:solidFill>
                  <a:schemeClr val="tx1"/>
                </a:solidFill>
                <a:latin typeface="Calibri" pitchFamily="34" charset="0"/>
              </a:defRPr>
            </a:lvl8pPr>
            <a:lvl9pPr marL="3886200" indent="-228600" eaLnBrk="0" fontAlgn="base" hangingPunct="0">
              <a:spcBef>
                <a:spcPct val="0"/>
              </a:spcBef>
              <a:spcAft>
                <a:spcPct val="0"/>
              </a:spcAft>
              <a:defRPr sz="2000" b="1">
                <a:solidFill>
                  <a:schemeClr val="tx1"/>
                </a:solidFill>
                <a:latin typeface="Calibri" pitchFamily="34" charset="0"/>
              </a:defRPr>
            </a:lvl9pPr>
          </a:lstStyle>
          <a:p>
            <a:endParaRPr lang="en-US" sz="4400" dirty="0">
              <a:solidFill>
                <a:schemeClr val="tx2"/>
              </a:solidFill>
              <a:cs typeface="Calibri" pitchFamily="34" charset="0"/>
            </a:endParaRPr>
          </a:p>
        </p:txBody>
      </p:sp>
      <p:pic>
        <p:nvPicPr>
          <p:cNvPr id="6" name="Picture 5"/>
          <p:cNvPicPr/>
          <p:nvPr/>
        </p:nvPicPr>
        <p:blipFill>
          <a:blip r:embed="rId3" cstate="print"/>
          <a:srcRect r="9135"/>
          <a:stretch>
            <a:fillRect/>
          </a:stretch>
        </p:blipFill>
        <p:spPr bwMode="auto">
          <a:xfrm>
            <a:off x="611560" y="1449060"/>
            <a:ext cx="7965238" cy="5220300"/>
          </a:xfrm>
          <a:prstGeom prst="rect">
            <a:avLst/>
          </a:prstGeom>
          <a:noFill/>
          <a:ln w="9525">
            <a:noFill/>
            <a:miter lim="800000"/>
            <a:headEnd/>
            <a:tailEnd/>
          </a:ln>
        </p:spPr>
      </p:pic>
    </p:spTree>
    <p:extLst>
      <p:ext uri="{BB962C8B-B14F-4D97-AF65-F5344CB8AC3E}">
        <p14:creationId xmlns:p14="http://schemas.microsoft.com/office/powerpoint/2010/main" val="1794969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45 Helvetica 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rgbClr val="3E2914"/>
            </a:solidFill>
            <a:effectLst/>
            <a:latin typeface="45 Helvetica Light"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rgbClr val="3E2914"/>
            </a:solidFill>
            <a:effectLst/>
            <a:latin typeface="45 Helvetica Light"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1813</TotalTime>
  <Words>1099</Words>
  <Application>Microsoft Office PowerPoint</Application>
  <PresentationFormat>On-screen Show (4:3)</PresentationFormat>
  <Paragraphs>221</Paragraphs>
  <Slides>25</Slides>
  <Notes>14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Blank Presentation</vt:lpstr>
      <vt:lpstr>Custom Design</vt:lpstr>
      <vt:lpstr>Chart</vt:lpstr>
      <vt:lpstr>PowerPoint Presentation</vt:lpstr>
      <vt:lpstr>Length of growing season is likely to decline..</vt:lpstr>
      <vt:lpstr>PowerPoint Presentation</vt:lpstr>
      <vt:lpstr>PowerPoint Presentation</vt:lpstr>
      <vt:lpstr>CSA is not business as usual?</vt:lpstr>
      <vt:lpstr>It’s a multitude of trade-offs…</vt:lpstr>
      <vt:lpstr>PowerPoint Presentation</vt:lpstr>
      <vt:lpstr>PowerPoint Presentation</vt:lpstr>
      <vt:lpstr>Total annual GHG emissions  1,000 t CO2e, from land-use change, livestock, nitrogen fertilizer consumption  and fires in grazing lands (Brown et al 2011)</vt:lpstr>
      <vt:lpstr>PowerPoint Presentation</vt:lpstr>
      <vt:lpstr>PowerPoint Presentation</vt:lpstr>
      <vt:lpstr>Are there opportunities to reduce emissions or increase sequestration?</vt:lpstr>
      <vt:lpstr>Mitigation: Changes in agricultural and landscape management</vt:lpstr>
      <vt:lpstr>PowerPoint Presentation</vt:lpstr>
      <vt:lpstr>Engaging multiple stakeholders to  facilitate enhanced climatic risk management</vt:lpstr>
      <vt:lpstr>Early action: building on proven  technologies, practices and approaches</vt:lpstr>
      <vt:lpstr>PowerPoint Presentation</vt:lpstr>
      <vt:lpstr>PowerPoint Presentation</vt:lpstr>
      <vt:lpstr>PowerPoint Presentation</vt:lpstr>
      <vt:lpstr>PowerPoint Presentation</vt:lpstr>
      <vt:lpstr>Institutional &amp; policy options</vt:lpstr>
      <vt:lpstr>PowerPoint Presentation</vt:lpstr>
      <vt:lpstr>PowerPoint Presentation</vt:lpstr>
      <vt:lpstr>Regional and national learning platforms</vt:lpstr>
      <vt:lpstr>PARTNERS</vt:lpstr>
    </vt:vector>
  </TitlesOfParts>
  <Company>CBS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Ann-Sophie Neuchs Smed</dc:creator>
  <cp:lastModifiedBy>Robert Zougmore</cp:lastModifiedBy>
  <cp:revision>246</cp:revision>
  <dcterms:created xsi:type="dcterms:W3CDTF">2011-03-17T15:13:43Z</dcterms:created>
  <dcterms:modified xsi:type="dcterms:W3CDTF">2012-05-14T10:05:08Z</dcterms:modified>
</cp:coreProperties>
</file>