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1" r:id="rId2"/>
    <p:sldId id="272" r:id="rId3"/>
    <p:sldId id="273" r:id="rId4"/>
    <p:sldId id="288" r:id="rId5"/>
    <p:sldId id="292" r:id="rId6"/>
    <p:sldId id="295" r:id="rId7"/>
    <p:sldId id="296" r:id="rId8"/>
    <p:sldId id="310" r:id="rId9"/>
    <p:sldId id="297" r:id="rId10"/>
    <p:sldId id="294" r:id="rId11"/>
    <p:sldId id="283" r:id="rId12"/>
    <p:sldId id="281" r:id="rId13"/>
    <p:sldId id="289" r:id="rId14"/>
    <p:sldId id="293" r:id="rId15"/>
    <p:sldId id="290" r:id="rId16"/>
    <p:sldId id="291" r:id="rId17"/>
    <p:sldId id="284" r:id="rId18"/>
    <p:sldId id="285" r:id="rId19"/>
    <p:sldId id="286" r:id="rId20"/>
    <p:sldId id="287" r:id="rId21"/>
    <p:sldId id="298" r:id="rId22"/>
    <p:sldId id="299" r:id="rId23"/>
    <p:sldId id="302" r:id="rId24"/>
    <p:sldId id="275" r:id="rId25"/>
    <p:sldId id="276" r:id="rId26"/>
    <p:sldId id="277" r:id="rId27"/>
    <p:sldId id="300" r:id="rId28"/>
    <p:sldId id="278" r:id="rId29"/>
    <p:sldId id="279" r:id="rId30"/>
    <p:sldId id="280" r:id="rId31"/>
    <p:sldId id="303" r:id="rId32"/>
    <p:sldId id="301" r:id="rId33"/>
    <p:sldId id="309" r:id="rId34"/>
    <p:sldId id="307" r:id="rId35"/>
    <p:sldId id="304" r:id="rId36"/>
    <p:sldId id="305" r:id="rId37"/>
    <p:sldId id="306" r:id="rId38"/>
    <p:sldId id="257" r:id="rId39"/>
    <p:sldId id="259" r:id="rId40"/>
    <p:sldId id="266" r:id="rId41"/>
    <p:sldId id="260" r:id="rId42"/>
    <p:sldId id="267" r:id="rId43"/>
    <p:sldId id="261" r:id="rId44"/>
    <p:sldId id="268" r:id="rId45"/>
    <p:sldId id="262" r:id="rId46"/>
    <p:sldId id="264" r:id="rId47"/>
    <p:sldId id="265" r:id="rId48"/>
    <p:sldId id="258" r:id="rId49"/>
    <p:sldId id="269" r:id="rId50"/>
    <p:sldId id="270" r:id="rId51"/>
    <p:sldId id="30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5DB8871-FCF7-47AA-BCC8-5E072BDB641B}" type="datetimeFigureOut">
              <a:rPr lang="en-US"/>
              <a:pPr>
                <a:defRPr/>
              </a:pPr>
              <a:t>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D85CA0-0E2A-4D94-B625-11BE0C82EAE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4813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Provitamin A biosynthetic pathway. The names of enzymes are given. CrtI denotes a bacterial carotene desaturase capable in performing all necessary desaturation reactions for which two enzymes are required in plants. Arrows indicate the prenyllipid biosynthetic capacity of wild-type rice endosperm and the necessary reaction sequence to be completed to yield provitamin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5529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Generalized flavonoid biosynthetic pathway relevant to flower color. Native rose petals only accumulate pelargonodin and cyanidin-based anthocyanins, mainly pelargonidin and cyanidin 3,5-diglucoside. Lack of delphinidin-based anthocynanins, which is attributed to deficiency of F3′5′H, has hampered the generation of rose flowers having blue and violet hues. The expression of a hetelorogous F3′5′H gene in rose is expected to generate delphinidin and, thus, a novel flower color with a blue hue. CHS, chalcone synthase; CHI, chalcone isomerase; F3H, flavanone 3-hydroxylase; F3′H, flavonoid 3′-hydroxylase; F3′5′H, flavonoid 3′,5′-hydroxylase; FLS, flavonol synthase; FNS, flavone synthase; DFR, dihydroflavonol 4-reductase; ANS, anthocyanidin synthase; GT, anthocyanidin glucosyltransferase; AT, anthocyanin acyltransferase.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5837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Schematic representation of binary vectors constructed for color modification. Only some T-DNA regions are shown. The directions of the cDNA sense strand are shown by arrows. All of them have the nptII gene as the selectable marker for plant transformation. E35S Pro., enhanced CaMV 35S promoter; mas Ter., terminator region from manopine synthase; nos Ter., nopaline synthase gene terminator; D8 Ter., terminator region from a petunia phospholipid transfer protein gene (D8) (Holton 1996); F3′5′H, flavonoid 3′,5′-hydroxylase; DFR, dihydroflavonol 4-reductase; 5AT, anthocyanin 5-acyltransferase.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61443"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Flower color changes by delphinidin production. The rose cultivars WKS77, WKS82, WKS100, WKS116, WKS124 and WKS140 were transformed with pSPB130, and their flower color changed (left, host; right, a transformant). A flower of the line exhibiting the most significant color change is shown. (A) WKS77, (B) WKS82, (C) WKS100, (D) WKS116, (E) WKS124, (F) WKS140.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64515"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Correlation of delphinidin content and petal colors in transgenic Lavande. The percentage of delphinidin in the petals of individual transgenic plants was plotted against the flower color represented by the hue value in degrees (hue angle). Pure red and blue have hue values of 360 and 270° in the hue angle, respectively. The higher the percentage of delphinidin was, the bluer the flower color became. The color gradation bar approximately indicates the corresponding petal color of transgenic Lavande petals.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66563"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Northern blot analysis of LA/919-4-10. The expected sizes of the transcripts of viola F3′5′H BP40 (1.8 kb) and iris DFR (1.7 kb) genes were observed, while only the smaller size was detected for rose DFR mRNA (A). A rose DFR probe detected about 23 bp of the small sized RNA, which was supposed to be a degraded endogenous rose DFR transcript with RNAi (B).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latin typeface="Calibri" pitchFamily="34" charset="0"/>
            </a:endParaRPr>
          </a:p>
        </p:txBody>
      </p:sp>
      <p:sp>
        <p:nvSpPr>
          <p:cNvPr id="68611"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charset="0"/>
                <a:ea typeface="msgothic"/>
                <a:cs typeface="msgothic"/>
              </a:rPr>
              <a:t>Delphinidin contents of the transgenic progeny. The accumulation of delphinidin was confirmed in all of the KmR progeny of LA/919-4-10. The flowers of the F1 and F2 progeny contained exclusively delphinidin.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C369C2-8102-4557-9E8F-C113B7439E9A}" type="datetimeFigureOut">
              <a:rPr lang="en-US"/>
              <a:pPr>
                <a:defRPr/>
              </a:pPr>
              <a:t>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D924B-9F88-46A6-8E72-527576FEF6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41F36-2FF2-44FF-8F5A-46EE3DC54B60}" type="datetimeFigureOut">
              <a:rPr lang="en-US"/>
              <a:pPr>
                <a:defRPr/>
              </a:pPr>
              <a:t>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1C46F-23AA-482F-98D4-5F04CBF2D4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5756DF-6D11-4285-AAEF-068CEBD1E2CB}" type="datetimeFigureOut">
              <a:rPr lang="en-US"/>
              <a:pPr>
                <a:defRPr/>
              </a:pPr>
              <a:t>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65038-4474-4817-B7F3-BE6F5C52F6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49819-47CE-4856-B161-BF8BBC2DD7CE}" type="datetimeFigureOut">
              <a:rPr lang="en-US"/>
              <a:pPr>
                <a:defRPr/>
              </a:pPr>
              <a:t>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0F9CA-712F-4BE5-AA2F-ED364A6A16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09AD72-C70C-41F3-B8D2-170CE556BA95}" type="datetimeFigureOut">
              <a:rPr lang="en-US"/>
              <a:pPr>
                <a:defRPr/>
              </a:pPr>
              <a:t>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6FECA1-1E44-49C9-9666-F1AA2B7C0C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979930-243D-4D45-85F6-92D5B411D822}" type="datetimeFigureOut">
              <a:rPr lang="en-US"/>
              <a:pPr>
                <a:defRPr/>
              </a:pPr>
              <a:t>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1CE806-49E0-4A26-B106-101CCA0302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45A347-1A63-4C30-881F-64D970447F0B}" type="datetimeFigureOut">
              <a:rPr lang="en-US"/>
              <a:pPr>
                <a:defRPr/>
              </a:pPr>
              <a:t>3/1/2014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9A9FED-9C81-47BF-8E85-2A1E71B3E1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78DA44-C7B5-48DB-92BD-F07BB0F68619}" type="datetimeFigureOut">
              <a:rPr lang="en-US"/>
              <a:pPr>
                <a:defRPr/>
              </a:pPr>
              <a:t>3/1/2014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D40AD5-DFDE-4ECE-BF9A-F0220627A9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E725D7-A990-4123-AFF8-5846360B3439}" type="datetimeFigureOut">
              <a:rPr lang="en-US"/>
              <a:pPr>
                <a:defRPr/>
              </a:pPr>
              <a:t>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9E3591-9BB5-4716-8946-8C319619CC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0A537C-7D5E-4944-B9A7-B7DCFB13EA7A}" type="datetimeFigureOut">
              <a:rPr lang="en-US"/>
              <a:pPr>
                <a:defRPr/>
              </a:pPr>
              <a:t>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7830F0-21B1-45AE-9194-D0600F1CE4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BCBC4B-C5DB-478E-9841-BAD681C22967}" type="datetimeFigureOut">
              <a:rPr lang="en-US"/>
              <a:pPr>
                <a:defRPr/>
              </a:pPr>
              <a:t>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8C3583-3961-4CC1-92AF-5608182513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11A8DE-5BDA-4918-8C66-6987CE51EF41}" type="datetimeFigureOut">
              <a:rPr lang="en-US"/>
              <a:pPr>
                <a:defRPr/>
              </a:pPr>
              <a:t>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DE3DD91-6B05-4FD4-8783-19DF1FC905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video" Target="file:///C:\Users\acheung-USER\Desktop\STEM_3-1-2014\2P_Ovary.AVI" TargetMode="External"/><Relationship Id="rId7" Type="http://schemas.openxmlformats.org/officeDocument/2006/relationships/image" Target="../media/image40.jpeg"/><Relationship Id="rId2" Type="http://schemas.openxmlformats.org/officeDocument/2006/relationships/video" Target="file:///C:\Users\acheung-USER\Desktop\STEM_3-1-2014\2P_TT.AVI" TargetMode="External"/><Relationship Id="rId1" Type="http://schemas.openxmlformats.org/officeDocument/2006/relationships/video" Target="file:///C:\Users\acheung-USER\Desktop\STEM_3-1-2014\2P-Stigma.AVI" TargetMode="External"/><Relationship Id="rId6" Type="http://schemas.openxmlformats.org/officeDocument/2006/relationships/image" Target="../media/image38.jpe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video" Target="file:///C:\Users\acheung-USER\Desktop\STEM_3-1-2014\5-5-09_2-2.55_2fps.avi" TargetMode="External"/><Relationship Id="rId7" Type="http://schemas.openxmlformats.org/officeDocument/2006/relationships/image" Target="../media/image46.png"/><Relationship Id="rId2" Type="http://schemas.openxmlformats.org/officeDocument/2006/relationships/video" Target="NULL" TargetMode="External"/><Relationship Id="rId1" Type="http://schemas.openxmlformats.org/officeDocument/2006/relationships/video" Target="file:///C:\Users\acheung-USER\Desktop\STEM_3-1-2014\Lily051409_2-8fs_8xac.avi" TargetMode="Externa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slideLayout" Target="../slideLayouts/slideLayout7.xml"/><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acheung@biochem.umass.edu" TargetMode="External"/><Relationship Id="rId2" Type="http://schemas.openxmlformats.org/officeDocument/2006/relationships/hyperlink" Target="http://pollennetwork.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341313" y="685800"/>
            <a:ext cx="8615362" cy="5632450"/>
          </a:xfrm>
          <a:prstGeom prst="rect">
            <a:avLst/>
          </a:prstGeom>
          <a:noFill/>
          <a:ln w="9525">
            <a:noFill/>
            <a:miter lim="800000"/>
            <a:headEnd/>
            <a:tailEnd/>
          </a:ln>
        </p:spPr>
        <p:txBody>
          <a:bodyPr wrap="none">
            <a:spAutoFit/>
          </a:bodyPr>
          <a:lstStyle/>
          <a:p>
            <a:pPr algn="ctr"/>
            <a:r>
              <a:rPr lang="en-US" sz="2400" b="1">
                <a:latin typeface="Comic Sans MS" pitchFamily="66" charset="0"/>
              </a:rPr>
              <a:t>Genetic Modification of Plants</a:t>
            </a:r>
          </a:p>
          <a:p>
            <a:pPr algn="ctr"/>
            <a:endParaRPr lang="en-US" sz="2400" b="1">
              <a:latin typeface="Comic Sans MS" pitchFamily="66" charset="0"/>
            </a:endParaRPr>
          </a:p>
          <a:p>
            <a:pPr algn="ctr"/>
            <a:r>
              <a:rPr lang="en-US" sz="2400" b="1">
                <a:latin typeface="Comic Sans MS" pitchFamily="66" charset="0"/>
              </a:rPr>
              <a:t>Laboratory research to advance knowledge </a:t>
            </a:r>
          </a:p>
          <a:p>
            <a:pPr algn="ctr"/>
            <a:r>
              <a:rPr lang="en-US" sz="2400" b="1">
                <a:latin typeface="Comic Sans MS" pitchFamily="66" charset="0"/>
              </a:rPr>
              <a:t>and their use in the real world</a:t>
            </a:r>
          </a:p>
          <a:p>
            <a:pPr algn="ctr"/>
            <a:endParaRPr lang="en-US" sz="2400" b="1">
              <a:latin typeface="Comic Sans MS" pitchFamily="66" charset="0"/>
            </a:endParaRPr>
          </a:p>
          <a:p>
            <a:pPr algn="ctr"/>
            <a:endParaRPr lang="en-US" sz="2400" b="1">
              <a:latin typeface="Comic Sans MS" pitchFamily="66" charset="0"/>
            </a:endParaRPr>
          </a:p>
          <a:p>
            <a:pPr algn="ctr"/>
            <a:r>
              <a:rPr lang="en-US" sz="2400" b="1">
                <a:latin typeface="Comic Sans MS" pitchFamily="66" charset="0"/>
              </a:rPr>
              <a:t>March 1, 2014. </a:t>
            </a:r>
          </a:p>
          <a:p>
            <a:pPr algn="ctr"/>
            <a:endParaRPr lang="en-US" sz="2400" b="1">
              <a:latin typeface="Comic Sans MS" pitchFamily="66" charset="0"/>
            </a:endParaRPr>
          </a:p>
          <a:p>
            <a:pPr algn="ctr"/>
            <a:r>
              <a:rPr lang="en-US" sz="2400" b="1">
                <a:latin typeface="Comic Sans MS" pitchFamily="66" charset="0"/>
              </a:rPr>
              <a:t>Alice Y. Cheung, Hen-Ming Wu </a:t>
            </a:r>
          </a:p>
          <a:p>
            <a:pPr algn="ctr"/>
            <a:r>
              <a:rPr lang="en-US" sz="2400" b="1">
                <a:latin typeface="Comic Sans MS" pitchFamily="66" charset="0"/>
              </a:rPr>
              <a:t>Professors, Biochemistry and Molecular Biology, Dept., </a:t>
            </a:r>
          </a:p>
          <a:p>
            <a:pPr algn="ctr"/>
            <a:r>
              <a:rPr lang="en-US" sz="2400" b="1">
                <a:latin typeface="Comic Sans MS" pitchFamily="66" charset="0"/>
              </a:rPr>
              <a:t>Umass, Amherst</a:t>
            </a:r>
          </a:p>
          <a:p>
            <a:pPr algn="ctr"/>
            <a:endParaRPr lang="en-US" sz="2400" b="1">
              <a:latin typeface="Comic Sans MS" pitchFamily="66" charset="0"/>
            </a:endParaRPr>
          </a:p>
          <a:p>
            <a:pPr algn="ctr"/>
            <a:r>
              <a:rPr lang="en-US" sz="2400" b="1">
                <a:latin typeface="Comic Sans MS" pitchFamily="66" charset="0"/>
              </a:rPr>
              <a:t>Yanjiao Zou, Postdoctoral Associate</a:t>
            </a:r>
          </a:p>
          <a:p>
            <a:pPr algn="ctr"/>
            <a:endParaRPr lang="en-US" sz="2400" b="1">
              <a:latin typeface="Comic Sans MS" pitchFamily="66" charset="0"/>
            </a:endParaRPr>
          </a:p>
          <a:p>
            <a:pPr algn="ctr"/>
            <a:endParaRPr lang="en-US" sz="2400">
              <a:latin typeface="Comic Sans MS" pitchFamily="66" charset="0"/>
            </a:endParaRPr>
          </a:p>
        </p:txBody>
      </p:sp>
      <p:sp>
        <p:nvSpPr>
          <p:cNvPr id="14338" name="TextBox 2"/>
          <p:cNvSpPr txBox="1">
            <a:spLocks noChangeArrowheads="1"/>
          </p:cNvSpPr>
          <p:nvPr/>
        </p:nvSpPr>
        <p:spPr bwMode="auto">
          <a:xfrm>
            <a:off x="3240088" y="6346825"/>
            <a:ext cx="5903912" cy="368300"/>
          </a:xfrm>
          <a:prstGeom prst="rect">
            <a:avLst/>
          </a:prstGeom>
          <a:noFill/>
          <a:ln w="9525">
            <a:noFill/>
            <a:miter lim="800000"/>
            <a:headEnd/>
            <a:tailEnd/>
          </a:ln>
        </p:spPr>
        <p:txBody>
          <a:bodyPr wrap="none">
            <a:spAutoFit/>
          </a:bodyPr>
          <a:lstStyle/>
          <a:p>
            <a:r>
              <a:rPr lang="en-US"/>
              <a:t>Many of the slides are downloaded from Google Images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23554" name="TextBox 4"/>
          <p:cNvSpPr txBox="1">
            <a:spLocks noChangeArrowheads="1"/>
          </p:cNvSpPr>
          <p:nvPr/>
        </p:nvSpPr>
        <p:spPr bwMode="auto">
          <a:xfrm>
            <a:off x="609600" y="150813"/>
            <a:ext cx="7215188" cy="460375"/>
          </a:xfrm>
          <a:prstGeom prst="rect">
            <a:avLst/>
          </a:prstGeom>
          <a:noFill/>
          <a:ln w="9525">
            <a:noFill/>
            <a:miter lim="800000"/>
            <a:headEnd/>
            <a:tailEnd/>
          </a:ln>
        </p:spPr>
        <p:txBody>
          <a:bodyPr wrap="none">
            <a:spAutoFit/>
          </a:bodyPr>
          <a:lstStyle/>
          <a:p>
            <a:r>
              <a:rPr lang="en-US" sz="2400">
                <a:latin typeface="Comic Sans MS" pitchFamily="66" charset="0"/>
              </a:rPr>
              <a:t>Introducing your gene of interest into plant cells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rcRect/>
          <a:stretch>
            <a:fillRect/>
          </a:stretch>
        </p:blipFill>
        <p:spPr bwMode="auto">
          <a:xfrm>
            <a:off x="990600" y="3276600"/>
            <a:ext cx="6496050" cy="2076450"/>
          </a:xfrm>
          <a:prstGeom prst="rect">
            <a:avLst/>
          </a:prstGeom>
          <a:noFill/>
          <a:ln w="9525">
            <a:noFill/>
            <a:miter lim="800000"/>
            <a:headEnd/>
            <a:tailEnd/>
          </a:ln>
        </p:spPr>
      </p:pic>
      <p:pic>
        <p:nvPicPr>
          <p:cNvPr id="24578" name="Picture 3"/>
          <p:cNvPicPr>
            <a:picLocks noChangeAspect="1"/>
          </p:cNvPicPr>
          <p:nvPr/>
        </p:nvPicPr>
        <p:blipFill>
          <a:blip r:embed="rId3"/>
          <a:srcRect/>
          <a:stretch>
            <a:fillRect/>
          </a:stretch>
        </p:blipFill>
        <p:spPr bwMode="auto">
          <a:xfrm>
            <a:off x="-76200" y="914400"/>
            <a:ext cx="8848725" cy="1228725"/>
          </a:xfrm>
          <a:prstGeom prst="rect">
            <a:avLst/>
          </a:prstGeom>
          <a:noFill/>
          <a:ln w="9525">
            <a:noFill/>
            <a:miter lim="800000"/>
            <a:headEnd/>
            <a:tailEnd/>
          </a:ln>
        </p:spPr>
      </p:pic>
      <p:cxnSp>
        <p:nvCxnSpPr>
          <p:cNvPr id="6" name="Straight Arrow Connector 5"/>
          <p:cNvCxnSpPr/>
          <p:nvPr/>
        </p:nvCxnSpPr>
        <p:spPr>
          <a:xfrm flipH="1">
            <a:off x="3200400" y="2143125"/>
            <a:ext cx="762000" cy="981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0" name="TextBox 6"/>
          <p:cNvSpPr txBox="1">
            <a:spLocks noChangeArrowheads="1"/>
          </p:cNvSpPr>
          <p:nvPr/>
        </p:nvSpPr>
        <p:spPr bwMode="auto">
          <a:xfrm>
            <a:off x="4579938" y="2309813"/>
            <a:ext cx="4438650" cy="647700"/>
          </a:xfrm>
          <a:prstGeom prst="rect">
            <a:avLst/>
          </a:prstGeom>
          <a:noFill/>
          <a:ln w="9525">
            <a:noFill/>
            <a:miter lim="800000"/>
            <a:headEnd/>
            <a:tailEnd/>
          </a:ln>
        </p:spPr>
        <p:txBody>
          <a:bodyPr wrap="none">
            <a:spAutoFit/>
          </a:bodyPr>
          <a:lstStyle/>
          <a:p>
            <a:r>
              <a:rPr lang="en-US">
                <a:latin typeface="Calibri" pitchFamily="34" charset="0"/>
              </a:rPr>
              <a:t>Gene for selection: e.g. antibiotics resistance,</a:t>
            </a:r>
          </a:p>
          <a:p>
            <a:r>
              <a:rPr lang="en-US">
                <a:latin typeface="Calibri" pitchFamily="34" charset="0"/>
              </a:rPr>
              <a:t>Herbicide resistance</a:t>
            </a:r>
          </a:p>
        </p:txBody>
      </p:sp>
      <p:cxnSp>
        <p:nvCxnSpPr>
          <p:cNvPr id="9" name="Straight Arrow Connector 8"/>
          <p:cNvCxnSpPr/>
          <p:nvPr/>
        </p:nvCxnSpPr>
        <p:spPr>
          <a:xfrm flipH="1">
            <a:off x="5334000" y="2957513"/>
            <a:ext cx="228600" cy="623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09575" y="533400"/>
            <a:ext cx="8001000" cy="1754188"/>
          </a:xfrm>
          <a:prstGeom prst="rect">
            <a:avLst/>
          </a:prstGeom>
          <a:noFill/>
          <a:ln w="9525">
            <a:noFill/>
            <a:miter lim="800000"/>
            <a:headEnd/>
            <a:tailEnd/>
          </a:ln>
        </p:spPr>
        <p:txBody>
          <a:bodyPr>
            <a:spAutoFit/>
          </a:bodyPr>
          <a:lstStyle/>
          <a:p>
            <a:r>
              <a:rPr lang="en-US">
                <a:latin typeface="Calibri" pitchFamily="34" charset="0"/>
              </a:rPr>
              <a:t>3. Transform plants: Use model plants in the lab. </a:t>
            </a:r>
            <a:r>
              <a:rPr lang="en-US">
                <a:solidFill>
                  <a:srgbClr val="FF0000"/>
                </a:solidFill>
                <a:latin typeface="Calibri" pitchFamily="34" charset="0"/>
              </a:rPr>
              <a:t>Tobacco</a:t>
            </a:r>
            <a:r>
              <a:rPr lang="en-US">
                <a:latin typeface="Calibri" pitchFamily="34" charset="0"/>
              </a:rPr>
              <a:t> is the more traditional plant used, and was most important in earlier studies to work out the transformation method.  </a:t>
            </a:r>
            <a:r>
              <a:rPr lang="en-US">
                <a:solidFill>
                  <a:srgbClr val="FF0000"/>
                </a:solidFill>
                <a:latin typeface="Calibri" pitchFamily="34" charset="0"/>
              </a:rPr>
              <a:t>Arabidopsis</a:t>
            </a:r>
            <a:r>
              <a:rPr lang="en-US">
                <a:latin typeface="Calibri" pitchFamily="34" charset="0"/>
              </a:rPr>
              <a:t> is the most commonly used model plant. </a:t>
            </a:r>
          </a:p>
          <a:p>
            <a:endParaRPr lang="en-US">
              <a:latin typeface="Calibri" pitchFamily="34" charset="0"/>
            </a:endParaRPr>
          </a:p>
          <a:p>
            <a:r>
              <a:rPr lang="en-US">
                <a:latin typeface="Calibri" pitchFamily="34" charset="0"/>
              </a:rPr>
              <a:t>The principle is the same, the methods are very different. From start to finish will take about 4 months (</a:t>
            </a:r>
            <a:r>
              <a:rPr lang="en-US" i="1">
                <a:latin typeface="Calibri" pitchFamily="34" charset="0"/>
              </a:rPr>
              <a:t>Arabidopsis</a:t>
            </a:r>
            <a:r>
              <a:rPr lang="en-US">
                <a:latin typeface="Calibri" pitchFamily="34" charset="0"/>
              </a:rPr>
              <a:t>) to 6 months (tobacco).</a:t>
            </a:r>
          </a:p>
        </p:txBody>
      </p:sp>
      <p:pic>
        <p:nvPicPr>
          <p:cNvPr id="5" name="Picture 4" descr="Tobacco 2"/>
          <p:cNvPicPr>
            <a:picLocks noChangeAspect="1" noChangeArrowheads="1"/>
          </p:cNvPicPr>
          <p:nvPr/>
        </p:nvPicPr>
        <p:blipFill>
          <a:blip r:embed="rId2"/>
          <a:srcRect/>
          <a:stretch>
            <a:fillRect/>
          </a:stretch>
        </p:blipFill>
        <p:spPr bwMode="auto">
          <a:xfrm>
            <a:off x="1447800" y="3124200"/>
            <a:ext cx="2378075" cy="2514600"/>
          </a:xfrm>
          <a:prstGeom prst="rect">
            <a:avLst/>
          </a:prstGeom>
          <a:noFill/>
          <a:ln w="9525">
            <a:noFill/>
            <a:miter lim="800000"/>
            <a:headEnd/>
            <a:tailEnd/>
          </a:ln>
        </p:spPr>
      </p:pic>
      <p:pic>
        <p:nvPicPr>
          <p:cNvPr id="25603" name="Picture 16" descr="Arab_flower_1"/>
          <p:cNvPicPr>
            <a:picLocks noChangeAspect="1" noChangeArrowheads="1"/>
          </p:cNvPicPr>
          <p:nvPr/>
        </p:nvPicPr>
        <p:blipFill>
          <a:blip r:embed="rId3"/>
          <a:srcRect/>
          <a:stretch>
            <a:fillRect/>
          </a:stretch>
        </p:blipFill>
        <p:spPr bwMode="auto">
          <a:xfrm>
            <a:off x="4876800" y="3124200"/>
            <a:ext cx="2436813" cy="2436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763713" y="228600"/>
            <a:ext cx="6061075" cy="830263"/>
          </a:xfrm>
          <a:prstGeom prst="rect">
            <a:avLst/>
          </a:prstGeom>
          <a:noFill/>
          <a:ln w="9525">
            <a:noFill/>
            <a:miter lim="800000"/>
            <a:headEnd/>
            <a:tailEnd/>
          </a:ln>
        </p:spPr>
        <p:txBody>
          <a:bodyPr wrap="none">
            <a:spAutoFit/>
          </a:bodyPr>
          <a:lstStyle/>
          <a:p>
            <a:pPr algn="ctr"/>
            <a:r>
              <a:rPr lang="en-US" sz="2400">
                <a:latin typeface="Comic Sans MS" pitchFamily="66" charset="0"/>
              </a:rPr>
              <a:t>The Agrobacterium Ti plasmid-mediated </a:t>
            </a:r>
          </a:p>
          <a:p>
            <a:pPr algn="ctr"/>
            <a:r>
              <a:rPr lang="en-US" sz="2400">
                <a:latin typeface="Comic Sans MS" pitchFamily="66" charset="0"/>
              </a:rPr>
              <a:t>transformation – an overview</a:t>
            </a:r>
          </a:p>
        </p:txBody>
      </p:sp>
      <p:pic>
        <p:nvPicPr>
          <p:cNvPr id="26626" name="Picture 2"/>
          <p:cNvPicPr>
            <a:picLocks noChangeAspect="1"/>
          </p:cNvPicPr>
          <p:nvPr/>
        </p:nvPicPr>
        <p:blipFill>
          <a:blip r:embed="rId2"/>
          <a:srcRect/>
          <a:stretch>
            <a:fillRect/>
          </a:stretch>
        </p:blipFill>
        <p:spPr bwMode="auto">
          <a:xfrm>
            <a:off x="0" y="1276350"/>
            <a:ext cx="9144000" cy="4305300"/>
          </a:xfrm>
          <a:prstGeom prst="rect">
            <a:avLst/>
          </a:prstGeom>
          <a:noFill/>
          <a:ln w="9525">
            <a:noFill/>
            <a:miter lim="800000"/>
            <a:headEnd/>
            <a:tailEnd/>
          </a:ln>
        </p:spPr>
      </p:pic>
      <p:sp>
        <p:nvSpPr>
          <p:cNvPr id="4" name="TextBox 3"/>
          <p:cNvSpPr txBox="1">
            <a:spLocks noChangeArrowheads="1"/>
          </p:cNvSpPr>
          <p:nvPr/>
        </p:nvSpPr>
        <p:spPr bwMode="auto">
          <a:xfrm>
            <a:off x="6705600" y="3733800"/>
            <a:ext cx="2311400" cy="1477963"/>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Selection</a:t>
            </a:r>
            <a:r>
              <a:rPr lang="en-US">
                <a:latin typeface="Calibri" pitchFamily="34" charset="0"/>
              </a:rPr>
              <a:t>:</a:t>
            </a:r>
          </a:p>
          <a:p>
            <a:r>
              <a:rPr lang="en-US">
                <a:latin typeface="Calibri" pitchFamily="34" charset="0"/>
              </a:rPr>
              <a:t>Transformed plants </a:t>
            </a:r>
          </a:p>
          <a:p>
            <a:r>
              <a:rPr lang="en-US">
                <a:latin typeface="Calibri" pitchFamily="34" charset="0"/>
              </a:rPr>
              <a:t>Survive; </a:t>
            </a:r>
          </a:p>
          <a:p>
            <a:r>
              <a:rPr lang="en-US">
                <a:latin typeface="Calibri" pitchFamily="34" charset="0"/>
              </a:rPr>
              <a:t>Non-transformed ones</a:t>
            </a:r>
          </a:p>
          <a:p>
            <a:r>
              <a:rPr lang="en-US">
                <a:latin typeface="Calibri" pitchFamily="34" charset="0"/>
              </a:rPr>
              <a:t>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533400" y="333375"/>
            <a:ext cx="4173538" cy="400050"/>
          </a:xfrm>
          <a:prstGeom prst="rect">
            <a:avLst/>
          </a:prstGeom>
          <a:noFill/>
          <a:ln w="9525">
            <a:noFill/>
            <a:miter lim="800000"/>
            <a:headEnd/>
            <a:tailEnd/>
          </a:ln>
        </p:spPr>
        <p:txBody>
          <a:bodyPr wrap="none">
            <a:spAutoFit/>
          </a:bodyPr>
          <a:lstStyle/>
          <a:p>
            <a:r>
              <a:rPr lang="en-US" sz="2000">
                <a:latin typeface="Comic Sans MS" pitchFamily="66" charset="0"/>
              </a:rPr>
              <a:t>Tobacco leaf disc transformation</a:t>
            </a:r>
          </a:p>
        </p:txBody>
      </p:sp>
      <p:pic>
        <p:nvPicPr>
          <p:cNvPr id="27650" name="Picture 5"/>
          <p:cNvPicPr>
            <a:picLocks noChangeAspect="1"/>
          </p:cNvPicPr>
          <p:nvPr/>
        </p:nvPicPr>
        <p:blipFill>
          <a:blip r:embed="rId2"/>
          <a:srcRect/>
          <a:stretch>
            <a:fillRect/>
          </a:stretch>
        </p:blipFill>
        <p:spPr bwMode="auto">
          <a:xfrm>
            <a:off x="914400" y="1066800"/>
            <a:ext cx="2286000" cy="1971675"/>
          </a:xfrm>
          <a:prstGeom prst="rect">
            <a:avLst/>
          </a:prstGeom>
          <a:noFill/>
          <a:ln w="9525">
            <a:noFill/>
            <a:miter lim="800000"/>
            <a:headEnd/>
            <a:tailEnd/>
          </a:ln>
        </p:spPr>
      </p:pic>
      <p:pic>
        <p:nvPicPr>
          <p:cNvPr id="27651" name="Picture 6"/>
          <p:cNvPicPr>
            <a:picLocks noChangeAspect="1"/>
          </p:cNvPicPr>
          <p:nvPr/>
        </p:nvPicPr>
        <p:blipFill>
          <a:blip r:embed="rId3"/>
          <a:srcRect/>
          <a:stretch>
            <a:fillRect/>
          </a:stretch>
        </p:blipFill>
        <p:spPr bwMode="auto">
          <a:xfrm>
            <a:off x="4216400" y="1095375"/>
            <a:ext cx="2352675" cy="1943100"/>
          </a:xfrm>
          <a:prstGeom prst="rect">
            <a:avLst/>
          </a:prstGeom>
          <a:noFill/>
          <a:ln w="9525">
            <a:noFill/>
            <a:miter lim="800000"/>
            <a:headEnd/>
            <a:tailEnd/>
          </a:ln>
        </p:spPr>
      </p:pic>
      <p:pic>
        <p:nvPicPr>
          <p:cNvPr id="27652" name="Picture 7"/>
          <p:cNvPicPr>
            <a:picLocks noChangeAspect="1"/>
          </p:cNvPicPr>
          <p:nvPr/>
        </p:nvPicPr>
        <p:blipFill>
          <a:blip r:embed="rId4"/>
          <a:srcRect/>
          <a:stretch>
            <a:fillRect/>
          </a:stretch>
        </p:blipFill>
        <p:spPr bwMode="auto">
          <a:xfrm>
            <a:off x="6103938" y="3814763"/>
            <a:ext cx="2905125" cy="2452687"/>
          </a:xfrm>
          <a:prstGeom prst="rect">
            <a:avLst/>
          </a:prstGeom>
          <a:noFill/>
          <a:ln w="9525">
            <a:noFill/>
            <a:miter lim="800000"/>
            <a:headEnd/>
            <a:tailEnd/>
          </a:ln>
        </p:spPr>
      </p:pic>
      <p:pic>
        <p:nvPicPr>
          <p:cNvPr id="27653" name="Picture 8"/>
          <p:cNvPicPr>
            <a:picLocks noChangeAspect="1"/>
          </p:cNvPicPr>
          <p:nvPr/>
        </p:nvPicPr>
        <p:blipFill>
          <a:blip r:embed="rId5"/>
          <a:srcRect/>
          <a:stretch>
            <a:fillRect/>
          </a:stretch>
        </p:blipFill>
        <p:spPr bwMode="auto">
          <a:xfrm>
            <a:off x="333375" y="3898900"/>
            <a:ext cx="57340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990600" y="104775"/>
            <a:ext cx="7258050" cy="400050"/>
          </a:xfrm>
          <a:prstGeom prst="rect">
            <a:avLst/>
          </a:prstGeom>
          <a:noFill/>
          <a:ln w="9525">
            <a:noFill/>
            <a:miter lim="800000"/>
            <a:headEnd/>
            <a:tailEnd/>
          </a:ln>
        </p:spPr>
        <p:txBody>
          <a:bodyPr wrap="none">
            <a:spAutoFit/>
          </a:bodyPr>
          <a:lstStyle/>
          <a:p>
            <a:r>
              <a:rPr lang="en-US" sz="2000">
                <a:latin typeface="Comic Sans MS" pitchFamily="66" charset="0"/>
              </a:rPr>
              <a:t>Jason DeFuria and Norice McGrath’s summer ‘13 internship</a:t>
            </a:r>
          </a:p>
        </p:txBody>
      </p:sp>
      <p:pic>
        <p:nvPicPr>
          <p:cNvPr id="28674" name="Picture 2" descr="C:\Users\acheung\Desktop\STEM_3-1-2014\20130705_130431.jpg"/>
          <p:cNvPicPr>
            <a:picLocks noChangeAspect="1" noChangeArrowheads="1"/>
          </p:cNvPicPr>
          <p:nvPr/>
        </p:nvPicPr>
        <p:blipFill>
          <a:blip r:embed="rId2"/>
          <a:srcRect/>
          <a:stretch>
            <a:fillRect/>
          </a:stretch>
        </p:blipFill>
        <p:spPr bwMode="auto">
          <a:xfrm>
            <a:off x="457200" y="1150938"/>
            <a:ext cx="3657600" cy="4876800"/>
          </a:xfrm>
          <a:prstGeom prst="rect">
            <a:avLst/>
          </a:prstGeom>
          <a:noFill/>
          <a:ln w="9525">
            <a:noFill/>
            <a:miter lim="800000"/>
            <a:headEnd/>
            <a:tailEnd/>
          </a:ln>
        </p:spPr>
      </p:pic>
      <p:sp>
        <p:nvSpPr>
          <p:cNvPr id="28675" name="TextBox 4"/>
          <p:cNvSpPr txBox="1">
            <a:spLocks noChangeArrowheads="1"/>
          </p:cNvSpPr>
          <p:nvPr/>
        </p:nvSpPr>
        <p:spPr bwMode="auto">
          <a:xfrm>
            <a:off x="4648200" y="620713"/>
            <a:ext cx="3421063" cy="369887"/>
          </a:xfrm>
          <a:prstGeom prst="rect">
            <a:avLst/>
          </a:prstGeom>
          <a:noFill/>
          <a:ln w="9525">
            <a:noFill/>
            <a:miter lim="800000"/>
            <a:headEnd/>
            <a:tailEnd/>
          </a:ln>
        </p:spPr>
        <p:txBody>
          <a:bodyPr wrap="none">
            <a:spAutoFit/>
          </a:bodyPr>
          <a:lstStyle/>
          <a:p>
            <a:r>
              <a:rPr lang="en-US">
                <a:latin typeface="Calibri" pitchFamily="34" charset="0"/>
              </a:rPr>
              <a:t>Jason and Norice making leaf discs</a:t>
            </a:r>
          </a:p>
        </p:txBody>
      </p:sp>
      <p:sp>
        <p:nvSpPr>
          <p:cNvPr id="28676" name="TextBox 5"/>
          <p:cNvSpPr txBox="1">
            <a:spLocks noChangeArrowheads="1"/>
          </p:cNvSpPr>
          <p:nvPr/>
        </p:nvSpPr>
        <p:spPr bwMode="auto">
          <a:xfrm>
            <a:off x="5926138" y="2514600"/>
            <a:ext cx="1270000" cy="369888"/>
          </a:xfrm>
          <a:prstGeom prst="rect">
            <a:avLst/>
          </a:prstGeom>
          <a:noFill/>
          <a:ln w="9525">
            <a:noFill/>
            <a:miter lim="800000"/>
            <a:headEnd/>
            <a:tailEnd/>
          </a:ln>
        </p:spPr>
        <p:txBody>
          <a:bodyPr wrap="none">
            <a:spAutoFit/>
          </a:bodyPr>
          <a:lstStyle/>
          <a:p>
            <a:r>
              <a:rPr lang="en-US">
                <a:latin typeface="Calibri" pitchFamily="34" charset="0"/>
              </a:rPr>
              <a:t>Go to video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p:cNvPicPr>
            <a:picLocks noChangeAspect="1"/>
          </p:cNvPicPr>
          <p:nvPr/>
        </p:nvPicPr>
        <p:blipFill>
          <a:blip r:embed="rId2"/>
          <a:srcRect/>
          <a:stretch>
            <a:fillRect/>
          </a:stretch>
        </p:blipFill>
        <p:spPr bwMode="auto">
          <a:xfrm>
            <a:off x="528638" y="3217863"/>
            <a:ext cx="3657600" cy="2743200"/>
          </a:xfrm>
          <a:prstGeom prst="rect">
            <a:avLst/>
          </a:prstGeom>
          <a:noFill/>
          <a:ln w="9525">
            <a:noFill/>
            <a:miter lim="800000"/>
            <a:headEnd/>
            <a:tailEnd/>
          </a:ln>
        </p:spPr>
      </p:pic>
      <p:pic>
        <p:nvPicPr>
          <p:cNvPr id="29698" name="Picture 7"/>
          <p:cNvPicPr>
            <a:picLocks noChangeAspect="1"/>
          </p:cNvPicPr>
          <p:nvPr/>
        </p:nvPicPr>
        <p:blipFill>
          <a:blip r:embed="rId3"/>
          <a:srcRect/>
          <a:stretch>
            <a:fillRect/>
          </a:stretch>
        </p:blipFill>
        <p:spPr bwMode="auto">
          <a:xfrm>
            <a:off x="5029200" y="1290638"/>
            <a:ext cx="3657600" cy="2743200"/>
          </a:xfrm>
          <a:prstGeom prst="rect">
            <a:avLst/>
          </a:prstGeom>
          <a:noFill/>
          <a:ln w="9525">
            <a:noFill/>
            <a:miter lim="800000"/>
            <a:headEnd/>
            <a:tailEnd/>
          </a:ln>
        </p:spPr>
      </p:pic>
      <p:pic>
        <p:nvPicPr>
          <p:cNvPr id="29699" name="Picture 8"/>
          <p:cNvPicPr>
            <a:picLocks noChangeAspect="1"/>
          </p:cNvPicPr>
          <p:nvPr/>
        </p:nvPicPr>
        <p:blipFill>
          <a:blip r:embed="rId4"/>
          <a:srcRect/>
          <a:stretch>
            <a:fillRect/>
          </a:stretch>
        </p:blipFill>
        <p:spPr bwMode="auto">
          <a:xfrm>
            <a:off x="5029200" y="4081463"/>
            <a:ext cx="3657600" cy="2743200"/>
          </a:xfrm>
          <a:prstGeom prst="rect">
            <a:avLst/>
          </a:prstGeom>
          <a:noFill/>
          <a:ln w="9525">
            <a:noFill/>
            <a:miter lim="800000"/>
            <a:headEnd/>
            <a:tailEnd/>
          </a:ln>
        </p:spPr>
      </p:pic>
      <p:sp>
        <p:nvSpPr>
          <p:cNvPr id="29700" name="TextBox 9"/>
          <p:cNvSpPr txBox="1">
            <a:spLocks noChangeArrowheads="1"/>
          </p:cNvSpPr>
          <p:nvPr/>
        </p:nvSpPr>
        <p:spPr bwMode="auto">
          <a:xfrm>
            <a:off x="649288" y="6002338"/>
            <a:ext cx="4170362" cy="646112"/>
          </a:xfrm>
          <a:prstGeom prst="rect">
            <a:avLst/>
          </a:prstGeom>
          <a:noFill/>
          <a:ln w="9525">
            <a:noFill/>
            <a:miter lim="800000"/>
            <a:headEnd/>
            <a:tailEnd/>
          </a:ln>
        </p:spPr>
        <p:txBody>
          <a:bodyPr wrap="none">
            <a:spAutoFit/>
          </a:bodyPr>
          <a:lstStyle/>
          <a:p>
            <a:r>
              <a:rPr lang="en-US">
                <a:latin typeface="Calibri" pitchFamily="34" charset="0"/>
              </a:rPr>
              <a:t>One month later, on kanamycin-containing</a:t>
            </a:r>
          </a:p>
          <a:p>
            <a:r>
              <a:rPr lang="en-US">
                <a:latin typeface="Calibri" pitchFamily="34" charset="0"/>
              </a:rPr>
              <a:t>medium to select for transformed plants</a:t>
            </a:r>
          </a:p>
        </p:txBody>
      </p:sp>
      <p:sp>
        <p:nvSpPr>
          <p:cNvPr id="29701" name="TextBox 11"/>
          <p:cNvSpPr txBox="1">
            <a:spLocks noChangeArrowheads="1"/>
          </p:cNvSpPr>
          <p:nvPr/>
        </p:nvSpPr>
        <p:spPr bwMode="auto">
          <a:xfrm>
            <a:off x="228600" y="0"/>
            <a:ext cx="7856538" cy="923925"/>
          </a:xfrm>
          <a:prstGeom prst="rect">
            <a:avLst/>
          </a:prstGeom>
          <a:noFill/>
          <a:ln w="9525">
            <a:noFill/>
            <a:miter lim="800000"/>
            <a:headEnd/>
            <a:tailEnd/>
          </a:ln>
        </p:spPr>
        <p:txBody>
          <a:bodyPr wrap="none">
            <a:spAutoFit/>
          </a:bodyPr>
          <a:lstStyle/>
          <a:p>
            <a:r>
              <a:rPr lang="en-US">
                <a:latin typeface="Calibri" pitchFamily="34" charset="0"/>
              </a:rPr>
              <a:t>After the transformation step:</a:t>
            </a:r>
          </a:p>
          <a:p>
            <a:r>
              <a:rPr lang="en-US">
                <a:latin typeface="Calibri" pitchFamily="34" charset="0"/>
              </a:rPr>
              <a:t>4. Selecting  transformed plants [transformation event is very low, need a way</a:t>
            </a:r>
          </a:p>
          <a:p>
            <a:r>
              <a:rPr lang="en-US">
                <a:latin typeface="Calibri" pitchFamily="34" charset="0"/>
              </a:rPr>
              <a:t>	to identify the transformed plants/cells from the non-transformed ones.</a:t>
            </a:r>
          </a:p>
        </p:txBody>
      </p:sp>
      <p:pic>
        <p:nvPicPr>
          <p:cNvPr id="29702" name="Picture 13"/>
          <p:cNvPicPr>
            <a:picLocks noChangeAspect="1"/>
          </p:cNvPicPr>
          <p:nvPr/>
        </p:nvPicPr>
        <p:blipFill>
          <a:blip r:embed="rId5"/>
          <a:srcRect/>
          <a:stretch>
            <a:fillRect/>
          </a:stretch>
        </p:blipFill>
        <p:spPr bwMode="auto">
          <a:xfrm>
            <a:off x="-52388" y="1658938"/>
            <a:ext cx="4872038" cy="1558925"/>
          </a:xfrm>
          <a:prstGeom prst="rect">
            <a:avLst/>
          </a:prstGeom>
          <a:noFill/>
          <a:ln w="9525">
            <a:noFill/>
            <a:miter lim="800000"/>
            <a:headEnd/>
            <a:tailEnd/>
          </a:ln>
        </p:spPr>
      </p:pic>
      <p:sp>
        <p:nvSpPr>
          <p:cNvPr id="29703" name="TextBox 14"/>
          <p:cNvSpPr txBox="1">
            <a:spLocks noChangeArrowheads="1"/>
          </p:cNvSpPr>
          <p:nvPr/>
        </p:nvSpPr>
        <p:spPr bwMode="auto">
          <a:xfrm>
            <a:off x="2438400" y="925513"/>
            <a:ext cx="2073275" cy="738187"/>
          </a:xfrm>
          <a:prstGeom prst="rect">
            <a:avLst/>
          </a:prstGeom>
          <a:noFill/>
          <a:ln w="9525">
            <a:noFill/>
            <a:miter lim="800000"/>
            <a:headEnd/>
            <a:tailEnd/>
          </a:ln>
        </p:spPr>
        <p:txBody>
          <a:bodyPr wrap="none">
            <a:spAutoFit/>
          </a:bodyPr>
          <a:lstStyle/>
          <a:p>
            <a:r>
              <a:rPr lang="en-US" sz="1400">
                <a:latin typeface="Calibri" pitchFamily="34" charset="0"/>
              </a:rPr>
              <a:t>Gene for selection: </a:t>
            </a:r>
          </a:p>
          <a:p>
            <a:r>
              <a:rPr lang="en-US" sz="1400">
                <a:latin typeface="Calibri" pitchFamily="34" charset="0"/>
              </a:rPr>
              <a:t>e.g. antibiotics resistance,</a:t>
            </a:r>
          </a:p>
          <a:p>
            <a:r>
              <a:rPr lang="en-US" sz="1400">
                <a:latin typeface="Calibri" pitchFamily="34" charset="0"/>
              </a:rPr>
              <a:t>Herbicide resistance</a:t>
            </a:r>
          </a:p>
        </p:txBody>
      </p:sp>
      <p:cxnSp>
        <p:nvCxnSpPr>
          <p:cNvPr id="16" name="Straight Arrow Connector 15"/>
          <p:cNvCxnSpPr/>
          <p:nvPr/>
        </p:nvCxnSpPr>
        <p:spPr>
          <a:xfrm flipH="1">
            <a:off x="3200400" y="1563688"/>
            <a:ext cx="228600" cy="311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685800" y="1052513"/>
            <a:ext cx="3200400" cy="2400300"/>
          </a:xfrm>
          <a:prstGeom prst="rect">
            <a:avLst/>
          </a:prstGeom>
          <a:noFill/>
          <a:ln w="9525">
            <a:noFill/>
            <a:miter lim="800000"/>
            <a:headEnd/>
            <a:tailEnd/>
          </a:ln>
        </p:spPr>
      </p:pic>
      <p:pic>
        <p:nvPicPr>
          <p:cNvPr id="30722" name="Picture 2"/>
          <p:cNvPicPr>
            <a:picLocks noChangeAspect="1"/>
          </p:cNvPicPr>
          <p:nvPr/>
        </p:nvPicPr>
        <p:blipFill>
          <a:blip r:embed="rId3"/>
          <a:srcRect/>
          <a:stretch>
            <a:fillRect/>
          </a:stretch>
        </p:blipFill>
        <p:spPr bwMode="auto">
          <a:xfrm>
            <a:off x="5005388" y="3657600"/>
            <a:ext cx="3198812" cy="2398713"/>
          </a:xfrm>
          <a:prstGeom prst="rect">
            <a:avLst/>
          </a:prstGeom>
          <a:noFill/>
          <a:ln w="9525">
            <a:noFill/>
            <a:miter lim="800000"/>
            <a:headEnd/>
            <a:tailEnd/>
          </a:ln>
        </p:spPr>
      </p:pic>
      <p:pic>
        <p:nvPicPr>
          <p:cNvPr id="30723" name="Picture 3"/>
          <p:cNvPicPr>
            <a:picLocks noChangeAspect="1"/>
          </p:cNvPicPr>
          <p:nvPr/>
        </p:nvPicPr>
        <p:blipFill>
          <a:blip r:embed="rId4"/>
          <a:srcRect/>
          <a:stretch>
            <a:fillRect/>
          </a:stretch>
        </p:blipFill>
        <p:spPr bwMode="auto">
          <a:xfrm>
            <a:off x="5005388" y="793750"/>
            <a:ext cx="3198812" cy="2398713"/>
          </a:xfrm>
          <a:prstGeom prst="rect">
            <a:avLst/>
          </a:prstGeom>
          <a:noFill/>
          <a:ln w="9525">
            <a:noFill/>
            <a:miter lim="800000"/>
            <a:headEnd/>
            <a:tailEnd/>
          </a:ln>
        </p:spPr>
      </p:pic>
      <p:sp>
        <p:nvSpPr>
          <p:cNvPr id="30724" name="TextBox 4"/>
          <p:cNvSpPr txBox="1">
            <a:spLocks noChangeArrowheads="1"/>
          </p:cNvSpPr>
          <p:nvPr/>
        </p:nvSpPr>
        <p:spPr bwMode="auto">
          <a:xfrm>
            <a:off x="609600" y="609600"/>
            <a:ext cx="3492500" cy="369888"/>
          </a:xfrm>
          <a:prstGeom prst="rect">
            <a:avLst/>
          </a:prstGeom>
          <a:noFill/>
          <a:ln w="9525">
            <a:noFill/>
            <a:miter lim="800000"/>
            <a:headEnd/>
            <a:tailEnd/>
          </a:ln>
        </p:spPr>
        <p:txBody>
          <a:bodyPr wrap="none">
            <a:spAutoFit/>
          </a:bodyPr>
          <a:lstStyle/>
          <a:p>
            <a:r>
              <a:rPr lang="en-US">
                <a:latin typeface="Calibri" pitchFamily="34" charset="0"/>
              </a:rPr>
              <a:t>Grown in soil in the lab, one month</a:t>
            </a:r>
          </a:p>
        </p:txBody>
      </p:sp>
      <p:sp>
        <p:nvSpPr>
          <p:cNvPr id="30725" name="TextBox 5"/>
          <p:cNvSpPr txBox="1">
            <a:spLocks noChangeArrowheads="1"/>
          </p:cNvSpPr>
          <p:nvPr/>
        </p:nvSpPr>
        <p:spPr bwMode="auto">
          <a:xfrm>
            <a:off x="330200" y="5105400"/>
            <a:ext cx="4678363" cy="1477963"/>
          </a:xfrm>
          <a:prstGeom prst="rect">
            <a:avLst/>
          </a:prstGeom>
          <a:noFill/>
          <a:ln w="9525">
            <a:noFill/>
            <a:miter lim="800000"/>
            <a:headEnd/>
            <a:tailEnd/>
          </a:ln>
        </p:spPr>
        <p:txBody>
          <a:bodyPr wrap="none">
            <a:spAutoFit/>
          </a:bodyPr>
          <a:lstStyle/>
          <a:p>
            <a:r>
              <a:rPr lang="en-US">
                <a:latin typeface="Calibri" pitchFamily="34" charset="0"/>
              </a:rPr>
              <a:t>In the greenhouse, takes about three months</a:t>
            </a:r>
          </a:p>
          <a:p>
            <a:r>
              <a:rPr lang="en-US">
                <a:latin typeface="Calibri" pitchFamily="34" charset="0"/>
              </a:rPr>
              <a:t>to flower; pictures show a high school student</a:t>
            </a:r>
          </a:p>
          <a:p>
            <a:r>
              <a:rPr lang="en-US">
                <a:latin typeface="Calibri" pitchFamily="34" charset="0"/>
              </a:rPr>
              <a:t>from a couple of summers ago, collecting seeds </a:t>
            </a:r>
          </a:p>
          <a:p>
            <a:r>
              <a:rPr lang="en-US">
                <a:latin typeface="Calibri" pitchFamily="34" charset="0"/>
              </a:rPr>
              <a:t>(she is now a first year student in </a:t>
            </a:r>
          </a:p>
          <a:p>
            <a:r>
              <a:rPr lang="en-US">
                <a:latin typeface="Calibri" pitchFamily="34" charset="0"/>
              </a:rPr>
              <a:t>Carnegie-Mellon University)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2895600" y="61913"/>
            <a:ext cx="5026025" cy="400050"/>
          </a:xfrm>
          <a:prstGeom prst="rect">
            <a:avLst/>
          </a:prstGeom>
          <a:noFill/>
          <a:ln w="9525">
            <a:noFill/>
            <a:miter lim="800000"/>
            <a:headEnd/>
            <a:tailEnd/>
          </a:ln>
        </p:spPr>
        <p:txBody>
          <a:bodyPr wrap="none">
            <a:spAutoFit/>
          </a:bodyPr>
          <a:lstStyle/>
          <a:p>
            <a:r>
              <a:rPr lang="en-US" sz="2000" i="1">
                <a:latin typeface="Comic Sans MS" pitchFamily="66" charset="0"/>
              </a:rPr>
              <a:t>Arabidopsis</a:t>
            </a:r>
            <a:r>
              <a:rPr lang="en-US" sz="2000">
                <a:latin typeface="Comic Sans MS" pitchFamily="66" charset="0"/>
              </a:rPr>
              <a:t> transformation by floral dip</a:t>
            </a:r>
          </a:p>
        </p:txBody>
      </p:sp>
      <p:pic>
        <p:nvPicPr>
          <p:cNvPr id="31746" name="Picture 2"/>
          <p:cNvPicPr>
            <a:picLocks noChangeAspect="1"/>
          </p:cNvPicPr>
          <p:nvPr/>
        </p:nvPicPr>
        <p:blipFill>
          <a:blip r:embed="rId2"/>
          <a:srcRect b="51440"/>
          <a:stretch>
            <a:fillRect/>
          </a:stretch>
        </p:blipFill>
        <p:spPr bwMode="auto">
          <a:xfrm>
            <a:off x="0" y="457200"/>
            <a:ext cx="4667250" cy="2971800"/>
          </a:xfrm>
          <a:prstGeom prst="rect">
            <a:avLst/>
          </a:prstGeom>
          <a:noFill/>
          <a:ln w="9525">
            <a:noFill/>
            <a:miter lim="800000"/>
            <a:headEnd/>
            <a:tailEnd/>
          </a:ln>
        </p:spPr>
      </p:pic>
      <p:pic>
        <p:nvPicPr>
          <p:cNvPr id="31747" name="Picture 3"/>
          <p:cNvPicPr>
            <a:picLocks noChangeAspect="1"/>
          </p:cNvPicPr>
          <p:nvPr/>
        </p:nvPicPr>
        <p:blipFill>
          <a:blip r:embed="rId3"/>
          <a:srcRect/>
          <a:stretch>
            <a:fillRect/>
          </a:stretch>
        </p:blipFill>
        <p:spPr bwMode="auto">
          <a:xfrm>
            <a:off x="3905250" y="3276600"/>
            <a:ext cx="52387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1143000" y="2057400"/>
            <a:ext cx="7545388" cy="369888"/>
          </a:xfrm>
          <a:prstGeom prst="rect">
            <a:avLst/>
          </a:prstGeom>
          <a:noFill/>
          <a:ln w="9525">
            <a:noFill/>
            <a:miter lim="800000"/>
            <a:headEnd/>
            <a:tailEnd/>
          </a:ln>
        </p:spPr>
        <p:txBody>
          <a:bodyPr wrap="none">
            <a:spAutoFit/>
          </a:bodyPr>
          <a:lstStyle/>
          <a:p>
            <a:r>
              <a:rPr lang="en-US">
                <a:latin typeface="Calibri" pitchFamily="34" charset="0"/>
              </a:rPr>
              <a:t>Show video, Norice preparing the plants, Jason preparing the dunking medium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3" y="0"/>
            <a:ext cx="9159875" cy="6740525"/>
          </a:xfrm>
          <a:prstGeom prst="rect">
            <a:avLst/>
          </a:prstGeom>
          <a:noFill/>
        </p:spPr>
        <p:txBody>
          <a:bodyPr wrap="none">
            <a:spAutoFit/>
          </a:bodyPr>
          <a:lstStyle/>
          <a:p>
            <a:pPr algn="ctr"/>
            <a:r>
              <a:rPr lang="en-US" sz="2400" b="1">
                <a:latin typeface="Comic Sans MS" pitchFamily="66" charset="0"/>
              </a:rPr>
              <a:t>	How to generate genetically modified plants?</a:t>
            </a:r>
          </a:p>
          <a:p>
            <a:pPr algn="ctr"/>
            <a:r>
              <a:rPr lang="en-US" sz="2400">
                <a:latin typeface="Comic Sans MS" pitchFamily="66" charset="0"/>
              </a:rPr>
              <a:t>	a potential high school classroom module</a:t>
            </a:r>
          </a:p>
          <a:p>
            <a:pPr algn="ctr"/>
            <a:endParaRPr lang="en-US" sz="2400">
              <a:latin typeface="Comic Sans MS" pitchFamily="66" charset="0"/>
            </a:endParaRPr>
          </a:p>
          <a:p>
            <a:pPr algn="ctr">
              <a:buFont typeface="Arial" charset="0"/>
              <a:buChar char="•"/>
            </a:pPr>
            <a:r>
              <a:rPr lang="en-US" sz="2400">
                <a:latin typeface="Comic Sans MS" pitchFamily="66" charset="0"/>
              </a:rPr>
              <a:t>The standard method: Agrobacterium Ti plasmid-</a:t>
            </a:r>
          </a:p>
          <a:p>
            <a:pPr algn="ctr"/>
            <a:r>
              <a:rPr lang="en-US" sz="2400">
                <a:latin typeface="Comic Sans MS" pitchFamily="66" charset="0"/>
              </a:rPr>
              <a:t>	mediated plant transformation (9:00 am)</a:t>
            </a:r>
          </a:p>
          <a:p>
            <a:pPr algn="ctr"/>
            <a:endParaRPr lang="en-US" sz="2400">
              <a:latin typeface="Comic Sans MS" pitchFamily="66" charset="0"/>
            </a:endParaRPr>
          </a:p>
          <a:p>
            <a:pPr algn="ctr">
              <a:buFont typeface="Arial" charset="0"/>
              <a:buChar char="•"/>
            </a:pPr>
            <a:r>
              <a:rPr lang="en-US" sz="2400">
                <a:latin typeface="Comic Sans MS" pitchFamily="66" charset="0"/>
              </a:rPr>
              <a:t>The exercise – the work from two summer interns (9:45 am)</a:t>
            </a:r>
          </a:p>
          <a:p>
            <a:pPr algn="ctr">
              <a:buFont typeface="Arial" charset="0"/>
              <a:buChar char="•"/>
            </a:pPr>
            <a:endParaRPr lang="en-US" sz="2400">
              <a:latin typeface="Comic Sans MS" pitchFamily="66" charset="0"/>
            </a:endParaRPr>
          </a:p>
          <a:p>
            <a:pPr algn="ctr">
              <a:buFont typeface="Arial" charset="0"/>
              <a:buChar char="•"/>
            </a:pPr>
            <a:r>
              <a:rPr lang="en-US" sz="2400">
                <a:latin typeface="Comic Sans MS" pitchFamily="66" charset="0"/>
              </a:rPr>
              <a:t>Genetic analyses of transformed plants (a teacher</a:t>
            </a:r>
          </a:p>
          <a:p>
            <a:pPr algn="ctr"/>
            <a:r>
              <a:rPr lang="en-US" sz="2400">
                <a:latin typeface="Comic Sans MS" pitchFamily="66" charset="0"/>
              </a:rPr>
              <a:t>	and student exercise)  (10:15am, in LGRT1105, Dr. Zou)</a:t>
            </a:r>
          </a:p>
          <a:p>
            <a:pPr algn="ctr"/>
            <a:endParaRPr lang="en-US" sz="2400">
              <a:latin typeface="Comic Sans MS" pitchFamily="66" charset="0"/>
            </a:endParaRPr>
          </a:p>
          <a:p>
            <a:pPr algn="ctr">
              <a:buFont typeface="Arial" charset="0"/>
              <a:buChar char="•"/>
            </a:pPr>
            <a:r>
              <a:rPr lang="en-US" sz="2400">
                <a:latin typeface="Comic Sans MS" pitchFamily="66" charset="0"/>
              </a:rPr>
              <a:t>Break (10:15 am), Q @ A (during break and 11 am, </a:t>
            </a:r>
          </a:p>
          <a:p>
            <a:pPr algn="ctr"/>
            <a:r>
              <a:rPr lang="en-US" sz="2400">
                <a:latin typeface="Comic Sans MS" pitchFamily="66" charset="0"/>
              </a:rPr>
              <a:t>				after class reassembles)</a:t>
            </a:r>
          </a:p>
          <a:p>
            <a:pPr algn="ctr">
              <a:buFont typeface="Arial" charset="0"/>
              <a:buChar char="•"/>
            </a:pPr>
            <a:endParaRPr lang="en-US" sz="2400">
              <a:latin typeface="Comic Sans MS" pitchFamily="66" charset="0"/>
            </a:endParaRPr>
          </a:p>
          <a:p>
            <a:pPr algn="ctr">
              <a:buFont typeface="Arial" charset="0"/>
              <a:buChar char="•"/>
            </a:pPr>
            <a:r>
              <a:rPr lang="en-US" sz="2400">
                <a:latin typeface="Comic Sans MS" pitchFamily="66" charset="0"/>
              </a:rPr>
              <a:t>Some examples – Golden Rice; Blue Rose</a:t>
            </a:r>
          </a:p>
          <a:p>
            <a:pPr algn="ctr"/>
            <a:r>
              <a:rPr lang="en-US" sz="2400">
                <a:latin typeface="Comic Sans MS" pitchFamily="66" charset="0"/>
              </a:rPr>
              <a:t>		</a:t>
            </a:r>
          </a:p>
          <a:p>
            <a:pPr algn="ctr">
              <a:buFont typeface="Arial" charset="0"/>
              <a:buChar char="•"/>
            </a:pPr>
            <a:r>
              <a:rPr lang="en-US" sz="2400">
                <a:latin typeface="Comic Sans MS" pitchFamily="66" charset="0"/>
              </a:rPr>
              <a:t>The start of RNA interference (RNAi) [the work led </a:t>
            </a:r>
          </a:p>
          <a:p>
            <a:pPr lvl="2" algn="ctr"/>
            <a:r>
              <a:rPr lang="en-US" sz="2400">
                <a:latin typeface="Comic Sans MS" pitchFamily="66" charset="0"/>
              </a:rPr>
              <a:t>ultimately to a Nobel prize for work done in worm]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srcRect/>
          <a:stretch>
            <a:fillRect/>
          </a:stretch>
        </p:blipFill>
        <p:spPr bwMode="auto">
          <a:xfrm>
            <a:off x="2667000" y="1600200"/>
            <a:ext cx="4071938" cy="5430838"/>
          </a:xfrm>
          <a:prstGeom prst="rect">
            <a:avLst/>
          </a:prstGeom>
          <a:noFill/>
          <a:ln w="9525">
            <a:noFill/>
            <a:miter lim="800000"/>
            <a:headEnd/>
            <a:tailEnd/>
          </a:ln>
        </p:spPr>
      </p:pic>
      <p:pic>
        <p:nvPicPr>
          <p:cNvPr id="33794" name="Picture 4"/>
          <p:cNvPicPr>
            <a:picLocks noChangeAspect="1"/>
          </p:cNvPicPr>
          <p:nvPr/>
        </p:nvPicPr>
        <p:blipFill>
          <a:blip r:embed="rId3"/>
          <a:srcRect/>
          <a:stretch>
            <a:fillRect/>
          </a:stretch>
        </p:blipFill>
        <p:spPr bwMode="auto">
          <a:xfrm>
            <a:off x="106363" y="152400"/>
            <a:ext cx="3024187" cy="2286000"/>
          </a:xfrm>
          <a:prstGeom prst="rect">
            <a:avLst/>
          </a:prstGeom>
          <a:noFill/>
          <a:ln w="9525">
            <a:noFill/>
            <a:miter lim="800000"/>
            <a:headEnd/>
            <a:tailEnd/>
          </a:ln>
        </p:spPr>
      </p:pic>
      <p:sp>
        <p:nvSpPr>
          <p:cNvPr id="33795" name="TextBox 5"/>
          <p:cNvSpPr txBox="1">
            <a:spLocks noChangeArrowheads="1"/>
          </p:cNvSpPr>
          <p:nvPr/>
        </p:nvSpPr>
        <p:spPr bwMode="auto">
          <a:xfrm>
            <a:off x="2413000" y="7380288"/>
            <a:ext cx="1516063" cy="646112"/>
          </a:xfrm>
          <a:prstGeom prst="rect">
            <a:avLst/>
          </a:prstGeom>
          <a:noFill/>
          <a:ln w="9525">
            <a:noFill/>
            <a:miter lim="800000"/>
            <a:headEnd/>
            <a:tailEnd/>
          </a:ln>
        </p:spPr>
        <p:txBody>
          <a:bodyPr>
            <a:spAutoFit/>
          </a:bodyPr>
          <a:lstStyle/>
          <a:p>
            <a:r>
              <a:rPr lang="en-US">
                <a:solidFill>
                  <a:srgbClr val="FF0000"/>
                </a:solidFill>
                <a:latin typeface="Calibri" pitchFamily="34" charset="0"/>
              </a:rPr>
              <a:t>Jason and Norice’s</a:t>
            </a:r>
          </a:p>
        </p:txBody>
      </p:sp>
      <p:pic>
        <p:nvPicPr>
          <p:cNvPr id="33796" name="Picture 6"/>
          <p:cNvPicPr>
            <a:picLocks noChangeAspect="1"/>
          </p:cNvPicPr>
          <p:nvPr/>
        </p:nvPicPr>
        <p:blipFill>
          <a:blip r:embed="rId4"/>
          <a:srcRect t="48132" r="51019" b="-427"/>
          <a:stretch>
            <a:fillRect/>
          </a:stretch>
        </p:blipFill>
        <p:spPr bwMode="auto">
          <a:xfrm>
            <a:off x="6756400" y="2209800"/>
            <a:ext cx="2286000" cy="3200400"/>
          </a:xfrm>
          <a:prstGeom prst="rect">
            <a:avLst/>
          </a:prstGeom>
          <a:noFill/>
          <a:ln w="9525">
            <a:noFill/>
            <a:miter lim="800000"/>
            <a:headEnd/>
            <a:tailEnd/>
          </a:ln>
        </p:spPr>
      </p:pic>
      <p:sp>
        <p:nvSpPr>
          <p:cNvPr id="33797" name="TextBox 7"/>
          <p:cNvSpPr txBox="1">
            <a:spLocks noChangeArrowheads="1"/>
          </p:cNvSpPr>
          <p:nvPr/>
        </p:nvSpPr>
        <p:spPr bwMode="auto">
          <a:xfrm>
            <a:off x="2687638" y="6216650"/>
            <a:ext cx="2536825"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Jason and Norice’s plants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srcRect/>
          <a:stretch>
            <a:fillRect/>
          </a:stretch>
        </p:blipFill>
        <p:spPr bwMode="auto">
          <a:xfrm>
            <a:off x="73025" y="233363"/>
            <a:ext cx="1657350" cy="1657350"/>
          </a:xfrm>
          <a:prstGeom prst="rect">
            <a:avLst/>
          </a:prstGeom>
          <a:noFill/>
          <a:ln w="9525">
            <a:noFill/>
            <a:miter lim="800000"/>
            <a:headEnd/>
            <a:tailEnd/>
          </a:ln>
        </p:spPr>
      </p:pic>
      <p:pic>
        <p:nvPicPr>
          <p:cNvPr id="34818" name="Picture 4"/>
          <p:cNvPicPr>
            <a:picLocks noChangeAspect="1"/>
          </p:cNvPicPr>
          <p:nvPr/>
        </p:nvPicPr>
        <p:blipFill>
          <a:blip r:embed="rId3"/>
          <a:srcRect/>
          <a:stretch>
            <a:fillRect/>
          </a:stretch>
        </p:blipFill>
        <p:spPr bwMode="auto">
          <a:xfrm>
            <a:off x="1514475" y="3429000"/>
            <a:ext cx="3657600" cy="2743200"/>
          </a:xfrm>
          <a:prstGeom prst="rect">
            <a:avLst/>
          </a:prstGeom>
          <a:noFill/>
          <a:ln w="9525">
            <a:noFill/>
            <a:miter lim="800000"/>
            <a:headEnd/>
            <a:tailEnd/>
          </a:ln>
        </p:spPr>
      </p:pic>
      <p:pic>
        <p:nvPicPr>
          <p:cNvPr id="34819" name="Picture 5"/>
          <p:cNvPicPr>
            <a:picLocks noChangeAspect="1"/>
          </p:cNvPicPr>
          <p:nvPr/>
        </p:nvPicPr>
        <p:blipFill>
          <a:blip r:embed="rId4"/>
          <a:srcRect/>
          <a:stretch>
            <a:fillRect/>
          </a:stretch>
        </p:blipFill>
        <p:spPr bwMode="auto">
          <a:xfrm>
            <a:off x="5105400" y="1033463"/>
            <a:ext cx="3657600" cy="2743200"/>
          </a:xfrm>
          <a:prstGeom prst="rect">
            <a:avLst/>
          </a:prstGeom>
          <a:noFill/>
          <a:ln w="9525">
            <a:noFill/>
            <a:miter lim="800000"/>
            <a:headEnd/>
            <a:tailEnd/>
          </a:ln>
        </p:spPr>
      </p:pic>
      <p:sp>
        <p:nvSpPr>
          <p:cNvPr id="34820" name="TextBox 6"/>
          <p:cNvSpPr txBox="1">
            <a:spLocks noChangeArrowheads="1"/>
          </p:cNvSpPr>
          <p:nvPr/>
        </p:nvSpPr>
        <p:spPr bwMode="auto">
          <a:xfrm>
            <a:off x="2365375" y="328613"/>
            <a:ext cx="3433763" cy="646112"/>
          </a:xfrm>
          <a:prstGeom prst="rect">
            <a:avLst/>
          </a:prstGeom>
          <a:noFill/>
          <a:ln w="9525">
            <a:noFill/>
            <a:miter lim="800000"/>
            <a:headEnd/>
            <a:tailEnd/>
          </a:ln>
        </p:spPr>
        <p:txBody>
          <a:bodyPr wrap="none">
            <a:spAutoFit/>
          </a:bodyPr>
          <a:lstStyle/>
          <a:p>
            <a:r>
              <a:rPr lang="en-US">
                <a:latin typeface="Calibri" pitchFamily="34" charset="0"/>
              </a:rPr>
              <a:t>Select transformed seedlings</a:t>
            </a:r>
          </a:p>
          <a:p>
            <a:r>
              <a:rPr lang="en-US">
                <a:latin typeface="Calibri" pitchFamily="34" charset="0"/>
              </a:rPr>
              <a:t>on kanamycin containing medium</a:t>
            </a:r>
          </a:p>
        </p:txBody>
      </p:sp>
      <p:sp>
        <p:nvSpPr>
          <p:cNvPr id="34821" name="TextBox 7"/>
          <p:cNvSpPr txBox="1">
            <a:spLocks noChangeArrowheads="1"/>
          </p:cNvSpPr>
          <p:nvPr/>
        </p:nvSpPr>
        <p:spPr bwMode="auto">
          <a:xfrm>
            <a:off x="5799138" y="5181600"/>
            <a:ext cx="1912937" cy="369888"/>
          </a:xfrm>
          <a:prstGeom prst="rect">
            <a:avLst/>
          </a:prstGeom>
          <a:noFill/>
          <a:ln w="9525">
            <a:noFill/>
            <a:miter lim="800000"/>
            <a:headEnd/>
            <a:tailEnd/>
          </a:ln>
        </p:spPr>
        <p:txBody>
          <a:bodyPr wrap="none">
            <a:spAutoFit/>
          </a:bodyPr>
          <a:lstStyle/>
          <a:p>
            <a:r>
              <a:rPr lang="en-US">
                <a:latin typeface="Calibri" pitchFamily="34" charset="0"/>
              </a:rPr>
              <a:t>Jason and Norice’s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srcRect/>
          <a:stretch>
            <a:fillRect/>
          </a:stretch>
        </p:blipFill>
        <p:spPr bwMode="auto">
          <a:xfrm>
            <a:off x="1371600" y="1295400"/>
            <a:ext cx="2574925" cy="3433763"/>
          </a:xfrm>
          <a:prstGeom prst="rect">
            <a:avLst/>
          </a:prstGeom>
          <a:noFill/>
          <a:ln w="9525">
            <a:noFill/>
            <a:miter lim="800000"/>
            <a:headEnd/>
            <a:tailEnd/>
          </a:ln>
        </p:spPr>
      </p:pic>
      <p:pic>
        <p:nvPicPr>
          <p:cNvPr id="35842" name="Picture 2"/>
          <p:cNvPicPr>
            <a:picLocks noChangeAspect="1"/>
          </p:cNvPicPr>
          <p:nvPr/>
        </p:nvPicPr>
        <p:blipFill>
          <a:blip r:embed="rId3"/>
          <a:srcRect/>
          <a:stretch>
            <a:fillRect/>
          </a:stretch>
        </p:blipFill>
        <p:spPr bwMode="auto">
          <a:xfrm>
            <a:off x="4876800" y="1319213"/>
            <a:ext cx="2574925" cy="343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2"/>
          <a:srcRect/>
          <a:stretch>
            <a:fillRect/>
          </a:stretch>
        </p:blipFill>
        <p:spPr bwMode="auto">
          <a:xfrm>
            <a:off x="1066800" y="1981200"/>
            <a:ext cx="744855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571500" y="152400"/>
            <a:ext cx="8001000" cy="1200150"/>
          </a:xfrm>
          <a:prstGeom prst="rect">
            <a:avLst/>
          </a:prstGeom>
          <a:noFill/>
          <a:ln w="9525">
            <a:noFill/>
            <a:miter lim="800000"/>
            <a:headEnd/>
            <a:tailEnd/>
          </a:ln>
        </p:spPr>
        <p:txBody>
          <a:bodyPr>
            <a:spAutoFit/>
          </a:bodyPr>
          <a:lstStyle/>
          <a:p>
            <a:r>
              <a:rPr lang="en-US">
                <a:latin typeface="Calibri" pitchFamily="34" charset="0"/>
              </a:rPr>
              <a:t>5. Genetically characterize the transformed plants: this can be done in different ways to determine the presence of the transgene and its inheritance (basic genetic characterization -- Mendelian principles). We can use </a:t>
            </a:r>
            <a:r>
              <a:rPr lang="en-US">
                <a:solidFill>
                  <a:srgbClr val="FF0000"/>
                </a:solidFill>
                <a:latin typeface="Calibri" pitchFamily="34" charset="0"/>
              </a:rPr>
              <a:t>visual characterization</a:t>
            </a:r>
            <a:r>
              <a:rPr lang="en-US">
                <a:latin typeface="Calibri" pitchFamily="34" charset="0"/>
              </a:rPr>
              <a:t>, e.g. using resistance to kanamycin – easiest. Or we can use molecular analysis, by PCR.</a:t>
            </a:r>
          </a:p>
        </p:txBody>
      </p:sp>
      <p:pic>
        <p:nvPicPr>
          <p:cNvPr id="37890" name="Picture 2"/>
          <p:cNvPicPr>
            <a:picLocks noChangeAspect="1"/>
          </p:cNvPicPr>
          <p:nvPr/>
        </p:nvPicPr>
        <p:blipFill>
          <a:blip r:embed="rId2"/>
          <a:srcRect/>
          <a:stretch>
            <a:fillRect/>
          </a:stretch>
        </p:blipFill>
        <p:spPr bwMode="auto">
          <a:xfrm>
            <a:off x="152400" y="2057400"/>
            <a:ext cx="4572000" cy="3429000"/>
          </a:xfrm>
          <a:prstGeom prst="rect">
            <a:avLst/>
          </a:prstGeom>
          <a:noFill/>
          <a:ln w="9525">
            <a:noFill/>
            <a:miter lim="800000"/>
            <a:headEnd/>
            <a:tailEnd/>
          </a:ln>
        </p:spPr>
      </p:pic>
      <p:pic>
        <p:nvPicPr>
          <p:cNvPr id="37891" name="Picture 3"/>
          <p:cNvPicPr>
            <a:picLocks noChangeAspect="1"/>
          </p:cNvPicPr>
          <p:nvPr/>
        </p:nvPicPr>
        <p:blipFill>
          <a:blip r:embed="rId3"/>
          <a:srcRect/>
          <a:stretch>
            <a:fillRect/>
          </a:stretch>
        </p:blipFill>
        <p:spPr bwMode="auto">
          <a:xfrm>
            <a:off x="4572000" y="2057400"/>
            <a:ext cx="4572000" cy="3429000"/>
          </a:xfrm>
          <a:prstGeom prst="rect">
            <a:avLst/>
          </a:prstGeom>
          <a:noFill/>
          <a:ln w="9525">
            <a:noFill/>
            <a:miter lim="800000"/>
            <a:headEnd/>
            <a:tailEnd/>
          </a:ln>
        </p:spPr>
      </p:pic>
      <p:sp>
        <p:nvSpPr>
          <p:cNvPr id="37892" name="TextBox 4"/>
          <p:cNvSpPr txBox="1">
            <a:spLocks noChangeArrowheads="1"/>
          </p:cNvSpPr>
          <p:nvPr/>
        </p:nvSpPr>
        <p:spPr bwMode="auto">
          <a:xfrm>
            <a:off x="803275" y="5543550"/>
            <a:ext cx="7769225" cy="647700"/>
          </a:xfrm>
          <a:prstGeom prst="rect">
            <a:avLst/>
          </a:prstGeom>
          <a:noFill/>
          <a:ln w="9525">
            <a:noFill/>
            <a:miter lim="800000"/>
            <a:headEnd/>
            <a:tailEnd/>
          </a:ln>
        </p:spPr>
        <p:txBody>
          <a:bodyPr wrap="none">
            <a:spAutoFit/>
          </a:bodyPr>
          <a:lstStyle/>
          <a:p>
            <a:r>
              <a:rPr lang="en-US">
                <a:latin typeface="Calibri" pitchFamily="34" charset="0"/>
              </a:rPr>
              <a:t>These are second generation seedlings, the green plants inherited the transgene,</a:t>
            </a:r>
          </a:p>
          <a:p>
            <a:r>
              <a:rPr lang="en-US">
                <a:latin typeface="Calibri" pitchFamily="34" charset="0"/>
              </a:rPr>
              <a:t>the white ones did not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228600" y="31750"/>
            <a:ext cx="8610600" cy="923925"/>
          </a:xfrm>
          <a:prstGeom prst="rect">
            <a:avLst/>
          </a:prstGeom>
          <a:noFill/>
          <a:ln w="9525">
            <a:noFill/>
            <a:miter lim="800000"/>
            <a:headEnd/>
            <a:tailEnd/>
          </a:ln>
        </p:spPr>
        <p:txBody>
          <a:bodyPr>
            <a:spAutoFit/>
          </a:bodyPr>
          <a:lstStyle/>
          <a:p>
            <a:r>
              <a:rPr lang="en-US">
                <a:latin typeface="Calibri" pitchFamily="34" charset="0"/>
              </a:rPr>
              <a:t>6. Analyze transgenic plants.  </a:t>
            </a:r>
          </a:p>
          <a:p>
            <a:endParaRPr lang="en-US">
              <a:latin typeface="Calibri" pitchFamily="34" charset="0"/>
            </a:endParaRPr>
          </a:p>
          <a:p>
            <a:r>
              <a:rPr lang="en-US">
                <a:latin typeface="Calibri" pitchFamily="34" charset="0"/>
              </a:rPr>
              <a:t>An example, we have introduced “the blue color” gene into the plant. </a:t>
            </a:r>
          </a:p>
        </p:txBody>
      </p:sp>
      <p:pic>
        <p:nvPicPr>
          <p:cNvPr id="38914" name="Picture 2"/>
          <p:cNvPicPr>
            <a:picLocks noChangeAspect="1"/>
          </p:cNvPicPr>
          <p:nvPr/>
        </p:nvPicPr>
        <p:blipFill>
          <a:blip r:embed="rId2"/>
          <a:srcRect/>
          <a:stretch>
            <a:fillRect/>
          </a:stretch>
        </p:blipFill>
        <p:spPr bwMode="auto">
          <a:xfrm>
            <a:off x="6553200" y="1439863"/>
            <a:ext cx="1765300" cy="3978275"/>
          </a:xfrm>
          <a:prstGeom prst="rect">
            <a:avLst/>
          </a:prstGeom>
          <a:noFill/>
          <a:ln w="9525">
            <a:noFill/>
            <a:miter lim="800000"/>
            <a:headEnd/>
            <a:tailEnd/>
          </a:ln>
        </p:spPr>
      </p:pic>
      <p:pic>
        <p:nvPicPr>
          <p:cNvPr id="38915" name="Picture 3" descr="untitled007 1.5x.jpg"/>
          <p:cNvPicPr>
            <a:picLocks noChangeAspect="1"/>
          </p:cNvPicPr>
          <p:nvPr/>
        </p:nvPicPr>
        <p:blipFill>
          <a:blip r:embed="rId3"/>
          <a:srcRect l="10039" t="5128" r="1865" b="2563"/>
          <a:stretch>
            <a:fillRect/>
          </a:stretch>
        </p:blipFill>
        <p:spPr bwMode="auto">
          <a:xfrm>
            <a:off x="73025" y="1228725"/>
            <a:ext cx="56356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preferRelativeResize="0">
            <a:picLocks noChangeAspect="1" noChangeArrowheads="1"/>
          </p:cNvPicPr>
          <p:nvPr/>
        </p:nvPicPr>
        <p:blipFill>
          <a:blip r:embed="rId5"/>
          <a:srcRect/>
          <a:stretch>
            <a:fillRect/>
          </a:stretch>
        </p:blipFill>
        <p:spPr bwMode="auto">
          <a:xfrm>
            <a:off x="457200" y="609600"/>
            <a:ext cx="2967038" cy="2928938"/>
          </a:xfrm>
          <a:prstGeom prst="rect">
            <a:avLst/>
          </a:prstGeom>
          <a:noFill/>
          <a:ln w="9525">
            <a:noFill/>
            <a:miter lim="800000"/>
            <a:headEnd/>
            <a:tailEnd/>
          </a:ln>
        </p:spPr>
      </p:pic>
      <p:pic>
        <p:nvPicPr>
          <p:cNvPr id="39938" name="Picture 2" descr="untitled007 1.5x.jpg"/>
          <p:cNvPicPr>
            <a:picLocks noChangeAspect="1"/>
          </p:cNvPicPr>
          <p:nvPr/>
        </p:nvPicPr>
        <p:blipFill>
          <a:blip r:embed="rId6"/>
          <a:srcRect l="10039" t="5128" r="1865" b="2563"/>
          <a:stretch>
            <a:fillRect/>
          </a:stretch>
        </p:blipFill>
        <p:spPr bwMode="auto">
          <a:xfrm>
            <a:off x="457200" y="3954463"/>
            <a:ext cx="2609850" cy="2043112"/>
          </a:xfrm>
          <a:prstGeom prst="rect">
            <a:avLst/>
          </a:prstGeom>
          <a:noFill/>
          <a:ln w="9525">
            <a:noFill/>
            <a:miter lim="800000"/>
            <a:headEnd/>
            <a:tailEnd/>
          </a:ln>
        </p:spPr>
      </p:pic>
      <p:pic>
        <p:nvPicPr>
          <p:cNvPr id="39939" name="Picture 3"/>
          <p:cNvPicPr>
            <a:picLocks noChangeAspect="1"/>
          </p:cNvPicPr>
          <p:nvPr/>
        </p:nvPicPr>
        <p:blipFill>
          <a:blip r:embed="rId7"/>
          <a:srcRect l="26743" t="3703" r="30820" b="-3703"/>
          <a:stretch>
            <a:fillRect/>
          </a:stretch>
        </p:blipFill>
        <p:spPr bwMode="auto">
          <a:xfrm>
            <a:off x="4038600" y="1168400"/>
            <a:ext cx="1508125" cy="4740275"/>
          </a:xfrm>
          <a:prstGeom prst="rect">
            <a:avLst/>
          </a:prstGeom>
          <a:noFill/>
          <a:ln w="9525">
            <a:noFill/>
            <a:miter lim="800000"/>
            <a:headEnd/>
            <a:tailEnd/>
          </a:ln>
        </p:spPr>
      </p:pic>
      <p:pic>
        <p:nvPicPr>
          <p:cNvPr id="5" name="2P-Stigma.AVI">
            <a:hlinkClick r:id="" action="ppaction://media"/>
          </p:cNvPr>
          <p:cNvPicPr>
            <a:picLocks noRot="1" noChangeAspect="1"/>
          </p:cNvPicPr>
          <p:nvPr>
            <a:videoFile r:link="rId1"/>
          </p:nvPr>
        </p:nvPicPr>
        <p:blipFill>
          <a:blip r:embed="rId8"/>
          <a:srcRect/>
          <a:stretch>
            <a:fillRect/>
          </a:stretch>
        </p:blipFill>
        <p:spPr bwMode="auto">
          <a:xfrm>
            <a:off x="6934200" y="238125"/>
            <a:ext cx="1951038" cy="1951038"/>
          </a:xfrm>
          <a:prstGeom prst="rect">
            <a:avLst/>
          </a:prstGeom>
          <a:noFill/>
          <a:ln w="9525">
            <a:noFill/>
            <a:miter lim="800000"/>
            <a:headEnd/>
            <a:tailEnd/>
          </a:ln>
        </p:spPr>
      </p:pic>
      <p:pic>
        <p:nvPicPr>
          <p:cNvPr id="6" name="2P_TT.AVI">
            <a:hlinkClick r:id="" action="ppaction://media"/>
          </p:cNvPr>
          <p:cNvPicPr>
            <a:picLocks noRot="1" noChangeAspect="1"/>
          </p:cNvPicPr>
          <p:nvPr>
            <a:videoFile r:link="rId2"/>
          </p:nvPr>
        </p:nvPicPr>
        <p:blipFill>
          <a:blip r:embed="rId9"/>
          <a:srcRect/>
          <a:stretch>
            <a:fillRect/>
          </a:stretch>
        </p:blipFill>
        <p:spPr bwMode="auto">
          <a:xfrm>
            <a:off x="6934200" y="2295525"/>
            <a:ext cx="1951038" cy="1951038"/>
          </a:xfrm>
          <a:prstGeom prst="rect">
            <a:avLst/>
          </a:prstGeom>
          <a:noFill/>
          <a:ln w="9525">
            <a:noFill/>
            <a:miter lim="800000"/>
            <a:headEnd/>
            <a:tailEnd/>
          </a:ln>
        </p:spPr>
      </p:pic>
      <p:pic>
        <p:nvPicPr>
          <p:cNvPr id="7" name="2P_Ovary.AVI">
            <a:hlinkClick r:id="" action="ppaction://media"/>
          </p:cNvPr>
          <p:cNvPicPr>
            <a:picLocks noRot="1" noChangeAspect="1"/>
          </p:cNvPicPr>
          <p:nvPr>
            <a:videoFile r:link="rId3"/>
          </p:nvPr>
        </p:nvPicPr>
        <p:blipFill>
          <a:blip r:embed="rId10"/>
          <a:srcRect/>
          <a:stretch>
            <a:fillRect/>
          </a:stretch>
        </p:blipFill>
        <p:spPr bwMode="auto">
          <a:xfrm>
            <a:off x="6934200" y="4383088"/>
            <a:ext cx="1951038" cy="1951037"/>
          </a:xfrm>
          <a:prstGeom prst="rect">
            <a:avLst/>
          </a:prstGeom>
          <a:noFill/>
          <a:ln w="9525">
            <a:noFill/>
            <a:miter lim="800000"/>
            <a:headEnd/>
            <a:tailEnd/>
          </a:ln>
        </p:spPr>
      </p:pic>
    </p:spTree>
  </p:cSld>
  <p:clrMapOvr>
    <a:masterClrMapping/>
  </p:clrMapOvr>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5"/>
                </p:tgtEl>
              </p:cMediaNode>
            </p:video>
            <p:video>
              <p:cMediaNode>
                <p:cTn id="3" repeatCount="indefinite" fill="hold" display="0">
                  <p:stCondLst>
                    <p:cond delay="indefinite"/>
                  </p:stCondLst>
                  <p:endCondLst>
                    <p:cond evt="onNext" delay="0">
                      <p:tgtEl>
                        <p:sldTgt/>
                      </p:tgtEl>
                    </p:cond>
                    <p:cond evt="onPrev" delay="0">
                      <p:tgtEl>
                        <p:sldTgt/>
                      </p:tgtEl>
                    </p:cond>
                  </p:endCondLst>
                </p:cTn>
                <p:tgtEl>
                  <p:spTgt spid="6"/>
                </p:tgtEl>
              </p:cMediaNode>
            </p:video>
            <p:video>
              <p:cMediaNode>
                <p:cTn id="4"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49238" y="76200"/>
            <a:ext cx="1968500" cy="461963"/>
          </a:xfrm>
          <a:prstGeom prst="rect">
            <a:avLst/>
          </a:prstGeom>
          <a:noFill/>
          <a:ln w="9525">
            <a:noFill/>
            <a:miter lim="800000"/>
            <a:headEnd/>
            <a:tailEnd/>
          </a:ln>
        </p:spPr>
        <p:txBody>
          <a:bodyPr wrap="none">
            <a:spAutoFit/>
          </a:bodyPr>
          <a:lstStyle/>
          <a:p>
            <a:pPr algn="ctr"/>
            <a:r>
              <a:rPr lang="en-US" altLang="en-US" sz="2400">
                <a:solidFill>
                  <a:srgbClr val="FFFF00"/>
                </a:solidFill>
                <a:latin typeface="Comic Sans MS" pitchFamily="66" charset="0"/>
              </a:rPr>
              <a:t>Pollen Tubes</a:t>
            </a:r>
          </a:p>
        </p:txBody>
      </p:sp>
      <p:pic>
        <p:nvPicPr>
          <p:cNvPr id="2" name="Lily051409_2-8fs_8xac.avi">
            <a:hlinkClick r:id="" action="ppaction://media"/>
          </p:cNvPr>
          <p:cNvPicPr>
            <a:picLocks noRot="1" noChangeAspect="1"/>
          </p:cNvPicPr>
          <p:nvPr>
            <a:videoFile r:link="rId1"/>
          </p:nvPr>
        </p:nvPicPr>
        <p:blipFill>
          <a:blip r:embed="rId5"/>
          <a:srcRect/>
          <a:stretch>
            <a:fillRect/>
          </a:stretch>
        </p:blipFill>
        <p:spPr bwMode="auto">
          <a:xfrm>
            <a:off x="3048000" y="79375"/>
            <a:ext cx="4592638" cy="2157413"/>
          </a:xfrm>
          <a:prstGeom prst="rect">
            <a:avLst/>
          </a:prstGeom>
          <a:noFill/>
          <a:ln w="9525">
            <a:noFill/>
            <a:miter lim="800000"/>
            <a:headEnd/>
            <a:tailEnd/>
          </a:ln>
        </p:spPr>
      </p:pic>
      <p:pic>
        <p:nvPicPr>
          <p:cNvPr id="4" name="Shape">
            <a:hlinkClick r:id="" action="ppaction://media"/>
          </p:cNvPr>
          <p:cNvPicPr>
            <a:picLocks noRot="1" noChangeAspect="1"/>
          </p:cNvPicPr>
          <p:nvPr>
            <a:videoFile r:link="rId2"/>
          </p:nvPr>
        </p:nvPicPr>
        <p:blipFill>
          <a:blip r:embed="rId6"/>
          <a:srcRect/>
          <a:stretch>
            <a:fillRect/>
          </a:stretch>
        </p:blipFill>
        <p:spPr bwMode="auto">
          <a:xfrm>
            <a:off x="2984500" y="2082800"/>
            <a:ext cx="6469063" cy="1966913"/>
          </a:xfrm>
          <a:prstGeom prst="rect">
            <a:avLst/>
          </a:prstGeom>
          <a:noFill/>
          <a:ln w="9525">
            <a:noFill/>
            <a:miter lim="800000"/>
            <a:headEnd/>
            <a:tailEnd/>
          </a:ln>
        </p:spPr>
      </p:pic>
      <p:pic>
        <p:nvPicPr>
          <p:cNvPr id="6" name="Shape">
            <a:hlinkClick r:id="" action="ppaction://media"/>
          </p:cNvPr>
          <p:cNvPicPr>
            <a:picLocks noRot="1" noChangeAspect="1"/>
          </p:cNvPicPr>
          <p:nvPr>
            <a:videoFile r:link="rId2"/>
          </p:nvPr>
        </p:nvPicPr>
        <p:blipFill>
          <a:blip r:embed="rId7"/>
          <a:srcRect/>
          <a:stretch>
            <a:fillRect/>
          </a:stretch>
        </p:blipFill>
        <p:spPr bwMode="auto">
          <a:xfrm>
            <a:off x="3016250" y="3602038"/>
            <a:ext cx="4876800" cy="1962150"/>
          </a:xfrm>
          <a:prstGeom prst="rect">
            <a:avLst/>
          </a:prstGeom>
          <a:noFill/>
          <a:ln w="9525">
            <a:noFill/>
            <a:miter lim="800000"/>
            <a:headEnd/>
            <a:tailEnd/>
          </a:ln>
        </p:spPr>
      </p:pic>
      <p:pic>
        <p:nvPicPr>
          <p:cNvPr id="3" name="5-5-09_2-2.55_2fps.avi">
            <a:hlinkClick r:id="" action="ppaction://media"/>
          </p:cNvPr>
          <p:cNvPicPr>
            <a:picLocks noRot="1" noChangeAspect="1"/>
          </p:cNvPicPr>
          <p:nvPr>
            <a:videoFile r:link="rId3"/>
          </p:nvPr>
        </p:nvPicPr>
        <p:blipFill>
          <a:blip r:embed="rId8"/>
          <a:srcRect/>
          <a:stretch>
            <a:fillRect/>
          </a:stretch>
        </p:blipFill>
        <p:spPr bwMode="auto">
          <a:xfrm>
            <a:off x="2984500" y="5348288"/>
            <a:ext cx="4876800" cy="1552575"/>
          </a:xfrm>
          <a:prstGeom prst="rect">
            <a:avLst/>
          </a:prstGeom>
          <a:noFill/>
          <a:ln w="9525">
            <a:noFill/>
            <a:miter lim="800000"/>
            <a:headEnd/>
            <a:tailEnd/>
          </a:ln>
        </p:spPr>
      </p:pic>
      <p:grpSp>
        <p:nvGrpSpPr>
          <p:cNvPr id="40967" name="Group 19"/>
          <p:cNvGrpSpPr>
            <a:grpSpLocks/>
          </p:cNvGrpSpPr>
          <p:nvPr/>
        </p:nvGrpSpPr>
        <p:grpSpPr bwMode="auto">
          <a:xfrm>
            <a:off x="-2438400" y="622300"/>
            <a:ext cx="1927225" cy="5629275"/>
            <a:chOff x="-17230" y="914400"/>
            <a:chExt cx="1927940" cy="5629275"/>
          </a:xfrm>
        </p:grpSpPr>
        <p:pic>
          <p:nvPicPr>
            <p:cNvPr id="40976" name="Picture 11"/>
            <p:cNvPicPr>
              <a:picLocks noChangeAspect="1" noChangeArrowheads="1"/>
            </p:cNvPicPr>
            <p:nvPr/>
          </p:nvPicPr>
          <p:blipFill>
            <a:blip r:embed="rId9"/>
            <a:srcRect/>
            <a:stretch>
              <a:fillRect/>
            </a:stretch>
          </p:blipFill>
          <p:spPr bwMode="auto">
            <a:xfrm flipH="1" flipV="1">
              <a:off x="667697" y="914400"/>
              <a:ext cx="1243013" cy="5629275"/>
            </a:xfrm>
            <a:prstGeom prst="rect">
              <a:avLst/>
            </a:prstGeom>
            <a:noFill/>
            <a:ln w="9525">
              <a:noFill/>
              <a:miter lim="800000"/>
              <a:headEnd/>
              <a:tailEnd/>
            </a:ln>
          </p:spPr>
        </p:pic>
        <p:sp>
          <p:nvSpPr>
            <p:cNvPr id="40977" name="TextBox 6"/>
            <p:cNvSpPr txBox="1">
              <a:spLocks noChangeArrowheads="1"/>
            </p:cNvSpPr>
            <p:nvPr/>
          </p:nvSpPr>
          <p:spPr bwMode="auto">
            <a:xfrm>
              <a:off x="152400" y="5521910"/>
              <a:ext cx="612668" cy="338554"/>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Actin</a:t>
              </a:r>
            </a:p>
          </p:txBody>
        </p:sp>
        <p:sp>
          <p:nvSpPr>
            <p:cNvPr id="40978" name="TextBox 7"/>
            <p:cNvSpPr txBox="1">
              <a:spLocks noChangeArrowheads="1"/>
            </p:cNvSpPr>
            <p:nvPr/>
          </p:nvSpPr>
          <p:spPr bwMode="auto">
            <a:xfrm>
              <a:off x="-17230" y="6174343"/>
              <a:ext cx="951927" cy="369332"/>
            </a:xfrm>
            <a:prstGeom prst="rect">
              <a:avLst/>
            </a:prstGeom>
            <a:noFill/>
            <a:ln w="9525">
              <a:noFill/>
              <a:miter lim="800000"/>
              <a:headEnd/>
              <a:tailEnd/>
            </a:ln>
          </p:spPr>
          <p:txBody>
            <a:bodyPr wrap="none">
              <a:spAutoFit/>
            </a:bodyPr>
            <a:lstStyle/>
            <a:p>
              <a:r>
                <a:rPr lang="en-US" sz="1600">
                  <a:solidFill>
                    <a:schemeClr val="bg1"/>
                  </a:solidFill>
                  <a:latin typeface="Calibri" pitchFamily="34" charset="0"/>
                </a:rPr>
                <a:t>Vesicles</a:t>
              </a:r>
              <a:r>
                <a:rPr lang="en-US">
                  <a:latin typeface="Calibri" pitchFamily="34" charset="0"/>
                </a:rPr>
                <a:t>e</a:t>
              </a:r>
            </a:p>
          </p:txBody>
        </p:sp>
        <p:cxnSp>
          <p:nvCxnSpPr>
            <p:cNvPr id="12" name="Straight Arrow Connector 11"/>
            <p:cNvCxnSpPr/>
            <p:nvPr/>
          </p:nvCxnSpPr>
          <p:spPr>
            <a:xfrm>
              <a:off x="765697" y="5691188"/>
              <a:ext cx="377965" cy="169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64159" y="6096000"/>
              <a:ext cx="355732" cy="2635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0968" name="Group 12"/>
          <p:cNvGrpSpPr>
            <a:grpSpLocks/>
          </p:cNvGrpSpPr>
          <p:nvPr/>
        </p:nvGrpSpPr>
        <p:grpSpPr bwMode="auto">
          <a:xfrm>
            <a:off x="127000" y="622300"/>
            <a:ext cx="2803525" cy="6084888"/>
            <a:chOff x="6218013" y="599420"/>
            <a:chExt cx="2803973" cy="6083677"/>
          </a:xfrm>
        </p:grpSpPr>
        <p:sp>
          <p:nvSpPr>
            <p:cNvPr id="40969" name="TextBox 13"/>
            <p:cNvSpPr txBox="1">
              <a:spLocks noChangeArrowheads="1"/>
            </p:cNvSpPr>
            <p:nvPr/>
          </p:nvSpPr>
          <p:spPr bwMode="auto">
            <a:xfrm>
              <a:off x="6218013" y="5944433"/>
              <a:ext cx="2803973" cy="738664"/>
            </a:xfrm>
            <a:prstGeom prst="rect">
              <a:avLst/>
            </a:prstGeom>
            <a:noFill/>
            <a:ln w="9525">
              <a:noFill/>
              <a:miter lim="800000"/>
              <a:headEnd/>
              <a:tailEnd/>
            </a:ln>
          </p:spPr>
          <p:txBody>
            <a:bodyPr wrap="none">
              <a:spAutoFit/>
            </a:bodyPr>
            <a:lstStyle/>
            <a:p>
              <a:r>
                <a:rPr lang="en-US" sz="1400">
                  <a:solidFill>
                    <a:schemeClr val="bg1"/>
                  </a:solidFill>
                  <a:latin typeface="Comic Sans MS" pitchFamily="66" charset="0"/>
                </a:rPr>
                <a:t>Cheung and Wu, 2008 Ann. Rev.</a:t>
              </a:r>
            </a:p>
            <a:p>
              <a:r>
                <a:rPr lang="en-US" sz="1400">
                  <a:solidFill>
                    <a:schemeClr val="bg1"/>
                  </a:solidFill>
                  <a:latin typeface="Comic Sans MS" pitchFamily="66" charset="0"/>
                </a:rPr>
                <a:t>Plant Biol;, </a:t>
              </a:r>
            </a:p>
            <a:p>
              <a:r>
                <a:rPr lang="en-US" sz="1400">
                  <a:solidFill>
                    <a:schemeClr val="bg1"/>
                  </a:solidFill>
                  <a:latin typeface="Comic Sans MS" pitchFamily="66" charset="0"/>
                </a:rPr>
                <a:t>Cheung et al., 2010. PNAS</a:t>
              </a:r>
            </a:p>
          </p:txBody>
        </p:sp>
        <p:grpSp>
          <p:nvGrpSpPr>
            <p:cNvPr id="40970" name="Group 14"/>
            <p:cNvGrpSpPr>
              <a:grpSpLocks/>
            </p:cNvGrpSpPr>
            <p:nvPr/>
          </p:nvGrpSpPr>
          <p:grpSpPr bwMode="auto">
            <a:xfrm>
              <a:off x="6498067" y="599420"/>
              <a:ext cx="2256291" cy="5263970"/>
              <a:chOff x="6498067" y="599420"/>
              <a:chExt cx="2256291" cy="5263970"/>
            </a:xfrm>
          </p:grpSpPr>
          <p:pic>
            <p:nvPicPr>
              <p:cNvPr id="40971" name="Picture 2"/>
              <p:cNvPicPr>
                <a:picLocks noChangeAspect="1" noChangeArrowheads="1"/>
              </p:cNvPicPr>
              <p:nvPr/>
            </p:nvPicPr>
            <p:blipFill>
              <a:blip r:embed="rId10"/>
              <a:srcRect/>
              <a:stretch>
                <a:fillRect/>
              </a:stretch>
            </p:blipFill>
            <p:spPr bwMode="auto">
              <a:xfrm rot="10441716">
                <a:off x="6498067" y="969036"/>
                <a:ext cx="1813301" cy="4894354"/>
              </a:xfrm>
              <a:prstGeom prst="rect">
                <a:avLst/>
              </a:prstGeom>
              <a:noFill/>
              <a:ln w="9525">
                <a:noFill/>
                <a:miter lim="800000"/>
                <a:headEnd/>
                <a:tailEnd/>
              </a:ln>
            </p:spPr>
          </p:pic>
          <p:sp>
            <p:nvSpPr>
              <p:cNvPr id="40972" name="TextBox 17"/>
              <p:cNvSpPr txBox="1">
                <a:spLocks noChangeArrowheads="1"/>
              </p:cNvSpPr>
              <p:nvPr/>
            </p:nvSpPr>
            <p:spPr bwMode="auto">
              <a:xfrm>
                <a:off x="7027347" y="599420"/>
                <a:ext cx="1430200" cy="523220"/>
              </a:xfrm>
              <a:prstGeom prst="rect">
                <a:avLst/>
              </a:prstGeom>
              <a:noFill/>
              <a:ln w="9525">
                <a:noFill/>
                <a:miter lim="800000"/>
                <a:headEnd/>
                <a:tailEnd/>
              </a:ln>
            </p:spPr>
            <p:txBody>
              <a:bodyPr wrap="none">
                <a:spAutoFit/>
              </a:bodyPr>
              <a:lstStyle/>
              <a:p>
                <a:r>
                  <a:rPr lang="en-US" sz="1400">
                    <a:solidFill>
                      <a:schemeClr val="bg1"/>
                    </a:solidFill>
                  </a:rPr>
                  <a:t>Apical vesicular</a:t>
                </a:r>
              </a:p>
              <a:p>
                <a:r>
                  <a:rPr lang="en-US" sz="1400">
                    <a:solidFill>
                      <a:schemeClr val="bg1"/>
                    </a:solidFill>
                  </a:rPr>
                  <a:t>zone</a:t>
                </a:r>
              </a:p>
            </p:txBody>
          </p:sp>
          <p:cxnSp>
            <p:nvCxnSpPr>
              <p:cNvPr id="19" name="Straight Connector 18"/>
              <p:cNvCxnSpPr/>
              <p:nvPr/>
            </p:nvCxnSpPr>
            <p:spPr>
              <a:xfrm flipH="1">
                <a:off x="7543788" y="888287"/>
                <a:ext cx="76212" cy="484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974" name="TextBox 20"/>
              <p:cNvSpPr txBox="1">
                <a:spLocks noChangeArrowheads="1"/>
              </p:cNvSpPr>
              <p:nvPr/>
            </p:nvSpPr>
            <p:spPr bwMode="auto">
              <a:xfrm>
                <a:off x="7782617" y="1109990"/>
                <a:ext cx="971741" cy="523220"/>
              </a:xfrm>
              <a:prstGeom prst="rect">
                <a:avLst/>
              </a:prstGeom>
              <a:noFill/>
              <a:ln w="9525">
                <a:noFill/>
                <a:miter lim="800000"/>
                <a:headEnd/>
                <a:tailEnd/>
              </a:ln>
            </p:spPr>
            <p:txBody>
              <a:bodyPr wrap="none">
                <a:spAutoFit/>
              </a:bodyPr>
              <a:lstStyle/>
              <a:p>
                <a:r>
                  <a:rPr lang="en-US" sz="1400">
                    <a:solidFill>
                      <a:schemeClr val="bg1"/>
                    </a:solidFill>
                  </a:rPr>
                  <a:t>Subapical</a:t>
                </a:r>
              </a:p>
              <a:p>
                <a:r>
                  <a:rPr lang="en-US" sz="1400">
                    <a:solidFill>
                      <a:schemeClr val="bg1"/>
                    </a:solidFill>
                  </a:rPr>
                  <a:t>actin</a:t>
                </a:r>
              </a:p>
            </p:txBody>
          </p:sp>
          <p:cxnSp>
            <p:nvCxnSpPr>
              <p:cNvPr id="22" name="Straight Connector 21"/>
              <p:cNvCxnSpPr>
                <a:stCxn id="40974" idx="2"/>
              </p:cNvCxnSpPr>
              <p:nvPr/>
            </p:nvCxnSpPr>
            <p:spPr>
              <a:xfrm flipH="1">
                <a:off x="7848636" y="1632677"/>
                <a:ext cx="419167" cy="126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indefinite" fill="hold" display="0">
                  <p:stCondLst>
                    <p:cond delay="indefinite"/>
                  </p:stCondLst>
                </p:cTn>
                <p:tgtEl>
                  <p:spTgt spid="2"/>
                </p:tgtEl>
              </p:cMediaNode>
            </p:video>
            <p:video>
              <p:cMediaNode vol="80000">
                <p:cTn id="20" repeatCount="indefinite" fill="hold" display="0">
                  <p:stCondLst>
                    <p:cond delay="indefinite"/>
                  </p:stCondLst>
                </p:cTn>
                <p:tgtEl>
                  <p:spTgt spid="3"/>
                </p:tgtEl>
              </p:cMediaNode>
            </p:video>
            <p:video>
              <p:cMediaNode vol="80000">
                <p:cTn id="21" repeatCount="indefinite" fill="hold" display="0">
                  <p:stCondLst>
                    <p:cond delay="indefinite"/>
                  </p:stCondLst>
                </p:cTn>
                <p:tgtEl>
                  <p:spTgt spid="4"/>
                </p:tgtEl>
              </p:cMediaNode>
            </p:video>
            <p:video>
              <p:cMediaNode vol="80000">
                <p:cTn id="22" repeatCount="indefinite"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2438400" y="1063625"/>
            <a:ext cx="4043363" cy="473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066800" y="1143000"/>
            <a:ext cx="6553200" cy="4432300"/>
          </a:xfrm>
          <a:prstGeom prst="rect">
            <a:avLst/>
          </a:prstGeom>
          <a:noFill/>
          <a:ln w="9525">
            <a:noFill/>
            <a:miter lim="800000"/>
            <a:headEnd/>
            <a:tailEnd/>
          </a:ln>
        </p:spPr>
        <p:txBody>
          <a:bodyPr>
            <a:spAutoFit/>
          </a:bodyPr>
          <a:lstStyle/>
          <a:p>
            <a:pPr algn="ctr"/>
            <a:r>
              <a:rPr lang="en-US" sz="2400" b="1">
                <a:latin typeface="Comic Sans MS" pitchFamily="66" charset="0"/>
              </a:rPr>
              <a:t>High school teacher summer internship</a:t>
            </a:r>
          </a:p>
          <a:p>
            <a:pPr algn="ctr"/>
            <a:endParaRPr lang="en-US" sz="2400" b="1">
              <a:latin typeface="Comic Sans MS" pitchFamily="66" charset="0"/>
            </a:endParaRPr>
          </a:p>
          <a:p>
            <a:r>
              <a:rPr lang="en-US" b="1">
                <a:latin typeface="Calibri" pitchFamily="34" charset="0"/>
              </a:rPr>
              <a:t>Sponsored by the NSF support Research Coordination Network on </a:t>
            </a:r>
            <a:endParaRPr lang="en-US">
              <a:latin typeface="Calibri" pitchFamily="34" charset="0"/>
            </a:endParaRPr>
          </a:p>
          <a:p>
            <a:r>
              <a:rPr lang="en-US" b="1">
                <a:latin typeface="Calibri" pitchFamily="34" charset="0"/>
              </a:rPr>
              <a:t>                         Integrative pollen biology</a:t>
            </a:r>
          </a:p>
          <a:p>
            <a:r>
              <a:rPr lang="en-US" b="1">
                <a:latin typeface="Calibri" pitchFamily="34" charset="0"/>
              </a:rPr>
              <a:t> </a:t>
            </a:r>
          </a:p>
          <a:p>
            <a:r>
              <a:rPr lang="en-US" b="1">
                <a:latin typeface="Calibri" pitchFamily="34" charset="0"/>
                <a:hlinkClick r:id="rId2"/>
              </a:rPr>
              <a:t>http://pollennetwork.org/</a:t>
            </a:r>
            <a:endParaRPr lang="en-US" b="1">
              <a:latin typeface="Calibri" pitchFamily="34" charset="0"/>
            </a:endParaRPr>
          </a:p>
          <a:p>
            <a:endParaRPr lang="en-US" b="1">
              <a:latin typeface="Calibri" pitchFamily="34" charset="0"/>
            </a:endParaRPr>
          </a:p>
          <a:p>
            <a:r>
              <a:rPr lang="en-US" b="1">
                <a:latin typeface="Calibri" pitchFamily="34" charset="0"/>
              </a:rPr>
              <a:t>A stipend is provided.</a:t>
            </a:r>
          </a:p>
          <a:p>
            <a:endParaRPr lang="en-US" b="1">
              <a:latin typeface="Calibri" pitchFamily="34" charset="0"/>
            </a:endParaRPr>
          </a:p>
          <a:p>
            <a:endParaRPr lang="en-US" b="1">
              <a:latin typeface="Calibri" pitchFamily="34" charset="0"/>
            </a:endParaRPr>
          </a:p>
          <a:p>
            <a:r>
              <a:rPr lang="en-US" b="1">
                <a:latin typeface="Calibri" pitchFamily="34" charset="0"/>
              </a:rPr>
              <a:t>Contact Alice Cheung</a:t>
            </a:r>
          </a:p>
          <a:p>
            <a:endParaRPr lang="en-US" b="1">
              <a:latin typeface="Calibri" pitchFamily="34" charset="0"/>
            </a:endParaRPr>
          </a:p>
          <a:p>
            <a:r>
              <a:rPr lang="en-US" b="1">
                <a:latin typeface="Calibri" pitchFamily="34" charset="0"/>
                <a:hlinkClick r:id="rId3"/>
              </a:rPr>
              <a:t>acheung@biochem.umass.edu</a:t>
            </a:r>
            <a:endParaRPr lang="en-US" b="1">
              <a:latin typeface="Calibri" pitchFamily="34" charset="0"/>
            </a:endParaRPr>
          </a:p>
          <a:p>
            <a:endParaRPr lang="en-US" b="1">
              <a:latin typeface="Calibri" pitchFamily="34" charset="0"/>
            </a:endParaRPr>
          </a:p>
          <a:p>
            <a:r>
              <a:rPr lang="en-US" b="1">
                <a:latin typeface="Calibri" pitchFamily="34" charset="0"/>
              </a:rPr>
              <a:t> </a:t>
            </a: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133600" y="120650"/>
            <a:ext cx="5368925" cy="460375"/>
          </a:xfrm>
          <a:prstGeom prst="rect">
            <a:avLst/>
          </a:prstGeom>
          <a:noFill/>
          <a:ln w="9525">
            <a:noFill/>
            <a:miter lim="800000"/>
            <a:headEnd/>
            <a:tailEnd/>
          </a:ln>
        </p:spPr>
        <p:txBody>
          <a:bodyPr wrap="none">
            <a:spAutoFit/>
          </a:bodyPr>
          <a:lstStyle/>
          <a:p>
            <a:pPr algn="ctr"/>
            <a:r>
              <a:rPr lang="en-US" sz="2400">
                <a:latin typeface="Comic Sans MS" pitchFamily="66" charset="0"/>
              </a:rPr>
              <a:t>A step-wise summary of the method</a:t>
            </a:r>
            <a:endParaRPr lang="en-US" sz="2400">
              <a:latin typeface="Calibri" pitchFamily="34" charset="0"/>
            </a:endParaRPr>
          </a:p>
        </p:txBody>
      </p:sp>
      <p:sp>
        <p:nvSpPr>
          <p:cNvPr id="16386" name="TextBox 4"/>
          <p:cNvSpPr txBox="1">
            <a:spLocks noChangeArrowheads="1"/>
          </p:cNvSpPr>
          <p:nvPr/>
        </p:nvSpPr>
        <p:spPr bwMode="auto">
          <a:xfrm>
            <a:off x="493713" y="838200"/>
            <a:ext cx="8305800" cy="1477963"/>
          </a:xfrm>
          <a:prstGeom prst="rect">
            <a:avLst/>
          </a:prstGeom>
          <a:noFill/>
          <a:ln w="9525">
            <a:noFill/>
            <a:miter lim="800000"/>
            <a:headEnd/>
            <a:tailEnd/>
          </a:ln>
        </p:spPr>
        <p:txBody>
          <a:bodyPr>
            <a:spAutoFit/>
          </a:bodyPr>
          <a:lstStyle/>
          <a:p>
            <a:pPr marL="342900" indent="-342900">
              <a:buFontTx/>
              <a:buAutoNum type="arabicPeriod"/>
            </a:pPr>
            <a:r>
              <a:rPr lang="en-US">
                <a:latin typeface="Calibri" pitchFamily="34" charset="0"/>
              </a:rPr>
              <a:t>Determine the </a:t>
            </a:r>
            <a:r>
              <a:rPr lang="en-US">
                <a:solidFill>
                  <a:srgbClr val="FF0000"/>
                </a:solidFill>
                <a:latin typeface="Calibri" pitchFamily="34" charset="0"/>
              </a:rPr>
              <a:t>gene of interest </a:t>
            </a:r>
            <a:r>
              <a:rPr lang="en-US">
                <a:latin typeface="Calibri" pitchFamily="34" charset="0"/>
              </a:rPr>
              <a:t>to be introduced and generate the necessary </a:t>
            </a:r>
            <a:r>
              <a:rPr lang="en-US">
                <a:solidFill>
                  <a:srgbClr val="FF0000"/>
                </a:solidFill>
                <a:latin typeface="Calibri" pitchFamily="34" charset="0"/>
              </a:rPr>
              <a:t>recombinant DNA molecule</a:t>
            </a:r>
            <a:r>
              <a:rPr lang="en-US">
                <a:latin typeface="Calibri" pitchFamily="34" charset="0"/>
              </a:rPr>
              <a:t>:  this involves basic DNA cloning technology, such as (1) DNA isolation, (2) gel electrophoresis, (3) use of different enzymes to create the recombinant DNA.  This step is carried out in the most commonly used lab bacterium, </a:t>
            </a:r>
            <a:r>
              <a:rPr lang="en-US" i="1">
                <a:latin typeface="Calibri" pitchFamily="34" charset="0"/>
              </a:rPr>
              <a:t>Escherichia coli </a:t>
            </a:r>
            <a:r>
              <a:rPr lang="en-US">
                <a:latin typeface="Calibri" pitchFamily="34" charset="0"/>
              </a:rPr>
              <a:t>(</a:t>
            </a:r>
            <a:r>
              <a:rPr lang="en-US" i="1">
                <a:latin typeface="Calibri" pitchFamily="34" charset="0"/>
              </a:rPr>
              <a:t>E. coli</a:t>
            </a:r>
            <a:r>
              <a:rPr lang="en-US">
                <a:latin typeface="Calibri" pitchFamily="34" charset="0"/>
              </a:rPr>
              <a:t>).</a:t>
            </a:r>
          </a:p>
        </p:txBody>
      </p:sp>
      <p:pic>
        <p:nvPicPr>
          <p:cNvPr id="16387" name="Picture 5"/>
          <p:cNvPicPr>
            <a:picLocks noChangeAspect="1"/>
          </p:cNvPicPr>
          <p:nvPr/>
        </p:nvPicPr>
        <p:blipFill>
          <a:blip r:embed="rId2"/>
          <a:srcRect/>
          <a:stretch>
            <a:fillRect/>
          </a:stretch>
        </p:blipFill>
        <p:spPr bwMode="auto">
          <a:xfrm>
            <a:off x="152400" y="2438400"/>
            <a:ext cx="8848725" cy="1228725"/>
          </a:xfrm>
          <a:prstGeom prst="rect">
            <a:avLst/>
          </a:prstGeom>
          <a:noFill/>
          <a:ln w="9525">
            <a:noFill/>
            <a:miter lim="800000"/>
            <a:headEnd/>
            <a:tailEnd/>
          </a:ln>
        </p:spPr>
      </p:pic>
      <p:sp>
        <p:nvSpPr>
          <p:cNvPr id="16388" name="TextBox 6"/>
          <p:cNvSpPr txBox="1">
            <a:spLocks noChangeArrowheads="1"/>
          </p:cNvSpPr>
          <p:nvPr/>
        </p:nvSpPr>
        <p:spPr bwMode="auto">
          <a:xfrm>
            <a:off x="381000" y="3667125"/>
            <a:ext cx="2852738" cy="923925"/>
          </a:xfrm>
          <a:prstGeom prst="rect">
            <a:avLst/>
          </a:prstGeom>
          <a:noFill/>
          <a:ln w="9525">
            <a:noFill/>
            <a:miter lim="800000"/>
            <a:headEnd/>
            <a:tailEnd/>
          </a:ln>
        </p:spPr>
        <p:txBody>
          <a:bodyPr wrap="none">
            <a:spAutoFit/>
          </a:bodyPr>
          <a:lstStyle/>
          <a:p>
            <a:r>
              <a:rPr lang="en-US"/>
              <a:t>To express the gene, </a:t>
            </a:r>
          </a:p>
          <a:p>
            <a:r>
              <a:rPr lang="en-US"/>
              <a:t>i.e. to make the product of</a:t>
            </a:r>
          </a:p>
          <a:p>
            <a:r>
              <a:rPr lang="en-US"/>
              <a:t>interest</a:t>
            </a:r>
          </a:p>
        </p:txBody>
      </p:sp>
      <p:sp>
        <p:nvSpPr>
          <p:cNvPr id="8" name="TextBox 7"/>
          <p:cNvSpPr txBox="1">
            <a:spLocks noChangeArrowheads="1"/>
          </p:cNvSpPr>
          <p:nvPr/>
        </p:nvSpPr>
        <p:spPr bwMode="auto">
          <a:xfrm>
            <a:off x="685800" y="5105400"/>
            <a:ext cx="7510463" cy="923925"/>
          </a:xfrm>
          <a:prstGeom prst="rect">
            <a:avLst/>
          </a:prstGeom>
          <a:noFill/>
          <a:ln w="9525">
            <a:noFill/>
            <a:miter lim="800000"/>
            <a:headEnd/>
            <a:tailEnd/>
          </a:ln>
        </p:spPr>
        <p:txBody>
          <a:bodyPr wrap="none">
            <a:spAutoFit/>
          </a:bodyPr>
          <a:lstStyle/>
          <a:p>
            <a:r>
              <a:rPr lang="en-US">
                <a:latin typeface="Calibri" pitchFamily="34" charset="0"/>
              </a:rPr>
              <a:t>For experimental examples, we’ll use a pollen-specific promoter (LAT52);</a:t>
            </a:r>
          </a:p>
          <a:p>
            <a:r>
              <a:rPr lang="en-US">
                <a:latin typeface="Calibri" pitchFamily="34" charset="0"/>
              </a:rPr>
              <a:t>we’ll use </a:t>
            </a:r>
            <a:r>
              <a:rPr lang="en-US">
                <a:latin typeface="Symbol" pitchFamily="18" charset="2"/>
              </a:rPr>
              <a:t>b</a:t>
            </a:r>
            <a:r>
              <a:rPr lang="en-US">
                <a:latin typeface="Calibri" pitchFamily="34" charset="0"/>
              </a:rPr>
              <a:t>-glucuronidase (gives a blue color); green fluorescent protein (GFP) </a:t>
            </a:r>
          </a:p>
          <a:p>
            <a:r>
              <a:rPr lang="en-US">
                <a:latin typeface="Calibri" pitchFamily="34" charset="0"/>
              </a:rPr>
              <a:t>and red fluorescent protein (RFP) as our genes of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533400" y="228600"/>
            <a:ext cx="7704138" cy="2308225"/>
          </a:xfrm>
          <a:prstGeom prst="rect">
            <a:avLst/>
          </a:prstGeom>
          <a:noFill/>
          <a:ln w="9525">
            <a:noFill/>
            <a:miter lim="800000"/>
            <a:headEnd/>
            <a:tailEnd/>
          </a:ln>
        </p:spPr>
        <p:txBody>
          <a:bodyPr wrap="none">
            <a:spAutoFit/>
          </a:bodyPr>
          <a:lstStyle/>
          <a:p>
            <a:r>
              <a:rPr lang="en-US" sz="2400">
                <a:latin typeface="Comic Sans MS" pitchFamily="66" charset="0"/>
              </a:rPr>
              <a:t>Golden Rice</a:t>
            </a:r>
          </a:p>
          <a:p>
            <a:endParaRPr lang="en-US" sz="2400">
              <a:latin typeface="Comic Sans MS" pitchFamily="66" charset="0"/>
            </a:endParaRPr>
          </a:p>
          <a:p>
            <a:r>
              <a:rPr lang="en-US" sz="2400">
                <a:latin typeface="Comic Sans MS" pitchFamily="66" charset="0"/>
              </a:rPr>
              <a:t>White rice – lacks vitamin A; a major health problem</a:t>
            </a:r>
          </a:p>
          <a:p>
            <a:endParaRPr lang="en-US" sz="2400">
              <a:latin typeface="Comic Sans MS" pitchFamily="66" charset="0"/>
            </a:endParaRPr>
          </a:p>
          <a:p>
            <a:r>
              <a:rPr lang="en-US" sz="2400">
                <a:latin typeface="Comic Sans MS" pitchFamily="66" charset="0"/>
              </a:rPr>
              <a:t>Genetically engineer vitamin A accumulating</a:t>
            </a:r>
          </a:p>
          <a:p>
            <a:r>
              <a:rPr lang="en-US" sz="2400">
                <a:latin typeface="Comic Sans MS" pitchFamily="66" charset="0"/>
              </a:rPr>
              <a:t>       rice grains.</a:t>
            </a:r>
          </a:p>
        </p:txBody>
      </p:sp>
      <p:pic>
        <p:nvPicPr>
          <p:cNvPr id="44034" name="Picture 2"/>
          <p:cNvPicPr>
            <a:picLocks noChangeAspect="1"/>
          </p:cNvPicPr>
          <p:nvPr/>
        </p:nvPicPr>
        <p:blipFill>
          <a:blip r:embed="rId2"/>
          <a:srcRect/>
          <a:stretch>
            <a:fillRect/>
          </a:stretch>
        </p:blipFill>
        <p:spPr bwMode="auto">
          <a:xfrm>
            <a:off x="2286000" y="2841625"/>
            <a:ext cx="501015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2"/>
          <a:srcRect/>
          <a:stretch>
            <a:fillRect/>
          </a:stretch>
        </p:blipFill>
        <p:spPr bwMode="auto">
          <a:xfrm>
            <a:off x="23813" y="0"/>
            <a:ext cx="91201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a:srcRect/>
          <a:stretch>
            <a:fillRect/>
          </a:stretch>
        </p:blipFill>
        <p:spPr bwMode="auto">
          <a:xfrm>
            <a:off x="2476500" y="981075"/>
            <a:ext cx="41910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Provitamin A biosynthetic pathway. </a:t>
            </a:r>
          </a:p>
        </p:txBody>
      </p:sp>
      <p:pic>
        <p:nvPicPr>
          <p:cNvPr id="47106" name="Picture 2"/>
          <p:cNvPicPr>
            <a:picLocks noChangeAspect="1" noChangeArrowheads="1"/>
          </p:cNvPicPr>
          <p:nvPr/>
        </p:nvPicPr>
        <p:blipFill>
          <a:blip r:embed="rId3"/>
          <a:srcRect/>
          <a:stretch>
            <a:fillRect/>
          </a:stretch>
        </p:blipFill>
        <p:spPr bwMode="auto">
          <a:xfrm>
            <a:off x="176213" y="830263"/>
            <a:ext cx="266700" cy="2982912"/>
          </a:xfrm>
          <a:prstGeom prst="rect">
            <a:avLst/>
          </a:prstGeom>
          <a:noFill/>
          <a:ln w="9525">
            <a:noFill/>
            <a:miter lim="800000"/>
            <a:headEnd/>
            <a:tailEnd/>
          </a:ln>
        </p:spPr>
      </p:pic>
      <p:pic>
        <p:nvPicPr>
          <p:cNvPr id="47107" name="Picture 3"/>
          <p:cNvPicPr>
            <a:picLocks noChangeAspect="1" noChangeArrowheads="1"/>
          </p:cNvPicPr>
          <p:nvPr/>
        </p:nvPicPr>
        <p:blipFill>
          <a:blip r:embed="rId4"/>
          <a:srcRect/>
          <a:stretch>
            <a:fillRect/>
          </a:stretch>
        </p:blipFill>
        <p:spPr bwMode="auto">
          <a:xfrm>
            <a:off x="2005013" y="979488"/>
            <a:ext cx="5138737" cy="4892675"/>
          </a:xfrm>
          <a:prstGeom prst="rect">
            <a:avLst/>
          </a:prstGeom>
          <a:noFill/>
          <a:ln w="9525">
            <a:noFill/>
            <a:miter lim="800000"/>
            <a:headEnd/>
            <a:tailEnd/>
          </a:ln>
        </p:spPr>
      </p:pic>
      <p:sp>
        <p:nvSpPr>
          <p:cNvPr id="47108" name="Text Box 4"/>
          <p:cNvSpPr txBox="1">
            <a:spLocks noChangeArrowheads="1"/>
          </p:cNvSpPr>
          <p:nvPr/>
        </p:nvSpPr>
        <p:spPr bwMode="auto">
          <a:xfrm>
            <a:off x="20050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Beyer P et al. J. Nutr. 2002;132:506S-510S</a:t>
            </a:r>
          </a:p>
        </p:txBody>
      </p:sp>
      <p:sp>
        <p:nvSpPr>
          <p:cNvPr id="47109" name="Text Box 5"/>
          <p:cNvSpPr txBox="1">
            <a:spLocks noChangeArrowheads="1"/>
          </p:cNvSpPr>
          <p:nvPr/>
        </p:nvSpPr>
        <p:spPr bwMode="auto">
          <a:xfrm>
            <a:off x="98425" y="6613525"/>
            <a:ext cx="4930775"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©2002 by American Society for Nutrition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2"/>
          <a:srcRect/>
          <a:stretch>
            <a:fillRect/>
          </a:stretch>
        </p:blipFill>
        <p:spPr bwMode="auto">
          <a:xfrm>
            <a:off x="1066800" y="457200"/>
            <a:ext cx="654367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p:cNvPicPr>
          <p:nvPr/>
        </p:nvPicPr>
        <p:blipFill>
          <a:blip r:embed="rId2"/>
          <a:srcRect/>
          <a:stretch>
            <a:fillRect/>
          </a:stretch>
        </p:blipFill>
        <p:spPr bwMode="auto">
          <a:xfrm>
            <a:off x="534988" y="3048000"/>
            <a:ext cx="3267075" cy="1400175"/>
          </a:xfrm>
          <a:prstGeom prst="rect">
            <a:avLst/>
          </a:prstGeom>
          <a:noFill/>
          <a:ln w="9525">
            <a:noFill/>
            <a:miter lim="800000"/>
            <a:headEnd/>
            <a:tailEnd/>
          </a:ln>
        </p:spPr>
      </p:pic>
      <p:pic>
        <p:nvPicPr>
          <p:cNvPr id="50178" name="Picture 3"/>
          <p:cNvPicPr>
            <a:picLocks noChangeAspect="1"/>
          </p:cNvPicPr>
          <p:nvPr/>
        </p:nvPicPr>
        <p:blipFill>
          <a:blip r:embed="rId3"/>
          <a:srcRect/>
          <a:stretch>
            <a:fillRect/>
          </a:stretch>
        </p:blipFill>
        <p:spPr bwMode="auto">
          <a:xfrm>
            <a:off x="3810000" y="1898650"/>
            <a:ext cx="4572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2"/>
          <a:srcRect/>
          <a:stretch>
            <a:fillRect/>
          </a:stretch>
        </p:blipFill>
        <p:spPr bwMode="auto">
          <a:xfrm>
            <a:off x="0" y="-7938"/>
            <a:ext cx="920115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2"/>
          <p:cNvSpPr txBox="1">
            <a:spLocks noChangeArrowheads="1"/>
          </p:cNvSpPr>
          <p:nvPr/>
        </p:nvSpPr>
        <p:spPr bwMode="auto">
          <a:xfrm>
            <a:off x="3429000" y="1219200"/>
            <a:ext cx="1557338" cy="461963"/>
          </a:xfrm>
          <a:prstGeom prst="rect">
            <a:avLst/>
          </a:prstGeom>
          <a:noFill/>
          <a:ln w="9525">
            <a:noFill/>
            <a:miter lim="800000"/>
            <a:headEnd/>
            <a:tailEnd/>
          </a:ln>
        </p:spPr>
        <p:txBody>
          <a:bodyPr wrap="none">
            <a:spAutoFit/>
          </a:bodyPr>
          <a:lstStyle/>
          <a:p>
            <a:r>
              <a:rPr lang="en-US" sz="2400">
                <a:latin typeface="Comic Sans MS" pitchFamily="66" charset="0"/>
              </a:rPr>
              <a:t>Blue Rose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p:cNvPicPr>
          <p:nvPr/>
        </p:nvPicPr>
        <p:blipFill>
          <a:blip r:embed="rId2"/>
          <a:srcRect/>
          <a:stretch>
            <a:fillRect/>
          </a:stretch>
        </p:blipFill>
        <p:spPr bwMode="auto">
          <a:xfrm>
            <a:off x="2032000" y="1524000"/>
            <a:ext cx="5080000" cy="3810000"/>
          </a:xfrm>
          <a:prstGeom prst="rect">
            <a:avLst/>
          </a:prstGeom>
          <a:noFill/>
          <a:ln w="9525">
            <a:noFill/>
            <a:miter lim="800000"/>
            <a:headEnd/>
            <a:tailEnd/>
          </a:ln>
        </p:spPr>
      </p:pic>
      <p:sp>
        <p:nvSpPr>
          <p:cNvPr id="53250" name="Rectangle 2"/>
          <p:cNvSpPr>
            <a:spLocks noChangeArrowheads="1"/>
          </p:cNvSpPr>
          <p:nvPr/>
        </p:nvSpPr>
        <p:spPr bwMode="auto">
          <a:xfrm>
            <a:off x="4343400" y="5715000"/>
            <a:ext cx="4572000" cy="923925"/>
          </a:xfrm>
          <a:prstGeom prst="rect">
            <a:avLst/>
          </a:prstGeom>
          <a:noFill/>
          <a:ln w="9525">
            <a:noFill/>
            <a:miter lim="800000"/>
            <a:headEnd/>
            <a:tailEnd/>
          </a:ln>
        </p:spPr>
        <p:txBody>
          <a:bodyPr>
            <a:spAutoFit/>
          </a:bodyPr>
          <a:lstStyle/>
          <a:p>
            <a:r>
              <a:rPr lang="en-US">
                <a:latin typeface="Calibri" pitchFamily="34" charset="0"/>
              </a:rPr>
              <a:t>http://www.popsci.com/science/article/2011-09/suntory-creates-mythical-blue-or-um-lavender-ish-rose</a:t>
            </a:r>
          </a:p>
        </p:txBody>
      </p:sp>
      <p:sp>
        <p:nvSpPr>
          <p:cNvPr id="53251" name="Rectangle 3"/>
          <p:cNvSpPr>
            <a:spLocks noChangeArrowheads="1"/>
          </p:cNvSpPr>
          <p:nvPr/>
        </p:nvSpPr>
        <p:spPr bwMode="auto">
          <a:xfrm>
            <a:off x="457200" y="457200"/>
            <a:ext cx="4572000" cy="646113"/>
          </a:xfrm>
          <a:prstGeom prst="rect">
            <a:avLst/>
          </a:prstGeom>
          <a:noFill/>
          <a:ln w="9525">
            <a:noFill/>
            <a:miter lim="800000"/>
            <a:headEnd/>
            <a:tailEnd/>
          </a:ln>
        </p:spPr>
        <p:txBody>
          <a:bodyPr>
            <a:spAutoFit/>
          </a:bodyPr>
          <a:lstStyle/>
          <a:p>
            <a:r>
              <a:rPr lang="en-US" b="1">
                <a:latin typeface="Calibri" pitchFamily="34" charset="0"/>
              </a:rPr>
              <a:t>Suntory Creates Mythical Blue (Or, Um, Lavender-ish) Rose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Generalized flavonoid biosynthetic pathway relevant to flower color. </a:t>
            </a:r>
          </a:p>
        </p:txBody>
      </p:sp>
      <p:pic>
        <p:nvPicPr>
          <p:cNvPr id="54274"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54275" name="Picture 3"/>
          <p:cNvPicPr>
            <a:picLocks noChangeAspect="1" noChangeArrowheads="1"/>
          </p:cNvPicPr>
          <p:nvPr/>
        </p:nvPicPr>
        <p:blipFill>
          <a:blip r:embed="rId4"/>
          <a:srcRect/>
          <a:stretch>
            <a:fillRect/>
          </a:stretch>
        </p:blipFill>
        <p:spPr bwMode="auto">
          <a:xfrm>
            <a:off x="2078038" y="979488"/>
            <a:ext cx="4991100" cy="4892675"/>
          </a:xfrm>
          <a:prstGeom prst="rect">
            <a:avLst/>
          </a:prstGeom>
          <a:noFill/>
          <a:ln w="9525">
            <a:noFill/>
            <a:miter lim="800000"/>
            <a:headEnd/>
            <a:tailEnd/>
          </a:ln>
        </p:spPr>
      </p:pic>
      <p:sp>
        <p:nvSpPr>
          <p:cNvPr id="54276" name="Text Box 4"/>
          <p:cNvSpPr txBox="1">
            <a:spLocks noChangeArrowheads="1"/>
          </p:cNvSpPr>
          <p:nvPr/>
        </p:nvSpPr>
        <p:spPr bwMode="auto">
          <a:xfrm>
            <a:off x="2078038"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54277"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381000" y="622300"/>
            <a:ext cx="8001000" cy="1200150"/>
          </a:xfrm>
          <a:prstGeom prst="rect">
            <a:avLst/>
          </a:prstGeom>
          <a:noFill/>
          <a:ln w="9525">
            <a:noFill/>
            <a:miter lim="800000"/>
            <a:headEnd/>
            <a:tailEnd/>
          </a:ln>
        </p:spPr>
        <p:txBody>
          <a:bodyPr>
            <a:spAutoFit/>
          </a:bodyPr>
          <a:lstStyle/>
          <a:p>
            <a:r>
              <a:rPr lang="en-US">
                <a:latin typeface="Calibri" pitchFamily="34" charset="0"/>
              </a:rPr>
              <a:t>2. Introduce the recombinant DNA from </a:t>
            </a:r>
            <a:r>
              <a:rPr lang="en-US" i="1">
                <a:latin typeface="Calibri" pitchFamily="34" charset="0"/>
              </a:rPr>
              <a:t>E. coli </a:t>
            </a:r>
            <a:r>
              <a:rPr lang="en-US">
                <a:latin typeface="Calibri" pitchFamily="34" charset="0"/>
              </a:rPr>
              <a:t>into </a:t>
            </a:r>
            <a:r>
              <a:rPr lang="en-US" i="1">
                <a:solidFill>
                  <a:srgbClr val="FF0000"/>
                </a:solidFill>
                <a:latin typeface="Calibri" pitchFamily="34" charset="0"/>
              </a:rPr>
              <a:t>Agrobacterium</a:t>
            </a:r>
            <a:r>
              <a:rPr lang="en-US">
                <a:latin typeface="Calibri" pitchFamily="34" charset="0"/>
              </a:rPr>
              <a:t> (the agent that transforms plant, i.e. genetically modify, plants; this involves (1) basic microbiological techniques:  (2) DNA isolation; (3) DNA characterization by polymerase chain reaction (PCR).</a:t>
            </a:r>
          </a:p>
        </p:txBody>
      </p:sp>
      <p:sp>
        <p:nvSpPr>
          <p:cNvPr id="17410" name="TextBox 2"/>
          <p:cNvSpPr txBox="1">
            <a:spLocks noChangeArrowheads="1"/>
          </p:cNvSpPr>
          <p:nvPr/>
        </p:nvSpPr>
        <p:spPr bwMode="auto">
          <a:xfrm>
            <a:off x="598488" y="2343150"/>
            <a:ext cx="8070850" cy="708025"/>
          </a:xfrm>
          <a:prstGeom prst="rect">
            <a:avLst/>
          </a:prstGeom>
          <a:noFill/>
          <a:ln w="9525">
            <a:noFill/>
            <a:miter lim="800000"/>
            <a:headEnd/>
            <a:tailEnd/>
          </a:ln>
        </p:spPr>
        <p:txBody>
          <a:bodyPr wrap="none">
            <a:spAutoFit/>
          </a:bodyPr>
          <a:lstStyle/>
          <a:p>
            <a:r>
              <a:rPr lang="en-US" sz="2000">
                <a:latin typeface="Comic Sans MS" pitchFamily="66" charset="0"/>
              </a:rPr>
              <a:t>Agrobacterium is a plant pathogen: it causes “crown gall disease”, </a:t>
            </a:r>
          </a:p>
          <a:p>
            <a:r>
              <a:rPr lang="en-US" sz="2000">
                <a:latin typeface="Comic Sans MS" pitchFamily="66" charset="0"/>
              </a:rPr>
              <a:t>e.g. on grapevines</a:t>
            </a:r>
          </a:p>
        </p:txBody>
      </p:sp>
      <p:pic>
        <p:nvPicPr>
          <p:cNvPr id="17411" name="Picture 3"/>
          <p:cNvPicPr>
            <a:picLocks noChangeAspect="1"/>
          </p:cNvPicPr>
          <p:nvPr/>
        </p:nvPicPr>
        <p:blipFill>
          <a:blip r:embed="rId2"/>
          <a:srcRect/>
          <a:stretch>
            <a:fillRect/>
          </a:stretch>
        </p:blipFill>
        <p:spPr bwMode="auto">
          <a:xfrm>
            <a:off x="912813" y="3305175"/>
            <a:ext cx="36385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
          <p:cNvSpPr txBox="1">
            <a:spLocks noChangeArrowheads="1"/>
          </p:cNvSpPr>
          <p:nvPr/>
        </p:nvSpPr>
        <p:spPr bwMode="auto">
          <a:xfrm>
            <a:off x="1447800" y="1219200"/>
            <a:ext cx="6553200" cy="3970338"/>
          </a:xfrm>
          <a:prstGeom prst="rect">
            <a:avLst/>
          </a:prstGeom>
          <a:noFill/>
          <a:ln w="9525">
            <a:noFill/>
            <a:miter lim="800000"/>
            <a:headEnd/>
            <a:tailEnd/>
          </a:ln>
        </p:spPr>
        <p:txBody>
          <a:bodyPr>
            <a:spAutoFit/>
          </a:bodyPr>
          <a:lstStyle/>
          <a:p>
            <a:r>
              <a:rPr lang="en-US">
                <a:latin typeface="Calibri" pitchFamily="34" charset="0"/>
              </a:rPr>
              <a:t>Fig. 1 Generalized flavonoid biosynthetic pathway relevant to flower color. Native rose petals only accumulate pelargonodin and</a:t>
            </a:r>
          </a:p>
          <a:p>
            <a:r>
              <a:rPr lang="en-US">
                <a:latin typeface="Calibri" pitchFamily="34" charset="0"/>
              </a:rPr>
              <a:t>cyanidin-based anthocyanins, mainly pelargonidin and cyanidin 3,5-diglucoside. Lack of delphinidin-based anthocynanins, which is</a:t>
            </a:r>
          </a:p>
          <a:p>
            <a:r>
              <a:rPr lang="en-US">
                <a:latin typeface="Calibri" pitchFamily="34" charset="0"/>
              </a:rPr>
              <a:t>attributed to deficiency of F3050H, has hampered the generation of rose flowers having blue and violet hues. The expression of a</a:t>
            </a:r>
          </a:p>
          <a:p>
            <a:r>
              <a:rPr lang="en-US">
                <a:latin typeface="Calibri" pitchFamily="34" charset="0"/>
              </a:rPr>
              <a:t>hetelorogous F3050H gene in rose is expected to generate delphinidin and, thus, a novel flower color with a blue hue. CHS, chalcone synthase; CHI, chalcone isomerase; F3H, flavanone 3-hydroxylase; F30H, flavonoid 30-hydroxylase; F3050H, flavonoid 30,50-hydroxylase;</a:t>
            </a:r>
          </a:p>
          <a:p>
            <a:r>
              <a:rPr lang="en-US">
                <a:latin typeface="Calibri" pitchFamily="34" charset="0"/>
              </a:rPr>
              <a:t>FLS, flavonol synthase; FNS, flavone synthase; DFR, dihydroflavonol 4-reductase; ANS, anthocyanidin synthase; GT, anthocyanidin</a:t>
            </a:r>
          </a:p>
          <a:p>
            <a:r>
              <a:rPr lang="en-US">
                <a:latin typeface="Calibri" pitchFamily="34" charset="0"/>
              </a:rPr>
              <a:t>glucosyltransferase; AT, anthocyanin acyltransferase.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Schematic representation of binary vectors constructed for color modification. </a:t>
            </a:r>
          </a:p>
        </p:txBody>
      </p:sp>
      <p:pic>
        <p:nvPicPr>
          <p:cNvPr id="57346"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57347" name="Picture 3"/>
          <p:cNvPicPr>
            <a:picLocks noChangeAspect="1" noChangeArrowheads="1"/>
          </p:cNvPicPr>
          <p:nvPr/>
        </p:nvPicPr>
        <p:blipFill>
          <a:blip r:embed="rId4"/>
          <a:srcRect/>
          <a:stretch>
            <a:fillRect/>
          </a:stretch>
        </p:blipFill>
        <p:spPr bwMode="auto">
          <a:xfrm>
            <a:off x="641350" y="1066800"/>
            <a:ext cx="7804150" cy="4092575"/>
          </a:xfrm>
          <a:prstGeom prst="rect">
            <a:avLst/>
          </a:prstGeom>
          <a:noFill/>
          <a:ln w="9525">
            <a:noFill/>
            <a:miter lim="800000"/>
            <a:headEnd/>
            <a:tailEnd/>
          </a:ln>
        </p:spPr>
      </p:pic>
      <p:sp>
        <p:nvSpPr>
          <p:cNvPr id="57348" name="Text Box 4"/>
          <p:cNvSpPr txBox="1">
            <a:spLocks noChangeArrowheads="1"/>
          </p:cNvSpPr>
          <p:nvPr/>
        </p:nvSpPr>
        <p:spPr bwMode="auto">
          <a:xfrm>
            <a:off x="6715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57349"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1676400" y="1219200"/>
            <a:ext cx="6096000" cy="3970338"/>
          </a:xfrm>
          <a:prstGeom prst="rect">
            <a:avLst/>
          </a:prstGeom>
          <a:noFill/>
          <a:ln w="9525">
            <a:noFill/>
            <a:miter lim="800000"/>
            <a:headEnd/>
            <a:tailEnd/>
          </a:ln>
        </p:spPr>
        <p:txBody>
          <a:bodyPr>
            <a:spAutoFit/>
          </a:bodyPr>
          <a:lstStyle/>
          <a:p>
            <a:r>
              <a:rPr lang="en-US">
                <a:latin typeface="Calibri" pitchFamily="34" charset="0"/>
              </a:rPr>
              <a:t>Fig. 2 Schematic representation of binary vectors constructed for color modification. Only some T-DNA regions are shown. The</a:t>
            </a:r>
          </a:p>
          <a:p>
            <a:r>
              <a:rPr lang="en-US">
                <a:latin typeface="Calibri" pitchFamily="34" charset="0"/>
              </a:rPr>
              <a:t>directions of the cDNA sense strand are shown by arrows. All of them have the nptII gene as the selectable marker for plant transformation.</a:t>
            </a:r>
          </a:p>
          <a:p>
            <a:r>
              <a:rPr lang="pt-BR">
                <a:latin typeface="Calibri" pitchFamily="34" charset="0"/>
              </a:rPr>
              <a:t>E35S Pro., enhanced CaMV 35S promoter; mas Ter., terminator region from manopine synthase; nos Ter., nopaline synthase gene</a:t>
            </a:r>
          </a:p>
          <a:p>
            <a:r>
              <a:rPr lang="en-US">
                <a:latin typeface="Calibri" pitchFamily="34" charset="0"/>
              </a:rPr>
              <a:t>terminator; D8 Ter., terminator region from a petunia phospholipid transfer protein gene (D8) (Holton 1996); F3050H, flavonoid</a:t>
            </a:r>
          </a:p>
          <a:p>
            <a:r>
              <a:rPr lang="en-US">
                <a:latin typeface="Calibri" pitchFamily="34" charset="0"/>
              </a:rPr>
              <a:t>30,50-hydroxylase; DFR, dihydroflavonol 4-reductase; 5AT, anthocyanin 5-acyltransferase.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Flower color changes by delphinidin production. </a:t>
            </a:r>
          </a:p>
        </p:txBody>
      </p:sp>
      <p:pic>
        <p:nvPicPr>
          <p:cNvPr id="60418"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60419" name="Picture 3"/>
          <p:cNvPicPr>
            <a:picLocks noChangeAspect="1" noChangeArrowheads="1"/>
          </p:cNvPicPr>
          <p:nvPr/>
        </p:nvPicPr>
        <p:blipFill>
          <a:blip r:embed="rId4"/>
          <a:srcRect/>
          <a:stretch>
            <a:fillRect/>
          </a:stretch>
        </p:blipFill>
        <p:spPr bwMode="auto">
          <a:xfrm>
            <a:off x="671513" y="1914525"/>
            <a:ext cx="7804150" cy="3024188"/>
          </a:xfrm>
          <a:prstGeom prst="rect">
            <a:avLst/>
          </a:prstGeom>
          <a:noFill/>
          <a:ln w="9525">
            <a:noFill/>
            <a:miter lim="800000"/>
            <a:headEnd/>
            <a:tailEnd/>
          </a:ln>
        </p:spPr>
      </p:pic>
      <p:sp>
        <p:nvSpPr>
          <p:cNvPr id="60420" name="Text Box 4"/>
          <p:cNvSpPr txBox="1">
            <a:spLocks noChangeArrowheads="1"/>
          </p:cNvSpPr>
          <p:nvPr/>
        </p:nvSpPr>
        <p:spPr bwMode="auto">
          <a:xfrm>
            <a:off x="6715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60421"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
        <p:nvSpPr>
          <p:cNvPr id="60422" name="TextBox 1"/>
          <p:cNvSpPr txBox="1">
            <a:spLocks noChangeArrowheads="1"/>
          </p:cNvSpPr>
          <p:nvPr/>
        </p:nvSpPr>
        <p:spPr bwMode="auto">
          <a:xfrm>
            <a:off x="533400" y="1471613"/>
            <a:ext cx="8083550" cy="307975"/>
          </a:xfrm>
          <a:prstGeom prst="rect">
            <a:avLst/>
          </a:prstGeom>
          <a:noFill/>
          <a:ln w="9525">
            <a:noFill/>
            <a:miter lim="800000"/>
            <a:headEnd/>
            <a:tailEnd/>
          </a:ln>
        </p:spPr>
        <p:txBody>
          <a:bodyPr wrap="none">
            <a:spAutoFit/>
          </a:bodyPr>
          <a:lstStyle/>
          <a:p>
            <a:r>
              <a:rPr lang="en-US" sz="1400">
                <a:latin typeface="Calibri" pitchFamily="34" charset="0"/>
              </a:rPr>
              <a:t>WKS77     0                   1.068             WKS 82        0                 0.139                WKS100     0                     0.152    mg/g</a:t>
            </a:r>
          </a:p>
        </p:txBody>
      </p:sp>
      <p:sp>
        <p:nvSpPr>
          <p:cNvPr id="60423" name="TextBox 2"/>
          <p:cNvSpPr txBox="1">
            <a:spLocks noChangeArrowheads="1"/>
          </p:cNvSpPr>
          <p:nvPr/>
        </p:nvSpPr>
        <p:spPr bwMode="auto">
          <a:xfrm>
            <a:off x="3836988" y="1101725"/>
            <a:ext cx="1263650" cy="369888"/>
          </a:xfrm>
          <a:prstGeom prst="rect">
            <a:avLst/>
          </a:prstGeom>
          <a:noFill/>
          <a:ln w="9525">
            <a:noFill/>
            <a:miter lim="800000"/>
            <a:headEnd/>
            <a:tailEnd/>
          </a:ln>
        </p:spPr>
        <p:txBody>
          <a:bodyPr wrap="none">
            <a:spAutoFit/>
          </a:bodyPr>
          <a:lstStyle/>
          <a:p>
            <a:r>
              <a:rPr lang="en-US">
                <a:latin typeface="Calibri" pitchFamily="34" charset="0"/>
              </a:rPr>
              <a:t>Delphinidin</a:t>
            </a:r>
          </a:p>
        </p:txBody>
      </p:sp>
      <p:sp>
        <p:nvSpPr>
          <p:cNvPr id="60424" name="TextBox 3"/>
          <p:cNvSpPr txBox="1">
            <a:spLocks noChangeArrowheads="1"/>
          </p:cNvSpPr>
          <p:nvPr/>
        </p:nvSpPr>
        <p:spPr bwMode="auto">
          <a:xfrm>
            <a:off x="533400" y="4938713"/>
            <a:ext cx="7480300" cy="307975"/>
          </a:xfrm>
          <a:prstGeom prst="rect">
            <a:avLst/>
          </a:prstGeom>
          <a:noFill/>
          <a:ln w="9525">
            <a:noFill/>
            <a:miter lim="800000"/>
            <a:headEnd/>
            <a:tailEnd/>
          </a:ln>
        </p:spPr>
        <p:txBody>
          <a:bodyPr wrap="none">
            <a:spAutoFit/>
          </a:bodyPr>
          <a:lstStyle/>
          <a:p>
            <a:r>
              <a:rPr lang="en-US" sz="1400">
                <a:latin typeface="Calibri" pitchFamily="34" charset="0"/>
              </a:rPr>
              <a:t>WKS116   0                    0.051             WKS124       0               1.017                WKS 140     0                  0.114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143000" y="1524000"/>
            <a:ext cx="6553200" cy="2032000"/>
          </a:xfrm>
          <a:prstGeom prst="rect">
            <a:avLst/>
          </a:prstGeom>
          <a:noFill/>
          <a:ln w="9525">
            <a:noFill/>
            <a:miter lim="800000"/>
            <a:headEnd/>
            <a:tailEnd/>
          </a:ln>
        </p:spPr>
        <p:txBody>
          <a:bodyPr>
            <a:spAutoFit/>
          </a:bodyPr>
          <a:lstStyle/>
          <a:p>
            <a:r>
              <a:rPr lang="en-US">
                <a:latin typeface="Calibri" pitchFamily="34" charset="0"/>
              </a:rPr>
              <a:t>Fig. 3 Flower color changes by delphinidin production. The rose cultivars WKS77, WKS82, WKS100, WKS116, WKS124 and WKS140</a:t>
            </a:r>
          </a:p>
          <a:p>
            <a:r>
              <a:rPr lang="en-US">
                <a:latin typeface="Calibri" pitchFamily="34" charset="0"/>
              </a:rPr>
              <a:t>were transformed with pSPB130, and their flower color changed (left, host; right, a transformant). A flower of the line exhibiting the most</a:t>
            </a:r>
          </a:p>
          <a:p>
            <a:r>
              <a:rPr lang="en-US">
                <a:latin typeface="Calibri" pitchFamily="34" charset="0"/>
              </a:rPr>
              <a:t>significant color change is shown. (A) WKS77, (B) WKS82, (C) WKS100, (D) WKS116, (E) WKS124, (F) WKS140.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Correlation of delphinidin content and petal colors in transgenic Lavande. </a:t>
            </a:r>
          </a:p>
        </p:txBody>
      </p:sp>
      <p:pic>
        <p:nvPicPr>
          <p:cNvPr id="63490"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63491" name="Picture 3"/>
          <p:cNvPicPr>
            <a:picLocks noChangeAspect="1" noChangeArrowheads="1"/>
          </p:cNvPicPr>
          <p:nvPr/>
        </p:nvPicPr>
        <p:blipFill>
          <a:blip r:embed="rId4"/>
          <a:srcRect/>
          <a:stretch>
            <a:fillRect/>
          </a:stretch>
        </p:blipFill>
        <p:spPr bwMode="auto">
          <a:xfrm>
            <a:off x="1101725" y="979488"/>
            <a:ext cx="6945313" cy="4892675"/>
          </a:xfrm>
          <a:prstGeom prst="rect">
            <a:avLst/>
          </a:prstGeom>
          <a:noFill/>
          <a:ln w="9525">
            <a:noFill/>
            <a:miter lim="800000"/>
            <a:headEnd/>
            <a:tailEnd/>
          </a:ln>
        </p:spPr>
      </p:pic>
      <p:sp>
        <p:nvSpPr>
          <p:cNvPr id="63492" name="Text Box 4"/>
          <p:cNvSpPr txBox="1">
            <a:spLocks noChangeArrowheads="1"/>
          </p:cNvSpPr>
          <p:nvPr/>
        </p:nvSpPr>
        <p:spPr bwMode="auto">
          <a:xfrm>
            <a:off x="1101725"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63493"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Northern blot analysis of LA/919-4-10. </a:t>
            </a:r>
          </a:p>
        </p:txBody>
      </p:sp>
      <p:pic>
        <p:nvPicPr>
          <p:cNvPr id="65538"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65539" name="Picture 3"/>
          <p:cNvPicPr>
            <a:picLocks noChangeAspect="1" noChangeArrowheads="1"/>
          </p:cNvPicPr>
          <p:nvPr/>
        </p:nvPicPr>
        <p:blipFill>
          <a:blip r:embed="rId4"/>
          <a:srcRect/>
          <a:stretch>
            <a:fillRect/>
          </a:stretch>
        </p:blipFill>
        <p:spPr bwMode="auto">
          <a:xfrm>
            <a:off x="2389188" y="979488"/>
            <a:ext cx="4371975" cy="4892675"/>
          </a:xfrm>
          <a:prstGeom prst="rect">
            <a:avLst/>
          </a:prstGeom>
          <a:noFill/>
          <a:ln w="9525">
            <a:noFill/>
            <a:miter lim="800000"/>
            <a:headEnd/>
            <a:tailEnd/>
          </a:ln>
        </p:spPr>
      </p:pic>
      <p:sp>
        <p:nvSpPr>
          <p:cNvPr id="65540" name="Text Box 4"/>
          <p:cNvSpPr txBox="1">
            <a:spLocks noChangeArrowheads="1"/>
          </p:cNvSpPr>
          <p:nvPr/>
        </p:nvSpPr>
        <p:spPr bwMode="auto">
          <a:xfrm>
            <a:off x="2389188"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65541"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500" b="1">
                <a:solidFill>
                  <a:srgbClr val="000000"/>
                </a:solidFill>
                <a:ea typeface="msgothic"/>
                <a:cs typeface="msgothic"/>
              </a:rPr>
              <a:t>Delphinidin contents of the transgenic progeny. </a:t>
            </a:r>
          </a:p>
        </p:txBody>
      </p:sp>
      <p:pic>
        <p:nvPicPr>
          <p:cNvPr id="67586" name="Picture 2"/>
          <p:cNvPicPr>
            <a:picLocks noChangeAspect="1" noChangeArrowheads="1"/>
          </p:cNvPicPr>
          <p:nvPr/>
        </p:nvPicPr>
        <p:blipFill>
          <a:blip r:embed="rId3"/>
          <a:srcRect/>
          <a:stretch>
            <a:fillRect/>
          </a:stretch>
        </p:blipFill>
        <p:spPr bwMode="auto">
          <a:xfrm>
            <a:off x="6527800" y="6283325"/>
            <a:ext cx="2533650" cy="504825"/>
          </a:xfrm>
          <a:prstGeom prst="rect">
            <a:avLst/>
          </a:prstGeom>
          <a:noFill/>
          <a:ln w="9525">
            <a:noFill/>
            <a:miter lim="800000"/>
            <a:headEnd/>
            <a:tailEnd/>
          </a:ln>
        </p:spPr>
      </p:pic>
      <p:pic>
        <p:nvPicPr>
          <p:cNvPr id="67587" name="Picture 3"/>
          <p:cNvPicPr>
            <a:picLocks noChangeAspect="1" noChangeArrowheads="1"/>
          </p:cNvPicPr>
          <p:nvPr/>
        </p:nvPicPr>
        <p:blipFill>
          <a:blip r:embed="rId4"/>
          <a:srcRect/>
          <a:stretch>
            <a:fillRect/>
          </a:stretch>
        </p:blipFill>
        <p:spPr bwMode="auto">
          <a:xfrm>
            <a:off x="1011238" y="979488"/>
            <a:ext cx="7126287" cy="4892675"/>
          </a:xfrm>
          <a:prstGeom prst="rect">
            <a:avLst/>
          </a:prstGeom>
          <a:noFill/>
          <a:ln w="9525">
            <a:noFill/>
            <a:miter lim="800000"/>
            <a:headEnd/>
            <a:tailEnd/>
          </a:ln>
        </p:spPr>
      </p:pic>
      <p:sp>
        <p:nvSpPr>
          <p:cNvPr id="67588" name="Text Box 4"/>
          <p:cNvSpPr txBox="1">
            <a:spLocks noChangeArrowheads="1"/>
          </p:cNvSpPr>
          <p:nvPr/>
        </p:nvSpPr>
        <p:spPr bwMode="auto">
          <a:xfrm>
            <a:off x="1011238"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en-US" sz="1100" b="1">
                <a:solidFill>
                  <a:srgbClr val="000000"/>
                </a:solidFill>
                <a:ea typeface="msgothic"/>
                <a:cs typeface="msgothic"/>
              </a:rPr>
              <a:t>Katsumoto Y et al. Plant Cell Physiol 2007;48:1589-1600</a:t>
            </a:r>
          </a:p>
        </p:txBody>
      </p:sp>
      <p:sp>
        <p:nvSpPr>
          <p:cNvPr id="67589" name="Text Box 5"/>
          <p:cNvSpPr txBox="1">
            <a:spLocks noChangeArrowheads="1"/>
          </p:cNvSpPr>
          <p:nvPr/>
        </p:nvSpPr>
        <p:spPr bwMode="auto">
          <a:xfrm>
            <a:off x="98425" y="6450013"/>
            <a:ext cx="4930775" cy="3471862"/>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altLang="en-US" sz="900">
                <a:solidFill>
                  <a:srgbClr val="000000"/>
                </a:solidFill>
                <a:ea typeface="msgothic"/>
                <a:cs typeface="msgothic"/>
              </a:rPr>
              <a:t>© The Author 2007. Published by Oxford University Press on behalf of Japanese Society of Plant Physiologists. All rights reserved. For permissions, please email: journals.permissions@oxfordjournals.org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485775" y="646113"/>
            <a:ext cx="4572000" cy="923925"/>
          </a:xfrm>
          <a:prstGeom prst="rect">
            <a:avLst/>
          </a:prstGeom>
          <a:noFill/>
          <a:ln w="9525">
            <a:noFill/>
            <a:miter lim="800000"/>
            <a:headEnd/>
            <a:tailEnd/>
          </a:ln>
        </p:spPr>
        <p:txBody>
          <a:bodyPr>
            <a:spAutoFit/>
          </a:bodyPr>
          <a:lstStyle/>
          <a:p>
            <a:r>
              <a:rPr lang="en-US">
                <a:latin typeface="Calibri" pitchFamily="34" charset="0"/>
              </a:rPr>
              <a:t>http://www.popsci.com/science/article/2011-09/suntory-creates-mythical-blue-or-um-lavender-ish-rose</a:t>
            </a:r>
          </a:p>
        </p:txBody>
      </p:sp>
      <p:sp>
        <p:nvSpPr>
          <p:cNvPr id="69634" name="Rectangle 2"/>
          <p:cNvSpPr>
            <a:spLocks noChangeArrowheads="1"/>
          </p:cNvSpPr>
          <p:nvPr/>
        </p:nvSpPr>
        <p:spPr bwMode="auto">
          <a:xfrm>
            <a:off x="457200" y="0"/>
            <a:ext cx="4572000" cy="646113"/>
          </a:xfrm>
          <a:prstGeom prst="rect">
            <a:avLst/>
          </a:prstGeom>
          <a:noFill/>
          <a:ln w="9525">
            <a:noFill/>
            <a:miter lim="800000"/>
            <a:headEnd/>
            <a:tailEnd/>
          </a:ln>
        </p:spPr>
        <p:txBody>
          <a:bodyPr>
            <a:spAutoFit/>
          </a:bodyPr>
          <a:lstStyle/>
          <a:p>
            <a:r>
              <a:rPr lang="en-US" b="1">
                <a:latin typeface="Calibri" pitchFamily="34" charset="0"/>
              </a:rPr>
              <a:t>Suntory Creates Mythical Blue (Or, Um, Lavender-ish) Rose</a:t>
            </a:r>
          </a:p>
        </p:txBody>
      </p:sp>
      <p:sp>
        <p:nvSpPr>
          <p:cNvPr id="69635" name="Rectangle 2"/>
          <p:cNvSpPr>
            <a:spLocks noChangeArrowheads="1"/>
          </p:cNvSpPr>
          <p:nvPr/>
        </p:nvSpPr>
        <p:spPr bwMode="auto">
          <a:xfrm>
            <a:off x="493713" y="2133600"/>
            <a:ext cx="2774950" cy="646113"/>
          </a:xfrm>
          <a:prstGeom prst="rect">
            <a:avLst/>
          </a:prstGeom>
          <a:noFill/>
          <a:ln w="9525">
            <a:noFill/>
            <a:miter lim="800000"/>
            <a:headEnd/>
            <a:tailEnd/>
          </a:ln>
        </p:spPr>
        <p:txBody>
          <a:bodyPr wrap="none" anchor="ctr">
            <a:spAutoFit/>
          </a:bodyPr>
          <a:lstStyle/>
          <a:p>
            <a:r>
              <a:rPr lang="en-US" altLang="en-US" sz="1200" b="1"/>
              <a:t>Suntory to sell blue roses overseas</a:t>
            </a:r>
          </a:p>
          <a:p>
            <a:pPr eaLnBrk="0" hangingPunct="0"/>
            <a:r>
              <a:rPr lang="en-US" altLang="en-US" sz="600"/>
              <a:t>Kyodo</a:t>
            </a:r>
            <a:endParaRPr lang="en-US" altLang="en-US"/>
          </a:p>
          <a:p>
            <a:pPr eaLnBrk="0" hangingPunct="0">
              <a:buFontTx/>
              <a:buChar char="•"/>
            </a:pPr>
            <a:r>
              <a:rPr lang="en-US" altLang="en-US"/>
              <a:t>Sep 16, 2011</a:t>
            </a:r>
          </a:p>
        </p:txBody>
      </p:sp>
      <p:sp>
        <p:nvSpPr>
          <p:cNvPr id="69636" name="Rectangle 6"/>
          <p:cNvSpPr>
            <a:spLocks noChangeArrowheads="1"/>
          </p:cNvSpPr>
          <p:nvPr/>
        </p:nvSpPr>
        <p:spPr bwMode="auto">
          <a:xfrm>
            <a:off x="685800" y="2803525"/>
            <a:ext cx="4572000" cy="3694113"/>
          </a:xfrm>
          <a:prstGeom prst="rect">
            <a:avLst/>
          </a:prstGeom>
          <a:noFill/>
          <a:ln w="9525">
            <a:noFill/>
            <a:miter lim="800000"/>
            <a:headEnd/>
            <a:tailEnd/>
          </a:ln>
        </p:spPr>
        <p:txBody>
          <a:bodyPr>
            <a:spAutoFit/>
          </a:bodyPr>
          <a:lstStyle/>
          <a:p>
            <a:r>
              <a:rPr lang="en-US">
                <a:latin typeface="Calibri" pitchFamily="34" charset="0"/>
              </a:rPr>
              <a:t>The world’s first blue roses will hit stores in the United States and Canada in early November, with the aim of selling 300,000 of them in 2012, said its developer, Suntory Flowers Ltd.</a:t>
            </a:r>
          </a:p>
          <a:p>
            <a:r>
              <a:rPr lang="en-US">
                <a:latin typeface="Calibri" pitchFamily="34" charset="0"/>
              </a:rPr>
              <a:t>The flowers will be sold under the brand name “Applause” by selected florists in North America. They first hit stores in Tokyo in 2009 for ¥2,000 to ¥3,000 each and became popular gifts, the subsidiary of beverage maker Suntory Holdings Ltd. said.</a:t>
            </a:r>
          </a:p>
          <a:p>
            <a:r>
              <a:rPr lang="en-US">
                <a:latin typeface="Calibri" pitchFamily="34" charset="0"/>
              </a:rPr>
              <a:t>After selling 50,000 of the roses in 2010, the firm expanded sales across Japan, except for Okinawa Prefecture, last January, it said.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381000" y="609600"/>
            <a:ext cx="7162800" cy="646113"/>
          </a:xfrm>
          <a:prstGeom prst="rect">
            <a:avLst/>
          </a:prstGeom>
          <a:noFill/>
          <a:ln w="9525">
            <a:noFill/>
            <a:miter lim="800000"/>
            <a:headEnd/>
            <a:tailEnd/>
          </a:ln>
        </p:spPr>
        <p:txBody>
          <a:bodyPr>
            <a:spAutoFit/>
          </a:bodyPr>
          <a:lstStyle/>
          <a:p>
            <a:r>
              <a:rPr lang="en-US">
                <a:latin typeface="Calibri" pitchFamily="34" charset="0"/>
              </a:rPr>
              <a:t>http://www.telegraph.co.uk/news/worldnews/asia/japan/3329213/Worlds-first-blue-roses-after-20-years-of-research.html</a:t>
            </a:r>
          </a:p>
        </p:txBody>
      </p:sp>
      <p:sp>
        <p:nvSpPr>
          <p:cNvPr id="70658" name="TextBox 2"/>
          <p:cNvSpPr txBox="1">
            <a:spLocks noChangeArrowheads="1"/>
          </p:cNvSpPr>
          <p:nvPr/>
        </p:nvSpPr>
        <p:spPr bwMode="auto">
          <a:xfrm>
            <a:off x="533400" y="1524000"/>
            <a:ext cx="6096000" cy="923925"/>
          </a:xfrm>
          <a:prstGeom prst="rect">
            <a:avLst/>
          </a:prstGeom>
          <a:noFill/>
          <a:ln w="9525">
            <a:noFill/>
            <a:miter lim="800000"/>
            <a:headEnd/>
            <a:tailEnd/>
          </a:ln>
        </p:spPr>
        <p:txBody>
          <a:bodyPr>
            <a:spAutoFit/>
          </a:bodyPr>
          <a:lstStyle/>
          <a:p>
            <a:r>
              <a:rPr lang="en-US" b="1">
                <a:latin typeface="Calibri" pitchFamily="34" charset="0"/>
              </a:rPr>
              <a:t>World's first blue roses after 20 years of research </a:t>
            </a:r>
          </a:p>
          <a:p>
            <a:r>
              <a:rPr lang="en-US" b="1">
                <a:latin typeface="Calibri" pitchFamily="34" charset="0"/>
              </a:rPr>
              <a:t>The world's first blue roses have been unveiled following nearly two decades of scientific research.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763713" y="228600"/>
            <a:ext cx="5616575" cy="461963"/>
          </a:xfrm>
          <a:prstGeom prst="rect">
            <a:avLst/>
          </a:prstGeom>
          <a:noFill/>
          <a:ln w="9525">
            <a:noFill/>
            <a:miter lim="800000"/>
            <a:headEnd/>
            <a:tailEnd/>
          </a:ln>
        </p:spPr>
        <p:txBody>
          <a:bodyPr wrap="none">
            <a:spAutoFit/>
          </a:bodyPr>
          <a:lstStyle/>
          <a:p>
            <a:r>
              <a:rPr lang="en-US" sz="2400">
                <a:latin typeface="Comic Sans MS" pitchFamily="66" charset="0"/>
              </a:rPr>
              <a:t>The Agrobacterium Ti plasmid system</a:t>
            </a:r>
          </a:p>
        </p:txBody>
      </p:sp>
      <p:pic>
        <p:nvPicPr>
          <p:cNvPr id="18434" name="Picture 4"/>
          <p:cNvPicPr>
            <a:picLocks noChangeAspect="1"/>
          </p:cNvPicPr>
          <p:nvPr/>
        </p:nvPicPr>
        <p:blipFill>
          <a:blip r:embed="rId2"/>
          <a:srcRect/>
          <a:stretch>
            <a:fillRect/>
          </a:stretch>
        </p:blipFill>
        <p:spPr bwMode="auto">
          <a:xfrm>
            <a:off x="328613" y="690563"/>
            <a:ext cx="7924800" cy="567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p:cNvSpPr txBox="1">
            <a:spLocks noChangeArrowheads="1"/>
          </p:cNvSpPr>
          <p:nvPr/>
        </p:nvSpPr>
        <p:spPr bwMode="auto">
          <a:xfrm>
            <a:off x="762000" y="838200"/>
            <a:ext cx="6896100" cy="369888"/>
          </a:xfrm>
          <a:prstGeom prst="rect">
            <a:avLst/>
          </a:prstGeom>
          <a:noFill/>
          <a:ln w="9525">
            <a:noFill/>
            <a:miter lim="800000"/>
            <a:headEnd/>
            <a:tailEnd/>
          </a:ln>
        </p:spPr>
        <p:txBody>
          <a:bodyPr wrap="none">
            <a:spAutoFit/>
          </a:bodyPr>
          <a:lstStyle/>
          <a:p>
            <a:r>
              <a:rPr lang="en-US">
                <a:latin typeface="Calibri" pitchFamily="34" charset="0"/>
              </a:rPr>
              <a:t>The start of the road to RNAinterference – a Nobel Award winning work</a:t>
            </a:r>
          </a:p>
        </p:txBody>
      </p:sp>
      <p:pic>
        <p:nvPicPr>
          <p:cNvPr id="71682" name="Picture 2"/>
          <p:cNvPicPr>
            <a:picLocks noChangeAspect="1"/>
          </p:cNvPicPr>
          <p:nvPr/>
        </p:nvPicPr>
        <p:blipFill>
          <a:blip r:embed="rId2"/>
          <a:srcRect/>
          <a:stretch>
            <a:fillRect/>
          </a:stretch>
        </p:blipFill>
        <p:spPr bwMode="auto">
          <a:xfrm>
            <a:off x="228600" y="2438400"/>
            <a:ext cx="85725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1"/>
          <p:cNvSpPr txBox="1">
            <a:spLocks noChangeArrowheads="1"/>
          </p:cNvSpPr>
          <p:nvPr/>
        </p:nvSpPr>
        <p:spPr bwMode="auto">
          <a:xfrm>
            <a:off x="762000" y="533400"/>
            <a:ext cx="3878263" cy="461963"/>
          </a:xfrm>
          <a:prstGeom prst="rect">
            <a:avLst/>
          </a:prstGeom>
          <a:noFill/>
          <a:ln w="9525">
            <a:noFill/>
            <a:miter lim="800000"/>
            <a:headEnd/>
            <a:tailEnd/>
          </a:ln>
        </p:spPr>
        <p:txBody>
          <a:bodyPr wrap="none">
            <a:spAutoFit/>
          </a:bodyPr>
          <a:lstStyle/>
          <a:p>
            <a:r>
              <a:rPr lang="en-US" sz="2400">
                <a:latin typeface="Comic Sans MS" pitchFamily="66" charset="0"/>
              </a:rPr>
              <a:t>2006 Nobel Prize -- RNAi</a:t>
            </a:r>
          </a:p>
        </p:txBody>
      </p:sp>
      <p:pic>
        <p:nvPicPr>
          <p:cNvPr id="72706" name="Picture 2"/>
          <p:cNvPicPr>
            <a:picLocks noChangeAspect="1"/>
          </p:cNvPicPr>
          <p:nvPr/>
        </p:nvPicPr>
        <p:blipFill>
          <a:blip r:embed="rId2"/>
          <a:srcRect/>
          <a:stretch>
            <a:fillRect/>
          </a:stretch>
        </p:blipFill>
        <p:spPr bwMode="auto">
          <a:xfrm>
            <a:off x="385763" y="1371600"/>
            <a:ext cx="2790825" cy="1638300"/>
          </a:xfrm>
          <a:prstGeom prst="rect">
            <a:avLst/>
          </a:prstGeom>
          <a:noFill/>
          <a:ln w="9525">
            <a:noFill/>
            <a:miter lim="800000"/>
            <a:headEnd/>
            <a:tailEnd/>
          </a:ln>
        </p:spPr>
      </p:pic>
      <p:pic>
        <p:nvPicPr>
          <p:cNvPr id="72707" name="Picture 3"/>
          <p:cNvPicPr>
            <a:picLocks noChangeAspect="1"/>
          </p:cNvPicPr>
          <p:nvPr/>
        </p:nvPicPr>
        <p:blipFill>
          <a:blip r:embed="rId3"/>
          <a:srcRect/>
          <a:stretch>
            <a:fillRect/>
          </a:stretch>
        </p:blipFill>
        <p:spPr bwMode="auto">
          <a:xfrm>
            <a:off x="5853113" y="368300"/>
            <a:ext cx="2828925" cy="3643313"/>
          </a:xfrm>
          <a:prstGeom prst="rect">
            <a:avLst/>
          </a:prstGeom>
          <a:noFill/>
          <a:ln w="9525">
            <a:noFill/>
            <a:miter lim="800000"/>
            <a:headEnd/>
            <a:tailEnd/>
          </a:ln>
        </p:spPr>
      </p:pic>
      <p:pic>
        <p:nvPicPr>
          <p:cNvPr id="72708" name="Picture 2"/>
          <p:cNvPicPr>
            <a:picLocks noChangeAspect="1" noChangeArrowheads="1"/>
          </p:cNvPicPr>
          <p:nvPr/>
        </p:nvPicPr>
        <p:blipFill>
          <a:blip r:embed="rId4"/>
          <a:srcRect/>
          <a:stretch>
            <a:fillRect/>
          </a:stretch>
        </p:blipFill>
        <p:spPr bwMode="auto">
          <a:xfrm>
            <a:off x="3267075" y="2743200"/>
            <a:ext cx="2586038"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763713" y="228600"/>
            <a:ext cx="5616575" cy="461963"/>
          </a:xfrm>
          <a:prstGeom prst="rect">
            <a:avLst/>
          </a:prstGeom>
          <a:noFill/>
          <a:ln w="9525">
            <a:noFill/>
            <a:miter lim="800000"/>
            <a:headEnd/>
            <a:tailEnd/>
          </a:ln>
        </p:spPr>
        <p:txBody>
          <a:bodyPr wrap="none">
            <a:spAutoFit/>
          </a:bodyPr>
          <a:lstStyle/>
          <a:p>
            <a:r>
              <a:rPr lang="en-US" sz="2400">
                <a:latin typeface="Comic Sans MS" pitchFamily="66" charset="0"/>
              </a:rPr>
              <a:t>The Agrobacterium Ti plasmid system</a:t>
            </a:r>
          </a:p>
        </p:txBody>
      </p:sp>
      <p:pic>
        <p:nvPicPr>
          <p:cNvPr id="19458" name="Picture 5"/>
          <p:cNvPicPr>
            <a:picLocks noChangeAspect="1"/>
          </p:cNvPicPr>
          <p:nvPr/>
        </p:nvPicPr>
        <p:blipFill>
          <a:blip r:embed="rId2"/>
          <a:srcRect/>
          <a:stretch>
            <a:fillRect/>
          </a:stretch>
        </p:blipFill>
        <p:spPr bwMode="auto">
          <a:xfrm>
            <a:off x="657225" y="990600"/>
            <a:ext cx="7392988"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22238" y="0"/>
            <a:ext cx="8899525" cy="830263"/>
          </a:xfrm>
          <a:prstGeom prst="rect">
            <a:avLst/>
          </a:prstGeom>
          <a:noFill/>
          <a:ln w="9525">
            <a:noFill/>
            <a:miter lim="800000"/>
            <a:headEnd/>
            <a:tailEnd/>
          </a:ln>
        </p:spPr>
        <p:txBody>
          <a:bodyPr wrap="none">
            <a:spAutoFit/>
          </a:bodyPr>
          <a:lstStyle/>
          <a:p>
            <a:r>
              <a:rPr lang="en-US" sz="2400">
                <a:latin typeface="Comic Sans MS" pitchFamily="66" charset="0"/>
              </a:rPr>
              <a:t>The Agrobacterium Ti plasmid system – a “vehicle”, a “vector</a:t>
            </a:r>
          </a:p>
          <a:p>
            <a:r>
              <a:rPr lang="en-US" sz="2400">
                <a:latin typeface="Comic Sans MS" pitchFamily="66" charset="0"/>
              </a:rPr>
              <a:t>To introduce foreign DNA into plant cells –mid to late -- 70’s</a:t>
            </a:r>
          </a:p>
        </p:txBody>
      </p:sp>
      <p:pic>
        <p:nvPicPr>
          <p:cNvPr id="20482" name="Picture 4"/>
          <p:cNvPicPr>
            <a:picLocks noChangeAspect="1"/>
          </p:cNvPicPr>
          <p:nvPr/>
        </p:nvPicPr>
        <p:blipFill>
          <a:blip r:embed="rId2"/>
          <a:srcRect/>
          <a:stretch>
            <a:fillRect/>
          </a:stretch>
        </p:blipFill>
        <p:spPr bwMode="auto">
          <a:xfrm>
            <a:off x="284163" y="838200"/>
            <a:ext cx="4267200" cy="3054350"/>
          </a:xfrm>
          <a:prstGeom prst="rect">
            <a:avLst/>
          </a:prstGeom>
          <a:noFill/>
          <a:ln w="9525">
            <a:noFill/>
            <a:miter lim="800000"/>
            <a:headEnd/>
            <a:tailEnd/>
          </a:ln>
        </p:spPr>
      </p:pic>
      <p:pic>
        <p:nvPicPr>
          <p:cNvPr id="20483" name="Picture 3"/>
          <p:cNvPicPr>
            <a:picLocks noChangeAspect="1"/>
          </p:cNvPicPr>
          <p:nvPr/>
        </p:nvPicPr>
        <p:blipFill>
          <a:blip r:embed="rId3"/>
          <a:srcRect/>
          <a:stretch>
            <a:fillRect/>
          </a:stretch>
        </p:blipFill>
        <p:spPr bwMode="auto">
          <a:xfrm>
            <a:off x="1049338" y="4114800"/>
            <a:ext cx="2957512" cy="2236788"/>
          </a:xfrm>
          <a:prstGeom prst="rect">
            <a:avLst/>
          </a:prstGeom>
          <a:noFill/>
          <a:ln w="9525">
            <a:noFill/>
            <a:miter lim="800000"/>
            <a:headEnd/>
            <a:tailEnd/>
          </a:ln>
        </p:spPr>
      </p:pic>
      <p:pic>
        <p:nvPicPr>
          <p:cNvPr id="20484" name="Picture 5"/>
          <p:cNvPicPr>
            <a:picLocks noChangeAspect="1"/>
          </p:cNvPicPr>
          <p:nvPr/>
        </p:nvPicPr>
        <p:blipFill>
          <a:blip r:embed="rId4"/>
          <a:srcRect/>
          <a:stretch>
            <a:fillRect/>
          </a:stretch>
        </p:blipFill>
        <p:spPr bwMode="auto">
          <a:xfrm>
            <a:off x="5029200" y="2238375"/>
            <a:ext cx="36385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327025" y="1722438"/>
            <a:ext cx="7980363" cy="4200525"/>
          </a:xfrm>
          <a:prstGeom prst="rect">
            <a:avLst/>
          </a:prstGeom>
          <a:noFill/>
          <a:ln w="9525">
            <a:noFill/>
            <a:miter lim="800000"/>
            <a:headEnd/>
            <a:tailEnd/>
          </a:ln>
        </p:spPr>
      </p:pic>
      <p:sp>
        <p:nvSpPr>
          <p:cNvPr id="21506" name="TextBox 2"/>
          <p:cNvSpPr txBox="1">
            <a:spLocks noChangeArrowheads="1"/>
          </p:cNvSpPr>
          <p:nvPr/>
        </p:nvSpPr>
        <p:spPr bwMode="auto">
          <a:xfrm>
            <a:off x="6096000" y="533400"/>
            <a:ext cx="2522538" cy="923925"/>
          </a:xfrm>
          <a:prstGeom prst="rect">
            <a:avLst/>
          </a:prstGeom>
          <a:noFill/>
          <a:ln w="9525">
            <a:noFill/>
            <a:miter lim="800000"/>
            <a:headEnd/>
            <a:tailEnd/>
          </a:ln>
        </p:spPr>
        <p:txBody>
          <a:bodyPr wrap="none">
            <a:spAutoFit/>
          </a:bodyPr>
          <a:lstStyle/>
          <a:p>
            <a:r>
              <a:rPr lang="en-US">
                <a:latin typeface="Calibri" pitchFamily="34" charset="0"/>
              </a:rPr>
              <a:t>Inducer made by plant:</a:t>
            </a:r>
          </a:p>
          <a:p>
            <a:r>
              <a:rPr lang="en-US">
                <a:latin typeface="Calibri" pitchFamily="34" charset="0"/>
              </a:rPr>
              <a:t>acetosyringone, induces </a:t>
            </a:r>
          </a:p>
          <a:p>
            <a:r>
              <a:rPr lang="en-US">
                <a:latin typeface="Calibri" pitchFamily="34" charset="0"/>
              </a:rPr>
              <a:t>T-DNA excision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122238" y="0"/>
            <a:ext cx="8899525" cy="830263"/>
          </a:xfrm>
          <a:prstGeom prst="rect">
            <a:avLst/>
          </a:prstGeom>
          <a:noFill/>
          <a:ln w="9525">
            <a:noFill/>
            <a:miter lim="800000"/>
            <a:headEnd/>
            <a:tailEnd/>
          </a:ln>
        </p:spPr>
        <p:txBody>
          <a:bodyPr wrap="none">
            <a:spAutoFit/>
          </a:bodyPr>
          <a:lstStyle/>
          <a:p>
            <a:r>
              <a:rPr lang="en-US" sz="2400">
                <a:latin typeface="Comic Sans MS" pitchFamily="66" charset="0"/>
              </a:rPr>
              <a:t>The Agrobacterium Ti plasmid system – a “vehicle”, a “vector</a:t>
            </a:r>
          </a:p>
          <a:p>
            <a:r>
              <a:rPr lang="en-US" sz="2400">
                <a:latin typeface="Comic Sans MS" pitchFamily="66" charset="0"/>
              </a:rPr>
              <a:t>To introduce foreign DNA into plant cells –mid to late -- 70’s</a:t>
            </a:r>
          </a:p>
        </p:txBody>
      </p:sp>
      <p:pic>
        <p:nvPicPr>
          <p:cNvPr id="22530" name="Picture 3"/>
          <p:cNvPicPr>
            <a:picLocks noChangeAspect="1"/>
          </p:cNvPicPr>
          <p:nvPr/>
        </p:nvPicPr>
        <p:blipFill>
          <a:blip r:embed="rId2"/>
          <a:srcRect/>
          <a:stretch>
            <a:fillRect/>
          </a:stretch>
        </p:blipFill>
        <p:spPr bwMode="auto">
          <a:xfrm>
            <a:off x="1038225" y="1028700"/>
            <a:ext cx="3451225" cy="2609850"/>
          </a:xfrm>
          <a:prstGeom prst="rect">
            <a:avLst/>
          </a:prstGeom>
          <a:noFill/>
          <a:ln w="9525">
            <a:noFill/>
            <a:miter lim="800000"/>
            <a:headEnd/>
            <a:tailEnd/>
          </a:ln>
        </p:spPr>
      </p:pic>
      <p:pic>
        <p:nvPicPr>
          <p:cNvPr id="22531" name="Picture 5"/>
          <p:cNvPicPr>
            <a:picLocks noChangeAspect="1"/>
          </p:cNvPicPr>
          <p:nvPr/>
        </p:nvPicPr>
        <p:blipFill>
          <a:blip r:embed="rId3"/>
          <a:srcRect/>
          <a:stretch>
            <a:fillRect/>
          </a:stretch>
        </p:blipFill>
        <p:spPr bwMode="auto">
          <a:xfrm>
            <a:off x="4724400" y="1143000"/>
            <a:ext cx="3638550" cy="2381250"/>
          </a:xfrm>
          <a:prstGeom prst="rect">
            <a:avLst/>
          </a:prstGeom>
          <a:noFill/>
          <a:ln w="9525">
            <a:noFill/>
            <a:miter lim="800000"/>
            <a:headEnd/>
            <a:tailEnd/>
          </a:ln>
        </p:spPr>
      </p:pic>
      <p:pic>
        <p:nvPicPr>
          <p:cNvPr id="22532" name="Picture 2"/>
          <p:cNvPicPr>
            <a:picLocks noChangeAspect="1"/>
          </p:cNvPicPr>
          <p:nvPr/>
        </p:nvPicPr>
        <p:blipFill>
          <a:blip r:embed="rId4"/>
          <a:srcRect/>
          <a:stretch>
            <a:fillRect/>
          </a:stretch>
        </p:blipFill>
        <p:spPr bwMode="auto">
          <a:xfrm>
            <a:off x="742950" y="4038600"/>
            <a:ext cx="76581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1878</Words>
  <Application>Microsoft Office PowerPoint</Application>
  <PresentationFormat>On-screen Show (4:3)</PresentationFormat>
  <Paragraphs>188</Paragraphs>
  <Slides>51</Slides>
  <Notes>7</Notes>
  <HiddenSlides>0</HiddenSlides>
  <MMClips>8</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51</vt:i4>
      </vt:variant>
    </vt:vector>
  </HeadingPairs>
  <TitlesOfParts>
    <vt:vector size="57" baseType="lpstr">
      <vt:lpstr>Calibri</vt:lpstr>
      <vt:lpstr>Arial</vt:lpstr>
      <vt:lpstr>Comic Sans MS</vt:lpstr>
      <vt:lpstr>Symbol</vt:lpstr>
      <vt:lpstr>msgothic</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acheung</dc:creator>
  <cp:lastModifiedBy>Mort</cp:lastModifiedBy>
  <cp:revision>32</cp:revision>
  <dcterms:created xsi:type="dcterms:W3CDTF">2006-08-16T00:00:00Z</dcterms:created>
  <dcterms:modified xsi:type="dcterms:W3CDTF">2014-03-01T20:31:45Z</dcterms:modified>
</cp:coreProperties>
</file>