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44" r:id="rId1"/>
  </p:sldMasterIdLst>
  <p:notesMasterIdLst>
    <p:notesMasterId r:id="rId82"/>
  </p:notesMasterIdLst>
  <p:sldIdLst>
    <p:sldId id="256" r:id="rId2"/>
    <p:sldId id="281" r:id="rId3"/>
    <p:sldId id="257" r:id="rId4"/>
    <p:sldId id="258" r:id="rId5"/>
    <p:sldId id="259" r:id="rId6"/>
    <p:sldId id="260" r:id="rId7"/>
    <p:sldId id="268" r:id="rId8"/>
    <p:sldId id="269" r:id="rId9"/>
    <p:sldId id="282" r:id="rId10"/>
    <p:sldId id="341" r:id="rId11"/>
    <p:sldId id="284" r:id="rId12"/>
    <p:sldId id="386" r:id="rId13"/>
    <p:sldId id="286" r:id="rId14"/>
    <p:sldId id="388" r:id="rId15"/>
    <p:sldId id="389" r:id="rId16"/>
    <p:sldId id="287" r:id="rId17"/>
    <p:sldId id="382" r:id="rId18"/>
    <p:sldId id="344" r:id="rId19"/>
    <p:sldId id="307" r:id="rId20"/>
    <p:sldId id="298" r:id="rId21"/>
    <p:sldId id="385" r:id="rId22"/>
    <p:sldId id="299" r:id="rId23"/>
    <p:sldId id="301" r:id="rId24"/>
    <p:sldId id="370" r:id="rId25"/>
    <p:sldId id="371" r:id="rId26"/>
    <p:sldId id="304" r:id="rId27"/>
    <p:sldId id="310" r:id="rId28"/>
    <p:sldId id="383" r:id="rId29"/>
    <p:sldId id="347" r:id="rId30"/>
    <p:sldId id="349" r:id="rId31"/>
    <p:sldId id="369" r:id="rId32"/>
    <p:sldId id="312" r:id="rId33"/>
    <p:sldId id="288" r:id="rId34"/>
    <p:sldId id="353" r:id="rId35"/>
    <p:sldId id="351" r:id="rId36"/>
    <p:sldId id="380" r:id="rId37"/>
    <p:sldId id="350" r:id="rId38"/>
    <p:sldId id="309" r:id="rId39"/>
    <p:sldId id="314" r:id="rId40"/>
    <p:sldId id="302" r:id="rId41"/>
    <p:sldId id="354" r:id="rId42"/>
    <p:sldId id="384" r:id="rId43"/>
    <p:sldId id="290" r:id="rId44"/>
    <p:sldId id="352" r:id="rId45"/>
    <p:sldId id="293" r:id="rId46"/>
    <p:sldId id="367" r:id="rId47"/>
    <p:sldId id="294" r:id="rId48"/>
    <p:sldId id="295" r:id="rId49"/>
    <p:sldId id="372" r:id="rId50"/>
    <p:sldId id="373" r:id="rId51"/>
    <p:sldId id="374" r:id="rId52"/>
    <p:sldId id="375" r:id="rId53"/>
    <p:sldId id="376" r:id="rId54"/>
    <p:sldId id="318" r:id="rId55"/>
    <p:sldId id="320" r:id="rId56"/>
    <p:sldId id="322" r:id="rId57"/>
    <p:sldId id="324" r:id="rId58"/>
    <p:sldId id="365" r:id="rId59"/>
    <p:sldId id="379" r:id="rId60"/>
    <p:sldId id="331" r:id="rId61"/>
    <p:sldId id="332" r:id="rId62"/>
    <p:sldId id="333" r:id="rId63"/>
    <p:sldId id="364" r:id="rId64"/>
    <p:sldId id="334" r:id="rId65"/>
    <p:sldId id="335" r:id="rId66"/>
    <p:sldId id="336" r:id="rId67"/>
    <p:sldId id="285" r:id="rId68"/>
    <p:sldId id="326" r:id="rId69"/>
    <p:sldId id="327" r:id="rId70"/>
    <p:sldId id="338" r:id="rId71"/>
    <p:sldId id="337" r:id="rId72"/>
    <p:sldId id="339" r:id="rId73"/>
    <p:sldId id="329" r:id="rId74"/>
    <p:sldId id="355" r:id="rId75"/>
    <p:sldId id="356" r:id="rId76"/>
    <p:sldId id="342" r:id="rId77"/>
    <p:sldId id="343" r:id="rId78"/>
    <p:sldId id="345" r:id="rId79"/>
    <p:sldId id="346" r:id="rId80"/>
    <p:sldId id="390" r:id="rId8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66308" autoAdjust="0"/>
  </p:normalViewPr>
  <p:slideViewPr>
    <p:cSldViewPr>
      <p:cViewPr varScale="1">
        <p:scale>
          <a:sx n="104" d="100"/>
          <a:sy n="104" d="100"/>
        </p:scale>
        <p:origin x="-90" y="-120"/>
      </p:cViewPr>
      <p:guideLst>
        <p:guide orient="horz" pos="2160"/>
        <p:guide pos="2880"/>
      </p:guideLst>
    </p:cSldViewPr>
  </p:slideViewPr>
  <p:outlineViewPr>
    <p:cViewPr>
      <p:scale>
        <a:sx n="33" d="100"/>
        <a:sy n="33" d="100"/>
      </p:scale>
      <p:origin x="0" y="126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33EB3-3064-4C61-8CC0-D1506493215C}" type="datetimeFigureOut">
              <a:rPr lang="fr-FR" smtClean="0"/>
              <a:pPr/>
              <a:t>08/07/2013</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838CE2-2BFC-4E01-853A-2913134A3096}" type="slidenum">
              <a:rPr lang="fr-FR" smtClean="0"/>
              <a:pPr/>
              <a:t>‹N°›</a:t>
            </a:fld>
            <a:endParaRPr lang="fr-FR" dirty="0"/>
          </a:p>
        </p:txBody>
      </p:sp>
    </p:spTree>
    <p:extLst>
      <p:ext uri="{BB962C8B-B14F-4D97-AF65-F5344CB8AC3E}">
        <p14:creationId xmlns:p14="http://schemas.microsoft.com/office/powerpoint/2010/main" val="4225639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1</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6</a:t>
            </a:fld>
            <a:endParaRPr lang="fr-F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7</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60</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62</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67</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71</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26838CE2-2BFC-4E01-853A-2913134A3096}" type="slidenum">
              <a:rPr lang="fr-FR" smtClean="0"/>
              <a:pPr/>
              <a:t>73</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à coins arrondi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r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fr-FR" smtClean="0"/>
              <a:t>Cliquez pour modifier le style du titre</a:t>
            </a:r>
            <a:endParaRPr kumimoji="0" lang="en-US"/>
          </a:p>
        </p:txBody>
      </p:sp>
      <p:sp>
        <p:nvSpPr>
          <p:cNvPr id="20" name="Sous-titr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19" name="Espace réservé de la date 18"/>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8" name="Espace réservé du pied de page 7"/>
          <p:cNvSpPr>
            <a:spLocks noGrp="1"/>
          </p:cNvSpPr>
          <p:nvPr>
            <p:ph type="ftr" sz="quarter" idx="11"/>
          </p:nvPr>
        </p:nvSpPr>
        <p:spPr/>
        <p:txBody>
          <a:bodyPr/>
          <a:lstStyle>
            <a:extLst/>
          </a:lstStyle>
          <a:p>
            <a:endParaRPr lang="fr-FR" dirty="0"/>
          </a:p>
        </p:txBody>
      </p:sp>
      <p:sp>
        <p:nvSpPr>
          <p:cNvPr id="11" name="Espace réservé du numéro de diapositive 10"/>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502920" y="530352"/>
            <a:ext cx="8183880" cy="4187952"/>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5" name="Espace réservé du pied de page 4"/>
          <p:cNvSpPr>
            <a:spLocks noGrp="1"/>
          </p:cNvSpPr>
          <p:nvPr>
            <p:ph type="ftr" sz="quarter" idx="11"/>
          </p:nvPr>
        </p:nvSpPr>
        <p:spPr/>
        <p:txBody>
          <a:bodyPr/>
          <a:lstStyle>
            <a:extLst/>
          </a:lstStyle>
          <a:p>
            <a:endParaRPr lang="fr-FR" dirty="0"/>
          </a:p>
        </p:txBody>
      </p:sp>
      <p:sp>
        <p:nvSpPr>
          <p:cNvPr id="6" name="Espace réservé du numéro de diapositive 5"/>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33404"/>
            <a:ext cx="1981200" cy="5257799"/>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533400" y="533402"/>
            <a:ext cx="5943600" cy="5257801"/>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5" name="Espace réservé du pied de page 4"/>
          <p:cNvSpPr>
            <a:spLocks noGrp="1"/>
          </p:cNvSpPr>
          <p:nvPr>
            <p:ph type="ftr" sz="quarter" idx="11"/>
          </p:nvPr>
        </p:nvSpPr>
        <p:spPr/>
        <p:txBody>
          <a:bodyPr/>
          <a:lstStyle>
            <a:extLst/>
          </a:lstStyle>
          <a:p>
            <a:endParaRPr lang="fr-FR" dirty="0"/>
          </a:p>
        </p:txBody>
      </p:sp>
      <p:sp>
        <p:nvSpPr>
          <p:cNvPr id="6" name="Espace réservé du numéro de diapositive 5"/>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502920" y="530352"/>
            <a:ext cx="8183880" cy="4187952"/>
          </a:xfrm>
        </p:spPr>
        <p:txBody>
          <a:bodyPr/>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5" name="Espace réservé du pied de page 4"/>
          <p:cNvSpPr>
            <a:spLocks noGrp="1"/>
          </p:cNvSpPr>
          <p:nvPr>
            <p:ph type="ftr" sz="quarter" idx="11"/>
          </p:nvPr>
        </p:nvSpPr>
        <p:spPr/>
        <p:txBody>
          <a:bodyPr/>
          <a:lstStyle>
            <a:extLst/>
          </a:lstStyle>
          <a:p>
            <a:endParaRPr lang="fr-FR" dirty="0"/>
          </a:p>
        </p:txBody>
      </p:sp>
      <p:sp>
        <p:nvSpPr>
          <p:cNvPr id="6" name="Espace réservé du numéro de diapositive 5"/>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ectangle à coins arrondis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à coins arrondis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r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5" name="Espace réservé du pied de page 4"/>
          <p:cNvSpPr>
            <a:spLocks noGrp="1"/>
          </p:cNvSpPr>
          <p:nvPr>
            <p:ph type="ftr" sz="quarter" idx="11"/>
          </p:nvPr>
        </p:nvSpPr>
        <p:spPr/>
        <p:txBody>
          <a:bodyPr/>
          <a:lstStyle>
            <a:extLst/>
          </a:lstStyle>
          <a:p>
            <a:endParaRPr lang="fr-FR" dirty="0"/>
          </a:p>
        </p:txBody>
      </p:sp>
      <p:sp>
        <p:nvSpPr>
          <p:cNvPr id="6" name="Espace réservé du numéro de diapositive 5"/>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6" name="Espace réservé du pied de page 5"/>
          <p:cNvSpPr>
            <a:spLocks noGrp="1"/>
          </p:cNvSpPr>
          <p:nvPr>
            <p:ph type="ftr" sz="quarter" idx="11"/>
          </p:nvPr>
        </p:nvSpPr>
        <p:spPr/>
        <p:txBody>
          <a:bodyPr/>
          <a:lstStyle>
            <a:extLst/>
          </a:lstStyle>
          <a:p>
            <a:endParaRPr lang="fr-FR" dirty="0"/>
          </a:p>
        </p:txBody>
      </p:sp>
      <p:sp>
        <p:nvSpPr>
          <p:cNvPr id="7" name="Espace réservé du numéro de diapositive 6"/>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nchor="b"/>
          <a:lstStyle>
            <a:lvl1pPr>
              <a:defRPr b="1"/>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8" name="Espace réservé du pied de page 7"/>
          <p:cNvSpPr>
            <a:spLocks noGrp="1"/>
          </p:cNvSpPr>
          <p:nvPr>
            <p:ph type="ftr" sz="quarter" idx="11"/>
          </p:nvPr>
        </p:nvSpPr>
        <p:spPr/>
        <p:txBody>
          <a:bodyPr/>
          <a:lstStyle>
            <a:extLst/>
          </a:lstStyle>
          <a:p>
            <a:endParaRPr lang="fr-FR" dirty="0"/>
          </a:p>
        </p:txBody>
      </p:sp>
      <p:sp>
        <p:nvSpPr>
          <p:cNvPr id="9" name="Espace réservé du numéro de diapositive 8"/>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4" name="Espace réservé du pied de page 3"/>
          <p:cNvSpPr>
            <a:spLocks noGrp="1"/>
          </p:cNvSpPr>
          <p:nvPr>
            <p:ph type="ftr" sz="quarter" idx="11"/>
          </p:nvPr>
        </p:nvSpPr>
        <p:spPr/>
        <p:txBody>
          <a:bodyPr/>
          <a:lstStyle>
            <a:extLst/>
          </a:lstStyle>
          <a:p>
            <a:endParaRPr lang="fr-FR" dirty="0"/>
          </a:p>
        </p:txBody>
      </p:sp>
      <p:sp>
        <p:nvSpPr>
          <p:cNvPr id="5" name="Espace réservé du numéro de diapositive 4"/>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Espace réservé de la date 1"/>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3" name="Espace réservé du pied de page 2"/>
          <p:cNvSpPr>
            <a:spLocks noGrp="1"/>
          </p:cNvSpPr>
          <p:nvPr>
            <p:ph type="ftr" sz="quarter" idx="11"/>
          </p:nvPr>
        </p:nvSpPr>
        <p:spPr/>
        <p:txBody>
          <a:bodyPr/>
          <a:lstStyle>
            <a:extLst/>
          </a:lstStyle>
          <a:p>
            <a:endParaRPr lang="fr-FR" dirty="0"/>
          </a:p>
        </p:txBody>
      </p:sp>
      <p:sp>
        <p:nvSpPr>
          <p:cNvPr id="4" name="Espace réservé du numéro de diapositive 3"/>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6" name="Espace réservé du pied de page 5"/>
          <p:cNvSpPr>
            <a:spLocks noGrp="1"/>
          </p:cNvSpPr>
          <p:nvPr>
            <p:ph type="ftr" sz="quarter" idx="11"/>
          </p:nvPr>
        </p:nvSpPr>
        <p:spPr/>
        <p:txBody>
          <a:bodyPr/>
          <a:lstStyle>
            <a:extLst/>
          </a:lstStyle>
          <a:p>
            <a:endParaRPr lang="fr-FR" dirty="0"/>
          </a:p>
        </p:txBody>
      </p:sp>
      <p:sp>
        <p:nvSpPr>
          <p:cNvPr id="7" name="Espace réservé du numéro de diapositive 6"/>
          <p:cNvSpPr>
            <a:spLocks noGrp="1"/>
          </p:cNvSpPr>
          <p:nvPr>
            <p:ph type="sldNum" sz="quarter" idx="12"/>
          </p:nvPr>
        </p:nvSpPr>
        <p:spPr/>
        <p:txBody>
          <a:bodyPr/>
          <a:lstStyle>
            <a:extLst/>
          </a:lstStyle>
          <a:p>
            <a:fld id="{36003EDD-6A98-473F-A91B-8D097513391D}"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Arrondir un rectangle à un seul coin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r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5C858F17-4CB0-4FA5-BE98-0629959E17C0}" type="datetimeFigureOut">
              <a:rPr lang="fr-FR" smtClean="0"/>
              <a:pPr/>
              <a:t>08/07/2013</a:t>
            </a:fld>
            <a:endParaRPr lang="fr-FR" dirty="0"/>
          </a:p>
        </p:txBody>
      </p:sp>
      <p:sp>
        <p:nvSpPr>
          <p:cNvPr id="6" name="Espace réservé du pied de page 5"/>
          <p:cNvSpPr>
            <a:spLocks noGrp="1"/>
          </p:cNvSpPr>
          <p:nvPr>
            <p:ph type="ftr" sz="quarter" idx="11"/>
          </p:nvPr>
        </p:nvSpPr>
        <p:spPr/>
        <p:txBody>
          <a:bodyPr/>
          <a:lstStyle>
            <a:extLst/>
          </a:lstStyle>
          <a:p>
            <a:endParaRPr lang="fr-FR" dirty="0"/>
          </a:p>
        </p:txBody>
      </p:sp>
      <p:sp>
        <p:nvSpPr>
          <p:cNvPr id="7" name="Espace réservé du numéro de diapositive 6"/>
          <p:cNvSpPr>
            <a:spLocks noGrp="1"/>
          </p:cNvSpPr>
          <p:nvPr>
            <p:ph type="sldNum" sz="quarter" idx="12"/>
          </p:nvPr>
        </p:nvSpPr>
        <p:spPr/>
        <p:txBody>
          <a:bodyPr/>
          <a:lstStyle>
            <a:extLst/>
          </a:lstStyle>
          <a:p>
            <a:fld id="{36003EDD-6A98-473F-A91B-8D097513391D}" type="slidenum">
              <a:rPr lang="fr-FR" smtClean="0"/>
              <a:pPr/>
              <a:t>‹N°›</a:t>
            </a:fld>
            <a:endParaRPr lang="fr-FR" dirty="0"/>
          </a:p>
        </p:txBody>
      </p:sp>
      <p:sp>
        <p:nvSpPr>
          <p:cNvPr id="3" name="Espace réservé pour une imag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fr-FR" dirty="0" smtClean="0"/>
              <a:t>Cliquez sur l'icône pour ajouter une image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à coins arrondi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Espace réservé du titre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fr-FR" smtClean="0"/>
              <a:t>Cliquez pour modifier le style du titre</a:t>
            </a:r>
            <a:endParaRPr kumimoji="0" lang="en-US"/>
          </a:p>
        </p:txBody>
      </p:sp>
      <p:sp>
        <p:nvSpPr>
          <p:cNvPr id="4" name="Espace réservé du texte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5" name="Espace réservé de la date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C858F17-4CB0-4FA5-BE98-0629959E17C0}" type="datetimeFigureOut">
              <a:rPr lang="fr-FR" smtClean="0"/>
              <a:pPr/>
              <a:t>08/07/2013</a:t>
            </a:fld>
            <a:endParaRPr lang="fr-FR" dirty="0"/>
          </a:p>
        </p:txBody>
      </p:sp>
      <p:sp>
        <p:nvSpPr>
          <p:cNvPr id="18" name="Espace réservé du pied de page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r-FR" dirty="0"/>
          </a:p>
        </p:txBody>
      </p:sp>
      <p:sp>
        <p:nvSpPr>
          <p:cNvPr id="5" name="Espace réservé du numéro de diapositive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6003EDD-6A98-473F-A91B-8D097513391D}"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agroscope.admin.ch/php/modules/mediamanager/sendobject.php?lang=fr&amp;image=NHzLpZag7t,lnJ6IzdeIp96km56VlmlqmJpOqdayXbGH3Yuqz56fmp6OwQ--&amp;k=2&amp;.jpg"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5" Type="http://schemas.openxmlformats.org/officeDocument/2006/relationships/image" Target="../media/image57.jpeg"/><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hyperlink" Target="http://fr.wikipedia.org/wiki/Fichier:French_marigold.jpg" TargetMode="Externa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3.png"/><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mailto:mfumandem@yahoo.fr"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85786" y="500042"/>
            <a:ext cx="7772400" cy="1928827"/>
          </a:xfrm>
        </p:spPr>
        <p:txBody>
          <a:bodyPr>
            <a:normAutofit fontScale="90000"/>
          </a:bodyPr>
          <a:lstStyle/>
          <a:p>
            <a:pPr algn="ctr"/>
            <a:r>
              <a:rPr lang="fr-FR" b="1" dirty="0" smtClean="0">
                <a:solidFill>
                  <a:schemeClr val="tx2">
                    <a:lumMod val="75000"/>
                  </a:schemeClr>
                </a:solidFill>
              </a:rPr>
              <a:t/>
            </a:r>
            <a:br>
              <a:rPr lang="fr-FR" b="1" dirty="0" smtClean="0">
                <a:solidFill>
                  <a:schemeClr val="tx2">
                    <a:lumMod val="75000"/>
                  </a:schemeClr>
                </a:solidFill>
              </a:rPr>
            </a:br>
            <a:r>
              <a:rPr lang="fr-FR" dirty="0" smtClean="0">
                <a:solidFill>
                  <a:schemeClr val="tx2">
                    <a:lumMod val="75000"/>
                  </a:schemeClr>
                </a:solidFill>
              </a:rPr>
              <a:t/>
            </a:r>
            <a:br>
              <a:rPr lang="fr-FR" dirty="0" smtClean="0">
                <a:solidFill>
                  <a:schemeClr val="tx2">
                    <a:lumMod val="75000"/>
                  </a:schemeClr>
                </a:solidFill>
              </a:rPr>
            </a:br>
            <a:r>
              <a:rPr lang="fr-FR" dirty="0" smtClean="0">
                <a:solidFill>
                  <a:schemeClr val="tx2">
                    <a:lumMod val="75000"/>
                  </a:schemeClr>
                </a:solidFill>
              </a:rPr>
              <a:t/>
            </a:r>
            <a:br>
              <a:rPr lang="fr-FR" dirty="0" smtClean="0">
                <a:solidFill>
                  <a:schemeClr val="tx2">
                    <a:lumMod val="75000"/>
                  </a:schemeClr>
                </a:solidFill>
              </a:rPr>
            </a:br>
            <a:r>
              <a:rPr lang="fr-FR" dirty="0" smtClean="0">
                <a:solidFill>
                  <a:schemeClr val="tx2">
                    <a:lumMod val="75000"/>
                  </a:schemeClr>
                </a:solidFill>
              </a:rPr>
              <a:t/>
            </a:r>
            <a:br>
              <a:rPr lang="fr-FR" dirty="0" smtClean="0">
                <a:solidFill>
                  <a:schemeClr val="tx2">
                    <a:lumMod val="75000"/>
                  </a:schemeClr>
                </a:solidFill>
              </a:rPr>
            </a:br>
            <a:r>
              <a:rPr lang="fr-FR" dirty="0" smtClean="0">
                <a:solidFill>
                  <a:schemeClr val="tx2">
                    <a:lumMod val="75000"/>
                  </a:schemeClr>
                </a:solidFill>
              </a:rPr>
              <a:t/>
            </a:r>
            <a:br>
              <a:rPr lang="fr-FR" dirty="0" smtClean="0">
                <a:solidFill>
                  <a:schemeClr val="tx2">
                    <a:lumMod val="75000"/>
                  </a:schemeClr>
                </a:solidFill>
              </a:rPr>
            </a:br>
            <a:r>
              <a:rPr lang="fr-FR" dirty="0" smtClean="0"/>
              <a:t> </a:t>
            </a:r>
            <a:r>
              <a:rPr lang="fr-FR" dirty="0" smtClean="0">
                <a:solidFill>
                  <a:schemeClr val="tx1"/>
                </a:solidFill>
              </a:rPr>
              <a:t>UTILISATION DES BOIPESTICIDES </a:t>
            </a:r>
            <a:r>
              <a:rPr lang="fr-FR" b="1" dirty="0" smtClean="0">
                <a:solidFill>
                  <a:schemeClr val="tx2">
                    <a:lumMod val="75000"/>
                  </a:schemeClr>
                </a:solidFill>
              </a:rPr>
              <a:t/>
            </a:r>
            <a:br>
              <a:rPr lang="fr-FR" b="1" dirty="0" smtClean="0">
                <a:solidFill>
                  <a:schemeClr val="tx2">
                    <a:lumMod val="75000"/>
                  </a:schemeClr>
                </a:solidFill>
              </a:rPr>
            </a:br>
            <a:endParaRPr lang="fr-FR" b="1" dirty="0">
              <a:solidFill>
                <a:schemeClr val="tx2">
                  <a:lumMod val="75000"/>
                </a:schemeClr>
              </a:solidFill>
            </a:endParaRPr>
          </a:p>
        </p:txBody>
      </p:sp>
      <p:sp>
        <p:nvSpPr>
          <p:cNvPr id="3" name="Sous-titre 2"/>
          <p:cNvSpPr>
            <a:spLocks noGrp="1"/>
          </p:cNvSpPr>
          <p:nvPr>
            <p:ph type="subTitle" idx="1"/>
          </p:nvPr>
        </p:nvSpPr>
        <p:spPr>
          <a:xfrm>
            <a:off x="1428728" y="3286124"/>
            <a:ext cx="6400800" cy="1000132"/>
          </a:xfrm>
        </p:spPr>
        <p:txBody>
          <a:bodyPr/>
          <a:lstStyle/>
          <a:p>
            <a:pPr algn="ctr"/>
            <a:r>
              <a:rPr lang="fr-FR" b="1" dirty="0" smtClean="0">
                <a:solidFill>
                  <a:schemeClr val="tx1"/>
                </a:solidFill>
              </a:rPr>
              <a:t>Formation des formateurs des animateurs des écoles au champs</a:t>
            </a:r>
            <a:endParaRPr lang="fr-FR" b="1" dirty="0">
              <a:solidFill>
                <a:schemeClr val="tx1"/>
              </a:solidFill>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8640"/>
            <a:ext cx="8183880" cy="1051560"/>
          </a:xfrm>
        </p:spPr>
        <p:txBody>
          <a:bodyPr/>
          <a:lstStyle/>
          <a:p>
            <a:r>
              <a:rPr lang="en-US" dirty="0" smtClean="0">
                <a:solidFill>
                  <a:schemeClr val="tx1"/>
                </a:solidFill>
              </a:rPr>
              <a:t>Autre </a:t>
            </a:r>
            <a:r>
              <a:rPr lang="fr-FR" dirty="0" smtClean="0">
                <a:solidFill>
                  <a:schemeClr val="tx1"/>
                </a:solidFill>
              </a:rPr>
              <a:t>procédé </a:t>
            </a:r>
            <a:endParaRPr lang="en-US" dirty="0">
              <a:solidFill>
                <a:schemeClr val="tx1"/>
              </a:solidFill>
            </a:endParaRPr>
          </a:p>
        </p:txBody>
      </p:sp>
      <p:sp>
        <p:nvSpPr>
          <p:cNvPr id="3" name="Espace réservé du contenu 2"/>
          <p:cNvSpPr>
            <a:spLocks noGrp="1"/>
          </p:cNvSpPr>
          <p:nvPr>
            <p:ph idx="1"/>
          </p:nvPr>
        </p:nvSpPr>
        <p:spPr>
          <a:xfrm>
            <a:off x="539552" y="1700808"/>
            <a:ext cx="8183880" cy="4187952"/>
          </a:xfrm>
        </p:spPr>
        <p:txBody>
          <a:bodyPr/>
          <a:lstStyle/>
          <a:p>
            <a:pPr marL="514350" indent="-514350" algn="just">
              <a:buNone/>
            </a:pPr>
            <a:r>
              <a:rPr lang="fr-BE" b="1" i="1" dirty="0" smtClean="0"/>
              <a:t>Extraction : </a:t>
            </a:r>
          </a:p>
          <a:p>
            <a:pPr marL="514350" indent="-514350" algn="just">
              <a:buNone/>
            </a:pPr>
            <a:r>
              <a:rPr lang="fr-BE" dirty="0" smtClean="0"/>
              <a:t>    On procède à des extractions en pressant fortement ou en pilant les matières végétales pour extraire le jus ou l’huile qui sont ensuite dilués dans l’eau de pulvérisation ou d’arrosage. C’est un procédé industriel. </a:t>
            </a:r>
            <a:endParaRPr lang="fr-FR"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428604"/>
            <a:ext cx="8183880" cy="714380"/>
          </a:xfrm>
        </p:spPr>
        <p:txBody>
          <a:bodyPr>
            <a:normAutofit/>
          </a:bodyPr>
          <a:lstStyle/>
          <a:p>
            <a:pPr algn="ctr"/>
            <a:r>
              <a:rPr lang="fr-BE" sz="2800" dirty="0" smtClean="0">
                <a:solidFill>
                  <a:schemeClr val="tx1"/>
                </a:solidFill>
              </a:rPr>
              <a:t>Le Compagnonnage </a:t>
            </a:r>
            <a:endParaRPr lang="fr-FR" sz="2800" dirty="0">
              <a:solidFill>
                <a:schemeClr val="tx1"/>
              </a:solidFill>
            </a:endParaRPr>
          </a:p>
        </p:txBody>
      </p:sp>
      <p:sp>
        <p:nvSpPr>
          <p:cNvPr id="3" name="Espace réservé du contenu 2"/>
          <p:cNvSpPr>
            <a:spLocks noGrp="1"/>
          </p:cNvSpPr>
          <p:nvPr>
            <p:ph idx="1"/>
          </p:nvPr>
        </p:nvSpPr>
        <p:spPr>
          <a:xfrm>
            <a:off x="571472" y="1428736"/>
            <a:ext cx="8183880" cy="4429156"/>
          </a:xfrm>
        </p:spPr>
        <p:txBody>
          <a:bodyPr>
            <a:normAutofit fontScale="32500" lnSpcReduction="20000"/>
          </a:bodyPr>
          <a:lstStyle/>
          <a:p>
            <a:endParaRPr lang="fr-FR" b="1" dirty="0" smtClean="0"/>
          </a:p>
          <a:p>
            <a:pPr algn="just"/>
            <a:r>
              <a:rPr lang="fr-BE" sz="6200" dirty="0" smtClean="0"/>
              <a:t>Les plantes à effets pesticides peuvent assurer une certaine protection aux cultures par simple association. </a:t>
            </a:r>
          </a:p>
          <a:p>
            <a:pPr algn="just">
              <a:buNone/>
            </a:pPr>
            <a:endParaRPr lang="fr-FR" sz="6200" dirty="0" smtClean="0"/>
          </a:p>
          <a:p>
            <a:pPr algn="just"/>
            <a:r>
              <a:rPr lang="fr-BE" sz="6200" dirty="0" smtClean="0"/>
              <a:t>Le compagnonnage c’est cette action de faire pousser ensemble les plantes à effets pesticides avec celles cultivées, mais aussi d’observer un mélange de cultures (biodiversité) afin de prévenir et réduire l’incidence des ennemis. </a:t>
            </a:r>
          </a:p>
          <a:p>
            <a:pPr algn="just"/>
            <a:endParaRPr lang="fr-FR" sz="6200" dirty="0" smtClean="0"/>
          </a:p>
          <a:p>
            <a:pPr algn="just"/>
            <a:r>
              <a:rPr lang="fr-BE" sz="6200" dirty="0" smtClean="0"/>
              <a:t>Il consiste donc à faire pousser dans votre jardin des plantes (fleurs, légumes, fines herbes,…) à proximité les uns des autres de façon harmonieuse pour s’entraider mutuellement. Ainsi, par exemple le basilic améliore la croissance et le goût des tomates en même temps qu’il repousse certains insectes par son odeur. </a:t>
            </a:r>
            <a:endParaRPr lang="fr-FR" sz="6200" dirty="0" smtClean="0"/>
          </a:p>
          <a:p>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183880" cy="1051560"/>
          </a:xfrm>
        </p:spPr>
        <p:txBody>
          <a:bodyPr>
            <a:normAutofit fontScale="90000"/>
          </a:bodyPr>
          <a:lstStyle/>
          <a:p>
            <a:pPr algn="ctr"/>
            <a:r>
              <a:rPr lang="fr-FR" dirty="0">
                <a:solidFill>
                  <a:schemeClr val="tx1"/>
                </a:solidFill>
              </a:rPr>
              <a:t>Avantages et faiblesses des bios pesticides</a:t>
            </a:r>
            <a:endParaRPr lang="en-US" dirty="0">
              <a:solidFill>
                <a:schemeClr val="tx1"/>
              </a:solidFill>
            </a:endParaRPr>
          </a:p>
        </p:txBody>
      </p:sp>
      <p:sp>
        <p:nvSpPr>
          <p:cNvPr id="3" name="Espace réservé du contenu 2"/>
          <p:cNvSpPr>
            <a:spLocks noGrp="1"/>
          </p:cNvSpPr>
          <p:nvPr>
            <p:ph idx="1"/>
          </p:nvPr>
        </p:nvSpPr>
        <p:spPr>
          <a:xfrm>
            <a:off x="539552" y="1556792"/>
            <a:ext cx="8183880" cy="4824536"/>
          </a:xfrm>
        </p:spPr>
        <p:txBody>
          <a:bodyPr>
            <a:normAutofit lnSpcReduction="10000"/>
          </a:bodyPr>
          <a:lstStyle/>
          <a:p>
            <a:pPr>
              <a:buNone/>
            </a:pPr>
            <a:r>
              <a:rPr lang="fr-FR" b="1" dirty="0"/>
              <a:t>Avantages </a:t>
            </a:r>
          </a:p>
          <a:p>
            <a:r>
              <a:rPr lang="fr-FR" dirty="0"/>
              <a:t>La rémanence est Presque nulle, Le lessivage facile.</a:t>
            </a:r>
          </a:p>
          <a:p>
            <a:r>
              <a:rPr lang="fr-FR" dirty="0"/>
              <a:t>Le produit est économique et accessible</a:t>
            </a:r>
          </a:p>
          <a:p>
            <a:r>
              <a:rPr lang="fr-FR" dirty="0"/>
              <a:t>Protège les amis de la culture.</a:t>
            </a:r>
          </a:p>
          <a:p>
            <a:pPr>
              <a:buNone/>
            </a:pPr>
            <a:r>
              <a:rPr lang="fr-FR" b="1" dirty="0"/>
              <a:t>Faiblesses</a:t>
            </a:r>
            <a:endParaRPr lang="fr-FR" dirty="0"/>
          </a:p>
          <a:p>
            <a:r>
              <a:rPr lang="fr-FR" dirty="0"/>
              <a:t>Les parties aériennes sont les plus concernées</a:t>
            </a:r>
          </a:p>
          <a:p>
            <a:pPr>
              <a:buNone/>
            </a:pPr>
            <a:r>
              <a:rPr lang="fr-FR" dirty="0"/>
              <a:t> NB. Dans ces conditions, on privilégie l`approche PPI par le choix des variétés résistantes</a:t>
            </a:r>
          </a:p>
          <a:p>
            <a:endParaRPr lang="en-US" dirty="0"/>
          </a:p>
          <a:p>
            <a:endParaRPr lang="fr-FR" dirty="0"/>
          </a:p>
        </p:txBody>
      </p:sp>
    </p:spTree>
    <p:extLst>
      <p:ext uri="{BB962C8B-B14F-4D97-AF65-F5344CB8AC3E}">
        <p14:creationId xmlns:p14="http://schemas.microsoft.com/office/powerpoint/2010/main" val="60188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85728"/>
            <a:ext cx="8183880" cy="1051560"/>
          </a:xfrm>
        </p:spPr>
        <p:txBody>
          <a:bodyPr>
            <a:normAutofit fontScale="90000"/>
          </a:bodyPr>
          <a:lstStyle/>
          <a:p>
            <a:r>
              <a:rPr lang="fr-FR" dirty="0" smtClean="0">
                <a:solidFill>
                  <a:schemeClr val="tx1"/>
                </a:solidFill>
              </a:rPr>
              <a:t>Comment choisir un bio - pesticide</a:t>
            </a:r>
            <a:endParaRPr lang="fr-FR" dirty="0">
              <a:solidFill>
                <a:schemeClr val="tx1"/>
              </a:solidFill>
            </a:endParaRPr>
          </a:p>
        </p:txBody>
      </p:sp>
      <p:sp>
        <p:nvSpPr>
          <p:cNvPr id="3" name="Espace réservé du contenu 2"/>
          <p:cNvSpPr>
            <a:spLocks noGrp="1"/>
          </p:cNvSpPr>
          <p:nvPr>
            <p:ph idx="1"/>
          </p:nvPr>
        </p:nvSpPr>
        <p:spPr>
          <a:xfrm>
            <a:off x="571472" y="1785926"/>
            <a:ext cx="8183880" cy="4187952"/>
          </a:xfrm>
        </p:spPr>
        <p:txBody>
          <a:bodyPr/>
          <a:lstStyle/>
          <a:p>
            <a:r>
              <a:rPr lang="fr-FR" sz="3200" dirty="0" smtClean="0"/>
              <a:t>Observer les symptômes</a:t>
            </a:r>
          </a:p>
          <a:p>
            <a:r>
              <a:rPr lang="fr-FR" sz="3200" dirty="0" smtClean="0"/>
              <a:t>Identifier la maladie ou les ravageurs</a:t>
            </a:r>
          </a:p>
          <a:p>
            <a:r>
              <a:rPr lang="fr-FR" sz="3200" dirty="0" smtClean="0"/>
              <a:t>Connaître son mode d’attaque</a:t>
            </a:r>
          </a:p>
          <a:p>
            <a:r>
              <a:rPr lang="fr-FR" sz="3200" dirty="0" smtClean="0"/>
              <a:t>Choisir un bio pesticide approprié</a:t>
            </a:r>
          </a:p>
          <a:p>
            <a:pPr>
              <a:buNone/>
            </a:pPr>
            <a:endParaRPr lang="fr-F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48680"/>
            <a:ext cx="8183880" cy="1051560"/>
          </a:xfrm>
        </p:spPr>
        <p:txBody>
          <a:bodyPr>
            <a:normAutofit fontScale="90000"/>
          </a:bodyPr>
          <a:lstStyle/>
          <a:p>
            <a:r>
              <a:rPr lang="fr-FR" dirty="0">
                <a:solidFill>
                  <a:schemeClr val="tx1"/>
                </a:solidFill>
              </a:rPr>
              <a:t>Comment tester l`efficacit</a:t>
            </a:r>
            <a:r>
              <a:rPr lang="fr-FR" dirty="0">
                <a:solidFill>
                  <a:schemeClr val="tx1"/>
                </a:solidFill>
                <a:ea typeface="Times New Roman" pitchFamily="18" charset="0"/>
                <a:cs typeface="Arial" pitchFamily="34" charset="0"/>
              </a:rPr>
              <a:t>é</a:t>
            </a:r>
            <a:r>
              <a:rPr lang="fr-FR" dirty="0">
                <a:solidFill>
                  <a:schemeClr val="tx1"/>
                </a:solidFill>
              </a:rPr>
              <a:t> du produit et de la concentration </a:t>
            </a:r>
            <a:endParaRPr lang="fr-FR" dirty="0"/>
          </a:p>
        </p:txBody>
      </p:sp>
      <p:sp>
        <p:nvSpPr>
          <p:cNvPr id="3" name="Espace réservé du contenu 2"/>
          <p:cNvSpPr>
            <a:spLocks noGrp="1"/>
          </p:cNvSpPr>
          <p:nvPr>
            <p:ph idx="1"/>
          </p:nvPr>
        </p:nvSpPr>
        <p:spPr>
          <a:xfrm>
            <a:off x="467544" y="1700808"/>
            <a:ext cx="8183880" cy="4187952"/>
          </a:xfrm>
        </p:spPr>
        <p:txBody>
          <a:bodyPr/>
          <a:lstStyle/>
          <a:p>
            <a:pPr algn="just">
              <a:buFont typeface="Wingdings" pitchFamily="2" charset="2"/>
              <a:buChar char="Ø"/>
            </a:pPr>
            <a:r>
              <a:rPr lang="fr-FR" dirty="0"/>
              <a:t>Recenser les plantes a effets pesticides</a:t>
            </a:r>
          </a:p>
          <a:p>
            <a:pPr algn="just">
              <a:buFont typeface="Wingdings" pitchFamily="2" charset="2"/>
              <a:buChar char="Ø"/>
            </a:pPr>
            <a:r>
              <a:rPr lang="fr-FR" dirty="0"/>
              <a:t>Appliquer l`activit</a:t>
            </a:r>
            <a:r>
              <a:rPr lang="fr-FR" dirty="0">
                <a:ea typeface="Times New Roman" pitchFamily="18" charset="0"/>
                <a:cs typeface="Arial" pitchFamily="34" charset="0"/>
              </a:rPr>
              <a:t>é</a:t>
            </a:r>
            <a:r>
              <a:rPr lang="fr-FR" dirty="0"/>
              <a:t> de différents principes actifs sur les différents groupes systématiques d`insectes;</a:t>
            </a:r>
          </a:p>
          <a:p>
            <a:pPr algn="just">
              <a:buFont typeface="Wingdings" pitchFamily="2" charset="2"/>
              <a:buChar char="Ø"/>
            </a:pPr>
            <a:r>
              <a:rPr lang="fr-FR" dirty="0"/>
              <a:t> </a:t>
            </a:r>
            <a:r>
              <a:rPr lang="fr-FR" dirty="0">
                <a:ea typeface="Times New Roman" pitchFamily="18" charset="0"/>
                <a:cs typeface="Arial" pitchFamily="34" charset="0"/>
              </a:rPr>
              <a:t>Expérimenter les plantes bio pesticides pour  déterminer le spectre d’action (connaître les ennemis cibles, les doses d’utilisation, et la fréquence d’utilisation pour une plus grande efficacité.)</a:t>
            </a:r>
          </a:p>
          <a:p>
            <a:endParaRPr lang="en-US" dirty="0"/>
          </a:p>
          <a:p>
            <a:endParaRPr lang="fr-FR" dirty="0"/>
          </a:p>
        </p:txBody>
      </p:sp>
    </p:spTree>
    <p:extLst>
      <p:ext uri="{BB962C8B-B14F-4D97-AF65-F5344CB8AC3E}">
        <p14:creationId xmlns:p14="http://schemas.microsoft.com/office/powerpoint/2010/main" val="357556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48680"/>
            <a:ext cx="8183880" cy="720080"/>
          </a:xfrm>
        </p:spPr>
        <p:txBody>
          <a:bodyPr/>
          <a:lstStyle/>
          <a:p>
            <a:pPr algn="ctr"/>
            <a:r>
              <a:rPr lang="fr-FR" dirty="0" smtClean="0">
                <a:solidFill>
                  <a:schemeClr val="tx1"/>
                </a:solidFill>
              </a:rPr>
              <a:t>Test suite</a:t>
            </a:r>
            <a:endParaRPr lang="fr-FR" dirty="0">
              <a:solidFill>
                <a:schemeClr val="tx1"/>
              </a:solidFill>
            </a:endParaRPr>
          </a:p>
        </p:txBody>
      </p:sp>
      <p:sp>
        <p:nvSpPr>
          <p:cNvPr id="3" name="Espace réservé du contenu 2"/>
          <p:cNvSpPr>
            <a:spLocks noGrp="1"/>
          </p:cNvSpPr>
          <p:nvPr>
            <p:ph idx="1"/>
          </p:nvPr>
        </p:nvSpPr>
        <p:spPr>
          <a:xfrm>
            <a:off x="467544" y="1484784"/>
            <a:ext cx="8183880" cy="4403976"/>
          </a:xfrm>
        </p:spPr>
        <p:txBody>
          <a:bodyPr/>
          <a:lstStyle/>
          <a:p>
            <a:pPr algn="just">
              <a:buFont typeface="Wingdings" pitchFamily="2" charset="2"/>
              <a:buChar char="Ø"/>
            </a:pPr>
            <a:r>
              <a:rPr lang="fr-BE" dirty="0">
                <a:ea typeface="Times New Roman" pitchFamily="18" charset="0"/>
                <a:cs typeface="Arial" pitchFamily="34" charset="0"/>
              </a:rPr>
              <a:t>Déterminer la dose efficace.</a:t>
            </a:r>
          </a:p>
          <a:p>
            <a:pPr algn="just">
              <a:buFont typeface="Wingdings" pitchFamily="2" charset="2"/>
              <a:buChar char="Ø"/>
            </a:pPr>
            <a:r>
              <a:rPr lang="fr-BE" dirty="0">
                <a:ea typeface="Times New Roman" pitchFamily="18" charset="0"/>
                <a:cs typeface="Arial" pitchFamily="34" charset="0"/>
              </a:rPr>
              <a:t> Evaluer l`impact sur la production et sur l`environnement </a:t>
            </a:r>
          </a:p>
          <a:p>
            <a:pPr algn="just">
              <a:buFont typeface="Wingdings" pitchFamily="2" charset="2"/>
              <a:buChar char="Ø"/>
            </a:pPr>
            <a:r>
              <a:rPr lang="fr-BE" dirty="0">
                <a:ea typeface="Times New Roman" pitchFamily="18" charset="0"/>
                <a:cs typeface="Arial" pitchFamily="34" charset="0"/>
              </a:rPr>
              <a:t> Exprimer le résultat du test en terme de pourcentage</a:t>
            </a:r>
          </a:p>
          <a:p>
            <a:pPr algn="just">
              <a:buFont typeface="Wingdings" pitchFamily="2" charset="2"/>
              <a:buChar char="Ø"/>
            </a:pPr>
            <a:r>
              <a:rPr lang="fr-BE" dirty="0">
                <a:ea typeface="Times New Roman" pitchFamily="18" charset="0"/>
                <a:cs typeface="Arial" pitchFamily="34" charset="0"/>
              </a:rPr>
              <a:t> </a:t>
            </a:r>
            <a:r>
              <a:rPr lang="fr-BE" dirty="0">
                <a:latin typeface="Arial Unicode MS" pitchFamily="34" charset="-128"/>
                <a:ea typeface="Arial Unicode MS" pitchFamily="34" charset="-128"/>
                <a:cs typeface="Arial Unicode MS" pitchFamily="34" charset="-128"/>
              </a:rPr>
              <a:t>Améliorer les </a:t>
            </a:r>
            <a:r>
              <a:rPr lang="fr-BE" dirty="0">
                <a:ea typeface="Times New Roman" pitchFamily="18" charset="0"/>
                <a:cs typeface="Arial" pitchFamily="34" charset="0"/>
              </a:rPr>
              <a:t>doses au fur et à mesure des résultats obtenus à partir des essais qui seront menés dans le cadre des  activités des Ecoles au Champ.</a:t>
            </a:r>
            <a:endParaRPr lang="fr-BE" dirty="0">
              <a:cs typeface="Arial" pitchFamily="34" charset="0"/>
            </a:endParaRPr>
          </a:p>
          <a:p>
            <a:endParaRPr lang="fr-FR" dirty="0"/>
          </a:p>
        </p:txBody>
      </p:sp>
    </p:spTree>
    <p:extLst>
      <p:ext uri="{BB962C8B-B14F-4D97-AF65-F5344CB8AC3E}">
        <p14:creationId xmlns:p14="http://schemas.microsoft.com/office/powerpoint/2010/main" val="3367286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357166"/>
            <a:ext cx="8183880" cy="1265874"/>
          </a:xfrm>
        </p:spPr>
        <p:txBody>
          <a:bodyPr>
            <a:noAutofit/>
          </a:bodyPr>
          <a:lstStyle/>
          <a:p>
            <a:pPr algn="ctr"/>
            <a:r>
              <a:rPr lang="fr-FR" sz="2800" dirty="0" smtClean="0">
                <a:solidFill>
                  <a:schemeClr val="tx1"/>
                </a:solidFill>
              </a:rPr>
              <a:t>Quelques maladies et ravageurs des cultures maraîchères </a:t>
            </a:r>
            <a:r>
              <a:rPr lang="fr-FR" sz="2800" dirty="0" smtClean="0"/>
              <a:t/>
            </a:r>
            <a:br>
              <a:rPr lang="fr-FR" sz="2800" dirty="0" smtClean="0"/>
            </a:br>
            <a:r>
              <a:rPr lang="fr-FR" sz="2000" dirty="0" smtClean="0">
                <a:solidFill>
                  <a:schemeClr val="tx1"/>
                </a:solidFill>
              </a:rPr>
              <a:t>symptômes  et dégâts </a:t>
            </a:r>
            <a:endParaRPr lang="fr-FR" sz="2000" dirty="0">
              <a:solidFill>
                <a:schemeClr val="tx1"/>
              </a:solidFill>
            </a:endParaRPr>
          </a:p>
        </p:txBody>
      </p:sp>
      <p:sp>
        <p:nvSpPr>
          <p:cNvPr id="3" name="Espace réservé du contenu 2"/>
          <p:cNvSpPr>
            <a:spLocks noGrp="1"/>
          </p:cNvSpPr>
          <p:nvPr>
            <p:ph idx="1"/>
          </p:nvPr>
        </p:nvSpPr>
        <p:spPr>
          <a:xfrm>
            <a:off x="611560" y="2060848"/>
            <a:ext cx="8183880" cy="4500594"/>
          </a:xfrm>
        </p:spPr>
        <p:txBody>
          <a:bodyPr>
            <a:normAutofit/>
          </a:bodyPr>
          <a:lstStyle/>
          <a:p>
            <a:pPr marL="514350" lvl="0" indent="-514350">
              <a:buAutoNum type="arabicPeriod"/>
            </a:pPr>
            <a:r>
              <a:rPr lang="fr-FR" sz="2400" b="1" dirty="0" smtClean="0"/>
              <a:t>Les insectes</a:t>
            </a:r>
            <a:endParaRPr lang="fr-FR" sz="2400" dirty="0" smtClean="0"/>
          </a:p>
          <a:p>
            <a:pPr lvl="0">
              <a:buNone/>
            </a:pPr>
            <a:r>
              <a:rPr lang="fr-FR" sz="1800" i="1" dirty="0" smtClean="0"/>
              <a:t>Dégâts:</a:t>
            </a:r>
          </a:p>
          <a:p>
            <a:endParaRPr lang="fr-FR" sz="2000" dirty="0" smtClean="0"/>
          </a:p>
          <a:p>
            <a:pPr lvl="0"/>
            <a:endParaRPr lang="fr-FR" sz="2400" dirty="0" smtClean="0"/>
          </a:p>
          <a:p>
            <a:endParaRPr lang="fr-FR" sz="2400" dirty="0" smtClean="0"/>
          </a:p>
          <a:p>
            <a:pPr lvl="0"/>
            <a:endParaRPr lang="fr-FR" sz="2400" dirty="0" smtClean="0"/>
          </a:p>
          <a:p>
            <a:endParaRPr lang="fr-FR" sz="2200" dirty="0" smtClean="0"/>
          </a:p>
          <a:p>
            <a:pPr lvl="0"/>
            <a:endParaRPr lang="fr-FR" dirty="0" smtClean="0"/>
          </a:p>
          <a:p>
            <a:pPr>
              <a:buNone/>
            </a:pPr>
            <a:endParaRPr lang="fr-FR" dirty="0" smtClean="0"/>
          </a:p>
          <a:p>
            <a:pPr lvl="0">
              <a:buNone/>
            </a:pPr>
            <a:endParaRPr lang="fr-FR" dirty="0" smtClean="0"/>
          </a:p>
          <a:p>
            <a:endParaRPr lang="fr-FR" dirty="0"/>
          </a:p>
        </p:txBody>
      </p:sp>
      <p:pic>
        <p:nvPicPr>
          <p:cNvPr id="5" name="Image 4" descr="C:\Documents and Settings\Administrateur\Mes documents\Mes images\Picture Package\'11_06_28_01\DCIM\101MSDCF\DSC01472.JPG"/>
          <p:cNvPicPr/>
          <p:nvPr/>
        </p:nvPicPr>
        <p:blipFill>
          <a:blip r:embed="rId2" cstate="print"/>
          <a:srcRect l="32562"/>
          <a:stretch>
            <a:fillRect/>
          </a:stretch>
        </p:blipFill>
        <p:spPr bwMode="auto">
          <a:xfrm>
            <a:off x="1475656" y="2924944"/>
            <a:ext cx="2560368" cy="1865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539552" y="5013176"/>
            <a:ext cx="2143140" cy="707886"/>
          </a:xfrm>
          <a:prstGeom prst="rect">
            <a:avLst/>
          </a:prstGeom>
          <a:noFill/>
        </p:spPr>
        <p:txBody>
          <a:bodyPr wrap="square" rtlCol="0">
            <a:spAutoFit/>
          </a:bodyPr>
          <a:lstStyle/>
          <a:p>
            <a:pPr>
              <a:buFont typeface="Wingdings" pitchFamily="2" charset="2"/>
              <a:buChar char="§"/>
            </a:pPr>
            <a:r>
              <a:rPr lang="fr-FR" sz="2000" dirty="0" smtClean="0"/>
              <a:t>pyrale de    l’amarante</a:t>
            </a:r>
            <a:endParaRPr lang="fr-FR" sz="2000" dirty="0"/>
          </a:p>
        </p:txBody>
      </p:sp>
      <p:sp>
        <p:nvSpPr>
          <p:cNvPr id="11" name="ZoneTexte 10"/>
          <p:cNvSpPr txBox="1"/>
          <p:nvPr/>
        </p:nvSpPr>
        <p:spPr>
          <a:xfrm>
            <a:off x="5148064" y="2420888"/>
            <a:ext cx="3714776" cy="1754326"/>
          </a:xfrm>
          <a:prstGeom prst="rect">
            <a:avLst/>
          </a:prstGeom>
          <a:noFill/>
        </p:spPr>
        <p:txBody>
          <a:bodyPr wrap="square" rtlCol="0">
            <a:spAutoFit/>
          </a:bodyPr>
          <a:lstStyle/>
          <a:p>
            <a:r>
              <a:rPr lang="fr-FR" dirty="0" smtClean="0"/>
              <a:t>Les chenilles verdâtres rongent les feuilles sous un repli de celles-ci </a:t>
            </a:r>
          </a:p>
          <a:p>
            <a:endParaRPr lang="fr-FR" dirty="0" smtClean="0"/>
          </a:p>
          <a:p>
            <a:endParaRPr lang="fr-FR" dirty="0" smtClean="0"/>
          </a:p>
          <a:p>
            <a:endParaRPr lang="fr-FR" dirty="0"/>
          </a:p>
        </p:txBody>
      </p:sp>
      <p:pic>
        <p:nvPicPr>
          <p:cNvPr id="12" name="Espace réservé du contenu 3" descr="Brza 063.jpg"/>
          <p:cNvPicPr>
            <a:picLocks noChangeAspect="1"/>
          </p:cNvPicPr>
          <p:nvPr/>
        </p:nvPicPr>
        <p:blipFill>
          <a:blip r:embed="rId3" cstate="print"/>
          <a:stretch>
            <a:fillRect/>
          </a:stretch>
        </p:blipFill>
        <p:spPr>
          <a:xfrm>
            <a:off x="4427984" y="3612504"/>
            <a:ext cx="2664296" cy="1976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183880" cy="1051560"/>
          </a:xfrm>
        </p:spPr>
        <p:txBody>
          <a:bodyPr/>
          <a:lstStyle/>
          <a:p>
            <a:r>
              <a:rPr lang="fr-FR" dirty="0" smtClean="0">
                <a:solidFill>
                  <a:schemeClr val="tx1"/>
                </a:solidFill>
              </a:rPr>
              <a:t>Criquets</a:t>
            </a:r>
            <a:endParaRPr lang="fr-FR" dirty="0">
              <a:solidFill>
                <a:schemeClr val="tx1"/>
              </a:solidFill>
            </a:endParaRPr>
          </a:p>
        </p:txBody>
      </p:sp>
      <p:pic>
        <p:nvPicPr>
          <p:cNvPr id="4" name="Espace réservé du contenu 3" descr="C:\Users\JC Omba Olenga\Documents\BRAZZA\Photos Brza\Brza 031.jpg"/>
          <p:cNvPicPr>
            <a:picLocks noGrp="1"/>
          </p:cNvPicPr>
          <p:nvPr>
            <p:ph idx="1"/>
          </p:nvPr>
        </p:nvPicPr>
        <p:blipFill>
          <a:blip r:embed="rId2" cstate="print"/>
          <a:srcRect/>
          <a:stretch>
            <a:fillRect/>
          </a:stretch>
        </p:blipFill>
        <p:spPr bwMode="auto">
          <a:xfrm>
            <a:off x="467544" y="3501008"/>
            <a:ext cx="2230511" cy="2086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Espace réservé du contenu 3" descr="Brza 065.jpg"/>
          <p:cNvPicPr>
            <a:picLocks noChangeAspect="1"/>
          </p:cNvPicPr>
          <p:nvPr/>
        </p:nvPicPr>
        <p:blipFill>
          <a:blip r:embed="rId3" cstate="print">
            <a:lum contrast="40000"/>
          </a:blip>
          <a:stretch>
            <a:fillRect/>
          </a:stretch>
        </p:blipFill>
        <p:spPr>
          <a:xfrm>
            <a:off x="4932040" y="1700808"/>
            <a:ext cx="2775455" cy="1955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6"/>
          <p:cNvSpPr txBox="1"/>
          <p:nvPr/>
        </p:nvSpPr>
        <p:spPr>
          <a:xfrm>
            <a:off x="467544" y="1700808"/>
            <a:ext cx="4362092" cy="1661993"/>
          </a:xfrm>
          <a:prstGeom prst="rect">
            <a:avLst/>
          </a:prstGeom>
          <a:noFill/>
        </p:spPr>
        <p:txBody>
          <a:bodyPr wrap="none" rtlCol="0">
            <a:spAutoFit/>
          </a:bodyPr>
          <a:lstStyle/>
          <a:p>
            <a:pPr lvl="1"/>
            <a:r>
              <a:rPr lang="fr-FR" sz="2800" dirty="0" smtClean="0"/>
              <a:t>Criquets et fourmis </a:t>
            </a:r>
          </a:p>
          <a:p>
            <a:r>
              <a:rPr lang="fr-FR" sz="2800" dirty="0" smtClean="0"/>
              <a:t>( s’attaquent sur </a:t>
            </a:r>
          </a:p>
          <a:p>
            <a:r>
              <a:rPr lang="fr-FR" sz="2800" dirty="0" smtClean="0"/>
              <a:t>  plusieurs cultures)</a:t>
            </a:r>
          </a:p>
          <a:p>
            <a:endParaRPr lang="en-US" dirty="0"/>
          </a:p>
        </p:txBody>
      </p:sp>
      <p:sp>
        <p:nvSpPr>
          <p:cNvPr id="9" name="ZoneTexte 8"/>
          <p:cNvSpPr txBox="1"/>
          <p:nvPr/>
        </p:nvSpPr>
        <p:spPr>
          <a:xfrm>
            <a:off x="2987824" y="4149080"/>
            <a:ext cx="5256584" cy="1661993"/>
          </a:xfrm>
          <a:prstGeom prst="rect">
            <a:avLst/>
          </a:prstGeom>
          <a:noFill/>
        </p:spPr>
        <p:txBody>
          <a:bodyPr wrap="square" rtlCol="0">
            <a:spAutoFit/>
          </a:bodyPr>
          <a:lstStyle/>
          <a:p>
            <a:r>
              <a:rPr lang="fr-FR" sz="2800" dirty="0" smtClean="0"/>
              <a:t>Les criquets s`attaquent aux feuilles et causent la défoliation des plantes. </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8352928" cy="720080"/>
          </a:xfrm>
        </p:spPr>
        <p:txBody>
          <a:bodyPr>
            <a:normAutofit fontScale="90000"/>
          </a:bodyPr>
          <a:lstStyle/>
          <a:p>
            <a:r>
              <a:rPr lang="en-US" dirty="0" smtClean="0"/>
              <a:t/>
            </a:r>
            <a:br>
              <a:rPr lang="en-US" dirty="0" smtClean="0"/>
            </a:br>
            <a:endParaRPr lang="en-US" dirty="0"/>
          </a:p>
        </p:txBody>
      </p:sp>
      <p:pic>
        <p:nvPicPr>
          <p:cNvPr id="4" name="Image 3" descr="C:\Documents and Settings\Administrateur\Mes documents\Mes images\Picture Package\'11_06_28_01\DCIM\101MSDCF\DSC01686.JPG"/>
          <p:cNvPicPr/>
          <p:nvPr/>
        </p:nvPicPr>
        <p:blipFill>
          <a:blip r:embed="rId2" cstate="print"/>
          <a:srcRect t="15639"/>
          <a:stretch>
            <a:fillRect/>
          </a:stretch>
        </p:blipFill>
        <p:spPr bwMode="auto">
          <a:xfrm>
            <a:off x="755576" y="980728"/>
            <a:ext cx="3312368"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descr="C:\Documents and Settings\Administrateur\Mes documents\Mes images\Picture Package\'11_06_28_01\DCIM\101MSDCF\DSC01418.JPG"/>
          <p:cNvPicPr/>
          <p:nvPr/>
        </p:nvPicPr>
        <p:blipFill>
          <a:blip r:embed="rId3" cstate="print"/>
          <a:srcRect l="53388" t="17181" r="3802" b="22247"/>
          <a:stretch>
            <a:fillRect/>
          </a:stretch>
        </p:blipFill>
        <p:spPr bwMode="auto">
          <a:xfrm>
            <a:off x="4716016" y="2001950"/>
            <a:ext cx="3513002" cy="2651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ZoneTexte 6"/>
          <p:cNvSpPr txBox="1"/>
          <p:nvPr/>
        </p:nvSpPr>
        <p:spPr>
          <a:xfrm>
            <a:off x="755576" y="3789040"/>
            <a:ext cx="4032448" cy="1754326"/>
          </a:xfrm>
          <a:prstGeom prst="rect">
            <a:avLst/>
          </a:prstGeom>
          <a:noFill/>
        </p:spPr>
        <p:txBody>
          <a:bodyPr wrap="square" rtlCol="0">
            <a:spAutoFit/>
          </a:bodyPr>
          <a:lstStyle/>
          <a:p>
            <a:r>
              <a:rPr lang="fr-FR" sz="2400" dirty="0" smtClean="0"/>
              <a:t>Les fourmis apportent les       semences en pépinière.</a:t>
            </a:r>
          </a:p>
          <a:p>
            <a:endParaRPr lang="fr-FR" dirty="0" smtClean="0"/>
          </a:p>
          <a:p>
            <a:endParaRPr lang="en-US" dirty="0"/>
          </a:p>
        </p:txBody>
      </p:sp>
      <p:sp>
        <p:nvSpPr>
          <p:cNvPr id="8" name="ZoneTexte 7"/>
          <p:cNvSpPr txBox="1"/>
          <p:nvPr/>
        </p:nvSpPr>
        <p:spPr>
          <a:xfrm>
            <a:off x="5436096" y="4869160"/>
            <a:ext cx="2952328" cy="1477328"/>
          </a:xfrm>
          <a:prstGeom prst="rect">
            <a:avLst/>
          </a:prstGeom>
          <a:noFill/>
        </p:spPr>
        <p:txBody>
          <a:bodyPr wrap="square" rtlCol="0">
            <a:spAutoFit/>
          </a:bodyPr>
          <a:lstStyle/>
          <a:p>
            <a:pPr algn="just"/>
            <a:r>
              <a:rPr lang="fr-FR" sz="2400" dirty="0" smtClean="0"/>
              <a:t>Dégâts des chenilles sur le chou pommé </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332656"/>
            <a:ext cx="8183880" cy="1051560"/>
          </a:xfrm>
        </p:spPr>
        <p:txBody>
          <a:bodyPr>
            <a:normAutofit/>
          </a:bodyPr>
          <a:lstStyle/>
          <a:p>
            <a:pPr algn="ctr"/>
            <a:r>
              <a:rPr lang="en-US" sz="2400" dirty="0" smtClean="0">
                <a:solidFill>
                  <a:schemeClr val="tx1"/>
                </a:solidFill>
              </a:rPr>
              <a:t>Altises</a:t>
            </a:r>
            <a:endParaRPr lang="en-US" sz="2400" dirty="0">
              <a:solidFill>
                <a:schemeClr val="tx1"/>
              </a:solidFill>
            </a:endParaRPr>
          </a:p>
        </p:txBody>
      </p:sp>
      <p:pic>
        <p:nvPicPr>
          <p:cNvPr id="6" name="Image 5" descr="F:\DCIM\101MSDCF\DSC01896.JPG"/>
          <p:cNvPicPr/>
          <p:nvPr/>
        </p:nvPicPr>
        <p:blipFill>
          <a:blip r:embed="rId2" cstate="print">
            <a:lum bright="-10000"/>
          </a:blip>
          <a:srcRect l="12189" t="41708" r="54320" b="27677"/>
          <a:stretch>
            <a:fillRect/>
          </a:stretch>
        </p:blipFill>
        <p:spPr bwMode="auto">
          <a:xfrm>
            <a:off x="1043608" y="1412776"/>
            <a:ext cx="3096344" cy="2088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Espace réservé du contenu 6" descr="F:\DCIM\101MSDCF\DSC01896.JPG"/>
          <p:cNvPicPr>
            <a:picLocks noGrp="1"/>
          </p:cNvPicPr>
          <p:nvPr>
            <p:ph idx="1"/>
          </p:nvPr>
        </p:nvPicPr>
        <p:blipFill>
          <a:blip r:embed="rId2" cstate="print">
            <a:lum bright="-20000" contrast="40000"/>
          </a:blip>
          <a:srcRect l="47105" t="41708" r="18172" b="25622"/>
          <a:stretch>
            <a:fillRect/>
          </a:stretch>
        </p:blipFill>
        <p:spPr bwMode="auto">
          <a:xfrm>
            <a:off x="4427984" y="1412776"/>
            <a:ext cx="3384376"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1043608" y="3645024"/>
            <a:ext cx="6480720" cy="2585323"/>
          </a:xfrm>
          <a:prstGeom prst="rect">
            <a:avLst/>
          </a:prstGeom>
          <a:noFill/>
        </p:spPr>
        <p:txBody>
          <a:bodyPr wrap="square" rtlCol="0">
            <a:spAutoFit/>
          </a:bodyPr>
          <a:lstStyle/>
          <a:p>
            <a:pPr algn="just"/>
            <a:r>
              <a:rPr lang="fr-FR" sz="2400" dirty="0" smtClean="0"/>
              <a:t>Ils sont causés par les adultes qui rongent les feuilles et laissent généralement des petits trous ronds donnant une apparence criblée aux plantes. Les dégâts sont surtout dommageables sur les jeunes plants.</a:t>
            </a:r>
          </a:p>
          <a:p>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1643050"/>
            <a:ext cx="8183880" cy="4429156"/>
          </a:xfrm>
        </p:spPr>
        <p:txBody>
          <a:bodyPr>
            <a:noAutofit/>
          </a:bodyPr>
          <a:lstStyle/>
          <a:p>
            <a:pPr algn="just"/>
            <a:r>
              <a:rPr lang="fr-BE" sz="2400" b="0" dirty="0" smtClean="0">
                <a:solidFill>
                  <a:schemeClr val="tx1"/>
                </a:solidFill>
                <a:effectLst/>
              </a:rPr>
              <a:t>La PPI est une stratégie qui consiste à fournir des produits horticoles de bonne qualité et sains dans un système de production durable. Son objectif est de réduire l’utilisation  et la dépendance vis à vis des pesticides chimiques pour le contrôle des ennemis des cultures.</a:t>
            </a:r>
            <a:r>
              <a:rPr lang="fr-FR" sz="2400" dirty="0" smtClean="0"/>
              <a:t> </a:t>
            </a:r>
            <a:br>
              <a:rPr lang="fr-FR" sz="2400" dirty="0" smtClean="0"/>
            </a:br>
            <a:r>
              <a:rPr lang="fr-FR" sz="2400" dirty="0" smtClean="0"/>
              <a:t/>
            </a:r>
            <a:br>
              <a:rPr lang="fr-FR" sz="2400" dirty="0" smtClean="0"/>
            </a:br>
            <a:r>
              <a:rPr lang="fr-FR" sz="2400" b="0" dirty="0" smtClean="0">
                <a:solidFill>
                  <a:schemeClr val="tx1"/>
                </a:solidFill>
                <a:effectLst/>
              </a:rPr>
              <a:t>L'utilisation des bio pesticides permet de mieux contrôler les ravageurs et de protéger la santé des consommateurs. Ce sont des produits naturels et non toxiques à l'homme, protègent mieux l'environnement et ont un large spectre d'actions sur les ravageurs et maladies des cultures.</a:t>
            </a:r>
            <a:endParaRPr lang="fr-FR" sz="2400" b="0" dirty="0">
              <a:solidFill>
                <a:schemeClr val="tx1"/>
              </a:solidFill>
              <a:effectLst/>
            </a:endParaRPr>
          </a:p>
        </p:txBody>
      </p:sp>
      <p:sp>
        <p:nvSpPr>
          <p:cNvPr id="3" name="Espace réservé du contenu 2"/>
          <p:cNvSpPr>
            <a:spLocks noGrp="1"/>
          </p:cNvSpPr>
          <p:nvPr>
            <p:ph idx="1"/>
          </p:nvPr>
        </p:nvSpPr>
        <p:spPr>
          <a:xfrm>
            <a:off x="502920" y="530352"/>
            <a:ext cx="8183880" cy="898384"/>
          </a:xfrm>
        </p:spPr>
        <p:txBody>
          <a:bodyPr>
            <a:normAutofit/>
          </a:bodyPr>
          <a:lstStyle/>
          <a:p>
            <a:pPr algn="ctr">
              <a:buNone/>
            </a:pPr>
            <a:r>
              <a:rPr lang="fr-BE" u="sng" dirty="0" smtClean="0">
                <a:effectLst>
                  <a:outerShdw blurRad="38100" dist="38100" dir="2700000" algn="tl">
                    <a:srgbClr val="000000">
                      <a:alpha val="43137"/>
                    </a:srgbClr>
                  </a:outerShdw>
                </a:effectLst>
              </a:rPr>
              <a:t>INTRODUCTION</a:t>
            </a:r>
            <a:endParaRPr lang="fr-FR" u="sng"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Documents and Settings\Administrateur\Mes documents\Mes images\Picture Package\'11_06_28_01\DCIM\101MSDCF\DSC01418.JPG"/>
          <p:cNvPicPr>
            <a:picLocks noGrp="1"/>
          </p:cNvPicPr>
          <p:nvPr>
            <p:ph idx="1"/>
          </p:nvPr>
        </p:nvPicPr>
        <p:blipFill>
          <a:blip r:embed="rId2" cstate="print"/>
          <a:srcRect l="30579" t="10352" r="10083" b="15859"/>
          <a:stretch>
            <a:fillRect/>
          </a:stretch>
        </p:blipFill>
        <p:spPr bwMode="auto">
          <a:xfrm>
            <a:off x="714348" y="785794"/>
            <a:ext cx="3214710" cy="257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descr="C:\Documents and Settings\Administrateur\Mes documents\Mes images\Picture Package\'11_06_28_01\DCIM\101MSDCF\DSC01409.JPG"/>
          <p:cNvPicPr/>
          <p:nvPr/>
        </p:nvPicPr>
        <p:blipFill>
          <a:blip r:embed="rId3" cstate="print"/>
          <a:srcRect l="76434" t="45920" r="13074" b="41630"/>
          <a:stretch>
            <a:fillRect/>
          </a:stretch>
        </p:blipFill>
        <p:spPr bwMode="auto">
          <a:xfrm>
            <a:off x="5214942" y="3357562"/>
            <a:ext cx="3214710" cy="27146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6"/>
          <p:cNvSpPr txBox="1"/>
          <p:nvPr/>
        </p:nvSpPr>
        <p:spPr>
          <a:xfrm>
            <a:off x="611560" y="357166"/>
            <a:ext cx="7992888" cy="677108"/>
          </a:xfrm>
          <a:prstGeom prst="rect">
            <a:avLst/>
          </a:prstGeom>
          <a:noFill/>
        </p:spPr>
        <p:txBody>
          <a:bodyPr wrap="square" rtlCol="0">
            <a:spAutoFit/>
          </a:bodyPr>
          <a:lstStyle/>
          <a:p>
            <a:pPr lvl="0"/>
            <a:r>
              <a:rPr lang="fr-FR" sz="2000" b="1" dirty="0" smtClean="0"/>
              <a:t>La teigne des crucifères et Borer du chou</a:t>
            </a:r>
          </a:p>
          <a:p>
            <a:endParaRPr lang="fr-FR" dirty="0"/>
          </a:p>
        </p:txBody>
      </p:sp>
      <p:sp>
        <p:nvSpPr>
          <p:cNvPr id="8" name="ZoneTexte 7"/>
          <p:cNvSpPr txBox="1"/>
          <p:nvPr/>
        </p:nvSpPr>
        <p:spPr>
          <a:xfrm>
            <a:off x="500034" y="3357563"/>
            <a:ext cx="4143404" cy="3139321"/>
          </a:xfrm>
          <a:prstGeom prst="rect">
            <a:avLst/>
          </a:prstGeom>
          <a:noFill/>
        </p:spPr>
        <p:txBody>
          <a:bodyPr wrap="square" rtlCol="0">
            <a:spAutoFit/>
          </a:bodyPr>
          <a:lstStyle/>
          <a:p>
            <a:pPr algn="just"/>
            <a:r>
              <a:rPr lang="fr-FR" dirty="0" smtClean="0"/>
              <a:t>Les plus âgées peuvent consommer toute la feuille et attaquent parfois le cœur de la plante. </a:t>
            </a:r>
          </a:p>
          <a:p>
            <a:pPr algn="just"/>
            <a:r>
              <a:rPr lang="fr-FR" dirty="0" smtClean="0"/>
              <a:t>Les dégâts les plus sérieux sont situés au niveau des pousses des jeunes plantes. </a:t>
            </a:r>
          </a:p>
          <a:p>
            <a:pPr algn="just"/>
            <a:r>
              <a:rPr lang="fr-FR" dirty="0" smtClean="0"/>
              <a:t>Sur la pomme, les dégâts importants se localisent sur les feuilles de couverture.  </a:t>
            </a:r>
          </a:p>
          <a:p>
            <a:endParaRPr lang="fr-FR" dirty="0"/>
          </a:p>
        </p:txBody>
      </p:sp>
      <p:sp>
        <p:nvSpPr>
          <p:cNvPr id="13" name="ZoneTexte 12"/>
          <p:cNvSpPr txBox="1"/>
          <p:nvPr/>
        </p:nvSpPr>
        <p:spPr>
          <a:xfrm>
            <a:off x="4572000" y="1000108"/>
            <a:ext cx="3643338" cy="2031325"/>
          </a:xfrm>
          <a:prstGeom prst="rect">
            <a:avLst/>
          </a:prstGeom>
          <a:noFill/>
        </p:spPr>
        <p:txBody>
          <a:bodyPr wrap="square" rtlCol="0">
            <a:spAutoFit/>
          </a:bodyPr>
          <a:lstStyle/>
          <a:p>
            <a:pPr algn="just"/>
            <a:r>
              <a:rPr lang="fr-FR" dirty="0" smtClean="0"/>
              <a:t>Les dégâts apparaissent sous forme de fenêtres translucides. </a:t>
            </a:r>
          </a:p>
          <a:p>
            <a:pPr algn="just"/>
            <a:r>
              <a:rPr lang="fr-FR" dirty="0" smtClean="0"/>
              <a:t>Les larves se trouvent surtout a la face inferieur de la feuille. </a:t>
            </a:r>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476672"/>
            <a:ext cx="8183880" cy="1051560"/>
          </a:xfrm>
        </p:spPr>
        <p:txBody>
          <a:bodyPr/>
          <a:lstStyle/>
          <a:p>
            <a:r>
              <a:rPr lang="fr-FR" dirty="0" smtClean="0"/>
              <a:t> </a:t>
            </a:r>
            <a:r>
              <a:rPr lang="fr-FR" dirty="0" smtClean="0">
                <a:solidFill>
                  <a:schemeClr val="tx1"/>
                </a:solidFill>
              </a:rPr>
              <a:t>Borer du chou</a:t>
            </a:r>
            <a:endParaRPr lang="en-US" dirty="0">
              <a:solidFill>
                <a:schemeClr val="tx1"/>
              </a:solidFill>
            </a:endParaRPr>
          </a:p>
        </p:txBody>
      </p:sp>
      <p:pic>
        <p:nvPicPr>
          <p:cNvPr id="4" name="Espace réservé du contenu 3" descr="http://www.agroscope.admin.ch/php/modules/mediamanager/sendobject.php?lang=fr&amp;image=NHzLpZag7t,lnJ6IzdeIp96km56VlmlqmJpOqdayXbGH3Yuqz56cmp6OwQ--">
            <a:hlinkClick r:id="rId2" tooltip="&quot;&quot;"/>
          </p:cNvPr>
          <p:cNvPicPr>
            <a:picLocks noGrp="1"/>
          </p:cNvPicPr>
          <p:nvPr>
            <p:ph idx="1"/>
          </p:nvPr>
        </p:nvPicPr>
        <p:blipFill>
          <a:blip r:embed="rId3" cstate="print"/>
          <a:srcRect/>
          <a:stretch>
            <a:fillRect/>
          </a:stretch>
        </p:blipFill>
        <p:spPr bwMode="auto">
          <a:xfrm>
            <a:off x="539552" y="1700808"/>
            <a:ext cx="3744416" cy="2736304"/>
          </a:xfrm>
          <a:prstGeom prst="rect">
            <a:avLst/>
          </a:prstGeom>
          <a:noFill/>
          <a:ln w="9525">
            <a:noFill/>
            <a:miter lim="800000"/>
            <a:headEnd/>
            <a:tailEnd/>
          </a:ln>
        </p:spPr>
      </p:pic>
      <p:pic>
        <p:nvPicPr>
          <p:cNvPr id="5" name="Picture 5" descr="Lubumbashi AT 051006 048"/>
          <p:cNvPicPr>
            <a:picLocks noChangeAspect="1" noChangeArrowheads="1"/>
          </p:cNvPicPr>
          <p:nvPr/>
        </p:nvPicPr>
        <p:blipFill>
          <a:blip r:embed="rId4" cstate="print"/>
          <a:srcRect/>
          <a:stretch>
            <a:fillRect/>
          </a:stretch>
        </p:blipFill>
        <p:spPr bwMode="auto">
          <a:xfrm>
            <a:off x="4499992" y="2996952"/>
            <a:ext cx="3771900" cy="282892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Documents and Settings\Administrateur\Mes documents\Mes images\Picture Package\'11_06_28_01\DCIM\101MSDCF\DSC01761.JPG"/>
          <p:cNvPicPr>
            <a:picLocks noGrp="1"/>
          </p:cNvPicPr>
          <p:nvPr>
            <p:ph idx="1"/>
          </p:nvPr>
        </p:nvPicPr>
        <p:blipFill>
          <a:blip r:embed="rId2" cstate="print"/>
          <a:srcRect l="31074" t="37004" b="11454"/>
          <a:stretch>
            <a:fillRect/>
          </a:stretch>
        </p:blipFill>
        <p:spPr bwMode="auto">
          <a:xfrm>
            <a:off x="539552" y="1268760"/>
            <a:ext cx="2880320"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428596" y="500042"/>
            <a:ext cx="8247860" cy="677108"/>
          </a:xfrm>
          <a:prstGeom prst="rect">
            <a:avLst/>
          </a:prstGeom>
          <a:noFill/>
        </p:spPr>
        <p:txBody>
          <a:bodyPr wrap="square" rtlCol="0">
            <a:spAutoFit/>
          </a:bodyPr>
          <a:lstStyle/>
          <a:p>
            <a:r>
              <a:rPr lang="fr-FR" sz="2000" b="1" dirty="0" smtClean="0"/>
              <a:t>Le puceron </a:t>
            </a:r>
            <a:r>
              <a:rPr lang="fr-FR" sz="2000" dirty="0" smtClean="0"/>
              <a:t>(Aubergine, céleri, chou pommé, gombo, tomate)</a:t>
            </a:r>
          </a:p>
          <a:p>
            <a:endParaRPr lang="fr-FR" dirty="0"/>
          </a:p>
        </p:txBody>
      </p:sp>
      <p:sp>
        <p:nvSpPr>
          <p:cNvPr id="6" name="ZoneTexte 5"/>
          <p:cNvSpPr txBox="1"/>
          <p:nvPr/>
        </p:nvSpPr>
        <p:spPr>
          <a:xfrm>
            <a:off x="3491880" y="1124744"/>
            <a:ext cx="5143536" cy="2585323"/>
          </a:xfrm>
          <a:prstGeom prst="rect">
            <a:avLst/>
          </a:prstGeom>
          <a:noFill/>
        </p:spPr>
        <p:txBody>
          <a:bodyPr wrap="square" rtlCol="0">
            <a:spAutoFit/>
          </a:bodyPr>
          <a:lstStyle/>
          <a:p>
            <a:pPr algn="just"/>
            <a:r>
              <a:rPr lang="fr-FR" dirty="0" smtClean="0"/>
              <a:t>Ces pucerons suceurs affaiblissent la plante et provoquent une déformation des feuilles quand ils sont en grand nombre. Ils produisent un miellat sur le quel un champignon saprophyte se développe. Cette moisissure noire empêche une bonne photosynthèse. Les principaux prédateurs sont des coccinelles. </a:t>
            </a:r>
          </a:p>
          <a:p>
            <a:endParaRPr lang="fr-FR" dirty="0"/>
          </a:p>
        </p:txBody>
      </p:sp>
      <p:pic>
        <p:nvPicPr>
          <p:cNvPr id="7" name="Espace réservé du contenu 3" descr="F:\DCIM\101MSDCF\DSC01901.JPG"/>
          <p:cNvPicPr>
            <a:picLocks/>
          </p:cNvPicPr>
          <p:nvPr/>
        </p:nvPicPr>
        <p:blipFill>
          <a:blip r:embed="rId3" cstate="print">
            <a:lum bright="-30000"/>
          </a:blip>
          <a:srcRect/>
          <a:stretch>
            <a:fillRect/>
          </a:stretch>
        </p:blipFill>
        <p:spPr bwMode="auto">
          <a:xfrm>
            <a:off x="5364088" y="3501008"/>
            <a:ext cx="3168352" cy="2304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p:cNvSpPr txBox="1"/>
          <p:nvPr/>
        </p:nvSpPr>
        <p:spPr>
          <a:xfrm>
            <a:off x="1043608" y="4221088"/>
            <a:ext cx="4032448" cy="1200329"/>
          </a:xfrm>
          <a:prstGeom prst="rect">
            <a:avLst/>
          </a:prstGeom>
          <a:noFill/>
        </p:spPr>
        <p:txBody>
          <a:bodyPr wrap="square" rtlCol="0">
            <a:spAutoFit/>
          </a:bodyPr>
          <a:lstStyle/>
          <a:p>
            <a:pPr algn="just"/>
            <a:r>
              <a:rPr lang="fr-FR" dirty="0" smtClean="0"/>
              <a:t>Plusieurs substances naturelles sont efficaces pour gêner le développement des colonies de ces pucerons : cendre de bois…</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Users\FAO\Pictures\09-11-2009\DSC00083.JPG"/>
          <p:cNvPicPr>
            <a:picLocks noGrp="1"/>
          </p:cNvPicPr>
          <p:nvPr>
            <p:ph idx="1"/>
          </p:nvPr>
        </p:nvPicPr>
        <p:blipFill>
          <a:blip r:embed="rId2" cstate="print"/>
          <a:srcRect t="75862" r="73047"/>
          <a:stretch>
            <a:fillRect/>
          </a:stretch>
        </p:blipFill>
        <p:spPr bwMode="auto">
          <a:xfrm>
            <a:off x="611560" y="1844824"/>
            <a:ext cx="3456384"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p:cNvSpPr txBox="1"/>
          <p:nvPr/>
        </p:nvSpPr>
        <p:spPr>
          <a:xfrm>
            <a:off x="642910" y="642918"/>
            <a:ext cx="8033546" cy="1107996"/>
          </a:xfrm>
          <a:prstGeom prst="rect">
            <a:avLst/>
          </a:prstGeom>
          <a:noFill/>
        </p:spPr>
        <p:txBody>
          <a:bodyPr wrap="square" rtlCol="0">
            <a:spAutoFit/>
          </a:bodyPr>
          <a:lstStyle/>
          <a:p>
            <a:r>
              <a:rPr lang="fr-FR" sz="2000" b="1" dirty="0" smtClean="0">
                <a:effectLst>
                  <a:outerShdw blurRad="38100" dist="38100" dir="2700000" algn="tl">
                    <a:srgbClr val="000000">
                      <a:alpha val="43137"/>
                    </a:srgbClr>
                  </a:outerShdw>
                </a:effectLst>
              </a:rPr>
              <a:t>La mouche des </a:t>
            </a:r>
            <a:r>
              <a:rPr lang="fr-FR" sz="2400" b="1" dirty="0" smtClean="0">
                <a:effectLst>
                  <a:outerShdw blurRad="38100" dist="38100" dir="2700000" algn="tl">
                    <a:srgbClr val="000000">
                      <a:alpha val="43137"/>
                    </a:srgbClr>
                  </a:outerShdw>
                </a:effectLst>
              </a:rPr>
              <a:t>fruits</a:t>
            </a:r>
            <a:r>
              <a:rPr lang="fr-FR" sz="2400" dirty="0" smtClean="0"/>
              <a:t>(concombre, aubergine, gombo, haricot vert, courgette)</a:t>
            </a:r>
          </a:p>
          <a:p>
            <a:endParaRPr lang="fr-FR" dirty="0"/>
          </a:p>
        </p:txBody>
      </p:sp>
      <p:sp>
        <p:nvSpPr>
          <p:cNvPr id="6" name="ZoneTexte 5"/>
          <p:cNvSpPr txBox="1"/>
          <p:nvPr/>
        </p:nvSpPr>
        <p:spPr>
          <a:xfrm>
            <a:off x="4139952" y="2060848"/>
            <a:ext cx="4000528" cy="3046988"/>
          </a:xfrm>
          <a:prstGeom prst="rect">
            <a:avLst/>
          </a:prstGeom>
          <a:noFill/>
        </p:spPr>
        <p:txBody>
          <a:bodyPr wrap="square" rtlCol="0">
            <a:spAutoFit/>
          </a:bodyPr>
          <a:lstStyle/>
          <a:p>
            <a:pPr algn="just"/>
            <a:r>
              <a:rPr lang="fr-FR" sz="2400" dirty="0" smtClean="0"/>
              <a:t>Dès leurs sorties de l’œuf, pondu sous l’épiderme des fruits à peine noués, les asticots dévorent l’intérieur, creusant des galeries en tous sens. </a:t>
            </a:r>
          </a:p>
          <a:p>
            <a:endParaRPr lang="fr-FR" sz="2400" dirty="0"/>
          </a:p>
        </p:txBody>
      </p:sp>
      <p:sp>
        <p:nvSpPr>
          <p:cNvPr id="7" name="ZoneTexte 6"/>
          <p:cNvSpPr txBox="1"/>
          <p:nvPr/>
        </p:nvSpPr>
        <p:spPr>
          <a:xfrm>
            <a:off x="611560" y="4725144"/>
            <a:ext cx="7992888" cy="1200329"/>
          </a:xfrm>
          <a:prstGeom prst="rect">
            <a:avLst/>
          </a:prstGeom>
          <a:noFill/>
        </p:spPr>
        <p:txBody>
          <a:bodyPr wrap="square" rtlCol="0">
            <a:spAutoFit/>
          </a:bodyPr>
          <a:lstStyle/>
          <a:p>
            <a:r>
              <a:rPr lang="fr-FR" sz="2400" dirty="0" smtClean="0"/>
              <a:t>Les endroits situés autour des zones de ponte se ramollissent et brunissent. Le fruit attaqué se déforme.</a:t>
            </a:r>
            <a:endParaRPr lang="en-US" sz="2400" dirty="0"/>
          </a:p>
        </p:txBody>
      </p:sp>
      <p:cxnSp>
        <p:nvCxnSpPr>
          <p:cNvPr id="10" name="Connecteur droit avec flèche 9"/>
          <p:cNvCxnSpPr/>
          <p:nvPr/>
        </p:nvCxnSpPr>
        <p:spPr>
          <a:xfrm rot="5400000" flipH="1" flipV="1">
            <a:off x="1007604" y="2960948"/>
            <a:ext cx="504056"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404664"/>
            <a:ext cx="8183880" cy="1051560"/>
          </a:xfrm>
        </p:spPr>
        <p:txBody>
          <a:bodyPr/>
          <a:lstStyle/>
          <a:p>
            <a:pPr algn="ctr"/>
            <a:r>
              <a:rPr lang="fr-FR" dirty="0" smtClean="0">
                <a:solidFill>
                  <a:schemeClr val="tx1"/>
                </a:solidFill>
                <a:effectLst>
                  <a:outerShdw blurRad="38100" dist="38100" dir="2700000" algn="tl">
                    <a:srgbClr val="000000">
                      <a:alpha val="43137"/>
                    </a:srgbClr>
                  </a:outerShdw>
                </a:effectLst>
              </a:rPr>
              <a:t>La mouche des </a:t>
            </a:r>
            <a:r>
              <a:rPr lang="fr-FR" sz="4000" dirty="0" smtClean="0">
                <a:solidFill>
                  <a:schemeClr val="tx1"/>
                </a:solidFill>
                <a:effectLst>
                  <a:outerShdw blurRad="38100" dist="38100" dir="2700000" algn="tl">
                    <a:srgbClr val="000000">
                      <a:alpha val="43137"/>
                    </a:srgbClr>
                  </a:outerShdw>
                </a:effectLst>
              </a:rPr>
              <a:t>fruit</a:t>
            </a:r>
            <a:endParaRPr lang="en-US" dirty="0">
              <a:solidFill>
                <a:schemeClr val="tx1"/>
              </a:solidFill>
            </a:endParaRPr>
          </a:p>
        </p:txBody>
      </p:sp>
      <p:pic>
        <p:nvPicPr>
          <p:cNvPr id="4" name="Espace réservé du contenu 3" descr="C:\Users\JC Omba Olenga\Documents\BRAZZA\photos B\IMG_2152.JPG"/>
          <p:cNvPicPr>
            <a:picLocks noGrp="1"/>
          </p:cNvPicPr>
          <p:nvPr>
            <p:ph idx="1"/>
          </p:nvPr>
        </p:nvPicPr>
        <p:blipFill>
          <a:blip r:embed="rId2" cstate="print">
            <a:lum bright="-20000"/>
          </a:blip>
          <a:srcRect b="20399"/>
          <a:stretch>
            <a:fillRect/>
          </a:stretch>
        </p:blipFill>
        <p:spPr bwMode="auto">
          <a:xfrm>
            <a:off x="1115616" y="1628800"/>
            <a:ext cx="7014694" cy="418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48680"/>
            <a:ext cx="8183880" cy="1051560"/>
          </a:xfrm>
        </p:spPr>
        <p:txBody>
          <a:bodyPr/>
          <a:lstStyle/>
          <a:p>
            <a:pPr algn="ctr"/>
            <a:r>
              <a:rPr lang="fr-FR" dirty="0" smtClean="0">
                <a:solidFill>
                  <a:schemeClr val="tx1"/>
                </a:solidFill>
                <a:effectLst>
                  <a:outerShdw blurRad="38100" dist="38100" dir="2700000" algn="tl">
                    <a:srgbClr val="000000">
                      <a:alpha val="43137"/>
                    </a:srgbClr>
                  </a:outerShdw>
                </a:effectLst>
              </a:rPr>
              <a:t>La mouche des </a:t>
            </a:r>
            <a:r>
              <a:rPr lang="fr-FR" sz="4000" dirty="0" smtClean="0">
                <a:solidFill>
                  <a:schemeClr val="tx1"/>
                </a:solidFill>
                <a:effectLst>
                  <a:outerShdw blurRad="38100" dist="38100" dir="2700000" algn="tl">
                    <a:srgbClr val="000000">
                      <a:alpha val="43137"/>
                    </a:srgbClr>
                  </a:outerShdw>
                </a:effectLst>
              </a:rPr>
              <a:t>fruit</a:t>
            </a:r>
            <a:endParaRPr lang="en-US" dirty="0">
              <a:solidFill>
                <a:schemeClr val="tx1"/>
              </a:solidFill>
            </a:endParaRPr>
          </a:p>
        </p:txBody>
      </p:sp>
      <p:pic>
        <p:nvPicPr>
          <p:cNvPr id="119810" name="Picture 2" descr="C:\Users\JC Omba Olenga\Documents\BRAZZA\photos B\IMG_2153.JPG"/>
          <p:cNvPicPr>
            <a:picLocks noGrp="1" noChangeAspect="1" noChangeArrowheads="1"/>
          </p:cNvPicPr>
          <p:nvPr>
            <p:ph idx="1"/>
          </p:nvPr>
        </p:nvPicPr>
        <p:blipFill>
          <a:blip r:embed="rId2" cstate="print">
            <a:lum bright="-20000"/>
          </a:blip>
          <a:srcRect b="14074"/>
          <a:stretch>
            <a:fillRect/>
          </a:stretch>
        </p:blipFill>
        <p:spPr bwMode="auto">
          <a:xfrm>
            <a:off x="1403648" y="1700808"/>
            <a:ext cx="6480720" cy="4176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183880" cy="1051560"/>
          </a:xfrm>
        </p:spPr>
        <p:txBody>
          <a:bodyPr>
            <a:normAutofit/>
          </a:bodyPr>
          <a:lstStyle/>
          <a:p>
            <a:r>
              <a:rPr lang="en-US" sz="2000" dirty="0" smtClean="0">
                <a:solidFill>
                  <a:schemeClr val="tx1"/>
                </a:solidFill>
              </a:rPr>
              <a:t>Mouche blanche</a:t>
            </a:r>
            <a:endParaRPr lang="en-US" sz="2000" dirty="0">
              <a:solidFill>
                <a:schemeClr val="tx1"/>
              </a:solidFill>
            </a:endParaRPr>
          </a:p>
        </p:txBody>
      </p:sp>
      <p:pic>
        <p:nvPicPr>
          <p:cNvPr id="4" name="Espace réservé du contenu 3" descr="F:\DCIM\101MSDCF\DSC01899.JPG"/>
          <p:cNvPicPr>
            <a:picLocks noGrp="1"/>
          </p:cNvPicPr>
          <p:nvPr>
            <p:ph idx="1"/>
          </p:nvPr>
        </p:nvPicPr>
        <p:blipFill>
          <a:blip r:embed="rId2" cstate="print"/>
          <a:srcRect/>
          <a:stretch>
            <a:fillRect/>
          </a:stretch>
        </p:blipFill>
        <p:spPr bwMode="auto">
          <a:xfrm>
            <a:off x="467545" y="1412777"/>
            <a:ext cx="4464496"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p:cNvSpPr txBox="1"/>
          <p:nvPr/>
        </p:nvSpPr>
        <p:spPr>
          <a:xfrm>
            <a:off x="5004048" y="1412776"/>
            <a:ext cx="3528392" cy="4093428"/>
          </a:xfrm>
          <a:prstGeom prst="rect">
            <a:avLst/>
          </a:prstGeom>
          <a:noFill/>
        </p:spPr>
        <p:txBody>
          <a:bodyPr wrap="square" rtlCol="0">
            <a:spAutoFit/>
          </a:bodyPr>
          <a:lstStyle/>
          <a:p>
            <a:pPr algn="just"/>
            <a:r>
              <a:rPr lang="fr-FR" sz="2800" dirty="0" smtClean="0"/>
              <a:t>Les larves apparaissent comme des petits point jaunes blanchâtres disposés  en cercle ou en spirale. </a:t>
            </a:r>
          </a:p>
          <a:p>
            <a:pPr algn="just"/>
            <a:endParaRPr lang="fr-FR" dirty="0" smtClean="0"/>
          </a:p>
          <a:p>
            <a:endParaRPr lang="en-US" dirty="0"/>
          </a:p>
        </p:txBody>
      </p:sp>
      <p:sp>
        <p:nvSpPr>
          <p:cNvPr id="7" name="ZoneTexte 6"/>
          <p:cNvSpPr txBox="1"/>
          <p:nvPr/>
        </p:nvSpPr>
        <p:spPr>
          <a:xfrm>
            <a:off x="467544" y="4941168"/>
            <a:ext cx="8208912" cy="1200329"/>
          </a:xfrm>
          <a:prstGeom prst="rect">
            <a:avLst/>
          </a:prstGeom>
          <a:noFill/>
        </p:spPr>
        <p:txBody>
          <a:bodyPr wrap="square" rtlCol="0">
            <a:spAutoFit/>
          </a:bodyPr>
          <a:lstStyle/>
          <a:p>
            <a:pPr algn="just"/>
            <a:r>
              <a:rPr lang="fr-FR" sz="2400" dirty="0" smtClean="0"/>
              <a:t>Leurs  dommages sont les résultats des effets mécaniques d`innombrables piqûres, soit la toxicité de la salive. </a:t>
            </a:r>
            <a:endParaRPr lang="en-US" sz="2400" dirty="0" smtClean="0"/>
          </a:p>
        </p:txBody>
      </p:sp>
      <p:cxnSp>
        <p:nvCxnSpPr>
          <p:cNvPr id="9" name="Connecteur droit avec flèche 8"/>
          <p:cNvCxnSpPr/>
          <p:nvPr/>
        </p:nvCxnSpPr>
        <p:spPr>
          <a:xfrm rot="5400000" flipH="1" flipV="1">
            <a:off x="1763688" y="3284984"/>
            <a:ext cx="504056" cy="36004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183880" cy="864096"/>
          </a:xfrm>
        </p:spPr>
        <p:txBody>
          <a:bodyPr>
            <a:normAutofit/>
          </a:bodyPr>
          <a:lstStyle/>
          <a:p>
            <a:r>
              <a:rPr lang="fr-FR" sz="2400" dirty="0" smtClean="0">
                <a:solidFill>
                  <a:schemeClr val="tx1"/>
                </a:solidFill>
              </a:rPr>
              <a:t>Les mineuses des feuilles(Aubergine, tomate, gombo, courgette, concombre…)</a:t>
            </a:r>
            <a:endParaRPr lang="en-US" sz="2400" dirty="0">
              <a:solidFill>
                <a:schemeClr val="tx1"/>
              </a:solidFill>
            </a:endParaRPr>
          </a:p>
        </p:txBody>
      </p:sp>
      <p:sp>
        <p:nvSpPr>
          <p:cNvPr id="5" name="ZoneTexte 4"/>
          <p:cNvSpPr txBox="1"/>
          <p:nvPr/>
        </p:nvSpPr>
        <p:spPr>
          <a:xfrm>
            <a:off x="5436096" y="1628800"/>
            <a:ext cx="3168352" cy="3785652"/>
          </a:xfrm>
          <a:prstGeom prst="rect">
            <a:avLst/>
          </a:prstGeom>
          <a:noFill/>
        </p:spPr>
        <p:txBody>
          <a:bodyPr wrap="square" rtlCol="0">
            <a:spAutoFit/>
          </a:bodyPr>
          <a:lstStyle/>
          <a:p>
            <a:pPr algn="just"/>
            <a:r>
              <a:rPr lang="fr-FR" sz="2000" dirty="0" smtClean="0"/>
              <a:t>Ces mouches sont des phytophages. Les larves s`installent dans l`épaisseur des tissus végétaux dans les quels elles creusent les galeries. Certaines espèces sont très nuisibles quand elles pullulent surtout sur les stades les plus jeunes des plantes</a:t>
            </a:r>
            <a:endParaRPr lang="en-US" sz="2000" dirty="0"/>
          </a:p>
        </p:txBody>
      </p:sp>
      <p:pic>
        <p:nvPicPr>
          <p:cNvPr id="7" name="Image 6" descr="E:\DCIM\101MSDCF\DSC01906.JPG"/>
          <p:cNvPicPr/>
          <p:nvPr/>
        </p:nvPicPr>
        <p:blipFill>
          <a:blip r:embed="rId2" cstate="print">
            <a:lum bright="-10000"/>
          </a:blip>
          <a:srcRect l="33016" t="30303"/>
          <a:stretch>
            <a:fillRect/>
          </a:stretch>
        </p:blipFill>
        <p:spPr bwMode="auto">
          <a:xfrm>
            <a:off x="467544" y="1988840"/>
            <a:ext cx="4752528" cy="352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183880" cy="1051560"/>
          </a:xfrm>
        </p:spPr>
        <p:txBody>
          <a:bodyPr>
            <a:normAutofit/>
          </a:bodyPr>
          <a:lstStyle/>
          <a:p>
            <a:r>
              <a:rPr lang="fr-FR" dirty="0" smtClean="0">
                <a:solidFill>
                  <a:schemeClr val="tx1"/>
                </a:solidFill>
              </a:rPr>
              <a:t>Les mineuses</a:t>
            </a:r>
            <a:endParaRPr lang="en-US" dirty="0">
              <a:solidFill>
                <a:schemeClr val="tx1"/>
              </a:solidFill>
            </a:endParaRPr>
          </a:p>
        </p:txBody>
      </p:sp>
      <p:pic>
        <p:nvPicPr>
          <p:cNvPr id="4" name="Picture 5" descr="Photo Mbanza 131006 011"/>
          <p:cNvPicPr>
            <a:picLocks noGrp="1" noChangeAspect="1" noChangeArrowheads="1"/>
          </p:cNvPicPr>
          <p:nvPr>
            <p:ph idx="1"/>
          </p:nvPr>
        </p:nvPicPr>
        <p:blipFill>
          <a:blip r:embed="rId2" cstate="print"/>
          <a:srcRect/>
          <a:stretch>
            <a:fillRect/>
          </a:stretch>
        </p:blipFill>
        <p:spPr bwMode="auto">
          <a:xfrm>
            <a:off x="539552" y="1412776"/>
            <a:ext cx="4160520" cy="3121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755576" y="4725144"/>
            <a:ext cx="7200800" cy="1477328"/>
          </a:xfrm>
          <a:prstGeom prst="rect">
            <a:avLst/>
          </a:prstGeom>
          <a:noFill/>
        </p:spPr>
        <p:txBody>
          <a:bodyPr wrap="square" rtlCol="0">
            <a:spAutoFit/>
          </a:bodyPr>
          <a:lstStyle/>
          <a:p>
            <a:r>
              <a:rPr lang="fr-FR" sz="2400" dirty="0" smtClean="0"/>
              <a:t>Les  infestations sont plus importantes dans les parties du champ ombragé et dans les parcelles bien abritées des vents.</a:t>
            </a:r>
            <a:endParaRPr lang="en-US" sz="2400" dirty="0" smtClean="0"/>
          </a:p>
          <a:p>
            <a:endParaRPr lang="en-US" dirty="0"/>
          </a:p>
        </p:txBody>
      </p:sp>
      <p:pic>
        <p:nvPicPr>
          <p:cNvPr id="6" name="Picture 4" descr="Photo Mbanza 131006 012"/>
          <p:cNvPicPr>
            <a:picLocks noChangeAspect="1" noChangeArrowheads="1"/>
          </p:cNvPicPr>
          <p:nvPr/>
        </p:nvPicPr>
        <p:blipFill>
          <a:blip r:embed="rId3" cstate="print"/>
          <a:srcRect/>
          <a:stretch>
            <a:fillRect/>
          </a:stretch>
        </p:blipFill>
        <p:spPr bwMode="auto">
          <a:xfrm>
            <a:off x="5364088" y="1340768"/>
            <a:ext cx="3096344" cy="3187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332656"/>
            <a:ext cx="8183880" cy="1008112"/>
          </a:xfrm>
        </p:spPr>
        <p:txBody>
          <a:bodyPr>
            <a:normAutofit fontScale="90000"/>
          </a:bodyPr>
          <a:lstStyle/>
          <a:p>
            <a:r>
              <a:rPr lang="fr-FR" sz="2400" dirty="0" smtClean="0">
                <a:solidFill>
                  <a:schemeClr val="tx1"/>
                </a:solidFill>
              </a:rPr>
              <a:t>Les punaises (Aubergine, Amarante, concombre, poivron)</a:t>
            </a:r>
            <a:r>
              <a:rPr lang="fr-FR" sz="2400" dirty="0" smtClean="0"/>
              <a:t/>
            </a:r>
            <a:br>
              <a:rPr lang="fr-FR" sz="2400" dirty="0" smtClean="0"/>
            </a:br>
            <a:endParaRPr lang="en-US" sz="2400" dirty="0"/>
          </a:p>
        </p:txBody>
      </p:sp>
      <p:pic>
        <p:nvPicPr>
          <p:cNvPr id="4" name="Espace réservé du contenu 3" descr="Figure 11. Punaise terne adulte sur un poivron"/>
          <p:cNvPicPr>
            <a:picLocks noGrp="1"/>
          </p:cNvPicPr>
          <p:nvPr>
            <p:ph idx="1"/>
          </p:nvPr>
        </p:nvPicPr>
        <p:blipFill>
          <a:blip r:embed="rId2" cstate="print"/>
          <a:srcRect/>
          <a:stretch>
            <a:fillRect/>
          </a:stretch>
        </p:blipFill>
        <p:spPr bwMode="auto">
          <a:xfrm>
            <a:off x="467544" y="1124744"/>
            <a:ext cx="3024336" cy="2574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descr="Figure 10. Dégâts de la punaise terne sur des boutons floraux d’aubergine"/>
          <p:cNvPicPr/>
          <p:nvPr/>
        </p:nvPicPr>
        <p:blipFill>
          <a:blip r:embed="rId3" cstate="print"/>
          <a:srcRect/>
          <a:stretch>
            <a:fillRect/>
          </a:stretch>
        </p:blipFill>
        <p:spPr bwMode="auto">
          <a:xfrm>
            <a:off x="5220072" y="3717032"/>
            <a:ext cx="3240360"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a:off x="3851920" y="692696"/>
            <a:ext cx="4680520" cy="3046988"/>
          </a:xfrm>
          <a:prstGeom prst="rect">
            <a:avLst/>
          </a:prstGeom>
          <a:noFill/>
        </p:spPr>
        <p:txBody>
          <a:bodyPr wrap="square" rtlCol="0">
            <a:spAutoFit/>
          </a:bodyPr>
          <a:lstStyle/>
          <a:p>
            <a:r>
              <a:rPr lang="fr-FR" sz="2400" dirty="0" smtClean="0"/>
              <a:t>Les larves et les adultes piquent les feuilles et les pétioles et sucent la sève, provoquant le flétrissement et le dépérissement des organes atteints. Ces insectes sont souvent nauséabonds</a:t>
            </a:r>
            <a:endParaRPr lang="en-US" sz="2400" dirty="0"/>
          </a:p>
        </p:txBody>
      </p:sp>
      <p:pic>
        <p:nvPicPr>
          <p:cNvPr id="9" name="Image 8" descr="Figure 1. Adulte et nymphe de la punaise terne"/>
          <p:cNvPicPr/>
          <p:nvPr/>
        </p:nvPicPr>
        <p:blipFill>
          <a:blip r:embed="rId4" cstate="print"/>
          <a:srcRect l="45704" t="31183" b="5376"/>
          <a:stretch>
            <a:fillRect/>
          </a:stretch>
        </p:blipFill>
        <p:spPr bwMode="auto">
          <a:xfrm>
            <a:off x="467544" y="2996952"/>
            <a:ext cx="1504950" cy="1123950"/>
          </a:xfrm>
          <a:prstGeom prst="rect">
            <a:avLst/>
          </a:prstGeom>
          <a:noFill/>
          <a:ln w="9525">
            <a:noFill/>
            <a:miter lim="800000"/>
            <a:headEnd/>
            <a:tailEnd/>
          </a:ln>
        </p:spPr>
      </p:pic>
      <p:sp>
        <p:nvSpPr>
          <p:cNvPr id="11" name="ZoneTexte 10"/>
          <p:cNvSpPr txBox="1"/>
          <p:nvPr/>
        </p:nvSpPr>
        <p:spPr>
          <a:xfrm>
            <a:off x="467544" y="4149080"/>
            <a:ext cx="4176464" cy="1477328"/>
          </a:xfrm>
          <a:prstGeom prst="rect">
            <a:avLst/>
          </a:prstGeom>
          <a:noFill/>
        </p:spPr>
        <p:txBody>
          <a:bodyPr wrap="square" rtlCol="0">
            <a:spAutoFit/>
          </a:bodyPr>
          <a:lstStyle/>
          <a:p>
            <a:r>
              <a:rPr lang="fr-FR" sz="2400" dirty="0" smtClean="0"/>
              <a:t>des taches brouillées peuvent apparaître sur les fruits de ces  espèces.</a:t>
            </a:r>
            <a:endParaRPr lang="en-US" sz="2400"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500042"/>
            <a:ext cx="8183880" cy="765808"/>
          </a:xfrm>
        </p:spPr>
        <p:txBody>
          <a:bodyPr>
            <a:normAutofit/>
          </a:bodyPr>
          <a:lstStyle/>
          <a:p>
            <a:pPr algn="ctr"/>
            <a:r>
              <a:rPr lang="fr-FR" sz="2800" b="0" u="sng" dirty="0" smtClean="0">
                <a:solidFill>
                  <a:schemeClr val="tx1"/>
                </a:solidFill>
              </a:rPr>
              <a:t>DEFINITION</a:t>
            </a:r>
            <a:endParaRPr lang="fr-FR" sz="2800" b="0" u="sng" dirty="0">
              <a:solidFill>
                <a:schemeClr val="tx1"/>
              </a:solidFill>
            </a:endParaRPr>
          </a:p>
        </p:txBody>
      </p:sp>
      <p:sp>
        <p:nvSpPr>
          <p:cNvPr id="3" name="Espace réservé du contenu 2"/>
          <p:cNvSpPr>
            <a:spLocks noGrp="1"/>
          </p:cNvSpPr>
          <p:nvPr>
            <p:ph idx="1"/>
          </p:nvPr>
        </p:nvSpPr>
        <p:spPr>
          <a:xfrm>
            <a:off x="500034" y="1571612"/>
            <a:ext cx="8183880" cy="3041524"/>
          </a:xfrm>
        </p:spPr>
        <p:txBody>
          <a:bodyPr>
            <a:normAutofit/>
          </a:bodyPr>
          <a:lstStyle/>
          <a:p>
            <a:pPr algn="just">
              <a:buNone/>
            </a:pPr>
            <a:r>
              <a:rPr lang="fr-FR" dirty="0" smtClean="0"/>
              <a:t>  Les bio pesticides sont des préparations de produits naturels</a:t>
            </a:r>
            <a:r>
              <a:rPr lang="fr-BE" dirty="0" smtClean="0"/>
              <a:t> d’origine végétale, animale et minérale qui sont généralement considérés comme moins agressifs pour l’environnement car ils se dégradent facilement.</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8183880" cy="1296144"/>
          </a:xfrm>
        </p:spPr>
        <p:txBody>
          <a:bodyPr>
            <a:normAutofit fontScale="90000"/>
          </a:bodyPr>
          <a:lstStyle/>
          <a:p>
            <a:r>
              <a:rPr lang="fr-FR" sz="3100" dirty="0" smtClean="0">
                <a:solidFill>
                  <a:schemeClr val="tx1"/>
                </a:solidFill>
              </a:rPr>
              <a:t>Les thrips (</a:t>
            </a:r>
            <a:r>
              <a:rPr lang="fr-FR" sz="3100" b="0" dirty="0" smtClean="0">
                <a:solidFill>
                  <a:schemeClr val="tx1"/>
                </a:solidFill>
              </a:rPr>
              <a:t>oignon, ciboule, ciboulette, poireau)</a:t>
            </a:r>
            <a:r>
              <a:rPr lang="fr-FR" dirty="0" smtClean="0"/>
              <a:t/>
            </a:r>
            <a:br>
              <a:rPr lang="fr-FR" dirty="0" smtClean="0"/>
            </a:br>
            <a:endParaRPr lang="en-US" dirty="0"/>
          </a:p>
        </p:txBody>
      </p:sp>
      <p:pic>
        <p:nvPicPr>
          <p:cNvPr id="4" name="Espace réservé du contenu 3" descr="http://www.quenovel.be/Horticole/hortiimages/pquerep/12%2016%2007%20Napomyza%202.JPG"/>
          <p:cNvPicPr>
            <a:picLocks noGrp="1"/>
          </p:cNvPicPr>
          <p:nvPr>
            <p:ph idx="1"/>
          </p:nvPr>
        </p:nvPicPr>
        <p:blipFill>
          <a:blip r:embed="rId2" cstate="print"/>
          <a:srcRect t="13542" r="22344" b="5417"/>
          <a:stretch>
            <a:fillRect/>
          </a:stretch>
        </p:blipFill>
        <p:spPr bwMode="auto">
          <a:xfrm>
            <a:off x="539552" y="1628800"/>
            <a:ext cx="2880320"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635896" y="1628800"/>
            <a:ext cx="4752528" cy="3046988"/>
          </a:xfrm>
          <a:prstGeom prst="rect">
            <a:avLst/>
          </a:prstGeom>
        </p:spPr>
        <p:txBody>
          <a:bodyPr wrap="square">
            <a:spAutoFit/>
          </a:bodyPr>
          <a:lstStyle/>
          <a:p>
            <a:pPr algn="just"/>
            <a:r>
              <a:rPr lang="fr-FR" sz="2800" dirty="0" smtClean="0"/>
              <a:t>L`insecte crible  les feuilles des minuscules piqûres. Ses piqûres entraînent une décoloration localisée du feuillage</a:t>
            </a:r>
            <a:endParaRPr lang="en-US" sz="2800" dirty="0" smtClean="0"/>
          </a:p>
          <a:p>
            <a:endParaRPr lang="fr-FR" sz="2400" dirty="0" smtClean="0"/>
          </a:p>
        </p:txBody>
      </p:sp>
      <p:sp>
        <p:nvSpPr>
          <p:cNvPr id="7" name="Rectangle 6"/>
          <p:cNvSpPr/>
          <p:nvPr/>
        </p:nvSpPr>
        <p:spPr>
          <a:xfrm>
            <a:off x="467544" y="4293096"/>
            <a:ext cx="8280920" cy="1815882"/>
          </a:xfrm>
          <a:prstGeom prst="rect">
            <a:avLst/>
          </a:prstGeom>
        </p:spPr>
        <p:txBody>
          <a:bodyPr wrap="square">
            <a:spAutoFit/>
          </a:bodyPr>
          <a:lstStyle/>
          <a:p>
            <a:r>
              <a:rPr lang="fr-FR" sz="2800" dirty="0" smtClean="0"/>
              <a:t>Ses piqûres entraînent une décoloration localisée du feuillage Une invasion non maîtrisée entraîne une sévère réduction de rendement. </a:t>
            </a:r>
            <a:endParaRPr lang="en-US" sz="2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404664"/>
            <a:ext cx="8183880" cy="1051560"/>
          </a:xfrm>
        </p:spPr>
        <p:txBody>
          <a:bodyPr/>
          <a:lstStyle/>
          <a:p>
            <a:r>
              <a:rPr lang="fr-FR" dirty="0" smtClean="0">
                <a:solidFill>
                  <a:schemeClr val="tx1"/>
                </a:solidFill>
              </a:rPr>
              <a:t>Les thrips (suite)</a:t>
            </a:r>
            <a:endParaRPr lang="en-US" dirty="0"/>
          </a:p>
        </p:txBody>
      </p:sp>
      <p:pic>
        <p:nvPicPr>
          <p:cNvPr id="4" name="Espace réservé du contenu 3" descr="C:\Users\JC Omba Olenga\Documents\BRAZZA\photos B\IMG_2147.JPG"/>
          <p:cNvPicPr>
            <a:picLocks noGrp="1"/>
          </p:cNvPicPr>
          <p:nvPr>
            <p:ph idx="1"/>
          </p:nvPr>
        </p:nvPicPr>
        <p:blipFill>
          <a:blip r:embed="rId2" cstate="print">
            <a:lum contrast="30000"/>
          </a:blip>
          <a:srcRect l="42713" t="33703" r="15404" b="14412"/>
          <a:stretch>
            <a:fillRect/>
          </a:stretch>
        </p:blipFill>
        <p:spPr bwMode="auto">
          <a:xfrm>
            <a:off x="827584" y="1988840"/>
            <a:ext cx="4320480"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5436096" y="1628800"/>
            <a:ext cx="3707904" cy="4401205"/>
          </a:xfrm>
          <a:prstGeom prst="rect">
            <a:avLst/>
          </a:prstGeom>
        </p:spPr>
        <p:txBody>
          <a:bodyPr wrap="square">
            <a:spAutoFit/>
          </a:bodyPr>
          <a:lstStyle/>
          <a:p>
            <a:r>
              <a:rPr lang="fr-FR" sz="2800" dirty="0" smtClean="0"/>
              <a:t>Une attaque sur jeunes plantules peut provoquer la destruction de la culture. Les blessures occasionnées provoquent l`installation des maladies foliaires.</a:t>
            </a:r>
            <a:endParaRPr lang="en-US"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548680"/>
            <a:ext cx="8352928" cy="4955203"/>
          </a:xfrm>
          <a:prstGeom prst="rect">
            <a:avLst/>
          </a:prstGeom>
        </p:spPr>
        <p:txBody>
          <a:bodyPr wrap="square">
            <a:spAutoFit/>
          </a:bodyPr>
          <a:lstStyle/>
          <a:p>
            <a:pPr algn="just"/>
            <a:endParaRPr lang="fr-FR" sz="2400" dirty="0" smtClean="0"/>
          </a:p>
          <a:p>
            <a:r>
              <a:rPr lang="fr-FR" sz="3200" b="1" dirty="0" smtClean="0"/>
              <a:t>La cochenille </a:t>
            </a:r>
            <a:r>
              <a:rPr lang="fr-FR" sz="3200" dirty="0" smtClean="0"/>
              <a:t>(oseille, gombo)</a:t>
            </a:r>
          </a:p>
          <a:p>
            <a:endParaRPr lang="fr-FR" sz="3200" dirty="0" smtClean="0"/>
          </a:p>
          <a:p>
            <a:r>
              <a:rPr lang="fr-FR" sz="3200" dirty="0" smtClean="0"/>
              <a:t>Elles produisent de miellat qui attire les fourmis et sur le quel se développe un champignon responsable de la fumagine (couche noire sur les feuilles et tiges des plantes). </a:t>
            </a:r>
          </a:p>
          <a:p>
            <a:pPr algn="just"/>
            <a:endParaRPr lang="en-US" sz="3200" dirty="0" smtClean="0"/>
          </a:p>
          <a:p>
            <a:pPr lvl="0"/>
            <a:endParaRPr lang="fr-FR" dirty="0" smtClean="0"/>
          </a:p>
          <a:p>
            <a:pPr lvl="0"/>
            <a:endParaRPr lang="fr-FR"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399904" cy="5832648"/>
          </a:xfrm>
        </p:spPr>
        <p:txBody>
          <a:bodyPr/>
          <a:lstStyle/>
          <a:p>
            <a:pPr>
              <a:buNone/>
            </a:pPr>
            <a:r>
              <a:rPr lang="fr-FR" sz="2400" b="1" dirty="0" smtClean="0"/>
              <a:t>2. Les acariens </a:t>
            </a:r>
          </a:p>
          <a:p>
            <a:pPr>
              <a:buNone/>
            </a:pPr>
            <a:r>
              <a:rPr lang="fr-FR" sz="2000" b="1" dirty="0" smtClean="0">
                <a:effectLst>
                  <a:outerShdw blurRad="38100" dist="38100" dir="2700000" algn="tl">
                    <a:srgbClr val="000000">
                      <a:alpha val="43137"/>
                    </a:srgbClr>
                  </a:outerShdw>
                </a:effectLst>
              </a:rPr>
              <a:t>	  Araignée rouge</a:t>
            </a:r>
            <a:r>
              <a:rPr lang="fr-FR" sz="2000" dirty="0" smtClean="0"/>
              <a:t> (aubergine, tomate, piment, poivron, concombre, gombo…)  </a:t>
            </a:r>
          </a:p>
          <a:p>
            <a:pPr lvl="0">
              <a:buNone/>
            </a:pPr>
            <a:r>
              <a:rPr lang="fr-FR" dirty="0" smtClean="0"/>
              <a:t> </a:t>
            </a:r>
          </a:p>
          <a:p>
            <a:pPr lvl="0">
              <a:buNone/>
            </a:pPr>
            <a:endParaRPr lang="fr-FR" dirty="0" smtClean="0"/>
          </a:p>
          <a:p>
            <a:endParaRPr lang="fr-FR" dirty="0" smtClean="0"/>
          </a:p>
          <a:p>
            <a:endParaRPr lang="fr-FR" dirty="0" smtClean="0"/>
          </a:p>
          <a:p>
            <a:pPr lvl="0">
              <a:buNone/>
            </a:pPr>
            <a:endParaRPr lang="fr-FR" dirty="0"/>
          </a:p>
        </p:txBody>
      </p:sp>
      <p:pic>
        <p:nvPicPr>
          <p:cNvPr id="4" name="Espace réservé du contenu 3" descr="C:\Documents and Settings\Administrateur\Mes documents\Mes images\Picture Package\'11_06_28_01\DCIM\101MSDCF\DSC01453.JPG"/>
          <p:cNvPicPr>
            <a:picLocks/>
          </p:cNvPicPr>
          <p:nvPr/>
        </p:nvPicPr>
        <p:blipFill>
          <a:blip r:embed="rId2" cstate="print">
            <a:lum contrast="40000"/>
          </a:blip>
          <a:srcRect l="21322" t="25771" r="25455" b="12775"/>
          <a:stretch>
            <a:fillRect/>
          </a:stretch>
        </p:blipFill>
        <p:spPr bwMode="auto">
          <a:xfrm>
            <a:off x="395536" y="1772816"/>
            <a:ext cx="3168352"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3779912" y="1412776"/>
            <a:ext cx="4824536" cy="4955203"/>
          </a:xfrm>
          <a:prstGeom prst="rect">
            <a:avLst/>
          </a:prstGeom>
          <a:noFill/>
        </p:spPr>
        <p:txBody>
          <a:bodyPr wrap="square" rtlCol="0">
            <a:spAutoFit/>
          </a:bodyPr>
          <a:lstStyle/>
          <a:p>
            <a:pPr algn="just"/>
            <a:r>
              <a:rPr lang="fr-FR" sz="2800" dirty="0" smtClean="0"/>
              <a:t>Les acariens vivent à la face inferieurs des feuilles et causent des taches jaunes, rouges ou blanches. Cela  est plus souvent accompagné des déformations, desséchement et affaiblissement de la plante.</a:t>
            </a:r>
          </a:p>
          <a:p>
            <a:endParaRPr lang="fr-FR" dirty="0" smtClean="0"/>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183880" cy="792088"/>
          </a:xfrm>
        </p:spPr>
        <p:txBody>
          <a:bodyPr>
            <a:normAutofit/>
          </a:bodyPr>
          <a:lstStyle/>
          <a:p>
            <a:r>
              <a:rPr lang="fr-FR" dirty="0" smtClean="0">
                <a:effectLst>
                  <a:outerShdw blurRad="38100" dist="38100" dir="2700000" algn="tl">
                    <a:srgbClr val="000000">
                      <a:alpha val="43137"/>
                    </a:srgbClr>
                  </a:outerShdw>
                </a:effectLst>
              </a:rPr>
              <a:t> </a:t>
            </a:r>
            <a:r>
              <a:rPr lang="fr-FR" dirty="0" smtClean="0">
                <a:solidFill>
                  <a:schemeClr val="tx1"/>
                </a:solidFill>
                <a:effectLst>
                  <a:outerShdw blurRad="38100" dist="38100" dir="2700000" algn="tl">
                    <a:srgbClr val="000000">
                      <a:alpha val="43137"/>
                    </a:srgbClr>
                  </a:outerShdw>
                </a:effectLst>
              </a:rPr>
              <a:t>Araignée rouge </a:t>
            </a:r>
            <a:r>
              <a:rPr lang="fr-FR" dirty="0" smtClean="0">
                <a:solidFill>
                  <a:schemeClr val="tx1"/>
                </a:solidFill>
              </a:rPr>
              <a:t>(tomate)</a:t>
            </a:r>
            <a:endParaRPr lang="en-US" dirty="0">
              <a:solidFill>
                <a:schemeClr val="tx1"/>
              </a:solidFill>
            </a:endParaRPr>
          </a:p>
        </p:txBody>
      </p:sp>
      <p:pic>
        <p:nvPicPr>
          <p:cNvPr id="4" name="Espace réservé du contenu 3" descr="C:\Users\FAO\Pictures\09-11-2009\DSC00094.JPG"/>
          <p:cNvPicPr>
            <a:picLocks noGrp="1"/>
          </p:cNvPicPr>
          <p:nvPr>
            <p:ph idx="1"/>
          </p:nvPr>
        </p:nvPicPr>
        <p:blipFill>
          <a:blip r:embed="rId2" cstate="print"/>
          <a:srcRect t="28736" r="9418"/>
          <a:stretch>
            <a:fillRect/>
          </a:stretch>
        </p:blipFill>
        <p:spPr bwMode="auto">
          <a:xfrm>
            <a:off x="1547664" y="1484784"/>
            <a:ext cx="5040560"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323528" y="4797152"/>
            <a:ext cx="8280920" cy="1200329"/>
          </a:xfrm>
          <a:prstGeom prst="rect">
            <a:avLst/>
          </a:prstGeom>
          <a:noFill/>
        </p:spPr>
        <p:txBody>
          <a:bodyPr wrap="square" rtlCol="0">
            <a:spAutoFit/>
          </a:bodyPr>
          <a:lstStyle/>
          <a:p>
            <a:pPr algn="just"/>
            <a:r>
              <a:rPr lang="fr-FR" sz="2400" dirty="0" smtClean="0"/>
              <a:t>Si l`attaque est plus forte, toute la feuille est avahie, des toiles tissées apparaissent et les feuilles tombent</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404664"/>
            <a:ext cx="7751832" cy="1051560"/>
          </a:xfrm>
        </p:spPr>
        <p:txBody>
          <a:bodyPr>
            <a:normAutofit fontScale="90000"/>
          </a:bodyPr>
          <a:lstStyle/>
          <a:p>
            <a:pPr lvl="0"/>
            <a:r>
              <a:rPr lang="fr-FR" dirty="0" smtClean="0">
                <a:solidFill>
                  <a:schemeClr val="tx1"/>
                </a:solidFill>
              </a:rPr>
              <a:t>3. Les champignons</a:t>
            </a:r>
            <a:r>
              <a:rPr lang="fr-FR" dirty="0" smtClean="0"/>
              <a:t/>
            </a:r>
            <a:br>
              <a:rPr lang="fr-FR" dirty="0" smtClean="0"/>
            </a:br>
            <a:endParaRPr lang="en-US" dirty="0"/>
          </a:p>
        </p:txBody>
      </p:sp>
      <p:sp>
        <p:nvSpPr>
          <p:cNvPr id="3" name="Espace réservé du contenu 2"/>
          <p:cNvSpPr>
            <a:spLocks noGrp="1"/>
          </p:cNvSpPr>
          <p:nvPr>
            <p:ph idx="1"/>
          </p:nvPr>
        </p:nvSpPr>
        <p:spPr>
          <a:xfrm>
            <a:off x="467544" y="1628800"/>
            <a:ext cx="8183880" cy="4187952"/>
          </a:xfrm>
        </p:spPr>
        <p:txBody>
          <a:bodyPr/>
          <a:lstStyle/>
          <a:p>
            <a:r>
              <a:rPr lang="fr-FR" b="1" dirty="0" smtClean="0">
                <a:effectLst>
                  <a:outerShdw blurRad="38100" dist="38100" dir="2700000" algn="tl">
                    <a:srgbClr val="000000">
                      <a:alpha val="43137"/>
                    </a:srgbClr>
                  </a:outerShdw>
                </a:effectLst>
              </a:rPr>
              <a:t>La rouille </a:t>
            </a:r>
            <a:r>
              <a:rPr lang="fr-FR" dirty="0" smtClean="0"/>
              <a:t>(aubergine, baselle, oseille</a:t>
            </a:r>
            <a:endParaRPr lang="en-US" dirty="0"/>
          </a:p>
        </p:txBody>
      </p:sp>
      <p:pic>
        <p:nvPicPr>
          <p:cNvPr id="5" name="Image 4" descr="C:\Users\FAO\Pictures\photo tadi coco 126.jpg"/>
          <p:cNvPicPr/>
          <p:nvPr/>
        </p:nvPicPr>
        <p:blipFill>
          <a:blip r:embed="rId2" cstate="print"/>
          <a:srcRect/>
          <a:stretch>
            <a:fillRect/>
          </a:stretch>
        </p:blipFill>
        <p:spPr bwMode="auto">
          <a:xfrm>
            <a:off x="467544" y="2348880"/>
            <a:ext cx="2952328"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3635896" y="2348880"/>
            <a:ext cx="5328592" cy="1815882"/>
          </a:xfrm>
          <a:prstGeom prst="rect">
            <a:avLst/>
          </a:prstGeom>
          <a:noFill/>
        </p:spPr>
        <p:txBody>
          <a:bodyPr wrap="square" rtlCol="0">
            <a:spAutoFit/>
          </a:bodyPr>
          <a:lstStyle/>
          <a:p>
            <a:r>
              <a:rPr lang="fr-FR" sz="2800" dirty="0" smtClean="0"/>
              <a:t>A la face supérieure des feuilles on aperçoit des taches chlorotiques à jaunâtres, arrondies. </a:t>
            </a:r>
            <a:endParaRPr lang="en-US" sz="2800" dirty="0"/>
          </a:p>
        </p:txBody>
      </p:sp>
      <p:sp>
        <p:nvSpPr>
          <p:cNvPr id="7" name="ZoneTexte 6"/>
          <p:cNvSpPr txBox="1"/>
          <p:nvPr/>
        </p:nvSpPr>
        <p:spPr>
          <a:xfrm>
            <a:off x="539552" y="4725144"/>
            <a:ext cx="8280920" cy="1200329"/>
          </a:xfrm>
          <a:prstGeom prst="rect">
            <a:avLst/>
          </a:prstGeom>
          <a:noFill/>
        </p:spPr>
        <p:txBody>
          <a:bodyPr wrap="square" rtlCol="0">
            <a:spAutoFit/>
          </a:bodyPr>
          <a:lstStyle/>
          <a:p>
            <a:r>
              <a:rPr lang="fr-FR" sz="2400" dirty="0" smtClean="0"/>
              <a:t>A la face inferieure, les taches sont convexes et recouvertes des petites pustules, groupées et déhiscentes, libérant une poudre jaune orangé.</a:t>
            </a: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8183880" cy="1051560"/>
          </a:xfrm>
        </p:spPr>
        <p:txBody>
          <a:bodyPr/>
          <a:lstStyle/>
          <a:p>
            <a:pPr algn="ctr"/>
            <a:r>
              <a:rPr lang="fr-FR" dirty="0" smtClean="0">
                <a:solidFill>
                  <a:schemeClr val="tx1"/>
                </a:solidFill>
              </a:rPr>
              <a:t>Rouille sur la baselle</a:t>
            </a:r>
            <a:endParaRPr lang="fr-FR" dirty="0">
              <a:solidFill>
                <a:schemeClr val="tx1"/>
              </a:solidFill>
            </a:endParaRPr>
          </a:p>
        </p:txBody>
      </p:sp>
      <p:pic>
        <p:nvPicPr>
          <p:cNvPr id="4" name="Picture 2" descr="Lubumbashi AT 051006 076"/>
          <p:cNvPicPr>
            <a:picLocks noGrp="1" noChangeAspect="1" noChangeArrowheads="1"/>
          </p:cNvPicPr>
          <p:nvPr>
            <p:ph idx="1"/>
          </p:nvPr>
        </p:nvPicPr>
        <p:blipFill>
          <a:blip r:embed="rId2" cstate="print"/>
          <a:srcRect/>
          <a:stretch>
            <a:fillRect/>
          </a:stretch>
        </p:blipFill>
        <p:spPr bwMode="auto">
          <a:xfrm>
            <a:off x="467544" y="1196752"/>
            <a:ext cx="4032448" cy="3203420"/>
          </a:xfrm>
          <a:prstGeom prst="rect">
            <a:avLst/>
          </a:prstGeom>
          <a:noFill/>
        </p:spPr>
      </p:pic>
      <p:pic>
        <p:nvPicPr>
          <p:cNvPr id="5" name="Picture 3" descr="Lubumbashi AT 051006 077"/>
          <p:cNvPicPr>
            <a:picLocks noChangeAspect="1" noChangeArrowheads="1"/>
          </p:cNvPicPr>
          <p:nvPr/>
        </p:nvPicPr>
        <p:blipFill>
          <a:blip r:embed="rId3" cstate="print"/>
          <a:srcRect/>
          <a:stretch>
            <a:fillRect/>
          </a:stretch>
        </p:blipFill>
        <p:spPr bwMode="auto">
          <a:xfrm>
            <a:off x="4716016" y="2924944"/>
            <a:ext cx="4160837" cy="312102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76672"/>
            <a:ext cx="8183880" cy="1051560"/>
          </a:xfrm>
        </p:spPr>
        <p:txBody>
          <a:bodyPr>
            <a:normAutofit fontScale="90000"/>
          </a:bodyPr>
          <a:lstStyle/>
          <a:p>
            <a:r>
              <a:rPr lang="fr-FR" dirty="0" smtClean="0">
                <a:solidFill>
                  <a:schemeClr val="tx1"/>
                </a:solidFill>
                <a:effectLst>
                  <a:outerShdw blurRad="38100" dist="38100" dir="2700000" algn="tl">
                    <a:srgbClr val="000000">
                      <a:alpha val="43137"/>
                    </a:srgbClr>
                  </a:outerShdw>
                </a:effectLst>
              </a:rPr>
              <a:t>Fonte de semis</a:t>
            </a:r>
            <a:br>
              <a:rPr lang="fr-FR" dirty="0" smtClean="0">
                <a:solidFill>
                  <a:schemeClr val="tx1"/>
                </a:solidFill>
                <a:effectLst>
                  <a:outerShdw blurRad="38100" dist="38100" dir="2700000" algn="tl">
                    <a:srgbClr val="000000">
                      <a:alpha val="43137"/>
                    </a:srgbClr>
                  </a:outerShdw>
                </a:effectLst>
              </a:rPr>
            </a:br>
            <a:endParaRPr lang="en-US" dirty="0">
              <a:solidFill>
                <a:schemeClr val="tx1"/>
              </a:solidFill>
            </a:endParaRPr>
          </a:p>
        </p:txBody>
      </p:sp>
      <p:pic>
        <p:nvPicPr>
          <p:cNvPr id="4" name="Espace réservé du contenu 3" descr="F:\DCIM\101MSDCF\DSC01918.JPG"/>
          <p:cNvPicPr>
            <a:picLocks noGrp="1"/>
          </p:cNvPicPr>
          <p:nvPr>
            <p:ph idx="1"/>
          </p:nvPr>
        </p:nvPicPr>
        <p:blipFill>
          <a:blip r:embed="rId2" cstate="print"/>
          <a:srcRect/>
          <a:stretch>
            <a:fillRect/>
          </a:stretch>
        </p:blipFill>
        <p:spPr bwMode="auto">
          <a:xfrm>
            <a:off x="1475656" y="1196752"/>
            <a:ext cx="4896544"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67544" y="4581128"/>
            <a:ext cx="8280920" cy="1384995"/>
          </a:xfrm>
          <a:prstGeom prst="rect">
            <a:avLst/>
          </a:prstGeom>
        </p:spPr>
        <p:txBody>
          <a:bodyPr wrap="square">
            <a:spAutoFit/>
          </a:bodyPr>
          <a:lstStyle/>
          <a:p>
            <a:pPr algn="just"/>
            <a:r>
              <a:rPr lang="fr-FR" sz="2800" dirty="0" smtClean="0"/>
              <a:t>Apres la germination des graines, les plantules sont atteintes de pourriture, localisée au niveau du collet ou généralisée</a:t>
            </a:r>
            <a:endParaRPr lang="fr-FR"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Documents and Settings\Administrateur\Mes documents\Mes images\Picture Package\'11_06_28_01\DCIM\101MSDCF\DSC01500.JPG"/>
          <p:cNvPicPr>
            <a:picLocks noGrp="1"/>
          </p:cNvPicPr>
          <p:nvPr>
            <p:ph idx="1"/>
          </p:nvPr>
        </p:nvPicPr>
        <p:blipFill>
          <a:blip r:embed="rId2" cstate="print"/>
          <a:srcRect r="43802"/>
          <a:stretch>
            <a:fillRect/>
          </a:stretch>
        </p:blipFill>
        <p:spPr bwMode="auto">
          <a:xfrm>
            <a:off x="611560" y="1628800"/>
            <a:ext cx="3143272" cy="300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p:cNvSpPr txBox="1"/>
          <p:nvPr/>
        </p:nvSpPr>
        <p:spPr>
          <a:xfrm>
            <a:off x="571472" y="500042"/>
            <a:ext cx="5728720" cy="677108"/>
          </a:xfrm>
          <a:prstGeom prst="rect">
            <a:avLst/>
          </a:prstGeom>
          <a:noFill/>
        </p:spPr>
        <p:txBody>
          <a:bodyPr wrap="square" rtlCol="0">
            <a:spAutoFit/>
          </a:bodyPr>
          <a:lstStyle/>
          <a:p>
            <a:pPr lvl="0"/>
            <a:r>
              <a:rPr lang="fr-FR" sz="2000" b="1" smtClean="0">
                <a:effectLst>
                  <a:outerShdw blurRad="38100" dist="38100" dir="2700000" algn="tl">
                    <a:srgbClr val="000000">
                      <a:alpha val="43137"/>
                    </a:srgbClr>
                  </a:outerShdw>
                </a:effectLst>
              </a:rPr>
              <a:t>L’oïdium</a:t>
            </a:r>
            <a:r>
              <a:rPr lang="fr-FR" sz="2000" smtClean="0"/>
              <a:t> (tomate, courgette, gombo)</a:t>
            </a:r>
          </a:p>
          <a:p>
            <a:endParaRPr lang="fr-FR"/>
          </a:p>
        </p:txBody>
      </p:sp>
      <p:sp>
        <p:nvSpPr>
          <p:cNvPr id="6" name="ZoneTexte 5"/>
          <p:cNvSpPr txBox="1"/>
          <p:nvPr/>
        </p:nvSpPr>
        <p:spPr>
          <a:xfrm>
            <a:off x="3851920" y="1340768"/>
            <a:ext cx="4968552" cy="3754874"/>
          </a:xfrm>
          <a:prstGeom prst="rect">
            <a:avLst/>
          </a:prstGeom>
          <a:noFill/>
        </p:spPr>
        <p:txBody>
          <a:bodyPr wrap="square" rtlCol="0">
            <a:spAutoFit/>
          </a:bodyPr>
          <a:lstStyle/>
          <a:p>
            <a:pPr algn="just"/>
            <a:r>
              <a:rPr lang="fr-FR" sz="2200" smtClean="0"/>
              <a:t>On observe de taches jaune pale ou vif, parfois angulaires, a la face supérieures des feuilles. Il y a parfois sur les taches un piqueté marron clair. Les taches sont recouvertes d’un discret duvet blanc à la face inférieure des feuilles.</a:t>
            </a:r>
          </a:p>
          <a:p>
            <a:pPr algn="just"/>
            <a:r>
              <a:rPr lang="fr-FR" sz="2200" smtClean="0"/>
              <a:t> Ce duvet peut parfois apparaître à la face supérieure des feuilles. </a:t>
            </a:r>
          </a:p>
          <a:p>
            <a:endParaRPr lang="fr-FR"/>
          </a:p>
        </p:txBody>
      </p:sp>
      <p:sp>
        <p:nvSpPr>
          <p:cNvPr id="7" name="ZoneTexte 6"/>
          <p:cNvSpPr txBox="1"/>
          <p:nvPr/>
        </p:nvSpPr>
        <p:spPr>
          <a:xfrm>
            <a:off x="611560" y="4509120"/>
            <a:ext cx="2016224" cy="369332"/>
          </a:xfrm>
          <a:prstGeom prst="rect">
            <a:avLst/>
          </a:prstGeom>
          <a:noFill/>
        </p:spPr>
        <p:txBody>
          <a:bodyPr wrap="square" rtlCol="0">
            <a:spAutoFit/>
          </a:bodyPr>
          <a:lstStyle/>
          <a:p>
            <a:endParaRPr lang="en-US"/>
          </a:p>
        </p:txBody>
      </p:sp>
      <p:sp>
        <p:nvSpPr>
          <p:cNvPr id="8" name="ZoneTexte 7"/>
          <p:cNvSpPr txBox="1"/>
          <p:nvPr/>
        </p:nvSpPr>
        <p:spPr>
          <a:xfrm>
            <a:off x="611560" y="4797152"/>
            <a:ext cx="8064896" cy="769441"/>
          </a:xfrm>
          <a:prstGeom prst="rect">
            <a:avLst/>
          </a:prstGeom>
          <a:noFill/>
        </p:spPr>
        <p:txBody>
          <a:bodyPr wrap="square" rtlCol="0">
            <a:spAutoFit/>
          </a:bodyPr>
          <a:lstStyle/>
          <a:p>
            <a:r>
              <a:rPr lang="fr-FR" sz="2200" smtClean="0"/>
              <a:t>Le feuillage se dessèche progressivement à partir de la base du plant.</a:t>
            </a:r>
            <a:endParaRPr lang="en-US" sz="22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476672"/>
            <a:ext cx="8280920" cy="461665"/>
          </a:xfrm>
          <a:prstGeom prst="rect">
            <a:avLst/>
          </a:prstGeom>
        </p:spPr>
        <p:txBody>
          <a:bodyPr wrap="square">
            <a:spAutoFit/>
          </a:bodyPr>
          <a:lstStyle/>
          <a:p>
            <a:pPr algn="just"/>
            <a:r>
              <a:rPr lang="fr-FR" sz="2400" b="1" dirty="0" smtClean="0"/>
              <a:t>Le mildiou </a:t>
            </a:r>
            <a:r>
              <a:rPr lang="fr-FR" dirty="0" smtClean="0"/>
              <a:t>(concombre, tomate, aubergine )</a:t>
            </a:r>
          </a:p>
        </p:txBody>
      </p:sp>
      <p:sp>
        <p:nvSpPr>
          <p:cNvPr id="3" name="Rectangle 2"/>
          <p:cNvSpPr/>
          <p:nvPr/>
        </p:nvSpPr>
        <p:spPr>
          <a:xfrm>
            <a:off x="539552" y="1052736"/>
            <a:ext cx="8208912" cy="369332"/>
          </a:xfrm>
          <a:prstGeom prst="rect">
            <a:avLst/>
          </a:prstGeom>
        </p:spPr>
        <p:txBody>
          <a:bodyPr wrap="square">
            <a:spAutoFit/>
          </a:bodyPr>
          <a:lstStyle/>
          <a:p>
            <a:pPr algn="just"/>
            <a:r>
              <a:rPr lang="fr-FR" b="1" dirty="0" smtClean="0"/>
              <a:t>Champignon responsable de la pourriture de fruits </a:t>
            </a:r>
          </a:p>
        </p:txBody>
      </p:sp>
      <p:pic>
        <p:nvPicPr>
          <p:cNvPr id="5" name="Image 4" descr="http://byfiles.storage.msn.com/y1phwNLX1KTYOFj5NCKmQA8fmEum0hz3nTRrxuc_WBFkBLuF8455NTqEu06TYswo7MGV_sl8Mcl4hc"/>
          <p:cNvPicPr/>
          <p:nvPr/>
        </p:nvPicPr>
        <p:blipFill>
          <a:blip r:embed="rId2" cstate="print"/>
          <a:srcRect/>
          <a:stretch>
            <a:fillRect/>
          </a:stretch>
        </p:blipFill>
        <p:spPr bwMode="auto">
          <a:xfrm>
            <a:off x="1714500" y="1556792"/>
            <a:ext cx="5715000" cy="4253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428604"/>
            <a:ext cx="8183880" cy="1051560"/>
          </a:xfrm>
        </p:spPr>
        <p:txBody>
          <a:bodyPr>
            <a:normAutofit fontScale="90000"/>
          </a:bodyPr>
          <a:lstStyle/>
          <a:p>
            <a:r>
              <a:rPr lang="fr-FR" sz="3600" dirty="0" smtClean="0">
                <a:solidFill>
                  <a:schemeClr val="tx1"/>
                </a:solidFill>
              </a:rPr>
              <a:t>Substances naturelles  d’origine végétale  </a:t>
            </a:r>
            <a:endParaRPr lang="fr-FR" sz="3600" dirty="0">
              <a:solidFill>
                <a:schemeClr val="tx1"/>
              </a:solidFill>
            </a:endParaRPr>
          </a:p>
        </p:txBody>
      </p:sp>
      <p:sp>
        <p:nvSpPr>
          <p:cNvPr id="3" name="Espace réservé du contenu 2"/>
          <p:cNvSpPr>
            <a:spLocks noGrp="1"/>
          </p:cNvSpPr>
          <p:nvPr>
            <p:ph idx="1"/>
          </p:nvPr>
        </p:nvSpPr>
        <p:spPr>
          <a:xfrm>
            <a:off x="571472" y="2071678"/>
            <a:ext cx="8183880" cy="2684334"/>
          </a:xfrm>
        </p:spPr>
        <p:txBody>
          <a:bodyPr/>
          <a:lstStyle/>
          <a:p>
            <a:r>
              <a:rPr lang="fr-FR" dirty="0" smtClean="0"/>
              <a:t>Plantes insecticides et insectifuges,</a:t>
            </a:r>
          </a:p>
          <a:p>
            <a:r>
              <a:rPr lang="fr-FR" dirty="0" smtClean="0"/>
              <a:t>Les cendres végétales,</a:t>
            </a:r>
          </a:p>
          <a:p>
            <a:r>
              <a:rPr lang="fr-FR" dirty="0" smtClean="0"/>
              <a:t>Toutes sortes de glu, </a:t>
            </a:r>
          </a:p>
          <a:p>
            <a:r>
              <a:rPr lang="fr-FR" dirty="0" smtClean="0"/>
              <a:t>La farine, </a:t>
            </a:r>
          </a:p>
          <a:p>
            <a:r>
              <a:rPr lang="fr-FR" dirty="0" smtClean="0"/>
              <a:t>Des fumées.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lvl="0" algn="just">
              <a:buNone/>
            </a:pPr>
            <a:r>
              <a:rPr lang="fr-FR" b="1" dirty="0" smtClean="0"/>
              <a:t>Les moisissures d`amarante</a:t>
            </a:r>
          </a:p>
          <a:p>
            <a:pPr algn="just">
              <a:buNone/>
            </a:pPr>
            <a:endParaRPr lang="fr-FR" dirty="0" smtClean="0"/>
          </a:p>
          <a:p>
            <a:pPr algn="just">
              <a:buNone/>
            </a:pPr>
            <a:r>
              <a:rPr lang="fr-FR" dirty="0" smtClean="0"/>
              <a:t>	Ils apparaissent sous forme des ponctuations noires. Les feuilles et les tiges sont flétries, grises, recouvertes d`une moisissure hyaline abondante. La maladie débute par l`extrémité des  rameaux. </a:t>
            </a:r>
            <a:endParaRPr lang="en-US" dirty="0" smtClean="0"/>
          </a:p>
          <a:p>
            <a:pPr lvl="0" algn="just">
              <a:buNone/>
            </a:pPr>
            <a:endParaRPr lang="fr-FR" b="1"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183880" cy="1051560"/>
          </a:xfrm>
        </p:spPr>
        <p:txBody>
          <a:bodyPr/>
          <a:lstStyle/>
          <a:p>
            <a:r>
              <a:rPr lang="en-US" dirty="0" smtClean="0">
                <a:solidFill>
                  <a:schemeClr val="tx1"/>
                </a:solidFill>
              </a:rPr>
              <a:t>L`alternariose</a:t>
            </a:r>
            <a:endParaRPr lang="en-US" dirty="0">
              <a:solidFill>
                <a:schemeClr val="tx1"/>
              </a:solidFill>
            </a:endParaRPr>
          </a:p>
        </p:txBody>
      </p:sp>
      <p:sp>
        <p:nvSpPr>
          <p:cNvPr id="3" name="Espace réservé du contenu 2"/>
          <p:cNvSpPr>
            <a:spLocks noGrp="1"/>
          </p:cNvSpPr>
          <p:nvPr>
            <p:ph idx="1"/>
          </p:nvPr>
        </p:nvSpPr>
        <p:spPr>
          <a:xfrm>
            <a:off x="5220072" y="1268760"/>
            <a:ext cx="3456384" cy="3744416"/>
          </a:xfrm>
        </p:spPr>
        <p:txBody>
          <a:bodyPr>
            <a:normAutofit fontScale="92500" lnSpcReduction="20000"/>
          </a:bodyPr>
          <a:lstStyle/>
          <a:p>
            <a:pPr algn="just"/>
            <a:r>
              <a:rPr lang="fr-FR" dirty="0" smtClean="0"/>
              <a:t>La maladie se développe alors le plus souvent au niveau du collet.  Le champignon sécrète en abondance un pigment qui se diffuse à travers les feuilles. </a:t>
            </a:r>
            <a:endParaRPr lang="en-US" dirty="0" smtClean="0"/>
          </a:p>
          <a:p>
            <a:endParaRPr lang="en-US" dirty="0"/>
          </a:p>
        </p:txBody>
      </p:sp>
      <p:pic>
        <p:nvPicPr>
          <p:cNvPr id="5" name="Image 4" descr="C:\Users\JC Omba Olenga\Documents\BRAZZA\photos B\IMG_2147.JPG"/>
          <p:cNvPicPr/>
          <p:nvPr/>
        </p:nvPicPr>
        <p:blipFill>
          <a:blip r:embed="rId2" cstate="print">
            <a:lum contrast="40000"/>
          </a:blip>
          <a:srcRect l="3822" t="18182" r="15404" b="14412"/>
          <a:stretch>
            <a:fillRect/>
          </a:stretch>
        </p:blipFill>
        <p:spPr bwMode="auto">
          <a:xfrm>
            <a:off x="539552" y="1700808"/>
            <a:ext cx="4629150"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a:off x="467544" y="4941168"/>
            <a:ext cx="8208912" cy="1200329"/>
          </a:xfrm>
          <a:prstGeom prst="rect">
            <a:avLst/>
          </a:prstGeom>
          <a:noFill/>
        </p:spPr>
        <p:txBody>
          <a:bodyPr wrap="square" rtlCol="0">
            <a:spAutoFit/>
          </a:bodyPr>
          <a:lstStyle/>
          <a:p>
            <a:r>
              <a:rPr lang="fr-FR" sz="2400" dirty="0" smtClean="0"/>
              <a:t>Les tissus affectés présentent d’abord une coloration jaune profonde qui devient ensuite rouge vineux.</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183880" cy="1051560"/>
          </a:xfrm>
        </p:spPr>
        <p:txBody>
          <a:bodyPr/>
          <a:lstStyle/>
          <a:p>
            <a:r>
              <a:rPr lang="fr-FR" dirty="0" smtClean="0">
                <a:solidFill>
                  <a:schemeClr val="tx1"/>
                </a:solidFill>
              </a:rPr>
              <a:t>Cercosporiose</a:t>
            </a:r>
            <a:endParaRPr lang="fr-FR" dirty="0">
              <a:solidFill>
                <a:schemeClr val="tx1"/>
              </a:solidFill>
            </a:endParaRPr>
          </a:p>
        </p:txBody>
      </p:sp>
      <p:pic>
        <p:nvPicPr>
          <p:cNvPr id="4" name="Picture 2" descr="Lubumbashi AT 051006 078"/>
          <p:cNvPicPr>
            <a:picLocks noGrp="1" noChangeAspect="1" noChangeArrowheads="1"/>
          </p:cNvPicPr>
          <p:nvPr>
            <p:ph idx="1"/>
          </p:nvPr>
        </p:nvPicPr>
        <p:blipFill>
          <a:blip r:embed="rId2" cstate="print"/>
          <a:srcRect/>
          <a:stretch>
            <a:fillRect/>
          </a:stretch>
        </p:blipFill>
        <p:spPr bwMode="auto">
          <a:xfrm>
            <a:off x="467544" y="1556792"/>
            <a:ext cx="4320480" cy="3491452"/>
          </a:xfrm>
          <a:prstGeom prst="rect">
            <a:avLst/>
          </a:prstGeom>
          <a:noFill/>
        </p:spPr>
      </p:pic>
      <p:pic>
        <p:nvPicPr>
          <p:cNvPr id="5" name="Picture 3" descr="Lubumbashi AT 051006 079"/>
          <p:cNvPicPr>
            <a:picLocks noChangeAspect="1" noChangeArrowheads="1"/>
          </p:cNvPicPr>
          <p:nvPr/>
        </p:nvPicPr>
        <p:blipFill>
          <a:blip r:embed="rId3" cstate="print"/>
          <a:srcRect/>
          <a:stretch>
            <a:fillRect/>
          </a:stretch>
        </p:blipFill>
        <p:spPr bwMode="auto">
          <a:xfrm>
            <a:off x="4788024" y="2852936"/>
            <a:ext cx="4160837" cy="3121025"/>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183880" cy="714380"/>
          </a:xfrm>
        </p:spPr>
        <p:txBody>
          <a:bodyPr>
            <a:normAutofit/>
          </a:bodyPr>
          <a:lstStyle/>
          <a:p>
            <a:r>
              <a:rPr lang="fr-FR" sz="2400" smtClean="0">
                <a:solidFill>
                  <a:schemeClr val="tx1"/>
                </a:solidFill>
              </a:rPr>
              <a:t>4.Les bactéries</a:t>
            </a:r>
            <a:endParaRPr lang="fr-FR" sz="2400">
              <a:solidFill>
                <a:schemeClr val="tx1"/>
              </a:solidFill>
            </a:endParaRPr>
          </a:p>
        </p:txBody>
      </p:sp>
      <p:sp>
        <p:nvSpPr>
          <p:cNvPr id="3" name="Espace réservé du contenu 2"/>
          <p:cNvSpPr>
            <a:spLocks noGrp="1"/>
          </p:cNvSpPr>
          <p:nvPr>
            <p:ph idx="1"/>
          </p:nvPr>
        </p:nvSpPr>
        <p:spPr>
          <a:xfrm>
            <a:off x="428596" y="857232"/>
            <a:ext cx="8183880" cy="4187952"/>
          </a:xfrm>
        </p:spPr>
        <p:txBody>
          <a:bodyPr/>
          <a:lstStyle/>
          <a:p>
            <a:r>
              <a:rPr lang="fr-FR" sz="2000" b="1" dirty="0" smtClean="0"/>
              <a:t>Le flétrissement bactérien </a:t>
            </a:r>
            <a:r>
              <a:rPr lang="fr-FR" sz="2000" dirty="0" smtClean="0"/>
              <a:t>(Aubergine)</a:t>
            </a:r>
          </a:p>
          <a:p>
            <a:endParaRPr lang="fr-FR" dirty="0" smtClean="0"/>
          </a:p>
          <a:p>
            <a:endParaRPr lang="fr-FR" dirty="0"/>
          </a:p>
        </p:txBody>
      </p:sp>
      <p:sp>
        <p:nvSpPr>
          <p:cNvPr id="5" name="ZoneTexte 4"/>
          <p:cNvSpPr txBox="1"/>
          <p:nvPr/>
        </p:nvSpPr>
        <p:spPr>
          <a:xfrm>
            <a:off x="3419872" y="1484784"/>
            <a:ext cx="5112568" cy="3785652"/>
          </a:xfrm>
          <a:prstGeom prst="rect">
            <a:avLst/>
          </a:prstGeom>
          <a:noFill/>
        </p:spPr>
        <p:txBody>
          <a:bodyPr wrap="square" rtlCol="0">
            <a:spAutoFit/>
          </a:bodyPr>
          <a:lstStyle/>
          <a:p>
            <a:pPr algn="just"/>
            <a:r>
              <a:rPr lang="fr-FR" sz="2400" dirty="0" smtClean="0"/>
              <a:t>Les symptômes les plus apparents est un ramollissement des jeunes feuilles, qui fanent. Les feuilles les plus âgées tombent. Dans une coupe transversale ou longitudinale des tiges des plantes malades, les faisceaux vasculaires présentent une teinte brun clair</a:t>
            </a:r>
            <a:endParaRPr lang="fr-FR" sz="2400" dirty="0"/>
          </a:p>
        </p:txBody>
      </p:sp>
      <p:pic>
        <p:nvPicPr>
          <p:cNvPr id="8" name="Image 7" descr="F:\DCIM\101MSDCF\DSC01932.JPG"/>
          <p:cNvPicPr/>
          <p:nvPr/>
        </p:nvPicPr>
        <p:blipFill>
          <a:blip r:embed="rId2" cstate="print">
            <a:lum/>
          </a:blip>
          <a:srcRect/>
          <a:stretch>
            <a:fillRect/>
          </a:stretch>
        </p:blipFill>
        <p:spPr bwMode="auto">
          <a:xfrm>
            <a:off x="395536" y="1772816"/>
            <a:ext cx="2808312"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ZoneTexte 8"/>
          <p:cNvSpPr txBox="1"/>
          <p:nvPr/>
        </p:nvSpPr>
        <p:spPr>
          <a:xfrm>
            <a:off x="395536" y="5157192"/>
            <a:ext cx="8352928" cy="830997"/>
          </a:xfrm>
          <a:prstGeom prst="rect">
            <a:avLst/>
          </a:prstGeom>
          <a:noFill/>
        </p:spPr>
        <p:txBody>
          <a:bodyPr wrap="square" rtlCol="0">
            <a:spAutoFit/>
          </a:bodyPr>
          <a:lstStyle/>
          <a:p>
            <a:r>
              <a:rPr lang="fr-FR" dirty="0" smtClean="0"/>
              <a:t> </a:t>
            </a:r>
            <a:r>
              <a:rPr lang="fr-FR" sz="2400" dirty="0" smtClean="0"/>
              <a:t>A l`arrachage, les racines apparaissent pourries a leur extrémité (symptôme du fil). </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183880" cy="1051560"/>
          </a:xfrm>
        </p:spPr>
        <p:txBody>
          <a:bodyPr>
            <a:normAutofit/>
          </a:bodyPr>
          <a:lstStyle/>
          <a:p>
            <a:r>
              <a:rPr lang="fr-FR" sz="3200" dirty="0" smtClean="0">
                <a:solidFill>
                  <a:schemeClr val="tx1"/>
                </a:solidFill>
              </a:rPr>
              <a:t>Le flétrissement bactérien</a:t>
            </a:r>
            <a:endParaRPr lang="en-US" sz="3200" dirty="0">
              <a:solidFill>
                <a:schemeClr val="tx1"/>
              </a:solidFill>
            </a:endParaRPr>
          </a:p>
        </p:txBody>
      </p:sp>
      <p:pic>
        <p:nvPicPr>
          <p:cNvPr id="4" name="Espace réservé du contenu 3" descr="F:\DCIM\101MSDCF\DSC01919.JPG"/>
          <p:cNvPicPr>
            <a:picLocks noGrp="1"/>
          </p:cNvPicPr>
          <p:nvPr>
            <p:ph idx="1"/>
          </p:nvPr>
        </p:nvPicPr>
        <p:blipFill>
          <a:blip r:embed="rId2" cstate="print">
            <a:lum bright="-20000" contrast="30000"/>
          </a:blip>
          <a:srcRect l="14240" r="15701"/>
          <a:stretch>
            <a:fillRect/>
          </a:stretch>
        </p:blipFill>
        <p:spPr bwMode="auto">
          <a:xfrm>
            <a:off x="611560" y="1484784"/>
            <a:ext cx="4104456" cy="3456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4932040" y="1052736"/>
            <a:ext cx="3816424" cy="4154984"/>
          </a:xfrm>
          <a:prstGeom prst="rect">
            <a:avLst/>
          </a:prstGeom>
        </p:spPr>
        <p:txBody>
          <a:bodyPr wrap="square">
            <a:spAutoFit/>
          </a:bodyPr>
          <a:lstStyle/>
          <a:p>
            <a:r>
              <a:rPr lang="fr-FR" sz="2400" dirty="0" smtClean="0"/>
              <a:t>Pour distinguer cette maladie, l`on coupe la tige d`une plante atteinte près de la base. Lorsque l`on exerce une petite pression sur la tige, on voit un exsudat sous forme d`amas blanc beige laiteux sortant des vaisseaux. </a:t>
            </a:r>
            <a:endParaRPr lang="en-US" sz="2400" dirty="0"/>
          </a:p>
        </p:txBody>
      </p:sp>
      <p:sp>
        <p:nvSpPr>
          <p:cNvPr id="8" name="Rectangle 7"/>
          <p:cNvSpPr/>
          <p:nvPr/>
        </p:nvSpPr>
        <p:spPr>
          <a:xfrm>
            <a:off x="395536" y="5229200"/>
            <a:ext cx="8424936" cy="830997"/>
          </a:xfrm>
          <a:prstGeom prst="rect">
            <a:avLst/>
          </a:prstGeom>
        </p:spPr>
        <p:txBody>
          <a:bodyPr wrap="square">
            <a:spAutoFit/>
          </a:bodyPr>
          <a:lstStyle/>
          <a:p>
            <a:pPr algn="just"/>
            <a:r>
              <a:rPr lang="fr-FR" sz="2400" dirty="0" smtClean="0"/>
              <a:t>Tous les stades de la plante sont sensibles a la maladie qui provoque la mort de la plante.</a:t>
            </a:r>
            <a:endParaRPr lang="fr-FR"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428604"/>
            <a:ext cx="8183880" cy="552124"/>
          </a:xfrm>
        </p:spPr>
        <p:txBody>
          <a:bodyPr>
            <a:normAutofit/>
          </a:bodyPr>
          <a:lstStyle/>
          <a:p>
            <a:r>
              <a:rPr lang="fr-FR" sz="2800" smtClean="0">
                <a:solidFill>
                  <a:schemeClr val="tx1"/>
                </a:solidFill>
              </a:rPr>
              <a:t>5.Les maladies virales</a:t>
            </a:r>
            <a:endParaRPr lang="fr-FR" sz="2800">
              <a:solidFill>
                <a:schemeClr val="tx1"/>
              </a:solidFill>
            </a:endParaRPr>
          </a:p>
        </p:txBody>
      </p:sp>
      <p:sp>
        <p:nvSpPr>
          <p:cNvPr id="3" name="Espace réservé du contenu 2"/>
          <p:cNvSpPr>
            <a:spLocks noGrp="1"/>
          </p:cNvSpPr>
          <p:nvPr>
            <p:ph idx="1"/>
          </p:nvPr>
        </p:nvSpPr>
        <p:spPr>
          <a:xfrm>
            <a:off x="467544" y="1052736"/>
            <a:ext cx="8183880" cy="4187952"/>
          </a:xfrm>
        </p:spPr>
        <p:txBody>
          <a:bodyPr/>
          <a:lstStyle/>
          <a:p>
            <a:pPr>
              <a:buNone/>
            </a:pPr>
            <a:endParaRPr lang="fr-FR" smtClean="0"/>
          </a:p>
          <a:p>
            <a:endParaRPr lang="fr-FR"/>
          </a:p>
        </p:txBody>
      </p:sp>
      <p:pic>
        <p:nvPicPr>
          <p:cNvPr id="4" name="Image 3" descr="F:\DCIM\101MSDCF\DSC01898.JPG"/>
          <p:cNvPicPr/>
          <p:nvPr/>
        </p:nvPicPr>
        <p:blipFill>
          <a:blip r:embed="rId2" cstate="print">
            <a:lum bright="-10000" contrast="20000"/>
          </a:blip>
          <a:srcRect/>
          <a:stretch>
            <a:fillRect/>
          </a:stretch>
        </p:blipFill>
        <p:spPr bwMode="auto">
          <a:xfrm>
            <a:off x="539552" y="1124744"/>
            <a:ext cx="2664296" cy="2448272"/>
          </a:xfrm>
          <a:prstGeom prst="rect">
            <a:avLst/>
          </a:prstGeom>
          <a:noFill/>
          <a:ln w="9525">
            <a:noFill/>
            <a:miter lim="800000"/>
            <a:headEnd/>
            <a:tailEnd/>
          </a:ln>
          <a:scene3d>
            <a:camera prst="orthographicFront"/>
            <a:lightRig rig="threePt" dir="t"/>
          </a:scene3d>
          <a:sp3d/>
        </p:spPr>
      </p:pic>
      <p:pic>
        <p:nvPicPr>
          <p:cNvPr id="5" name="Image 4" descr="F:\DCIM\101MSDCF\DSC01934.JPG"/>
          <p:cNvPicPr/>
          <p:nvPr/>
        </p:nvPicPr>
        <p:blipFill>
          <a:blip r:embed="rId3" cstate="print"/>
          <a:srcRect/>
          <a:stretch>
            <a:fillRect/>
          </a:stretch>
        </p:blipFill>
        <p:spPr bwMode="auto">
          <a:xfrm>
            <a:off x="5076056" y="3356992"/>
            <a:ext cx="3096344" cy="2448271"/>
          </a:xfrm>
          <a:prstGeom prst="rect">
            <a:avLst/>
          </a:prstGeom>
          <a:noFill/>
          <a:ln w="9525">
            <a:noFill/>
            <a:miter lim="800000"/>
            <a:headEnd/>
            <a:tailEnd/>
          </a:ln>
        </p:spPr>
      </p:pic>
      <p:sp>
        <p:nvSpPr>
          <p:cNvPr id="6" name="ZoneTexte 5"/>
          <p:cNvSpPr txBox="1"/>
          <p:nvPr/>
        </p:nvSpPr>
        <p:spPr>
          <a:xfrm>
            <a:off x="3347864" y="980728"/>
            <a:ext cx="5184576" cy="2523768"/>
          </a:xfrm>
          <a:prstGeom prst="rect">
            <a:avLst/>
          </a:prstGeom>
          <a:noFill/>
        </p:spPr>
        <p:txBody>
          <a:bodyPr wrap="square" rtlCol="0">
            <a:spAutoFit/>
          </a:bodyPr>
          <a:lstStyle/>
          <a:p>
            <a:r>
              <a:rPr lang="fr-FR" sz="2000" smtClean="0"/>
              <a:t>les symptômes pouvant indiquer une maladie virale:</a:t>
            </a:r>
          </a:p>
          <a:p>
            <a:r>
              <a:rPr lang="fr-FR" sz="2000" smtClean="0"/>
              <a:t> - jaunissement ou roussissement des feuilles; </a:t>
            </a:r>
            <a:endParaRPr lang="en-US" sz="2000" smtClean="0"/>
          </a:p>
          <a:p>
            <a:pPr lvl="0"/>
            <a:r>
              <a:rPr lang="en-US" sz="2000" smtClean="0"/>
              <a:t>- mosaïque ou marbrure; </a:t>
            </a:r>
          </a:p>
          <a:p>
            <a:pPr lvl="0"/>
            <a:r>
              <a:rPr lang="fr-FR" sz="2000" smtClean="0"/>
              <a:t>- frisage ou malformation des feuilles et des autres organes de la plante; </a:t>
            </a:r>
            <a:endParaRPr lang="en-US" sz="2000" smtClean="0"/>
          </a:p>
          <a:p>
            <a:endParaRPr lang="en-US"/>
          </a:p>
        </p:txBody>
      </p:sp>
      <p:sp>
        <p:nvSpPr>
          <p:cNvPr id="7" name="ZoneTexte 6"/>
          <p:cNvSpPr txBox="1"/>
          <p:nvPr/>
        </p:nvSpPr>
        <p:spPr>
          <a:xfrm>
            <a:off x="395536" y="3789040"/>
            <a:ext cx="4464496" cy="1938992"/>
          </a:xfrm>
          <a:prstGeom prst="rect">
            <a:avLst/>
          </a:prstGeom>
          <a:noFill/>
        </p:spPr>
        <p:txBody>
          <a:bodyPr wrap="square" rtlCol="0">
            <a:spAutoFit/>
          </a:bodyPr>
          <a:lstStyle/>
          <a:p>
            <a:pPr lvl="0" algn="just"/>
            <a:r>
              <a:rPr lang="fr-FR" dirty="0" smtClean="0"/>
              <a:t>- </a:t>
            </a:r>
            <a:r>
              <a:rPr lang="fr-FR" sz="2400" dirty="0" smtClean="0"/>
              <a:t>rabougrissement; </a:t>
            </a:r>
          </a:p>
          <a:p>
            <a:pPr lvl="0" algn="just"/>
            <a:r>
              <a:rPr lang="fr-FR" sz="2400" dirty="0" smtClean="0"/>
              <a:t>- piètre mise à fruits; </a:t>
            </a:r>
          </a:p>
          <a:p>
            <a:pPr lvl="0" algn="just"/>
            <a:r>
              <a:rPr lang="fr-FR" sz="2400" dirty="0" smtClean="0"/>
              <a:t>- mauvaise croissance générale; </a:t>
            </a:r>
          </a:p>
          <a:p>
            <a:pPr lvl="0" algn="just"/>
            <a:r>
              <a:rPr lang="fr-FR" sz="2400" dirty="0" smtClean="0"/>
              <a:t>- mort de la plante.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183880" cy="1051560"/>
          </a:xfrm>
        </p:spPr>
        <p:txBody>
          <a:bodyPr/>
          <a:lstStyle/>
          <a:p>
            <a:r>
              <a:rPr lang="fr-FR" dirty="0" smtClean="0">
                <a:solidFill>
                  <a:schemeClr val="tx1"/>
                </a:solidFill>
              </a:rPr>
              <a:t>Mosaïque</a:t>
            </a:r>
            <a:endParaRPr lang="fr-FR" dirty="0">
              <a:solidFill>
                <a:schemeClr val="tx1"/>
              </a:solidFill>
            </a:endParaRPr>
          </a:p>
        </p:txBody>
      </p:sp>
      <p:pic>
        <p:nvPicPr>
          <p:cNvPr id="4" name="Espace réservé du contenu 3" descr="C:\Users\JC Omba Olenga\Documents\BRAZZA\photos B\IMG_2144.JPG"/>
          <p:cNvPicPr>
            <a:picLocks noGrp="1"/>
          </p:cNvPicPr>
          <p:nvPr>
            <p:ph idx="1"/>
          </p:nvPr>
        </p:nvPicPr>
        <p:blipFill>
          <a:blip r:embed="rId2" cstate="print">
            <a:lum contrast="40000"/>
          </a:blip>
          <a:srcRect l="5481" t="5322" r="3506" b="5987"/>
          <a:stretch>
            <a:fillRect/>
          </a:stretch>
        </p:blipFill>
        <p:spPr bwMode="auto">
          <a:xfrm>
            <a:off x="1547664" y="1556792"/>
            <a:ext cx="5729955" cy="418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42852"/>
            <a:ext cx="8183880" cy="693860"/>
          </a:xfrm>
        </p:spPr>
        <p:txBody>
          <a:bodyPr>
            <a:normAutofit/>
          </a:bodyPr>
          <a:lstStyle/>
          <a:p>
            <a:r>
              <a:rPr lang="fr-FR" sz="2800" smtClean="0">
                <a:solidFill>
                  <a:schemeClr val="tx1"/>
                </a:solidFill>
              </a:rPr>
              <a:t>6. Les nématodes </a:t>
            </a:r>
            <a:endParaRPr lang="fr-FR" sz="2800">
              <a:solidFill>
                <a:schemeClr val="tx1"/>
              </a:solidFill>
            </a:endParaRPr>
          </a:p>
        </p:txBody>
      </p:sp>
      <p:sp>
        <p:nvSpPr>
          <p:cNvPr id="3" name="Espace réservé du contenu 2"/>
          <p:cNvSpPr>
            <a:spLocks noGrp="1"/>
          </p:cNvSpPr>
          <p:nvPr>
            <p:ph idx="1"/>
          </p:nvPr>
        </p:nvSpPr>
        <p:spPr>
          <a:xfrm>
            <a:off x="323528" y="980728"/>
            <a:ext cx="8399904" cy="5184576"/>
          </a:xfrm>
        </p:spPr>
        <p:txBody>
          <a:bodyPr/>
          <a:lstStyle/>
          <a:p>
            <a:pPr lvl="0"/>
            <a:r>
              <a:rPr lang="fr-FR" sz="2400" smtClean="0"/>
              <a:t>Les nématodes à galles(Aubergine, baselle, céleri, tomate)</a:t>
            </a:r>
          </a:p>
          <a:p>
            <a:pPr lvl="0"/>
            <a:endParaRPr lang="fr-FR" smtClean="0"/>
          </a:p>
          <a:p>
            <a:endParaRPr lang="fr-FR"/>
          </a:p>
        </p:txBody>
      </p:sp>
      <p:pic>
        <p:nvPicPr>
          <p:cNvPr id="4" name="Image 3" descr="C:\Users\FAO\Pictures\13-11-2009\DSC00109.JPG"/>
          <p:cNvPicPr/>
          <p:nvPr/>
        </p:nvPicPr>
        <p:blipFill>
          <a:blip r:embed="rId2" cstate="print"/>
          <a:srcRect/>
          <a:stretch>
            <a:fillRect/>
          </a:stretch>
        </p:blipFill>
        <p:spPr bwMode="auto">
          <a:xfrm>
            <a:off x="571472" y="2000240"/>
            <a:ext cx="3479524" cy="3051313"/>
          </a:xfrm>
          <a:prstGeom prst="rect">
            <a:avLst/>
          </a:prstGeom>
          <a:noFill/>
          <a:ln w="9525">
            <a:noFill/>
            <a:miter lim="800000"/>
            <a:headEnd/>
            <a:tailEnd/>
          </a:ln>
        </p:spPr>
      </p:pic>
      <p:sp>
        <p:nvSpPr>
          <p:cNvPr id="5" name="ZoneTexte 4"/>
          <p:cNvSpPr txBox="1"/>
          <p:nvPr/>
        </p:nvSpPr>
        <p:spPr>
          <a:xfrm>
            <a:off x="4429124" y="1857364"/>
            <a:ext cx="4429156" cy="4062651"/>
          </a:xfrm>
          <a:prstGeom prst="rect">
            <a:avLst/>
          </a:prstGeom>
          <a:noFill/>
        </p:spPr>
        <p:txBody>
          <a:bodyPr wrap="square" rtlCol="0">
            <a:spAutoFit/>
          </a:bodyPr>
          <a:lstStyle/>
          <a:p>
            <a:pPr lvl="0" algn="just"/>
            <a:r>
              <a:rPr lang="fr-FR" sz="2000" smtClean="0"/>
              <a:t>Les premiers symptômes sont la fanaison des feuillages. Plusieurs espèces des  nématodes a galles donnent les mêmes symptômes de déformations des racines avec présence des gonflements irréguliers (galles). Ces déformations empêchent la circulation normale de la sève. Ils  modifient les relations hôtes parasites avec des virus, bactéries ou champignons. </a:t>
            </a:r>
          </a:p>
          <a:p>
            <a:endParaRPr lang="fr-FR"/>
          </a:p>
        </p:txBody>
      </p:sp>
      <p:sp>
        <p:nvSpPr>
          <p:cNvPr id="7" name="ZoneTexte 6"/>
          <p:cNvSpPr txBox="1"/>
          <p:nvPr/>
        </p:nvSpPr>
        <p:spPr>
          <a:xfrm>
            <a:off x="357158" y="5143512"/>
            <a:ext cx="4714908" cy="1015663"/>
          </a:xfrm>
          <a:prstGeom prst="rect">
            <a:avLst/>
          </a:prstGeom>
          <a:noFill/>
        </p:spPr>
        <p:txBody>
          <a:bodyPr wrap="square" rtlCol="0">
            <a:spAutoFit/>
          </a:bodyPr>
          <a:lstStyle/>
          <a:p>
            <a:r>
              <a:rPr lang="fr-FR" sz="2000" smtClean="0"/>
              <a:t>Il y a alors intensification des dommages dans une action synergique.</a:t>
            </a:r>
            <a:endParaRPr lang="fr-FR" sz="20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183880" cy="1195576"/>
          </a:xfrm>
        </p:spPr>
        <p:txBody>
          <a:bodyPr>
            <a:normAutofit fontScale="90000"/>
          </a:bodyPr>
          <a:lstStyle/>
          <a:p>
            <a:pPr algn="ctr"/>
            <a:r>
              <a:rPr lang="fr-FR" sz="2800" dirty="0" smtClean="0">
                <a:solidFill>
                  <a:schemeClr val="tx1"/>
                </a:solidFill>
              </a:rPr>
              <a:t>Les maladies physiologiques</a:t>
            </a:r>
            <a:br>
              <a:rPr lang="fr-FR" sz="2800" dirty="0" smtClean="0">
                <a:solidFill>
                  <a:schemeClr val="tx1"/>
                </a:solidFill>
              </a:rPr>
            </a:br>
            <a:r>
              <a:rPr lang="fr-FR" sz="2800" dirty="0" smtClean="0">
                <a:solidFill>
                  <a:schemeClr val="tx1"/>
                </a:solidFill>
              </a:rPr>
              <a:t>Nécrose apicale (tomate)</a:t>
            </a:r>
            <a:br>
              <a:rPr lang="fr-FR" sz="2800" dirty="0" smtClean="0">
                <a:solidFill>
                  <a:schemeClr val="tx1"/>
                </a:solidFill>
              </a:rPr>
            </a:br>
            <a:endParaRPr lang="fr-FR" sz="2800" dirty="0">
              <a:solidFill>
                <a:schemeClr val="tx1"/>
              </a:solidFill>
            </a:endParaRPr>
          </a:p>
        </p:txBody>
      </p:sp>
      <p:sp>
        <p:nvSpPr>
          <p:cNvPr id="3" name="Espace réservé du contenu 2"/>
          <p:cNvSpPr>
            <a:spLocks noGrp="1"/>
          </p:cNvSpPr>
          <p:nvPr>
            <p:ph idx="1"/>
          </p:nvPr>
        </p:nvSpPr>
        <p:spPr>
          <a:xfrm>
            <a:off x="571472" y="1340768"/>
            <a:ext cx="8183880" cy="4775986"/>
          </a:xfrm>
        </p:spPr>
        <p:txBody>
          <a:bodyPr>
            <a:normAutofit/>
          </a:bodyPr>
          <a:lstStyle/>
          <a:p>
            <a:pPr>
              <a:buNone/>
            </a:pPr>
            <a:r>
              <a:rPr lang="fr-FR" sz="2400" dirty="0" smtClean="0"/>
              <a:t>C'est la grosse tache brune (</a:t>
            </a:r>
            <a:r>
              <a:rPr lang="fr-FR" sz="2400" b="1" dirty="0" smtClean="0"/>
              <a:t>nécrose apicale</a:t>
            </a:r>
            <a:r>
              <a:rPr lang="fr-FR" sz="2400" dirty="0" smtClean="0"/>
              <a:t>) qui apparaît sur les </a:t>
            </a:r>
            <a:r>
              <a:rPr lang="fr-FR" sz="2400" b="1" dirty="0" smtClean="0"/>
              <a:t>tomates</a:t>
            </a:r>
            <a:r>
              <a:rPr lang="fr-FR" sz="2400" dirty="0" smtClean="0"/>
              <a:t>, en cas de carence calcique (manque de calcium) à cause des caractéristiques du cultivar ou d'un trop grand apport d'azote</a:t>
            </a:r>
            <a:endParaRPr lang="fr-FR" sz="2400" dirty="0"/>
          </a:p>
        </p:txBody>
      </p:sp>
      <p:pic>
        <p:nvPicPr>
          <p:cNvPr id="4" name="Image 3" descr="[taches-tomates-2.jpg]"/>
          <p:cNvPicPr/>
          <p:nvPr/>
        </p:nvPicPr>
        <p:blipFill>
          <a:blip r:embed="rId2" cstate="print"/>
          <a:srcRect/>
          <a:stretch>
            <a:fillRect/>
          </a:stretch>
        </p:blipFill>
        <p:spPr bwMode="auto">
          <a:xfrm>
            <a:off x="1115616" y="3429000"/>
            <a:ext cx="2857500" cy="2143125"/>
          </a:xfrm>
          <a:prstGeom prst="rect">
            <a:avLst/>
          </a:prstGeom>
          <a:noFill/>
          <a:ln w="9525">
            <a:noFill/>
            <a:miter lim="800000"/>
            <a:headEnd/>
            <a:tailEnd/>
          </a:ln>
        </p:spPr>
      </p:pic>
      <p:pic>
        <p:nvPicPr>
          <p:cNvPr id="5" name="BLOGGER_PHOTO_ID_5367758004626059682" descr="http://2.bp.blogspot.com/_HVL2i7MmSZ0/Sn4bdzH-8aI/AAAAAAAABxc/N9TX2WAjzww/s400/taches-tomates-4.jpg"/>
          <p:cNvPicPr/>
          <p:nvPr/>
        </p:nvPicPr>
        <p:blipFill>
          <a:blip r:embed="rId3" cstate="print"/>
          <a:srcRect/>
          <a:stretch>
            <a:fillRect/>
          </a:stretch>
        </p:blipFill>
        <p:spPr bwMode="auto">
          <a:xfrm>
            <a:off x="5076056" y="3068960"/>
            <a:ext cx="214312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8183880" cy="1051560"/>
          </a:xfrm>
        </p:spPr>
        <p:txBody>
          <a:bodyPr>
            <a:normAutofit fontScale="90000"/>
          </a:bodyPr>
          <a:lstStyle/>
          <a:p>
            <a:r>
              <a:rPr lang="fr-FR" dirty="0" smtClean="0">
                <a:solidFill>
                  <a:schemeClr val="tx1"/>
                </a:solidFill>
              </a:rPr>
              <a:t>Quelques variétés résistantes suite à la faiblesse des bios</a:t>
            </a:r>
            <a:endParaRPr lang="en-US" dirty="0"/>
          </a:p>
        </p:txBody>
      </p:sp>
      <p:pic>
        <p:nvPicPr>
          <p:cNvPr id="4" name="Image 4" descr="E:\101MSDCF\DSC01621.JPG"/>
          <p:cNvPicPr>
            <a:picLocks noGrp="1" noChangeAspect="1" noChangeArrowheads="1"/>
          </p:cNvPicPr>
          <p:nvPr>
            <p:ph idx="1"/>
          </p:nvPr>
        </p:nvPicPr>
        <p:blipFill>
          <a:blip r:embed="rId2" cstate="print"/>
          <a:srcRect t="8496"/>
          <a:stretch>
            <a:fillRect/>
          </a:stretch>
        </p:blipFill>
        <p:spPr bwMode="auto">
          <a:xfrm>
            <a:off x="683568" y="1844824"/>
            <a:ext cx="7530918" cy="403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p:cNvSpPr txBox="1"/>
          <p:nvPr/>
        </p:nvSpPr>
        <p:spPr>
          <a:xfrm>
            <a:off x="1187624" y="1484784"/>
            <a:ext cx="4104456" cy="369332"/>
          </a:xfrm>
          <a:prstGeom prst="rect">
            <a:avLst/>
          </a:prstGeom>
          <a:noFill/>
        </p:spPr>
        <p:txBody>
          <a:bodyPr wrap="square" rtlCol="0">
            <a:spAutoFit/>
          </a:bodyPr>
          <a:lstStyle/>
          <a:p>
            <a:r>
              <a:rPr lang="en-US" b="1" dirty="0" smtClean="0"/>
              <a:t>La </a:t>
            </a:r>
            <a:r>
              <a:rPr lang="fr-FR" b="1" dirty="0" smtClean="0"/>
              <a:t>courgette</a:t>
            </a:r>
            <a:r>
              <a:rPr lang="en-US" b="1" dirty="0" smtClean="0"/>
              <a:t> Moloni</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500042"/>
            <a:ext cx="8183880" cy="1051560"/>
          </a:xfrm>
        </p:spPr>
        <p:txBody>
          <a:bodyPr>
            <a:normAutofit fontScale="90000"/>
          </a:bodyPr>
          <a:lstStyle/>
          <a:p>
            <a:r>
              <a:rPr lang="fr-FR" sz="3600" dirty="0" smtClean="0">
                <a:solidFill>
                  <a:schemeClr val="tx1"/>
                </a:solidFill>
              </a:rPr>
              <a:t>Substances naturelles d’origine animale </a:t>
            </a:r>
            <a:endParaRPr lang="fr-FR" sz="3600" dirty="0">
              <a:solidFill>
                <a:schemeClr val="tx1"/>
              </a:solidFill>
            </a:endParaRPr>
          </a:p>
        </p:txBody>
      </p:sp>
      <p:sp>
        <p:nvSpPr>
          <p:cNvPr id="3" name="Espace réservé du contenu 2"/>
          <p:cNvSpPr>
            <a:spLocks noGrp="1"/>
          </p:cNvSpPr>
          <p:nvPr>
            <p:ph idx="1"/>
          </p:nvPr>
        </p:nvSpPr>
        <p:spPr>
          <a:xfrm>
            <a:off x="502920" y="1857364"/>
            <a:ext cx="8183880" cy="2860940"/>
          </a:xfrm>
        </p:spPr>
        <p:txBody>
          <a:bodyPr/>
          <a:lstStyle/>
          <a:p>
            <a:r>
              <a:rPr lang="fr-FR" dirty="0" smtClean="0"/>
              <a:t>L’urine ou le purin des animaux,</a:t>
            </a:r>
          </a:p>
          <a:p>
            <a:r>
              <a:rPr lang="fr-FR" dirty="0" smtClean="0"/>
              <a:t>Les excréments de volailles, moutons, de bovin…</a:t>
            </a:r>
          </a:p>
          <a:p>
            <a:r>
              <a:rPr lang="fr-BE" dirty="0"/>
              <a:t>Des broyats </a:t>
            </a:r>
            <a:r>
              <a:rPr lang="fr-BE" dirty="0" smtClean="0"/>
              <a:t>d’insectes,</a:t>
            </a:r>
          </a:p>
          <a:p>
            <a:r>
              <a:rPr lang="fr-BE" dirty="0"/>
              <a:t>Le lait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3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3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3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183880" cy="1051560"/>
          </a:xfrm>
        </p:spPr>
        <p:txBody>
          <a:bodyPr/>
          <a:lstStyle/>
          <a:p>
            <a:r>
              <a:rPr lang="fr-FR" dirty="0" smtClean="0">
                <a:solidFill>
                  <a:schemeClr val="tx1"/>
                </a:solidFill>
              </a:rPr>
              <a:t>Concombre</a:t>
            </a:r>
            <a:r>
              <a:rPr lang="en-US" dirty="0" smtClean="0">
                <a:solidFill>
                  <a:schemeClr val="tx1"/>
                </a:solidFill>
              </a:rPr>
              <a:t> Turia</a:t>
            </a:r>
            <a:endParaRPr lang="en-US" dirty="0">
              <a:solidFill>
                <a:schemeClr val="tx1"/>
              </a:solidFill>
            </a:endParaRPr>
          </a:p>
        </p:txBody>
      </p:sp>
      <p:pic>
        <p:nvPicPr>
          <p:cNvPr id="4" name="Espace réservé du contenu 3" descr="C:\Users\FAO\Pictures\concombre-Nvar\DSC00120.JPG"/>
          <p:cNvPicPr>
            <a:picLocks noGrp="1"/>
          </p:cNvPicPr>
          <p:nvPr>
            <p:ph idx="1"/>
          </p:nvPr>
        </p:nvPicPr>
        <p:blipFill>
          <a:blip r:embed="rId2" cstate="print"/>
          <a:srcRect/>
          <a:stretch>
            <a:fillRect/>
          </a:stretch>
        </p:blipFill>
        <p:spPr bwMode="auto">
          <a:xfrm>
            <a:off x="1043608" y="1700808"/>
            <a:ext cx="6649540" cy="40381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404664"/>
            <a:ext cx="8183880" cy="1051560"/>
          </a:xfrm>
        </p:spPr>
        <p:txBody>
          <a:bodyPr/>
          <a:lstStyle/>
          <a:p>
            <a:r>
              <a:rPr lang="fr-FR" dirty="0" smtClean="0">
                <a:solidFill>
                  <a:schemeClr val="tx1"/>
                </a:solidFill>
              </a:rPr>
              <a:t>Concombre serpent</a:t>
            </a:r>
            <a:endParaRPr lang="fr-FR" dirty="0">
              <a:solidFill>
                <a:schemeClr val="tx1"/>
              </a:solidFill>
            </a:endParaRPr>
          </a:p>
        </p:txBody>
      </p:sp>
      <p:pic>
        <p:nvPicPr>
          <p:cNvPr id="4" name="Espace réservé du contenu 3" descr="C:\Users\FAO\Pictures\photo tadi coco 121.jpg"/>
          <p:cNvPicPr>
            <a:picLocks noGrp="1"/>
          </p:cNvPicPr>
          <p:nvPr>
            <p:ph idx="1"/>
          </p:nvPr>
        </p:nvPicPr>
        <p:blipFill>
          <a:blip r:embed="rId2" cstate="print"/>
          <a:srcRect/>
          <a:stretch>
            <a:fillRect/>
          </a:stretch>
        </p:blipFill>
        <p:spPr bwMode="auto">
          <a:xfrm>
            <a:off x="539552" y="1628800"/>
            <a:ext cx="8064896" cy="4104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pic>
        <p:nvPicPr>
          <p:cNvPr id="4" name="Espace réservé du contenu 3" descr="C:\Users\FAO\Pictures\photo tadi coco 123.jpg"/>
          <p:cNvPicPr>
            <a:picLocks noGrp="1"/>
          </p:cNvPicPr>
          <p:nvPr>
            <p:ph idx="1"/>
          </p:nvPr>
        </p:nvPicPr>
        <p:blipFill>
          <a:blip r:embed="rId2" cstate="print"/>
          <a:srcRect l="21765"/>
          <a:stretch>
            <a:fillRect/>
          </a:stretch>
        </p:blipFill>
        <p:spPr bwMode="auto">
          <a:xfrm>
            <a:off x="611560" y="548680"/>
            <a:ext cx="7920880" cy="55446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183880" cy="1051560"/>
          </a:xfrm>
        </p:spPr>
        <p:txBody>
          <a:bodyPr/>
          <a:lstStyle/>
          <a:p>
            <a:r>
              <a:rPr lang="en-US" dirty="0" smtClean="0">
                <a:solidFill>
                  <a:schemeClr val="tx1"/>
                </a:solidFill>
              </a:rPr>
              <a:t>Gombo locale </a:t>
            </a:r>
            <a:r>
              <a:rPr lang="en-US" dirty="0" err="1" smtClean="0">
                <a:solidFill>
                  <a:schemeClr val="tx1"/>
                </a:solidFill>
              </a:rPr>
              <a:t>Bateke</a:t>
            </a:r>
            <a:endParaRPr lang="en-US" dirty="0">
              <a:solidFill>
                <a:schemeClr val="tx1"/>
              </a:solidFill>
            </a:endParaRPr>
          </a:p>
        </p:txBody>
      </p:sp>
      <p:pic>
        <p:nvPicPr>
          <p:cNvPr id="4" name="Espace réservé du contenu 3" descr="C:\Users\FAO\Pictures\Copie de photo tadi coco 037.jpg"/>
          <p:cNvPicPr>
            <a:picLocks noGrp="1"/>
          </p:cNvPicPr>
          <p:nvPr>
            <p:ph idx="1"/>
          </p:nvPr>
        </p:nvPicPr>
        <p:blipFill>
          <a:blip r:embed="rId2" cstate="print"/>
          <a:srcRect/>
          <a:stretch>
            <a:fillRect/>
          </a:stretch>
        </p:blipFill>
        <p:spPr bwMode="auto">
          <a:xfrm>
            <a:off x="611560" y="1340768"/>
            <a:ext cx="7992888" cy="4464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183880" cy="648072"/>
          </a:xfrm>
        </p:spPr>
        <p:txBody>
          <a:bodyPr>
            <a:normAutofit fontScale="90000"/>
          </a:bodyPr>
          <a:lstStyle/>
          <a:p>
            <a:r>
              <a:rPr lang="fr-FR" sz="3600" dirty="0" smtClean="0">
                <a:solidFill>
                  <a:schemeClr val="tx1"/>
                </a:solidFill>
              </a:rPr>
              <a:t>Quelques plantes biopesticides (1)</a:t>
            </a:r>
            <a:endParaRPr lang="fr-FR" sz="3600" dirty="0">
              <a:solidFill>
                <a:schemeClr val="tx1"/>
              </a:solidFill>
            </a:endParaRPr>
          </a:p>
        </p:txBody>
      </p:sp>
      <p:sp>
        <p:nvSpPr>
          <p:cNvPr id="3" name="Espace réservé du texte 2"/>
          <p:cNvSpPr>
            <a:spLocks noGrp="1"/>
          </p:cNvSpPr>
          <p:nvPr>
            <p:ph type="body" idx="1"/>
          </p:nvPr>
        </p:nvSpPr>
        <p:spPr>
          <a:xfrm>
            <a:off x="539552" y="908720"/>
            <a:ext cx="3931920" cy="648072"/>
          </a:xfrm>
        </p:spPr>
        <p:txBody>
          <a:bodyPr/>
          <a:lstStyle/>
          <a:p>
            <a:pPr algn="ctr"/>
            <a:r>
              <a:rPr lang="fr-FR" dirty="0" smtClean="0"/>
              <a:t>Feuilles de papayer </a:t>
            </a:r>
            <a:endParaRPr lang="fr-FR" dirty="0"/>
          </a:p>
        </p:txBody>
      </p:sp>
      <p:sp>
        <p:nvSpPr>
          <p:cNvPr id="5" name="Espace réservé du texte 4"/>
          <p:cNvSpPr>
            <a:spLocks noGrp="1"/>
          </p:cNvSpPr>
          <p:nvPr>
            <p:ph type="body" sz="half" idx="3"/>
          </p:nvPr>
        </p:nvSpPr>
        <p:spPr>
          <a:xfrm>
            <a:off x="4427984" y="908720"/>
            <a:ext cx="3931920" cy="792162"/>
          </a:xfrm>
        </p:spPr>
        <p:txBody>
          <a:bodyPr/>
          <a:lstStyle/>
          <a:p>
            <a:pPr algn="ctr"/>
            <a:r>
              <a:rPr lang="fr-FR" dirty="0" smtClean="0"/>
              <a:t>Eupatorium</a:t>
            </a:r>
            <a:endParaRPr lang="fr-FR" dirty="0"/>
          </a:p>
        </p:txBody>
      </p:sp>
      <p:pic>
        <p:nvPicPr>
          <p:cNvPr id="1026" name="Picture 2"/>
          <p:cNvPicPr>
            <a:picLocks noGrp="1" noChangeAspect="1" noChangeArrowheads="1"/>
          </p:cNvPicPr>
          <p:nvPr>
            <p:ph sz="quarter" idx="2"/>
          </p:nvPr>
        </p:nvPicPr>
        <p:blipFill>
          <a:blip r:embed="rId2" cstate="print"/>
          <a:srcRect/>
          <a:stretch>
            <a:fillRect/>
          </a:stretch>
        </p:blipFill>
        <p:spPr bwMode="auto">
          <a:xfrm>
            <a:off x="1043608" y="1628800"/>
            <a:ext cx="2520280" cy="1944216"/>
          </a:xfrm>
          <a:prstGeom prst="rect">
            <a:avLst/>
          </a:prstGeom>
          <a:noFill/>
          <a:ln w="9525">
            <a:noFill/>
            <a:miter lim="800000"/>
            <a:headEnd/>
            <a:tailEnd/>
          </a:ln>
          <a:effectLst/>
        </p:spPr>
      </p:pic>
      <p:pic>
        <p:nvPicPr>
          <p:cNvPr id="1027" name="Picture 3"/>
          <p:cNvPicPr>
            <a:picLocks noGrp="1" noChangeAspect="1" noChangeArrowheads="1"/>
          </p:cNvPicPr>
          <p:nvPr>
            <p:ph sz="quarter" idx="4"/>
          </p:nvPr>
        </p:nvPicPr>
        <p:blipFill>
          <a:blip r:embed="rId3" cstate="print"/>
          <a:stretch>
            <a:fillRect/>
          </a:stretch>
        </p:blipFill>
        <p:spPr bwMode="auto">
          <a:xfrm>
            <a:off x="4932040" y="1700808"/>
            <a:ext cx="2736304" cy="1872208"/>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tretch>
            <a:fillRect/>
          </a:stretch>
        </p:blipFill>
        <p:spPr bwMode="auto">
          <a:xfrm>
            <a:off x="1115616" y="4221088"/>
            <a:ext cx="2520280" cy="1733550"/>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tretch>
            <a:fillRect/>
          </a:stretch>
        </p:blipFill>
        <p:spPr bwMode="auto">
          <a:xfrm>
            <a:off x="4932040" y="4221088"/>
            <a:ext cx="2592288" cy="1728192"/>
          </a:xfrm>
          <a:prstGeom prst="rect">
            <a:avLst/>
          </a:prstGeom>
          <a:noFill/>
          <a:ln w="9525">
            <a:noFill/>
            <a:miter lim="800000"/>
            <a:headEnd/>
            <a:tailEnd/>
          </a:ln>
          <a:effectLst/>
        </p:spPr>
      </p:pic>
      <p:sp>
        <p:nvSpPr>
          <p:cNvPr id="10" name="ZoneTexte 9"/>
          <p:cNvSpPr txBox="1"/>
          <p:nvPr/>
        </p:nvSpPr>
        <p:spPr>
          <a:xfrm>
            <a:off x="1115616" y="3789040"/>
            <a:ext cx="2664296" cy="461665"/>
          </a:xfrm>
          <a:prstGeom prst="rect">
            <a:avLst/>
          </a:prstGeom>
          <a:noFill/>
        </p:spPr>
        <p:txBody>
          <a:bodyPr wrap="square" rtlCol="0">
            <a:spAutoFit/>
          </a:bodyPr>
          <a:lstStyle/>
          <a:p>
            <a:r>
              <a:rPr lang="en-US" sz="2400" b="1" dirty="0" smtClean="0"/>
              <a:t>Tabac</a:t>
            </a:r>
            <a:endParaRPr lang="en-US" sz="2400" b="1" dirty="0"/>
          </a:p>
        </p:txBody>
      </p:sp>
      <p:sp>
        <p:nvSpPr>
          <p:cNvPr id="11" name="ZoneTexte 10"/>
          <p:cNvSpPr txBox="1"/>
          <p:nvPr/>
        </p:nvSpPr>
        <p:spPr>
          <a:xfrm>
            <a:off x="4932040" y="3717032"/>
            <a:ext cx="2376264" cy="461665"/>
          </a:xfrm>
          <a:prstGeom prst="rect">
            <a:avLst/>
          </a:prstGeom>
          <a:noFill/>
        </p:spPr>
        <p:txBody>
          <a:bodyPr wrap="square" rtlCol="0">
            <a:spAutoFit/>
          </a:bodyPr>
          <a:lstStyle/>
          <a:p>
            <a:r>
              <a:rPr lang="en-US" sz="2400" b="1" dirty="0" smtClean="0"/>
              <a:t>Tithonia</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xEl>
                                              <p:pRg st="0" end="0"/>
                                            </p:txEl>
                                          </p:spTgt>
                                        </p:tgtEl>
                                      </p:cBhvr>
                                    </p:animEffect>
                                  </p:childTnLst>
                                </p:cTn>
                              </p:par>
                              <p:par>
                                <p:cTn id="22" presetID="25"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27" dur="1000" fill="hold"/>
                                        <p:tgtEl>
                                          <p:spTgt spid="102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wipe(down)">
                                      <p:cBhvr>
                                        <p:cTn id="36" dur="580">
                                          <p:stCondLst>
                                            <p:cond delay="0"/>
                                          </p:stCondLst>
                                        </p:cTn>
                                        <p:tgtEl>
                                          <p:spTgt spid="1027"/>
                                        </p:tgtEl>
                                      </p:cBhvr>
                                    </p:animEffect>
                                    <p:anim calcmode="lin" valueType="num">
                                      <p:cBhvr>
                                        <p:cTn id="37"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42" dur="26">
                                          <p:stCondLst>
                                            <p:cond delay="650"/>
                                          </p:stCondLst>
                                        </p:cTn>
                                        <p:tgtEl>
                                          <p:spTgt spid="1027"/>
                                        </p:tgtEl>
                                      </p:cBhvr>
                                      <p:to x="100000" y="60000"/>
                                    </p:animScale>
                                    <p:animScale>
                                      <p:cBhvr>
                                        <p:cTn id="43" dur="166" decel="50000">
                                          <p:stCondLst>
                                            <p:cond delay="676"/>
                                          </p:stCondLst>
                                        </p:cTn>
                                        <p:tgtEl>
                                          <p:spTgt spid="1027"/>
                                        </p:tgtEl>
                                      </p:cBhvr>
                                      <p:to x="100000" y="100000"/>
                                    </p:animScale>
                                    <p:animScale>
                                      <p:cBhvr>
                                        <p:cTn id="44" dur="26">
                                          <p:stCondLst>
                                            <p:cond delay="1312"/>
                                          </p:stCondLst>
                                        </p:cTn>
                                        <p:tgtEl>
                                          <p:spTgt spid="1027"/>
                                        </p:tgtEl>
                                      </p:cBhvr>
                                      <p:to x="100000" y="80000"/>
                                    </p:animScale>
                                    <p:animScale>
                                      <p:cBhvr>
                                        <p:cTn id="45" dur="166" decel="50000">
                                          <p:stCondLst>
                                            <p:cond delay="1338"/>
                                          </p:stCondLst>
                                        </p:cTn>
                                        <p:tgtEl>
                                          <p:spTgt spid="1027"/>
                                        </p:tgtEl>
                                      </p:cBhvr>
                                      <p:to x="100000" y="100000"/>
                                    </p:animScale>
                                    <p:animScale>
                                      <p:cBhvr>
                                        <p:cTn id="46" dur="26">
                                          <p:stCondLst>
                                            <p:cond delay="1642"/>
                                          </p:stCondLst>
                                        </p:cTn>
                                        <p:tgtEl>
                                          <p:spTgt spid="1027"/>
                                        </p:tgtEl>
                                      </p:cBhvr>
                                      <p:to x="100000" y="90000"/>
                                    </p:animScale>
                                    <p:animScale>
                                      <p:cBhvr>
                                        <p:cTn id="47" dur="166" decel="50000">
                                          <p:stCondLst>
                                            <p:cond delay="1668"/>
                                          </p:stCondLst>
                                        </p:cTn>
                                        <p:tgtEl>
                                          <p:spTgt spid="1027"/>
                                        </p:tgtEl>
                                      </p:cBhvr>
                                      <p:to x="100000" y="100000"/>
                                    </p:animScale>
                                    <p:animScale>
                                      <p:cBhvr>
                                        <p:cTn id="48" dur="26">
                                          <p:stCondLst>
                                            <p:cond delay="1808"/>
                                          </p:stCondLst>
                                        </p:cTn>
                                        <p:tgtEl>
                                          <p:spTgt spid="1027"/>
                                        </p:tgtEl>
                                      </p:cBhvr>
                                      <p:to x="100000" y="95000"/>
                                    </p:animScale>
                                    <p:animScale>
                                      <p:cBhvr>
                                        <p:cTn id="49" dur="166" decel="50000">
                                          <p:stCondLst>
                                            <p:cond delay="1834"/>
                                          </p:stCondLst>
                                        </p:cTn>
                                        <p:tgtEl>
                                          <p:spTgt spid="1027"/>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wipe(down)">
                                      <p:cBhvr>
                                        <p:cTn id="52" dur="580">
                                          <p:stCondLst>
                                            <p:cond delay="0"/>
                                          </p:stCondLst>
                                        </p:cTn>
                                        <p:tgtEl>
                                          <p:spTgt spid="5">
                                            <p:txEl>
                                              <p:pRg st="0" end="0"/>
                                            </p:txEl>
                                          </p:spTgt>
                                        </p:tgtEl>
                                      </p:cBhvr>
                                    </p:animEffect>
                                    <p:anim calcmode="lin" valueType="num">
                                      <p:cBhvr>
                                        <p:cTn id="5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58" dur="26">
                                          <p:stCondLst>
                                            <p:cond delay="650"/>
                                          </p:stCondLst>
                                        </p:cTn>
                                        <p:tgtEl>
                                          <p:spTgt spid="5">
                                            <p:txEl>
                                              <p:pRg st="0" end="0"/>
                                            </p:txEl>
                                          </p:spTgt>
                                        </p:tgtEl>
                                      </p:cBhvr>
                                      <p:to x="100000" y="60000"/>
                                    </p:animScale>
                                    <p:animScale>
                                      <p:cBhvr>
                                        <p:cTn id="59" dur="166" decel="50000">
                                          <p:stCondLst>
                                            <p:cond delay="676"/>
                                          </p:stCondLst>
                                        </p:cTn>
                                        <p:tgtEl>
                                          <p:spTgt spid="5">
                                            <p:txEl>
                                              <p:pRg st="0" end="0"/>
                                            </p:txEl>
                                          </p:spTgt>
                                        </p:tgtEl>
                                      </p:cBhvr>
                                      <p:to x="100000" y="100000"/>
                                    </p:animScale>
                                    <p:animScale>
                                      <p:cBhvr>
                                        <p:cTn id="60" dur="26">
                                          <p:stCondLst>
                                            <p:cond delay="1312"/>
                                          </p:stCondLst>
                                        </p:cTn>
                                        <p:tgtEl>
                                          <p:spTgt spid="5">
                                            <p:txEl>
                                              <p:pRg st="0" end="0"/>
                                            </p:txEl>
                                          </p:spTgt>
                                        </p:tgtEl>
                                      </p:cBhvr>
                                      <p:to x="100000" y="80000"/>
                                    </p:animScale>
                                    <p:animScale>
                                      <p:cBhvr>
                                        <p:cTn id="61" dur="166" decel="50000">
                                          <p:stCondLst>
                                            <p:cond delay="1338"/>
                                          </p:stCondLst>
                                        </p:cTn>
                                        <p:tgtEl>
                                          <p:spTgt spid="5">
                                            <p:txEl>
                                              <p:pRg st="0" end="0"/>
                                            </p:txEl>
                                          </p:spTgt>
                                        </p:tgtEl>
                                      </p:cBhvr>
                                      <p:to x="100000" y="100000"/>
                                    </p:animScale>
                                    <p:animScale>
                                      <p:cBhvr>
                                        <p:cTn id="62" dur="26">
                                          <p:stCondLst>
                                            <p:cond delay="1642"/>
                                          </p:stCondLst>
                                        </p:cTn>
                                        <p:tgtEl>
                                          <p:spTgt spid="5">
                                            <p:txEl>
                                              <p:pRg st="0" end="0"/>
                                            </p:txEl>
                                          </p:spTgt>
                                        </p:tgtEl>
                                      </p:cBhvr>
                                      <p:to x="100000" y="90000"/>
                                    </p:animScale>
                                    <p:animScale>
                                      <p:cBhvr>
                                        <p:cTn id="63" dur="166" decel="50000">
                                          <p:stCondLst>
                                            <p:cond delay="1668"/>
                                          </p:stCondLst>
                                        </p:cTn>
                                        <p:tgtEl>
                                          <p:spTgt spid="5">
                                            <p:txEl>
                                              <p:pRg st="0" end="0"/>
                                            </p:txEl>
                                          </p:spTgt>
                                        </p:tgtEl>
                                      </p:cBhvr>
                                      <p:to x="100000" y="100000"/>
                                    </p:animScale>
                                    <p:animScale>
                                      <p:cBhvr>
                                        <p:cTn id="64" dur="26">
                                          <p:stCondLst>
                                            <p:cond delay="1808"/>
                                          </p:stCondLst>
                                        </p:cTn>
                                        <p:tgtEl>
                                          <p:spTgt spid="5">
                                            <p:txEl>
                                              <p:pRg st="0" end="0"/>
                                            </p:txEl>
                                          </p:spTgt>
                                        </p:tgtEl>
                                      </p:cBhvr>
                                      <p:to x="100000" y="95000"/>
                                    </p:animScale>
                                    <p:animScale>
                                      <p:cBhvr>
                                        <p:cTn id="65" dur="166" decel="50000">
                                          <p:stCondLst>
                                            <p:cond delay="1834"/>
                                          </p:stCondLst>
                                        </p:cTn>
                                        <p:tgtEl>
                                          <p:spTgt spid="5">
                                            <p:txEl>
                                              <p:pRg st="0" end="0"/>
                                            </p:txEl>
                                          </p:spTgt>
                                        </p:tgtEl>
                                      </p:cBhvr>
                                      <p:to x="100000" y="100000"/>
                                    </p:animScale>
                                  </p:childTnLst>
                                </p:cTn>
                              </p:par>
                              <p:par>
                                <p:cTn id="66" presetID="15"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1000" fill="hold"/>
                                        <p:tgtEl>
                                          <p:spTgt spid="7"/>
                                        </p:tgtEl>
                                        <p:attrNameLst>
                                          <p:attrName>ppt_w</p:attrName>
                                        </p:attrNameLst>
                                      </p:cBhvr>
                                      <p:tavLst>
                                        <p:tav tm="0">
                                          <p:val>
                                            <p:fltVal val="0"/>
                                          </p:val>
                                        </p:tav>
                                        <p:tav tm="100000">
                                          <p:val>
                                            <p:strVal val="#ppt_w"/>
                                          </p:val>
                                        </p:tav>
                                      </p:tavLst>
                                    </p:anim>
                                    <p:anim calcmode="lin" valueType="num">
                                      <p:cBhvr>
                                        <p:cTn id="69" dur="1000" fill="hold"/>
                                        <p:tgtEl>
                                          <p:spTgt spid="7"/>
                                        </p:tgtEl>
                                        <p:attrNameLst>
                                          <p:attrName>ppt_h</p:attrName>
                                        </p:attrNameLst>
                                      </p:cBhvr>
                                      <p:tavLst>
                                        <p:tav tm="0">
                                          <p:val>
                                            <p:fltVal val="0"/>
                                          </p:val>
                                        </p:tav>
                                        <p:tav tm="100000">
                                          <p:val>
                                            <p:strVal val="#ppt_h"/>
                                          </p:val>
                                        </p:tav>
                                      </p:tavLst>
                                    </p:anim>
                                    <p:anim calcmode="lin" valueType="num">
                                      <p:cBhvr>
                                        <p:cTn id="7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395536" y="476672"/>
            <a:ext cx="8183880" cy="648072"/>
          </a:xfrm>
        </p:spPr>
        <p:txBody>
          <a:bodyPr>
            <a:normAutofit fontScale="90000"/>
          </a:bodyPr>
          <a:lstStyle/>
          <a:p>
            <a:r>
              <a:rPr lang="fr-FR" dirty="0" smtClean="0">
                <a:solidFill>
                  <a:schemeClr val="tx1"/>
                </a:solidFill>
              </a:rPr>
              <a:t>Quelques plantes biopesticides(2)</a:t>
            </a:r>
            <a:endParaRPr lang="fr-FR" dirty="0">
              <a:solidFill>
                <a:schemeClr val="tx1"/>
              </a:solidFill>
            </a:endParaRPr>
          </a:p>
        </p:txBody>
      </p:sp>
      <p:sp>
        <p:nvSpPr>
          <p:cNvPr id="3" name="Espace réservé du texte 2"/>
          <p:cNvSpPr>
            <a:spLocks noGrp="1"/>
          </p:cNvSpPr>
          <p:nvPr>
            <p:ph type="body" idx="1"/>
          </p:nvPr>
        </p:nvSpPr>
        <p:spPr/>
        <p:txBody>
          <a:bodyPr/>
          <a:lstStyle/>
          <a:p>
            <a:pPr algn="ctr"/>
            <a:r>
              <a:rPr lang="fr-FR" dirty="0" smtClean="0"/>
              <a:t> </a:t>
            </a:r>
            <a:endParaRPr lang="fr-FR" dirty="0"/>
          </a:p>
        </p:txBody>
      </p:sp>
      <p:sp>
        <p:nvSpPr>
          <p:cNvPr id="5" name="Espace réservé du texte 4"/>
          <p:cNvSpPr>
            <a:spLocks noGrp="1"/>
          </p:cNvSpPr>
          <p:nvPr>
            <p:ph type="body" sz="half" idx="3"/>
          </p:nvPr>
        </p:nvSpPr>
        <p:spPr>
          <a:xfrm>
            <a:off x="4644008" y="1268760"/>
            <a:ext cx="3931920" cy="792162"/>
          </a:xfrm>
        </p:spPr>
        <p:txBody>
          <a:bodyPr>
            <a:normAutofit fontScale="92500" lnSpcReduction="10000"/>
          </a:bodyPr>
          <a:lstStyle/>
          <a:p>
            <a:r>
              <a:rPr lang="fr-FR" dirty="0" smtClean="0"/>
              <a:t>Inflorescences mâles du palmier</a:t>
            </a:r>
            <a:endParaRPr lang="fr-FR" dirty="0"/>
          </a:p>
        </p:txBody>
      </p:sp>
      <p:pic>
        <p:nvPicPr>
          <p:cNvPr id="3075" name="Picture 3"/>
          <p:cNvPicPr>
            <a:picLocks noGrp="1" noChangeAspect="1" noChangeArrowheads="1"/>
          </p:cNvPicPr>
          <p:nvPr>
            <p:ph sz="quarter" idx="4"/>
          </p:nvPr>
        </p:nvPicPr>
        <p:blipFill>
          <a:blip r:embed="rId2" cstate="print"/>
          <a:stretch>
            <a:fillRect/>
          </a:stretch>
        </p:blipFill>
        <p:spPr bwMode="auto">
          <a:xfrm>
            <a:off x="5436096" y="2276872"/>
            <a:ext cx="2952328" cy="1872208"/>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cstate="print"/>
          <a:srcRect/>
          <a:stretch>
            <a:fillRect/>
          </a:stretch>
        </p:blipFill>
        <p:spPr bwMode="auto">
          <a:xfrm>
            <a:off x="5436096" y="4221088"/>
            <a:ext cx="3024336" cy="1872208"/>
          </a:xfrm>
          <a:prstGeom prst="rect">
            <a:avLst/>
          </a:prstGeom>
          <a:noFill/>
          <a:ln w="9525">
            <a:noFill/>
            <a:miter lim="800000"/>
            <a:headEnd/>
            <a:tailEnd/>
          </a:ln>
          <a:effectLst/>
        </p:spPr>
      </p:pic>
      <p:pic>
        <p:nvPicPr>
          <p:cNvPr id="9" name="Picture 3"/>
          <p:cNvPicPr>
            <a:picLocks noGrp="1" noChangeAspect="1" noChangeArrowheads="1"/>
          </p:cNvPicPr>
          <p:nvPr>
            <p:ph sz="quarter" idx="4"/>
          </p:nvPr>
        </p:nvPicPr>
        <p:blipFill>
          <a:blip r:embed="rId4" cstate="print"/>
          <a:stretch>
            <a:fillRect/>
          </a:stretch>
        </p:blipFill>
        <p:spPr bwMode="auto">
          <a:xfrm>
            <a:off x="467544" y="1916832"/>
            <a:ext cx="3096344" cy="1584176"/>
          </a:xfrm>
          <a:prstGeom prst="rect">
            <a:avLst/>
          </a:prstGeom>
          <a:noFill/>
          <a:ln w="9525">
            <a:noFill/>
            <a:miter lim="800000"/>
            <a:headEnd/>
            <a:tailEnd/>
          </a:ln>
          <a:effectLst/>
        </p:spPr>
      </p:pic>
      <p:sp>
        <p:nvSpPr>
          <p:cNvPr id="10" name="ZoneTexte 9"/>
          <p:cNvSpPr txBox="1"/>
          <p:nvPr/>
        </p:nvSpPr>
        <p:spPr>
          <a:xfrm>
            <a:off x="755576" y="1412776"/>
            <a:ext cx="2520280" cy="461665"/>
          </a:xfrm>
          <a:prstGeom prst="rect">
            <a:avLst/>
          </a:prstGeom>
          <a:noFill/>
        </p:spPr>
        <p:txBody>
          <a:bodyPr wrap="square" rtlCol="0">
            <a:spAutoFit/>
          </a:bodyPr>
          <a:lstStyle/>
          <a:p>
            <a:r>
              <a:rPr lang="en-US" sz="2400" b="1" dirty="0" smtClean="0"/>
              <a:t>Argeratum</a:t>
            </a:r>
            <a:endParaRPr lang="en-US" sz="2400" b="1" dirty="0"/>
          </a:p>
        </p:txBody>
      </p:sp>
      <p:pic>
        <p:nvPicPr>
          <p:cNvPr id="11" name="Picture 2"/>
          <p:cNvPicPr>
            <a:picLocks noGrp="1" noChangeAspect="1" noChangeArrowheads="1"/>
          </p:cNvPicPr>
          <p:nvPr>
            <p:ph sz="quarter" idx="2"/>
          </p:nvPr>
        </p:nvPicPr>
        <p:blipFill>
          <a:blip r:embed="rId5" cstate="print"/>
          <a:srcRect/>
          <a:stretch>
            <a:fillRect/>
          </a:stretch>
        </p:blipFill>
        <p:spPr bwMode="auto">
          <a:xfrm>
            <a:off x="467544" y="4077072"/>
            <a:ext cx="3168352" cy="2016224"/>
          </a:xfrm>
          <a:prstGeom prst="rect">
            <a:avLst/>
          </a:prstGeom>
          <a:noFill/>
          <a:ln w="9525">
            <a:noFill/>
            <a:miter lim="800000"/>
            <a:headEnd/>
            <a:tailEnd/>
          </a:ln>
          <a:effectLst/>
        </p:spPr>
      </p:pic>
      <p:sp>
        <p:nvSpPr>
          <p:cNvPr id="13" name="ZoneTexte 12"/>
          <p:cNvSpPr txBox="1"/>
          <p:nvPr/>
        </p:nvSpPr>
        <p:spPr>
          <a:xfrm>
            <a:off x="251520" y="3573016"/>
            <a:ext cx="4104456" cy="461665"/>
          </a:xfrm>
          <a:prstGeom prst="rect">
            <a:avLst/>
          </a:prstGeom>
          <a:noFill/>
        </p:spPr>
        <p:txBody>
          <a:bodyPr wrap="square" rtlCol="0">
            <a:spAutoFit/>
          </a:bodyPr>
          <a:lstStyle/>
          <a:p>
            <a:pPr algn="ctr"/>
            <a:r>
              <a:rPr lang="en-GB" sz="2400" b="1" dirty="0" smtClean="0"/>
              <a:t>Erigeron floribiendus</a:t>
            </a:r>
            <a:endParaRPr lang="fr-F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1"/>
                                          </p:val>
                                        </p:tav>
                                        <p:tav tm="100000">
                                          <p:val>
                                            <p:strVal val="#ppt_x"/>
                                          </p:val>
                                        </p:tav>
                                      </p:tavLst>
                                    </p:anim>
                                    <p:anim calcmode="lin" valueType="num">
                                      <p:cBhvr>
                                        <p:cTn id="9"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p:cTn id="22"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3075"/>
                                        </p:tgtEl>
                                        <p:attrNameLst>
                                          <p:attrName>style.visibility</p:attrName>
                                        </p:attrNameLst>
                                      </p:cBhvr>
                                      <p:to>
                                        <p:strVal val="visible"/>
                                      </p:to>
                                    </p:set>
                                    <p:anim calcmode="lin" valueType="num">
                                      <p:cBhvr>
                                        <p:cTn id="28" dur="1000" fill="hold"/>
                                        <p:tgtEl>
                                          <p:spTgt spid="3075"/>
                                        </p:tgtEl>
                                        <p:attrNameLst>
                                          <p:attrName>ppt_w</p:attrName>
                                        </p:attrNameLst>
                                      </p:cBhvr>
                                      <p:tavLst>
                                        <p:tav tm="0">
                                          <p:val>
                                            <p:fltVal val="0"/>
                                          </p:val>
                                        </p:tav>
                                        <p:tav tm="100000">
                                          <p:val>
                                            <p:strVal val="#ppt_w"/>
                                          </p:val>
                                        </p:tav>
                                      </p:tavLst>
                                    </p:anim>
                                    <p:anim calcmode="lin" valueType="num">
                                      <p:cBhvr>
                                        <p:cTn id="29" dur="1000" fill="hold"/>
                                        <p:tgtEl>
                                          <p:spTgt spid="3075"/>
                                        </p:tgtEl>
                                        <p:attrNameLst>
                                          <p:attrName>ppt_h</p:attrName>
                                        </p:attrNameLst>
                                      </p:cBhvr>
                                      <p:tavLst>
                                        <p:tav tm="0">
                                          <p:val>
                                            <p:fltVal val="0"/>
                                          </p:val>
                                        </p:tav>
                                        <p:tav tm="100000">
                                          <p:val>
                                            <p:strVal val="#ppt_h"/>
                                          </p:val>
                                        </p:tav>
                                      </p:tavLst>
                                    </p:anim>
                                    <p:anim calcmode="lin" valueType="num">
                                      <p:cBhvr>
                                        <p:cTn id="30" dur="10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075"/>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3077"/>
                                        </p:tgtEl>
                                        <p:attrNameLst>
                                          <p:attrName>style.visibility</p:attrName>
                                        </p:attrNameLst>
                                      </p:cBhvr>
                                      <p:to>
                                        <p:strVal val="visible"/>
                                      </p:to>
                                    </p:set>
                                    <p:anim calcmode="lin" valueType="num">
                                      <p:cBhvr>
                                        <p:cTn id="34" dur="1000" fill="hold"/>
                                        <p:tgtEl>
                                          <p:spTgt spid="3077"/>
                                        </p:tgtEl>
                                        <p:attrNameLst>
                                          <p:attrName>ppt_w</p:attrName>
                                        </p:attrNameLst>
                                      </p:cBhvr>
                                      <p:tavLst>
                                        <p:tav tm="0">
                                          <p:val>
                                            <p:fltVal val="0"/>
                                          </p:val>
                                        </p:tav>
                                        <p:tav tm="100000">
                                          <p:val>
                                            <p:strVal val="#ppt_w"/>
                                          </p:val>
                                        </p:tav>
                                      </p:tavLst>
                                    </p:anim>
                                    <p:anim calcmode="lin" valueType="num">
                                      <p:cBhvr>
                                        <p:cTn id="35" dur="1000" fill="hold"/>
                                        <p:tgtEl>
                                          <p:spTgt spid="3077"/>
                                        </p:tgtEl>
                                        <p:attrNameLst>
                                          <p:attrName>ppt_h</p:attrName>
                                        </p:attrNameLst>
                                      </p:cBhvr>
                                      <p:tavLst>
                                        <p:tav tm="0">
                                          <p:val>
                                            <p:fltVal val="0"/>
                                          </p:val>
                                        </p:tav>
                                        <p:tav tm="100000">
                                          <p:val>
                                            <p:strVal val="#ppt_h"/>
                                          </p:val>
                                        </p:tav>
                                      </p:tavLst>
                                    </p:anim>
                                    <p:anim calcmode="lin" valueType="num">
                                      <p:cBhvr>
                                        <p:cTn id="36" dur="1000" fill="hold"/>
                                        <p:tgtEl>
                                          <p:spTgt spid="3077"/>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307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67544" y="188640"/>
            <a:ext cx="8183880" cy="648072"/>
          </a:xfrm>
        </p:spPr>
        <p:txBody>
          <a:bodyPr>
            <a:normAutofit fontScale="90000"/>
          </a:bodyPr>
          <a:lstStyle/>
          <a:p>
            <a:r>
              <a:rPr lang="fr-FR" dirty="0" smtClean="0">
                <a:solidFill>
                  <a:schemeClr val="tx1"/>
                </a:solidFill>
              </a:rPr>
              <a:t>Quelques plantes biopesticides(5)</a:t>
            </a:r>
            <a:endParaRPr lang="fr-FR" dirty="0">
              <a:solidFill>
                <a:schemeClr val="tx1"/>
              </a:solidFill>
            </a:endParaRPr>
          </a:p>
        </p:txBody>
      </p:sp>
      <p:sp>
        <p:nvSpPr>
          <p:cNvPr id="3" name="Espace réservé du texte 2"/>
          <p:cNvSpPr>
            <a:spLocks noGrp="1"/>
          </p:cNvSpPr>
          <p:nvPr>
            <p:ph type="body" idx="1"/>
          </p:nvPr>
        </p:nvSpPr>
        <p:spPr>
          <a:xfrm>
            <a:off x="395536" y="836712"/>
            <a:ext cx="3888432" cy="504130"/>
          </a:xfrm>
        </p:spPr>
        <p:txBody>
          <a:bodyPr/>
          <a:lstStyle/>
          <a:p>
            <a:pPr algn="ctr"/>
            <a:r>
              <a:rPr lang="fr-FR" dirty="0" smtClean="0"/>
              <a:t>Tephrosia </a:t>
            </a:r>
            <a:endParaRPr lang="fr-FR" dirty="0"/>
          </a:p>
        </p:txBody>
      </p:sp>
      <p:sp>
        <p:nvSpPr>
          <p:cNvPr id="5" name="Espace réservé du texte 4"/>
          <p:cNvSpPr>
            <a:spLocks noGrp="1"/>
          </p:cNvSpPr>
          <p:nvPr>
            <p:ph type="body" sz="half" idx="3"/>
          </p:nvPr>
        </p:nvSpPr>
        <p:spPr>
          <a:xfrm>
            <a:off x="4572000" y="3356992"/>
            <a:ext cx="3931920" cy="792162"/>
          </a:xfrm>
        </p:spPr>
        <p:txBody>
          <a:bodyPr/>
          <a:lstStyle/>
          <a:p>
            <a:pPr algn="ctr"/>
            <a:r>
              <a:rPr lang="fr-FR" dirty="0" smtClean="0"/>
              <a:t>Piment</a:t>
            </a:r>
            <a:endParaRPr lang="fr-FR" dirty="0"/>
          </a:p>
        </p:txBody>
      </p:sp>
      <p:pic>
        <p:nvPicPr>
          <p:cNvPr id="5122" name="Picture 2"/>
          <p:cNvPicPr>
            <a:picLocks noGrp="1" noChangeAspect="1" noChangeArrowheads="1"/>
          </p:cNvPicPr>
          <p:nvPr>
            <p:ph sz="quarter" idx="2"/>
          </p:nvPr>
        </p:nvPicPr>
        <p:blipFill>
          <a:blip r:embed="rId2" cstate="print"/>
          <a:srcRect/>
          <a:stretch>
            <a:fillRect/>
          </a:stretch>
        </p:blipFill>
        <p:spPr bwMode="auto">
          <a:xfrm>
            <a:off x="755576" y="1412776"/>
            <a:ext cx="2736304" cy="2016224"/>
          </a:xfrm>
          <a:prstGeom prst="rect">
            <a:avLst/>
          </a:prstGeom>
          <a:noFill/>
          <a:ln w="9525">
            <a:noFill/>
            <a:miter lim="800000"/>
            <a:headEnd/>
            <a:tailEnd/>
          </a:ln>
          <a:effectLst/>
        </p:spPr>
      </p:pic>
      <p:pic>
        <p:nvPicPr>
          <p:cNvPr id="5123" name="Picture 3"/>
          <p:cNvPicPr>
            <a:picLocks noGrp="1" noChangeAspect="1" noChangeArrowheads="1"/>
          </p:cNvPicPr>
          <p:nvPr>
            <p:ph sz="quarter" idx="4"/>
          </p:nvPr>
        </p:nvPicPr>
        <p:blipFill>
          <a:blip r:embed="rId3" cstate="print"/>
          <a:srcRect/>
          <a:stretch>
            <a:fillRect/>
          </a:stretch>
        </p:blipFill>
        <p:spPr bwMode="auto">
          <a:xfrm>
            <a:off x="5436096" y="4221088"/>
            <a:ext cx="2376264" cy="1872208"/>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tretch>
            <a:fillRect/>
          </a:stretch>
        </p:blipFill>
        <p:spPr bwMode="auto">
          <a:xfrm>
            <a:off x="5364088" y="1484784"/>
            <a:ext cx="2376264" cy="1944216"/>
          </a:xfrm>
          <a:prstGeom prst="rect">
            <a:avLst/>
          </a:prstGeom>
          <a:noFill/>
          <a:ln w="9525">
            <a:noFill/>
            <a:miter lim="800000"/>
            <a:headEnd/>
            <a:tailEnd/>
          </a:ln>
          <a:effectLst/>
        </p:spPr>
      </p:pic>
      <p:pic>
        <p:nvPicPr>
          <p:cNvPr id="8" name="Image 7" descr=" Œillet d'Inde">
            <a:hlinkClick r:id="rId5"/>
          </p:cNvPr>
          <p:cNvPicPr/>
          <p:nvPr/>
        </p:nvPicPr>
        <p:blipFill>
          <a:blip r:embed="rId6" cstate="print"/>
          <a:srcRect/>
          <a:stretch>
            <a:fillRect/>
          </a:stretch>
        </p:blipFill>
        <p:spPr bwMode="auto">
          <a:xfrm>
            <a:off x="755576" y="4149080"/>
            <a:ext cx="2736304" cy="1895475"/>
          </a:xfrm>
          <a:prstGeom prst="rect">
            <a:avLst/>
          </a:prstGeom>
          <a:noFill/>
          <a:ln w="9525">
            <a:noFill/>
            <a:miter lim="800000"/>
            <a:headEnd/>
            <a:tailEnd/>
          </a:ln>
        </p:spPr>
      </p:pic>
      <p:sp>
        <p:nvSpPr>
          <p:cNvPr id="10" name="ZoneTexte 9"/>
          <p:cNvSpPr txBox="1"/>
          <p:nvPr/>
        </p:nvSpPr>
        <p:spPr>
          <a:xfrm>
            <a:off x="755576" y="3573016"/>
            <a:ext cx="2520280" cy="461665"/>
          </a:xfrm>
          <a:prstGeom prst="rect">
            <a:avLst/>
          </a:prstGeom>
          <a:noFill/>
        </p:spPr>
        <p:txBody>
          <a:bodyPr wrap="square" rtlCol="0">
            <a:spAutoFit/>
          </a:bodyPr>
          <a:lstStyle/>
          <a:p>
            <a:r>
              <a:rPr lang="en-US" sz="2400" b="1" dirty="0" smtClean="0"/>
              <a:t>Tagette</a:t>
            </a:r>
            <a:endParaRPr lang="en-US" sz="2400" b="1" dirty="0"/>
          </a:p>
        </p:txBody>
      </p:sp>
      <p:sp>
        <p:nvSpPr>
          <p:cNvPr id="11" name="ZoneTexte 10"/>
          <p:cNvSpPr txBox="1"/>
          <p:nvPr/>
        </p:nvSpPr>
        <p:spPr>
          <a:xfrm>
            <a:off x="5148064" y="980728"/>
            <a:ext cx="3528392" cy="461665"/>
          </a:xfrm>
          <a:prstGeom prst="rect">
            <a:avLst/>
          </a:prstGeom>
          <a:noFill/>
        </p:spPr>
        <p:txBody>
          <a:bodyPr wrap="square" rtlCol="0">
            <a:spAutoFit/>
          </a:bodyPr>
          <a:lstStyle/>
          <a:p>
            <a:r>
              <a:rPr lang="en-US" sz="2400" b="1" dirty="0" smtClean="0"/>
              <a:t>Walu wa matebo</a:t>
            </a:r>
            <a:endParaRPr lang="en-US" sz="2400"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467544" y="188640"/>
            <a:ext cx="8183880" cy="720080"/>
          </a:xfrm>
        </p:spPr>
        <p:txBody>
          <a:bodyPr>
            <a:normAutofit fontScale="90000"/>
          </a:bodyPr>
          <a:lstStyle/>
          <a:p>
            <a:r>
              <a:rPr lang="fr-FR" dirty="0" smtClean="0">
                <a:solidFill>
                  <a:schemeClr val="tx1"/>
                </a:solidFill>
              </a:rPr>
              <a:t>Quelques plantes bio pesticides(6)</a:t>
            </a:r>
            <a:endParaRPr lang="fr-FR" dirty="0">
              <a:solidFill>
                <a:schemeClr val="tx1"/>
              </a:solidFill>
            </a:endParaRPr>
          </a:p>
        </p:txBody>
      </p:sp>
      <p:sp>
        <p:nvSpPr>
          <p:cNvPr id="3" name="Espace réservé du texte 2"/>
          <p:cNvSpPr>
            <a:spLocks noGrp="1"/>
          </p:cNvSpPr>
          <p:nvPr>
            <p:ph type="body" idx="1"/>
          </p:nvPr>
        </p:nvSpPr>
        <p:spPr>
          <a:xfrm>
            <a:off x="827584" y="1268760"/>
            <a:ext cx="3528392" cy="432122"/>
          </a:xfrm>
        </p:spPr>
        <p:txBody>
          <a:bodyPr>
            <a:normAutofit fontScale="92500" lnSpcReduction="20000"/>
          </a:bodyPr>
          <a:lstStyle/>
          <a:p>
            <a:pPr algn="ctr"/>
            <a:r>
              <a:rPr lang="fr-FR" dirty="0" smtClean="0"/>
              <a:t>Citronnelle </a:t>
            </a:r>
            <a:endParaRPr lang="fr-FR" dirty="0"/>
          </a:p>
        </p:txBody>
      </p:sp>
      <p:sp>
        <p:nvSpPr>
          <p:cNvPr id="5" name="Espace réservé du texte 4"/>
          <p:cNvSpPr>
            <a:spLocks noGrp="1"/>
          </p:cNvSpPr>
          <p:nvPr>
            <p:ph type="body" sz="half" idx="3"/>
          </p:nvPr>
        </p:nvSpPr>
        <p:spPr>
          <a:xfrm>
            <a:off x="5436096" y="1268760"/>
            <a:ext cx="2808312" cy="504056"/>
          </a:xfrm>
        </p:spPr>
        <p:txBody>
          <a:bodyPr/>
          <a:lstStyle/>
          <a:p>
            <a:pPr algn="ctr"/>
            <a:r>
              <a:rPr lang="fr-FR" dirty="0" smtClean="0"/>
              <a:t>Ail</a:t>
            </a:r>
            <a:endParaRPr lang="fr-FR" dirty="0"/>
          </a:p>
        </p:txBody>
      </p:sp>
      <p:pic>
        <p:nvPicPr>
          <p:cNvPr id="6146" name="Picture 2"/>
          <p:cNvPicPr>
            <a:picLocks noGrp="1" noChangeAspect="1" noChangeArrowheads="1"/>
          </p:cNvPicPr>
          <p:nvPr>
            <p:ph sz="quarter" idx="2"/>
          </p:nvPr>
        </p:nvPicPr>
        <p:blipFill>
          <a:blip r:embed="rId2" cstate="print"/>
          <a:stretch>
            <a:fillRect/>
          </a:stretch>
        </p:blipFill>
        <p:spPr bwMode="auto">
          <a:xfrm>
            <a:off x="1259632" y="1844824"/>
            <a:ext cx="2376264" cy="1656184"/>
          </a:xfrm>
          <a:prstGeom prst="rect">
            <a:avLst/>
          </a:prstGeom>
          <a:noFill/>
          <a:ln w="9525">
            <a:noFill/>
            <a:miter lim="800000"/>
            <a:headEnd/>
            <a:tailEnd/>
          </a:ln>
          <a:effectLst/>
        </p:spPr>
      </p:pic>
      <p:pic>
        <p:nvPicPr>
          <p:cNvPr id="6147" name="Picture 3"/>
          <p:cNvPicPr>
            <a:picLocks noGrp="1" noChangeAspect="1" noChangeArrowheads="1"/>
          </p:cNvPicPr>
          <p:nvPr>
            <p:ph sz="quarter" idx="4"/>
          </p:nvPr>
        </p:nvPicPr>
        <p:blipFill>
          <a:blip r:embed="rId3" cstate="print"/>
          <a:stretch>
            <a:fillRect/>
          </a:stretch>
        </p:blipFill>
        <p:spPr bwMode="auto">
          <a:xfrm>
            <a:off x="5796136" y="1772816"/>
            <a:ext cx="2376264" cy="1728192"/>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3563888" y="4149080"/>
            <a:ext cx="2520280" cy="1872208"/>
          </a:xfrm>
          <a:prstGeom prst="rect">
            <a:avLst/>
          </a:prstGeom>
          <a:noFill/>
          <a:ln w="9525">
            <a:noFill/>
            <a:miter lim="800000"/>
            <a:headEnd/>
            <a:tailEnd/>
          </a:ln>
          <a:effectLst/>
        </p:spPr>
      </p:pic>
      <p:sp>
        <p:nvSpPr>
          <p:cNvPr id="10" name="ZoneTexte 9"/>
          <p:cNvSpPr txBox="1"/>
          <p:nvPr/>
        </p:nvSpPr>
        <p:spPr>
          <a:xfrm>
            <a:off x="3635896" y="3645024"/>
            <a:ext cx="2232248" cy="461665"/>
          </a:xfrm>
          <a:prstGeom prst="rect">
            <a:avLst/>
          </a:prstGeom>
          <a:noFill/>
        </p:spPr>
        <p:txBody>
          <a:bodyPr wrap="square" rtlCol="0">
            <a:spAutoFit/>
          </a:bodyPr>
          <a:lstStyle/>
          <a:p>
            <a:r>
              <a:rPr lang="en-US" sz="2400" b="1" dirty="0" smtClean="0"/>
              <a:t>Eupatorium</a:t>
            </a:r>
            <a:endParaRPr 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texte 2"/>
          <p:cNvSpPr>
            <a:spLocks noGrp="1"/>
          </p:cNvSpPr>
          <p:nvPr>
            <p:ph type="body" idx="1"/>
          </p:nvPr>
        </p:nvSpPr>
        <p:spPr>
          <a:xfrm>
            <a:off x="607224" y="579438"/>
            <a:ext cx="8069232" cy="792162"/>
          </a:xfrm>
        </p:spPr>
        <p:txBody>
          <a:bodyPr/>
          <a:lstStyle/>
          <a:p>
            <a:r>
              <a:rPr lang="fr-FR" dirty="0" smtClean="0"/>
              <a:t>Le basilic</a:t>
            </a:r>
            <a:endParaRPr lang="fr-FR" dirty="0"/>
          </a:p>
        </p:txBody>
      </p:sp>
      <p:sp>
        <p:nvSpPr>
          <p:cNvPr id="4" name="Espace réservé du texte 3"/>
          <p:cNvSpPr>
            <a:spLocks noGrp="1"/>
          </p:cNvSpPr>
          <p:nvPr>
            <p:ph type="body" sz="half" idx="3"/>
          </p:nvPr>
        </p:nvSpPr>
        <p:spPr/>
        <p:txBody>
          <a:bodyPr/>
          <a:lstStyle/>
          <a:p>
            <a:r>
              <a:rPr lang="fr-FR" dirty="0" smtClean="0"/>
              <a:t>Le basilic</a:t>
            </a:r>
            <a:endParaRPr lang="fr-FR" dirty="0"/>
          </a:p>
        </p:txBody>
      </p:sp>
      <p:sp>
        <p:nvSpPr>
          <p:cNvPr id="6" name="Espace réservé du contenu 5"/>
          <p:cNvSpPr>
            <a:spLocks noGrp="1"/>
          </p:cNvSpPr>
          <p:nvPr>
            <p:ph sz="quarter" idx="4"/>
          </p:nvPr>
        </p:nvSpPr>
        <p:spPr/>
        <p:txBody>
          <a:bodyPr/>
          <a:lstStyle/>
          <a:p>
            <a:endParaRPr lang="fr-FR" dirty="0"/>
          </a:p>
        </p:txBody>
      </p:sp>
      <p:pic>
        <p:nvPicPr>
          <p:cNvPr id="7" name="Espace réservé du contenu 6" descr="C:\Users\JC Omba Olenga\Documents\BRAZZA\photos B\IMG_2156.JPG"/>
          <p:cNvPicPr>
            <a:picLocks noGrp="1"/>
          </p:cNvPicPr>
          <p:nvPr>
            <p:ph sz="quarter" idx="2"/>
          </p:nvPr>
        </p:nvPicPr>
        <p:blipFill>
          <a:blip r:embed="rId2" cstate="print">
            <a:lum contrast="40000"/>
          </a:blip>
          <a:srcRect l="21161" r="39168" b="58584"/>
          <a:stretch>
            <a:fillRect/>
          </a:stretch>
        </p:blipFill>
        <p:spPr bwMode="auto">
          <a:xfrm>
            <a:off x="611560" y="1340768"/>
            <a:ext cx="7992888" cy="4680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183880" cy="1368152"/>
          </a:xfrm>
        </p:spPr>
        <p:txBody>
          <a:bodyPr>
            <a:normAutofit fontScale="90000"/>
          </a:bodyPr>
          <a:lstStyle/>
          <a:p>
            <a:pPr algn="ctr"/>
            <a:r>
              <a:rPr lang="fr-FR" dirty="0" smtClean="0">
                <a:solidFill>
                  <a:schemeClr val="tx1"/>
                </a:solidFill>
              </a:rPr>
              <a:t>Matériels nécessaires à la préparation</a:t>
            </a:r>
            <a:br>
              <a:rPr lang="fr-FR" dirty="0" smtClean="0">
                <a:solidFill>
                  <a:schemeClr val="tx1"/>
                </a:solidFill>
              </a:rPr>
            </a:br>
            <a:r>
              <a:rPr lang="fr-FR" dirty="0" smtClean="0">
                <a:solidFill>
                  <a:schemeClr val="tx1"/>
                </a:solidFill>
              </a:rPr>
              <a:t> des recettes </a:t>
            </a:r>
            <a:endParaRPr lang="en-US" dirty="0"/>
          </a:p>
        </p:txBody>
      </p:sp>
      <p:sp>
        <p:nvSpPr>
          <p:cNvPr id="3" name="Espace réservé du contenu 2"/>
          <p:cNvSpPr>
            <a:spLocks noGrp="1"/>
          </p:cNvSpPr>
          <p:nvPr>
            <p:ph idx="1"/>
          </p:nvPr>
        </p:nvSpPr>
        <p:spPr>
          <a:xfrm>
            <a:off x="539552" y="1988840"/>
            <a:ext cx="8183880" cy="4187952"/>
          </a:xfrm>
        </p:spPr>
        <p:txBody>
          <a:bodyPr>
            <a:normAutofit fontScale="85000" lnSpcReduction="20000"/>
          </a:bodyPr>
          <a:lstStyle/>
          <a:p>
            <a:pPr lvl="0"/>
            <a:r>
              <a:rPr lang="fr-BE" dirty="0" smtClean="0"/>
              <a:t>Des récipients (un seau propre ou une bassine) </a:t>
            </a:r>
          </a:p>
          <a:p>
            <a:pPr lvl="0"/>
            <a:r>
              <a:rPr lang="fr-BE" dirty="0" smtClean="0"/>
              <a:t>Des filtres (par exemple : un tissu fin) pour filtrer </a:t>
            </a:r>
            <a:endParaRPr lang="fr-FR" dirty="0" smtClean="0"/>
          </a:p>
          <a:p>
            <a:pPr lvl="0"/>
            <a:r>
              <a:rPr lang="fr-BE" dirty="0" smtClean="0"/>
              <a:t>Un mortier et un pilon pour le broyage humides ou secs</a:t>
            </a:r>
            <a:endParaRPr lang="fr-FR" dirty="0" smtClean="0"/>
          </a:p>
          <a:p>
            <a:pPr lvl="0"/>
            <a:r>
              <a:rPr lang="fr-BE" dirty="0" smtClean="0"/>
              <a:t>La matière végétale choisie</a:t>
            </a:r>
            <a:endParaRPr lang="fr-FR" dirty="0" smtClean="0"/>
          </a:p>
          <a:p>
            <a:pPr lvl="0"/>
            <a:r>
              <a:rPr lang="fr-BE" dirty="0" smtClean="0"/>
              <a:t>Du savon liquide, en poudre ou en morceau</a:t>
            </a:r>
            <a:endParaRPr lang="fr-FR" dirty="0" smtClean="0"/>
          </a:p>
          <a:p>
            <a:pPr lvl="0"/>
            <a:r>
              <a:rPr lang="fr-BE" dirty="0" smtClean="0"/>
              <a:t>Un couteau</a:t>
            </a:r>
          </a:p>
          <a:p>
            <a:pPr lvl="0"/>
            <a:r>
              <a:rPr lang="fr-BE" dirty="0" smtClean="0"/>
              <a:t>Des mesures de volume ou de poids (une balance)</a:t>
            </a:r>
            <a:endParaRPr lang="fr-FR" dirty="0" smtClean="0"/>
          </a:p>
          <a:p>
            <a:pPr lvl="0"/>
            <a:r>
              <a:rPr lang="fr-BE" dirty="0" smtClean="0"/>
              <a:t>Du matériel d’épandage (pulvérisateur, arrosoir, poudreuse, pinceaux, etc.)</a:t>
            </a:r>
            <a:endParaRPr lang="fr-FR" dirty="0" smtClean="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00042"/>
            <a:ext cx="8183880" cy="1051560"/>
          </a:xfrm>
        </p:spPr>
        <p:txBody>
          <a:bodyPr>
            <a:normAutofit fontScale="90000"/>
          </a:bodyPr>
          <a:lstStyle/>
          <a:p>
            <a:r>
              <a:rPr lang="fr-FR" sz="3600" dirty="0" smtClean="0">
                <a:solidFill>
                  <a:schemeClr val="tx1"/>
                </a:solidFill>
              </a:rPr>
              <a:t>Substances naturelles d’origine minérale</a:t>
            </a:r>
            <a:endParaRPr lang="fr-FR" sz="3600" dirty="0">
              <a:solidFill>
                <a:schemeClr val="tx1"/>
              </a:solidFill>
            </a:endParaRPr>
          </a:p>
        </p:txBody>
      </p:sp>
      <p:sp>
        <p:nvSpPr>
          <p:cNvPr id="3" name="Espace réservé du contenu 2"/>
          <p:cNvSpPr>
            <a:spLocks noGrp="1"/>
          </p:cNvSpPr>
          <p:nvPr>
            <p:ph idx="1"/>
          </p:nvPr>
        </p:nvSpPr>
        <p:spPr>
          <a:xfrm>
            <a:off x="539552" y="1772816"/>
            <a:ext cx="8183880" cy="3146692"/>
          </a:xfrm>
        </p:spPr>
        <p:txBody>
          <a:bodyPr>
            <a:normAutofit/>
          </a:bodyPr>
          <a:lstStyle/>
          <a:p>
            <a:r>
              <a:rPr lang="fr-FR" dirty="0" smtClean="0"/>
              <a:t>La latérite,</a:t>
            </a:r>
          </a:p>
          <a:p>
            <a:r>
              <a:rPr lang="fr-FR" dirty="0" smtClean="0"/>
              <a:t>Les argiles fines, </a:t>
            </a:r>
          </a:p>
          <a:p>
            <a:r>
              <a:rPr lang="fr-FR" dirty="0" smtClean="0"/>
              <a:t>Chaux agricole, </a:t>
            </a:r>
          </a:p>
          <a:p>
            <a:r>
              <a:rPr lang="fr-FR" dirty="0" smtClean="0"/>
              <a:t>Craie pilée,</a:t>
            </a:r>
          </a:p>
          <a:p>
            <a:r>
              <a:rPr lang="fr-FR" dirty="0" smtClean="0"/>
              <a:t>Poussière de roche,</a:t>
            </a:r>
          </a:p>
          <a:p>
            <a:pPr marL="0" indent="0">
              <a:buNone/>
            </a:pPr>
            <a:endParaRPr lang="fr-F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67544" y="332656"/>
            <a:ext cx="8183880" cy="864096"/>
          </a:xfrm>
        </p:spPr>
        <p:txBody>
          <a:bodyPr>
            <a:normAutofit/>
          </a:bodyPr>
          <a:lstStyle/>
          <a:p>
            <a:r>
              <a:rPr lang="en-US" sz="3200" dirty="0" smtClean="0">
                <a:solidFill>
                  <a:schemeClr val="tx1"/>
                </a:solidFill>
              </a:rPr>
              <a:t>Comment s`y prendre</a:t>
            </a:r>
            <a:endParaRPr lang="en-US" sz="3200" dirty="0">
              <a:solidFill>
                <a:schemeClr val="tx1"/>
              </a:solidFill>
            </a:endParaRPr>
          </a:p>
        </p:txBody>
      </p:sp>
      <p:sp>
        <p:nvSpPr>
          <p:cNvPr id="8" name="Espace réservé du contenu 7"/>
          <p:cNvSpPr>
            <a:spLocks noGrp="1"/>
          </p:cNvSpPr>
          <p:nvPr>
            <p:ph idx="1"/>
          </p:nvPr>
        </p:nvSpPr>
        <p:spPr>
          <a:xfrm>
            <a:off x="611560" y="1052736"/>
            <a:ext cx="8183880" cy="4248472"/>
          </a:xfrm>
        </p:spPr>
        <p:txBody>
          <a:bodyPr/>
          <a:lstStyle/>
          <a:p>
            <a:pPr algn="ctr"/>
            <a:r>
              <a:rPr lang="fr-FR" b="1" dirty="0" smtClean="0"/>
              <a:t>Pesage des feuilles </a:t>
            </a:r>
            <a:endParaRPr lang="en-US" b="1" dirty="0"/>
          </a:p>
        </p:txBody>
      </p:sp>
      <p:pic>
        <p:nvPicPr>
          <p:cNvPr id="9" name="Espace réservé du contenu 3" descr="DSC01632.JPG"/>
          <p:cNvPicPr>
            <a:picLocks noChangeAspect="1"/>
          </p:cNvPicPr>
          <p:nvPr/>
        </p:nvPicPr>
        <p:blipFill>
          <a:blip r:embed="rId3" cstate="print"/>
          <a:stretch>
            <a:fillRect/>
          </a:stretch>
        </p:blipFill>
        <p:spPr>
          <a:xfrm>
            <a:off x="1907704" y="1700808"/>
            <a:ext cx="5583767" cy="418782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183880" cy="1051560"/>
          </a:xfrm>
        </p:spPr>
        <p:txBody>
          <a:bodyPr/>
          <a:lstStyle/>
          <a:p>
            <a:r>
              <a:rPr lang="fr-FR" dirty="0" smtClean="0">
                <a:solidFill>
                  <a:schemeClr val="tx1"/>
                </a:solidFill>
              </a:rPr>
              <a:t>Hacher  les feuilles </a:t>
            </a:r>
            <a:endParaRPr lang="en-US" dirty="0">
              <a:solidFill>
                <a:schemeClr val="tx1"/>
              </a:solidFill>
            </a:endParaRPr>
          </a:p>
        </p:txBody>
      </p:sp>
      <p:pic>
        <p:nvPicPr>
          <p:cNvPr id="4" name="Espace réservé du contenu 3" descr="DSC01630.JPG"/>
          <p:cNvPicPr>
            <a:picLocks noGrp="1" noChangeAspect="1"/>
          </p:cNvPicPr>
          <p:nvPr>
            <p:ph idx="1"/>
          </p:nvPr>
        </p:nvPicPr>
        <p:blipFill>
          <a:blip r:embed="rId2" cstate="print"/>
          <a:stretch>
            <a:fillRect/>
          </a:stretch>
        </p:blipFill>
        <p:spPr>
          <a:xfrm>
            <a:off x="1385094" y="1125538"/>
            <a:ext cx="6350000" cy="4762500"/>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183880" cy="1051560"/>
          </a:xfrm>
        </p:spPr>
        <p:txBody>
          <a:bodyPr/>
          <a:lstStyle/>
          <a:p>
            <a:r>
              <a:rPr lang="fr-FR" dirty="0" smtClean="0">
                <a:solidFill>
                  <a:schemeClr val="tx1"/>
                </a:solidFill>
              </a:rPr>
              <a:t>Piler les feuilles hachées </a:t>
            </a:r>
            <a:endParaRPr lang="en-US" dirty="0">
              <a:solidFill>
                <a:schemeClr val="tx1"/>
              </a:solidFill>
            </a:endParaRPr>
          </a:p>
        </p:txBody>
      </p:sp>
      <p:pic>
        <p:nvPicPr>
          <p:cNvPr id="6" name="Espace réservé du contenu 5" descr="DSC00871.JPG"/>
          <p:cNvPicPr>
            <a:picLocks noGrp="1" noChangeAspect="1"/>
          </p:cNvPicPr>
          <p:nvPr>
            <p:ph idx="1"/>
          </p:nvPr>
        </p:nvPicPr>
        <p:blipFill>
          <a:blip r:embed="rId3" cstate="print"/>
          <a:stretch>
            <a:fillRect/>
          </a:stretch>
        </p:blipFill>
        <p:spPr>
          <a:xfrm>
            <a:off x="1697263" y="1700213"/>
            <a:ext cx="5579611" cy="418782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Image 6" descr="G:\101MSDCF\DSC01348.JPG"/>
          <p:cNvPicPr>
            <a:picLocks noGrp="1" noChangeAspect="1" noChangeArrowheads="1"/>
          </p:cNvPicPr>
          <p:nvPr>
            <p:ph idx="1"/>
          </p:nvPr>
        </p:nvPicPr>
        <p:blipFill>
          <a:blip r:embed="rId2" cstate="print"/>
          <a:srcRect/>
          <a:stretch>
            <a:fillRect/>
          </a:stretch>
        </p:blipFill>
        <p:spPr bwMode="auto">
          <a:xfrm>
            <a:off x="539552" y="510094"/>
            <a:ext cx="8061119" cy="55832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183880" cy="1051560"/>
          </a:xfrm>
        </p:spPr>
        <p:txBody>
          <a:bodyPr/>
          <a:lstStyle/>
          <a:p>
            <a:pPr algn="ctr"/>
            <a:r>
              <a:rPr lang="fr-FR" dirty="0" smtClean="0">
                <a:solidFill>
                  <a:schemeClr val="tx1"/>
                </a:solidFill>
              </a:rPr>
              <a:t>Macération </a:t>
            </a:r>
            <a:endParaRPr lang="en-US" dirty="0">
              <a:solidFill>
                <a:schemeClr val="tx1"/>
              </a:solidFill>
            </a:endParaRPr>
          </a:p>
        </p:txBody>
      </p:sp>
      <p:pic>
        <p:nvPicPr>
          <p:cNvPr id="4" name="Espace réservé du contenu 4" descr="DSC00869.JPG"/>
          <p:cNvPicPr>
            <a:picLocks noGrp="1" noChangeAspect="1"/>
          </p:cNvPicPr>
          <p:nvPr>
            <p:ph idx="1"/>
          </p:nvPr>
        </p:nvPicPr>
        <p:blipFill>
          <a:blip r:embed="rId2" cstate="print"/>
          <a:stretch>
            <a:fillRect/>
          </a:stretch>
        </p:blipFill>
        <p:spPr>
          <a:xfrm>
            <a:off x="467544" y="2247178"/>
            <a:ext cx="4104457" cy="2951018"/>
          </a:xfrm>
        </p:spPr>
      </p:pic>
      <p:pic>
        <p:nvPicPr>
          <p:cNvPr id="5" name="Espace réservé du contenu 5" descr="DSC00870.JPG"/>
          <p:cNvPicPr>
            <a:picLocks noChangeAspect="1"/>
          </p:cNvPicPr>
          <p:nvPr/>
        </p:nvPicPr>
        <p:blipFill>
          <a:blip r:embed="rId3" cstate="print"/>
          <a:stretch>
            <a:fillRect/>
          </a:stretch>
        </p:blipFill>
        <p:spPr>
          <a:xfrm>
            <a:off x="4788024" y="2204864"/>
            <a:ext cx="3930650" cy="294798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183880" cy="1051560"/>
          </a:xfrm>
        </p:spPr>
        <p:txBody>
          <a:bodyPr>
            <a:normAutofit fontScale="90000"/>
          </a:bodyPr>
          <a:lstStyle/>
          <a:p>
            <a:r>
              <a:rPr lang="fr-FR" dirty="0" smtClean="0">
                <a:solidFill>
                  <a:schemeClr val="tx1"/>
                </a:solidFill>
              </a:rPr>
              <a:t>Ajout d’eau dans le pulvérisateur</a:t>
            </a:r>
            <a:endParaRPr lang="en-US" dirty="0">
              <a:solidFill>
                <a:schemeClr val="tx1"/>
              </a:solidFill>
            </a:endParaRPr>
          </a:p>
        </p:txBody>
      </p:sp>
      <p:pic>
        <p:nvPicPr>
          <p:cNvPr id="4" name="Espace réservé du contenu 3" descr="DSC00872.JPG"/>
          <p:cNvPicPr>
            <a:picLocks noGrp="1" noChangeAspect="1"/>
          </p:cNvPicPr>
          <p:nvPr>
            <p:ph idx="1"/>
          </p:nvPr>
        </p:nvPicPr>
        <p:blipFill>
          <a:blip r:embed="rId2" cstate="print"/>
          <a:stretch>
            <a:fillRect/>
          </a:stretch>
        </p:blipFill>
        <p:spPr>
          <a:xfrm>
            <a:off x="1841726" y="1700213"/>
            <a:ext cx="5579611" cy="4187825"/>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183880" cy="1051560"/>
          </a:xfrm>
        </p:spPr>
        <p:txBody>
          <a:bodyPr/>
          <a:lstStyle/>
          <a:p>
            <a:r>
              <a:rPr lang="en-US" dirty="0" smtClean="0">
                <a:solidFill>
                  <a:schemeClr val="tx1"/>
                </a:solidFill>
              </a:rPr>
              <a:t>PULVERISER</a:t>
            </a:r>
            <a:endParaRPr lang="en-US" dirty="0">
              <a:solidFill>
                <a:schemeClr val="tx1"/>
              </a:solidFill>
            </a:endParaRPr>
          </a:p>
        </p:txBody>
      </p:sp>
      <p:pic>
        <p:nvPicPr>
          <p:cNvPr id="4" name="Espace réservé du contenu 3" descr="DSC00874.JPG"/>
          <p:cNvPicPr>
            <a:picLocks noGrp="1" noChangeAspect="1"/>
          </p:cNvPicPr>
          <p:nvPr>
            <p:ph idx="1"/>
          </p:nvPr>
        </p:nvPicPr>
        <p:blipFill>
          <a:blip r:embed="rId2" cstate="print">
            <a:lum bright="-10000" contrast="20000"/>
          </a:blip>
          <a:stretch>
            <a:fillRect/>
          </a:stretch>
        </p:blipFill>
        <p:spPr>
          <a:xfrm>
            <a:off x="1841726" y="1557338"/>
            <a:ext cx="5579611" cy="418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00042"/>
            <a:ext cx="8183880" cy="768718"/>
          </a:xfrm>
        </p:spPr>
        <p:txBody>
          <a:bodyPr>
            <a:normAutofit fontScale="90000"/>
          </a:bodyPr>
          <a:lstStyle/>
          <a:p>
            <a:r>
              <a:rPr lang="fr-BE" sz="2400" i="1" dirty="0" smtClean="0">
                <a:solidFill>
                  <a:schemeClr val="tx1"/>
                </a:solidFill>
              </a:rPr>
              <a:t>Quelques recettes des extraits des plantes à effet pesticide</a:t>
            </a:r>
            <a:endParaRPr lang="fr-FR" sz="2400" i="1" dirty="0">
              <a:solidFill>
                <a:schemeClr val="tx1"/>
              </a:solidFill>
            </a:endParaRPr>
          </a:p>
        </p:txBody>
      </p:sp>
      <p:graphicFrame>
        <p:nvGraphicFramePr>
          <p:cNvPr id="43010" name="Object 2"/>
          <p:cNvGraphicFramePr>
            <a:graphicFrameLocks noChangeAspect="1"/>
          </p:cNvGraphicFramePr>
          <p:nvPr/>
        </p:nvGraphicFramePr>
        <p:xfrm>
          <a:off x="467544" y="1844824"/>
          <a:ext cx="3286148" cy="2857520"/>
        </p:xfrm>
        <a:graphic>
          <a:graphicData uri="http://schemas.openxmlformats.org/presentationml/2006/ole">
            <mc:AlternateContent xmlns:mc="http://schemas.openxmlformats.org/markup-compatibility/2006">
              <mc:Choice xmlns:v="urn:schemas-microsoft-com:vml" Requires="v">
                <p:oleObj spid="_x0000_s43023" r:id="rId4" imgW="4505954" imgH="4200000" progId="">
                  <p:embed/>
                </p:oleObj>
              </mc:Choice>
              <mc:Fallback>
                <p:oleObj r:id="rId4" imgW="4505954" imgH="4200000" progId="">
                  <p:embed/>
                  <p:pic>
                    <p:nvPicPr>
                      <p:cNvPr id="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844824"/>
                        <a:ext cx="3286148" cy="28575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ZoneTexte 4"/>
          <p:cNvSpPr txBox="1"/>
          <p:nvPr/>
        </p:nvSpPr>
        <p:spPr>
          <a:xfrm>
            <a:off x="539552" y="1340768"/>
            <a:ext cx="3143272" cy="461665"/>
          </a:xfrm>
          <a:prstGeom prst="rect">
            <a:avLst/>
          </a:prstGeom>
          <a:noFill/>
        </p:spPr>
        <p:txBody>
          <a:bodyPr wrap="square" rtlCol="0">
            <a:spAutoFit/>
          </a:bodyPr>
          <a:lstStyle/>
          <a:p>
            <a:r>
              <a:rPr lang="fr-BE" sz="2400" b="1" i="1" dirty="0" smtClean="0"/>
              <a:t>L’ail</a:t>
            </a:r>
            <a:r>
              <a:rPr lang="fr-BE" sz="2400" i="1" dirty="0" smtClean="0"/>
              <a:t> </a:t>
            </a:r>
            <a:r>
              <a:rPr lang="fr-BE" sz="1600" i="1" dirty="0" smtClean="0"/>
              <a:t>(Allium sativum)</a:t>
            </a:r>
            <a:endParaRPr lang="fr-FR" sz="1600" i="1" dirty="0"/>
          </a:p>
        </p:txBody>
      </p:sp>
      <p:sp>
        <p:nvSpPr>
          <p:cNvPr id="6" name="ZoneTexte 5"/>
          <p:cNvSpPr txBox="1"/>
          <p:nvPr/>
        </p:nvSpPr>
        <p:spPr>
          <a:xfrm>
            <a:off x="3995936" y="980729"/>
            <a:ext cx="4500594" cy="6217087"/>
          </a:xfrm>
          <a:prstGeom prst="rect">
            <a:avLst/>
          </a:prstGeom>
          <a:noFill/>
        </p:spPr>
        <p:txBody>
          <a:bodyPr wrap="square" rtlCol="0">
            <a:spAutoFit/>
          </a:bodyPr>
          <a:lstStyle/>
          <a:p>
            <a:pPr lvl="1"/>
            <a:r>
              <a:rPr lang="fr-BE" sz="2000" b="1" i="1" dirty="0" smtClean="0"/>
              <a:t>Cible : </a:t>
            </a:r>
            <a:r>
              <a:rPr lang="fr-BE" sz="2000" dirty="0" smtClean="0"/>
              <a:t>insecticides, acaricides, fongicides et bactéricides.</a:t>
            </a:r>
            <a:r>
              <a:rPr lang="fr-BE" dirty="0" smtClean="0"/>
              <a:t> </a:t>
            </a:r>
          </a:p>
          <a:p>
            <a:pPr lvl="1"/>
            <a:r>
              <a:rPr lang="fr-BE" dirty="0" smtClean="0"/>
              <a:t>100 g de gousse d’ail</a:t>
            </a:r>
            <a:endParaRPr lang="en-US" dirty="0" smtClean="0"/>
          </a:p>
          <a:p>
            <a:pPr lvl="1"/>
            <a:r>
              <a:rPr lang="fr-BE" dirty="0" smtClean="0"/>
              <a:t>0,5 litre d’eau</a:t>
            </a:r>
            <a:endParaRPr lang="en-US" dirty="0" smtClean="0"/>
          </a:p>
          <a:p>
            <a:pPr lvl="1"/>
            <a:r>
              <a:rPr lang="fr-BE" dirty="0" smtClean="0"/>
              <a:t>10 g de savon dans 0,5 l d’eau</a:t>
            </a:r>
          </a:p>
          <a:p>
            <a:pPr algn="ctr">
              <a:buFont typeface="Wingdings" pitchFamily="2" charset="2"/>
              <a:buChar char="§"/>
            </a:pPr>
            <a:r>
              <a:rPr lang="fr-BE" dirty="0" smtClean="0"/>
              <a:t> </a:t>
            </a:r>
            <a:r>
              <a:rPr lang="fr-BE" sz="2000" dirty="0" smtClean="0"/>
              <a:t>Broyer finement l’ail, le tremper dans 0,5 litre d’eau savonneuse. </a:t>
            </a:r>
          </a:p>
          <a:p>
            <a:pPr algn="ctr">
              <a:buFont typeface="Wingdings" pitchFamily="2" charset="2"/>
              <a:buChar char="§"/>
            </a:pPr>
            <a:r>
              <a:rPr lang="fr-BE" sz="2000" dirty="0" smtClean="0"/>
              <a:t> Laisser macérer pendant 24 heures et Filtrer la solution</a:t>
            </a:r>
          </a:p>
          <a:p>
            <a:pPr algn="just">
              <a:buFont typeface="Wingdings" pitchFamily="2" charset="2"/>
              <a:buChar char="§"/>
            </a:pPr>
            <a:r>
              <a:rPr lang="fr-BE" sz="2000" dirty="0" smtClean="0"/>
              <a:t> Ajouter 5 litres d’eau à la solution et bien mélanger avant l’emploi </a:t>
            </a:r>
          </a:p>
          <a:p>
            <a:pPr algn="just">
              <a:buFont typeface="Wingdings" pitchFamily="2" charset="2"/>
              <a:buChar char="§"/>
            </a:pPr>
            <a:endParaRPr lang="fr-BE" dirty="0" smtClean="0"/>
          </a:p>
          <a:p>
            <a:pPr algn="just"/>
            <a:endParaRPr lang="fr-BE" dirty="0" smtClean="0"/>
          </a:p>
          <a:p>
            <a:pPr algn="just"/>
            <a:endParaRPr lang="fr-BE" dirty="0" smtClean="0"/>
          </a:p>
          <a:p>
            <a:pPr algn="just"/>
            <a:endParaRPr lang="fr-BE" dirty="0" smtClean="0"/>
          </a:p>
          <a:p>
            <a:pPr algn="just"/>
            <a:endParaRPr lang="fr-BE" dirty="0" smtClean="0"/>
          </a:p>
          <a:p>
            <a:endParaRPr lang="fr-BE" dirty="0" smtClean="0"/>
          </a:p>
          <a:p>
            <a:endParaRPr lang="fr-FR" dirty="0" smtClean="0"/>
          </a:p>
          <a:p>
            <a:r>
              <a:rPr lang="fr-BE" dirty="0" smtClean="0"/>
              <a:t> </a:t>
            </a:r>
            <a:endParaRPr lang="fr-FR" dirty="0"/>
          </a:p>
        </p:txBody>
      </p:sp>
      <p:sp>
        <p:nvSpPr>
          <p:cNvPr id="8" name="ZoneTexte 7"/>
          <p:cNvSpPr txBox="1"/>
          <p:nvPr/>
        </p:nvSpPr>
        <p:spPr>
          <a:xfrm>
            <a:off x="611560" y="5157192"/>
            <a:ext cx="6624736" cy="984885"/>
          </a:xfrm>
          <a:prstGeom prst="rect">
            <a:avLst/>
          </a:prstGeom>
          <a:noFill/>
        </p:spPr>
        <p:txBody>
          <a:bodyPr wrap="square" rtlCol="0">
            <a:spAutoFit/>
          </a:bodyPr>
          <a:lstStyle/>
          <a:p>
            <a:pPr algn="just">
              <a:buFont typeface="Wingdings" pitchFamily="2" charset="2"/>
              <a:buChar char="§"/>
            </a:pPr>
            <a:r>
              <a:rPr lang="fr-BE" sz="2000" dirty="0" smtClean="0"/>
              <a:t> pulvériser les plantes une fois par semaine. </a:t>
            </a:r>
            <a:endParaRPr lang="en-US" sz="2000" dirty="0" smtClean="0"/>
          </a:p>
          <a:p>
            <a:pPr algn="just">
              <a:buFont typeface="Wingdings" pitchFamily="2" charset="2"/>
              <a:buChar char="§"/>
            </a:pPr>
            <a:r>
              <a:rPr lang="en-US" sz="2000" dirty="0" smtClean="0"/>
              <a:t> </a:t>
            </a:r>
            <a:r>
              <a:rPr lang="fr-BE" sz="2000" dirty="0" smtClean="0"/>
              <a:t>Pulvériser en prévention tous les 10 à 15 jours.</a:t>
            </a:r>
            <a:endParaRPr lang="en-US" sz="2000" dirty="0" smtClean="0"/>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404664"/>
            <a:ext cx="8183880" cy="646896"/>
          </a:xfrm>
        </p:spPr>
        <p:txBody>
          <a:bodyPr>
            <a:normAutofit fontScale="90000"/>
          </a:bodyPr>
          <a:lstStyle/>
          <a:p>
            <a:r>
              <a:rPr lang="fr-BE" dirty="0" smtClean="0">
                <a:solidFill>
                  <a:schemeClr val="tx1"/>
                </a:solidFill>
              </a:rPr>
              <a:t>2 Le PIMENT (</a:t>
            </a:r>
            <a:r>
              <a:rPr lang="fr-BE" i="1" dirty="0" smtClean="0">
                <a:solidFill>
                  <a:schemeClr val="tx1"/>
                </a:solidFill>
              </a:rPr>
              <a:t>Capsicum frutescens</a:t>
            </a:r>
            <a:endParaRPr lang="en-US" dirty="0">
              <a:solidFill>
                <a:schemeClr val="tx1"/>
              </a:solidFill>
            </a:endParaRPr>
          </a:p>
        </p:txBody>
      </p:sp>
      <p:sp>
        <p:nvSpPr>
          <p:cNvPr id="3" name="Espace réservé du contenu 2"/>
          <p:cNvSpPr>
            <a:spLocks noGrp="1"/>
          </p:cNvSpPr>
          <p:nvPr>
            <p:ph idx="1"/>
          </p:nvPr>
        </p:nvSpPr>
        <p:spPr/>
        <p:txBody>
          <a:bodyPr/>
          <a:lstStyle/>
          <a:p>
            <a:endParaRPr lang="en-US" dirty="0" smtClean="0"/>
          </a:p>
          <a:p>
            <a:pPr lvl="3"/>
            <a:endParaRPr lang="en-US" dirty="0" smtClean="0"/>
          </a:p>
          <a:p>
            <a:endParaRPr lang="en-US" dirty="0" smtClean="0"/>
          </a:p>
          <a:p>
            <a:endParaRPr lang="en-US" dirty="0"/>
          </a:p>
        </p:txBody>
      </p:sp>
      <p:pic>
        <p:nvPicPr>
          <p:cNvPr id="4" name="Image 3" descr="2003_0403_115533AA"/>
          <p:cNvPicPr/>
          <p:nvPr/>
        </p:nvPicPr>
        <p:blipFill>
          <a:blip r:embed="rId2" cstate="print">
            <a:lum bright="-30000" contrast="30000"/>
          </a:blip>
          <a:srcRect l="7956"/>
          <a:stretch>
            <a:fillRect/>
          </a:stretch>
        </p:blipFill>
        <p:spPr bwMode="auto">
          <a:xfrm>
            <a:off x="395536" y="2060848"/>
            <a:ext cx="3019425"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p:cNvSpPr txBox="1"/>
          <p:nvPr/>
        </p:nvSpPr>
        <p:spPr>
          <a:xfrm>
            <a:off x="3491880" y="1052736"/>
            <a:ext cx="5328592" cy="4493538"/>
          </a:xfrm>
          <a:prstGeom prst="rect">
            <a:avLst/>
          </a:prstGeom>
          <a:noFill/>
        </p:spPr>
        <p:txBody>
          <a:bodyPr wrap="square" rtlCol="0">
            <a:spAutoFit/>
          </a:bodyPr>
          <a:lstStyle/>
          <a:p>
            <a:r>
              <a:rPr lang="fr-BE" sz="1600" dirty="0" smtClean="0"/>
              <a:t> </a:t>
            </a:r>
            <a:endParaRPr lang="en-US" sz="1600" dirty="0" smtClean="0"/>
          </a:p>
          <a:p>
            <a:r>
              <a:rPr lang="fr-BE" u="sng" dirty="0" smtClean="0"/>
              <a:t>Matériel</a:t>
            </a:r>
            <a:r>
              <a:rPr lang="fr-BE" dirty="0" smtClean="0"/>
              <a:t> :</a:t>
            </a:r>
            <a:endParaRPr lang="en-US" dirty="0" smtClean="0"/>
          </a:p>
          <a:p>
            <a:pPr lvl="1"/>
            <a:r>
              <a:rPr lang="fr-BE" dirty="0" smtClean="0"/>
              <a:t>100 g de piments séchés ou frais</a:t>
            </a:r>
            <a:endParaRPr lang="en-US" dirty="0" smtClean="0"/>
          </a:p>
          <a:p>
            <a:pPr lvl="1"/>
            <a:r>
              <a:rPr lang="fr-BE" dirty="0" smtClean="0"/>
              <a:t>5 litres d’eau savonneuse</a:t>
            </a:r>
            <a:endParaRPr lang="en-US" dirty="0" smtClean="0"/>
          </a:p>
          <a:p>
            <a:r>
              <a:rPr lang="fr-BE" dirty="0" smtClean="0"/>
              <a:t> </a:t>
            </a:r>
            <a:endParaRPr lang="en-US" dirty="0" smtClean="0"/>
          </a:p>
          <a:p>
            <a:r>
              <a:rPr lang="fr-BE" u="sng" dirty="0" smtClean="0"/>
              <a:t>Préparation</a:t>
            </a:r>
            <a:r>
              <a:rPr lang="fr-BE" dirty="0" smtClean="0"/>
              <a:t> :</a:t>
            </a:r>
            <a:endParaRPr lang="en-US" dirty="0" smtClean="0"/>
          </a:p>
          <a:p>
            <a:pPr lvl="1"/>
            <a:r>
              <a:rPr lang="fr-BE" dirty="0" smtClean="0"/>
              <a:t>piler les piments et les réduire en poudre ou en pâte </a:t>
            </a:r>
            <a:endParaRPr lang="en-US" dirty="0" smtClean="0"/>
          </a:p>
          <a:p>
            <a:pPr lvl="1"/>
            <a:r>
              <a:rPr lang="fr-BE" dirty="0" smtClean="0"/>
              <a:t>mélanger la poudre ou la pâte dans 1 litre d’eau</a:t>
            </a:r>
            <a:endParaRPr lang="en-US" dirty="0" smtClean="0"/>
          </a:p>
          <a:p>
            <a:pPr lvl="1"/>
            <a:r>
              <a:rPr lang="fr-BE" dirty="0" smtClean="0"/>
              <a:t>ajouter 5 litres d’eau savonneuse</a:t>
            </a:r>
            <a:endParaRPr lang="en-US" dirty="0" smtClean="0"/>
          </a:p>
          <a:p>
            <a:pPr lvl="1"/>
            <a:r>
              <a:rPr lang="fr-BE" dirty="0" smtClean="0"/>
              <a:t>laisser macérer pendant 24 heures</a:t>
            </a:r>
            <a:endParaRPr lang="en-US" dirty="0" smtClean="0"/>
          </a:p>
          <a:p>
            <a:pPr lvl="1"/>
            <a:r>
              <a:rPr lang="fr-BE" dirty="0" smtClean="0"/>
              <a:t>filtrer le mélange avec un tissu fin après 24 heures de macération et pulvériser la solution.</a:t>
            </a:r>
            <a:endParaRPr lang="en-US" dirty="0" smtClean="0"/>
          </a:p>
          <a:p>
            <a:endParaRPr lang="en-US" dirty="0"/>
          </a:p>
        </p:txBody>
      </p:sp>
      <p:sp>
        <p:nvSpPr>
          <p:cNvPr id="6" name="ZoneTexte 5"/>
          <p:cNvSpPr txBox="1"/>
          <p:nvPr/>
        </p:nvSpPr>
        <p:spPr>
          <a:xfrm>
            <a:off x="0" y="5301208"/>
            <a:ext cx="8532440" cy="646331"/>
          </a:xfrm>
          <a:prstGeom prst="rect">
            <a:avLst/>
          </a:prstGeom>
          <a:noFill/>
        </p:spPr>
        <p:txBody>
          <a:bodyPr wrap="square" rtlCol="0">
            <a:spAutoFit/>
          </a:bodyPr>
          <a:lstStyle/>
          <a:p>
            <a:pPr lvl="1"/>
            <a:r>
              <a:rPr lang="fr-BE" dirty="0" smtClean="0"/>
              <a:t>Si l’attaque est forte, le traitement est fait toutes les semaines. Si non, le traitement est fait tous les 10 à 15 jours.</a:t>
            </a:r>
            <a:endParaRPr lang="en-US" dirty="0" smtClean="0"/>
          </a:p>
        </p:txBody>
      </p:sp>
      <p:sp>
        <p:nvSpPr>
          <p:cNvPr id="9" name="ZoneTexte 8"/>
          <p:cNvSpPr txBox="1"/>
          <p:nvPr/>
        </p:nvSpPr>
        <p:spPr>
          <a:xfrm>
            <a:off x="395536" y="1052736"/>
            <a:ext cx="3096344" cy="923330"/>
          </a:xfrm>
          <a:prstGeom prst="rect">
            <a:avLst/>
          </a:prstGeom>
          <a:noFill/>
        </p:spPr>
        <p:txBody>
          <a:bodyPr wrap="square" rtlCol="0">
            <a:spAutoFit/>
          </a:bodyPr>
          <a:lstStyle/>
          <a:p>
            <a:r>
              <a:rPr lang="fr-BE" b="1" i="1" dirty="0" smtClean="0"/>
              <a:t>Cible : </a:t>
            </a:r>
            <a:r>
              <a:rPr lang="fr-FR" dirty="0" smtClean="0"/>
              <a:t>contre les insectes, chenilles et pucerons</a:t>
            </a:r>
            <a:endParaRPr 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8183880" cy="720080"/>
          </a:xfrm>
        </p:spPr>
        <p:txBody>
          <a:bodyPr>
            <a:noAutofit/>
          </a:bodyPr>
          <a:lstStyle/>
          <a:p>
            <a:r>
              <a:rPr lang="en-GB" sz="2400" dirty="0" smtClean="0">
                <a:solidFill>
                  <a:schemeClr val="tx1"/>
                </a:solidFill>
              </a:rPr>
              <a:t>3.Le TABAC (</a:t>
            </a:r>
            <a:r>
              <a:rPr lang="en-GB" sz="2400" i="1" dirty="0" smtClean="0">
                <a:solidFill>
                  <a:schemeClr val="tx1"/>
                </a:solidFill>
              </a:rPr>
              <a:t>Nicotiana Tabacum</a:t>
            </a:r>
            <a:r>
              <a:rPr lang="en-GB" sz="2400" dirty="0" smtClean="0">
                <a:solidFill>
                  <a:schemeClr val="tx1"/>
                </a:solidFill>
              </a:rPr>
              <a:t>)</a:t>
            </a:r>
            <a:r>
              <a:rPr lang="en-US" sz="2400" dirty="0" smtClean="0">
                <a:solidFill>
                  <a:schemeClr val="tx1"/>
                </a:solidFill>
              </a:rPr>
              <a:t/>
            </a:r>
            <a:br>
              <a:rPr lang="en-US" sz="2400" dirty="0" smtClean="0">
                <a:solidFill>
                  <a:schemeClr val="tx1"/>
                </a:solidFill>
              </a:rPr>
            </a:br>
            <a:endParaRPr lang="en-US" sz="2400" dirty="0">
              <a:solidFill>
                <a:schemeClr val="tx1"/>
              </a:solidFill>
            </a:endParaRPr>
          </a:p>
        </p:txBody>
      </p:sp>
      <p:pic>
        <p:nvPicPr>
          <p:cNvPr id="4" name="Espace réservé du contenu 3" descr="tabac2"/>
          <p:cNvPicPr>
            <a:picLocks noGrp="1"/>
          </p:cNvPicPr>
          <p:nvPr>
            <p:ph idx="1"/>
          </p:nvPr>
        </p:nvPicPr>
        <p:blipFill>
          <a:blip r:embed="rId2" cstate="print">
            <a:lum bright="-20000" contrast="20000"/>
          </a:blip>
          <a:srcRect/>
          <a:stretch>
            <a:fillRect/>
          </a:stretch>
        </p:blipFill>
        <p:spPr bwMode="auto">
          <a:xfrm>
            <a:off x="539552" y="980728"/>
            <a:ext cx="3384376"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a:off x="3995936" y="836712"/>
            <a:ext cx="4680520" cy="4370427"/>
          </a:xfrm>
          <a:prstGeom prst="rect">
            <a:avLst/>
          </a:prstGeom>
          <a:noFill/>
        </p:spPr>
        <p:txBody>
          <a:bodyPr wrap="square" rtlCol="0">
            <a:spAutoFit/>
          </a:bodyPr>
          <a:lstStyle/>
          <a:p>
            <a:pPr lvl="1" algn="just"/>
            <a:r>
              <a:rPr lang="fr-BE" sz="1900" i="1" dirty="0" smtClean="0">
                <a:effectLst>
                  <a:outerShdw blurRad="38100" dist="38100" dir="2700000" algn="tl">
                    <a:srgbClr val="000000">
                      <a:alpha val="43137"/>
                    </a:srgbClr>
                  </a:outerShdw>
                </a:effectLst>
              </a:rPr>
              <a:t>cible:</a:t>
            </a:r>
            <a:r>
              <a:rPr lang="fr-BE" sz="1900" dirty="0" smtClean="0"/>
              <a:t> </a:t>
            </a:r>
            <a:r>
              <a:rPr lang="fr-FR" sz="1900" dirty="0" smtClean="0"/>
              <a:t>contre les insectes, chenilles et pucerons</a:t>
            </a:r>
          </a:p>
          <a:p>
            <a:pPr lvl="1" algn="just"/>
            <a:endParaRPr lang="en-US" sz="1900" dirty="0" smtClean="0"/>
          </a:p>
          <a:p>
            <a:pPr lvl="1" algn="just"/>
            <a:r>
              <a:rPr lang="fr-BE" sz="1900" dirty="0" smtClean="0"/>
              <a:t> 10 à 15 feuilles de tabac (1 à 2 cigarettes peuvent remplacer les 10 à 15 feuilles de tabac)</a:t>
            </a:r>
            <a:endParaRPr lang="en-US" sz="1900" dirty="0" smtClean="0"/>
          </a:p>
          <a:p>
            <a:pPr lvl="1"/>
            <a:r>
              <a:rPr lang="fr-BE" sz="1900" dirty="0" smtClean="0"/>
              <a:t>10 litres d’eau</a:t>
            </a:r>
            <a:r>
              <a:rPr lang="en-US" sz="1900" dirty="0" smtClean="0"/>
              <a:t>, </a:t>
            </a:r>
            <a:r>
              <a:rPr lang="fr-BE" sz="1900" dirty="0" smtClean="0"/>
              <a:t>savon en poudre</a:t>
            </a:r>
          </a:p>
          <a:p>
            <a:pPr algn="just"/>
            <a:r>
              <a:rPr lang="fr-BE" sz="1900" dirty="0" smtClean="0"/>
              <a:t>1</a:t>
            </a:r>
            <a:r>
              <a:rPr lang="fr-BE" sz="1900" baseline="30000" dirty="0" smtClean="0"/>
              <a:t>er</a:t>
            </a:r>
            <a:r>
              <a:rPr lang="fr-BE" sz="1900" dirty="0" smtClean="0"/>
              <a:t> cas: </a:t>
            </a:r>
            <a:endParaRPr lang="en-US" sz="1900" dirty="0" smtClean="0"/>
          </a:p>
          <a:p>
            <a:pPr lvl="1" algn="just"/>
            <a:r>
              <a:rPr lang="fr-BE" sz="1900" dirty="0" smtClean="0"/>
              <a:t>broyer les feuilles de tabac, les</a:t>
            </a:r>
            <a:endParaRPr lang="en-US" sz="1900" dirty="0" smtClean="0"/>
          </a:p>
          <a:p>
            <a:pPr lvl="1" algn="just"/>
            <a:r>
              <a:rPr lang="fr-BE" sz="1900" dirty="0" smtClean="0"/>
              <a:t>mettre à infuser dans une petite quantité d’eau très chaude (mais pas bouillante) pendant 10 minutes;</a:t>
            </a:r>
            <a:r>
              <a:rPr lang="en-US" sz="1900" dirty="0" smtClean="0"/>
              <a:t> </a:t>
            </a:r>
          </a:p>
          <a:p>
            <a:pPr algn="just"/>
            <a:r>
              <a:rPr lang="fr-BE" sz="1900" dirty="0" smtClean="0"/>
              <a:t> </a:t>
            </a:r>
            <a:endParaRPr lang="en-US" sz="1900" dirty="0" smtClean="0"/>
          </a:p>
          <a:p>
            <a:endParaRPr lang="en-US" sz="1200" dirty="0"/>
          </a:p>
        </p:txBody>
      </p:sp>
      <p:sp>
        <p:nvSpPr>
          <p:cNvPr id="7" name="ZoneTexte 6"/>
          <p:cNvSpPr txBox="1"/>
          <p:nvPr/>
        </p:nvSpPr>
        <p:spPr>
          <a:xfrm>
            <a:off x="395536" y="4869160"/>
            <a:ext cx="8136904" cy="369332"/>
          </a:xfrm>
          <a:prstGeom prst="rect">
            <a:avLst/>
          </a:prstGeom>
          <a:noFill/>
        </p:spPr>
        <p:txBody>
          <a:bodyPr wrap="square" rtlCol="0">
            <a:spAutoFit/>
          </a:bodyPr>
          <a:lstStyle/>
          <a:p>
            <a:endParaRPr lang="en-US" dirty="0"/>
          </a:p>
        </p:txBody>
      </p:sp>
      <p:sp>
        <p:nvSpPr>
          <p:cNvPr id="8" name="ZoneTexte 7"/>
          <p:cNvSpPr txBox="1"/>
          <p:nvPr/>
        </p:nvSpPr>
        <p:spPr>
          <a:xfrm>
            <a:off x="0" y="4869160"/>
            <a:ext cx="8748464" cy="1754326"/>
          </a:xfrm>
          <a:prstGeom prst="rect">
            <a:avLst/>
          </a:prstGeom>
          <a:noFill/>
        </p:spPr>
        <p:txBody>
          <a:bodyPr wrap="square" rtlCol="0">
            <a:spAutoFit/>
          </a:bodyPr>
          <a:lstStyle/>
          <a:p>
            <a:pPr lvl="1" algn="just"/>
            <a:r>
              <a:rPr lang="fr-BE" dirty="0" smtClean="0"/>
              <a:t>Après refroidissement, filtrer l’infusion dans un tissu fin</a:t>
            </a:r>
            <a:endParaRPr lang="en-US" dirty="0" smtClean="0"/>
          </a:p>
          <a:p>
            <a:pPr lvl="1" algn="just"/>
            <a:r>
              <a:rPr lang="fr-BE" dirty="0" smtClean="0"/>
              <a:t>rallonger l’infusion jusqu’à obtenir 10 litres de liquide prêt pour la pulvérisation.</a:t>
            </a:r>
            <a:r>
              <a:rPr lang="en-US" dirty="0" smtClean="0"/>
              <a:t> </a:t>
            </a:r>
            <a:r>
              <a:rPr lang="fr-BE" dirty="0" smtClean="0"/>
              <a:t>ajouter une poignée de savon, le faire dissoudre et pulvériser la solution</a:t>
            </a:r>
            <a:endParaRPr lang="en-US" dirty="0" smtClean="0"/>
          </a:p>
          <a:p>
            <a:pPr algn="just"/>
            <a:r>
              <a:rPr lang="fr-BE" dirty="0" smtClean="0"/>
              <a:t> </a:t>
            </a: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571480"/>
            <a:ext cx="8229600" cy="1214446"/>
          </a:xfrm>
        </p:spPr>
        <p:txBody>
          <a:bodyPr>
            <a:normAutofit fontScale="90000"/>
          </a:bodyPr>
          <a:lstStyle/>
          <a:p>
            <a:pPr algn="ctr"/>
            <a:r>
              <a:rPr lang="fr-BE" sz="3200" b="1" dirty="0" smtClean="0"/>
              <a:t/>
            </a:r>
            <a:br>
              <a:rPr lang="fr-BE" sz="3200" b="1" dirty="0" smtClean="0"/>
            </a:br>
            <a:r>
              <a:rPr lang="fr-BE" sz="3200" dirty="0" smtClean="0"/>
              <a:t/>
            </a:r>
            <a:br>
              <a:rPr lang="fr-BE" sz="3200" dirty="0" smtClean="0"/>
            </a:br>
            <a:r>
              <a:rPr lang="fr-BE" sz="3200" dirty="0" smtClean="0"/>
              <a:t/>
            </a:r>
            <a:br>
              <a:rPr lang="fr-BE" sz="3200" dirty="0" smtClean="0"/>
            </a:br>
            <a:r>
              <a:rPr lang="fr-BE" sz="3100" b="1" dirty="0" smtClean="0">
                <a:solidFill>
                  <a:schemeClr val="tx1"/>
                </a:solidFill>
              </a:rPr>
              <a:t>Modes </a:t>
            </a:r>
            <a:r>
              <a:rPr lang="fr-BE" sz="3100" b="1" dirty="0">
                <a:solidFill>
                  <a:schemeClr val="tx1"/>
                </a:solidFill>
              </a:rPr>
              <a:t>d’action des plantes à effets pesticides </a:t>
            </a:r>
            <a:r>
              <a:rPr lang="fr-FR" sz="2700" b="1" dirty="0">
                <a:solidFill>
                  <a:schemeClr val="tx1"/>
                </a:solidFill>
              </a:rPr>
              <a:t/>
            </a:r>
            <a:br>
              <a:rPr lang="fr-FR" sz="2700" b="1" dirty="0">
                <a:solidFill>
                  <a:schemeClr val="tx1"/>
                </a:solidFill>
              </a:rPr>
            </a:br>
            <a:endParaRPr lang="fr-FR" sz="2700" dirty="0">
              <a:solidFill>
                <a:schemeClr val="tx1"/>
              </a:solidFill>
            </a:endParaRPr>
          </a:p>
        </p:txBody>
      </p:sp>
      <p:sp>
        <p:nvSpPr>
          <p:cNvPr id="3" name="Espace réservé du contenu 2"/>
          <p:cNvSpPr>
            <a:spLocks noGrp="1"/>
          </p:cNvSpPr>
          <p:nvPr>
            <p:ph idx="1"/>
          </p:nvPr>
        </p:nvSpPr>
        <p:spPr>
          <a:xfrm>
            <a:off x="428596" y="1571612"/>
            <a:ext cx="8183880" cy="4357718"/>
          </a:xfrm>
        </p:spPr>
        <p:txBody>
          <a:bodyPr>
            <a:normAutofit/>
          </a:bodyPr>
          <a:lstStyle/>
          <a:p>
            <a:pPr algn="just">
              <a:buNone/>
            </a:pPr>
            <a:r>
              <a:rPr lang="fr-BE" b="1" dirty="0"/>
              <a:t>Sur les insectes, elles ont un :</a:t>
            </a:r>
            <a:endParaRPr lang="fr-FR" b="1" dirty="0"/>
          </a:p>
          <a:p>
            <a:pPr lvl="1" algn="just">
              <a:buFont typeface="Arial" pitchFamily="34" charset="0"/>
              <a:buChar char="•"/>
            </a:pPr>
            <a:r>
              <a:rPr lang="fr-BE" b="1" dirty="0"/>
              <a:t>E</a:t>
            </a:r>
            <a:r>
              <a:rPr lang="fr-BE" b="1" dirty="0" smtClean="0"/>
              <a:t>ffet </a:t>
            </a:r>
            <a:r>
              <a:rPr lang="fr-BE" b="1" dirty="0"/>
              <a:t>répulsif</a:t>
            </a:r>
            <a:r>
              <a:rPr lang="fr-BE" dirty="0"/>
              <a:t> : les insectes sont repoussés par le goût et l’odeur des ces </a:t>
            </a:r>
            <a:r>
              <a:rPr lang="fr-BE" dirty="0" smtClean="0"/>
              <a:t>substances.</a:t>
            </a:r>
            <a:endParaRPr lang="fr-FR" dirty="0"/>
          </a:p>
          <a:p>
            <a:pPr lvl="1" algn="just"/>
            <a:r>
              <a:rPr lang="fr-BE" b="1" dirty="0" smtClean="0"/>
              <a:t>Effet </a:t>
            </a:r>
            <a:r>
              <a:rPr lang="fr-BE" b="1" dirty="0"/>
              <a:t>insecticide</a:t>
            </a:r>
            <a:r>
              <a:rPr lang="fr-BE" dirty="0"/>
              <a:t> : par ingestion des feuilles traitées, d’autres insectes meurent. </a:t>
            </a:r>
            <a:endParaRPr lang="fr-FR" dirty="0"/>
          </a:p>
          <a:p>
            <a:pPr lvl="1" algn="just"/>
            <a:r>
              <a:rPr lang="fr-BE" b="1" dirty="0" smtClean="0"/>
              <a:t>Effet </a:t>
            </a:r>
            <a:r>
              <a:rPr lang="fr-BE" b="1" dirty="0"/>
              <a:t>sur le comportement sexuel</a:t>
            </a:r>
            <a:r>
              <a:rPr lang="fr-BE" dirty="0"/>
              <a:t> : après traitement  avec certaines plantes alternatives, on constate un changement de comportement ou de diminution de la capacité de reproduction pouvant aller jusqu’à la stérilité complète de l’insecte.</a:t>
            </a:r>
            <a:endParaRPr lang="fr-FR" dirty="0"/>
          </a:p>
          <a:p>
            <a:endParaRPr lang="fr-F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183880" cy="1051560"/>
          </a:xfrm>
        </p:spPr>
        <p:txBody>
          <a:bodyPr/>
          <a:lstStyle/>
          <a:p>
            <a:r>
              <a:rPr lang="en-GB" dirty="0" smtClean="0">
                <a:solidFill>
                  <a:schemeClr val="tx1"/>
                </a:solidFill>
              </a:rPr>
              <a:t>3.Le TABAC (suite)</a:t>
            </a:r>
            <a:endParaRPr lang="en-US" dirty="0"/>
          </a:p>
        </p:txBody>
      </p:sp>
      <p:sp>
        <p:nvSpPr>
          <p:cNvPr id="3" name="Espace réservé du contenu 2"/>
          <p:cNvSpPr>
            <a:spLocks noGrp="1"/>
          </p:cNvSpPr>
          <p:nvPr>
            <p:ph idx="1"/>
          </p:nvPr>
        </p:nvSpPr>
        <p:spPr>
          <a:xfrm>
            <a:off x="395536" y="1268760"/>
            <a:ext cx="8183880" cy="4187952"/>
          </a:xfrm>
        </p:spPr>
        <p:txBody>
          <a:bodyPr/>
          <a:lstStyle/>
          <a:p>
            <a:pPr algn="just"/>
            <a:r>
              <a:rPr lang="fr-BE" dirty="0" smtClean="0"/>
              <a:t>2</a:t>
            </a:r>
            <a:r>
              <a:rPr lang="fr-BE" baseline="30000" dirty="0" smtClean="0"/>
              <a:t>ème</a:t>
            </a:r>
            <a:r>
              <a:rPr lang="fr-BE" dirty="0" smtClean="0"/>
              <a:t> cas :</a:t>
            </a:r>
            <a:endParaRPr lang="en-US" dirty="0" smtClean="0"/>
          </a:p>
          <a:p>
            <a:pPr algn="just"/>
            <a:r>
              <a:rPr lang="fr-BE" dirty="0" smtClean="0"/>
              <a:t> On peut procéder par macération des feuilles ou des cigarettes. Dans ce cas, laisser macérer pendant 24 heures les feuilles pilées.</a:t>
            </a:r>
            <a:endParaRPr lang="en-US" dirty="0" smtClean="0"/>
          </a:p>
          <a:p>
            <a:pPr algn="just"/>
            <a:r>
              <a:rPr lang="fr-BE" dirty="0" smtClean="0"/>
              <a:t> en cas d’attaque forte, le traitement est fait chaque semaine. Si non, le traitement est fait tous les 10 à 15 jours.</a:t>
            </a: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183880" cy="720080"/>
          </a:xfrm>
        </p:spPr>
        <p:txBody>
          <a:bodyPr/>
          <a:lstStyle/>
          <a:p>
            <a:r>
              <a:rPr lang="en-US" dirty="0" smtClean="0">
                <a:solidFill>
                  <a:schemeClr val="tx1"/>
                </a:solidFill>
              </a:rPr>
              <a:t>4. Teprosia</a:t>
            </a:r>
            <a:endParaRPr lang="en-US" dirty="0"/>
          </a:p>
        </p:txBody>
      </p:sp>
      <p:pic>
        <p:nvPicPr>
          <p:cNvPr id="4" name="Espace réservé du contenu 3"/>
          <p:cNvPicPr>
            <a:picLocks noGrp="1"/>
          </p:cNvPicPr>
          <p:nvPr>
            <p:ph idx="1"/>
          </p:nvPr>
        </p:nvPicPr>
        <p:blipFill>
          <a:blip r:embed="rId3" cstate="print">
            <a:lum bright="-20000" contrast="40000"/>
          </a:blip>
          <a:srcRect b="13832"/>
          <a:stretch>
            <a:fillRect/>
          </a:stretch>
        </p:blipFill>
        <p:spPr bwMode="auto">
          <a:xfrm>
            <a:off x="395536" y="2132856"/>
            <a:ext cx="3096344"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a:off x="3491880" y="1196752"/>
            <a:ext cx="5472608" cy="4778231"/>
          </a:xfrm>
          <a:prstGeom prst="rect">
            <a:avLst/>
          </a:prstGeom>
          <a:noFill/>
        </p:spPr>
        <p:txBody>
          <a:bodyPr wrap="square" rtlCol="0">
            <a:spAutoFit/>
          </a:bodyPr>
          <a:lstStyle/>
          <a:p>
            <a:r>
              <a:rPr lang="fr-BE" sz="2400" dirty="0" smtClean="0"/>
              <a:t> </a:t>
            </a:r>
            <a:r>
              <a:rPr lang="fr-BE" sz="2400" u="sng" dirty="0" smtClean="0"/>
              <a:t>Matériel</a:t>
            </a:r>
            <a:r>
              <a:rPr lang="fr-BE" sz="2400" dirty="0" smtClean="0"/>
              <a:t> :</a:t>
            </a:r>
            <a:endParaRPr lang="en-US" sz="2400" dirty="0" smtClean="0"/>
          </a:p>
          <a:p>
            <a:pPr lvl="1"/>
            <a:r>
              <a:rPr lang="fr-BE" sz="2400" dirty="0" smtClean="0"/>
              <a:t>25 g de feuilles de tephrosia</a:t>
            </a:r>
            <a:endParaRPr lang="en-US" sz="2400" dirty="0" smtClean="0"/>
          </a:p>
          <a:p>
            <a:pPr lvl="1"/>
            <a:r>
              <a:rPr lang="fr-BE" sz="2400" dirty="0" smtClean="0"/>
              <a:t>5 g de savon dans</a:t>
            </a:r>
          </a:p>
          <a:p>
            <a:pPr lvl="1"/>
            <a:r>
              <a:rPr lang="fr-BE" sz="2400" dirty="0" smtClean="0"/>
              <a:t> 0,5 litre d’eau</a:t>
            </a:r>
            <a:endParaRPr lang="en-US" sz="2400" dirty="0" smtClean="0"/>
          </a:p>
          <a:p>
            <a:r>
              <a:rPr lang="fr-BE" sz="2400" dirty="0" smtClean="0"/>
              <a:t> </a:t>
            </a:r>
            <a:endParaRPr lang="en-US" sz="2400" b="1" dirty="0" smtClean="0"/>
          </a:p>
          <a:p>
            <a:r>
              <a:rPr lang="fr-BE" sz="2400" b="1" u="sng" dirty="0" smtClean="0"/>
              <a:t>Préparation</a:t>
            </a:r>
            <a:r>
              <a:rPr lang="fr-BE" sz="2400" b="1" dirty="0" smtClean="0"/>
              <a:t> :</a:t>
            </a:r>
            <a:endParaRPr lang="en-US" sz="2400" b="1" dirty="0" smtClean="0"/>
          </a:p>
          <a:p>
            <a:pPr lvl="1"/>
            <a:r>
              <a:rPr lang="fr-BE" sz="2400" dirty="0" smtClean="0"/>
              <a:t>piler les feuilles de tephrosia</a:t>
            </a:r>
            <a:endParaRPr lang="en-US" sz="2400" dirty="0" smtClean="0"/>
          </a:p>
          <a:p>
            <a:pPr lvl="1"/>
            <a:r>
              <a:rPr lang="fr-BE" sz="2400" dirty="0" smtClean="0"/>
              <a:t>les macérer dans 0,5 litre pendant 24 heures</a:t>
            </a:r>
            <a:endParaRPr lang="en-US" sz="2400" dirty="0" smtClean="0"/>
          </a:p>
          <a:p>
            <a:pPr lvl="1"/>
            <a:r>
              <a:rPr lang="fr-BE" sz="2400" dirty="0" smtClean="0"/>
              <a:t>filtrer et ajouter 0,5 litre d’eau savonneuse</a:t>
            </a:r>
            <a:endParaRPr lang="en-US" sz="2400" dirty="0" smtClean="0"/>
          </a:p>
          <a:p>
            <a:r>
              <a:rPr lang="fr-BE" sz="1600" dirty="0" smtClean="0"/>
              <a:t> </a:t>
            </a:r>
            <a:endParaRPr lang="en-US" sz="1600" dirty="0" smtClean="0"/>
          </a:p>
          <a:p>
            <a:r>
              <a:rPr lang="fr-BE" sz="1400" dirty="0" smtClean="0"/>
              <a:t> </a:t>
            </a:r>
            <a:endParaRPr lang="en-US" sz="1400" dirty="0" smtClean="0"/>
          </a:p>
          <a:p>
            <a:endParaRPr lang="en-US" sz="1050" dirty="0"/>
          </a:p>
        </p:txBody>
      </p:sp>
      <p:sp>
        <p:nvSpPr>
          <p:cNvPr id="9" name="ZoneTexte 8"/>
          <p:cNvSpPr txBox="1"/>
          <p:nvPr/>
        </p:nvSpPr>
        <p:spPr>
          <a:xfrm>
            <a:off x="467544" y="1052736"/>
            <a:ext cx="2880320" cy="1015663"/>
          </a:xfrm>
          <a:prstGeom prst="rect">
            <a:avLst/>
          </a:prstGeom>
          <a:noFill/>
        </p:spPr>
        <p:txBody>
          <a:bodyPr wrap="square" rtlCol="0">
            <a:spAutoFit/>
          </a:bodyPr>
          <a:lstStyle/>
          <a:p>
            <a:r>
              <a:rPr lang="fr-BE" b="1" dirty="0" smtClean="0"/>
              <a:t>Cible</a:t>
            </a:r>
            <a:r>
              <a:rPr lang="fr-BE" dirty="0" smtClean="0"/>
              <a:t>:contre les insectes, </a:t>
            </a:r>
            <a:r>
              <a:rPr lang="fr-BE" sz="2400" dirty="0" smtClean="0"/>
              <a:t>chenilles</a:t>
            </a:r>
            <a:r>
              <a:rPr lang="fr-BE" dirty="0" smtClean="0"/>
              <a:t>, vers gris)</a:t>
            </a:r>
            <a:endParaRPr lang="en-US"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183880" cy="1051560"/>
          </a:xfrm>
        </p:spPr>
        <p:txBody>
          <a:bodyPr/>
          <a:lstStyle/>
          <a:p>
            <a:pPr algn="just"/>
            <a:r>
              <a:rPr lang="en-US" dirty="0" smtClean="0">
                <a:solidFill>
                  <a:schemeClr val="tx1"/>
                </a:solidFill>
              </a:rPr>
              <a:t>Tephrosia (suite)</a:t>
            </a:r>
            <a:endParaRPr lang="en-US" dirty="0">
              <a:solidFill>
                <a:schemeClr val="tx1"/>
              </a:solidFill>
            </a:endParaRPr>
          </a:p>
        </p:txBody>
      </p:sp>
      <p:sp>
        <p:nvSpPr>
          <p:cNvPr id="3" name="Espace réservé du contenu 2"/>
          <p:cNvSpPr>
            <a:spLocks noGrp="1"/>
          </p:cNvSpPr>
          <p:nvPr>
            <p:ph idx="1"/>
          </p:nvPr>
        </p:nvSpPr>
        <p:spPr>
          <a:xfrm>
            <a:off x="611560" y="1556792"/>
            <a:ext cx="8183880" cy="4187952"/>
          </a:xfrm>
        </p:spPr>
        <p:txBody>
          <a:bodyPr>
            <a:normAutofit lnSpcReduction="10000"/>
          </a:bodyPr>
          <a:lstStyle/>
          <a:p>
            <a:pPr>
              <a:buNone/>
            </a:pPr>
            <a:r>
              <a:rPr lang="fr-BE" u="sng" dirty="0" smtClean="0"/>
              <a:t>Utilisation et fréquence d’application</a:t>
            </a:r>
            <a:r>
              <a:rPr lang="fr-BE" dirty="0" smtClean="0"/>
              <a:t> :</a:t>
            </a:r>
            <a:endParaRPr lang="en-US" dirty="0" smtClean="0"/>
          </a:p>
          <a:p>
            <a:pPr>
              <a:buNone/>
            </a:pPr>
            <a:r>
              <a:rPr lang="fr-BE" dirty="0" smtClean="0"/>
              <a:t>Il est utilisé comme insecticide et est surtout appliqué contre les vers gris</a:t>
            </a:r>
            <a:endParaRPr lang="en-US" dirty="0" smtClean="0"/>
          </a:p>
          <a:p>
            <a:pPr lvl="1">
              <a:buNone/>
            </a:pPr>
            <a:r>
              <a:rPr lang="fr-BE" sz="2800" dirty="0" smtClean="0"/>
              <a:t>pulvériser la solution sur les plantes attaquées (appliquer au pied des plantes ou sur le feuillage) en fonction des insectes à combattre.</a:t>
            </a:r>
          </a:p>
          <a:p>
            <a:pPr marL="0" lvl="1">
              <a:buNone/>
            </a:pPr>
            <a:r>
              <a:rPr lang="fr-BE" sz="2800" dirty="0" smtClean="0"/>
              <a:t>En cas d’attaque intense, le traitement se fait chaque semaine. Si non le traitement se fera tous les 10 à 15 jours.</a:t>
            </a:r>
            <a:endParaRPr lang="en-US" sz="2800" dirty="0" smtClean="0"/>
          </a:p>
          <a:p>
            <a:endParaRPr lang="en-US" dirty="0" smtClean="0"/>
          </a:p>
          <a:p>
            <a:pPr lvl="1">
              <a:buNone/>
            </a:pPr>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71400"/>
            <a:ext cx="8183880" cy="1051560"/>
          </a:xfrm>
        </p:spPr>
        <p:txBody>
          <a:bodyPr>
            <a:normAutofit/>
          </a:bodyPr>
          <a:lstStyle/>
          <a:p>
            <a:pPr algn="ctr"/>
            <a:r>
              <a:rPr lang="en-US" sz="2800" dirty="0" smtClean="0">
                <a:solidFill>
                  <a:schemeClr val="tx1"/>
                </a:solidFill>
              </a:rPr>
              <a:t>5.Tagette</a:t>
            </a:r>
            <a:endParaRPr lang="en-US" sz="2800" dirty="0">
              <a:solidFill>
                <a:schemeClr val="tx1"/>
              </a:solidFill>
            </a:endParaRPr>
          </a:p>
        </p:txBody>
      </p:sp>
      <p:sp>
        <p:nvSpPr>
          <p:cNvPr id="5" name="ZoneTexte 4"/>
          <p:cNvSpPr txBox="1"/>
          <p:nvPr/>
        </p:nvSpPr>
        <p:spPr>
          <a:xfrm>
            <a:off x="3419872" y="620688"/>
            <a:ext cx="5509120" cy="5847755"/>
          </a:xfrm>
          <a:prstGeom prst="rect">
            <a:avLst/>
          </a:prstGeom>
          <a:noFill/>
        </p:spPr>
        <p:txBody>
          <a:bodyPr wrap="square" rtlCol="0">
            <a:spAutoFit/>
          </a:bodyPr>
          <a:lstStyle/>
          <a:p>
            <a:pPr lvl="1"/>
            <a:endParaRPr lang="fr-BE" sz="2200" u="sng" dirty="0" smtClean="0"/>
          </a:p>
          <a:p>
            <a:pPr lvl="1"/>
            <a:r>
              <a:rPr lang="fr-BE" sz="2600" u="sng" dirty="0" smtClean="0"/>
              <a:t>Matériel</a:t>
            </a:r>
            <a:r>
              <a:rPr lang="fr-BE" sz="2600" dirty="0" smtClean="0"/>
              <a:t> : feuilles de Tagetes</a:t>
            </a:r>
            <a:endParaRPr lang="en-US" sz="2600" dirty="0" smtClean="0"/>
          </a:p>
          <a:p>
            <a:pPr lvl="1"/>
            <a:r>
              <a:rPr lang="fr-BE" sz="2600" dirty="0" smtClean="0"/>
              <a:t>               eau savonneuse</a:t>
            </a:r>
            <a:endParaRPr lang="en-US" sz="2600" dirty="0" smtClean="0"/>
          </a:p>
          <a:p>
            <a:pPr lvl="1"/>
            <a:r>
              <a:rPr lang="fr-BE" sz="2600" dirty="0" smtClean="0"/>
              <a:t>               seau d’eau</a:t>
            </a:r>
            <a:endParaRPr lang="en-US" sz="2600" dirty="0" smtClean="0"/>
          </a:p>
          <a:p>
            <a:pPr lvl="1"/>
            <a:r>
              <a:rPr lang="fr-BE" sz="2600" dirty="0" smtClean="0"/>
              <a:t>               mortier et pilon</a:t>
            </a:r>
          </a:p>
          <a:p>
            <a:r>
              <a:rPr lang="en-US" sz="2600" dirty="0" smtClean="0"/>
              <a:t>    </a:t>
            </a:r>
            <a:r>
              <a:rPr lang="fr-BE" sz="2600" dirty="0" smtClean="0"/>
              <a:t> </a:t>
            </a:r>
            <a:r>
              <a:rPr lang="fr-BE" sz="2600" u="sng" dirty="0" smtClean="0"/>
              <a:t>Préparation </a:t>
            </a:r>
            <a:r>
              <a:rPr lang="fr-BE" sz="2600" dirty="0" smtClean="0"/>
              <a:t>:</a:t>
            </a:r>
            <a:endParaRPr lang="en-US" sz="2600" dirty="0" smtClean="0"/>
          </a:p>
          <a:p>
            <a:pPr lvl="1"/>
            <a:r>
              <a:rPr lang="fr-BE" sz="2600" dirty="0" smtClean="0"/>
              <a:t>piler une grande quantité de feuilles de Tagetes (les racines et les tiges peuvent être ajoutées)</a:t>
            </a:r>
            <a:endParaRPr lang="en-US" sz="2600" dirty="0" smtClean="0"/>
          </a:p>
          <a:p>
            <a:pPr lvl="1"/>
            <a:r>
              <a:rPr lang="fr-BE" sz="2600" dirty="0" smtClean="0"/>
              <a:t>les macérer dans un seau d’eau pendant 24h tout en remuant une fois par jour</a:t>
            </a:r>
            <a:endParaRPr lang="en-US" sz="2600" dirty="0" smtClean="0"/>
          </a:p>
          <a:p>
            <a:r>
              <a:rPr lang="fr-BE" sz="2600" dirty="0" smtClean="0"/>
              <a:t> </a:t>
            </a:r>
            <a:endParaRPr lang="en-US" sz="2600" dirty="0" smtClean="0"/>
          </a:p>
          <a:p>
            <a:endParaRPr lang="en-US" sz="1400" dirty="0"/>
          </a:p>
        </p:txBody>
      </p:sp>
      <p:sp>
        <p:nvSpPr>
          <p:cNvPr id="10" name="Rectangle 9"/>
          <p:cNvSpPr/>
          <p:nvPr/>
        </p:nvSpPr>
        <p:spPr>
          <a:xfrm>
            <a:off x="395536" y="980728"/>
            <a:ext cx="3168352" cy="1231106"/>
          </a:xfrm>
          <a:prstGeom prst="rect">
            <a:avLst/>
          </a:prstGeom>
        </p:spPr>
        <p:txBody>
          <a:bodyPr wrap="square">
            <a:spAutoFit/>
          </a:bodyPr>
          <a:lstStyle/>
          <a:p>
            <a:r>
              <a:rPr lang="fr-FR" sz="2000" b="1" dirty="0" smtClean="0"/>
              <a:t>Cible</a:t>
            </a:r>
            <a:r>
              <a:rPr lang="fr-FR" sz="2000" dirty="0" smtClean="0"/>
              <a:t>: </a:t>
            </a:r>
            <a:r>
              <a:rPr lang="fr-FR" dirty="0" smtClean="0"/>
              <a:t>les nématodes, les pucerons, les chenilles et les insectes)</a:t>
            </a:r>
            <a:endParaRPr lang="en-US" dirty="0" smtClean="0"/>
          </a:p>
          <a:p>
            <a:r>
              <a:rPr lang="fr-BE" dirty="0" smtClean="0"/>
              <a:t> </a:t>
            </a:r>
            <a:endParaRPr lang="en-US" dirty="0" smtClean="0"/>
          </a:p>
        </p:txBody>
      </p:sp>
      <p:sp>
        <p:nvSpPr>
          <p:cNvPr id="11" name="ZoneTexte 10"/>
          <p:cNvSpPr txBox="1"/>
          <p:nvPr/>
        </p:nvSpPr>
        <p:spPr>
          <a:xfrm>
            <a:off x="395536" y="4293096"/>
            <a:ext cx="8748464" cy="523220"/>
          </a:xfrm>
          <a:prstGeom prst="rect">
            <a:avLst/>
          </a:prstGeom>
          <a:noFill/>
        </p:spPr>
        <p:txBody>
          <a:bodyPr wrap="square" rtlCol="0">
            <a:spAutoFit/>
          </a:bodyPr>
          <a:lstStyle/>
          <a:p>
            <a:endParaRPr lang="fr-BE" sz="1400" dirty="0" smtClean="0"/>
          </a:p>
          <a:p>
            <a:endParaRPr lang="en-US" sz="1400" dirty="0" smtClean="0"/>
          </a:p>
        </p:txBody>
      </p:sp>
      <p:pic>
        <p:nvPicPr>
          <p:cNvPr id="115714" name="Picture 2"/>
          <p:cNvPicPr>
            <a:picLocks noGrp="1" noChangeAspect="1" noChangeArrowheads="1"/>
          </p:cNvPicPr>
          <p:nvPr>
            <p:ph idx="1"/>
          </p:nvPr>
        </p:nvPicPr>
        <p:blipFill>
          <a:blip r:embed="rId3" cstate="print">
            <a:lum bright="-10000" contrast="40000"/>
          </a:blip>
          <a:srcRect l="42557" t="13756" r="23914" b="7149"/>
          <a:stretch>
            <a:fillRect/>
          </a:stretch>
        </p:blipFill>
        <p:spPr bwMode="auto">
          <a:xfrm>
            <a:off x="395536" y="2132856"/>
            <a:ext cx="3312368" cy="4032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404664"/>
            <a:ext cx="8183880" cy="1051560"/>
          </a:xfrm>
        </p:spPr>
        <p:txBody>
          <a:bodyPr/>
          <a:lstStyle/>
          <a:p>
            <a:r>
              <a:rPr lang="en-US" dirty="0" smtClean="0">
                <a:solidFill>
                  <a:schemeClr val="tx1"/>
                </a:solidFill>
              </a:rPr>
              <a:t>Tagette (suite)</a:t>
            </a:r>
            <a:endParaRPr lang="en-US" dirty="0"/>
          </a:p>
        </p:txBody>
      </p:sp>
      <p:pic>
        <p:nvPicPr>
          <p:cNvPr id="4" name="Espace réservé du contenu 3" descr="G:\Brza 061.jpg"/>
          <p:cNvPicPr>
            <a:picLocks noGrp="1"/>
          </p:cNvPicPr>
          <p:nvPr>
            <p:ph idx="1"/>
          </p:nvPr>
        </p:nvPicPr>
        <p:blipFill>
          <a:blip r:embed="rId2" cstate="print">
            <a:lum contrast="40000"/>
          </a:blip>
          <a:srcRect l="25593" t="9756" r="4775"/>
          <a:stretch>
            <a:fillRect/>
          </a:stretch>
        </p:blipFill>
        <p:spPr bwMode="auto">
          <a:xfrm>
            <a:off x="4932040" y="1772816"/>
            <a:ext cx="3732354" cy="418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a:off x="395536" y="1628800"/>
            <a:ext cx="4536504" cy="4678204"/>
          </a:xfrm>
          <a:prstGeom prst="rect">
            <a:avLst/>
          </a:prstGeom>
          <a:noFill/>
        </p:spPr>
        <p:txBody>
          <a:bodyPr wrap="square" rtlCol="0">
            <a:spAutoFit/>
          </a:bodyPr>
          <a:lstStyle/>
          <a:p>
            <a:r>
              <a:rPr lang="fr-BE" sz="2800" dirty="0" smtClean="0"/>
              <a:t>Il est utilisé comme insecticide, nématicide et aphicide. pulvériser la solution sur les plantes attaquées  (appliquer au pied des plantes ou sur le feuillage) en fonction des insectes à combattre</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76672"/>
            <a:ext cx="8183880" cy="1051560"/>
          </a:xfrm>
        </p:spPr>
        <p:txBody>
          <a:bodyPr/>
          <a:lstStyle/>
          <a:p>
            <a:r>
              <a:rPr lang="en-US" dirty="0" smtClean="0">
                <a:solidFill>
                  <a:schemeClr val="tx1"/>
                </a:solidFill>
              </a:rPr>
              <a:t>Tagette (suite)</a:t>
            </a:r>
            <a:endParaRPr lang="en-US" dirty="0"/>
          </a:p>
        </p:txBody>
      </p:sp>
      <p:sp>
        <p:nvSpPr>
          <p:cNvPr id="3" name="Espace réservé du contenu 2"/>
          <p:cNvSpPr>
            <a:spLocks noGrp="1"/>
          </p:cNvSpPr>
          <p:nvPr>
            <p:ph idx="1"/>
          </p:nvPr>
        </p:nvSpPr>
        <p:spPr>
          <a:xfrm>
            <a:off x="467544" y="1700808"/>
            <a:ext cx="8183880" cy="4187952"/>
          </a:xfrm>
        </p:spPr>
        <p:txBody>
          <a:bodyPr/>
          <a:lstStyle/>
          <a:p>
            <a:pPr marL="265176" lvl="1" indent="-265176" algn="just">
              <a:buSzPct val="80000"/>
              <a:buFont typeface="Wingdings 2"/>
              <a:buChar char=""/>
            </a:pPr>
            <a:r>
              <a:rPr lang="fr-BE" sz="2800" dirty="0" smtClean="0"/>
              <a:t>En cas d’attaque intense, le traitement se fait chaque semaine. Si non le traitement se fera tous les 10 à 15 jours. Après fermentation, filtrer le liquide avec un tissu propre et </a:t>
            </a:r>
          </a:p>
          <a:p>
            <a:pPr marL="265176" lvl="1" indent="-265176" algn="just">
              <a:buSzPct val="80000"/>
              <a:buFont typeface="Wingdings 2"/>
              <a:buChar char=""/>
            </a:pPr>
            <a:r>
              <a:rPr lang="fr-BE" sz="2800" dirty="0" smtClean="0"/>
              <a:t>ajouter un même volume d’eau savonneuse (1litre de liquide pour 1 litre d’eau savonneuse)</a:t>
            </a:r>
            <a:endParaRPr lang="en-US" sz="2800" dirty="0" smtClean="0"/>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88640"/>
            <a:ext cx="8183880" cy="1008112"/>
          </a:xfrm>
        </p:spPr>
        <p:txBody>
          <a:bodyPr>
            <a:normAutofit fontScale="90000"/>
          </a:bodyPr>
          <a:lstStyle/>
          <a:p>
            <a:r>
              <a:rPr lang="fr-FR" dirty="0" smtClean="0">
                <a:solidFill>
                  <a:schemeClr val="tx1"/>
                </a:solidFill>
              </a:rPr>
              <a:t>Feuilles de Papayer </a:t>
            </a:r>
            <a:r>
              <a:rPr lang="en-US" sz="3200" dirty="0" smtClean="0"/>
              <a:t/>
            </a:r>
            <a:br>
              <a:rPr lang="en-US" sz="3200" dirty="0" smtClean="0"/>
            </a:br>
            <a:endParaRPr lang="en-US" dirty="0"/>
          </a:p>
        </p:txBody>
      </p:sp>
      <p:sp>
        <p:nvSpPr>
          <p:cNvPr id="3" name="Espace réservé du contenu 2"/>
          <p:cNvSpPr>
            <a:spLocks noGrp="1"/>
          </p:cNvSpPr>
          <p:nvPr>
            <p:ph idx="1"/>
          </p:nvPr>
        </p:nvSpPr>
        <p:spPr>
          <a:xfrm>
            <a:off x="4572000" y="1556792"/>
            <a:ext cx="4320480" cy="4187952"/>
          </a:xfrm>
        </p:spPr>
        <p:txBody>
          <a:bodyPr>
            <a:normAutofit/>
          </a:bodyPr>
          <a:lstStyle/>
          <a:p>
            <a:pPr lvl="1"/>
            <a:r>
              <a:rPr lang="fr-BE" dirty="0" smtClean="0"/>
              <a:t>Feuilles de papayer</a:t>
            </a:r>
            <a:endParaRPr lang="en-US" dirty="0" smtClean="0"/>
          </a:p>
          <a:p>
            <a:pPr lvl="1"/>
            <a:r>
              <a:rPr lang="fr-BE" dirty="0" smtClean="0"/>
              <a:t>Eau savonneuse : elle s’obtient en dissolvant 100 g de savon râpé dans 25 litres d’eau</a:t>
            </a:r>
            <a:endParaRPr lang="en-US" dirty="0" smtClean="0"/>
          </a:p>
          <a:p>
            <a:pPr lvl="1">
              <a:buNone/>
            </a:pPr>
            <a:endParaRPr lang="en-US" dirty="0" smtClean="0"/>
          </a:p>
        </p:txBody>
      </p:sp>
      <p:pic>
        <p:nvPicPr>
          <p:cNvPr id="4" name="Picture 2"/>
          <p:cNvPicPr>
            <a:picLocks noChangeAspect="1" noChangeArrowheads="1"/>
          </p:cNvPicPr>
          <p:nvPr/>
        </p:nvPicPr>
        <p:blipFill>
          <a:blip r:embed="rId2" cstate="print"/>
          <a:srcRect/>
          <a:stretch>
            <a:fillRect/>
          </a:stretch>
        </p:blipFill>
        <p:spPr bwMode="auto">
          <a:xfrm>
            <a:off x="611560" y="1268760"/>
            <a:ext cx="3816424" cy="2520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ZoneTexte 4"/>
          <p:cNvSpPr txBox="1"/>
          <p:nvPr/>
        </p:nvSpPr>
        <p:spPr>
          <a:xfrm>
            <a:off x="755576" y="3789040"/>
            <a:ext cx="2448272" cy="369332"/>
          </a:xfrm>
          <a:prstGeom prst="rect">
            <a:avLst/>
          </a:prstGeom>
          <a:noFill/>
        </p:spPr>
        <p:txBody>
          <a:bodyPr wrap="square" rtlCol="0">
            <a:spAutoFit/>
          </a:bodyPr>
          <a:lstStyle/>
          <a:p>
            <a:endParaRPr lang="en-US" dirty="0"/>
          </a:p>
        </p:txBody>
      </p:sp>
      <p:sp>
        <p:nvSpPr>
          <p:cNvPr id="6" name="ZoneTexte 5"/>
          <p:cNvSpPr txBox="1"/>
          <p:nvPr/>
        </p:nvSpPr>
        <p:spPr>
          <a:xfrm>
            <a:off x="323528" y="3789040"/>
            <a:ext cx="8820472" cy="3262432"/>
          </a:xfrm>
          <a:prstGeom prst="rect">
            <a:avLst/>
          </a:prstGeom>
          <a:noFill/>
        </p:spPr>
        <p:txBody>
          <a:bodyPr wrap="square" rtlCol="0">
            <a:spAutoFit/>
          </a:bodyPr>
          <a:lstStyle/>
          <a:p>
            <a:r>
              <a:rPr lang="fr-BE" sz="2400" u="sng" dirty="0" smtClean="0"/>
              <a:t>Préparation</a:t>
            </a:r>
            <a:r>
              <a:rPr lang="fr-BE" sz="2400" dirty="0" smtClean="0"/>
              <a:t> :</a:t>
            </a:r>
            <a:endParaRPr lang="en-US" sz="2400" dirty="0" smtClean="0"/>
          </a:p>
          <a:p>
            <a:pPr lvl="1"/>
            <a:r>
              <a:rPr lang="fr-BE" sz="2400" dirty="0" smtClean="0"/>
              <a:t>hacher et broyer finement 12 à 15 feuilles de papayer</a:t>
            </a:r>
            <a:endParaRPr lang="en-US" sz="2400" dirty="0" smtClean="0"/>
          </a:p>
          <a:p>
            <a:pPr lvl="1"/>
            <a:r>
              <a:rPr lang="fr-BE" sz="2400" dirty="0" smtClean="0"/>
              <a:t>mélanger 1 litre d’eau à la purée</a:t>
            </a:r>
            <a:endParaRPr lang="en-US" sz="2400" dirty="0" smtClean="0"/>
          </a:p>
          <a:p>
            <a:pPr lvl="1"/>
            <a:r>
              <a:rPr lang="fr-BE" sz="2400" dirty="0" smtClean="0"/>
              <a:t>presser le mélange dans un tissu propre</a:t>
            </a:r>
            <a:endParaRPr lang="en-US" sz="2400" dirty="0" smtClean="0"/>
          </a:p>
          <a:p>
            <a:pPr lvl="1"/>
            <a:r>
              <a:rPr lang="fr-BE" sz="2400" dirty="0" smtClean="0"/>
              <a:t>diluer le liquide obtenu avec 4 fois son volume d’eau savonneuse (1litre de liquide pour 4 litres d’eau)</a:t>
            </a:r>
            <a:endParaRPr lang="en-US" sz="2400" dirty="0" smtClean="0"/>
          </a:p>
          <a:p>
            <a:pPr>
              <a:buNone/>
            </a:pPr>
            <a:endParaRPr lang="en-US" sz="2000" dirty="0" smtClean="0"/>
          </a:p>
          <a:p>
            <a:endParaRPr lang="en-US" dirty="0"/>
          </a:p>
        </p:txBody>
      </p:sp>
      <p:sp>
        <p:nvSpPr>
          <p:cNvPr id="8" name="ZoneTexte 7"/>
          <p:cNvSpPr txBox="1"/>
          <p:nvPr/>
        </p:nvSpPr>
        <p:spPr>
          <a:xfrm>
            <a:off x="4788024" y="1052737"/>
            <a:ext cx="3960440" cy="646331"/>
          </a:xfrm>
          <a:prstGeom prst="rect">
            <a:avLst/>
          </a:prstGeom>
          <a:noFill/>
        </p:spPr>
        <p:txBody>
          <a:bodyPr wrap="square" rtlCol="0">
            <a:spAutoFit/>
          </a:bodyPr>
          <a:lstStyle/>
          <a:p>
            <a:r>
              <a:rPr lang="fr-FR" dirty="0" smtClean="0"/>
              <a:t>(contre les maladies fongiques)</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268760"/>
            <a:ext cx="8352928" cy="4187952"/>
          </a:xfrm>
        </p:spPr>
        <p:txBody>
          <a:bodyPr>
            <a:normAutofit/>
          </a:bodyPr>
          <a:lstStyle/>
          <a:p>
            <a:pPr algn="just"/>
            <a:r>
              <a:rPr lang="fr-BE" sz="2400" u="sng" dirty="0" smtClean="0"/>
              <a:t>Utilisation et fréquence d’application</a:t>
            </a:r>
            <a:r>
              <a:rPr lang="fr-BE" sz="2400" dirty="0" smtClean="0"/>
              <a:t> :</a:t>
            </a:r>
            <a:endParaRPr lang="en-US" sz="2400" dirty="0" smtClean="0"/>
          </a:p>
          <a:p>
            <a:pPr lvl="1" algn="just"/>
            <a:r>
              <a:rPr lang="fr-BE" dirty="0" smtClean="0"/>
              <a:t>Il est utilisé comme fongicide</a:t>
            </a:r>
            <a:endParaRPr lang="en-US" dirty="0" smtClean="0"/>
          </a:p>
          <a:p>
            <a:pPr lvl="1" algn="just"/>
            <a:r>
              <a:rPr lang="fr-BE" dirty="0" smtClean="0"/>
              <a:t>Pulvériser la bouillie sur toutes les parties malades de la plante</a:t>
            </a:r>
            <a:endParaRPr lang="en-US" dirty="0" smtClean="0"/>
          </a:p>
          <a:p>
            <a:pPr lvl="1" algn="just"/>
            <a:r>
              <a:rPr lang="fr-BE" dirty="0" smtClean="0"/>
              <a:t>Tenir la buse à 50 cm du sol</a:t>
            </a:r>
            <a:endParaRPr lang="en-US" dirty="0" smtClean="0"/>
          </a:p>
          <a:p>
            <a:pPr lvl="1" algn="just"/>
            <a:r>
              <a:rPr lang="fr-BE" dirty="0" smtClean="0"/>
              <a:t>Un passage par semaine en cas de forte attaque, si non tous les 10 à 15 jours</a:t>
            </a:r>
            <a:endParaRPr lang="en-US" dirty="0" smtClean="0"/>
          </a:p>
          <a:p>
            <a:pPr lvl="1" algn="just"/>
            <a:r>
              <a:rPr lang="fr-BE" dirty="0" smtClean="0"/>
              <a:t>S’il pleut 24 heures après un traitement, il faudra reprendre le traitement.</a:t>
            </a:r>
            <a:endParaRPr lang="en-US" dirty="0" smtClean="0"/>
          </a:p>
          <a:p>
            <a:pPr algn="just">
              <a:buNone/>
            </a:pPr>
            <a:r>
              <a:rPr lang="fr-BE" sz="2400" dirty="0" smtClean="0"/>
              <a:t> </a:t>
            </a:r>
            <a:endParaRPr lang="en-US" sz="2400" dirty="0" smtClean="0"/>
          </a:p>
          <a:p>
            <a:pPr algn="just"/>
            <a:endParaRPr lang="en-US" sz="2400" dirty="0"/>
          </a:p>
        </p:txBody>
      </p:sp>
      <p:sp>
        <p:nvSpPr>
          <p:cNvPr id="4" name="Rectangle 3"/>
          <p:cNvSpPr/>
          <p:nvPr/>
        </p:nvSpPr>
        <p:spPr>
          <a:xfrm>
            <a:off x="467544" y="548680"/>
            <a:ext cx="4725974" cy="461665"/>
          </a:xfrm>
          <a:prstGeom prst="rect">
            <a:avLst/>
          </a:prstGeom>
        </p:spPr>
        <p:txBody>
          <a:bodyPr wrap="none">
            <a:spAutoFit/>
          </a:bodyPr>
          <a:lstStyle/>
          <a:p>
            <a:r>
              <a:rPr lang="fr-FR" sz="2400" b="1" dirty="0" smtClean="0">
                <a:effectLst>
                  <a:outerShdw blurRad="38100" dist="38100" dir="2700000" algn="tl">
                    <a:srgbClr val="000000">
                      <a:alpha val="43137"/>
                    </a:srgbClr>
                  </a:outerShdw>
                </a:effectLst>
              </a:rPr>
              <a:t>Feuilles de Papayer suite  </a:t>
            </a:r>
            <a:endParaRPr lang="en-US" sz="24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3040" y="188640"/>
            <a:ext cx="8640960" cy="1296144"/>
          </a:xfrm>
        </p:spPr>
        <p:txBody>
          <a:bodyPr>
            <a:normAutofit fontScale="90000"/>
          </a:bodyPr>
          <a:lstStyle/>
          <a:p>
            <a:pPr algn="ctr"/>
            <a:r>
              <a:rPr lang="fr-BE" sz="2200" dirty="0" smtClean="0">
                <a:solidFill>
                  <a:schemeClr val="tx1"/>
                </a:solidFill>
              </a:rPr>
              <a:t>QUELQUES RECETTES </a:t>
            </a:r>
            <a:br>
              <a:rPr lang="fr-BE" sz="2200" dirty="0" smtClean="0">
                <a:solidFill>
                  <a:schemeClr val="tx1"/>
                </a:solidFill>
              </a:rPr>
            </a:br>
            <a:r>
              <a:rPr lang="fr-BE" sz="2200" dirty="0" smtClean="0">
                <a:solidFill>
                  <a:schemeClr val="tx1"/>
                </a:solidFill>
              </a:rPr>
              <a:t> COMBINAISONS DES EXTRAITS DE PLANTES</a:t>
            </a:r>
            <a:r>
              <a:rPr lang="en-US" dirty="0" smtClean="0">
                <a:solidFill>
                  <a:schemeClr val="tx1"/>
                </a:solidFill>
              </a:rPr>
              <a:t/>
            </a:r>
            <a:br>
              <a:rPr lang="en-US" dirty="0" smtClean="0">
                <a:solidFill>
                  <a:schemeClr val="tx1"/>
                </a:solidFill>
              </a:rPr>
            </a:br>
            <a:r>
              <a:rPr lang="fr-BE" dirty="0" smtClean="0">
                <a:solidFill>
                  <a:schemeClr val="tx1"/>
                </a:solidFill>
              </a:rPr>
              <a:t> </a:t>
            </a:r>
            <a:endParaRPr lang="en-US" dirty="0">
              <a:solidFill>
                <a:schemeClr val="tx1"/>
              </a:solidFill>
            </a:endParaRPr>
          </a:p>
        </p:txBody>
      </p:sp>
      <p:sp>
        <p:nvSpPr>
          <p:cNvPr id="3" name="Espace réservé du contenu 2"/>
          <p:cNvSpPr>
            <a:spLocks noGrp="1"/>
          </p:cNvSpPr>
          <p:nvPr>
            <p:ph idx="1"/>
          </p:nvPr>
        </p:nvSpPr>
        <p:spPr>
          <a:xfrm>
            <a:off x="539552" y="1052736"/>
            <a:ext cx="8183880" cy="5112568"/>
          </a:xfrm>
        </p:spPr>
        <p:txBody>
          <a:bodyPr>
            <a:noAutofit/>
          </a:bodyPr>
          <a:lstStyle/>
          <a:p>
            <a:pPr>
              <a:buNone/>
            </a:pPr>
            <a:r>
              <a:rPr lang="fr-FR" sz="1400" b="1" dirty="0" smtClean="0"/>
              <a:t>Solution de piment, d’ail, d’oignon et de tagetes </a:t>
            </a:r>
            <a:endParaRPr lang="en-US" sz="1400" b="1" dirty="0" smtClean="0"/>
          </a:p>
          <a:p>
            <a:pPr>
              <a:buNone/>
            </a:pPr>
            <a:r>
              <a:rPr lang="fr-FR" sz="1400" b="1" dirty="0" smtClean="0"/>
              <a:t>(contre les acariens et divers insectes)</a:t>
            </a:r>
            <a:endParaRPr lang="en-US" sz="1400" b="1" dirty="0" smtClean="0"/>
          </a:p>
          <a:p>
            <a:pPr>
              <a:buNone/>
            </a:pPr>
            <a:r>
              <a:rPr lang="fr-BE" sz="1400" b="1" dirty="0" smtClean="0"/>
              <a:t> </a:t>
            </a:r>
            <a:endParaRPr lang="en-US" sz="1400" b="1" dirty="0" smtClean="0"/>
          </a:p>
          <a:p>
            <a:r>
              <a:rPr lang="fr-BE" sz="1400" b="1" u="sng" dirty="0" smtClean="0"/>
              <a:t>Matériel</a:t>
            </a:r>
            <a:r>
              <a:rPr lang="fr-BE" sz="1400" b="1" dirty="0" smtClean="0"/>
              <a:t> : </a:t>
            </a:r>
            <a:endParaRPr lang="en-US" sz="1400" b="1" dirty="0" smtClean="0"/>
          </a:p>
          <a:p>
            <a:pPr lvl="1"/>
            <a:r>
              <a:rPr lang="fr-BE" sz="1400" b="1" dirty="0" smtClean="0"/>
              <a:t>3 gousses d’ail</a:t>
            </a:r>
            <a:endParaRPr lang="en-US" sz="1400" b="1" dirty="0" smtClean="0"/>
          </a:p>
          <a:p>
            <a:pPr lvl="1"/>
            <a:r>
              <a:rPr lang="fr-BE" sz="1400" b="1" dirty="0" smtClean="0"/>
              <a:t>2 poignés de feuilles de tagetes</a:t>
            </a:r>
            <a:endParaRPr lang="en-US" sz="1400" b="1" dirty="0" smtClean="0"/>
          </a:p>
          <a:p>
            <a:pPr lvl="1"/>
            <a:r>
              <a:rPr lang="fr-BE" sz="1400" b="1" dirty="0" smtClean="0"/>
              <a:t>2 grands oignons et,</a:t>
            </a:r>
            <a:endParaRPr lang="en-US" sz="1400" b="1" dirty="0" smtClean="0"/>
          </a:p>
          <a:p>
            <a:pPr lvl="1"/>
            <a:r>
              <a:rPr lang="fr-BE" sz="1400" b="1" dirty="0" smtClean="0"/>
              <a:t>2 fruits de piment</a:t>
            </a:r>
            <a:endParaRPr lang="en-US" sz="1400" b="1" dirty="0" smtClean="0"/>
          </a:p>
          <a:p>
            <a:endParaRPr lang="en-US" sz="1400" b="1" dirty="0" smtClean="0"/>
          </a:p>
          <a:p>
            <a:r>
              <a:rPr lang="fr-BE" sz="1400" b="1" u="sng" dirty="0" smtClean="0"/>
              <a:t>Préparation</a:t>
            </a:r>
            <a:r>
              <a:rPr lang="fr-BE" sz="1400" b="1" dirty="0" smtClean="0"/>
              <a:t> : </a:t>
            </a:r>
            <a:endParaRPr lang="en-US" sz="1400" b="1" dirty="0" smtClean="0"/>
          </a:p>
          <a:p>
            <a:pPr lvl="1"/>
            <a:r>
              <a:rPr lang="fr-BE" sz="1400" b="1" dirty="0" smtClean="0"/>
              <a:t>piler les gousses d’ail, les feuilles de tagetes, les oignons et les piments</a:t>
            </a:r>
            <a:endParaRPr lang="en-US" sz="1400" b="1" dirty="0" smtClean="0"/>
          </a:p>
          <a:p>
            <a:pPr lvl="1"/>
            <a:r>
              <a:rPr lang="fr-BE" sz="1400" b="1" dirty="0" smtClean="0"/>
              <a:t>mettre la pâte dans de l’eau savonneuse et laisser macérer pendant 24 heures</a:t>
            </a:r>
            <a:endParaRPr lang="en-US" sz="1400" b="1" dirty="0" smtClean="0"/>
          </a:p>
          <a:p>
            <a:pPr lvl="1"/>
            <a:r>
              <a:rPr lang="fr-BE" sz="1400" b="1" dirty="0" smtClean="0"/>
              <a:t>filtrer et diluer la solution avec 2 fois son volume en eau</a:t>
            </a:r>
            <a:endParaRPr lang="en-US" sz="1400" b="1" dirty="0" smtClean="0"/>
          </a:p>
          <a:p>
            <a:pPr>
              <a:buNone/>
            </a:pPr>
            <a:r>
              <a:rPr lang="fr-BE" sz="1400" b="1" dirty="0" smtClean="0"/>
              <a:t> </a:t>
            </a:r>
            <a:endParaRPr lang="en-US" sz="1400" b="1" dirty="0" smtClean="0"/>
          </a:p>
          <a:p>
            <a:r>
              <a:rPr lang="fr-BE" sz="1400" b="1" u="sng" dirty="0" smtClean="0"/>
              <a:t>Utilisation et fréquence d’application</a:t>
            </a:r>
            <a:r>
              <a:rPr lang="fr-BE" sz="1400" b="1" dirty="0" smtClean="0"/>
              <a:t> :</a:t>
            </a:r>
            <a:endParaRPr lang="en-US" sz="1400" b="1" dirty="0" smtClean="0"/>
          </a:p>
          <a:p>
            <a:pPr lvl="1"/>
            <a:r>
              <a:rPr lang="fr-BE" sz="1400" b="1" dirty="0" smtClean="0"/>
              <a:t>la solution obtenue est utilisée contre des nombreux insectes et contre l’acarien rouge</a:t>
            </a:r>
            <a:endParaRPr lang="en-US" sz="1400" b="1" dirty="0" smtClean="0"/>
          </a:p>
          <a:p>
            <a:pPr lvl="1"/>
            <a:r>
              <a:rPr lang="fr-BE" sz="1400" b="1" dirty="0" smtClean="0"/>
              <a:t>appliquer une fois par semaine en cas de forte attaque et chaque 15 jours en cas d’apparition des ravageurs.</a:t>
            </a:r>
            <a:endParaRPr lang="en-US" sz="1400" b="1" dirty="0" smtClean="0"/>
          </a:p>
          <a:p>
            <a:endParaRPr lang="en-US" sz="1400" b="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8183880" cy="576064"/>
          </a:xfrm>
        </p:spPr>
        <p:txBody>
          <a:bodyPr>
            <a:normAutofit/>
          </a:bodyPr>
          <a:lstStyle/>
          <a:p>
            <a:r>
              <a:rPr lang="fr-FR" sz="2800" dirty="0" smtClean="0">
                <a:solidFill>
                  <a:schemeClr val="tx1"/>
                </a:solidFill>
              </a:rPr>
              <a:t>Solution d’ail et de Tephrosia </a:t>
            </a:r>
            <a:endParaRPr lang="en-US" sz="2800" dirty="0">
              <a:solidFill>
                <a:schemeClr val="tx1"/>
              </a:solidFill>
            </a:endParaRPr>
          </a:p>
        </p:txBody>
      </p:sp>
      <p:sp>
        <p:nvSpPr>
          <p:cNvPr id="3" name="Espace réservé du contenu 2"/>
          <p:cNvSpPr>
            <a:spLocks noGrp="1"/>
          </p:cNvSpPr>
          <p:nvPr>
            <p:ph idx="1"/>
          </p:nvPr>
        </p:nvSpPr>
        <p:spPr>
          <a:xfrm>
            <a:off x="539552" y="1052736"/>
            <a:ext cx="8183880" cy="4824536"/>
          </a:xfrm>
        </p:spPr>
        <p:txBody>
          <a:bodyPr>
            <a:noAutofit/>
          </a:bodyPr>
          <a:lstStyle/>
          <a:p>
            <a:pPr algn="just">
              <a:buNone/>
            </a:pPr>
            <a:r>
              <a:rPr lang="fr-BE" sz="2000" dirty="0" smtClean="0"/>
              <a:t>contre la chenille teigne des crucifères (</a:t>
            </a:r>
            <a:r>
              <a:rPr lang="fr-BE" sz="2000" i="1" dirty="0" smtClean="0"/>
              <a:t>Plutella</a:t>
            </a:r>
            <a:r>
              <a:rPr lang="fr-BE" sz="2000" dirty="0" smtClean="0"/>
              <a:t> </a:t>
            </a:r>
            <a:r>
              <a:rPr lang="fr-BE" sz="2000" i="1" dirty="0" smtClean="0"/>
              <a:t>xylostella</a:t>
            </a:r>
            <a:r>
              <a:rPr lang="fr-BE" sz="2000" dirty="0" smtClean="0"/>
              <a:t>)</a:t>
            </a:r>
            <a:endParaRPr lang="en-US" sz="2000" dirty="0" smtClean="0"/>
          </a:p>
          <a:p>
            <a:pPr algn="just">
              <a:buNone/>
            </a:pPr>
            <a:r>
              <a:rPr lang="fr-BE" sz="2000" dirty="0" smtClean="0"/>
              <a:t> </a:t>
            </a:r>
            <a:r>
              <a:rPr lang="fr-BE" sz="2000" u="sng" dirty="0" smtClean="0"/>
              <a:t>Matériel</a:t>
            </a:r>
            <a:r>
              <a:rPr lang="fr-BE" sz="2000" dirty="0" smtClean="0"/>
              <a:t> : </a:t>
            </a:r>
            <a:endParaRPr lang="en-US" sz="2000" dirty="0" smtClean="0"/>
          </a:p>
          <a:p>
            <a:pPr lvl="1" algn="just"/>
            <a:r>
              <a:rPr lang="fr-BE" sz="2000" dirty="0" smtClean="0"/>
              <a:t>feuilles séchées d’ail</a:t>
            </a:r>
            <a:endParaRPr lang="en-US" sz="2000" dirty="0" smtClean="0"/>
          </a:p>
          <a:p>
            <a:pPr lvl="1" algn="just"/>
            <a:r>
              <a:rPr lang="fr-BE" sz="2000" dirty="0" smtClean="0"/>
              <a:t>feuilles de Tephrosia </a:t>
            </a:r>
            <a:endParaRPr lang="en-US" sz="2000" dirty="0" smtClean="0"/>
          </a:p>
          <a:p>
            <a:pPr algn="just"/>
            <a:r>
              <a:rPr lang="fr-BE" sz="2000" u="sng" dirty="0" smtClean="0"/>
              <a:t>Préparation</a:t>
            </a:r>
            <a:r>
              <a:rPr lang="fr-BE" sz="2000" dirty="0" smtClean="0"/>
              <a:t> :</a:t>
            </a:r>
            <a:endParaRPr lang="en-US" sz="2000" dirty="0" smtClean="0"/>
          </a:p>
          <a:p>
            <a:pPr lvl="1" algn="just"/>
            <a:r>
              <a:rPr lang="fr-BE" sz="2000" dirty="0" smtClean="0"/>
              <a:t>piler les feuilles de Tephrosia et d’ail et ajouter 1 litre d’eau</a:t>
            </a:r>
            <a:endParaRPr lang="en-US" sz="2000" dirty="0" smtClean="0"/>
          </a:p>
          <a:p>
            <a:pPr lvl="1" algn="just"/>
            <a:r>
              <a:rPr lang="fr-BE" sz="2000" dirty="0" smtClean="0"/>
              <a:t>mettre 50 g de cette pâte dans 1 litre d’eau, bien mélanger et filtrer</a:t>
            </a:r>
            <a:endParaRPr lang="en-US" sz="2000" dirty="0" smtClean="0"/>
          </a:p>
          <a:p>
            <a:pPr algn="just">
              <a:buNone/>
            </a:pPr>
            <a:r>
              <a:rPr lang="fr-BE" sz="2000" dirty="0" smtClean="0"/>
              <a:t> </a:t>
            </a:r>
            <a:r>
              <a:rPr lang="fr-BE" sz="2000" u="sng" dirty="0" smtClean="0"/>
              <a:t>Utilisation et fréquence</a:t>
            </a:r>
            <a:r>
              <a:rPr lang="fr-BE" sz="2000" dirty="0" smtClean="0"/>
              <a:t> :</a:t>
            </a:r>
            <a:endParaRPr lang="en-US" sz="2000" dirty="0" smtClean="0"/>
          </a:p>
          <a:p>
            <a:pPr lvl="1" algn="just"/>
            <a:r>
              <a:rPr lang="fr-BE" sz="2000" dirty="0" smtClean="0"/>
              <a:t>utiliser la solution contre les chenilles des choux</a:t>
            </a:r>
            <a:endParaRPr lang="en-US" sz="2000" dirty="0" smtClean="0"/>
          </a:p>
          <a:p>
            <a:pPr lvl="1" algn="just"/>
            <a:r>
              <a:rPr lang="fr-BE" sz="2000" dirty="0" smtClean="0"/>
              <a:t>utiliser 1 litre par mètre carré</a:t>
            </a:r>
            <a:endParaRPr lang="en-US" sz="2000" dirty="0" smtClean="0"/>
          </a:p>
          <a:p>
            <a:pPr lvl="1" algn="just"/>
            <a:r>
              <a:rPr lang="fr-BE" sz="2000" dirty="0" smtClean="0"/>
              <a:t>appliquer 1 fois par semaine jusqu’à 2 semaines avant la récolte</a:t>
            </a:r>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428604"/>
            <a:ext cx="8183880" cy="1051560"/>
          </a:xfrm>
        </p:spPr>
        <p:txBody>
          <a:bodyPr>
            <a:normAutofit fontScale="90000"/>
          </a:bodyPr>
          <a:lstStyle/>
          <a:p>
            <a:pPr algn="ctr"/>
            <a:r>
              <a:rPr lang="fr-BE" sz="3200" b="1" dirty="0" smtClean="0">
                <a:solidFill>
                  <a:schemeClr val="tx1"/>
                </a:solidFill>
              </a:rPr>
              <a:t>Modes d’action des plantes à effets pesticides suite</a:t>
            </a:r>
            <a:endParaRPr lang="fr-FR" sz="3200" dirty="0">
              <a:solidFill>
                <a:schemeClr val="tx1"/>
              </a:solidFill>
            </a:endParaRPr>
          </a:p>
        </p:txBody>
      </p:sp>
      <p:sp>
        <p:nvSpPr>
          <p:cNvPr id="3" name="Espace réservé du contenu 2"/>
          <p:cNvSpPr>
            <a:spLocks noGrp="1"/>
          </p:cNvSpPr>
          <p:nvPr>
            <p:ph idx="1"/>
          </p:nvPr>
        </p:nvSpPr>
        <p:spPr>
          <a:xfrm>
            <a:off x="428596" y="2000240"/>
            <a:ext cx="8183880" cy="3661008"/>
          </a:xfrm>
        </p:spPr>
        <p:txBody>
          <a:bodyPr>
            <a:noAutofit/>
          </a:bodyPr>
          <a:lstStyle/>
          <a:p>
            <a:pPr>
              <a:buNone/>
            </a:pPr>
            <a:r>
              <a:rPr lang="fr-BE" sz="3200" b="1" dirty="0"/>
              <a:t>Sur les maladies</a:t>
            </a:r>
            <a:r>
              <a:rPr lang="fr-BE" sz="3200" dirty="0"/>
              <a:t>, elles :</a:t>
            </a:r>
            <a:endParaRPr lang="fr-FR" sz="3200" dirty="0"/>
          </a:p>
          <a:p>
            <a:pPr lvl="1"/>
            <a:r>
              <a:rPr lang="fr-BE" sz="3200" dirty="0" smtClean="0"/>
              <a:t>Inhibent </a:t>
            </a:r>
            <a:r>
              <a:rPr lang="fr-BE" sz="3200" dirty="0"/>
              <a:t>le développement des champignons</a:t>
            </a:r>
            <a:endParaRPr lang="fr-FR" sz="3200" dirty="0"/>
          </a:p>
          <a:p>
            <a:pPr lvl="1"/>
            <a:r>
              <a:rPr lang="fr-BE" sz="3200" dirty="0"/>
              <a:t>R</a:t>
            </a:r>
            <a:r>
              <a:rPr lang="fr-BE" sz="3200" dirty="0" smtClean="0"/>
              <a:t>enforcent </a:t>
            </a:r>
            <a:r>
              <a:rPr lang="fr-BE" sz="3200" dirty="0"/>
              <a:t>les défenses immunitaires des plantes contre la plupart des parasites (mildiou, oïdium,…).</a:t>
            </a:r>
            <a:endParaRPr lang="fr-FR" sz="32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11760" y="476672"/>
            <a:ext cx="5400600" cy="1051560"/>
          </a:xfrm>
        </p:spPr>
        <p:txBody>
          <a:bodyPr>
            <a:normAutofit fontScale="90000"/>
          </a:bodyPr>
          <a:lstStyle/>
          <a:p>
            <a:pPr algn="r"/>
            <a:r>
              <a:rPr lang="fr-FR" i="1" dirty="0">
                <a:solidFill>
                  <a:schemeClr val="tx1"/>
                </a:solidFill>
                <a:latin typeface="Arial Narrow" pitchFamily="34" charset="0"/>
              </a:rPr>
              <a:t>Merci beaucoup</a:t>
            </a:r>
            <a:br>
              <a:rPr lang="fr-FR" i="1" dirty="0">
                <a:solidFill>
                  <a:schemeClr val="tx1"/>
                </a:solidFill>
                <a:latin typeface="Arial Narrow" pitchFamily="34" charset="0"/>
              </a:rPr>
            </a:br>
            <a:r>
              <a:rPr lang="fr-FR" i="1" dirty="0">
                <a:solidFill>
                  <a:schemeClr val="tx1"/>
                </a:solidFill>
                <a:latin typeface="Arial Narrow" pitchFamily="34" charset="0"/>
              </a:rPr>
              <a:t>de votre attention</a:t>
            </a:r>
            <a:endParaRPr lang="fr-FR" dirty="0">
              <a:solidFill>
                <a:schemeClr val="tx1"/>
              </a:solidFill>
            </a:endParaRPr>
          </a:p>
        </p:txBody>
      </p:sp>
      <p:pic>
        <p:nvPicPr>
          <p:cNvPr id="4" name="Espace réservé du contenu 3" descr="C:\Users\FAO\Pictures\concombre-Nvar\DSC00120.JPG"/>
          <p:cNvPicPr>
            <a:picLocks noGrp="1"/>
          </p:cNvPicPr>
          <p:nvPr>
            <p:ph idx="1"/>
          </p:nvPr>
        </p:nvPicPr>
        <p:blipFill>
          <a:blip r:embed="rId2" cstate="print"/>
          <a:srcRect l="6497" t="14266" r="31778"/>
          <a:stretch>
            <a:fillRect/>
          </a:stretch>
        </p:blipFill>
        <p:spPr bwMode="auto">
          <a:xfrm>
            <a:off x="683568" y="764704"/>
            <a:ext cx="3744416" cy="3240360"/>
          </a:xfrm>
          <a:prstGeom prst="rect">
            <a:avLst/>
          </a:prstGeom>
          <a:noFill/>
          <a:ln w="9525">
            <a:noFill/>
            <a:miter lim="800000"/>
            <a:headEnd/>
            <a:tailEnd/>
          </a:ln>
        </p:spPr>
      </p:pic>
      <p:pic>
        <p:nvPicPr>
          <p:cNvPr id="5" name="Espace réservé du contenu 3" descr="C:\Users\FAO\Pictures\photo tadi coco 121.jpg"/>
          <p:cNvPicPr>
            <a:picLocks/>
          </p:cNvPicPr>
          <p:nvPr/>
        </p:nvPicPr>
        <p:blipFill>
          <a:blip r:embed="rId3" cstate="print"/>
          <a:srcRect r="48215"/>
          <a:stretch>
            <a:fillRect/>
          </a:stretch>
        </p:blipFill>
        <p:spPr bwMode="auto">
          <a:xfrm>
            <a:off x="4572000" y="2636912"/>
            <a:ext cx="3960440"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ZoneTexte 5"/>
          <p:cNvSpPr txBox="1"/>
          <p:nvPr/>
        </p:nvSpPr>
        <p:spPr>
          <a:xfrm>
            <a:off x="467544" y="4149080"/>
            <a:ext cx="3888432" cy="1089529"/>
          </a:xfrm>
          <a:prstGeom prst="rect">
            <a:avLst/>
          </a:prstGeom>
          <a:noFill/>
        </p:spPr>
        <p:txBody>
          <a:bodyPr wrap="square" rtlCol="0">
            <a:spAutoFit/>
          </a:bodyPr>
          <a:lstStyle/>
          <a:p>
            <a:pPr>
              <a:lnSpc>
                <a:spcPct val="90000"/>
              </a:lnSpc>
              <a:defRPr/>
            </a:pPr>
            <a:r>
              <a:rPr lang="fr-FR" i="1" dirty="0">
                <a:solidFill>
                  <a:schemeClr val="tx2"/>
                </a:solidFill>
              </a:rPr>
              <a:t>Réalisé  par </a:t>
            </a:r>
            <a:r>
              <a:rPr lang="fr-FR" i="1" dirty="0" smtClean="0">
                <a:solidFill>
                  <a:schemeClr val="tx2"/>
                </a:solidFill>
              </a:rPr>
              <a:t>Eugénie  OLOMBA</a:t>
            </a:r>
          </a:p>
          <a:p>
            <a:pPr>
              <a:lnSpc>
                <a:spcPct val="90000"/>
              </a:lnSpc>
              <a:defRPr/>
            </a:pPr>
            <a:r>
              <a:rPr lang="fr-FR" i="1" dirty="0" smtClean="0">
                <a:solidFill>
                  <a:schemeClr val="tx2"/>
                </a:solidFill>
              </a:rPr>
              <a:t>Experte horticole R/D </a:t>
            </a:r>
            <a:endParaRPr lang="fr-FR" i="1" dirty="0">
              <a:solidFill>
                <a:schemeClr val="tx2"/>
              </a:solidFill>
            </a:endParaRPr>
          </a:p>
          <a:p>
            <a:pPr>
              <a:lnSpc>
                <a:spcPct val="90000"/>
              </a:lnSpc>
              <a:defRPr/>
            </a:pPr>
            <a:r>
              <a:rPr lang="fr-FR" i="1" dirty="0">
                <a:solidFill>
                  <a:schemeClr val="tx2"/>
                </a:solidFill>
              </a:rPr>
              <a:t>Tél: 0998279155 </a:t>
            </a:r>
          </a:p>
          <a:p>
            <a:pPr>
              <a:lnSpc>
                <a:spcPct val="90000"/>
              </a:lnSpc>
              <a:defRPr/>
            </a:pPr>
            <a:r>
              <a:rPr lang="fr-FR" i="1" dirty="0">
                <a:solidFill>
                  <a:schemeClr val="tx2"/>
                </a:solidFill>
              </a:rPr>
              <a:t>E- Mail </a:t>
            </a:r>
            <a:r>
              <a:rPr lang="fr-FR" i="1" dirty="0" smtClean="0">
                <a:solidFill>
                  <a:schemeClr val="tx2">
                    <a:lumMod val="40000"/>
                    <a:lumOff val="60000"/>
                  </a:schemeClr>
                </a:solidFill>
              </a:rPr>
              <a:t>:</a:t>
            </a:r>
            <a:r>
              <a:rPr lang="fr-FR" i="1" dirty="0" smtClean="0"/>
              <a:t> eugeniacum</a:t>
            </a:r>
            <a:r>
              <a:rPr lang="fr-FR" i="1" dirty="0" smtClean="0">
                <a:hlinkClick r:id="rId4"/>
              </a:rPr>
              <a:t>@yahoo.f</a:t>
            </a:r>
            <a:r>
              <a:rPr lang="fr-FR" i="1" dirty="0" smtClean="0"/>
              <a:t>r</a:t>
            </a:r>
            <a:endParaRPr lang="fr-FR" dirty="0"/>
          </a:p>
        </p:txBody>
      </p:sp>
    </p:spTree>
    <p:extLst>
      <p:ext uri="{BB962C8B-B14F-4D97-AF65-F5344CB8AC3E}">
        <p14:creationId xmlns:p14="http://schemas.microsoft.com/office/powerpoint/2010/main" val="380046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285728"/>
            <a:ext cx="8183880" cy="1248718"/>
          </a:xfrm>
        </p:spPr>
        <p:txBody>
          <a:bodyPr>
            <a:normAutofit/>
          </a:bodyPr>
          <a:lstStyle/>
          <a:p>
            <a:pPr algn="ctr"/>
            <a:r>
              <a:rPr lang="fr-FR" sz="2800" dirty="0" smtClean="0">
                <a:solidFill>
                  <a:schemeClr val="tx1"/>
                </a:solidFill>
              </a:rPr>
              <a:t>Les procédés généraux de préparation des extraits aqueux </a:t>
            </a:r>
            <a:endParaRPr lang="fr-FR" sz="2800" dirty="0">
              <a:solidFill>
                <a:schemeClr val="tx1"/>
              </a:solidFill>
            </a:endParaRPr>
          </a:p>
        </p:txBody>
      </p:sp>
      <p:sp>
        <p:nvSpPr>
          <p:cNvPr id="3" name="Espace réservé du contenu 2"/>
          <p:cNvSpPr>
            <a:spLocks noGrp="1"/>
          </p:cNvSpPr>
          <p:nvPr>
            <p:ph idx="1"/>
          </p:nvPr>
        </p:nvSpPr>
        <p:spPr>
          <a:xfrm>
            <a:off x="571472" y="1785926"/>
            <a:ext cx="8183880" cy="4307370"/>
          </a:xfrm>
        </p:spPr>
        <p:txBody>
          <a:bodyPr>
            <a:normAutofit/>
          </a:bodyPr>
          <a:lstStyle/>
          <a:p>
            <a:pPr marL="514350" indent="-514350" algn="just">
              <a:buFont typeface="+mj-lt"/>
              <a:buAutoNum type="arabicPeriod"/>
            </a:pPr>
            <a:r>
              <a:rPr lang="fr-BE" sz="3000" b="1" i="1" dirty="0" smtClean="0"/>
              <a:t>La macération </a:t>
            </a:r>
            <a:r>
              <a:rPr lang="fr-BE" sz="3000" dirty="0" smtClean="0"/>
              <a:t>: Elle se fait dans l’eau froide. Des parties des plantes sont noyées dans l’eau et y restent durant quelques heures ou quelques jours.</a:t>
            </a:r>
          </a:p>
          <a:p>
            <a:pPr marL="514350" indent="-514350" algn="just">
              <a:buFont typeface="+mj-lt"/>
              <a:buAutoNum type="arabicPeriod"/>
            </a:pPr>
            <a:r>
              <a:rPr lang="fr-BE" sz="3000" b="1" i="1" dirty="0" smtClean="0"/>
              <a:t>L’infusion</a:t>
            </a:r>
            <a:r>
              <a:rPr lang="fr-BE" sz="3000" dirty="0" smtClean="0"/>
              <a:t>: Ici les parties de plantes contenant la substance active sont placées quelques minutes dans l’eau très chaude.</a:t>
            </a:r>
          </a:p>
          <a:p>
            <a:pPr marL="514350" indent="-514350" algn="just">
              <a:buNone/>
            </a:pPr>
            <a:endParaRPr lang="fr-BE" sz="3000" dirty="0" smtClean="0"/>
          </a:p>
          <a:p>
            <a:pPr marL="514350" indent="-514350">
              <a:buNone/>
            </a:pPr>
            <a:endParaRPr lang="fr-FR" dirty="0" smtClean="0"/>
          </a:p>
          <a:p>
            <a:endParaRPr lang="fr-F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2791</TotalTime>
  <Words>2265</Words>
  <Application>Microsoft Office PowerPoint</Application>
  <PresentationFormat>Affichage à l'écran (4:3)</PresentationFormat>
  <Paragraphs>365</Paragraphs>
  <Slides>80</Slides>
  <Notes>8</Notes>
  <HiddenSlides>0</HiddenSlides>
  <MMClips>0</MMClips>
  <ScaleCrop>false</ScaleCrop>
  <HeadingPairs>
    <vt:vector size="6" baseType="variant">
      <vt:variant>
        <vt:lpstr>Thème</vt:lpstr>
      </vt:variant>
      <vt:variant>
        <vt:i4>1</vt:i4>
      </vt:variant>
      <vt:variant>
        <vt:lpstr>Serveurs OLE incorporés</vt:lpstr>
      </vt:variant>
      <vt:variant>
        <vt:i4>0</vt:i4>
      </vt:variant>
      <vt:variant>
        <vt:lpstr>Titres des diapositives</vt:lpstr>
      </vt:variant>
      <vt:variant>
        <vt:i4>80</vt:i4>
      </vt:variant>
    </vt:vector>
  </HeadingPairs>
  <TitlesOfParts>
    <vt:vector size="81" baseType="lpstr">
      <vt:lpstr>Aspect</vt:lpstr>
      <vt:lpstr>      UTILISATION DES BOIPESTICIDES  </vt:lpstr>
      <vt:lpstr>La PPI est une stratégie qui consiste à fournir des produits horticoles de bonne qualité et sains dans un système de production durable. Son objectif est de réduire l’utilisation  et la dépendance vis à vis des pesticides chimiques pour le contrôle des ennemis des cultures.   L'utilisation des bio pesticides permet de mieux contrôler les ravageurs et de protéger la santé des consommateurs. Ce sont des produits naturels et non toxiques à l'homme, protègent mieux l'environnement et ont un large spectre d'actions sur les ravageurs et maladies des cultures.</vt:lpstr>
      <vt:lpstr>DEFINITION</vt:lpstr>
      <vt:lpstr>Substances naturelles  d’origine végétale  </vt:lpstr>
      <vt:lpstr>Substances naturelles d’origine animale </vt:lpstr>
      <vt:lpstr>Substances naturelles d’origine minérale</vt:lpstr>
      <vt:lpstr>   Modes d’action des plantes à effets pesticides  </vt:lpstr>
      <vt:lpstr>Modes d’action des plantes à effets pesticides suite</vt:lpstr>
      <vt:lpstr>Les procédés généraux de préparation des extraits aqueux </vt:lpstr>
      <vt:lpstr>Autre procédé </vt:lpstr>
      <vt:lpstr>Le Compagnonnage </vt:lpstr>
      <vt:lpstr>Avantages et faiblesses des bios pesticides</vt:lpstr>
      <vt:lpstr>Comment choisir un bio - pesticide</vt:lpstr>
      <vt:lpstr>Comment tester l`efficacité du produit et de la concentration </vt:lpstr>
      <vt:lpstr>Test suite</vt:lpstr>
      <vt:lpstr>Quelques maladies et ravageurs des cultures maraîchères  symptômes  et dégâts </vt:lpstr>
      <vt:lpstr>Criquets</vt:lpstr>
      <vt:lpstr> </vt:lpstr>
      <vt:lpstr>Altises</vt:lpstr>
      <vt:lpstr>Présentation PowerPoint</vt:lpstr>
      <vt:lpstr> Borer du chou</vt:lpstr>
      <vt:lpstr>Présentation PowerPoint</vt:lpstr>
      <vt:lpstr>Présentation PowerPoint</vt:lpstr>
      <vt:lpstr>La mouche des fruit</vt:lpstr>
      <vt:lpstr>La mouche des fruit</vt:lpstr>
      <vt:lpstr>Mouche blanche</vt:lpstr>
      <vt:lpstr>Les mineuses des feuilles(Aubergine, tomate, gombo, courgette, concombre…)</vt:lpstr>
      <vt:lpstr>Les mineuses</vt:lpstr>
      <vt:lpstr>Les punaises (Aubergine, Amarante, concombre, poivron) </vt:lpstr>
      <vt:lpstr>Les thrips (oignon, ciboule, ciboulette, poireau) </vt:lpstr>
      <vt:lpstr>Les thrips (suite)</vt:lpstr>
      <vt:lpstr>Présentation PowerPoint</vt:lpstr>
      <vt:lpstr>Présentation PowerPoint</vt:lpstr>
      <vt:lpstr> Araignée rouge (tomate)</vt:lpstr>
      <vt:lpstr>3. Les champignons </vt:lpstr>
      <vt:lpstr>Rouille sur la baselle</vt:lpstr>
      <vt:lpstr>Fonte de semis </vt:lpstr>
      <vt:lpstr>Présentation PowerPoint</vt:lpstr>
      <vt:lpstr>Présentation PowerPoint</vt:lpstr>
      <vt:lpstr>Présentation PowerPoint</vt:lpstr>
      <vt:lpstr>L`alternariose</vt:lpstr>
      <vt:lpstr>Cercosporiose</vt:lpstr>
      <vt:lpstr>4.Les bactéries</vt:lpstr>
      <vt:lpstr>Le flétrissement bactérien</vt:lpstr>
      <vt:lpstr>5.Les maladies virales</vt:lpstr>
      <vt:lpstr>Mosaïque</vt:lpstr>
      <vt:lpstr>6. Les nématodes </vt:lpstr>
      <vt:lpstr>Les maladies physiologiques Nécrose apicale (tomate) </vt:lpstr>
      <vt:lpstr>Quelques variétés résistantes suite à la faiblesse des bios</vt:lpstr>
      <vt:lpstr>Concombre Turia</vt:lpstr>
      <vt:lpstr>Concombre serpent</vt:lpstr>
      <vt:lpstr>Présentation PowerPoint</vt:lpstr>
      <vt:lpstr>Gombo locale Bateke</vt:lpstr>
      <vt:lpstr>Quelques plantes biopesticides (1)</vt:lpstr>
      <vt:lpstr>Quelques plantes biopesticides(2)</vt:lpstr>
      <vt:lpstr>Quelques plantes biopesticides(5)</vt:lpstr>
      <vt:lpstr>Quelques plantes bio pesticides(6)</vt:lpstr>
      <vt:lpstr>Présentation PowerPoint</vt:lpstr>
      <vt:lpstr>Matériels nécessaires à la préparation  des recettes </vt:lpstr>
      <vt:lpstr>Comment s`y prendre</vt:lpstr>
      <vt:lpstr>Hacher  les feuilles </vt:lpstr>
      <vt:lpstr>Piler les feuilles hachées </vt:lpstr>
      <vt:lpstr>Présentation PowerPoint</vt:lpstr>
      <vt:lpstr>Macération </vt:lpstr>
      <vt:lpstr>Ajout d’eau dans le pulvérisateur</vt:lpstr>
      <vt:lpstr>PULVERISER</vt:lpstr>
      <vt:lpstr>Quelques recettes des extraits des plantes à effet pesticide</vt:lpstr>
      <vt:lpstr>2 Le PIMENT (Capsicum frutescens</vt:lpstr>
      <vt:lpstr>3.Le TABAC (Nicotiana Tabacum) </vt:lpstr>
      <vt:lpstr>3.Le TABAC (suite)</vt:lpstr>
      <vt:lpstr>4. Teprosia</vt:lpstr>
      <vt:lpstr>Tephrosia (suite)</vt:lpstr>
      <vt:lpstr>5.Tagette</vt:lpstr>
      <vt:lpstr>Tagette (suite)</vt:lpstr>
      <vt:lpstr>Tagette (suite)</vt:lpstr>
      <vt:lpstr>Feuilles de Papayer  </vt:lpstr>
      <vt:lpstr>Présentation PowerPoint</vt:lpstr>
      <vt:lpstr>QUELQUES RECETTES   COMBINAISONS DES EXTRAITS DE PLANTES  </vt:lpstr>
      <vt:lpstr>Solution d’ail et de Tephrosia </vt:lpstr>
      <vt:lpstr>Merci beaucoup de votre attention</vt:lpstr>
    </vt:vector>
  </TitlesOfParts>
  <Company>Sweet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ET APPLICATION DES  BIO PESTICIDES</dc:title>
  <dc:creator>SWEET</dc:creator>
  <cp:lastModifiedBy>LISAN, Benjamin (ext.)</cp:lastModifiedBy>
  <cp:revision>520</cp:revision>
  <dcterms:created xsi:type="dcterms:W3CDTF">2011-07-06T07:32:38Z</dcterms:created>
  <dcterms:modified xsi:type="dcterms:W3CDTF">2013-07-08T11:30:55Z</dcterms:modified>
</cp:coreProperties>
</file>